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0" r:id="rId1"/>
  </p:sldMasterIdLst>
  <p:notesMasterIdLst>
    <p:notesMasterId r:id="rId41"/>
  </p:notesMasterIdLst>
  <p:handoutMasterIdLst>
    <p:handoutMasterId r:id="rId42"/>
  </p:handoutMasterIdLst>
  <p:sldIdLst>
    <p:sldId id="1077" r:id="rId2"/>
    <p:sldId id="1519" r:id="rId3"/>
    <p:sldId id="1520" r:id="rId4"/>
    <p:sldId id="1521" r:id="rId5"/>
    <p:sldId id="1522" r:id="rId6"/>
    <p:sldId id="1523" r:id="rId7"/>
    <p:sldId id="1524" r:id="rId8"/>
    <p:sldId id="1525" r:id="rId9"/>
    <p:sldId id="1526" r:id="rId10"/>
    <p:sldId id="1527" r:id="rId11"/>
    <p:sldId id="1529" r:id="rId12"/>
    <p:sldId id="1530" r:id="rId13"/>
    <p:sldId id="1531" r:id="rId14"/>
    <p:sldId id="1511" r:id="rId15"/>
    <p:sldId id="1512" r:id="rId16"/>
    <p:sldId id="1463" r:id="rId17"/>
    <p:sldId id="1513" r:id="rId18"/>
    <p:sldId id="1465" r:id="rId19"/>
    <p:sldId id="1466" r:id="rId20"/>
    <p:sldId id="1503" r:id="rId21"/>
    <p:sldId id="1505" r:id="rId22"/>
    <p:sldId id="1507" r:id="rId23"/>
    <p:sldId id="1508" r:id="rId24"/>
    <p:sldId id="1492" r:id="rId25"/>
    <p:sldId id="1475" r:id="rId26"/>
    <p:sldId id="1365" r:id="rId27"/>
    <p:sldId id="1493" r:id="rId28"/>
    <p:sldId id="1494" r:id="rId29"/>
    <p:sldId id="1496" r:id="rId30"/>
    <p:sldId id="1497" r:id="rId31"/>
    <p:sldId id="1499" r:id="rId32"/>
    <p:sldId id="1514" r:id="rId33"/>
    <p:sldId id="1346" r:id="rId34"/>
    <p:sldId id="1364" r:id="rId35"/>
    <p:sldId id="1453" r:id="rId36"/>
    <p:sldId id="1517" r:id="rId37"/>
    <p:sldId id="1515" r:id="rId38"/>
    <p:sldId id="1461" r:id="rId39"/>
    <p:sldId id="1518" r:id="rId40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D621"/>
    <a:srgbClr val="FF0066"/>
    <a:srgbClr val="008080"/>
    <a:srgbClr val="00B01D"/>
    <a:srgbClr val="639BF7"/>
    <a:srgbClr val="948CF8"/>
    <a:srgbClr val="8586B5"/>
    <a:srgbClr val="6699FF"/>
    <a:srgbClr val="2E826C"/>
    <a:srgbClr val="8A8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5" autoAdjust="0"/>
    <p:restoredTop sz="82735" autoAdjust="0"/>
  </p:normalViewPr>
  <p:slideViewPr>
    <p:cSldViewPr snapToGrid="0">
      <p:cViewPr>
        <p:scale>
          <a:sx n="66" d="100"/>
          <a:sy n="66" d="100"/>
        </p:scale>
        <p:origin x="-3036" y="-15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866" y="-102"/>
      </p:cViewPr>
      <p:guideLst>
        <p:guide orient="horz" pos="311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18B926-44B9-476D-84BB-8CFFC1DEAD33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ABEFD81-CF11-45F2-982B-F0325AA85F05}">
      <dgm:prSet custT="1"/>
      <dgm:spPr/>
      <dgm:t>
        <a:bodyPr/>
        <a:lstStyle/>
        <a:p>
          <a:pPr rtl="0"/>
          <a:r>
            <a:rPr lang="ru-RU" sz="1400" b="1" dirty="0" smtClean="0"/>
            <a:t>реалистичные показатели прогноза</a:t>
          </a:r>
          <a:r>
            <a:rPr lang="ru-RU" sz="1400" dirty="0" smtClean="0"/>
            <a:t> социально-экономического развития</a:t>
          </a:r>
          <a:endParaRPr lang="ru-RU" sz="1400" dirty="0"/>
        </a:p>
      </dgm:t>
    </dgm:pt>
    <dgm:pt modelId="{4AB6BAF1-5F3C-4A90-88AA-0E08DC784F89}" type="parTrans" cxnId="{F612661E-B4AF-4705-B969-438CC315D4BC}">
      <dgm:prSet/>
      <dgm:spPr/>
      <dgm:t>
        <a:bodyPr/>
        <a:lstStyle/>
        <a:p>
          <a:endParaRPr lang="ru-RU" sz="1400"/>
        </a:p>
      </dgm:t>
    </dgm:pt>
    <dgm:pt modelId="{E9420D4B-0081-4402-85E9-916C782EF6C5}" type="sibTrans" cxnId="{F612661E-B4AF-4705-B969-438CC315D4BC}">
      <dgm:prSet/>
      <dgm:spPr/>
      <dgm:t>
        <a:bodyPr/>
        <a:lstStyle/>
        <a:p>
          <a:endParaRPr lang="ru-RU" sz="1400"/>
        </a:p>
      </dgm:t>
    </dgm:pt>
    <dgm:pt modelId="{459B8CB4-139F-4AD0-8107-C7D36B2CCC26}">
      <dgm:prSet custT="1"/>
      <dgm:spPr/>
      <dgm:t>
        <a:bodyPr/>
        <a:lstStyle/>
        <a:p>
          <a:pPr rtl="0"/>
          <a:r>
            <a:rPr lang="ru-RU" sz="1400" dirty="0" smtClean="0"/>
            <a:t>планирование в рамках бюджетного прогноза с </a:t>
          </a:r>
          <a:r>
            <a:rPr lang="ru-RU" sz="1400" b="1" dirty="0" smtClean="0"/>
            <a:t>оценкой долгосрочных финансовых последствий </a:t>
          </a:r>
          <a:endParaRPr lang="ru-RU" sz="1400" dirty="0"/>
        </a:p>
      </dgm:t>
    </dgm:pt>
    <dgm:pt modelId="{CEF8B219-0706-4D24-AA34-E35F8FF8744D}" type="parTrans" cxnId="{28C9E8EE-C767-4041-B126-EBED7C78151E}">
      <dgm:prSet/>
      <dgm:spPr/>
      <dgm:t>
        <a:bodyPr/>
        <a:lstStyle/>
        <a:p>
          <a:endParaRPr lang="ru-RU" sz="1400"/>
        </a:p>
      </dgm:t>
    </dgm:pt>
    <dgm:pt modelId="{5893FC8E-750A-4827-BDEE-B970A589D1EC}" type="sibTrans" cxnId="{28C9E8EE-C767-4041-B126-EBED7C78151E}">
      <dgm:prSet/>
      <dgm:spPr/>
      <dgm:t>
        <a:bodyPr/>
        <a:lstStyle/>
        <a:p>
          <a:endParaRPr lang="ru-RU" sz="1400"/>
        </a:p>
      </dgm:t>
    </dgm:pt>
    <dgm:pt modelId="{C2FB6FEB-6D50-4A2E-A97F-9DBEF47B8A2B}">
      <dgm:prSet custT="1"/>
      <dgm:spPr/>
      <dgm:t>
        <a:bodyPr/>
        <a:lstStyle/>
        <a:p>
          <a:pPr rtl="0"/>
          <a:r>
            <a:rPr lang="ru-RU" sz="1400" b="1" dirty="0" smtClean="0"/>
            <a:t>стабильные правила (ограничения) </a:t>
          </a:r>
          <a:r>
            <a:rPr lang="ru-RU" sz="1400" dirty="0" smtClean="0"/>
            <a:t>общего объема расходов и (или) дефицита бюджета</a:t>
          </a:r>
          <a:endParaRPr lang="ru-RU" sz="1400" dirty="0"/>
        </a:p>
      </dgm:t>
    </dgm:pt>
    <dgm:pt modelId="{8C36BB58-0BCF-4A25-95AC-6210240D981D}" type="parTrans" cxnId="{56E17DFD-F880-48FB-8DEC-42BFE28DBD8D}">
      <dgm:prSet/>
      <dgm:spPr/>
      <dgm:t>
        <a:bodyPr/>
        <a:lstStyle/>
        <a:p>
          <a:endParaRPr lang="ru-RU" sz="1400"/>
        </a:p>
      </dgm:t>
    </dgm:pt>
    <dgm:pt modelId="{20BC2765-2E69-460D-8A38-EE86948ADE39}" type="sibTrans" cxnId="{56E17DFD-F880-48FB-8DEC-42BFE28DBD8D}">
      <dgm:prSet/>
      <dgm:spPr/>
      <dgm:t>
        <a:bodyPr/>
        <a:lstStyle/>
        <a:p>
          <a:endParaRPr lang="ru-RU" sz="1400"/>
        </a:p>
      </dgm:t>
    </dgm:pt>
    <dgm:pt modelId="{97106856-5E73-4F6B-9D88-F5785BDB2E20}">
      <dgm:prSet custT="1"/>
      <dgm:spPr/>
      <dgm:t>
        <a:bodyPr/>
        <a:lstStyle/>
        <a:p>
          <a:pPr rtl="0"/>
          <a:r>
            <a:rPr lang="ru-RU" sz="1400" dirty="0" smtClean="0"/>
            <a:t>приоритет </a:t>
          </a:r>
          <a:r>
            <a:rPr lang="ru-RU" sz="1400" b="1" dirty="0" smtClean="0"/>
            <a:t>исполнения действующих </a:t>
          </a:r>
          <a:r>
            <a:rPr lang="ru-RU" sz="1400" dirty="0" smtClean="0"/>
            <a:t>обязательств</a:t>
          </a:r>
          <a:endParaRPr lang="ru-RU" sz="1400" dirty="0"/>
        </a:p>
      </dgm:t>
    </dgm:pt>
    <dgm:pt modelId="{47296BCA-7D27-477F-A711-B1385DE39CEC}" type="parTrans" cxnId="{2FB3851C-5FD1-4D78-9164-88E2DC3D89B8}">
      <dgm:prSet/>
      <dgm:spPr/>
      <dgm:t>
        <a:bodyPr/>
        <a:lstStyle/>
        <a:p>
          <a:endParaRPr lang="ru-RU" sz="1400"/>
        </a:p>
      </dgm:t>
    </dgm:pt>
    <dgm:pt modelId="{B6DAA515-9B14-45C0-8358-157F7B4E0A3D}" type="sibTrans" cxnId="{2FB3851C-5FD1-4D78-9164-88E2DC3D89B8}">
      <dgm:prSet/>
      <dgm:spPr/>
      <dgm:t>
        <a:bodyPr/>
        <a:lstStyle/>
        <a:p>
          <a:endParaRPr lang="ru-RU" sz="1400"/>
        </a:p>
      </dgm:t>
    </dgm:pt>
    <dgm:pt modelId="{64D1AA10-A3D9-4C0F-A174-50501D11082D}">
      <dgm:prSet custT="1"/>
      <dgm:spPr/>
      <dgm:t>
        <a:bodyPr/>
        <a:lstStyle/>
        <a:p>
          <a:pPr rtl="0"/>
          <a:r>
            <a:rPr lang="ru-RU" sz="1400" b="1" dirty="0" smtClean="0"/>
            <a:t>государственный (муниципальный) долг, исключающий неисполнение </a:t>
          </a:r>
          <a:r>
            <a:rPr lang="ru-RU" sz="1400" dirty="0" smtClean="0"/>
            <a:t>обязательств и их реструктуризацию</a:t>
          </a:r>
          <a:endParaRPr lang="ru-RU" sz="1400" dirty="0"/>
        </a:p>
      </dgm:t>
    </dgm:pt>
    <dgm:pt modelId="{606C1F88-6177-4251-9AD9-D90EEB8F28EC}" type="parTrans" cxnId="{569A169E-DE4A-47D0-9BB0-688C871A8573}">
      <dgm:prSet/>
      <dgm:spPr/>
      <dgm:t>
        <a:bodyPr/>
        <a:lstStyle/>
        <a:p>
          <a:endParaRPr lang="ru-RU" sz="1400"/>
        </a:p>
      </dgm:t>
    </dgm:pt>
    <dgm:pt modelId="{F2706415-2D68-4160-A105-8D185A9EE3EF}" type="sibTrans" cxnId="{569A169E-DE4A-47D0-9BB0-688C871A8573}">
      <dgm:prSet/>
      <dgm:spPr/>
      <dgm:t>
        <a:bodyPr/>
        <a:lstStyle/>
        <a:p>
          <a:endParaRPr lang="ru-RU" sz="1400"/>
        </a:p>
      </dgm:t>
    </dgm:pt>
    <dgm:pt modelId="{71882962-6B59-4711-9EAD-7DE7CF298A3C}" type="pres">
      <dgm:prSet presAssocID="{9618B926-44B9-476D-84BB-8CFFC1DEAD3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1EBAD3-B59B-4A8C-BB52-338AEFC9449A}" type="pres">
      <dgm:prSet presAssocID="{3ABEFD81-CF11-45F2-982B-F0325AA85F05}" presName="composite" presStyleCnt="0"/>
      <dgm:spPr/>
      <dgm:t>
        <a:bodyPr/>
        <a:lstStyle/>
        <a:p>
          <a:endParaRPr lang="ru-RU"/>
        </a:p>
      </dgm:t>
    </dgm:pt>
    <dgm:pt modelId="{9FC13D85-B48E-4FF9-ADE0-BF2BCF3371C0}" type="pres">
      <dgm:prSet presAssocID="{3ABEFD81-CF11-45F2-982B-F0325AA85F05}" presName="imgShp" presStyleLbl="fgImgPlace1" presStyleIdx="0" presStyleCnt="5"/>
      <dgm:spPr/>
      <dgm:t>
        <a:bodyPr/>
        <a:lstStyle/>
        <a:p>
          <a:endParaRPr lang="ru-RU"/>
        </a:p>
      </dgm:t>
    </dgm:pt>
    <dgm:pt modelId="{C1B0F08E-4FAB-49FC-909D-531D698AC82A}" type="pres">
      <dgm:prSet presAssocID="{3ABEFD81-CF11-45F2-982B-F0325AA85F05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DF2C8-0F9F-4B1E-8AFE-6F208DD86FF5}" type="pres">
      <dgm:prSet presAssocID="{E9420D4B-0081-4402-85E9-916C782EF6C5}" presName="spacing" presStyleCnt="0"/>
      <dgm:spPr/>
      <dgm:t>
        <a:bodyPr/>
        <a:lstStyle/>
        <a:p>
          <a:endParaRPr lang="ru-RU"/>
        </a:p>
      </dgm:t>
    </dgm:pt>
    <dgm:pt modelId="{0D6B5FF3-3E23-43CB-BE1E-CFE47CCD867B}" type="pres">
      <dgm:prSet presAssocID="{459B8CB4-139F-4AD0-8107-C7D36B2CCC26}" presName="composite" presStyleCnt="0"/>
      <dgm:spPr/>
      <dgm:t>
        <a:bodyPr/>
        <a:lstStyle/>
        <a:p>
          <a:endParaRPr lang="ru-RU"/>
        </a:p>
      </dgm:t>
    </dgm:pt>
    <dgm:pt modelId="{C3CB29D2-A2E3-439C-AABA-81360F9B5B95}" type="pres">
      <dgm:prSet presAssocID="{459B8CB4-139F-4AD0-8107-C7D36B2CCC26}" presName="imgShp" presStyleLbl="fgImgPlace1" presStyleIdx="1" presStyleCnt="5"/>
      <dgm:spPr/>
      <dgm:t>
        <a:bodyPr/>
        <a:lstStyle/>
        <a:p>
          <a:endParaRPr lang="ru-RU"/>
        </a:p>
      </dgm:t>
    </dgm:pt>
    <dgm:pt modelId="{3DA0889C-D40E-44B6-9DF1-C7823B4CA2B3}" type="pres">
      <dgm:prSet presAssocID="{459B8CB4-139F-4AD0-8107-C7D36B2CCC26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D699B-4952-406C-896D-2BA410923646}" type="pres">
      <dgm:prSet presAssocID="{5893FC8E-750A-4827-BDEE-B970A589D1EC}" presName="spacing" presStyleCnt="0"/>
      <dgm:spPr/>
      <dgm:t>
        <a:bodyPr/>
        <a:lstStyle/>
        <a:p>
          <a:endParaRPr lang="ru-RU"/>
        </a:p>
      </dgm:t>
    </dgm:pt>
    <dgm:pt modelId="{D53DA86B-5E8C-4870-BA66-CD9EE30F4FF1}" type="pres">
      <dgm:prSet presAssocID="{C2FB6FEB-6D50-4A2E-A97F-9DBEF47B8A2B}" presName="composite" presStyleCnt="0"/>
      <dgm:spPr/>
      <dgm:t>
        <a:bodyPr/>
        <a:lstStyle/>
        <a:p>
          <a:endParaRPr lang="ru-RU"/>
        </a:p>
      </dgm:t>
    </dgm:pt>
    <dgm:pt modelId="{E4989A61-3C56-460C-85E3-343465B89D58}" type="pres">
      <dgm:prSet presAssocID="{C2FB6FEB-6D50-4A2E-A97F-9DBEF47B8A2B}" presName="imgShp" presStyleLbl="fgImgPlace1" presStyleIdx="2" presStyleCnt="5"/>
      <dgm:spPr/>
      <dgm:t>
        <a:bodyPr/>
        <a:lstStyle/>
        <a:p>
          <a:endParaRPr lang="ru-RU"/>
        </a:p>
      </dgm:t>
    </dgm:pt>
    <dgm:pt modelId="{7B135278-6BF3-4035-BBAC-86FDCB5D99F0}" type="pres">
      <dgm:prSet presAssocID="{C2FB6FEB-6D50-4A2E-A97F-9DBEF47B8A2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D9903-3C54-4C1D-A542-5E3E107FDBB3}" type="pres">
      <dgm:prSet presAssocID="{20BC2765-2E69-460D-8A38-EE86948ADE39}" presName="spacing" presStyleCnt="0"/>
      <dgm:spPr/>
      <dgm:t>
        <a:bodyPr/>
        <a:lstStyle/>
        <a:p>
          <a:endParaRPr lang="ru-RU"/>
        </a:p>
      </dgm:t>
    </dgm:pt>
    <dgm:pt modelId="{B70E74A9-30A3-43BC-BFC8-9799276219CD}" type="pres">
      <dgm:prSet presAssocID="{97106856-5E73-4F6B-9D88-F5785BDB2E20}" presName="composite" presStyleCnt="0"/>
      <dgm:spPr/>
      <dgm:t>
        <a:bodyPr/>
        <a:lstStyle/>
        <a:p>
          <a:endParaRPr lang="ru-RU"/>
        </a:p>
      </dgm:t>
    </dgm:pt>
    <dgm:pt modelId="{809270A2-5B4C-45FD-8604-223BA7A2432E}" type="pres">
      <dgm:prSet presAssocID="{97106856-5E73-4F6B-9D88-F5785BDB2E20}" presName="imgShp" presStyleLbl="fgImgPlace1" presStyleIdx="3" presStyleCnt="5"/>
      <dgm:spPr/>
      <dgm:t>
        <a:bodyPr/>
        <a:lstStyle/>
        <a:p>
          <a:endParaRPr lang="ru-RU"/>
        </a:p>
      </dgm:t>
    </dgm:pt>
    <dgm:pt modelId="{9CF7173D-10F8-4B23-87DD-9F74E26F7829}" type="pres">
      <dgm:prSet presAssocID="{97106856-5E73-4F6B-9D88-F5785BDB2E20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AE05A-C7BF-46F8-AAC8-AF8D979A3AC5}" type="pres">
      <dgm:prSet presAssocID="{B6DAA515-9B14-45C0-8358-157F7B4E0A3D}" presName="spacing" presStyleCnt="0"/>
      <dgm:spPr/>
      <dgm:t>
        <a:bodyPr/>
        <a:lstStyle/>
        <a:p>
          <a:endParaRPr lang="ru-RU"/>
        </a:p>
      </dgm:t>
    </dgm:pt>
    <dgm:pt modelId="{EE7F8299-5966-467D-914F-A939BD057D16}" type="pres">
      <dgm:prSet presAssocID="{64D1AA10-A3D9-4C0F-A174-50501D11082D}" presName="composite" presStyleCnt="0"/>
      <dgm:spPr/>
      <dgm:t>
        <a:bodyPr/>
        <a:lstStyle/>
        <a:p>
          <a:endParaRPr lang="ru-RU"/>
        </a:p>
      </dgm:t>
    </dgm:pt>
    <dgm:pt modelId="{35E6DF9D-3733-4497-AB73-E3A531B3957E}" type="pres">
      <dgm:prSet presAssocID="{64D1AA10-A3D9-4C0F-A174-50501D11082D}" presName="imgShp" presStyleLbl="fgImgPlace1" presStyleIdx="4" presStyleCnt="5"/>
      <dgm:spPr/>
      <dgm:t>
        <a:bodyPr/>
        <a:lstStyle/>
        <a:p>
          <a:endParaRPr lang="ru-RU"/>
        </a:p>
      </dgm:t>
    </dgm:pt>
    <dgm:pt modelId="{DCC022BC-D9CE-4D90-9CAF-9713EAD76520}" type="pres">
      <dgm:prSet presAssocID="{64D1AA10-A3D9-4C0F-A174-50501D11082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C9E8EE-C767-4041-B126-EBED7C78151E}" srcId="{9618B926-44B9-476D-84BB-8CFFC1DEAD33}" destId="{459B8CB4-139F-4AD0-8107-C7D36B2CCC26}" srcOrd="1" destOrd="0" parTransId="{CEF8B219-0706-4D24-AA34-E35F8FF8744D}" sibTransId="{5893FC8E-750A-4827-BDEE-B970A589D1EC}"/>
    <dgm:cxn modelId="{56E17DFD-F880-48FB-8DEC-42BFE28DBD8D}" srcId="{9618B926-44B9-476D-84BB-8CFFC1DEAD33}" destId="{C2FB6FEB-6D50-4A2E-A97F-9DBEF47B8A2B}" srcOrd="2" destOrd="0" parTransId="{8C36BB58-0BCF-4A25-95AC-6210240D981D}" sibTransId="{20BC2765-2E69-460D-8A38-EE86948ADE39}"/>
    <dgm:cxn modelId="{BBFFFCFF-7710-4D12-BD8A-EC4EE8E66920}" type="presOf" srcId="{64D1AA10-A3D9-4C0F-A174-50501D11082D}" destId="{DCC022BC-D9CE-4D90-9CAF-9713EAD76520}" srcOrd="0" destOrd="0" presId="urn:microsoft.com/office/officeart/2005/8/layout/vList3"/>
    <dgm:cxn modelId="{2561CF4A-55A5-40EF-B88A-51FE015B10A2}" type="presOf" srcId="{459B8CB4-139F-4AD0-8107-C7D36B2CCC26}" destId="{3DA0889C-D40E-44B6-9DF1-C7823B4CA2B3}" srcOrd="0" destOrd="0" presId="urn:microsoft.com/office/officeart/2005/8/layout/vList3"/>
    <dgm:cxn modelId="{2FB3851C-5FD1-4D78-9164-88E2DC3D89B8}" srcId="{9618B926-44B9-476D-84BB-8CFFC1DEAD33}" destId="{97106856-5E73-4F6B-9D88-F5785BDB2E20}" srcOrd="3" destOrd="0" parTransId="{47296BCA-7D27-477F-A711-B1385DE39CEC}" sibTransId="{B6DAA515-9B14-45C0-8358-157F7B4E0A3D}"/>
    <dgm:cxn modelId="{B5815CC5-100B-4B54-898A-118AD4E13D22}" type="presOf" srcId="{3ABEFD81-CF11-45F2-982B-F0325AA85F05}" destId="{C1B0F08E-4FAB-49FC-909D-531D698AC82A}" srcOrd="0" destOrd="0" presId="urn:microsoft.com/office/officeart/2005/8/layout/vList3"/>
    <dgm:cxn modelId="{ACDC2787-849A-4234-9BD8-08E053897388}" type="presOf" srcId="{9618B926-44B9-476D-84BB-8CFFC1DEAD33}" destId="{71882962-6B59-4711-9EAD-7DE7CF298A3C}" srcOrd="0" destOrd="0" presId="urn:microsoft.com/office/officeart/2005/8/layout/vList3"/>
    <dgm:cxn modelId="{19A8FB43-365D-4C7A-992B-F6E7C2DF5256}" type="presOf" srcId="{97106856-5E73-4F6B-9D88-F5785BDB2E20}" destId="{9CF7173D-10F8-4B23-87DD-9F74E26F7829}" srcOrd="0" destOrd="0" presId="urn:microsoft.com/office/officeart/2005/8/layout/vList3"/>
    <dgm:cxn modelId="{F612661E-B4AF-4705-B969-438CC315D4BC}" srcId="{9618B926-44B9-476D-84BB-8CFFC1DEAD33}" destId="{3ABEFD81-CF11-45F2-982B-F0325AA85F05}" srcOrd="0" destOrd="0" parTransId="{4AB6BAF1-5F3C-4A90-88AA-0E08DC784F89}" sibTransId="{E9420D4B-0081-4402-85E9-916C782EF6C5}"/>
    <dgm:cxn modelId="{35328713-17EA-4FA2-8882-9038B20FF8B6}" type="presOf" srcId="{C2FB6FEB-6D50-4A2E-A97F-9DBEF47B8A2B}" destId="{7B135278-6BF3-4035-BBAC-86FDCB5D99F0}" srcOrd="0" destOrd="0" presId="urn:microsoft.com/office/officeart/2005/8/layout/vList3"/>
    <dgm:cxn modelId="{569A169E-DE4A-47D0-9BB0-688C871A8573}" srcId="{9618B926-44B9-476D-84BB-8CFFC1DEAD33}" destId="{64D1AA10-A3D9-4C0F-A174-50501D11082D}" srcOrd="4" destOrd="0" parTransId="{606C1F88-6177-4251-9AD9-D90EEB8F28EC}" sibTransId="{F2706415-2D68-4160-A105-8D185A9EE3EF}"/>
    <dgm:cxn modelId="{812C5CE1-EC1C-49DE-8572-958672B10E17}" type="presParOf" srcId="{71882962-6B59-4711-9EAD-7DE7CF298A3C}" destId="{6A1EBAD3-B59B-4A8C-BB52-338AEFC9449A}" srcOrd="0" destOrd="0" presId="urn:microsoft.com/office/officeart/2005/8/layout/vList3"/>
    <dgm:cxn modelId="{3FC96142-9B19-4507-ADC4-8372C6AAB70F}" type="presParOf" srcId="{6A1EBAD3-B59B-4A8C-BB52-338AEFC9449A}" destId="{9FC13D85-B48E-4FF9-ADE0-BF2BCF3371C0}" srcOrd="0" destOrd="0" presId="urn:microsoft.com/office/officeart/2005/8/layout/vList3"/>
    <dgm:cxn modelId="{F49F0C67-7173-4A19-98B7-5421C751932F}" type="presParOf" srcId="{6A1EBAD3-B59B-4A8C-BB52-338AEFC9449A}" destId="{C1B0F08E-4FAB-49FC-909D-531D698AC82A}" srcOrd="1" destOrd="0" presId="urn:microsoft.com/office/officeart/2005/8/layout/vList3"/>
    <dgm:cxn modelId="{E468F09B-B2FE-4267-BF0F-A325E9E9AA19}" type="presParOf" srcId="{71882962-6B59-4711-9EAD-7DE7CF298A3C}" destId="{A36DF2C8-0F9F-4B1E-8AFE-6F208DD86FF5}" srcOrd="1" destOrd="0" presId="urn:microsoft.com/office/officeart/2005/8/layout/vList3"/>
    <dgm:cxn modelId="{AD554534-F1CA-4B01-A3B7-05BFC591947A}" type="presParOf" srcId="{71882962-6B59-4711-9EAD-7DE7CF298A3C}" destId="{0D6B5FF3-3E23-43CB-BE1E-CFE47CCD867B}" srcOrd="2" destOrd="0" presId="urn:microsoft.com/office/officeart/2005/8/layout/vList3"/>
    <dgm:cxn modelId="{F449B66F-F0D4-4FEF-8F39-027A1D54512A}" type="presParOf" srcId="{0D6B5FF3-3E23-43CB-BE1E-CFE47CCD867B}" destId="{C3CB29D2-A2E3-439C-AABA-81360F9B5B95}" srcOrd="0" destOrd="0" presId="urn:microsoft.com/office/officeart/2005/8/layout/vList3"/>
    <dgm:cxn modelId="{7284A803-9F39-4259-B674-EC4DA9818548}" type="presParOf" srcId="{0D6B5FF3-3E23-43CB-BE1E-CFE47CCD867B}" destId="{3DA0889C-D40E-44B6-9DF1-C7823B4CA2B3}" srcOrd="1" destOrd="0" presId="urn:microsoft.com/office/officeart/2005/8/layout/vList3"/>
    <dgm:cxn modelId="{855D3F75-324D-48B5-8DF9-2A12C2B4191F}" type="presParOf" srcId="{71882962-6B59-4711-9EAD-7DE7CF298A3C}" destId="{45AD699B-4952-406C-896D-2BA410923646}" srcOrd="3" destOrd="0" presId="urn:microsoft.com/office/officeart/2005/8/layout/vList3"/>
    <dgm:cxn modelId="{F342822B-6BB8-490D-877D-B573B5D3379A}" type="presParOf" srcId="{71882962-6B59-4711-9EAD-7DE7CF298A3C}" destId="{D53DA86B-5E8C-4870-BA66-CD9EE30F4FF1}" srcOrd="4" destOrd="0" presId="urn:microsoft.com/office/officeart/2005/8/layout/vList3"/>
    <dgm:cxn modelId="{8618446B-F6A2-4FAD-955A-49F7BA3C2E45}" type="presParOf" srcId="{D53DA86B-5E8C-4870-BA66-CD9EE30F4FF1}" destId="{E4989A61-3C56-460C-85E3-343465B89D58}" srcOrd="0" destOrd="0" presId="urn:microsoft.com/office/officeart/2005/8/layout/vList3"/>
    <dgm:cxn modelId="{FE4A1CCC-CFE9-410A-BA18-9FB9DF503523}" type="presParOf" srcId="{D53DA86B-5E8C-4870-BA66-CD9EE30F4FF1}" destId="{7B135278-6BF3-4035-BBAC-86FDCB5D99F0}" srcOrd="1" destOrd="0" presId="urn:microsoft.com/office/officeart/2005/8/layout/vList3"/>
    <dgm:cxn modelId="{FF32C3EC-4A89-45A3-BF4B-568A7F0D39DB}" type="presParOf" srcId="{71882962-6B59-4711-9EAD-7DE7CF298A3C}" destId="{1A5D9903-3C54-4C1D-A542-5E3E107FDBB3}" srcOrd="5" destOrd="0" presId="urn:microsoft.com/office/officeart/2005/8/layout/vList3"/>
    <dgm:cxn modelId="{10E6BFD8-63E1-45B1-B663-BA401B668DC2}" type="presParOf" srcId="{71882962-6B59-4711-9EAD-7DE7CF298A3C}" destId="{B70E74A9-30A3-43BC-BFC8-9799276219CD}" srcOrd="6" destOrd="0" presId="urn:microsoft.com/office/officeart/2005/8/layout/vList3"/>
    <dgm:cxn modelId="{8ACADF76-CF05-467F-95CA-3DAB80E46DC1}" type="presParOf" srcId="{B70E74A9-30A3-43BC-BFC8-9799276219CD}" destId="{809270A2-5B4C-45FD-8604-223BA7A2432E}" srcOrd="0" destOrd="0" presId="urn:microsoft.com/office/officeart/2005/8/layout/vList3"/>
    <dgm:cxn modelId="{1B3734C6-8AC6-42F0-80D4-65ACC2678E58}" type="presParOf" srcId="{B70E74A9-30A3-43BC-BFC8-9799276219CD}" destId="{9CF7173D-10F8-4B23-87DD-9F74E26F7829}" srcOrd="1" destOrd="0" presId="urn:microsoft.com/office/officeart/2005/8/layout/vList3"/>
    <dgm:cxn modelId="{A561C4A8-4752-4F51-A90B-463D1953F75C}" type="presParOf" srcId="{71882962-6B59-4711-9EAD-7DE7CF298A3C}" destId="{C04AE05A-C7BF-46F8-AAC8-AF8D979A3AC5}" srcOrd="7" destOrd="0" presId="urn:microsoft.com/office/officeart/2005/8/layout/vList3"/>
    <dgm:cxn modelId="{8F83076E-5EC1-4EEC-BF76-0817713BC1AF}" type="presParOf" srcId="{71882962-6B59-4711-9EAD-7DE7CF298A3C}" destId="{EE7F8299-5966-467D-914F-A939BD057D16}" srcOrd="8" destOrd="0" presId="urn:microsoft.com/office/officeart/2005/8/layout/vList3"/>
    <dgm:cxn modelId="{3AB09EEA-B563-4F4F-9056-2EA07EC16826}" type="presParOf" srcId="{EE7F8299-5966-467D-914F-A939BD057D16}" destId="{35E6DF9D-3733-4497-AB73-E3A531B3957E}" srcOrd="0" destOrd="0" presId="urn:microsoft.com/office/officeart/2005/8/layout/vList3"/>
    <dgm:cxn modelId="{DA3A6309-4C49-40DD-9166-9ED23EF8EBEC}" type="presParOf" srcId="{EE7F8299-5966-467D-914F-A939BD057D16}" destId="{DCC022BC-D9CE-4D90-9CAF-9713EAD7652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5386BB-D143-4354-8417-358BE052C40A}" type="doc">
      <dgm:prSet loTypeId="urn:microsoft.com/office/officeart/2005/8/layout/h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BAC73C0-F916-4B73-A63F-92E17205943E}">
      <dgm:prSet phldrT="[Текст]"/>
      <dgm:spPr/>
      <dgm:t>
        <a:bodyPr/>
        <a:lstStyle/>
        <a:p>
          <a:r>
            <a:rPr lang="ru-RU" dirty="0" smtClean="0"/>
            <a:t>Публичное обязательство</a:t>
          </a:r>
          <a:endParaRPr lang="ru-RU" dirty="0"/>
        </a:p>
      </dgm:t>
    </dgm:pt>
    <dgm:pt modelId="{A945840A-48D8-4616-B9D7-6B52077747FA}" type="parTrans" cxnId="{FBEABD29-DB24-4DDF-8A59-2E616789FEDF}">
      <dgm:prSet/>
      <dgm:spPr/>
      <dgm:t>
        <a:bodyPr/>
        <a:lstStyle/>
        <a:p>
          <a:endParaRPr lang="ru-RU"/>
        </a:p>
      </dgm:t>
    </dgm:pt>
    <dgm:pt modelId="{BC3C08FD-789B-4255-B10C-29D2A343E18E}" type="sibTrans" cxnId="{FBEABD29-DB24-4DDF-8A59-2E616789FEDF}">
      <dgm:prSet/>
      <dgm:spPr/>
      <dgm:t>
        <a:bodyPr/>
        <a:lstStyle/>
        <a:p>
          <a:endParaRPr lang="ru-RU"/>
        </a:p>
      </dgm:t>
    </dgm:pt>
    <dgm:pt modelId="{15287799-C7A1-4898-B607-223FC16A3DBE}">
      <dgm:prSet phldrT="[Текст]" custT="1"/>
      <dgm:spPr/>
      <dgm:t>
        <a:bodyPr/>
        <a:lstStyle/>
        <a:p>
          <a:r>
            <a:rPr lang="ru-RU" sz="1400" dirty="0" smtClean="0"/>
            <a:t>Возникает из НПА или договора (например, ФЗ "Об образовании в РФ")</a:t>
          </a:r>
          <a:endParaRPr lang="ru-RU" sz="1400" dirty="0"/>
        </a:p>
      </dgm:t>
    </dgm:pt>
    <dgm:pt modelId="{3E7CB846-C789-4FFD-B0D4-A4871798A785}" type="parTrans" cxnId="{DC865BCB-1636-46B2-964D-5F7F8355BF5A}">
      <dgm:prSet/>
      <dgm:spPr/>
      <dgm:t>
        <a:bodyPr/>
        <a:lstStyle/>
        <a:p>
          <a:endParaRPr lang="ru-RU"/>
        </a:p>
      </dgm:t>
    </dgm:pt>
    <dgm:pt modelId="{F355CE6E-2148-4175-AC71-4508F43D86B7}" type="sibTrans" cxnId="{DC865BCB-1636-46B2-964D-5F7F8355BF5A}">
      <dgm:prSet/>
      <dgm:spPr/>
      <dgm:t>
        <a:bodyPr/>
        <a:lstStyle/>
        <a:p>
          <a:endParaRPr lang="ru-RU"/>
        </a:p>
      </dgm:t>
    </dgm:pt>
    <dgm:pt modelId="{B8704B91-E7BD-4769-B578-8A20E082CF56}">
      <dgm:prSet phldrT="[Текст]"/>
      <dgm:spPr/>
      <dgm:t>
        <a:bodyPr/>
        <a:lstStyle/>
        <a:p>
          <a:r>
            <a:rPr lang="ru-RU" dirty="0" smtClean="0"/>
            <a:t>Расходное обязательство</a:t>
          </a:r>
          <a:endParaRPr lang="ru-RU" dirty="0"/>
        </a:p>
      </dgm:t>
    </dgm:pt>
    <dgm:pt modelId="{C590705E-BEC3-4436-9C56-4A51B8E54741}" type="parTrans" cxnId="{019AC29D-49C3-4537-9100-18B6220C5FDA}">
      <dgm:prSet/>
      <dgm:spPr/>
      <dgm:t>
        <a:bodyPr/>
        <a:lstStyle/>
        <a:p>
          <a:endParaRPr lang="ru-RU"/>
        </a:p>
      </dgm:t>
    </dgm:pt>
    <dgm:pt modelId="{759D5A80-7421-4C12-B9D6-61F71ACFD50A}" type="sibTrans" cxnId="{019AC29D-49C3-4537-9100-18B6220C5FDA}">
      <dgm:prSet/>
      <dgm:spPr/>
      <dgm:t>
        <a:bodyPr/>
        <a:lstStyle/>
        <a:p>
          <a:endParaRPr lang="ru-RU"/>
        </a:p>
      </dgm:t>
    </dgm:pt>
    <dgm:pt modelId="{CC3C7270-4599-46AB-AAE7-09791A7AB466}">
      <dgm:prSet phldrT="[Текст]" custT="1"/>
      <dgm:spPr/>
      <dgm:t>
        <a:bodyPr/>
        <a:lstStyle/>
        <a:p>
          <a:r>
            <a:rPr lang="ru-RU" sz="1400" dirty="0" smtClean="0"/>
            <a:t>Реестр расходов бюджета</a:t>
          </a:r>
          <a:endParaRPr lang="ru-RU" sz="1400" dirty="0"/>
        </a:p>
      </dgm:t>
    </dgm:pt>
    <dgm:pt modelId="{4215A294-867F-4C47-8CC3-AA1D70C5F1CE}" type="parTrans" cxnId="{B74A18C8-E86E-4767-9EB1-27D69368AFE1}">
      <dgm:prSet/>
      <dgm:spPr/>
      <dgm:t>
        <a:bodyPr/>
        <a:lstStyle/>
        <a:p>
          <a:endParaRPr lang="ru-RU"/>
        </a:p>
      </dgm:t>
    </dgm:pt>
    <dgm:pt modelId="{B3F927C5-1D4F-46EB-BCB9-E42D37E779E1}" type="sibTrans" cxnId="{B74A18C8-E86E-4767-9EB1-27D69368AFE1}">
      <dgm:prSet/>
      <dgm:spPr/>
      <dgm:t>
        <a:bodyPr/>
        <a:lstStyle/>
        <a:p>
          <a:endParaRPr lang="ru-RU"/>
        </a:p>
      </dgm:t>
    </dgm:pt>
    <dgm:pt modelId="{7F1E4992-DE65-4D7B-8247-107C70388290}">
      <dgm:prSet phldrT="[Текст]"/>
      <dgm:spPr/>
      <dgm:t>
        <a:bodyPr/>
        <a:lstStyle/>
        <a:p>
          <a:r>
            <a:rPr lang="ru-RU" dirty="0" smtClean="0"/>
            <a:t>Бюджетное обязательство</a:t>
          </a:r>
          <a:endParaRPr lang="ru-RU" dirty="0"/>
        </a:p>
      </dgm:t>
    </dgm:pt>
    <dgm:pt modelId="{81B014FB-55CB-42F7-9F9E-D3BE764A2BF8}" type="parTrans" cxnId="{878F2EA6-631F-47BD-AB4D-F1B073BEE3D9}">
      <dgm:prSet/>
      <dgm:spPr/>
      <dgm:t>
        <a:bodyPr/>
        <a:lstStyle/>
        <a:p>
          <a:endParaRPr lang="ru-RU"/>
        </a:p>
      </dgm:t>
    </dgm:pt>
    <dgm:pt modelId="{8F559A6D-7B12-42DB-AAA9-250DBBD67361}" type="sibTrans" cxnId="{878F2EA6-631F-47BD-AB4D-F1B073BEE3D9}">
      <dgm:prSet/>
      <dgm:spPr/>
      <dgm:t>
        <a:bodyPr/>
        <a:lstStyle/>
        <a:p>
          <a:endParaRPr lang="ru-RU"/>
        </a:p>
      </dgm:t>
    </dgm:pt>
    <dgm:pt modelId="{92FAFB0F-56FC-4A22-992A-FCDA87723952}">
      <dgm:prSet phldrT="[Текст]" custT="1"/>
      <dgm:spPr/>
      <dgm:t>
        <a:bodyPr/>
        <a:lstStyle/>
        <a:p>
          <a:r>
            <a:rPr lang="ru-RU" sz="1400" dirty="0" smtClean="0"/>
            <a:t>Закон (решение) о бюджете</a:t>
          </a:r>
          <a:endParaRPr lang="ru-RU" sz="1400" dirty="0"/>
        </a:p>
      </dgm:t>
    </dgm:pt>
    <dgm:pt modelId="{EE949768-421E-4CC9-BBBE-E9F54C4C1F39}" type="parTrans" cxnId="{03521286-A028-4D2B-AE55-FB633440AFB6}">
      <dgm:prSet/>
      <dgm:spPr/>
      <dgm:t>
        <a:bodyPr/>
        <a:lstStyle/>
        <a:p>
          <a:endParaRPr lang="ru-RU"/>
        </a:p>
      </dgm:t>
    </dgm:pt>
    <dgm:pt modelId="{016C671C-A430-4F9B-BF08-BE2EA15EA218}" type="sibTrans" cxnId="{03521286-A028-4D2B-AE55-FB633440AFB6}">
      <dgm:prSet/>
      <dgm:spPr/>
      <dgm:t>
        <a:bodyPr/>
        <a:lstStyle/>
        <a:p>
          <a:endParaRPr lang="ru-RU"/>
        </a:p>
      </dgm:t>
    </dgm:pt>
    <dgm:pt modelId="{F0788DB0-3C35-4C77-B0FD-6DEF54A60D23}">
      <dgm:prSet phldrT="[Текст]"/>
      <dgm:spPr/>
      <dgm:t>
        <a:bodyPr/>
        <a:lstStyle/>
        <a:p>
          <a:r>
            <a:rPr lang="ru-RU" dirty="0" smtClean="0"/>
            <a:t>Денежное обязательство</a:t>
          </a:r>
          <a:endParaRPr lang="ru-RU" dirty="0"/>
        </a:p>
      </dgm:t>
    </dgm:pt>
    <dgm:pt modelId="{95D37FD6-DBC1-498D-A673-A54A3BDD77D1}" type="parTrans" cxnId="{8651FCCD-F7E8-43E1-8544-A68086EF4B3E}">
      <dgm:prSet/>
      <dgm:spPr/>
      <dgm:t>
        <a:bodyPr/>
        <a:lstStyle/>
        <a:p>
          <a:endParaRPr lang="ru-RU"/>
        </a:p>
      </dgm:t>
    </dgm:pt>
    <dgm:pt modelId="{024079F9-2595-412F-8BDA-F77403584695}" type="sibTrans" cxnId="{8651FCCD-F7E8-43E1-8544-A68086EF4B3E}">
      <dgm:prSet/>
      <dgm:spPr/>
      <dgm:t>
        <a:bodyPr/>
        <a:lstStyle/>
        <a:p>
          <a:endParaRPr lang="ru-RU"/>
        </a:p>
      </dgm:t>
    </dgm:pt>
    <dgm:pt modelId="{16002BA0-0BAD-4F94-9FBD-7B78C49C1BCB}">
      <dgm:prSet phldrT="[Текст]" custT="1"/>
      <dgm:spPr/>
      <dgm:t>
        <a:bodyPr/>
        <a:lstStyle/>
        <a:p>
          <a:r>
            <a:rPr lang="ru-RU" sz="1400" dirty="0" smtClean="0"/>
            <a:t>ОБАС</a:t>
          </a:r>
          <a:endParaRPr lang="ru-RU" sz="1400" dirty="0"/>
        </a:p>
      </dgm:t>
    </dgm:pt>
    <dgm:pt modelId="{6B8C2C16-85AF-4987-A096-0546E7B1B3A7}" type="parTrans" cxnId="{D619B03F-2D58-4B5B-9641-1F1A82F00219}">
      <dgm:prSet/>
      <dgm:spPr/>
      <dgm:t>
        <a:bodyPr/>
        <a:lstStyle/>
        <a:p>
          <a:endParaRPr lang="ru-RU"/>
        </a:p>
      </dgm:t>
    </dgm:pt>
    <dgm:pt modelId="{4122BFBE-B182-43EA-A11E-3A09EAA94CD1}" type="sibTrans" cxnId="{D619B03F-2D58-4B5B-9641-1F1A82F00219}">
      <dgm:prSet/>
      <dgm:spPr/>
      <dgm:t>
        <a:bodyPr/>
        <a:lstStyle/>
        <a:p>
          <a:endParaRPr lang="ru-RU"/>
        </a:p>
      </dgm:t>
    </dgm:pt>
    <dgm:pt modelId="{86147BD0-195E-4299-948C-E733B4C8445D}">
      <dgm:prSet custT="1"/>
      <dgm:spPr/>
      <dgm:t>
        <a:bodyPr/>
        <a:lstStyle/>
        <a:p>
          <a:r>
            <a:rPr lang="ru-RU" sz="1400" dirty="0" smtClean="0"/>
            <a:t>СБР, ЛБО</a:t>
          </a:r>
          <a:endParaRPr lang="ru-RU" sz="1400" dirty="0"/>
        </a:p>
      </dgm:t>
    </dgm:pt>
    <dgm:pt modelId="{2053F07A-649F-4F89-AC9C-DD51B3FE7660}" type="parTrans" cxnId="{6A5D2D2C-BA9D-4B7F-A06F-AA21358C3F40}">
      <dgm:prSet/>
      <dgm:spPr/>
      <dgm:t>
        <a:bodyPr/>
        <a:lstStyle/>
        <a:p>
          <a:endParaRPr lang="ru-RU"/>
        </a:p>
      </dgm:t>
    </dgm:pt>
    <dgm:pt modelId="{1E4655FC-E77C-4DE1-B9E4-C16FC5E4AC99}" type="sibTrans" cxnId="{6A5D2D2C-BA9D-4B7F-A06F-AA21358C3F40}">
      <dgm:prSet/>
      <dgm:spPr/>
      <dgm:t>
        <a:bodyPr/>
        <a:lstStyle/>
        <a:p>
          <a:endParaRPr lang="ru-RU"/>
        </a:p>
      </dgm:t>
    </dgm:pt>
    <dgm:pt modelId="{EA1BA2EC-AF85-4E64-B5F6-CFB5CFE65064}" type="pres">
      <dgm:prSet presAssocID="{475386BB-D143-4354-8417-358BE052C4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AD751C-A24A-4341-A09E-5A3F0415F808}" type="pres">
      <dgm:prSet presAssocID="{475386BB-D143-4354-8417-358BE052C40A}" presName="tSp" presStyleCnt="0"/>
      <dgm:spPr/>
    </dgm:pt>
    <dgm:pt modelId="{7C82DF79-621F-4A02-86A3-8DF1ABC1CA2A}" type="pres">
      <dgm:prSet presAssocID="{475386BB-D143-4354-8417-358BE052C40A}" presName="bSp" presStyleCnt="0"/>
      <dgm:spPr/>
    </dgm:pt>
    <dgm:pt modelId="{9556708B-52EE-404E-AB92-4A485E0A6A2F}" type="pres">
      <dgm:prSet presAssocID="{475386BB-D143-4354-8417-358BE052C40A}" presName="process" presStyleCnt="0"/>
      <dgm:spPr/>
    </dgm:pt>
    <dgm:pt modelId="{F95052C1-2402-43D7-BFF6-52D9FB293CCA}" type="pres">
      <dgm:prSet presAssocID="{CBAC73C0-F916-4B73-A63F-92E17205943E}" presName="composite1" presStyleCnt="0"/>
      <dgm:spPr/>
    </dgm:pt>
    <dgm:pt modelId="{60630537-7426-410A-B637-F21A1ACEC9FF}" type="pres">
      <dgm:prSet presAssocID="{CBAC73C0-F916-4B73-A63F-92E17205943E}" presName="dummyNode1" presStyleLbl="node1" presStyleIdx="0" presStyleCnt="4"/>
      <dgm:spPr/>
    </dgm:pt>
    <dgm:pt modelId="{1FD6336C-EC76-4FBD-9543-2768FFAA8CCB}" type="pres">
      <dgm:prSet presAssocID="{CBAC73C0-F916-4B73-A63F-92E17205943E}" presName="childNode1" presStyleLbl="bgAcc1" presStyleIdx="0" presStyleCnt="4" custScaleX="131390" custScaleY="129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7279F-3391-413E-B10E-FB733018A7BB}" type="pres">
      <dgm:prSet presAssocID="{CBAC73C0-F916-4B73-A63F-92E17205943E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07A09-4842-4458-97D4-7E4F2D39BA03}" type="pres">
      <dgm:prSet presAssocID="{CBAC73C0-F916-4B73-A63F-92E17205943E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3951D-F23B-463F-874D-F2157A0819BE}" type="pres">
      <dgm:prSet presAssocID="{CBAC73C0-F916-4B73-A63F-92E17205943E}" presName="connSite1" presStyleCnt="0"/>
      <dgm:spPr/>
    </dgm:pt>
    <dgm:pt modelId="{7C68E735-756B-41F3-94DC-0DB7475CEFDF}" type="pres">
      <dgm:prSet presAssocID="{BC3C08FD-789B-4255-B10C-29D2A343E18E}" presName="Name9" presStyleLbl="sibTrans2D1" presStyleIdx="0" presStyleCnt="3"/>
      <dgm:spPr/>
      <dgm:t>
        <a:bodyPr/>
        <a:lstStyle/>
        <a:p>
          <a:endParaRPr lang="ru-RU"/>
        </a:p>
      </dgm:t>
    </dgm:pt>
    <dgm:pt modelId="{A42E858A-5A8E-4A37-B531-3CD469578665}" type="pres">
      <dgm:prSet presAssocID="{B8704B91-E7BD-4769-B578-8A20E082CF56}" presName="composite2" presStyleCnt="0"/>
      <dgm:spPr/>
    </dgm:pt>
    <dgm:pt modelId="{190B9217-BE1E-4C4F-B850-CCE7DF2208A2}" type="pres">
      <dgm:prSet presAssocID="{B8704B91-E7BD-4769-B578-8A20E082CF56}" presName="dummyNode2" presStyleLbl="node1" presStyleIdx="0" presStyleCnt="4"/>
      <dgm:spPr/>
    </dgm:pt>
    <dgm:pt modelId="{76563B79-9922-49DC-8FB7-79DAA6DD6204}" type="pres">
      <dgm:prSet presAssocID="{B8704B91-E7BD-4769-B578-8A20E082CF56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EADCB-DA9B-4F05-9754-CA3D28D45587}" type="pres">
      <dgm:prSet presAssocID="{B8704B91-E7BD-4769-B578-8A20E082CF56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4A7F4-3983-4602-85BB-A1C9C976DAC2}" type="pres">
      <dgm:prSet presAssocID="{B8704B91-E7BD-4769-B578-8A20E082CF56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84146-7003-408D-B96C-F7A329EFDE01}" type="pres">
      <dgm:prSet presAssocID="{B8704B91-E7BD-4769-B578-8A20E082CF56}" presName="connSite2" presStyleCnt="0"/>
      <dgm:spPr/>
    </dgm:pt>
    <dgm:pt modelId="{8900085B-1F73-4724-8278-2BA4EEBAD962}" type="pres">
      <dgm:prSet presAssocID="{759D5A80-7421-4C12-B9D6-61F71ACFD50A}" presName="Name18" presStyleLbl="sibTrans2D1" presStyleIdx="1" presStyleCnt="3"/>
      <dgm:spPr/>
      <dgm:t>
        <a:bodyPr/>
        <a:lstStyle/>
        <a:p>
          <a:endParaRPr lang="ru-RU"/>
        </a:p>
      </dgm:t>
    </dgm:pt>
    <dgm:pt modelId="{0ADE0059-2378-460E-B7D3-4A4D1C94BB01}" type="pres">
      <dgm:prSet presAssocID="{7F1E4992-DE65-4D7B-8247-107C70388290}" presName="composite1" presStyleCnt="0"/>
      <dgm:spPr/>
    </dgm:pt>
    <dgm:pt modelId="{EA220A9C-5FEE-4A76-9C18-8A76157300CD}" type="pres">
      <dgm:prSet presAssocID="{7F1E4992-DE65-4D7B-8247-107C70388290}" presName="dummyNode1" presStyleLbl="node1" presStyleIdx="1" presStyleCnt="4"/>
      <dgm:spPr/>
    </dgm:pt>
    <dgm:pt modelId="{62027DAA-8346-4724-B40C-65F5CD2C7094}" type="pres">
      <dgm:prSet presAssocID="{7F1E4992-DE65-4D7B-8247-107C70388290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95155-BDEB-46B3-8C1E-CE3AB7979249}" type="pres">
      <dgm:prSet presAssocID="{7F1E4992-DE65-4D7B-8247-107C70388290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5280A-E468-4DB1-BFC0-BC35DAC3D552}" type="pres">
      <dgm:prSet presAssocID="{7F1E4992-DE65-4D7B-8247-107C70388290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54E07-9933-408A-B4AA-F304925DB5EC}" type="pres">
      <dgm:prSet presAssocID="{7F1E4992-DE65-4D7B-8247-107C70388290}" presName="connSite1" presStyleCnt="0"/>
      <dgm:spPr/>
    </dgm:pt>
    <dgm:pt modelId="{A714860B-99DA-4FA7-A064-334CBFE6246D}" type="pres">
      <dgm:prSet presAssocID="{8F559A6D-7B12-42DB-AAA9-250DBBD67361}" presName="Name9" presStyleLbl="sibTrans2D1" presStyleIdx="2" presStyleCnt="3"/>
      <dgm:spPr/>
      <dgm:t>
        <a:bodyPr/>
        <a:lstStyle/>
        <a:p>
          <a:endParaRPr lang="ru-RU"/>
        </a:p>
      </dgm:t>
    </dgm:pt>
    <dgm:pt modelId="{A6C40945-25EF-4295-BB63-95007214BEB9}" type="pres">
      <dgm:prSet presAssocID="{F0788DB0-3C35-4C77-B0FD-6DEF54A60D23}" presName="composite2" presStyleCnt="0"/>
      <dgm:spPr/>
    </dgm:pt>
    <dgm:pt modelId="{3F53D43D-30CA-47FB-BFB8-BB27F737D6AA}" type="pres">
      <dgm:prSet presAssocID="{F0788DB0-3C35-4C77-B0FD-6DEF54A60D23}" presName="dummyNode2" presStyleLbl="node1" presStyleIdx="2" presStyleCnt="4"/>
      <dgm:spPr/>
    </dgm:pt>
    <dgm:pt modelId="{8FDC5659-31FD-4615-B5B1-CF6CEE82149C}" type="pres">
      <dgm:prSet presAssocID="{F0788DB0-3C35-4C77-B0FD-6DEF54A60D23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A15DD-5208-4FE0-A49E-E476EE66381B}" type="pres">
      <dgm:prSet presAssocID="{F0788DB0-3C35-4C77-B0FD-6DEF54A60D23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268F0-A9FC-4BD8-828E-B933B60F5625}" type="pres">
      <dgm:prSet presAssocID="{F0788DB0-3C35-4C77-B0FD-6DEF54A60D23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F3633-421A-4661-9A05-8EB1C1B41E97}" type="pres">
      <dgm:prSet presAssocID="{F0788DB0-3C35-4C77-B0FD-6DEF54A60D23}" presName="connSite2" presStyleCnt="0"/>
      <dgm:spPr/>
    </dgm:pt>
  </dgm:ptLst>
  <dgm:cxnLst>
    <dgm:cxn modelId="{348BB475-6F04-468D-864C-1889F5DC8239}" type="presOf" srcId="{16002BA0-0BAD-4F94-9FBD-7B78C49C1BCB}" destId="{76563B79-9922-49DC-8FB7-79DAA6DD6204}" srcOrd="0" destOrd="1" presId="urn:microsoft.com/office/officeart/2005/8/layout/hProcess4"/>
    <dgm:cxn modelId="{019AC29D-49C3-4537-9100-18B6220C5FDA}" srcId="{475386BB-D143-4354-8417-358BE052C40A}" destId="{B8704B91-E7BD-4769-B578-8A20E082CF56}" srcOrd="1" destOrd="0" parTransId="{C590705E-BEC3-4436-9C56-4A51B8E54741}" sibTransId="{759D5A80-7421-4C12-B9D6-61F71ACFD50A}"/>
    <dgm:cxn modelId="{6E5C2C33-A547-4E4E-8D86-CE329DA80C8D}" type="presOf" srcId="{B8704B91-E7BD-4769-B578-8A20E082CF56}" destId="{5694A7F4-3983-4602-85BB-A1C9C976DAC2}" srcOrd="0" destOrd="0" presId="urn:microsoft.com/office/officeart/2005/8/layout/hProcess4"/>
    <dgm:cxn modelId="{D5938490-50B1-4C83-BF37-EB8C047D6660}" type="presOf" srcId="{86147BD0-195E-4299-948C-E733B4C8445D}" destId="{7A8A15DD-5208-4FE0-A49E-E476EE66381B}" srcOrd="1" destOrd="0" presId="urn:microsoft.com/office/officeart/2005/8/layout/hProcess4"/>
    <dgm:cxn modelId="{5A0A29B4-8E53-463A-A018-2D6A1ED3DE8E}" type="presOf" srcId="{15287799-C7A1-4898-B607-223FC16A3DBE}" destId="{1FD6336C-EC76-4FBD-9543-2768FFAA8CCB}" srcOrd="0" destOrd="0" presId="urn:microsoft.com/office/officeart/2005/8/layout/hProcess4"/>
    <dgm:cxn modelId="{910BD7E3-6A74-4179-876F-BB902F2886DE}" type="presOf" srcId="{CBAC73C0-F916-4B73-A63F-92E17205943E}" destId="{F2907A09-4842-4458-97D4-7E4F2D39BA03}" srcOrd="0" destOrd="0" presId="urn:microsoft.com/office/officeart/2005/8/layout/hProcess4"/>
    <dgm:cxn modelId="{DC865BCB-1636-46B2-964D-5F7F8355BF5A}" srcId="{CBAC73C0-F916-4B73-A63F-92E17205943E}" destId="{15287799-C7A1-4898-B607-223FC16A3DBE}" srcOrd="0" destOrd="0" parTransId="{3E7CB846-C789-4FFD-B0D4-A4871798A785}" sibTransId="{F355CE6E-2148-4175-AC71-4508F43D86B7}"/>
    <dgm:cxn modelId="{D619B03F-2D58-4B5B-9641-1F1A82F00219}" srcId="{B8704B91-E7BD-4769-B578-8A20E082CF56}" destId="{16002BA0-0BAD-4F94-9FBD-7B78C49C1BCB}" srcOrd="1" destOrd="0" parTransId="{6B8C2C16-85AF-4987-A096-0546E7B1B3A7}" sibTransId="{4122BFBE-B182-43EA-A11E-3A09EAA94CD1}"/>
    <dgm:cxn modelId="{A3638D76-F13B-4DAC-9ACB-87948B015196}" type="presOf" srcId="{86147BD0-195E-4299-948C-E733B4C8445D}" destId="{8FDC5659-31FD-4615-B5B1-CF6CEE82149C}" srcOrd="0" destOrd="0" presId="urn:microsoft.com/office/officeart/2005/8/layout/hProcess4"/>
    <dgm:cxn modelId="{6A5D2D2C-BA9D-4B7F-A06F-AA21358C3F40}" srcId="{F0788DB0-3C35-4C77-B0FD-6DEF54A60D23}" destId="{86147BD0-195E-4299-948C-E733B4C8445D}" srcOrd="0" destOrd="0" parTransId="{2053F07A-649F-4F89-AC9C-DD51B3FE7660}" sibTransId="{1E4655FC-E77C-4DE1-B9E4-C16FC5E4AC99}"/>
    <dgm:cxn modelId="{8651FCCD-F7E8-43E1-8544-A68086EF4B3E}" srcId="{475386BB-D143-4354-8417-358BE052C40A}" destId="{F0788DB0-3C35-4C77-B0FD-6DEF54A60D23}" srcOrd="3" destOrd="0" parTransId="{95D37FD6-DBC1-498D-A673-A54A3BDD77D1}" sibTransId="{024079F9-2595-412F-8BDA-F77403584695}"/>
    <dgm:cxn modelId="{884C0EBC-6EFB-40E0-82AF-ADFCAB85FB17}" type="presOf" srcId="{8F559A6D-7B12-42DB-AAA9-250DBBD67361}" destId="{A714860B-99DA-4FA7-A064-334CBFE6246D}" srcOrd="0" destOrd="0" presId="urn:microsoft.com/office/officeart/2005/8/layout/hProcess4"/>
    <dgm:cxn modelId="{836E4BAB-93E5-4535-8B90-F34CF43434D3}" type="presOf" srcId="{CC3C7270-4599-46AB-AAE7-09791A7AB466}" destId="{089EADCB-DA9B-4F05-9754-CA3D28D45587}" srcOrd="1" destOrd="0" presId="urn:microsoft.com/office/officeart/2005/8/layout/hProcess4"/>
    <dgm:cxn modelId="{D0ECE6A5-762E-4AA0-8608-BFE7777B356C}" type="presOf" srcId="{92FAFB0F-56FC-4A22-992A-FCDA87723952}" destId="{FF395155-BDEB-46B3-8C1E-CE3AB7979249}" srcOrd="1" destOrd="0" presId="urn:microsoft.com/office/officeart/2005/8/layout/hProcess4"/>
    <dgm:cxn modelId="{42DD5463-52B0-4F01-AB56-ABE19BF0047F}" type="presOf" srcId="{16002BA0-0BAD-4F94-9FBD-7B78C49C1BCB}" destId="{089EADCB-DA9B-4F05-9754-CA3D28D45587}" srcOrd="1" destOrd="1" presId="urn:microsoft.com/office/officeart/2005/8/layout/hProcess4"/>
    <dgm:cxn modelId="{878F2EA6-631F-47BD-AB4D-F1B073BEE3D9}" srcId="{475386BB-D143-4354-8417-358BE052C40A}" destId="{7F1E4992-DE65-4D7B-8247-107C70388290}" srcOrd="2" destOrd="0" parTransId="{81B014FB-55CB-42F7-9F9E-D3BE764A2BF8}" sibTransId="{8F559A6D-7B12-42DB-AAA9-250DBBD67361}"/>
    <dgm:cxn modelId="{8C6F8DDA-9E34-44DA-9D0C-56E241496ECA}" type="presOf" srcId="{7F1E4992-DE65-4D7B-8247-107C70388290}" destId="{3065280A-E468-4DB1-BFC0-BC35DAC3D552}" srcOrd="0" destOrd="0" presId="urn:microsoft.com/office/officeart/2005/8/layout/hProcess4"/>
    <dgm:cxn modelId="{9A1D247D-ADA0-4D55-93D0-959CA4BEA34A}" type="presOf" srcId="{F0788DB0-3C35-4C77-B0FD-6DEF54A60D23}" destId="{A27268F0-A9FC-4BD8-828E-B933B60F5625}" srcOrd="0" destOrd="0" presId="urn:microsoft.com/office/officeart/2005/8/layout/hProcess4"/>
    <dgm:cxn modelId="{03521286-A028-4D2B-AE55-FB633440AFB6}" srcId="{7F1E4992-DE65-4D7B-8247-107C70388290}" destId="{92FAFB0F-56FC-4A22-992A-FCDA87723952}" srcOrd="0" destOrd="0" parTransId="{EE949768-421E-4CC9-BBBE-E9F54C4C1F39}" sibTransId="{016C671C-A430-4F9B-BF08-BE2EA15EA218}"/>
    <dgm:cxn modelId="{1FAB9E25-C77F-4869-AACE-44A86D1E094F}" type="presOf" srcId="{92FAFB0F-56FC-4A22-992A-FCDA87723952}" destId="{62027DAA-8346-4724-B40C-65F5CD2C7094}" srcOrd="0" destOrd="0" presId="urn:microsoft.com/office/officeart/2005/8/layout/hProcess4"/>
    <dgm:cxn modelId="{D93F50F1-1D95-41CC-8808-6766C5AE7444}" type="presOf" srcId="{CC3C7270-4599-46AB-AAE7-09791A7AB466}" destId="{76563B79-9922-49DC-8FB7-79DAA6DD6204}" srcOrd="0" destOrd="0" presId="urn:microsoft.com/office/officeart/2005/8/layout/hProcess4"/>
    <dgm:cxn modelId="{A64D7669-9E07-4743-9176-5149053DFF8F}" type="presOf" srcId="{BC3C08FD-789B-4255-B10C-29D2A343E18E}" destId="{7C68E735-756B-41F3-94DC-0DB7475CEFDF}" srcOrd="0" destOrd="0" presId="urn:microsoft.com/office/officeart/2005/8/layout/hProcess4"/>
    <dgm:cxn modelId="{74AC7E23-D225-4DD8-B0FC-729E0A1DF3E4}" type="presOf" srcId="{475386BB-D143-4354-8417-358BE052C40A}" destId="{EA1BA2EC-AF85-4E64-B5F6-CFB5CFE65064}" srcOrd="0" destOrd="0" presId="urn:microsoft.com/office/officeart/2005/8/layout/hProcess4"/>
    <dgm:cxn modelId="{5778BE2E-D5BC-4EC0-81F2-5D87C0B80FD4}" type="presOf" srcId="{759D5A80-7421-4C12-B9D6-61F71ACFD50A}" destId="{8900085B-1F73-4724-8278-2BA4EEBAD962}" srcOrd="0" destOrd="0" presId="urn:microsoft.com/office/officeart/2005/8/layout/hProcess4"/>
    <dgm:cxn modelId="{5A47B9ED-89F9-4203-BEBF-3F23096463F1}" type="presOf" srcId="{15287799-C7A1-4898-B607-223FC16A3DBE}" destId="{3277279F-3391-413E-B10E-FB733018A7BB}" srcOrd="1" destOrd="0" presId="urn:microsoft.com/office/officeart/2005/8/layout/hProcess4"/>
    <dgm:cxn modelId="{FBEABD29-DB24-4DDF-8A59-2E616789FEDF}" srcId="{475386BB-D143-4354-8417-358BE052C40A}" destId="{CBAC73C0-F916-4B73-A63F-92E17205943E}" srcOrd="0" destOrd="0" parTransId="{A945840A-48D8-4616-B9D7-6B52077747FA}" sibTransId="{BC3C08FD-789B-4255-B10C-29D2A343E18E}"/>
    <dgm:cxn modelId="{B74A18C8-E86E-4767-9EB1-27D69368AFE1}" srcId="{B8704B91-E7BD-4769-B578-8A20E082CF56}" destId="{CC3C7270-4599-46AB-AAE7-09791A7AB466}" srcOrd="0" destOrd="0" parTransId="{4215A294-867F-4C47-8CC3-AA1D70C5F1CE}" sibTransId="{B3F927C5-1D4F-46EB-BCB9-E42D37E779E1}"/>
    <dgm:cxn modelId="{184E48B7-63F8-48FD-BE5F-F6427BD1EB0F}" type="presParOf" srcId="{EA1BA2EC-AF85-4E64-B5F6-CFB5CFE65064}" destId="{D0AD751C-A24A-4341-A09E-5A3F0415F808}" srcOrd="0" destOrd="0" presId="urn:microsoft.com/office/officeart/2005/8/layout/hProcess4"/>
    <dgm:cxn modelId="{7BBF288D-F8C1-4571-A69A-00070015FA4F}" type="presParOf" srcId="{EA1BA2EC-AF85-4E64-B5F6-CFB5CFE65064}" destId="{7C82DF79-621F-4A02-86A3-8DF1ABC1CA2A}" srcOrd="1" destOrd="0" presId="urn:microsoft.com/office/officeart/2005/8/layout/hProcess4"/>
    <dgm:cxn modelId="{336C1A7D-8FB2-4241-8DDA-E17ABE8E5B2D}" type="presParOf" srcId="{EA1BA2EC-AF85-4E64-B5F6-CFB5CFE65064}" destId="{9556708B-52EE-404E-AB92-4A485E0A6A2F}" srcOrd="2" destOrd="0" presId="urn:microsoft.com/office/officeart/2005/8/layout/hProcess4"/>
    <dgm:cxn modelId="{EC970F4A-D3B9-4028-9BB2-F8FD7D5069F2}" type="presParOf" srcId="{9556708B-52EE-404E-AB92-4A485E0A6A2F}" destId="{F95052C1-2402-43D7-BFF6-52D9FB293CCA}" srcOrd="0" destOrd="0" presId="urn:microsoft.com/office/officeart/2005/8/layout/hProcess4"/>
    <dgm:cxn modelId="{C85AFBF2-3581-469C-8FAF-2D3024FF1150}" type="presParOf" srcId="{F95052C1-2402-43D7-BFF6-52D9FB293CCA}" destId="{60630537-7426-410A-B637-F21A1ACEC9FF}" srcOrd="0" destOrd="0" presId="urn:microsoft.com/office/officeart/2005/8/layout/hProcess4"/>
    <dgm:cxn modelId="{75146A89-3826-4761-ADDF-9F4BF71BC193}" type="presParOf" srcId="{F95052C1-2402-43D7-BFF6-52D9FB293CCA}" destId="{1FD6336C-EC76-4FBD-9543-2768FFAA8CCB}" srcOrd="1" destOrd="0" presId="urn:microsoft.com/office/officeart/2005/8/layout/hProcess4"/>
    <dgm:cxn modelId="{3E9429FD-F5E8-4277-9F90-BF8FC14D30C5}" type="presParOf" srcId="{F95052C1-2402-43D7-BFF6-52D9FB293CCA}" destId="{3277279F-3391-413E-B10E-FB733018A7BB}" srcOrd="2" destOrd="0" presId="urn:microsoft.com/office/officeart/2005/8/layout/hProcess4"/>
    <dgm:cxn modelId="{DFC9021C-18DD-4CEB-BBB8-914EF8CF8841}" type="presParOf" srcId="{F95052C1-2402-43D7-BFF6-52D9FB293CCA}" destId="{F2907A09-4842-4458-97D4-7E4F2D39BA03}" srcOrd="3" destOrd="0" presId="urn:microsoft.com/office/officeart/2005/8/layout/hProcess4"/>
    <dgm:cxn modelId="{50DB7913-6A3C-472F-8171-6722F1531F37}" type="presParOf" srcId="{F95052C1-2402-43D7-BFF6-52D9FB293CCA}" destId="{9523951D-F23B-463F-874D-F2157A0819BE}" srcOrd="4" destOrd="0" presId="urn:microsoft.com/office/officeart/2005/8/layout/hProcess4"/>
    <dgm:cxn modelId="{2128D34E-7937-4C0E-B30F-EBBD506AD162}" type="presParOf" srcId="{9556708B-52EE-404E-AB92-4A485E0A6A2F}" destId="{7C68E735-756B-41F3-94DC-0DB7475CEFDF}" srcOrd="1" destOrd="0" presId="urn:microsoft.com/office/officeart/2005/8/layout/hProcess4"/>
    <dgm:cxn modelId="{373A0847-6C1D-4589-9B9A-F6BD76A119C5}" type="presParOf" srcId="{9556708B-52EE-404E-AB92-4A485E0A6A2F}" destId="{A42E858A-5A8E-4A37-B531-3CD469578665}" srcOrd="2" destOrd="0" presId="urn:microsoft.com/office/officeart/2005/8/layout/hProcess4"/>
    <dgm:cxn modelId="{BBDDB23B-47FB-45D6-94E2-29B3A66CAE01}" type="presParOf" srcId="{A42E858A-5A8E-4A37-B531-3CD469578665}" destId="{190B9217-BE1E-4C4F-B850-CCE7DF2208A2}" srcOrd="0" destOrd="0" presId="urn:microsoft.com/office/officeart/2005/8/layout/hProcess4"/>
    <dgm:cxn modelId="{B67FE3E3-0491-4027-9E51-C482D4B358FD}" type="presParOf" srcId="{A42E858A-5A8E-4A37-B531-3CD469578665}" destId="{76563B79-9922-49DC-8FB7-79DAA6DD6204}" srcOrd="1" destOrd="0" presId="urn:microsoft.com/office/officeart/2005/8/layout/hProcess4"/>
    <dgm:cxn modelId="{CFEBDA81-1557-436B-8B79-AEE13B53DBCF}" type="presParOf" srcId="{A42E858A-5A8E-4A37-B531-3CD469578665}" destId="{089EADCB-DA9B-4F05-9754-CA3D28D45587}" srcOrd="2" destOrd="0" presId="urn:microsoft.com/office/officeart/2005/8/layout/hProcess4"/>
    <dgm:cxn modelId="{6F6C0D02-DF14-4317-88CA-A6006111EE2A}" type="presParOf" srcId="{A42E858A-5A8E-4A37-B531-3CD469578665}" destId="{5694A7F4-3983-4602-85BB-A1C9C976DAC2}" srcOrd="3" destOrd="0" presId="urn:microsoft.com/office/officeart/2005/8/layout/hProcess4"/>
    <dgm:cxn modelId="{48EB2E15-3781-4D49-88A4-9D1536984863}" type="presParOf" srcId="{A42E858A-5A8E-4A37-B531-3CD469578665}" destId="{D0F84146-7003-408D-B96C-F7A329EFDE01}" srcOrd="4" destOrd="0" presId="urn:microsoft.com/office/officeart/2005/8/layout/hProcess4"/>
    <dgm:cxn modelId="{6EEAD3F8-296D-4993-86D3-DCD767D41346}" type="presParOf" srcId="{9556708B-52EE-404E-AB92-4A485E0A6A2F}" destId="{8900085B-1F73-4724-8278-2BA4EEBAD962}" srcOrd="3" destOrd="0" presId="urn:microsoft.com/office/officeart/2005/8/layout/hProcess4"/>
    <dgm:cxn modelId="{2C3CE444-EA1B-4E0D-98CE-6FFCEF5D8C0D}" type="presParOf" srcId="{9556708B-52EE-404E-AB92-4A485E0A6A2F}" destId="{0ADE0059-2378-460E-B7D3-4A4D1C94BB01}" srcOrd="4" destOrd="0" presId="urn:microsoft.com/office/officeart/2005/8/layout/hProcess4"/>
    <dgm:cxn modelId="{A3145C05-43B1-4299-B692-52E564EC6E87}" type="presParOf" srcId="{0ADE0059-2378-460E-B7D3-4A4D1C94BB01}" destId="{EA220A9C-5FEE-4A76-9C18-8A76157300CD}" srcOrd="0" destOrd="0" presId="urn:microsoft.com/office/officeart/2005/8/layout/hProcess4"/>
    <dgm:cxn modelId="{B2162F2C-D161-40F9-9765-2520F00C9F88}" type="presParOf" srcId="{0ADE0059-2378-460E-B7D3-4A4D1C94BB01}" destId="{62027DAA-8346-4724-B40C-65F5CD2C7094}" srcOrd="1" destOrd="0" presId="urn:microsoft.com/office/officeart/2005/8/layout/hProcess4"/>
    <dgm:cxn modelId="{04B3F2E7-B52B-4867-95A0-800F6EEA3740}" type="presParOf" srcId="{0ADE0059-2378-460E-B7D3-4A4D1C94BB01}" destId="{FF395155-BDEB-46B3-8C1E-CE3AB7979249}" srcOrd="2" destOrd="0" presId="urn:microsoft.com/office/officeart/2005/8/layout/hProcess4"/>
    <dgm:cxn modelId="{2FDFF566-74FF-40C1-82B5-F99BCC42DFC6}" type="presParOf" srcId="{0ADE0059-2378-460E-B7D3-4A4D1C94BB01}" destId="{3065280A-E468-4DB1-BFC0-BC35DAC3D552}" srcOrd="3" destOrd="0" presId="urn:microsoft.com/office/officeart/2005/8/layout/hProcess4"/>
    <dgm:cxn modelId="{4CA0C3F2-3BF9-4203-B342-E8FF76097310}" type="presParOf" srcId="{0ADE0059-2378-460E-B7D3-4A4D1C94BB01}" destId="{87754E07-9933-408A-B4AA-F304925DB5EC}" srcOrd="4" destOrd="0" presId="urn:microsoft.com/office/officeart/2005/8/layout/hProcess4"/>
    <dgm:cxn modelId="{D00397BD-AD5C-4552-8776-32F53227F7F6}" type="presParOf" srcId="{9556708B-52EE-404E-AB92-4A485E0A6A2F}" destId="{A714860B-99DA-4FA7-A064-334CBFE6246D}" srcOrd="5" destOrd="0" presId="urn:microsoft.com/office/officeart/2005/8/layout/hProcess4"/>
    <dgm:cxn modelId="{435D3BA2-7C28-4ABD-BB4A-5AF98587D69A}" type="presParOf" srcId="{9556708B-52EE-404E-AB92-4A485E0A6A2F}" destId="{A6C40945-25EF-4295-BB63-95007214BEB9}" srcOrd="6" destOrd="0" presId="urn:microsoft.com/office/officeart/2005/8/layout/hProcess4"/>
    <dgm:cxn modelId="{E34BBAF5-6147-48EF-8A34-EE4D52B8D783}" type="presParOf" srcId="{A6C40945-25EF-4295-BB63-95007214BEB9}" destId="{3F53D43D-30CA-47FB-BFB8-BB27F737D6AA}" srcOrd="0" destOrd="0" presId="urn:microsoft.com/office/officeart/2005/8/layout/hProcess4"/>
    <dgm:cxn modelId="{74C90E2B-F638-450D-8559-29FD97D03BA0}" type="presParOf" srcId="{A6C40945-25EF-4295-BB63-95007214BEB9}" destId="{8FDC5659-31FD-4615-B5B1-CF6CEE82149C}" srcOrd="1" destOrd="0" presId="urn:microsoft.com/office/officeart/2005/8/layout/hProcess4"/>
    <dgm:cxn modelId="{C9478A8C-A130-4ED5-A0D3-5E755B2C7059}" type="presParOf" srcId="{A6C40945-25EF-4295-BB63-95007214BEB9}" destId="{7A8A15DD-5208-4FE0-A49E-E476EE66381B}" srcOrd="2" destOrd="0" presId="urn:microsoft.com/office/officeart/2005/8/layout/hProcess4"/>
    <dgm:cxn modelId="{37DD2914-003F-418C-B384-77CE543920AF}" type="presParOf" srcId="{A6C40945-25EF-4295-BB63-95007214BEB9}" destId="{A27268F0-A9FC-4BD8-828E-B933B60F5625}" srcOrd="3" destOrd="0" presId="urn:microsoft.com/office/officeart/2005/8/layout/hProcess4"/>
    <dgm:cxn modelId="{EB347CC4-7B5B-416C-AEE5-CE399D1DCD50}" type="presParOf" srcId="{A6C40945-25EF-4295-BB63-95007214BEB9}" destId="{86CF3633-421A-4661-9A05-8EB1C1B41E9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B10067-753C-4EFF-A68A-31D08D1FFDE2}" type="doc">
      <dgm:prSet loTypeId="urn:microsoft.com/office/officeart/2008/layout/Square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D94F080-5A6D-4007-8A34-54B599A7E0B6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Нормативно-правовые</a:t>
          </a:r>
          <a:endParaRPr lang="ru-RU" sz="1800" b="1" dirty="0"/>
        </a:p>
      </dgm:t>
    </dgm:pt>
    <dgm:pt modelId="{92F35C96-24E1-4B76-9E31-E781A7908F77}" type="parTrans" cxnId="{5A69C15B-8AE9-43F2-92C9-2DEAA14C1EE3}">
      <dgm:prSet/>
      <dgm:spPr/>
      <dgm:t>
        <a:bodyPr/>
        <a:lstStyle/>
        <a:p>
          <a:endParaRPr lang="ru-RU" sz="1800"/>
        </a:p>
      </dgm:t>
    </dgm:pt>
    <dgm:pt modelId="{E9D35066-BBD0-4990-BEB0-489BDB5722CA}" type="sibTrans" cxnId="{5A69C15B-8AE9-43F2-92C9-2DEAA14C1EE3}">
      <dgm:prSet/>
      <dgm:spPr/>
      <dgm:t>
        <a:bodyPr/>
        <a:lstStyle/>
        <a:p>
          <a:endParaRPr lang="ru-RU" sz="1800"/>
        </a:p>
      </dgm:t>
    </dgm:pt>
    <dgm:pt modelId="{E61B841D-B4EB-42C5-8100-52AE073D91FF}">
      <dgm:prSet phldrT="[Текст]" custT="1"/>
      <dgm:spPr/>
      <dgm:t>
        <a:bodyPr/>
        <a:lstStyle/>
        <a:p>
          <a:r>
            <a:rPr lang="ru-RU" sz="1600" dirty="0" smtClean="0"/>
            <a:t>Публичные нормативные обязательства</a:t>
          </a:r>
        </a:p>
      </dgm:t>
    </dgm:pt>
    <dgm:pt modelId="{CDDF2F12-8EFB-4ED9-B881-01441F7B4D33}" type="parTrans" cxnId="{9538763A-2418-4CA2-8CE8-A9280D0A08E5}">
      <dgm:prSet/>
      <dgm:spPr/>
      <dgm:t>
        <a:bodyPr/>
        <a:lstStyle/>
        <a:p>
          <a:endParaRPr lang="ru-RU" sz="1800"/>
        </a:p>
      </dgm:t>
    </dgm:pt>
    <dgm:pt modelId="{94994DA5-6C8A-4FDC-8D29-FF602A1A2D52}" type="sibTrans" cxnId="{9538763A-2418-4CA2-8CE8-A9280D0A08E5}">
      <dgm:prSet/>
      <dgm:spPr/>
      <dgm:t>
        <a:bodyPr/>
        <a:lstStyle/>
        <a:p>
          <a:endParaRPr lang="ru-RU" sz="1800"/>
        </a:p>
      </dgm:t>
    </dgm:pt>
    <dgm:pt modelId="{ADD13F1F-26AC-4730-8312-BEF18B2D2164}">
      <dgm:prSet phldrT="[Текст]" custT="1"/>
      <dgm:spPr/>
      <dgm:t>
        <a:bodyPr/>
        <a:lstStyle/>
        <a:p>
          <a:r>
            <a:rPr lang="ru-RU" sz="1600" dirty="0" smtClean="0"/>
            <a:t>Нормативно-правовые международные обязательства</a:t>
          </a:r>
          <a:endParaRPr lang="ru-RU" sz="1600" dirty="0"/>
        </a:p>
      </dgm:t>
    </dgm:pt>
    <dgm:pt modelId="{949665E9-E1C4-436D-969D-1A30CA4A22C4}" type="parTrans" cxnId="{265BFE5C-8A4B-405F-B0FC-6EDE87C45F91}">
      <dgm:prSet/>
      <dgm:spPr/>
      <dgm:t>
        <a:bodyPr/>
        <a:lstStyle/>
        <a:p>
          <a:endParaRPr lang="ru-RU" sz="1800"/>
        </a:p>
      </dgm:t>
    </dgm:pt>
    <dgm:pt modelId="{06BDBB54-2D75-4E25-8DDA-DF825EEE8B76}" type="sibTrans" cxnId="{265BFE5C-8A4B-405F-B0FC-6EDE87C45F91}">
      <dgm:prSet/>
      <dgm:spPr/>
      <dgm:t>
        <a:bodyPr/>
        <a:lstStyle/>
        <a:p>
          <a:endParaRPr lang="ru-RU" sz="1800"/>
        </a:p>
      </dgm:t>
    </dgm:pt>
    <dgm:pt modelId="{6845D4A6-18A6-4864-8F35-AD45FA3E10E3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Договорные</a:t>
          </a:r>
          <a:endParaRPr lang="ru-RU" sz="1800" b="1" dirty="0"/>
        </a:p>
      </dgm:t>
    </dgm:pt>
    <dgm:pt modelId="{0C5148D8-380D-4D65-AFE0-7DC0E844443C}" type="parTrans" cxnId="{FD544118-42D0-48D2-92E7-0F52C8F2F21A}">
      <dgm:prSet/>
      <dgm:spPr/>
      <dgm:t>
        <a:bodyPr/>
        <a:lstStyle/>
        <a:p>
          <a:endParaRPr lang="ru-RU" sz="1800"/>
        </a:p>
      </dgm:t>
    </dgm:pt>
    <dgm:pt modelId="{9AB26DC9-DE34-4290-80C2-7D5C6F6BBDA0}" type="sibTrans" cxnId="{FD544118-42D0-48D2-92E7-0F52C8F2F21A}">
      <dgm:prSet/>
      <dgm:spPr/>
      <dgm:t>
        <a:bodyPr/>
        <a:lstStyle/>
        <a:p>
          <a:endParaRPr lang="ru-RU" sz="1800"/>
        </a:p>
      </dgm:t>
    </dgm:pt>
    <dgm:pt modelId="{7F1C7A78-D9C1-4C72-92CF-101B8B55022E}">
      <dgm:prSet phldrT="[Текст]" custT="1"/>
      <dgm:spPr/>
      <dgm:t>
        <a:bodyPr/>
        <a:lstStyle/>
        <a:p>
          <a:r>
            <a:rPr lang="ru-RU" sz="1800" dirty="0" smtClean="0"/>
            <a:t>Договорные обязательства в целях оказания госуслуг</a:t>
          </a:r>
        </a:p>
      </dgm:t>
    </dgm:pt>
    <dgm:pt modelId="{75FCEBC5-D901-49C3-A9C1-A3E2944A08B1}" type="parTrans" cxnId="{B2EEA5B0-F04A-454C-9793-52864E2EE8F0}">
      <dgm:prSet/>
      <dgm:spPr/>
      <dgm:t>
        <a:bodyPr/>
        <a:lstStyle/>
        <a:p>
          <a:endParaRPr lang="ru-RU" sz="1800"/>
        </a:p>
      </dgm:t>
    </dgm:pt>
    <dgm:pt modelId="{C4615BD1-CC1B-444F-81ED-999693358EDA}" type="sibTrans" cxnId="{B2EEA5B0-F04A-454C-9793-52864E2EE8F0}">
      <dgm:prSet/>
      <dgm:spPr/>
      <dgm:t>
        <a:bodyPr/>
        <a:lstStyle/>
        <a:p>
          <a:endParaRPr lang="ru-RU" sz="1800"/>
        </a:p>
      </dgm:t>
    </dgm:pt>
    <dgm:pt modelId="{F58A5712-EA98-4E29-91B9-2E5E39569EA8}">
      <dgm:prSet phldrT="[Текст]" custT="1"/>
      <dgm:spPr/>
      <dgm:t>
        <a:bodyPr/>
        <a:lstStyle/>
        <a:p>
          <a:r>
            <a:rPr lang="ru-RU" sz="1800" dirty="0" smtClean="0"/>
            <a:t>Трудовые обязательства</a:t>
          </a:r>
          <a:endParaRPr lang="ru-RU" sz="1800" dirty="0"/>
        </a:p>
      </dgm:t>
    </dgm:pt>
    <dgm:pt modelId="{D75C125A-2F16-45F8-9526-9D1E22CB236D}" type="parTrans" cxnId="{D2FD4448-326C-406C-8387-0F771ACA649D}">
      <dgm:prSet/>
      <dgm:spPr/>
      <dgm:t>
        <a:bodyPr/>
        <a:lstStyle/>
        <a:p>
          <a:endParaRPr lang="ru-RU" sz="1800"/>
        </a:p>
      </dgm:t>
    </dgm:pt>
    <dgm:pt modelId="{638E765A-C704-4012-9F8C-C2DC5422D61C}" type="sibTrans" cxnId="{D2FD4448-326C-406C-8387-0F771ACA649D}">
      <dgm:prSet/>
      <dgm:spPr/>
      <dgm:t>
        <a:bodyPr/>
        <a:lstStyle/>
        <a:p>
          <a:endParaRPr lang="ru-RU" sz="1800"/>
        </a:p>
      </dgm:t>
    </dgm:pt>
    <dgm:pt modelId="{C1BED378-BEA1-4EAD-A81E-2FC3024D880F}">
      <dgm:prSet phldrT="[Текст]" custT="1"/>
      <dgm:spPr/>
      <dgm:t>
        <a:bodyPr/>
        <a:lstStyle/>
        <a:p>
          <a:r>
            <a:rPr lang="ru-RU" sz="1600" dirty="0" smtClean="0"/>
            <a:t>Договорные межбюджетные обязательства</a:t>
          </a:r>
        </a:p>
      </dgm:t>
    </dgm:pt>
    <dgm:pt modelId="{2405AFB8-CBE4-44C4-B8D2-02DE4A7EA5D3}" type="parTrans" cxnId="{DB639B05-B60F-445A-BBAA-EF504DFFB9B8}">
      <dgm:prSet/>
      <dgm:spPr/>
      <dgm:t>
        <a:bodyPr/>
        <a:lstStyle/>
        <a:p>
          <a:endParaRPr lang="ru-RU" sz="1800"/>
        </a:p>
      </dgm:t>
    </dgm:pt>
    <dgm:pt modelId="{0A1C851C-AC5E-47DE-92B8-5DB0E26B7F77}" type="sibTrans" cxnId="{DB639B05-B60F-445A-BBAA-EF504DFFB9B8}">
      <dgm:prSet/>
      <dgm:spPr/>
      <dgm:t>
        <a:bodyPr/>
        <a:lstStyle/>
        <a:p>
          <a:endParaRPr lang="ru-RU" sz="1800"/>
        </a:p>
      </dgm:t>
    </dgm:pt>
    <dgm:pt modelId="{81C2523B-4A10-4F1C-BE29-B3A4EBE20D4D}">
      <dgm:prSet phldrT="[Текст]" custT="1"/>
      <dgm:spPr/>
      <dgm:t>
        <a:bodyPr/>
        <a:lstStyle/>
        <a:p>
          <a:r>
            <a:rPr lang="ru-RU" sz="1600" dirty="0" smtClean="0"/>
            <a:t>Нормативно-правовые межбюджетные обязательства</a:t>
          </a:r>
        </a:p>
      </dgm:t>
    </dgm:pt>
    <dgm:pt modelId="{8D323736-5906-4F42-9CA7-E0956F6947B5}" type="parTrans" cxnId="{334CBABA-E6D5-4455-BC85-448A57B6D5EF}">
      <dgm:prSet/>
      <dgm:spPr/>
      <dgm:t>
        <a:bodyPr/>
        <a:lstStyle/>
        <a:p>
          <a:endParaRPr lang="ru-RU" sz="1600"/>
        </a:p>
      </dgm:t>
    </dgm:pt>
    <dgm:pt modelId="{04AC9D6E-A61B-462D-BF3B-3C2008AE3BF0}" type="sibTrans" cxnId="{334CBABA-E6D5-4455-BC85-448A57B6D5EF}">
      <dgm:prSet/>
      <dgm:spPr/>
      <dgm:t>
        <a:bodyPr/>
        <a:lstStyle/>
        <a:p>
          <a:endParaRPr lang="ru-RU" sz="1600"/>
        </a:p>
      </dgm:t>
    </dgm:pt>
    <dgm:pt modelId="{AA12B990-06E2-480E-BFF6-886BBC81F70C}">
      <dgm:prSet phldrT="[Текст]" custT="1"/>
      <dgm:spPr/>
      <dgm:t>
        <a:bodyPr/>
        <a:lstStyle/>
        <a:p>
          <a:r>
            <a:rPr lang="ru-RU" sz="1800" dirty="0" smtClean="0"/>
            <a:t>Долговые обязательства</a:t>
          </a:r>
          <a:endParaRPr lang="ru-RU" sz="1800" dirty="0"/>
        </a:p>
      </dgm:t>
    </dgm:pt>
    <dgm:pt modelId="{BC750B03-CBE8-463A-8541-007DDBDC3AA7}" type="parTrans" cxnId="{6FF022B7-4764-4B23-BB6E-165AEA1FF26B}">
      <dgm:prSet/>
      <dgm:spPr/>
      <dgm:t>
        <a:bodyPr/>
        <a:lstStyle/>
        <a:p>
          <a:endParaRPr lang="ru-RU"/>
        </a:p>
      </dgm:t>
    </dgm:pt>
    <dgm:pt modelId="{D1E7D94F-62A7-472F-A24C-57A080D9D33B}" type="sibTrans" cxnId="{6FF022B7-4764-4B23-BB6E-165AEA1FF26B}">
      <dgm:prSet/>
      <dgm:spPr/>
      <dgm:t>
        <a:bodyPr/>
        <a:lstStyle/>
        <a:p>
          <a:endParaRPr lang="ru-RU"/>
        </a:p>
      </dgm:t>
    </dgm:pt>
    <dgm:pt modelId="{80E56A4D-0922-478E-B56D-716FEFFED462}">
      <dgm:prSet phldrT="[Текст]" custT="1"/>
      <dgm:spPr/>
      <dgm:t>
        <a:bodyPr/>
        <a:lstStyle/>
        <a:p>
          <a:r>
            <a:rPr lang="ru-RU" sz="1800" dirty="0" smtClean="0"/>
            <a:t>Договорные обязательства в возмещение затрат</a:t>
          </a:r>
          <a:endParaRPr lang="ru-RU" sz="1800" dirty="0"/>
        </a:p>
      </dgm:t>
    </dgm:pt>
    <dgm:pt modelId="{60CBE49A-00A5-4881-970A-61CB6B309B07}" type="parTrans" cxnId="{C741A1FC-067F-4F77-9028-ECADC668009A}">
      <dgm:prSet/>
      <dgm:spPr/>
      <dgm:t>
        <a:bodyPr/>
        <a:lstStyle/>
        <a:p>
          <a:endParaRPr lang="ru-RU"/>
        </a:p>
      </dgm:t>
    </dgm:pt>
    <dgm:pt modelId="{072B97DD-3B95-4A52-93B5-57DCFF6F7A2D}" type="sibTrans" cxnId="{C741A1FC-067F-4F77-9028-ECADC668009A}">
      <dgm:prSet/>
      <dgm:spPr/>
      <dgm:t>
        <a:bodyPr/>
        <a:lstStyle/>
        <a:p>
          <a:endParaRPr lang="ru-RU"/>
        </a:p>
      </dgm:t>
    </dgm:pt>
    <dgm:pt modelId="{05FEB4D4-B50A-4994-AF01-ABF092F16703}">
      <dgm:prSet phldrT="[Текст]" custT="1"/>
      <dgm:spPr/>
      <dgm:t>
        <a:bodyPr/>
        <a:lstStyle/>
        <a:p>
          <a:r>
            <a:rPr lang="ru-RU" sz="1800" dirty="0" smtClean="0"/>
            <a:t>Иные договорные </a:t>
          </a:r>
          <a:endParaRPr lang="ru-RU" sz="1800" dirty="0"/>
        </a:p>
      </dgm:t>
    </dgm:pt>
    <dgm:pt modelId="{ECA604E8-7DF6-4810-AADB-F6F0F98FBA55}" type="parTrans" cxnId="{6375110E-4C75-4602-B848-D15EDBAD65DD}">
      <dgm:prSet/>
      <dgm:spPr/>
      <dgm:t>
        <a:bodyPr/>
        <a:lstStyle/>
        <a:p>
          <a:endParaRPr lang="ru-RU"/>
        </a:p>
      </dgm:t>
    </dgm:pt>
    <dgm:pt modelId="{D19E9D3E-A82A-4E46-A50F-A652ED107E6B}" type="sibTrans" cxnId="{6375110E-4C75-4602-B848-D15EDBAD65DD}">
      <dgm:prSet/>
      <dgm:spPr/>
      <dgm:t>
        <a:bodyPr/>
        <a:lstStyle/>
        <a:p>
          <a:endParaRPr lang="ru-RU"/>
        </a:p>
      </dgm:t>
    </dgm:pt>
    <dgm:pt modelId="{0F0D9540-4B39-48E1-BF98-99B3AB393C38}">
      <dgm:prSet phldrT="[Текст]" custT="1"/>
      <dgm:spPr/>
      <dgm:t>
        <a:bodyPr/>
        <a:lstStyle/>
        <a:p>
          <a:r>
            <a:rPr lang="ru-RU" sz="1800" dirty="0" smtClean="0"/>
            <a:t>Контрактные обязательства</a:t>
          </a:r>
          <a:endParaRPr lang="ru-RU" sz="1800" dirty="0"/>
        </a:p>
      </dgm:t>
    </dgm:pt>
    <dgm:pt modelId="{E1945BDF-6972-4DE0-B81F-E9BE3AB32254}" type="parTrans" cxnId="{6C836155-C0ED-4EFB-9D84-3F95EE3D57BA}">
      <dgm:prSet/>
      <dgm:spPr/>
      <dgm:t>
        <a:bodyPr/>
        <a:lstStyle/>
        <a:p>
          <a:endParaRPr lang="ru-RU"/>
        </a:p>
      </dgm:t>
    </dgm:pt>
    <dgm:pt modelId="{F4946527-AB03-4643-9BE8-089E0B600768}" type="sibTrans" cxnId="{6C836155-C0ED-4EFB-9D84-3F95EE3D57BA}">
      <dgm:prSet/>
      <dgm:spPr/>
      <dgm:t>
        <a:bodyPr/>
        <a:lstStyle/>
        <a:p>
          <a:endParaRPr lang="ru-RU"/>
        </a:p>
      </dgm:t>
    </dgm:pt>
    <dgm:pt modelId="{2CB2248C-1B22-4F67-99FD-1B47BE7A8135}">
      <dgm:prSet phldrT="[Текст]" custT="1"/>
      <dgm:spPr/>
      <dgm:t>
        <a:bodyPr/>
        <a:lstStyle/>
        <a:p>
          <a:r>
            <a:rPr lang="ru-RU" sz="1600" dirty="0" smtClean="0"/>
            <a:t>Договорные международные обязательства</a:t>
          </a:r>
        </a:p>
      </dgm:t>
    </dgm:pt>
    <dgm:pt modelId="{98C78FAC-EB6D-4004-AF44-16CB6585EE56}" type="parTrans" cxnId="{5F2FA498-90BB-4E08-98F5-A3BA011B4088}">
      <dgm:prSet/>
      <dgm:spPr/>
      <dgm:t>
        <a:bodyPr/>
        <a:lstStyle/>
        <a:p>
          <a:endParaRPr lang="ru-RU"/>
        </a:p>
      </dgm:t>
    </dgm:pt>
    <dgm:pt modelId="{9A509F84-E80D-4F7B-B738-77F34FC358E6}" type="sibTrans" cxnId="{5F2FA498-90BB-4E08-98F5-A3BA011B4088}">
      <dgm:prSet/>
      <dgm:spPr/>
      <dgm:t>
        <a:bodyPr/>
        <a:lstStyle/>
        <a:p>
          <a:endParaRPr lang="ru-RU"/>
        </a:p>
      </dgm:t>
    </dgm:pt>
    <dgm:pt modelId="{496F8D04-A14D-46CF-996B-EEDFE1A61687}" type="pres">
      <dgm:prSet presAssocID="{95B10067-753C-4EFF-A68A-31D08D1FFDE2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AFF0282-3F17-49C5-95E4-58F2BD623396}" type="pres">
      <dgm:prSet presAssocID="{7D94F080-5A6D-4007-8A34-54B599A7E0B6}" presName="root" presStyleCnt="0">
        <dgm:presLayoutVars>
          <dgm:chMax/>
          <dgm:chPref/>
        </dgm:presLayoutVars>
      </dgm:prSet>
      <dgm:spPr/>
    </dgm:pt>
    <dgm:pt modelId="{0E1832E9-A304-4E20-8599-26E00BA8D454}" type="pres">
      <dgm:prSet presAssocID="{7D94F080-5A6D-4007-8A34-54B599A7E0B6}" presName="rootComposite" presStyleCnt="0">
        <dgm:presLayoutVars/>
      </dgm:prSet>
      <dgm:spPr/>
    </dgm:pt>
    <dgm:pt modelId="{810A9F1E-221C-4320-9E5B-0FE03ECBAB9B}" type="pres">
      <dgm:prSet presAssocID="{7D94F080-5A6D-4007-8A34-54B599A7E0B6}" presName="ParentAccent" presStyleLbl="alignNode1" presStyleIdx="0" presStyleCnt="2"/>
      <dgm:spPr/>
    </dgm:pt>
    <dgm:pt modelId="{6D29CFE6-DEAC-4F82-823F-14F7F6FB3D2D}" type="pres">
      <dgm:prSet presAssocID="{7D94F080-5A6D-4007-8A34-54B599A7E0B6}" presName="ParentSmallAccent" presStyleLbl="fgAcc1" presStyleIdx="0" presStyleCnt="2"/>
      <dgm:spPr/>
    </dgm:pt>
    <dgm:pt modelId="{8376F95A-E85E-40BF-8AD0-7AEF404AA608}" type="pres">
      <dgm:prSet presAssocID="{7D94F080-5A6D-4007-8A34-54B599A7E0B6}" presName="Parent" presStyleLbl="revTx" presStyleIdx="0" presStyleCnt="1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6D126-4C94-44B8-8291-DFB30BB0567B}" type="pres">
      <dgm:prSet presAssocID="{7D94F080-5A6D-4007-8A34-54B599A7E0B6}" presName="childShape" presStyleCnt="0">
        <dgm:presLayoutVars>
          <dgm:chMax val="0"/>
          <dgm:chPref val="0"/>
        </dgm:presLayoutVars>
      </dgm:prSet>
      <dgm:spPr/>
    </dgm:pt>
    <dgm:pt modelId="{4E31B51F-A31B-4208-BEFE-D5DBA07CED56}" type="pres">
      <dgm:prSet presAssocID="{E61B841D-B4EB-42C5-8100-52AE073D91FF}" presName="childComposite" presStyleCnt="0">
        <dgm:presLayoutVars>
          <dgm:chMax val="0"/>
          <dgm:chPref val="0"/>
        </dgm:presLayoutVars>
      </dgm:prSet>
      <dgm:spPr/>
    </dgm:pt>
    <dgm:pt modelId="{119411B4-53B6-4E3C-9420-0AF29F9EA9A9}" type="pres">
      <dgm:prSet presAssocID="{E61B841D-B4EB-42C5-8100-52AE073D91FF}" presName="ChildAccent" presStyleLbl="solidFgAcc1" presStyleIdx="0" presStyleCnt="11"/>
      <dgm:spPr/>
    </dgm:pt>
    <dgm:pt modelId="{4F0B4938-0023-45B0-B928-8B9EC58D0C7C}" type="pres">
      <dgm:prSet presAssocID="{E61B841D-B4EB-42C5-8100-52AE073D91FF}" presName="Child" presStyleLbl="revTx" presStyleIdx="1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6616E-C258-4917-A912-0468E1981724}" type="pres">
      <dgm:prSet presAssocID="{81C2523B-4A10-4F1C-BE29-B3A4EBE20D4D}" presName="childComposite" presStyleCnt="0">
        <dgm:presLayoutVars>
          <dgm:chMax val="0"/>
          <dgm:chPref val="0"/>
        </dgm:presLayoutVars>
      </dgm:prSet>
      <dgm:spPr/>
    </dgm:pt>
    <dgm:pt modelId="{7037F154-B230-4813-9D21-27956A5435DB}" type="pres">
      <dgm:prSet presAssocID="{81C2523B-4A10-4F1C-BE29-B3A4EBE20D4D}" presName="ChildAccent" presStyleLbl="solidFgAcc1" presStyleIdx="1" presStyleCnt="11"/>
      <dgm:spPr/>
    </dgm:pt>
    <dgm:pt modelId="{237278F8-39E2-4DAF-A7AF-DDBE237372B6}" type="pres">
      <dgm:prSet presAssocID="{81C2523B-4A10-4F1C-BE29-B3A4EBE20D4D}" presName="Child" presStyleLbl="revTx" presStyleIdx="2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FC07B-C30D-4996-91FD-C321D996B300}" type="pres">
      <dgm:prSet presAssocID="{ADD13F1F-26AC-4730-8312-BEF18B2D2164}" presName="childComposite" presStyleCnt="0">
        <dgm:presLayoutVars>
          <dgm:chMax val="0"/>
          <dgm:chPref val="0"/>
        </dgm:presLayoutVars>
      </dgm:prSet>
      <dgm:spPr/>
    </dgm:pt>
    <dgm:pt modelId="{BCF02AB7-5387-42BB-9A72-60E0A5CB9DA1}" type="pres">
      <dgm:prSet presAssocID="{ADD13F1F-26AC-4730-8312-BEF18B2D2164}" presName="ChildAccent" presStyleLbl="solidFgAcc1" presStyleIdx="2" presStyleCnt="11"/>
      <dgm:spPr/>
    </dgm:pt>
    <dgm:pt modelId="{0B0FCBA9-E5F7-4F9C-87DD-46F92C9528F8}" type="pres">
      <dgm:prSet presAssocID="{ADD13F1F-26AC-4730-8312-BEF18B2D2164}" presName="Child" presStyleLbl="revTx" presStyleIdx="3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EE134-B7D9-411F-BE92-64E9151FF940}" type="pres">
      <dgm:prSet presAssocID="{6845D4A6-18A6-4864-8F35-AD45FA3E10E3}" presName="root" presStyleCnt="0">
        <dgm:presLayoutVars>
          <dgm:chMax/>
          <dgm:chPref/>
        </dgm:presLayoutVars>
      </dgm:prSet>
      <dgm:spPr/>
    </dgm:pt>
    <dgm:pt modelId="{EEC77784-7D72-44E3-8EEB-C05566516097}" type="pres">
      <dgm:prSet presAssocID="{6845D4A6-18A6-4864-8F35-AD45FA3E10E3}" presName="rootComposite" presStyleCnt="0">
        <dgm:presLayoutVars/>
      </dgm:prSet>
      <dgm:spPr/>
    </dgm:pt>
    <dgm:pt modelId="{A4B6B222-CA09-4750-A91D-21D1F70D8827}" type="pres">
      <dgm:prSet presAssocID="{6845D4A6-18A6-4864-8F35-AD45FA3E10E3}" presName="ParentAccent" presStyleLbl="alignNode1" presStyleIdx="1" presStyleCnt="2"/>
      <dgm:spPr/>
    </dgm:pt>
    <dgm:pt modelId="{1FA8303A-7FB0-4FA3-BA46-81A786FB75FD}" type="pres">
      <dgm:prSet presAssocID="{6845D4A6-18A6-4864-8F35-AD45FA3E10E3}" presName="ParentSmallAccent" presStyleLbl="fgAcc1" presStyleIdx="1" presStyleCnt="2"/>
      <dgm:spPr/>
    </dgm:pt>
    <dgm:pt modelId="{12601BFE-368D-4DF2-8606-76568908E912}" type="pres">
      <dgm:prSet presAssocID="{6845D4A6-18A6-4864-8F35-AD45FA3E10E3}" presName="Parent" presStyleLbl="revTx" presStyleIdx="4" presStyleCnt="1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FE206-6433-476D-A2B3-495A0C3CFAA9}" type="pres">
      <dgm:prSet presAssocID="{6845D4A6-18A6-4864-8F35-AD45FA3E10E3}" presName="childShape" presStyleCnt="0">
        <dgm:presLayoutVars>
          <dgm:chMax val="0"/>
          <dgm:chPref val="0"/>
        </dgm:presLayoutVars>
      </dgm:prSet>
      <dgm:spPr/>
    </dgm:pt>
    <dgm:pt modelId="{8FD58206-2470-47EC-B535-4CF692246D5B}" type="pres">
      <dgm:prSet presAssocID="{7F1C7A78-D9C1-4C72-92CF-101B8B55022E}" presName="childComposite" presStyleCnt="0">
        <dgm:presLayoutVars>
          <dgm:chMax val="0"/>
          <dgm:chPref val="0"/>
        </dgm:presLayoutVars>
      </dgm:prSet>
      <dgm:spPr/>
    </dgm:pt>
    <dgm:pt modelId="{400050A6-F12B-4232-98A5-52450912B26E}" type="pres">
      <dgm:prSet presAssocID="{7F1C7A78-D9C1-4C72-92CF-101B8B55022E}" presName="ChildAccent" presStyleLbl="solidFgAcc1" presStyleIdx="3" presStyleCnt="11"/>
      <dgm:spPr/>
    </dgm:pt>
    <dgm:pt modelId="{FF3BBE44-5B33-4EE4-B885-3C389200552B}" type="pres">
      <dgm:prSet presAssocID="{7F1C7A78-D9C1-4C72-92CF-101B8B55022E}" presName="Child" presStyleLbl="revTx" presStyleIdx="5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4D4AA-3917-4A33-9A12-E0C738BE4BAC}" type="pres">
      <dgm:prSet presAssocID="{0F0D9540-4B39-48E1-BF98-99B3AB393C38}" presName="childComposite" presStyleCnt="0">
        <dgm:presLayoutVars>
          <dgm:chMax val="0"/>
          <dgm:chPref val="0"/>
        </dgm:presLayoutVars>
      </dgm:prSet>
      <dgm:spPr/>
    </dgm:pt>
    <dgm:pt modelId="{C79D6C62-377A-440B-89A2-3F9C829E3CB5}" type="pres">
      <dgm:prSet presAssocID="{0F0D9540-4B39-48E1-BF98-99B3AB393C38}" presName="ChildAccent" presStyleLbl="solidFgAcc1" presStyleIdx="4" presStyleCnt="11"/>
      <dgm:spPr/>
    </dgm:pt>
    <dgm:pt modelId="{EF6CC445-0C6D-4B2C-A3DE-F0A65FAA5285}" type="pres">
      <dgm:prSet presAssocID="{0F0D9540-4B39-48E1-BF98-99B3AB393C38}" presName="Child" presStyleLbl="revTx" presStyleIdx="6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C45A7-34E0-4677-973E-B8AF6203EABC}" type="pres">
      <dgm:prSet presAssocID="{F58A5712-EA98-4E29-91B9-2E5E39569EA8}" presName="childComposite" presStyleCnt="0">
        <dgm:presLayoutVars>
          <dgm:chMax val="0"/>
          <dgm:chPref val="0"/>
        </dgm:presLayoutVars>
      </dgm:prSet>
      <dgm:spPr/>
    </dgm:pt>
    <dgm:pt modelId="{B5B4DB75-9DA3-4116-B7D2-46507557FF55}" type="pres">
      <dgm:prSet presAssocID="{F58A5712-EA98-4E29-91B9-2E5E39569EA8}" presName="ChildAccent" presStyleLbl="solidFgAcc1" presStyleIdx="5" presStyleCnt="11"/>
      <dgm:spPr/>
    </dgm:pt>
    <dgm:pt modelId="{2A2BD75A-E9A5-4C81-9606-0D6C956DF0EC}" type="pres">
      <dgm:prSet presAssocID="{F58A5712-EA98-4E29-91B9-2E5E39569EA8}" presName="Child" presStyleLbl="revTx" presStyleIdx="7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59A0E-6232-4899-8818-E764DE219F90}" type="pres">
      <dgm:prSet presAssocID="{C1BED378-BEA1-4EAD-A81E-2FC3024D880F}" presName="childComposite" presStyleCnt="0">
        <dgm:presLayoutVars>
          <dgm:chMax val="0"/>
          <dgm:chPref val="0"/>
        </dgm:presLayoutVars>
      </dgm:prSet>
      <dgm:spPr/>
    </dgm:pt>
    <dgm:pt modelId="{E06EA188-C700-487D-A170-5DF16C713F9E}" type="pres">
      <dgm:prSet presAssocID="{C1BED378-BEA1-4EAD-A81E-2FC3024D880F}" presName="ChildAccent" presStyleLbl="solidFgAcc1" presStyleIdx="6" presStyleCnt="11"/>
      <dgm:spPr/>
    </dgm:pt>
    <dgm:pt modelId="{D7903539-11E3-4518-854F-703197135A6B}" type="pres">
      <dgm:prSet presAssocID="{C1BED378-BEA1-4EAD-A81E-2FC3024D880F}" presName="Child" presStyleLbl="revTx" presStyleIdx="8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405D0-D95D-4176-89E4-46FD02C8E197}" type="pres">
      <dgm:prSet presAssocID="{2CB2248C-1B22-4F67-99FD-1B47BE7A8135}" presName="childComposite" presStyleCnt="0">
        <dgm:presLayoutVars>
          <dgm:chMax val="0"/>
          <dgm:chPref val="0"/>
        </dgm:presLayoutVars>
      </dgm:prSet>
      <dgm:spPr/>
    </dgm:pt>
    <dgm:pt modelId="{C3E57C93-F6AA-4A23-BBFE-AD207D85E8C8}" type="pres">
      <dgm:prSet presAssocID="{2CB2248C-1B22-4F67-99FD-1B47BE7A8135}" presName="ChildAccent" presStyleLbl="solidFgAcc1" presStyleIdx="7" presStyleCnt="11"/>
      <dgm:spPr/>
    </dgm:pt>
    <dgm:pt modelId="{6FC50550-5192-4999-B36F-6A0290E6E820}" type="pres">
      <dgm:prSet presAssocID="{2CB2248C-1B22-4F67-99FD-1B47BE7A8135}" presName="Child" presStyleLbl="revTx" presStyleIdx="9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F0A9B-550A-4200-9EC4-2DC70B43B9F7}" type="pres">
      <dgm:prSet presAssocID="{AA12B990-06E2-480E-BFF6-886BBC81F70C}" presName="childComposite" presStyleCnt="0">
        <dgm:presLayoutVars>
          <dgm:chMax val="0"/>
          <dgm:chPref val="0"/>
        </dgm:presLayoutVars>
      </dgm:prSet>
      <dgm:spPr/>
    </dgm:pt>
    <dgm:pt modelId="{4EC911E5-4BCC-4D26-B6AA-FC11CB1EE0A0}" type="pres">
      <dgm:prSet presAssocID="{AA12B990-06E2-480E-BFF6-886BBC81F70C}" presName="ChildAccent" presStyleLbl="solidFgAcc1" presStyleIdx="8" presStyleCnt="11"/>
      <dgm:spPr/>
    </dgm:pt>
    <dgm:pt modelId="{3C879F69-32E9-4721-906E-9FA5B759E57D}" type="pres">
      <dgm:prSet presAssocID="{AA12B990-06E2-480E-BFF6-886BBC81F70C}" presName="Child" presStyleLbl="revTx" presStyleIdx="10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615BA-48BA-4846-8D71-897E1900F2CE}" type="pres">
      <dgm:prSet presAssocID="{80E56A4D-0922-478E-B56D-716FEFFED462}" presName="childComposite" presStyleCnt="0">
        <dgm:presLayoutVars>
          <dgm:chMax val="0"/>
          <dgm:chPref val="0"/>
        </dgm:presLayoutVars>
      </dgm:prSet>
      <dgm:spPr/>
    </dgm:pt>
    <dgm:pt modelId="{C1816E59-05CC-4C1C-807B-9777CDF87477}" type="pres">
      <dgm:prSet presAssocID="{80E56A4D-0922-478E-B56D-716FEFFED462}" presName="ChildAccent" presStyleLbl="solidFgAcc1" presStyleIdx="9" presStyleCnt="11"/>
      <dgm:spPr/>
    </dgm:pt>
    <dgm:pt modelId="{050321BA-C2D6-4D77-9DE7-2A23CF40C032}" type="pres">
      <dgm:prSet presAssocID="{80E56A4D-0922-478E-B56D-716FEFFED462}" presName="Child" presStyleLbl="revTx" presStyleIdx="11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81473-F6A0-4FD6-A38D-7F6E19B6D681}" type="pres">
      <dgm:prSet presAssocID="{05FEB4D4-B50A-4994-AF01-ABF092F16703}" presName="childComposite" presStyleCnt="0">
        <dgm:presLayoutVars>
          <dgm:chMax val="0"/>
          <dgm:chPref val="0"/>
        </dgm:presLayoutVars>
      </dgm:prSet>
      <dgm:spPr/>
    </dgm:pt>
    <dgm:pt modelId="{A565B76B-D7CA-4D00-8B1B-590782158AE6}" type="pres">
      <dgm:prSet presAssocID="{05FEB4D4-B50A-4994-AF01-ABF092F16703}" presName="ChildAccent" presStyleLbl="solidFgAcc1" presStyleIdx="10" presStyleCnt="11"/>
      <dgm:spPr/>
    </dgm:pt>
    <dgm:pt modelId="{7D1D5CED-4664-4007-99A5-EB212A78FF38}" type="pres">
      <dgm:prSet presAssocID="{05FEB4D4-B50A-4994-AF01-ABF092F16703}" presName="Child" presStyleLbl="revTx" presStyleIdx="12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639B05-B60F-445A-BBAA-EF504DFFB9B8}" srcId="{6845D4A6-18A6-4864-8F35-AD45FA3E10E3}" destId="{C1BED378-BEA1-4EAD-A81E-2FC3024D880F}" srcOrd="3" destOrd="0" parTransId="{2405AFB8-CBE4-44C4-B8D2-02DE4A7EA5D3}" sibTransId="{0A1C851C-AC5E-47DE-92B8-5DB0E26B7F77}"/>
    <dgm:cxn modelId="{B4E1CB07-415B-411F-A8F5-BA3E3142EACA}" type="presOf" srcId="{81C2523B-4A10-4F1C-BE29-B3A4EBE20D4D}" destId="{237278F8-39E2-4DAF-A7AF-DDBE237372B6}" srcOrd="0" destOrd="0" presId="urn:microsoft.com/office/officeart/2008/layout/SquareAccentList"/>
    <dgm:cxn modelId="{DB06E236-D21A-402E-A586-4A553E08A6C9}" type="presOf" srcId="{7F1C7A78-D9C1-4C72-92CF-101B8B55022E}" destId="{FF3BBE44-5B33-4EE4-B885-3C389200552B}" srcOrd="0" destOrd="0" presId="urn:microsoft.com/office/officeart/2008/layout/SquareAccentList"/>
    <dgm:cxn modelId="{B2EEA5B0-F04A-454C-9793-52864E2EE8F0}" srcId="{6845D4A6-18A6-4864-8F35-AD45FA3E10E3}" destId="{7F1C7A78-D9C1-4C72-92CF-101B8B55022E}" srcOrd="0" destOrd="0" parTransId="{75FCEBC5-D901-49C3-A9C1-A3E2944A08B1}" sibTransId="{C4615BD1-CC1B-444F-81ED-999693358EDA}"/>
    <dgm:cxn modelId="{6FF022B7-4764-4B23-BB6E-165AEA1FF26B}" srcId="{6845D4A6-18A6-4864-8F35-AD45FA3E10E3}" destId="{AA12B990-06E2-480E-BFF6-886BBC81F70C}" srcOrd="5" destOrd="0" parTransId="{BC750B03-CBE8-463A-8541-007DDBDC3AA7}" sibTransId="{D1E7D94F-62A7-472F-A24C-57A080D9D33B}"/>
    <dgm:cxn modelId="{9538763A-2418-4CA2-8CE8-A9280D0A08E5}" srcId="{7D94F080-5A6D-4007-8A34-54B599A7E0B6}" destId="{E61B841D-B4EB-42C5-8100-52AE073D91FF}" srcOrd="0" destOrd="0" parTransId="{CDDF2F12-8EFB-4ED9-B881-01441F7B4D33}" sibTransId="{94994DA5-6C8A-4FDC-8D29-FF602A1A2D52}"/>
    <dgm:cxn modelId="{6375110E-4C75-4602-B848-D15EDBAD65DD}" srcId="{6845D4A6-18A6-4864-8F35-AD45FA3E10E3}" destId="{05FEB4D4-B50A-4994-AF01-ABF092F16703}" srcOrd="7" destOrd="0" parTransId="{ECA604E8-7DF6-4810-AADB-F6F0F98FBA55}" sibTransId="{D19E9D3E-A82A-4E46-A50F-A652ED107E6B}"/>
    <dgm:cxn modelId="{CBA04572-4F6E-4913-ACEF-54BCA3962E22}" type="presOf" srcId="{95B10067-753C-4EFF-A68A-31D08D1FFDE2}" destId="{496F8D04-A14D-46CF-996B-EEDFE1A61687}" srcOrd="0" destOrd="0" presId="urn:microsoft.com/office/officeart/2008/layout/SquareAccentList"/>
    <dgm:cxn modelId="{265BFE5C-8A4B-405F-B0FC-6EDE87C45F91}" srcId="{7D94F080-5A6D-4007-8A34-54B599A7E0B6}" destId="{ADD13F1F-26AC-4730-8312-BEF18B2D2164}" srcOrd="2" destOrd="0" parTransId="{949665E9-E1C4-436D-969D-1A30CA4A22C4}" sibTransId="{06BDBB54-2D75-4E25-8DDA-DF825EEE8B76}"/>
    <dgm:cxn modelId="{44E2F60A-5C8D-447D-B36F-0B4913D243BC}" type="presOf" srcId="{2CB2248C-1B22-4F67-99FD-1B47BE7A8135}" destId="{6FC50550-5192-4999-B36F-6A0290E6E820}" srcOrd="0" destOrd="0" presId="urn:microsoft.com/office/officeart/2008/layout/SquareAccentList"/>
    <dgm:cxn modelId="{35100137-BC4C-4D07-A032-7902D2957C4F}" type="presOf" srcId="{AA12B990-06E2-480E-BFF6-886BBC81F70C}" destId="{3C879F69-32E9-4721-906E-9FA5B759E57D}" srcOrd="0" destOrd="0" presId="urn:microsoft.com/office/officeart/2008/layout/SquareAccentList"/>
    <dgm:cxn modelId="{5F12305A-9EAE-47A7-86F7-6DAA3660D2F7}" type="presOf" srcId="{6845D4A6-18A6-4864-8F35-AD45FA3E10E3}" destId="{12601BFE-368D-4DF2-8606-76568908E912}" srcOrd="0" destOrd="0" presId="urn:microsoft.com/office/officeart/2008/layout/SquareAccentList"/>
    <dgm:cxn modelId="{169B765E-98BB-4DEF-A8EA-F4D04AD7ABC8}" type="presOf" srcId="{05FEB4D4-B50A-4994-AF01-ABF092F16703}" destId="{7D1D5CED-4664-4007-99A5-EB212A78FF38}" srcOrd="0" destOrd="0" presId="urn:microsoft.com/office/officeart/2008/layout/SquareAccentList"/>
    <dgm:cxn modelId="{FD544118-42D0-48D2-92E7-0F52C8F2F21A}" srcId="{95B10067-753C-4EFF-A68A-31D08D1FFDE2}" destId="{6845D4A6-18A6-4864-8F35-AD45FA3E10E3}" srcOrd="1" destOrd="0" parTransId="{0C5148D8-380D-4D65-AFE0-7DC0E844443C}" sibTransId="{9AB26DC9-DE34-4290-80C2-7D5C6F6BBDA0}"/>
    <dgm:cxn modelId="{5A69C15B-8AE9-43F2-92C9-2DEAA14C1EE3}" srcId="{95B10067-753C-4EFF-A68A-31D08D1FFDE2}" destId="{7D94F080-5A6D-4007-8A34-54B599A7E0B6}" srcOrd="0" destOrd="0" parTransId="{92F35C96-24E1-4B76-9E31-E781A7908F77}" sibTransId="{E9D35066-BBD0-4990-BEB0-489BDB5722CA}"/>
    <dgm:cxn modelId="{334CBABA-E6D5-4455-BC85-448A57B6D5EF}" srcId="{7D94F080-5A6D-4007-8A34-54B599A7E0B6}" destId="{81C2523B-4A10-4F1C-BE29-B3A4EBE20D4D}" srcOrd="1" destOrd="0" parTransId="{8D323736-5906-4F42-9CA7-E0956F6947B5}" sibTransId="{04AC9D6E-A61B-462D-BF3B-3C2008AE3BF0}"/>
    <dgm:cxn modelId="{4DA81EA9-6ED3-48C6-9A68-94D50A6FA9B4}" type="presOf" srcId="{ADD13F1F-26AC-4730-8312-BEF18B2D2164}" destId="{0B0FCBA9-E5F7-4F9C-87DD-46F92C9528F8}" srcOrd="0" destOrd="0" presId="urn:microsoft.com/office/officeart/2008/layout/SquareAccentList"/>
    <dgm:cxn modelId="{D2FD4448-326C-406C-8387-0F771ACA649D}" srcId="{6845D4A6-18A6-4864-8F35-AD45FA3E10E3}" destId="{F58A5712-EA98-4E29-91B9-2E5E39569EA8}" srcOrd="2" destOrd="0" parTransId="{D75C125A-2F16-45F8-9526-9D1E22CB236D}" sibTransId="{638E765A-C704-4012-9F8C-C2DC5422D61C}"/>
    <dgm:cxn modelId="{5F2FA498-90BB-4E08-98F5-A3BA011B4088}" srcId="{6845D4A6-18A6-4864-8F35-AD45FA3E10E3}" destId="{2CB2248C-1B22-4F67-99FD-1B47BE7A8135}" srcOrd="4" destOrd="0" parTransId="{98C78FAC-EB6D-4004-AF44-16CB6585EE56}" sibTransId="{9A509F84-E80D-4F7B-B738-77F34FC358E6}"/>
    <dgm:cxn modelId="{222D22A3-D460-4E62-A5DC-1642B4B5DAF6}" type="presOf" srcId="{0F0D9540-4B39-48E1-BF98-99B3AB393C38}" destId="{EF6CC445-0C6D-4B2C-A3DE-F0A65FAA5285}" srcOrd="0" destOrd="0" presId="urn:microsoft.com/office/officeart/2008/layout/SquareAccentList"/>
    <dgm:cxn modelId="{E21D93DC-AFA3-4B8F-9777-52DD6E1EFF44}" type="presOf" srcId="{C1BED378-BEA1-4EAD-A81E-2FC3024D880F}" destId="{D7903539-11E3-4518-854F-703197135A6B}" srcOrd="0" destOrd="0" presId="urn:microsoft.com/office/officeart/2008/layout/SquareAccentList"/>
    <dgm:cxn modelId="{9BC49235-24CE-4C25-9EE6-78B0383710BF}" type="presOf" srcId="{E61B841D-B4EB-42C5-8100-52AE073D91FF}" destId="{4F0B4938-0023-45B0-B928-8B9EC58D0C7C}" srcOrd="0" destOrd="0" presId="urn:microsoft.com/office/officeart/2008/layout/SquareAccentList"/>
    <dgm:cxn modelId="{C5C931D4-6AE8-4A5A-A0F9-A021578F8942}" type="presOf" srcId="{F58A5712-EA98-4E29-91B9-2E5E39569EA8}" destId="{2A2BD75A-E9A5-4C81-9606-0D6C956DF0EC}" srcOrd="0" destOrd="0" presId="urn:microsoft.com/office/officeart/2008/layout/SquareAccentList"/>
    <dgm:cxn modelId="{8E96D787-5CD4-4F7C-99F8-F697B09C4FCF}" type="presOf" srcId="{7D94F080-5A6D-4007-8A34-54B599A7E0B6}" destId="{8376F95A-E85E-40BF-8AD0-7AEF404AA608}" srcOrd="0" destOrd="0" presId="urn:microsoft.com/office/officeart/2008/layout/SquareAccentList"/>
    <dgm:cxn modelId="{6C836155-C0ED-4EFB-9D84-3F95EE3D57BA}" srcId="{6845D4A6-18A6-4864-8F35-AD45FA3E10E3}" destId="{0F0D9540-4B39-48E1-BF98-99B3AB393C38}" srcOrd="1" destOrd="0" parTransId="{E1945BDF-6972-4DE0-B81F-E9BE3AB32254}" sibTransId="{F4946527-AB03-4643-9BE8-089E0B600768}"/>
    <dgm:cxn modelId="{C741A1FC-067F-4F77-9028-ECADC668009A}" srcId="{6845D4A6-18A6-4864-8F35-AD45FA3E10E3}" destId="{80E56A4D-0922-478E-B56D-716FEFFED462}" srcOrd="6" destOrd="0" parTransId="{60CBE49A-00A5-4881-970A-61CB6B309B07}" sibTransId="{072B97DD-3B95-4A52-93B5-57DCFF6F7A2D}"/>
    <dgm:cxn modelId="{A1FC03E5-0A85-4454-807F-47DBCEBD43DC}" type="presOf" srcId="{80E56A4D-0922-478E-B56D-716FEFFED462}" destId="{050321BA-C2D6-4D77-9DE7-2A23CF40C032}" srcOrd="0" destOrd="0" presId="urn:microsoft.com/office/officeart/2008/layout/SquareAccentList"/>
    <dgm:cxn modelId="{2E83600B-9938-4A54-8D69-49B9BFABD38C}" type="presParOf" srcId="{496F8D04-A14D-46CF-996B-EEDFE1A61687}" destId="{5AFF0282-3F17-49C5-95E4-58F2BD623396}" srcOrd="0" destOrd="0" presId="urn:microsoft.com/office/officeart/2008/layout/SquareAccentList"/>
    <dgm:cxn modelId="{D7C3DD18-8EF7-441E-BA5D-20C59F462AC6}" type="presParOf" srcId="{5AFF0282-3F17-49C5-95E4-58F2BD623396}" destId="{0E1832E9-A304-4E20-8599-26E00BA8D454}" srcOrd="0" destOrd="0" presId="urn:microsoft.com/office/officeart/2008/layout/SquareAccentList"/>
    <dgm:cxn modelId="{7630EBF1-78F0-486E-8A05-0A1E7536B9FE}" type="presParOf" srcId="{0E1832E9-A304-4E20-8599-26E00BA8D454}" destId="{810A9F1E-221C-4320-9E5B-0FE03ECBAB9B}" srcOrd="0" destOrd="0" presId="urn:microsoft.com/office/officeart/2008/layout/SquareAccentList"/>
    <dgm:cxn modelId="{BE35DF80-15E2-442A-939C-7A2082AC3C58}" type="presParOf" srcId="{0E1832E9-A304-4E20-8599-26E00BA8D454}" destId="{6D29CFE6-DEAC-4F82-823F-14F7F6FB3D2D}" srcOrd="1" destOrd="0" presId="urn:microsoft.com/office/officeart/2008/layout/SquareAccentList"/>
    <dgm:cxn modelId="{1B4D2909-250E-45E0-ABEE-547CC5592F8D}" type="presParOf" srcId="{0E1832E9-A304-4E20-8599-26E00BA8D454}" destId="{8376F95A-E85E-40BF-8AD0-7AEF404AA608}" srcOrd="2" destOrd="0" presId="urn:microsoft.com/office/officeart/2008/layout/SquareAccentList"/>
    <dgm:cxn modelId="{46F11255-A324-4ADE-A48E-19CAC18FB00C}" type="presParOf" srcId="{5AFF0282-3F17-49C5-95E4-58F2BD623396}" destId="{98A6D126-4C94-44B8-8291-DFB30BB0567B}" srcOrd="1" destOrd="0" presId="urn:microsoft.com/office/officeart/2008/layout/SquareAccentList"/>
    <dgm:cxn modelId="{A609D927-B984-42BA-A550-6867208164FD}" type="presParOf" srcId="{98A6D126-4C94-44B8-8291-DFB30BB0567B}" destId="{4E31B51F-A31B-4208-BEFE-D5DBA07CED56}" srcOrd="0" destOrd="0" presId="urn:microsoft.com/office/officeart/2008/layout/SquareAccentList"/>
    <dgm:cxn modelId="{3750F379-AE4C-4BEB-BC02-68D48B7EAEC4}" type="presParOf" srcId="{4E31B51F-A31B-4208-BEFE-D5DBA07CED56}" destId="{119411B4-53B6-4E3C-9420-0AF29F9EA9A9}" srcOrd="0" destOrd="0" presId="urn:microsoft.com/office/officeart/2008/layout/SquareAccentList"/>
    <dgm:cxn modelId="{B1057E05-3DE3-4154-B5EF-A9306BD59592}" type="presParOf" srcId="{4E31B51F-A31B-4208-BEFE-D5DBA07CED56}" destId="{4F0B4938-0023-45B0-B928-8B9EC58D0C7C}" srcOrd="1" destOrd="0" presId="urn:microsoft.com/office/officeart/2008/layout/SquareAccentList"/>
    <dgm:cxn modelId="{4688E918-9EF9-4996-AC1E-8CF3F72FD326}" type="presParOf" srcId="{98A6D126-4C94-44B8-8291-DFB30BB0567B}" destId="{FEA6616E-C258-4917-A912-0468E1981724}" srcOrd="1" destOrd="0" presId="urn:microsoft.com/office/officeart/2008/layout/SquareAccentList"/>
    <dgm:cxn modelId="{142F61BF-CAC1-488F-9C89-CD9BC7B61B6D}" type="presParOf" srcId="{FEA6616E-C258-4917-A912-0468E1981724}" destId="{7037F154-B230-4813-9D21-27956A5435DB}" srcOrd="0" destOrd="0" presId="urn:microsoft.com/office/officeart/2008/layout/SquareAccentList"/>
    <dgm:cxn modelId="{AE67E03D-132C-404F-8F94-867616EE8C76}" type="presParOf" srcId="{FEA6616E-C258-4917-A912-0468E1981724}" destId="{237278F8-39E2-4DAF-A7AF-DDBE237372B6}" srcOrd="1" destOrd="0" presId="urn:microsoft.com/office/officeart/2008/layout/SquareAccentList"/>
    <dgm:cxn modelId="{CA385ED2-F5F4-4D19-91EC-F9D7CC0B3BDD}" type="presParOf" srcId="{98A6D126-4C94-44B8-8291-DFB30BB0567B}" destId="{871FC07B-C30D-4996-91FD-C321D996B300}" srcOrd="2" destOrd="0" presId="urn:microsoft.com/office/officeart/2008/layout/SquareAccentList"/>
    <dgm:cxn modelId="{B98F2E96-765D-424D-91A4-41C2C266B1F1}" type="presParOf" srcId="{871FC07B-C30D-4996-91FD-C321D996B300}" destId="{BCF02AB7-5387-42BB-9A72-60E0A5CB9DA1}" srcOrd="0" destOrd="0" presId="urn:microsoft.com/office/officeart/2008/layout/SquareAccentList"/>
    <dgm:cxn modelId="{FDC83EDF-D480-4198-9E11-4A291BBB100E}" type="presParOf" srcId="{871FC07B-C30D-4996-91FD-C321D996B300}" destId="{0B0FCBA9-E5F7-4F9C-87DD-46F92C9528F8}" srcOrd="1" destOrd="0" presId="urn:microsoft.com/office/officeart/2008/layout/SquareAccentList"/>
    <dgm:cxn modelId="{F8BBE2CD-46E6-426C-A778-12B82DFC1E1E}" type="presParOf" srcId="{496F8D04-A14D-46CF-996B-EEDFE1A61687}" destId="{A22EE134-B7D9-411F-BE92-64E9151FF940}" srcOrd="1" destOrd="0" presId="urn:microsoft.com/office/officeart/2008/layout/SquareAccentList"/>
    <dgm:cxn modelId="{4D1C1ABF-3AC4-42E9-A83A-91B75D43DAB9}" type="presParOf" srcId="{A22EE134-B7D9-411F-BE92-64E9151FF940}" destId="{EEC77784-7D72-44E3-8EEB-C05566516097}" srcOrd="0" destOrd="0" presId="urn:microsoft.com/office/officeart/2008/layout/SquareAccentList"/>
    <dgm:cxn modelId="{58321CAF-3777-4AD3-83D3-17A48A5F9819}" type="presParOf" srcId="{EEC77784-7D72-44E3-8EEB-C05566516097}" destId="{A4B6B222-CA09-4750-A91D-21D1F70D8827}" srcOrd="0" destOrd="0" presId="urn:microsoft.com/office/officeart/2008/layout/SquareAccentList"/>
    <dgm:cxn modelId="{7046B322-0A62-4A17-A0E4-A95B8A1B83FF}" type="presParOf" srcId="{EEC77784-7D72-44E3-8EEB-C05566516097}" destId="{1FA8303A-7FB0-4FA3-BA46-81A786FB75FD}" srcOrd="1" destOrd="0" presId="urn:microsoft.com/office/officeart/2008/layout/SquareAccentList"/>
    <dgm:cxn modelId="{2E312BE4-B4C0-4767-8DCE-0F32A7FDAD1F}" type="presParOf" srcId="{EEC77784-7D72-44E3-8EEB-C05566516097}" destId="{12601BFE-368D-4DF2-8606-76568908E912}" srcOrd="2" destOrd="0" presId="urn:microsoft.com/office/officeart/2008/layout/SquareAccentList"/>
    <dgm:cxn modelId="{FBEA35EB-0261-480A-9CAC-FC2097C341C6}" type="presParOf" srcId="{A22EE134-B7D9-411F-BE92-64E9151FF940}" destId="{CC4FE206-6433-476D-A2B3-495A0C3CFAA9}" srcOrd="1" destOrd="0" presId="urn:microsoft.com/office/officeart/2008/layout/SquareAccentList"/>
    <dgm:cxn modelId="{FEF63545-8922-4A80-82DD-C0EC0DBFBDB4}" type="presParOf" srcId="{CC4FE206-6433-476D-A2B3-495A0C3CFAA9}" destId="{8FD58206-2470-47EC-B535-4CF692246D5B}" srcOrd="0" destOrd="0" presId="urn:microsoft.com/office/officeart/2008/layout/SquareAccentList"/>
    <dgm:cxn modelId="{C83B8014-49A7-4BB6-BACB-B0E4C7BB6198}" type="presParOf" srcId="{8FD58206-2470-47EC-B535-4CF692246D5B}" destId="{400050A6-F12B-4232-98A5-52450912B26E}" srcOrd="0" destOrd="0" presId="urn:microsoft.com/office/officeart/2008/layout/SquareAccentList"/>
    <dgm:cxn modelId="{CA131849-B76E-4D8A-898B-AAFF78FDB213}" type="presParOf" srcId="{8FD58206-2470-47EC-B535-4CF692246D5B}" destId="{FF3BBE44-5B33-4EE4-B885-3C389200552B}" srcOrd="1" destOrd="0" presId="urn:microsoft.com/office/officeart/2008/layout/SquareAccentList"/>
    <dgm:cxn modelId="{64A67AFE-1D7D-4477-B3CB-DFF75FFE2E9E}" type="presParOf" srcId="{CC4FE206-6433-476D-A2B3-495A0C3CFAA9}" destId="{F3F4D4AA-3917-4A33-9A12-E0C738BE4BAC}" srcOrd="1" destOrd="0" presId="urn:microsoft.com/office/officeart/2008/layout/SquareAccentList"/>
    <dgm:cxn modelId="{7CDD98A3-A5DA-44C7-9E10-9776B6E7F9F7}" type="presParOf" srcId="{F3F4D4AA-3917-4A33-9A12-E0C738BE4BAC}" destId="{C79D6C62-377A-440B-89A2-3F9C829E3CB5}" srcOrd="0" destOrd="0" presId="urn:microsoft.com/office/officeart/2008/layout/SquareAccentList"/>
    <dgm:cxn modelId="{4A507AEE-0494-4392-A9BA-B8EB29A141CB}" type="presParOf" srcId="{F3F4D4AA-3917-4A33-9A12-E0C738BE4BAC}" destId="{EF6CC445-0C6D-4B2C-A3DE-F0A65FAA5285}" srcOrd="1" destOrd="0" presId="urn:microsoft.com/office/officeart/2008/layout/SquareAccentList"/>
    <dgm:cxn modelId="{AF764518-E871-4326-B813-4ACE7DCFB965}" type="presParOf" srcId="{CC4FE206-6433-476D-A2B3-495A0C3CFAA9}" destId="{60FC45A7-34E0-4677-973E-B8AF6203EABC}" srcOrd="2" destOrd="0" presId="urn:microsoft.com/office/officeart/2008/layout/SquareAccentList"/>
    <dgm:cxn modelId="{46F7E1D2-F3D9-47AB-841B-D77227896EED}" type="presParOf" srcId="{60FC45A7-34E0-4677-973E-B8AF6203EABC}" destId="{B5B4DB75-9DA3-4116-B7D2-46507557FF55}" srcOrd="0" destOrd="0" presId="urn:microsoft.com/office/officeart/2008/layout/SquareAccentList"/>
    <dgm:cxn modelId="{B1D9FA1C-20FB-475D-BCC3-5B2E0312CBB9}" type="presParOf" srcId="{60FC45A7-34E0-4677-973E-B8AF6203EABC}" destId="{2A2BD75A-E9A5-4C81-9606-0D6C956DF0EC}" srcOrd="1" destOrd="0" presId="urn:microsoft.com/office/officeart/2008/layout/SquareAccentList"/>
    <dgm:cxn modelId="{6E3E77DA-BFAD-4D67-B47F-0376F412B106}" type="presParOf" srcId="{CC4FE206-6433-476D-A2B3-495A0C3CFAA9}" destId="{B1159A0E-6232-4899-8818-E764DE219F90}" srcOrd="3" destOrd="0" presId="urn:microsoft.com/office/officeart/2008/layout/SquareAccentList"/>
    <dgm:cxn modelId="{4586AD76-1CF1-4B70-A3EE-A2A53A1C308E}" type="presParOf" srcId="{B1159A0E-6232-4899-8818-E764DE219F90}" destId="{E06EA188-C700-487D-A170-5DF16C713F9E}" srcOrd="0" destOrd="0" presId="urn:microsoft.com/office/officeart/2008/layout/SquareAccentList"/>
    <dgm:cxn modelId="{39ADA958-0334-452E-BFBA-E9BAD4A0373A}" type="presParOf" srcId="{B1159A0E-6232-4899-8818-E764DE219F90}" destId="{D7903539-11E3-4518-854F-703197135A6B}" srcOrd="1" destOrd="0" presId="urn:microsoft.com/office/officeart/2008/layout/SquareAccentList"/>
    <dgm:cxn modelId="{6751CAC3-3E27-42CC-9CD0-337BFDB59479}" type="presParOf" srcId="{CC4FE206-6433-476D-A2B3-495A0C3CFAA9}" destId="{341405D0-D95D-4176-89E4-46FD02C8E197}" srcOrd="4" destOrd="0" presId="urn:microsoft.com/office/officeart/2008/layout/SquareAccentList"/>
    <dgm:cxn modelId="{3AA745B2-75A8-4833-8D4B-CAC724D468B4}" type="presParOf" srcId="{341405D0-D95D-4176-89E4-46FD02C8E197}" destId="{C3E57C93-F6AA-4A23-BBFE-AD207D85E8C8}" srcOrd="0" destOrd="0" presId="urn:microsoft.com/office/officeart/2008/layout/SquareAccentList"/>
    <dgm:cxn modelId="{E705ED31-940E-486D-B8A6-8F360B3364DF}" type="presParOf" srcId="{341405D0-D95D-4176-89E4-46FD02C8E197}" destId="{6FC50550-5192-4999-B36F-6A0290E6E820}" srcOrd="1" destOrd="0" presId="urn:microsoft.com/office/officeart/2008/layout/SquareAccentList"/>
    <dgm:cxn modelId="{B83AE619-0B21-4EA0-AB98-305AF36856BC}" type="presParOf" srcId="{CC4FE206-6433-476D-A2B3-495A0C3CFAA9}" destId="{736F0A9B-550A-4200-9EC4-2DC70B43B9F7}" srcOrd="5" destOrd="0" presId="urn:microsoft.com/office/officeart/2008/layout/SquareAccentList"/>
    <dgm:cxn modelId="{8E62FA61-50B8-4751-8C64-BC75371A8927}" type="presParOf" srcId="{736F0A9B-550A-4200-9EC4-2DC70B43B9F7}" destId="{4EC911E5-4BCC-4D26-B6AA-FC11CB1EE0A0}" srcOrd="0" destOrd="0" presId="urn:microsoft.com/office/officeart/2008/layout/SquareAccentList"/>
    <dgm:cxn modelId="{81D79DD0-7EF7-437C-80D2-2DF4571E472C}" type="presParOf" srcId="{736F0A9B-550A-4200-9EC4-2DC70B43B9F7}" destId="{3C879F69-32E9-4721-906E-9FA5B759E57D}" srcOrd="1" destOrd="0" presId="urn:microsoft.com/office/officeart/2008/layout/SquareAccentList"/>
    <dgm:cxn modelId="{1A3DA83B-1BDE-4DB0-9412-32C7CE87830F}" type="presParOf" srcId="{CC4FE206-6433-476D-A2B3-495A0C3CFAA9}" destId="{1B6615BA-48BA-4846-8D71-897E1900F2CE}" srcOrd="6" destOrd="0" presId="urn:microsoft.com/office/officeart/2008/layout/SquareAccentList"/>
    <dgm:cxn modelId="{0F765AE7-3AAC-4F1F-A707-587FAC239232}" type="presParOf" srcId="{1B6615BA-48BA-4846-8D71-897E1900F2CE}" destId="{C1816E59-05CC-4C1C-807B-9777CDF87477}" srcOrd="0" destOrd="0" presId="urn:microsoft.com/office/officeart/2008/layout/SquareAccentList"/>
    <dgm:cxn modelId="{11A464D3-3574-41D4-8E8C-2EA7DC156456}" type="presParOf" srcId="{1B6615BA-48BA-4846-8D71-897E1900F2CE}" destId="{050321BA-C2D6-4D77-9DE7-2A23CF40C032}" srcOrd="1" destOrd="0" presId="urn:microsoft.com/office/officeart/2008/layout/SquareAccentList"/>
    <dgm:cxn modelId="{85F474D0-DD49-4C23-9BE9-55BE597D62E9}" type="presParOf" srcId="{CC4FE206-6433-476D-A2B3-495A0C3CFAA9}" destId="{93C81473-F6A0-4FD6-A38D-7F6E19B6D681}" srcOrd="7" destOrd="0" presId="urn:microsoft.com/office/officeart/2008/layout/SquareAccentList"/>
    <dgm:cxn modelId="{B5EB124E-862C-42A4-91E4-439CEE9A5D8D}" type="presParOf" srcId="{93C81473-F6A0-4FD6-A38D-7F6E19B6D681}" destId="{A565B76B-D7CA-4D00-8B1B-590782158AE6}" srcOrd="0" destOrd="0" presId="urn:microsoft.com/office/officeart/2008/layout/SquareAccentList"/>
    <dgm:cxn modelId="{CDDC5420-E25B-45A9-BEBE-A8694220942E}" type="presParOf" srcId="{93C81473-F6A0-4FD6-A38D-7F6E19B6D681}" destId="{7D1D5CED-4664-4007-99A5-EB212A78FF38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43039C-76D8-48EE-9975-0FCCA0DFB773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3A6B81B5-50B1-4757-BAD4-9B71CA93BA3D}">
      <dgm:prSet custT="1"/>
      <dgm:spPr/>
      <dgm:t>
        <a:bodyPr/>
        <a:lstStyle/>
        <a:p>
          <a:pPr rtl="0"/>
          <a:r>
            <a:rPr lang="ru-RU" sz="1400" dirty="0" smtClean="0"/>
            <a:t>1) обеспечение выполнения функций государственными (муниципальными) органами и казенными учреждениями, в том числе по оказанию государственных (муниципальных) услуг (выполнению работ) физическим и (или) юридическим лицам;</a:t>
          </a:r>
          <a:endParaRPr lang="ru-RU" sz="1400" dirty="0"/>
        </a:p>
      </dgm:t>
    </dgm:pt>
    <dgm:pt modelId="{3891F3E1-229E-4101-838E-235034282833}" type="parTrans" cxnId="{C1A73EAC-4547-4AAF-8E29-BABE472F7DC6}">
      <dgm:prSet/>
      <dgm:spPr/>
      <dgm:t>
        <a:bodyPr/>
        <a:lstStyle/>
        <a:p>
          <a:endParaRPr lang="ru-RU" sz="1400"/>
        </a:p>
      </dgm:t>
    </dgm:pt>
    <dgm:pt modelId="{C169D307-90B4-44EE-8FF6-437027CD61BC}" type="sibTrans" cxnId="{C1A73EAC-4547-4AAF-8E29-BABE472F7DC6}">
      <dgm:prSet/>
      <dgm:spPr/>
      <dgm:t>
        <a:bodyPr/>
        <a:lstStyle/>
        <a:p>
          <a:endParaRPr lang="ru-RU" sz="1400"/>
        </a:p>
      </dgm:t>
    </dgm:pt>
    <dgm:pt modelId="{12A123D2-3DEF-401B-8256-6F54E8EA1057}">
      <dgm:prSet custT="1"/>
      <dgm:spPr/>
      <dgm:t>
        <a:bodyPr/>
        <a:lstStyle/>
        <a:p>
          <a:pPr rtl="0"/>
          <a:r>
            <a:rPr lang="ru-RU" sz="1400" smtClean="0"/>
            <a:t>2) предоставление субсидий бюджетным и автономным учреждениям;</a:t>
          </a:r>
          <a:endParaRPr lang="ru-RU" sz="1400"/>
        </a:p>
      </dgm:t>
    </dgm:pt>
    <dgm:pt modelId="{8080724B-D6C7-428F-8DF0-3CFDF2A3DDF9}" type="parTrans" cxnId="{3E43CD84-8FD6-406F-8A12-D7E408BB611A}">
      <dgm:prSet/>
      <dgm:spPr/>
      <dgm:t>
        <a:bodyPr/>
        <a:lstStyle/>
        <a:p>
          <a:endParaRPr lang="ru-RU" sz="1400"/>
        </a:p>
      </dgm:t>
    </dgm:pt>
    <dgm:pt modelId="{F93ABE94-1B61-48C2-97C2-EA9853C3ABD0}" type="sibTrans" cxnId="{3E43CD84-8FD6-406F-8A12-D7E408BB611A}">
      <dgm:prSet/>
      <dgm:spPr/>
      <dgm:t>
        <a:bodyPr/>
        <a:lstStyle/>
        <a:p>
          <a:endParaRPr lang="ru-RU" sz="1400"/>
        </a:p>
      </dgm:t>
    </dgm:pt>
    <dgm:pt modelId="{165F61AA-5801-4F94-B486-B2C8BF8E1EE9}">
      <dgm:prSet custT="1"/>
      <dgm:spPr/>
      <dgm:t>
        <a:bodyPr/>
        <a:lstStyle/>
        <a:p>
          <a:pPr algn="just" rtl="0"/>
          <a:r>
            <a:rPr lang="ru-RU" sz="1400" dirty="0" smtClean="0"/>
            <a:t>3) </a:t>
          </a:r>
          <a:r>
            <a:rPr lang="ru-RU" sz="1400" b="0" dirty="0" smtClean="0"/>
            <a:t>оказание государственных (муниципальных) услуг (выполнение работ) физическим и (или) юридическим лицам в соответствии</a:t>
          </a:r>
          <a:r>
            <a:rPr lang="ru-RU" sz="1400" b="1" dirty="0" smtClean="0"/>
            <a:t> с государственным (муниципальным) заказом</a:t>
          </a:r>
          <a:r>
            <a:rPr lang="ru-RU" sz="1400" dirty="0" smtClean="0"/>
            <a:t>;</a:t>
          </a:r>
          <a:endParaRPr lang="ru-RU" sz="1400" dirty="0"/>
        </a:p>
      </dgm:t>
    </dgm:pt>
    <dgm:pt modelId="{E9FB6113-8D45-4286-8C6E-5718A06FE0FB}" type="parTrans" cxnId="{502CA4E4-2118-4422-AF4B-7742FD7D134C}">
      <dgm:prSet/>
      <dgm:spPr/>
      <dgm:t>
        <a:bodyPr/>
        <a:lstStyle/>
        <a:p>
          <a:endParaRPr lang="ru-RU" sz="1400"/>
        </a:p>
      </dgm:t>
    </dgm:pt>
    <dgm:pt modelId="{478910A2-EDD7-461E-87A7-13053596C3E4}" type="sibTrans" cxnId="{502CA4E4-2118-4422-AF4B-7742FD7D134C}">
      <dgm:prSet/>
      <dgm:spPr/>
      <dgm:t>
        <a:bodyPr/>
        <a:lstStyle/>
        <a:p>
          <a:endParaRPr lang="ru-RU" sz="1400"/>
        </a:p>
      </dgm:t>
    </dgm:pt>
    <dgm:pt modelId="{980E54E8-6A9A-4381-A84C-FBC8D68C82B0}" type="pres">
      <dgm:prSet presAssocID="{CB43039C-76D8-48EE-9975-0FCCA0DFB7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668872-C90B-405C-8BFE-1059B4A6CA85}" type="pres">
      <dgm:prSet presAssocID="{3A6B81B5-50B1-4757-BAD4-9B71CA93BA3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62382-AEF1-4304-8C72-23992FE479E2}" type="pres">
      <dgm:prSet presAssocID="{C169D307-90B4-44EE-8FF6-437027CD61BC}" presName="spacer" presStyleCnt="0"/>
      <dgm:spPr/>
    </dgm:pt>
    <dgm:pt modelId="{700AD449-7506-40A7-A658-E8FF09811DC5}" type="pres">
      <dgm:prSet presAssocID="{12A123D2-3DEF-401B-8256-6F54E8EA105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716EB-3E02-4ECE-BAB5-7CE40BCFF1A8}" type="pres">
      <dgm:prSet presAssocID="{F93ABE94-1B61-48C2-97C2-EA9853C3ABD0}" presName="spacer" presStyleCnt="0"/>
      <dgm:spPr/>
    </dgm:pt>
    <dgm:pt modelId="{C2E776F0-A469-41C3-9E5C-9125C312EBEF}" type="pres">
      <dgm:prSet presAssocID="{165F61AA-5801-4F94-B486-B2C8BF8E1EE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9BD922-2317-4D7C-9D5F-86F9D670B6DC}" type="presOf" srcId="{3A6B81B5-50B1-4757-BAD4-9B71CA93BA3D}" destId="{36668872-C90B-405C-8BFE-1059B4A6CA85}" srcOrd="0" destOrd="0" presId="urn:microsoft.com/office/officeart/2005/8/layout/vList2"/>
    <dgm:cxn modelId="{C1A73EAC-4547-4AAF-8E29-BABE472F7DC6}" srcId="{CB43039C-76D8-48EE-9975-0FCCA0DFB773}" destId="{3A6B81B5-50B1-4757-BAD4-9B71CA93BA3D}" srcOrd="0" destOrd="0" parTransId="{3891F3E1-229E-4101-838E-235034282833}" sibTransId="{C169D307-90B4-44EE-8FF6-437027CD61BC}"/>
    <dgm:cxn modelId="{D4810A8C-31CE-4D63-8DA8-AA0708BAE2E2}" type="presOf" srcId="{12A123D2-3DEF-401B-8256-6F54E8EA1057}" destId="{700AD449-7506-40A7-A658-E8FF09811DC5}" srcOrd="0" destOrd="0" presId="urn:microsoft.com/office/officeart/2005/8/layout/vList2"/>
    <dgm:cxn modelId="{57471DD6-AE16-47C5-8C8D-B08DCBF4998E}" type="presOf" srcId="{165F61AA-5801-4F94-B486-B2C8BF8E1EE9}" destId="{C2E776F0-A469-41C3-9E5C-9125C312EBEF}" srcOrd="0" destOrd="0" presId="urn:microsoft.com/office/officeart/2005/8/layout/vList2"/>
    <dgm:cxn modelId="{502CA4E4-2118-4422-AF4B-7742FD7D134C}" srcId="{CB43039C-76D8-48EE-9975-0FCCA0DFB773}" destId="{165F61AA-5801-4F94-B486-B2C8BF8E1EE9}" srcOrd="2" destOrd="0" parTransId="{E9FB6113-8D45-4286-8C6E-5718A06FE0FB}" sibTransId="{478910A2-EDD7-461E-87A7-13053596C3E4}"/>
    <dgm:cxn modelId="{3E43CD84-8FD6-406F-8A12-D7E408BB611A}" srcId="{CB43039C-76D8-48EE-9975-0FCCA0DFB773}" destId="{12A123D2-3DEF-401B-8256-6F54E8EA1057}" srcOrd="1" destOrd="0" parTransId="{8080724B-D6C7-428F-8DF0-3CFDF2A3DDF9}" sibTransId="{F93ABE94-1B61-48C2-97C2-EA9853C3ABD0}"/>
    <dgm:cxn modelId="{A977A09B-E327-495F-BEF2-AA4886C2FA99}" type="presOf" srcId="{CB43039C-76D8-48EE-9975-0FCCA0DFB773}" destId="{980E54E8-6A9A-4381-A84C-FBC8D68C82B0}" srcOrd="0" destOrd="0" presId="urn:microsoft.com/office/officeart/2005/8/layout/vList2"/>
    <dgm:cxn modelId="{028A2881-31A5-4E88-A6B1-C11F33840977}" type="presParOf" srcId="{980E54E8-6A9A-4381-A84C-FBC8D68C82B0}" destId="{36668872-C90B-405C-8BFE-1059B4A6CA85}" srcOrd="0" destOrd="0" presId="urn:microsoft.com/office/officeart/2005/8/layout/vList2"/>
    <dgm:cxn modelId="{B654C35F-669C-422B-8E91-852FF4963875}" type="presParOf" srcId="{980E54E8-6A9A-4381-A84C-FBC8D68C82B0}" destId="{D3162382-AEF1-4304-8C72-23992FE479E2}" srcOrd="1" destOrd="0" presId="urn:microsoft.com/office/officeart/2005/8/layout/vList2"/>
    <dgm:cxn modelId="{F2CA9210-E3BF-41C7-81DA-EB2E62BA002B}" type="presParOf" srcId="{980E54E8-6A9A-4381-A84C-FBC8D68C82B0}" destId="{700AD449-7506-40A7-A658-E8FF09811DC5}" srcOrd="2" destOrd="0" presId="urn:microsoft.com/office/officeart/2005/8/layout/vList2"/>
    <dgm:cxn modelId="{4535D613-A9E7-482D-86BE-88DD4CE414F4}" type="presParOf" srcId="{980E54E8-6A9A-4381-A84C-FBC8D68C82B0}" destId="{185716EB-3E02-4ECE-BAB5-7CE40BCFF1A8}" srcOrd="3" destOrd="0" presId="urn:microsoft.com/office/officeart/2005/8/layout/vList2"/>
    <dgm:cxn modelId="{4587ABFC-0CFF-45C3-BACE-7468A8D224C5}" type="presParOf" srcId="{980E54E8-6A9A-4381-A84C-FBC8D68C82B0}" destId="{C2E776F0-A469-41C3-9E5C-9125C312EBE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70F023-0BB1-46EE-9042-9CA3F8F83E4C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058EB5-F42C-4ECC-B722-81CCD85E60E6}">
      <dgm:prSet phldrT="[Текст]"/>
      <dgm:spPr/>
      <dgm:t>
        <a:bodyPr/>
        <a:lstStyle/>
        <a:p>
          <a:r>
            <a:rPr lang="ru-RU" dirty="0" smtClean="0"/>
            <a:t>долговой политики</a:t>
          </a:r>
          <a:endParaRPr lang="ru-RU" dirty="0"/>
        </a:p>
      </dgm:t>
    </dgm:pt>
    <dgm:pt modelId="{F323C204-ECF8-4E68-AACF-2B98C5D4FF88}" type="parTrans" cxnId="{5E7BA23F-24A0-44C9-9465-2DF144A58BC6}">
      <dgm:prSet/>
      <dgm:spPr/>
      <dgm:t>
        <a:bodyPr/>
        <a:lstStyle/>
        <a:p>
          <a:endParaRPr lang="ru-RU"/>
        </a:p>
      </dgm:t>
    </dgm:pt>
    <dgm:pt modelId="{B845B389-B7DC-4048-8F42-FE06BBA32E16}" type="sibTrans" cxnId="{5E7BA23F-24A0-44C9-9465-2DF144A58BC6}">
      <dgm:prSet/>
      <dgm:spPr/>
      <dgm:t>
        <a:bodyPr/>
        <a:lstStyle/>
        <a:p>
          <a:endParaRPr lang="ru-RU"/>
        </a:p>
      </dgm:t>
    </dgm:pt>
    <dgm:pt modelId="{F1799DC5-E4D8-40C2-8984-22BA7D3B0638}">
      <dgm:prSet phldrT="[Текст]"/>
      <dgm:spPr/>
      <dgm:t>
        <a:bodyPr/>
        <a:lstStyle/>
        <a:p>
          <a:r>
            <a:rPr lang="ru-RU" dirty="0" smtClean="0"/>
            <a:t>итоги реализации направлений долговой политики;</a:t>
          </a:r>
          <a:endParaRPr lang="ru-RU" dirty="0"/>
        </a:p>
      </dgm:t>
    </dgm:pt>
    <dgm:pt modelId="{D500E820-EC9B-4419-BA15-449C71869F39}" type="parTrans" cxnId="{3A6B2869-D751-449D-A6EF-9E594E2A0267}">
      <dgm:prSet/>
      <dgm:spPr/>
      <dgm:t>
        <a:bodyPr/>
        <a:lstStyle/>
        <a:p>
          <a:endParaRPr lang="ru-RU"/>
        </a:p>
      </dgm:t>
    </dgm:pt>
    <dgm:pt modelId="{26F9B332-C20A-4AC2-878F-065DABAD1A92}" type="sibTrans" cxnId="{3A6B2869-D751-449D-A6EF-9E594E2A0267}">
      <dgm:prSet/>
      <dgm:spPr/>
      <dgm:t>
        <a:bodyPr/>
        <a:lstStyle/>
        <a:p>
          <a:endParaRPr lang="ru-RU"/>
        </a:p>
      </dgm:t>
    </dgm:pt>
    <dgm:pt modelId="{624DB03A-B3B8-4EBA-98BC-8784C3E7EB7D}">
      <dgm:prSet/>
      <dgm:spPr/>
      <dgm:t>
        <a:bodyPr/>
        <a:lstStyle/>
        <a:p>
          <a:r>
            <a:rPr lang="ru-RU" dirty="0" smtClean="0"/>
            <a:t>основные факторы, определяющие характер и направления долговой политики;</a:t>
          </a:r>
          <a:endParaRPr lang="ru-RU" dirty="0"/>
        </a:p>
      </dgm:t>
    </dgm:pt>
    <dgm:pt modelId="{5F596D8D-2FAA-4AED-864F-1AD3D8A6851D}" type="parTrans" cxnId="{6311117C-30E3-4475-BE30-CD653828A23E}">
      <dgm:prSet/>
      <dgm:spPr/>
      <dgm:t>
        <a:bodyPr/>
        <a:lstStyle/>
        <a:p>
          <a:endParaRPr lang="ru-RU"/>
        </a:p>
      </dgm:t>
    </dgm:pt>
    <dgm:pt modelId="{4934E43F-0FD5-429B-9B63-4C8D4D2505BC}" type="sibTrans" cxnId="{6311117C-30E3-4475-BE30-CD653828A23E}">
      <dgm:prSet/>
      <dgm:spPr/>
      <dgm:t>
        <a:bodyPr/>
        <a:lstStyle/>
        <a:p>
          <a:endParaRPr lang="ru-RU"/>
        </a:p>
      </dgm:t>
    </dgm:pt>
    <dgm:pt modelId="{BBFE9DAE-F087-4040-8C05-02D3C30CC057}">
      <dgm:prSet/>
      <dgm:spPr/>
      <dgm:t>
        <a:bodyPr/>
        <a:lstStyle/>
        <a:p>
          <a:r>
            <a:rPr lang="ru-RU" dirty="0" smtClean="0"/>
            <a:t>цели и задачи долговой политики;</a:t>
          </a:r>
          <a:endParaRPr lang="ru-RU" dirty="0"/>
        </a:p>
      </dgm:t>
    </dgm:pt>
    <dgm:pt modelId="{B76C2FCF-B569-4324-BC90-CC5042471A4C}" type="parTrans" cxnId="{52E2D84F-F1B2-47B3-98A0-0350F19BC372}">
      <dgm:prSet/>
      <dgm:spPr/>
      <dgm:t>
        <a:bodyPr/>
        <a:lstStyle/>
        <a:p>
          <a:endParaRPr lang="ru-RU"/>
        </a:p>
      </dgm:t>
    </dgm:pt>
    <dgm:pt modelId="{9471D90F-DC4D-48DE-BDC1-266DDB66AD5B}" type="sibTrans" cxnId="{52E2D84F-F1B2-47B3-98A0-0350F19BC372}">
      <dgm:prSet/>
      <dgm:spPr/>
      <dgm:t>
        <a:bodyPr/>
        <a:lstStyle/>
        <a:p>
          <a:endParaRPr lang="ru-RU"/>
        </a:p>
      </dgm:t>
    </dgm:pt>
    <dgm:pt modelId="{798A9AEA-7920-4A5A-A018-2CE73C93E7EA}">
      <dgm:prSet/>
      <dgm:spPr/>
      <dgm:t>
        <a:bodyPr/>
        <a:lstStyle/>
        <a:p>
          <a:r>
            <a:rPr lang="ru-RU" dirty="0" smtClean="0"/>
            <a:t>инструменты реализации долговой политики;</a:t>
          </a:r>
          <a:endParaRPr lang="ru-RU" dirty="0"/>
        </a:p>
      </dgm:t>
    </dgm:pt>
    <dgm:pt modelId="{CD81BF8B-2E67-4DF8-8393-5288F004DA1F}" type="parTrans" cxnId="{FEAF8647-46C8-48C4-AE61-0E5458B3B7C3}">
      <dgm:prSet/>
      <dgm:spPr/>
      <dgm:t>
        <a:bodyPr/>
        <a:lstStyle/>
        <a:p>
          <a:endParaRPr lang="ru-RU"/>
        </a:p>
      </dgm:t>
    </dgm:pt>
    <dgm:pt modelId="{2399E57E-E4CF-4ABB-AD00-3E246B6A6946}" type="sibTrans" cxnId="{FEAF8647-46C8-48C4-AE61-0E5458B3B7C3}">
      <dgm:prSet/>
      <dgm:spPr/>
      <dgm:t>
        <a:bodyPr/>
        <a:lstStyle/>
        <a:p>
          <a:endParaRPr lang="ru-RU"/>
        </a:p>
      </dgm:t>
    </dgm:pt>
    <dgm:pt modelId="{B5DD9C06-4A6D-4D26-A73F-7FF41C21CF93}">
      <dgm:prSet/>
      <dgm:spPr/>
      <dgm:t>
        <a:bodyPr/>
        <a:lstStyle/>
        <a:p>
          <a:r>
            <a:rPr lang="ru-RU" dirty="0" smtClean="0"/>
            <a:t>анализ рисков для бюджета, возникающих в процессе управления государственным долгом Российской Федерации, субъекта Российской Федерации, муниципальным долгом;</a:t>
          </a:r>
          <a:endParaRPr lang="ru-RU" dirty="0"/>
        </a:p>
      </dgm:t>
    </dgm:pt>
    <dgm:pt modelId="{D5B41312-59EF-4B3A-9352-0302E67C4ED4}" type="parTrans" cxnId="{31888310-1893-405D-84A6-9B88C03CB2A8}">
      <dgm:prSet/>
      <dgm:spPr/>
      <dgm:t>
        <a:bodyPr/>
        <a:lstStyle/>
        <a:p>
          <a:endParaRPr lang="ru-RU"/>
        </a:p>
      </dgm:t>
    </dgm:pt>
    <dgm:pt modelId="{0E0977B4-D88B-464B-ADE7-738503C76526}" type="sibTrans" cxnId="{31888310-1893-405D-84A6-9B88C03CB2A8}">
      <dgm:prSet/>
      <dgm:spPr/>
      <dgm:t>
        <a:bodyPr/>
        <a:lstStyle/>
        <a:p>
          <a:endParaRPr lang="ru-RU"/>
        </a:p>
      </dgm:t>
    </dgm:pt>
    <dgm:pt modelId="{53C0A4AF-72A1-49AF-83EA-CD8C1C74A4CA}">
      <dgm:prSet/>
      <dgm:spPr/>
      <dgm:t>
        <a:bodyPr/>
        <a:lstStyle/>
        <a:p>
          <a:r>
            <a:rPr lang="ru-RU" dirty="0" smtClean="0"/>
            <a:t>иные положения </a:t>
          </a:r>
          <a:endParaRPr lang="ru-RU" dirty="0"/>
        </a:p>
      </dgm:t>
    </dgm:pt>
    <dgm:pt modelId="{C7AE8CA4-95BF-4D6A-B32A-7F0BDDE95ADD}" type="parTrans" cxnId="{8A86CA44-A015-43BF-86A3-917F47830890}">
      <dgm:prSet/>
      <dgm:spPr/>
      <dgm:t>
        <a:bodyPr/>
        <a:lstStyle/>
        <a:p>
          <a:endParaRPr lang="ru-RU"/>
        </a:p>
      </dgm:t>
    </dgm:pt>
    <dgm:pt modelId="{C64DDC06-1834-45A6-B620-D601FCFDD85C}" type="sibTrans" cxnId="{8A86CA44-A015-43BF-86A3-917F47830890}">
      <dgm:prSet/>
      <dgm:spPr/>
      <dgm:t>
        <a:bodyPr/>
        <a:lstStyle/>
        <a:p>
          <a:endParaRPr lang="ru-RU"/>
        </a:p>
      </dgm:t>
    </dgm:pt>
    <dgm:pt modelId="{345A6D68-3EF1-48B1-A1BE-A811C58CE6FD}" type="pres">
      <dgm:prSet presAssocID="{7E70F023-0BB1-46EE-9042-9CA3F8F83E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147874-F4AB-458B-A4C5-46100CBF1781}" type="pres">
      <dgm:prSet presAssocID="{39058EB5-F42C-4ECC-B722-81CCD85E60E6}" presName="parentLin" presStyleCnt="0"/>
      <dgm:spPr/>
      <dgm:t>
        <a:bodyPr/>
        <a:lstStyle/>
        <a:p>
          <a:endParaRPr lang="ru-RU"/>
        </a:p>
      </dgm:t>
    </dgm:pt>
    <dgm:pt modelId="{A1BE48F3-4C74-4F6D-BCA7-4CED4033F558}" type="pres">
      <dgm:prSet presAssocID="{39058EB5-F42C-4ECC-B722-81CCD85E60E6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2F83AF4-0CED-476D-9ACC-33F4772FC9C3}" type="pres">
      <dgm:prSet presAssocID="{39058EB5-F42C-4ECC-B722-81CCD85E60E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1E75B-C7F1-4390-86F2-48497650DC50}" type="pres">
      <dgm:prSet presAssocID="{39058EB5-F42C-4ECC-B722-81CCD85E60E6}" presName="negativeSpace" presStyleCnt="0"/>
      <dgm:spPr/>
      <dgm:t>
        <a:bodyPr/>
        <a:lstStyle/>
        <a:p>
          <a:endParaRPr lang="ru-RU"/>
        </a:p>
      </dgm:t>
    </dgm:pt>
    <dgm:pt modelId="{7A858618-AD86-434A-9082-C83E6F1DCBEC}" type="pres">
      <dgm:prSet presAssocID="{39058EB5-F42C-4ECC-B722-81CCD85E60E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CB3FBF-845C-4D8D-9F9A-F6A6DA961985}" type="presOf" srcId="{53C0A4AF-72A1-49AF-83EA-CD8C1C74A4CA}" destId="{7A858618-AD86-434A-9082-C83E6F1DCBEC}" srcOrd="0" destOrd="5" presId="urn:microsoft.com/office/officeart/2005/8/layout/list1"/>
    <dgm:cxn modelId="{AEA0E053-3D97-44C3-B86B-B458A6BB2580}" type="presOf" srcId="{39058EB5-F42C-4ECC-B722-81CCD85E60E6}" destId="{A1BE48F3-4C74-4F6D-BCA7-4CED4033F558}" srcOrd="0" destOrd="0" presId="urn:microsoft.com/office/officeart/2005/8/layout/list1"/>
    <dgm:cxn modelId="{9FDC8AF2-E967-415A-ABCA-39998FD1F9E3}" type="presOf" srcId="{7E70F023-0BB1-46EE-9042-9CA3F8F83E4C}" destId="{345A6D68-3EF1-48B1-A1BE-A811C58CE6FD}" srcOrd="0" destOrd="0" presId="urn:microsoft.com/office/officeart/2005/8/layout/list1"/>
    <dgm:cxn modelId="{6840AB16-139B-4443-A395-F2685B33D637}" type="presOf" srcId="{BBFE9DAE-F087-4040-8C05-02D3C30CC057}" destId="{7A858618-AD86-434A-9082-C83E6F1DCBEC}" srcOrd="0" destOrd="2" presId="urn:microsoft.com/office/officeart/2005/8/layout/list1"/>
    <dgm:cxn modelId="{6311117C-30E3-4475-BE30-CD653828A23E}" srcId="{39058EB5-F42C-4ECC-B722-81CCD85E60E6}" destId="{624DB03A-B3B8-4EBA-98BC-8784C3E7EB7D}" srcOrd="1" destOrd="0" parTransId="{5F596D8D-2FAA-4AED-864F-1AD3D8A6851D}" sibTransId="{4934E43F-0FD5-429B-9B63-4C8D4D2505BC}"/>
    <dgm:cxn modelId="{F8367C33-FDD0-47D9-8BDF-61A09D112D1C}" type="presOf" srcId="{B5DD9C06-4A6D-4D26-A73F-7FF41C21CF93}" destId="{7A858618-AD86-434A-9082-C83E6F1DCBEC}" srcOrd="0" destOrd="4" presId="urn:microsoft.com/office/officeart/2005/8/layout/list1"/>
    <dgm:cxn modelId="{FEAF8647-46C8-48C4-AE61-0E5458B3B7C3}" srcId="{39058EB5-F42C-4ECC-B722-81CCD85E60E6}" destId="{798A9AEA-7920-4A5A-A018-2CE73C93E7EA}" srcOrd="3" destOrd="0" parTransId="{CD81BF8B-2E67-4DF8-8393-5288F004DA1F}" sibTransId="{2399E57E-E4CF-4ABB-AD00-3E246B6A6946}"/>
    <dgm:cxn modelId="{C75DE56E-6431-4152-BE03-C60E23367584}" type="presOf" srcId="{F1799DC5-E4D8-40C2-8984-22BA7D3B0638}" destId="{7A858618-AD86-434A-9082-C83E6F1DCBEC}" srcOrd="0" destOrd="0" presId="urn:microsoft.com/office/officeart/2005/8/layout/list1"/>
    <dgm:cxn modelId="{52E2D84F-F1B2-47B3-98A0-0350F19BC372}" srcId="{39058EB5-F42C-4ECC-B722-81CCD85E60E6}" destId="{BBFE9DAE-F087-4040-8C05-02D3C30CC057}" srcOrd="2" destOrd="0" parTransId="{B76C2FCF-B569-4324-BC90-CC5042471A4C}" sibTransId="{9471D90F-DC4D-48DE-BDC1-266DDB66AD5B}"/>
    <dgm:cxn modelId="{E21B7314-3A73-415D-A470-0AD3E2C4566C}" type="presOf" srcId="{624DB03A-B3B8-4EBA-98BC-8784C3E7EB7D}" destId="{7A858618-AD86-434A-9082-C83E6F1DCBEC}" srcOrd="0" destOrd="1" presId="urn:microsoft.com/office/officeart/2005/8/layout/list1"/>
    <dgm:cxn modelId="{5F5FCCFF-3AC2-44C3-B077-DCBC1CD771F5}" type="presOf" srcId="{39058EB5-F42C-4ECC-B722-81CCD85E60E6}" destId="{32F83AF4-0CED-476D-9ACC-33F4772FC9C3}" srcOrd="1" destOrd="0" presId="urn:microsoft.com/office/officeart/2005/8/layout/list1"/>
    <dgm:cxn modelId="{3A6B2869-D751-449D-A6EF-9E594E2A0267}" srcId="{39058EB5-F42C-4ECC-B722-81CCD85E60E6}" destId="{F1799DC5-E4D8-40C2-8984-22BA7D3B0638}" srcOrd="0" destOrd="0" parTransId="{D500E820-EC9B-4419-BA15-449C71869F39}" sibTransId="{26F9B332-C20A-4AC2-878F-065DABAD1A92}"/>
    <dgm:cxn modelId="{305CA8AA-808F-4AD1-8258-65E2241E2AAC}" type="presOf" srcId="{798A9AEA-7920-4A5A-A018-2CE73C93E7EA}" destId="{7A858618-AD86-434A-9082-C83E6F1DCBEC}" srcOrd="0" destOrd="3" presId="urn:microsoft.com/office/officeart/2005/8/layout/list1"/>
    <dgm:cxn modelId="{31888310-1893-405D-84A6-9B88C03CB2A8}" srcId="{39058EB5-F42C-4ECC-B722-81CCD85E60E6}" destId="{B5DD9C06-4A6D-4D26-A73F-7FF41C21CF93}" srcOrd="4" destOrd="0" parTransId="{D5B41312-59EF-4B3A-9352-0302E67C4ED4}" sibTransId="{0E0977B4-D88B-464B-ADE7-738503C76526}"/>
    <dgm:cxn modelId="{5E7BA23F-24A0-44C9-9465-2DF144A58BC6}" srcId="{7E70F023-0BB1-46EE-9042-9CA3F8F83E4C}" destId="{39058EB5-F42C-4ECC-B722-81CCD85E60E6}" srcOrd="0" destOrd="0" parTransId="{F323C204-ECF8-4E68-AACF-2B98C5D4FF88}" sibTransId="{B845B389-B7DC-4048-8F42-FE06BBA32E16}"/>
    <dgm:cxn modelId="{8A86CA44-A015-43BF-86A3-917F47830890}" srcId="{39058EB5-F42C-4ECC-B722-81CCD85E60E6}" destId="{53C0A4AF-72A1-49AF-83EA-CD8C1C74A4CA}" srcOrd="5" destOrd="0" parTransId="{C7AE8CA4-95BF-4D6A-B32A-7F0BDDE95ADD}" sibTransId="{C64DDC06-1834-45A6-B620-D601FCFDD85C}"/>
    <dgm:cxn modelId="{4510F679-3ADB-43B0-9F22-BDB7E7148E7C}" type="presParOf" srcId="{345A6D68-3EF1-48B1-A1BE-A811C58CE6FD}" destId="{18147874-F4AB-458B-A4C5-46100CBF1781}" srcOrd="0" destOrd="0" presId="urn:microsoft.com/office/officeart/2005/8/layout/list1"/>
    <dgm:cxn modelId="{2B0A277D-BAF1-4F8C-955D-14CA345D7447}" type="presParOf" srcId="{18147874-F4AB-458B-A4C5-46100CBF1781}" destId="{A1BE48F3-4C74-4F6D-BCA7-4CED4033F558}" srcOrd="0" destOrd="0" presId="urn:microsoft.com/office/officeart/2005/8/layout/list1"/>
    <dgm:cxn modelId="{2B8781B7-E708-4126-9284-86604460960B}" type="presParOf" srcId="{18147874-F4AB-458B-A4C5-46100CBF1781}" destId="{32F83AF4-0CED-476D-9ACC-33F4772FC9C3}" srcOrd="1" destOrd="0" presId="urn:microsoft.com/office/officeart/2005/8/layout/list1"/>
    <dgm:cxn modelId="{90CC0A09-D599-4BCB-B333-2B1D990F0DB7}" type="presParOf" srcId="{345A6D68-3EF1-48B1-A1BE-A811C58CE6FD}" destId="{6DA1E75B-C7F1-4390-86F2-48497650DC50}" srcOrd="1" destOrd="0" presId="urn:microsoft.com/office/officeart/2005/8/layout/list1"/>
    <dgm:cxn modelId="{112FE0FE-36BE-4B84-AC47-DE28B3C60994}" type="presParOf" srcId="{345A6D68-3EF1-48B1-A1BE-A811C58CE6FD}" destId="{7A858618-AD86-434A-9082-C83E6F1DCBE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9C2E18-E450-45C8-91F2-F59CA277F93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DEBDB9E-96CA-4300-87FB-804D9FB799CD}">
      <dgm:prSet/>
      <dgm:spPr/>
      <dgm:t>
        <a:bodyPr/>
        <a:lstStyle/>
        <a:p>
          <a:pPr rtl="0"/>
          <a:r>
            <a:rPr lang="ru-RU" dirty="0" smtClean="0"/>
            <a:t>введение "горизонтальных"  межбюджетных субсидий</a:t>
          </a:r>
          <a:endParaRPr lang="ru-RU" dirty="0"/>
        </a:p>
      </dgm:t>
    </dgm:pt>
    <dgm:pt modelId="{4CFB873F-DBCE-453A-8088-458377560E53}">
      <dgm:prSet/>
      <dgm:spPr/>
      <dgm:t>
        <a:bodyPr/>
        <a:lstStyle/>
        <a:p>
          <a:pPr rtl="0"/>
          <a:r>
            <a:rPr lang="ru-RU" dirty="0" smtClean="0"/>
            <a:t>введение новой формы дотации: дотации на сбалансированность</a:t>
          </a:r>
          <a:endParaRPr lang="ru-RU" dirty="0"/>
        </a:p>
      </dgm:t>
    </dgm:pt>
    <dgm:pt modelId="{5C98E1C8-6C9B-48A6-8993-9FBAF4ECDDC8}">
      <dgm:prSet/>
      <dgm:spPr/>
      <dgm:t>
        <a:bodyPr/>
        <a:lstStyle/>
        <a:p>
          <a:pPr rtl="0"/>
          <a:r>
            <a:rPr lang="ru-RU" dirty="0" smtClean="0"/>
            <a:t>Уточнение форм межбюджетных трансфертов</a:t>
          </a:r>
          <a:endParaRPr lang="ru-RU" dirty="0"/>
        </a:p>
      </dgm:t>
    </dgm:pt>
    <dgm:pt modelId="{B346DF5C-733F-44C9-8DFC-750F260D0463}" type="sibTrans" cxnId="{B5FAF111-C381-4F35-9515-8FE73BB50C6D}">
      <dgm:prSet/>
      <dgm:spPr/>
      <dgm:t>
        <a:bodyPr/>
        <a:lstStyle/>
        <a:p>
          <a:endParaRPr lang="ru-RU"/>
        </a:p>
      </dgm:t>
    </dgm:pt>
    <dgm:pt modelId="{DCB6A121-FB12-450A-961A-45016F0AF8EE}" type="parTrans" cxnId="{B5FAF111-C381-4F35-9515-8FE73BB50C6D}">
      <dgm:prSet/>
      <dgm:spPr/>
      <dgm:t>
        <a:bodyPr/>
        <a:lstStyle/>
        <a:p>
          <a:endParaRPr lang="ru-RU"/>
        </a:p>
      </dgm:t>
    </dgm:pt>
    <dgm:pt modelId="{0D2F70D5-04D1-4C1F-8C55-F38D3E4ABB2D}" type="sibTrans" cxnId="{795E8B9A-0DA2-4FD6-AD42-88B7C961780A}">
      <dgm:prSet/>
      <dgm:spPr/>
      <dgm:t>
        <a:bodyPr/>
        <a:lstStyle/>
        <a:p>
          <a:endParaRPr lang="ru-RU"/>
        </a:p>
      </dgm:t>
    </dgm:pt>
    <dgm:pt modelId="{A90CD1C9-C38A-4D8E-B85C-65CEA203794A}" type="parTrans" cxnId="{795E8B9A-0DA2-4FD6-AD42-88B7C961780A}">
      <dgm:prSet/>
      <dgm:spPr/>
      <dgm:t>
        <a:bodyPr/>
        <a:lstStyle/>
        <a:p>
          <a:endParaRPr lang="ru-RU"/>
        </a:p>
      </dgm:t>
    </dgm:pt>
    <dgm:pt modelId="{75C42891-D73F-4DCA-B2D4-1C7F5766BDF7}" type="sibTrans" cxnId="{67E7D2FA-CB50-40B3-98E6-516C475D592C}">
      <dgm:prSet/>
      <dgm:spPr/>
      <dgm:t>
        <a:bodyPr/>
        <a:lstStyle/>
        <a:p>
          <a:endParaRPr lang="ru-RU"/>
        </a:p>
      </dgm:t>
    </dgm:pt>
    <dgm:pt modelId="{D0201F28-F19B-43FC-98DA-13075AC5664D}" type="parTrans" cxnId="{67E7D2FA-CB50-40B3-98E6-516C475D592C}">
      <dgm:prSet/>
      <dgm:spPr/>
      <dgm:t>
        <a:bodyPr/>
        <a:lstStyle/>
        <a:p>
          <a:endParaRPr lang="ru-RU"/>
        </a:p>
      </dgm:t>
    </dgm:pt>
    <dgm:pt modelId="{5CA617E5-BD38-4404-AEFD-800AC35735E7}">
      <dgm:prSet/>
      <dgm:spPr/>
      <dgm:t>
        <a:bodyPr/>
        <a:lstStyle/>
        <a:p>
          <a:pPr rtl="0"/>
          <a:r>
            <a:rPr lang="ru-RU" dirty="0" smtClean="0"/>
            <a:t>законодательное регулирование формирования единой субвенции</a:t>
          </a:r>
          <a:endParaRPr lang="ru-RU" dirty="0"/>
        </a:p>
      </dgm:t>
    </dgm:pt>
    <dgm:pt modelId="{32CC6AE0-19D7-4F0F-AE81-76372575276F}" type="parTrans" cxnId="{024833AB-26A2-463F-BE70-9C3E43BFCAA0}">
      <dgm:prSet/>
      <dgm:spPr/>
      <dgm:t>
        <a:bodyPr/>
        <a:lstStyle/>
        <a:p>
          <a:endParaRPr lang="ru-RU"/>
        </a:p>
      </dgm:t>
    </dgm:pt>
    <dgm:pt modelId="{17F53DA9-CED8-4667-AB3E-DF06D7977BD3}" type="sibTrans" cxnId="{024833AB-26A2-463F-BE70-9C3E43BFCAA0}">
      <dgm:prSet/>
      <dgm:spPr/>
      <dgm:t>
        <a:bodyPr/>
        <a:lstStyle/>
        <a:p>
          <a:endParaRPr lang="ru-RU"/>
        </a:p>
      </dgm:t>
    </dgm:pt>
    <dgm:pt modelId="{5169E074-D3FF-42C1-8205-1CC6227D835C}">
      <dgm:prSet/>
      <dgm:spPr/>
      <dgm:t>
        <a:bodyPr/>
        <a:lstStyle/>
        <a:p>
          <a:pPr rtl="0"/>
          <a:r>
            <a:rPr lang="ru-RU" dirty="0" smtClean="0"/>
            <a:t>Новации в сфере межбюджетного регулирования</a:t>
          </a:r>
          <a:endParaRPr lang="ru-RU" dirty="0"/>
        </a:p>
      </dgm:t>
    </dgm:pt>
    <dgm:pt modelId="{465871BD-D56C-4B90-A632-A7122F39CAA0}" type="parTrans" cxnId="{7278B2E4-D727-439A-A9DC-0761FB9A8086}">
      <dgm:prSet/>
      <dgm:spPr/>
      <dgm:t>
        <a:bodyPr/>
        <a:lstStyle/>
        <a:p>
          <a:endParaRPr lang="ru-RU"/>
        </a:p>
      </dgm:t>
    </dgm:pt>
    <dgm:pt modelId="{5FA1D808-FBE8-4EDD-AF80-6141AC39A556}" type="sibTrans" cxnId="{7278B2E4-D727-439A-A9DC-0761FB9A8086}">
      <dgm:prSet/>
      <dgm:spPr/>
      <dgm:t>
        <a:bodyPr/>
        <a:lstStyle/>
        <a:p>
          <a:endParaRPr lang="ru-RU"/>
        </a:p>
      </dgm:t>
    </dgm:pt>
    <dgm:pt modelId="{4FB7F18D-760E-4A76-B899-0C8C90CB0AA5}">
      <dgm:prSet/>
      <dgm:spPr/>
      <dgm:t>
        <a:bodyPr/>
        <a:lstStyle/>
        <a:p>
          <a:pPr rtl="0"/>
          <a:r>
            <a:rPr lang="ru-RU" dirty="0" smtClean="0">
              <a:latin typeface="+mj-lt"/>
            </a:rPr>
            <a:t>распределение межбюджетных трансфертов (кроме конкурсных субсидий) только законами (решениями) о бюджете</a:t>
          </a:r>
          <a:endParaRPr lang="ru-RU" dirty="0"/>
        </a:p>
      </dgm:t>
    </dgm:pt>
    <dgm:pt modelId="{2283B0EB-5A44-4889-AE13-9038096813C2}" type="parTrans" cxnId="{EFF1C2E0-9181-4370-817D-3180A28EAD3B}">
      <dgm:prSet/>
      <dgm:spPr/>
      <dgm:t>
        <a:bodyPr/>
        <a:lstStyle/>
        <a:p>
          <a:endParaRPr lang="ru-RU"/>
        </a:p>
      </dgm:t>
    </dgm:pt>
    <dgm:pt modelId="{7236A34E-8605-4698-ABDF-B7F223648A97}" type="sibTrans" cxnId="{EFF1C2E0-9181-4370-817D-3180A28EAD3B}">
      <dgm:prSet/>
      <dgm:spPr/>
      <dgm:t>
        <a:bodyPr/>
        <a:lstStyle/>
        <a:p>
          <a:endParaRPr lang="ru-RU"/>
        </a:p>
      </dgm:t>
    </dgm:pt>
    <dgm:pt modelId="{9B9B2DED-37EF-406A-804D-A222F4092800}">
      <dgm:prSet/>
      <dgm:spPr/>
      <dgm:t>
        <a:bodyPr/>
        <a:lstStyle/>
        <a:p>
          <a:pPr rtl="0"/>
          <a:r>
            <a:rPr lang="ru-RU" dirty="0" smtClean="0">
              <a:latin typeface="+mj-lt"/>
            </a:rPr>
            <a:t>внесение изменений в проект распределения без корректировки методики распределения не допускается (сейчас для дотаций, предлагается распространить на субвенции и субсидии)</a:t>
          </a:r>
          <a:endParaRPr lang="ru-RU" dirty="0"/>
        </a:p>
      </dgm:t>
    </dgm:pt>
    <dgm:pt modelId="{2FAC1D75-A710-43CA-97D3-D2725A6C6C21}" type="parTrans" cxnId="{3984D5D3-FB55-4A8A-972A-B5D762D6F683}">
      <dgm:prSet/>
      <dgm:spPr/>
      <dgm:t>
        <a:bodyPr/>
        <a:lstStyle/>
        <a:p>
          <a:endParaRPr lang="ru-RU"/>
        </a:p>
      </dgm:t>
    </dgm:pt>
    <dgm:pt modelId="{A9797119-2B2D-4486-B648-2779214E917A}" type="sibTrans" cxnId="{3984D5D3-FB55-4A8A-972A-B5D762D6F683}">
      <dgm:prSet/>
      <dgm:spPr/>
      <dgm:t>
        <a:bodyPr/>
        <a:lstStyle/>
        <a:p>
          <a:endParaRPr lang="ru-RU"/>
        </a:p>
      </dgm:t>
    </dgm:pt>
    <dgm:pt modelId="{FFDA87E4-BB47-4B6C-B7E7-630B547E4878}">
      <dgm:prSet/>
      <dgm:spPr/>
      <dgm:t>
        <a:bodyPr/>
        <a:lstStyle/>
        <a:p>
          <a:pPr rtl="0"/>
          <a:r>
            <a:rPr lang="ru-RU" dirty="0" smtClean="0"/>
            <a:t>расчет субвенций местным бюджетам исходя из установленных нормативов </a:t>
          </a:r>
          <a:endParaRPr lang="ru-RU" dirty="0"/>
        </a:p>
      </dgm:t>
    </dgm:pt>
    <dgm:pt modelId="{96EBA618-BC7E-454F-9067-6CAB398705B1}" type="parTrans" cxnId="{92EC30B0-BC47-4DF6-9A29-231091D0F04A}">
      <dgm:prSet/>
      <dgm:spPr/>
      <dgm:t>
        <a:bodyPr/>
        <a:lstStyle/>
        <a:p>
          <a:endParaRPr lang="ru-RU"/>
        </a:p>
      </dgm:t>
    </dgm:pt>
    <dgm:pt modelId="{4333BDE0-4344-4091-83E9-192F067EA1F2}" type="sibTrans" cxnId="{92EC30B0-BC47-4DF6-9A29-231091D0F04A}">
      <dgm:prSet/>
      <dgm:spPr/>
      <dgm:t>
        <a:bodyPr/>
        <a:lstStyle/>
        <a:p>
          <a:endParaRPr lang="ru-RU"/>
        </a:p>
      </dgm:t>
    </dgm:pt>
    <dgm:pt modelId="{E261F8AE-6D9B-4502-B7D8-E6A12B06ACDC}">
      <dgm:prSet/>
      <dgm:spPr/>
      <dgm:t>
        <a:bodyPr/>
        <a:lstStyle/>
        <a:p>
          <a:pPr rtl="0"/>
          <a:r>
            <a:rPr lang="ru-RU" dirty="0" smtClean="0"/>
            <a:t>Право субъектов РФ и ОМСУ передать нижестоящим бюджетам поступления от неналоговых доходов</a:t>
          </a:r>
          <a:endParaRPr lang="ru-RU" dirty="0"/>
        </a:p>
      </dgm:t>
    </dgm:pt>
    <dgm:pt modelId="{93DBD17C-7F23-4C09-AA26-D9D4A551E158}" type="parTrans" cxnId="{AA6002A2-60E4-4F83-8A18-E5CB2C8A9BC2}">
      <dgm:prSet/>
      <dgm:spPr/>
      <dgm:t>
        <a:bodyPr/>
        <a:lstStyle/>
        <a:p>
          <a:endParaRPr lang="ru-RU"/>
        </a:p>
      </dgm:t>
    </dgm:pt>
    <dgm:pt modelId="{7DE63939-2891-46D4-B51D-8A52FAA4E566}" type="sibTrans" cxnId="{AA6002A2-60E4-4F83-8A18-E5CB2C8A9BC2}">
      <dgm:prSet/>
      <dgm:spPr/>
      <dgm:t>
        <a:bodyPr/>
        <a:lstStyle/>
        <a:p>
          <a:endParaRPr lang="ru-RU"/>
        </a:p>
      </dgm:t>
    </dgm:pt>
    <dgm:pt modelId="{7C143071-4A74-4F2C-ADA2-A53A8AB9DBA8}">
      <dgm:prSet/>
      <dgm:spPr/>
      <dgm:t>
        <a:bodyPr/>
        <a:lstStyle/>
        <a:p>
          <a:pPr rtl="0"/>
          <a:r>
            <a:rPr lang="ru-RU" dirty="0" smtClean="0"/>
            <a:t>плата за негативное воздействие на окружающей среды</a:t>
          </a:r>
          <a:endParaRPr lang="ru-RU" dirty="0"/>
        </a:p>
      </dgm:t>
    </dgm:pt>
    <dgm:pt modelId="{A59A5209-8922-41AA-A287-52FC61D7449B}" type="parTrans" cxnId="{06CCE89C-E7FF-4D8E-8AD1-B3A58BCEA84E}">
      <dgm:prSet/>
      <dgm:spPr/>
      <dgm:t>
        <a:bodyPr/>
        <a:lstStyle/>
        <a:p>
          <a:endParaRPr lang="ru-RU"/>
        </a:p>
      </dgm:t>
    </dgm:pt>
    <dgm:pt modelId="{BE241BC0-FA3F-4A99-8C1C-C249A7CECE1E}" type="sibTrans" cxnId="{06CCE89C-E7FF-4D8E-8AD1-B3A58BCEA84E}">
      <dgm:prSet/>
      <dgm:spPr/>
      <dgm:t>
        <a:bodyPr/>
        <a:lstStyle/>
        <a:p>
          <a:endParaRPr lang="ru-RU"/>
        </a:p>
      </dgm:t>
    </dgm:pt>
    <dgm:pt modelId="{95C184E4-A0F9-486D-A609-8917939DAB61}">
      <dgm:prSet/>
      <dgm:spPr/>
      <dgm:t>
        <a:bodyPr/>
        <a:lstStyle/>
        <a:p>
          <a:pPr rtl="0"/>
          <a:r>
            <a:rPr lang="ru-RU" dirty="0" smtClean="0"/>
            <a:t>штрафы за отдельные административные правонарушения</a:t>
          </a:r>
          <a:endParaRPr lang="ru-RU" dirty="0"/>
        </a:p>
      </dgm:t>
    </dgm:pt>
    <dgm:pt modelId="{11BA32B8-4AE8-4A1A-B4C3-B0A4B9B23450}" type="parTrans" cxnId="{911DF871-AE9A-41BA-A1C6-A5738F076D74}">
      <dgm:prSet/>
      <dgm:spPr/>
      <dgm:t>
        <a:bodyPr/>
        <a:lstStyle/>
        <a:p>
          <a:endParaRPr lang="ru-RU"/>
        </a:p>
      </dgm:t>
    </dgm:pt>
    <dgm:pt modelId="{BDA6CFE1-E792-4ACC-9C89-E616BD9A301D}" type="sibTrans" cxnId="{911DF871-AE9A-41BA-A1C6-A5738F076D74}">
      <dgm:prSet/>
      <dgm:spPr/>
      <dgm:t>
        <a:bodyPr/>
        <a:lstStyle/>
        <a:p>
          <a:endParaRPr lang="ru-RU"/>
        </a:p>
      </dgm:t>
    </dgm:pt>
    <dgm:pt modelId="{215BB8A5-BBBD-4A9D-B36D-5114CAC4B45B}">
      <dgm:prSet/>
      <dgm:spPr/>
      <dgm:t>
        <a:bodyPr/>
        <a:lstStyle/>
        <a:p>
          <a:pPr rtl="0"/>
          <a:r>
            <a:rPr lang="ru-RU" dirty="0" smtClean="0"/>
            <a:t>сборы за пользование объектами водных биологических ресурсов (на региональном уровне)</a:t>
          </a:r>
          <a:endParaRPr lang="ru-RU" dirty="0"/>
        </a:p>
      </dgm:t>
    </dgm:pt>
    <dgm:pt modelId="{0DA07C7E-FC9E-4FFF-AC48-597DD338445A}" type="parTrans" cxnId="{2E5D3B1C-BC87-4863-94E4-E2A94EA39590}">
      <dgm:prSet/>
      <dgm:spPr/>
      <dgm:t>
        <a:bodyPr/>
        <a:lstStyle/>
        <a:p>
          <a:endParaRPr lang="ru-RU"/>
        </a:p>
      </dgm:t>
    </dgm:pt>
    <dgm:pt modelId="{2D806DB7-2C98-401C-8A74-CFF691A2156D}" type="sibTrans" cxnId="{2E5D3B1C-BC87-4863-94E4-E2A94EA39590}">
      <dgm:prSet/>
      <dgm:spPr/>
      <dgm:t>
        <a:bodyPr/>
        <a:lstStyle/>
        <a:p>
          <a:endParaRPr lang="ru-RU"/>
        </a:p>
      </dgm:t>
    </dgm:pt>
    <dgm:pt modelId="{0BBF84CD-BFF8-48BB-840C-EB89AC836DB0}">
      <dgm:prSet/>
      <dgm:spPr/>
      <dgm:t>
        <a:bodyPr/>
        <a:lstStyle/>
        <a:p>
          <a:pPr rtl="0"/>
          <a:r>
            <a:rPr lang="ru-RU" dirty="0" smtClean="0"/>
            <a:t>платы за аренду земельного участка, государственная собственность на который не разграничена (на местном уровне)</a:t>
          </a:r>
          <a:endParaRPr lang="ru-RU" dirty="0"/>
        </a:p>
      </dgm:t>
    </dgm:pt>
    <dgm:pt modelId="{683D995A-DEFA-4DF3-930F-9BE40A840C48}" type="parTrans" cxnId="{34F1312A-4B32-4A35-8908-D851A948334E}">
      <dgm:prSet/>
      <dgm:spPr/>
      <dgm:t>
        <a:bodyPr/>
        <a:lstStyle/>
        <a:p>
          <a:endParaRPr lang="ru-RU"/>
        </a:p>
      </dgm:t>
    </dgm:pt>
    <dgm:pt modelId="{F250230D-9603-414B-B51A-13BC4D289D31}" type="sibTrans" cxnId="{34F1312A-4B32-4A35-8908-D851A948334E}">
      <dgm:prSet/>
      <dgm:spPr/>
      <dgm:t>
        <a:bodyPr/>
        <a:lstStyle/>
        <a:p>
          <a:endParaRPr lang="ru-RU"/>
        </a:p>
      </dgm:t>
    </dgm:pt>
    <dgm:pt modelId="{66ECE740-4777-4E89-A45D-476A889C84F5}">
      <dgm:prSet/>
      <dgm:spPr/>
      <dgm:t>
        <a:bodyPr/>
        <a:lstStyle/>
        <a:p>
          <a:pPr rtl="0"/>
          <a:r>
            <a:rPr lang="ru-RU" dirty="0" smtClean="0"/>
            <a:t>установление особенности использования субвенции на обслуживающие расходы (почтовая связь, банковские услуги и обеспечение деятельности ОИВ субъектов РФ)</a:t>
          </a:r>
          <a:endParaRPr lang="ru-RU" dirty="0"/>
        </a:p>
      </dgm:t>
    </dgm:pt>
    <dgm:pt modelId="{A852FCD9-9C7F-492E-B912-6CEF503C3FAF}" type="parTrans" cxnId="{92A8CD66-E637-46C4-83F3-F5262880862C}">
      <dgm:prSet/>
      <dgm:spPr/>
      <dgm:t>
        <a:bodyPr/>
        <a:lstStyle/>
        <a:p>
          <a:endParaRPr lang="ru-RU"/>
        </a:p>
      </dgm:t>
    </dgm:pt>
    <dgm:pt modelId="{42549E5C-84CB-4B69-B6E4-B2CCCFD20C23}" type="sibTrans" cxnId="{92A8CD66-E637-46C4-83F3-F5262880862C}">
      <dgm:prSet/>
      <dgm:spPr/>
      <dgm:t>
        <a:bodyPr/>
        <a:lstStyle/>
        <a:p>
          <a:endParaRPr lang="ru-RU"/>
        </a:p>
      </dgm:t>
    </dgm:pt>
    <dgm:pt modelId="{B1940E93-8540-4AB5-8C6C-949DD1B7B452}" type="pres">
      <dgm:prSet presAssocID="{539C2E18-E450-45C8-91F2-F59CA277F9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24F658-60F2-4CD6-BFC6-7F97A5ADDAA7}" type="pres">
      <dgm:prSet presAssocID="{5C98E1C8-6C9B-48A6-8993-9FBAF4ECDDC8}" presName="parentLin" presStyleCnt="0"/>
      <dgm:spPr/>
      <dgm:t>
        <a:bodyPr/>
        <a:lstStyle/>
        <a:p>
          <a:endParaRPr lang="ru-RU"/>
        </a:p>
      </dgm:t>
    </dgm:pt>
    <dgm:pt modelId="{3CDFFBAB-B52C-4359-84A8-C9950722D273}" type="pres">
      <dgm:prSet presAssocID="{5C98E1C8-6C9B-48A6-8993-9FBAF4ECDD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88A5B58-91B6-4F61-8689-56E7330C2C82}" type="pres">
      <dgm:prSet presAssocID="{5C98E1C8-6C9B-48A6-8993-9FBAF4ECDDC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11B1D-71CA-4B06-A0A7-3D5D4014B4FE}" type="pres">
      <dgm:prSet presAssocID="{5C98E1C8-6C9B-48A6-8993-9FBAF4ECDDC8}" presName="negativeSpace" presStyleCnt="0"/>
      <dgm:spPr/>
      <dgm:t>
        <a:bodyPr/>
        <a:lstStyle/>
        <a:p>
          <a:endParaRPr lang="ru-RU"/>
        </a:p>
      </dgm:t>
    </dgm:pt>
    <dgm:pt modelId="{26BB706C-0F98-46EB-8F7A-1742098F5350}" type="pres">
      <dgm:prSet presAssocID="{5C98E1C8-6C9B-48A6-8993-9FBAF4ECDDC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812D5-1822-4E64-A063-491A1AFBFD87}" type="pres">
      <dgm:prSet presAssocID="{B346DF5C-733F-44C9-8DFC-750F260D0463}" presName="spaceBetweenRectangles" presStyleCnt="0"/>
      <dgm:spPr/>
      <dgm:t>
        <a:bodyPr/>
        <a:lstStyle/>
        <a:p>
          <a:endParaRPr lang="ru-RU"/>
        </a:p>
      </dgm:t>
    </dgm:pt>
    <dgm:pt modelId="{B5BE2295-E297-4077-9383-296F4E04F956}" type="pres">
      <dgm:prSet presAssocID="{5169E074-D3FF-42C1-8205-1CC6227D835C}" presName="parentLin" presStyleCnt="0"/>
      <dgm:spPr/>
      <dgm:t>
        <a:bodyPr/>
        <a:lstStyle/>
        <a:p>
          <a:endParaRPr lang="ru-RU"/>
        </a:p>
      </dgm:t>
    </dgm:pt>
    <dgm:pt modelId="{3F1270DE-F55C-4504-94A3-A2058A0C9B54}" type="pres">
      <dgm:prSet presAssocID="{5169E074-D3FF-42C1-8205-1CC6227D835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DB52389-E2D3-4C4C-9683-E2E9A62323DA}" type="pres">
      <dgm:prSet presAssocID="{5169E074-D3FF-42C1-8205-1CC6227D835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4630D-BC45-401B-86E1-3B4F1E884315}" type="pres">
      <dgm:prSet presAssocID="{5169E074-D3FF-42C1-8205-1CC6227D835C}" presName="negativeSpace" presStyleCnt="0"/>
      <dgm:spPr/>
      <dgm:t>
        <a:bodyPr/>
        <a:lstStyle/>
        <a:p>
          <a:endParaRPr lang="ru-RU"/>
        </a:p>
      </dgm:t>
    </dgm:pt>
    <dgm:pt modelId="{5A85C412-170D-4A88-A736-064B2C4BBA33}" type="pres">
      <dgm:prSet presAssocID="{5169E074-D3FF-42C1-8205-1CC6227D835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31422-55C5-4A72-86EA-0175D2A5DEBA}" type="pres">
      <dgm:prSet presAssocID="{5FA1D808-FBE8-4EDD-AF80-6141AC39A556}" presName="spaceBetweenRectangles" presStyleCnt="0"/>
      <dgm:spPr/>
      <dgm:t>
        <a:bodyPr/>
        <a:lstStyle/>
        <a:p>
          <a:endParaRPr lang="ru-RU"/>
        </a:p>
      </dgm:t>
    </dgm:pt>
    <dgm:pt modelId="{DDD16FBB-7A2E-4F06-AD54-744DA22D0126}" type="pres">
      <dgm:prSet presAssocID="{E261F8AE-6D9B-4502-B7D8-E6A12B06ACDC}" presName="parentLin" presStyleCnt="0"/>
      <dgm:spPr/>
      <dgm:t>
        <a:bodyPr/>
        <a:lstStyle/>
        <a:p>
          <a:endParaRPr lang="ru-RU"/>
        </a:p>
      </dgm:t>
    </dgm:pt>
    <dgm:pt modelId="{5C4EBC3D-2B2B-46CD-BF7A-53B2E1B260C4}" type="pres">
      <dgm:prSet presAssocID="{E261F8AE-6D9B-4502-B7D8-E6A12B06ACDC}" presName="parentLeftMargin" presStyleLbl="node1" presStyleIdx="1" presStyleCnt="3" custScaleX="95613" custScaleY="307164"/>
      <dgm:spPr/>
      <dgm:t>
        <a:bodyPr/>
        <a:lstStyle/>
        <a:p>
          <a:endParaRPr lang="ru-RU"/>
        </a:p>
      </dgm:t>
    </dgm:pt>
    <dgm:pt modelId="{65F9596D-1795-41FA-A80D-3B3621A9B942}" type="pres">
      <dgm:prSet presAssocID="{E261F8AE-6D9B-4502-B7D8-E6A12B06ACD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4F782-9E86-4DAA-BB9B-78D3B04F4A31}" type="pres">
      <dgm:prSet presAssocID="{E261F8AE-6D9B-4502-B7D8-E6A12B06ACDC}" presName="negativeSpace" presStyleCnt="0"/>
      <dgm:spPr/>
      <dgm:t>
        <a:bodyPr/>
        <a:lstStyle/>
        <a:p>
          <a:endParaRPr lang="ru-RU"/>
        </a:p>
      </dgm:t>
    </dgm:pt>
    <dgm:pt modelId="{774BA8AA-5041-4DC5-A31C-40A7C51ACC4F}" type="pres">
      <dgm:prSet presAssocID="{E261F8AE-6D9B-4502-B7D8-E6A12B06ACD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979BA0-795F-4F7B-9DB9-EA0DCDAB51FB}" type="presOf" srcId="{4CFB873F-DBCE-453A-8088-458377560E53}" destId="{26BB706C-0F98-46EB-8F7A-1742098F5350}" srcOrd="0" destOrd="0" presId="urn:microsoft.com/office/officeart/2005/8/layout/list1"/>
    <dgm:cxn modelId="{D7612A83-5661-4344-8202-6F349605E405}" type="presOf" srcId="{539C2E18-E450-45C8-91F2-F59CA277F938}" destId="{B1940E93-8540-4AB5-8C6C-949DD1B7B452}" srcOrd="0" destOrd="0" presId="urn:microsoft.com/office/officeart/2005/8/layout/list1"/>
    <dgm:cxn modelId="{EFF1C2E0-9181-4370-817D-3180A28EAD3B}" srcId="{5169E074-D3FF-42C1-8205-1CC6227D835C}" destId="{4FB7F18D-760E-4A76-B899-0C8C90CB0AA5}" srcOrd="0" destOrd="0" parTransId="{2283B0EB-5A44-4889-AE13-9038096813C2}" sibTransId="{7236A34E-8605-4698-ABDF-B7F223648A97}"/>
    <dgm:cxn modelId="{3984D5D3-FB55-4A8A-972A-B5D762D6F683}" srcId="{5169E074-D3FF-42C1-8205-1CC6227D835C}" destId="{9B9B2DED-37EF-406A-804D-A222F4092800}" srcOrd="1" destOrd="0" parTransId="{2FAC1D75-A710-43CA-97D3-D2725A6C6C21}" sibTransId="{A9797119-2B2D-4486-B648-2779214E917A}"/>
    <dgm:cxn modelId="{50ED9526-79FA-4CF6-8C1C-C8EA786600E5}" type="presOf" srcId="{5C98E1C8-6C9B-48A6-8993-9FBAF4ECDDC8}" destId="{3CDFFBAB-B52C-4359-84A8-C9950722D273}" srcOrd="0" destOrd="0" presId="urn:microsoft.com/office/officeart/2005/8/layout/list1"/>
    <dgm:cxn modelId="{F642C73F-1B01-42E9-9D8B-A9CCC6E98A6C}" type="presOf" srcId="{5169E074-D3FF-42C1-8205-1CC6227D835C}" destId="{3F1270DE-F55C-4504-94A3-A2058A0C9B54}" srcOrd="0" destOrd="0" presId="urn:microsoft.com/office/officeart/2005/8/layout/list1"/>
    <dgm:cxn modelId="{795E8B9A-0DA2-4FD6-AD42-88B7C961780A}" srcId="{5C98E1C8-6C9B-48A6-8993-9FBAF4ECDDC8}" destId="{5DEBDB9E-96CA-4300-87FB-804D9FB799CD}" srcOrd="1" destOrd="0" parTransId="{A90CD1C9-C38A-4D8E-B85C-65CEA203794A}" sibTransId="{0D2F70D5-04D1-4C1F-8C55-F38D3E4ABB2D}"/>
    <dgm:cxn modelId="{DC4DAAA1-A2FE-4629-B777-335F0A807F58}" type="presOf" srcId="{5CA617E5-BD38-4404-AEFD-800AC35735E7}" destId="{26BB706C-0F98-46EB-8F7A-1742098F5350}" srcOrd="0" destOrd="2" presId="urn:microsoft.com/office/officeart/2005/8/layout/list1"/>
    <dgm:cxn modelId="{196231D2-EC86-4CF1-9D24-1C286F7E21B8}" type="presOf" srcId="{E261F8AE-6D9B-4502-B7D8-E6A12B06ACDC}" destId="{5C4EBC3D-2B2B-46CD-BF7A-53B2E1B260C4}" srcOrd="0" destOrd="0" presId="urn:microsoft.com/office/officeart/2005/8/layout/list1"/>
    <dgm:cxn modelId="{7278B2E4-D727-439A-A9DC-0761FB9A8086}" srcId="{539C2E18-E450-45C8-91F2-F59CA277F938}" destId="{5169E074-D3FF-42C1-8205-1CC6227D835C}" srcOrd="1" destOrd="0" parTransId="{465871BD-D56C-4B90-A632-A7122F39CAA0}" sibTransId="{5FA1D808-FBE8-4EDD-AF80-6141AC39A556}"/>
    <dgm:cxn modelId="{06CCE89C-E7FF-4D8E-8AD1-B3A58BCEA84E}" srcId="{E261F8AE-6D9B-4502-B7D8-E6A12B06ACDC}" destId="{7C143071-4A74-4F2C-ADA2-A53A8AB9DBA8}" srcOrd="0" destOrd="0" parTransId="{A59A5209-8922-41AA-A287-52FC61D7449B}" sibTransId="{BE241BC0-FA3F-4A99-8C1C-C249A7CECE1E}"/>
    <dgm:cxn modelId="{2B77F228-75B8-4CEB-8B03-A5DDAC5FBE17}" type="presOf" srcId="{FFDA87E4-BB47-4B6C-B7E7-630B547E4878}" destId="{5A85C412-170D-4A88-A736-064B2C4BBA33}" srcOrd="0" destOrd="3" presId="urn:microsoft.com/office/officeart/2005/8/layout/list1"/>
    <dgm:cxn modelId="{215DD0F7-C32E-425B-B916-27A08BB674C3}" type="presOf" srcId="{E261F8AE-6D9B-4502-B7D8-E6A12B06ACDC}" destId="{65F9596D-1795-41FA-A80D-3B3621A9B942}" srcOrd="1" destOrd="0" presId="urn:microsoft.com/office/officeart/2005/8/layout/list1"/>
    <dgm:cxn modelId="{D018768B-FD14-4393-BA2A-9A99B73AF068}" type="presOf" srcId="{9B9B2DED-37EF-406A-804D-A222F4092800}" destId="{5A85C412-170D-4A88-A736-064B2C4BBA33}" srcOrd="0" destOrd="1" presId="urn:microsoft.com/office/officeart/2005/8/layout/list1"/>
    <dgm:cxn modelId="{2901AC32-D3F7-4D54-B148-69B16EF2103C}" type="presOf" srcId="{5C98E1C8-6C9B-48A6-8993-9FBAF4ECDDC8}" destId="{188A5B58-91B6-4F61-8689-56E7330C2C82}" srcOrd="1" destOrd="0" presId="urn:microsoft.com/office/officeart/2005/8/layout/list1"/>
    <dgm:cxn modelId="{AA6002A2-60E4-4F83-8A18-E5CB2C8A9BC2}" srcId="{539C2E18-E450-45C8-91F2-F59CA277F938}" destId="{E261F8AE-6D9B-4502-B7D8-E6A12B06ACDC}" srcOrd="2" destOrd="0" parTransId="{93DBD17C-7F23-4C09-AA26-D9D4A551E158}" sibTransId="{7DE63939-2891-46D4-B51D-8A52FAA4E566}"/>
    <dgm:cxn modelId="{C243833A-7BA4-4E1B-B34E-CEF5B260446A}" type="presOf" srcId="{7C143071-4A74-4F2C-ADA2-A53A8AB9DBA8}" destId="{774BA8AA-5041-4DC5-A31C-40A7C51ACC4F}" srcOrd="0" destOrd="0" presId="urn:microsoft.com/office/officeart/2005/8/layout/list1"/>
    <dgm:cxn modelId="{911DF871-AE9A-41BA-A1C6-A5738F076D74}" srcId="{E261F8AE-6D9B-4502-B7D8-E6A12B06ACDC}" destId="{95C184E4-A0F9-486D-A609-8917939DAB61}" srcOrd="1" destOrd="0" parTransId="{11BA32B8-4AE8-4A1A-B4C3-B0A4B9B23450}" sibTransId="{BDA6CFE1-E792-4ACC-9C89-E616BD9A301D}"/>
    <dgm:cxn modelId="{F96E605A-B60E-4CC7-9FE9-99A355EEF3EC}" type="presOf" srcId="{66ECE740-4777-4E89-A45D-476A889C84F5}" destId="{5A85C412-170D-4A88-A736-064B2C4BBA33}" srcOrd="0" destOrd="2" presId="urn:microsoft.com/office/officeart/2005/8/layout/list1"/>
    <dgm:cxn modelId="{BB4EA570-740C-4765-9A0F-7C8B62286F0C}" type="presOf" srcId="{4FB7F18D-760E-4A76-B899-0C8C90CB0AA5}" destId="{5A85C412-170D-4A88-A736-064B2C4BBA33}" srcOrd="0" destOrd="0" presId="urn:microsoft.com/office/officeart/2005/8/layout/list1"/>
    <dgm:cxn modelId="{67E7D2FA-CB50-40B3-98E6-516C475D592C}" srcId="{5C98E1C8-6C9B-48A6-8993-9FBAF4ECDDC8}" destId="{4CFB873F-DBCE-453A-8088-458377560E53}" srcOrd="0" destOrd="0" parTransId="{D0201F28-F19B-43FC-98DA-13075AC5664D}" sibTransId="{75C42891-D73F-4DCA-B2D4-1C7F5766BDF7}"/>
    <dgm:cxn modelId="{B5FAF111-C381-4F35-9515-8FE73BB50C6D}" srcId="{539C2E18-E450-45C8-91F2-F59CA277F938}" destId="{5C98E1C8-6C9B-48A6-8993-9FBAF4ECDDC8}" srcOrd="0" destOrd="0" parTransId="{DCB6A121-FB12-450A-961A-45016F0AF8EE}" sibTransId="{B346DF5C-733F-44C9-8DFC-750F260D0463}"/>
    <dgm:cxn modelId="{2E5D3B1C-BC87-4863-94E4-E2A94EA39590}" srcId="{E261F8AE-6D9B-4502-B7D8-E6A12B06ACDC}" destId="{215BB8A5-BBBD-4A9D-B36D-5114CAC4B45B}" srcOrd="2" destOrd="0" parTransId="{0DA07C7E-FC9E-4FFF-AC48-597DD338445A}" sibTransId="{2D806DB7-2C98-401C-8A74-CFF691A2156D}"/>
    <dgm:cxn modelId="{D81CAD16-1843-48ED-A676-99FBA7E58A8D}" type="presOf" srcId="{5169E074-D3FF-42C1-8205-1CC6227D835C}" destId="{EDB52389-E2D3-4C4C-9683-E2E9A62323DA}" srcOrd="1" destOrd="0" presId="urn:microsoft.com/office/officeart/2005/8/layout/list1"/>
    <dgm:cxn modelId="{236B6715-B8BD-4B1B-8574-90F5622C6ECD}" type="presOf" srcId="{95C184E4-A0F9-486D-A609-8917939DAB61}" destId="{774BA8AA-5041-4DC5-A31C-40A7C51ACC4F}" srcOrd="0" destOrd="1" presId="urn:microsoft.com/office/officeart/2005/8/layout/list1"/>
    <dgm:cxn modelId="{92EC30B0-BC47-4DF6-9A29-231091D0F04A}" srcId="{5169E074-D3FF-42C1-8205-1CC6227D835C}" destId="{FFDA87E4-BB47-4B6C-B7E7-630B547E4878}" srcOrd="3" destOrd="0" parTransId="{96EBA618-BC7E-454F-9067-6CAB398705B1}" sibTransId="{4333BDE0-4344-4091-83E9-192F067EA1F2}"/>
    <dgm:cxn modelId="{8804A602-F62C-465F-86F5-C8D77BF76006}" type="presOf" srcId="{0BBF84CD-BFF8-48BB-840C-EB89AC836DB0}" destId="{774BA8AA-5041-4DC5-A31C-40A7C51ACC4F}" srcOrd="0" destOrd="3" presId="urn:microsoft.com/office/officeart/2005/8/layout/list1"/>
    <dgm:cxn modelId="{0029D289-7895-4F76-8E36-4461F1AE6660}" type="presOf" srcId="{5DEBDB9E-96CA-4300-87FB-804D9FB799CD}" destId="{26BB706C-0F98-46EB-8F7A-1742098F5350}" srcOrd="0" destOrd="1" presId="urn:microsoft.com/office/officeart/2005/8/layout/list1"/>
    <dgm:cxn modelId="{34F1312A-4B32-4A35-8908-D851A948334E}" srcId="{E261F8AE-6D9B-4502-B7D8-E6A12B06ACDC}" destId="{0BBF84CD-BFF8-48BB-840C-EB89AC836DB0}" srcOrd="3" destOrd="0" parTransId="{683D995A-DEFA-4DF3-930F-9BE40A840C48}" sibTransId="{F250230D-9603-414B-B51A-13BC4D289D31}"/>
    <dgm:cxn modelId="{A84C1727-26AF-4E67-90CF-64C7B5F19A2D}" type="presOf" srcId="{215BB8A5-BBBD-4A9D-B36D-5114CAC4B45B}" destId="{774BA8AA-5041-4DC5-A31C-40A7C51ACC4F}" srcOrd="0" destOrd="2" presId="urn:microsoft.com/office/officeart/2005/8/layout/list1"/>
    <dgm:cxn modelId="{92A8CD66-E637-46C4-83F3-F5262880862C}" srcId="{5169E074-D3FF-42C1-8205-1CC6227D835C}" destId="{66ECE740-4777-4E89-A45D-476A889C84F5}" srcOrd="2" destOrd="0" parTransId="{A852FCD9-9C7F-492E-B912-6CEF503C3FAF}" sibTransId="{42549E5C-84CB-4B69-B6E4-B2CCCFD20C23}"/>
    <dgm:cxn modelId="{024833AB-26A2-463F-BE70-9C3E43BFCAA0}" srcId="{5C98E1C8-6C9B-48A6-8993-9FBAF4ECDDC8}" destId="{5CA617E5-BD38-4404-AEFD-800AC35735E7}" srcOrd="2" destOrd="0" parTransId="{32CC6AE0-19D7-4F0F-AE81-76372575276F}" sibTransId="{17F53DA9-CED8-4667-AB3E-DF06D7977BD3}"/>
    <dgm:cxn modelId="{BEA665C1-6605-467A-BEB0-B7BF7B2A45E6}" type="presParOf" srcId="{B1940E93-8540-4AB5-8C6C-949DD1B7B452}" destId="{7B24F658-60F2-4CD6-BFC6-7F97A5ADDAA7}" srcOrd="0" destOrd="0" presId="urn:microsoft.com/office/officeart/2005/8/layout/list1"/>
    <dgm:cxn modelId="{DEE1F005-6C26-46B3-929A-1152AA699500}" type="presParOf" srcId="{7B24F658-60F2-4CD6-BFC6-7F97A5ADDAA7}" destId="{3CDFFBAB-B52C-4359-84A8-C9950722D273}" srcOrd="0" destOrd="0" presId="urn:microsoft.com/office/officeart/2005/8/layout/list1"/>
    <dgm:cxn modelId="{9A835D51-A55E-45F0-8877-2FDFD85851FD}" type="presParOf" srcId="{7B24F658-60F2-4CD6-BFC6-7F97A5ADDAA7}" destId="{188A5B58-91B6-4F61-8689-56E7330C2C82}" srcOrd="1" destOrd="0" presId="urn:microsoft.com/office/officeart/2005/8/layout/list1"/>
    <dgm:cxn modelId="{3D5CCDEA-8178-4817-BCF2-E8916500C627}" type="presParOf" srcId="{B1940E93-8540-4AB5-8C6C-949DD1B7B452}" destId="{3FA11B1D-71CA-4B06-A0A7-3D5D4014B4FE}" srcOrd="1" destOrd="0" presId="urn:microsoft.com/office/officeart/2005/8/layout/list1"/>
    <dgm:cxn modelId="{F40F6CD2-8364-43CA-836A-2BBE8DCA6EEC}" type="presParOf" srcId="{B1940E93-8540-4AB5-8C6C-949DD1B7B452}" destId="{26BB706C-0F98-46EB-8F7A-1742098F5350}" srcOrd="2" destOrd="0" presId="urn:microsoft.com/office/officeart/2005/8/layout/list1"/>
    <dgm:cxn modelId="{45CE5D8F-DB01-4980-93B1-855B9E39DFAF}" type="presParOf" srcId="{B1940E93-8540-4AB5-8C6C-949DD1B7B452}" destId="{8C5812D5-1822-4E64-A063-491A1AFBFD87}" srcOrd="3" destOrd="0" presId="urn:microsoft.com/office/officeart/2005/8/layout/list1"/>
    <dgm:cxn modelId="{797D0D58-F15F-42AC-B78C-8754BB66D598}" type="presParOf" srcId="{B1940E93-8540-4AB5-8C6C-949DD1B7B452}" destId="{B5BE2295-E297-4077-9383-296F4E04F956}" srcOrd="4" destOrd="0" presId="urn:microsoft.com/office/officeart/2005/8/layout/list1"/>
    <dgm:cxn modelId="{792E94F8-7D41-48D7-B932-29F4E787D3FB}" type="presParOf" srcId="{B5BE2295-E297-4077-9383-296F4E04F956}" destId="{3F1270DE-F55C-4504-94A3-A2058A0C9B54}" srcOrd="0" destOrd="0" presId="urn:microsoft.com/office/officeart/2005/8/layout/list1"/>
    <dgm:cxn modelId="{D29987DC-B7C0-488A-A87C-311F02AA9DDC}" type="presParOf" srcId="{B5BE2295-E297-4077-9383-296F4E04F956}" destId="{EDB52389-E2D3-4C4C-9683-E2E9A62323DA}" srcOrd="1" destOrd="0" presId="urn:microsoft.com/office/officeart/2005/8/layout/list1"/>
    <dgm:cxn modelId="{7EF3739E-3C31-44A4-A76B-801656EBE20B}" type="presParOf" srcId="{B1940E93-8540-4AB5-8C6C-949DD1B7B452}" destId="{9724630D-BC45-401B-86E1-3B4F1E884315}" srcOrd="5" destOrd="0" presId="urn:microsoft.com/office/officeart/2005/8/layout/list1"/>
    <dgm:cxn modelId="{AD475F09-8B21-47D4-AD81-27B0670546B9}" type="presParOf" srcId="{B1940E93-8540-4AB5-8C6C-949DD1B7B452}" destId="{5A85C412-170D-4A88-A736-064B2C4BBA33}" srcOrd="6" destOrd="0" presId="urn:microsoft.com/office/officeart/2005/8/layout/list1"/>
    <dgm:cxn modelId="{2ED31139-8B35-4EF3-B050-D05CD6D623F1}" type="presParOf" srcId="{B1940E93-8540-4AB5-8C6C-949DD1B7B452}" destId="{4F831422-55C5-4A72-86EA-0175D2A5DEBA}" srcOrd="7" destOrd="0" presId="urn:microsoft.com/office/officeart/2005/8/layout/list1"/>
    <dgm:cxn modelId="{7364DE60-7191-4EAF-8A03-8DC26613A1B9}" type="presParOf" srcId="{B1940E93-8540-4AB5-8C6C-949DD1B7B452}" destId="{DDD16FBB-7A2E-4F06-AD54-744DA22D0126}" srcOrd="8" destOrd="0" presId="urn:microsoft.com/office/officeart/2005/8/layout/list1"/>
    <dgm:cxn modelId="{6D4BE254-9560-45BB-839A-A3C67E8B7785}" type="presParOf" srcId="{DDD16FBB-7A2E-4F06-AD54-744DA22D0126}" destId="{5C4EBC3D-2B2B-46CD-BF7A-53B2E1B260C4}" srcOrd="0" destOrd="0" presId="urn:microsoft.com/office/officeart/2005/8/layout/list1"/>
    <dgm:cxn modelId="{EE91C1B7-7826-4A67-9417-DACFEE563030}" type="presParOf" srcId="{DDD16FBB-7A2E-4F06-AD54-744DA22D0126}" destId="{65F9596D-1795-41FA-A80D-3B3621A9B942}" srcOrd="1" destOrd="0" presId="urn:microsoft.com/office/officeart/2005/8/layout/list1"/>
    <dgm:cxn modelId="{68CB96AF-10DE-4876-B628-6EA0AD7018B3}" type="presParOf" srcId="{B1940E93-8540-4AB5-8C6C-949DD1B7B452}" destId="{4384F782-9E86-4DAA-BB9B-78D3B04F4A31}" srcOrd="9" destOrd="0" presId="urn:microsoft.com/office/officeart/2005/8/layout/list1"/>
    <dgm:cxn modelId="{E0EC8ED0-8C39-4075-A766-8B1B15271BE8}" type="presParOf" srcId="{B1940E93-8540-4AB5-8C6C-949DD1B7B452}" destId="{774BA8AA-5041-4DC5-A31C-40A7C51ACC4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CF389F-1908-46DF-8F5B-795D25E148BD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ED7FE88-8965-4670-9D8B-3EC54247A603}">
      <dgm:prSet phldrT="[Текст]" custT="1"/>
      <dgm:spPr/>
      <dgm:t>
        <a:bodyPr/>
        <a:lstStyle/>
        <a:p>
          <a:pPr algn="just"/>
          <a:r>
            <a:rPr lang="ru-RU" sz="1600" dirty="0" smtClean="0"/>
            <a:t>Правовое регулирование  кассового/казначейского  обслуживания</a:t>
          </a:r>
          <a:endParaRPr lang="ru-RU" sz="1600" dirty="0"/>
        </a:p>
      </dgm:t>
    </dgm:pt>
    <dgm:pt modelId="{D5501D16-6E46-4481-9BEB-F4E973669577}" type="parTrans" cxnId="{051962A6-2B95-4596-89BA-B8A5640A94D1}">
      <dgm:prSet/>
      <dgm:spPr/>
      <dgm:t>
        <a:bodyPr/>
        <a:lstStyle/>
        <a:p>
          <a:pPr algn="just"/>
          <a:endParaRPr lang="ru-RU" sz="1600"/>
        </a:p>
      </dgm:t>
    </dgm:pt>
    <dgm:pt modelId="{1435702F-900A-44EC-A2D6-24726D7FD500}" type="sibTrans" cxnId="{051962A6-2B95-4596-89BA-B8A5640A94D1}">
      <dgm:prSet/>
      <dgm:spPr/>
      <dgm:t>
        <a:bodyPr/>
        <a:lstStyle/>
        <a:p>
          <a:pPr algn="just"/>
          <a:endParaRPr lang="ru-RU" sz="1600"/>
        </a:p>
      </dgm:t>
    </dgm:pt>
    <dgm:pt modelId="{F909F292-0AEE-4749-B19A-D7CB078A533F}">
      <dgm:prSet phldrT="[Текст]" custT="1"/>
      <dgm:spPr/>
      <dgm:t>
        <a:bodyPr/>
        <a:lstStyle/>
        <a:p>
          <a:pPr algn="just"/>
          <a:r>
            <a:rPr lang="ru-RU" sz="1600" dirty="0" smtClean="0"/>
            <a:t>Развитие норм про управление средствами на </a:t>
          </a:r>
          <a:r>
            <a:rPr lang="ru-RU" sz="1600" b="1" dirty="0" smtClean="0"/>
            <a:t>едином счете</a:t>
          </a:r>
          <a:endParaRPr lang="ru-RU" sz="1600" b="1" dirty="0"/>
        </a:p>
      </dgm:t>
    </dgm:pt>
    <dgm:pt modelId="{6DC9EBE5-7202-4510-9B5A-529375CCBF82}" type="parTrans" cxnId="{117A3D8C-6102-4324-B5F6-602EDE9F0BC6}">
      <dgm:prSet/>
      <dgm:spPr/>
      <dgm:t>
        <a:bodyPr/>
        <a:lstStyle/>
        <a:p>
          <a:pPr algn="just"/>
          <a:endParaRPr lang="ru-RU" sz="1600"/>
        </a:p>
      </dgm:t>
    </dgm:pt>
    <dgm:pt modelId="{3AF25A88-B1D4-4DAE-A419-B57356B9B763}" type="sibTrans" cxnId="{117A3D8C-6102-4324-B5F6-602EDE9F0BC6}">
      <dgm:prSet/>
      <dgm:spPr/>
      <dgm:t>
        <a:bodyPr/>
        <a:lstStyle/>
        <a:p>
          <a:pPr algn="just"/>
          <a:endParaRPr lang="ru-RU" sz="1600"/>
        </a:p>
      </dgm:t>
    </dgm:pt>
    <dgm:pt modelId="{C5D2F4C5-6FA5-4BA1-A478-A2A42463F327}">
      <dgm:prSet phldrT="[Текст]" custT="1"/>
      <dgm:spPr/>
      <dgm:t>
        <a:bodyPr/>
        <a:lstStyle/>
        <a:p>
          <a:pPr algn="just"/>
          <a:r>
            <a:rPr lang="ru-RU" sz="1600" dirty="0" smtClean="0"/>
            <a:t>включить требования к порядку осуществления операций со средствами  </a:t>
          </a:r>
          <a:r>
            <a:rPr lang="ru-RU" sz="1600" b="1" i="0" dirty="0" err="1" smtClean="0"/>
            <a:t>неучастников</a:t>
          </a:r>
          <a:r>
            <a:rPr lang="ru-RU" sz="1600" dirty="0" smtClean="0"/>
            <a:t> бюджетного процесса, включая автономные и бюджетные учреждения</a:t>
          </a:r>
          <a:endParaRPr lang="ru-RU" sz="1600" dirty="0"/>
        </a:p>
      </dgm:t>
    </dgm:pt>
    <dgm:pt modelId="{ECD57127-3A1C-4317-9911-5F42FA316E97}" type="parTrans" cxnId="{7BE02A75-4914-499B-A3F8-24B130B2F05E}">
      <dgm:prSet/>
      <dgm:spPr/>
      <dgm:t>
        <a:bodyPr/>
        <a:lstStyle/>
        <a:p>
          <a:pPr algn="just"/>
          <a:endParaRPr lang="ru-RU" sz="1600"/>
        </a:p>
      </dgm:t>
    </dgm:pt>
    <dgm:pt modelId="{CB64153F-4A43-4910-B8E0-6E7F68804BB0}" type="sibTrans" cxnId="{7BE02A75-4914-499B-A3F8-24B130B2F05E}">
      <dgm:prSet/>
      <dgm:spPr/>
      <dgm:t>
        <a:bodyPr/>
        <a:lstStyle/>
        <a:p>
          <a:pPr algn="just"/>
          <a:endParaRPr lang="ru-RU" sz="1600"/>
        </a:p>
      </dgm:t>
    </dgm:pt>
    <dgm:pt modelId="{C725C4D3-5D7B-4067-86C1-E0482B2600A1}">
      <dgm:prSet phldrT="[Текст]" custT="1"/>
      <dgm:spPr/>
      <dgm:t>
        <a:bodyPr/>
        <a:lstStyle/>
        <a:p>
          <a:pPr algn="just"/>
          <a:r>
            <a:rPr lang="ru-RU" sz="1600" dirty="0" smtClean="0"/>
            <a:t>прогнозирования движения денежных средств, управление операциями со средствами и остатками средств на едином казначейском счете </a:t>
          </a:r>
          <a:endParaRPr lang="ru-RU" sz="1600" dirty="0"/>
        </a:p>
      </dgm:t>
    </dgm:pt>
    <dgm:pt modelId="{C4A358C6-1D13-452F-ABE0-EB34B7D95FB2}" type="parTrans" cxnId="{C4863137-6C26-40DD-89A3-B2DC3A487CEF}">
      <dgm:prSet/>
      <dgm:spPr/>
      <dgm:t>
        <a:bodyPr/>
        <a:lstStyle/>
        <a:p>
          <a:pPr algn="just"/>
          <a:endParaRPr lang="ru-RU" sz="1600"/>
        </a:p>
      </dgm:t>
    </dgm:pt>
    <dgm:pt modelId="{B2661391-B599-491C-873F-21E4CA23EE05}" type="sibTrans" cxnId="{C4863137-6C26-40DD-89A3-B2DC3A487CEF}">
      <dgm:prSet/>
      <dgm:spPr/>
      <dgm:t>
        <a:bodyPr/>
        <a:lstStyle/>
        <a:p>
          <a:pPr algn="just"/>
          <a:endParaRPr lang="ru-RU" sz="1600"/>
        </a:p>
      </dgm:t>
    </dgm:pt>
    <dgm:pt modelId="{535FB73A-9950-4B43-A04E-DBC0331BFB2C}">
      <dgm:prSet phldrT="[Текст]" custT="1"/>
      <dgm:spPr/>
      <dgm:t>
        <a:bodyPr/>
        <a:lstStyle/>
        <a:p>
          <a:pPr algn="just"/>
          <a:r>
            <a:rPr lang="ru-RU" sz="1600" dirty="0" smtClean="0"/>
            <a:t>расширение инструментов привлечения денежных средств</a:t>
          </a:r>
          <a:endParaRPr lang="ru-RU" sz="1600" dirty="0"/>
        </a:p>
      </dgm:t>
    </dgm:pt>
    <dgm:pt modelId="{160C5E59-3120-4C88-BB9A-4685BF6CA5F3}" type="parTrans" cxnId="{362B447C-E2C0-4FE8-9A1C-A3ADD339B52A}">
      <dgm:prSet/>
      <dgm:spPr/>
      <dgm:t>
        <a:bodyPr/>
        <a:lstStyle/>
        <a:p>
          <a:pPr algn="just"/>
          <a:endParaRPr lang="ru-RU" sz="1600"/>
        </a:p>
      </dgm:t>
    </dgm:pt>
    <dgm:pt modelId="{4425C5E2-0892-4FD5-A73C-5B074034C465}" type="sibTrans" cxnId="{362B447C-E2C0-4FE8-9A1C-A3ADD339B52A}">
      <dgm:prSet/>
      <dgm:spPr/>
      <dgm:t>
        <a:bodyPr/>
        <a:lstStyle/>
        <a:p>
          <a:pPr algn="just"/>
          <a:endParaRPr lang="ru-RU" sz="1600"/>
        </a:p>
      </dgm:t>
    </dgm:pt>
    <dgm:pt modelId="{C24684A2-AE71-4EA9-B9ED-0DB07F9AE9B7}">
      <dgm:prSet phldrT="[Текст]" custT="1"/>
      <dgm:spPr/>
      <dgm:t>
        <a:bodyPr/>
        <a:lstStyle/>
        <a:p>
          <a:pPr algn="just"/>
          <a:r>
            <a:rPr lang="ru-RU" sz="1600" dirty="0" smtClean="0"/>
            <a:t>распределение доходов, полученных от управления</a:t>
          </a:r>
          <a:endParaRPr lang="ru-RU" sz="1600" dirty="0"/>
        </a:p>
      </dgm:t>
    </dgm:pt>
    <dgm:pt modelId="{519B2BE3-54B7-448D-A931-D32A255DC48B}" type="parTrans" cxnId="{06A88F58-FD08-4AC3-96BC-6FD302654B49}">
      <dgm:prSet/>
      <dgm:spPr/>
      <dgm:t>
        <a:bodyPr/>
        <a:lstStyle/>
        <a:p>
          <a:pPr algn="just"/>
          <a:endParaRPr lang="ru-RU" sz="1600"/>
        </a:p>
      </dgm:t>
    </dgm:pt>
    <dgm:pt modelId="{1D3D085C-D66B-41FA-A30B-FA74F6253AC7}" type="sibTrans" cxnId="{06A88F58-FD08-4AC3-96BC-6FD302654B49}">
      <dgm:prSet/>
      <dgm:spPr/>
      <dgm:t>
        <a:bodyPr/>
        <a:lstStyle/>
        <a:p>
          <a:pPr algn="just"/>
          <a:endParaRPr lang="ru-RU" sz="1600"/>
        </a:p>
      </dgm:t>
    </dgm:pt>
    <dgm:pt modelId="{B17602C2-3E81-4EA3-A6C7-403CFA7D2B8E}">
      <dgm:prSet phldrT="[Текст]" custT="1"/>
      <dgm:spPr/>
      <dgm:t>
        <a:bodyPr/>
        <a:lstStyle/>
        <a:p>
          <a:pPr algn="just"/>
          <a:r>
            <a:rPr lang="ru-RU" sz="1600" dirty="0" smtClean="0"/>
            <a:t>предоставление субсидий из федерального бюджета юридическим лицам </a:t>
          </a:r>
          <a:r>
            <a:rPr lang="ru-RU" sz="1600" b="1" dirty="0" smtClean="0"/>
            <a:t>под фактическую потребность </a:t>
          </a:r>
          <a:r>
            <a:rPr lang="ru-RU" sz="1600" dirty="0" smtClean="0"/>
            <a:t>(принцип "нуждаемости" получателя бюджетных средств в бюджетных средствах)</a:t>
          </a:r>
          <a:endParaRPr lang="ru-RU" sz="1600" dirty="0"/>
        </a:p>
      </dgm:t>
    </dgm:pt>
    <dgm:pt modelId="{248E1310-1193-4359-8C50-9B746768ADA1}" type="parTrans" cxnId="{EDF4B068-4B19-44F2-8FA7-C7C39CE0AEB7}">
      <dgm:prSet/>
      <dgm:spPr/>
      <dgm:t>
        <a:bodyPr/>
        <a:lstStyle/>
        <a:p>
          <a:pPr algn="just"/>
          <a:endParaRPr lang="ru-RU" sz="1600"/>
        </a:p>
      </dgm:t>
    </dgm:pt>
    <dgm:pt modelId="{B6E8D6CD-26FA-44AC-906C-B330C56FF067}" type="sibTrans" cxnId="{EDF4B068-4B19-44F2-8FA7-C7C39CE0AEB7}">
      <dgm:prSet/>
      <dgm:spPr/>
      <dgm:t>
        <a:bodyPr/>
        <a:lstStyle/>
        <a:p>
          <a:pPr algn="just"/>
          <a:endParaRPr lang="ru-RU" sz="1600"/>
        </a:p>
      </dgm:t>
    </dgm:pt>
    <dgm:pt modelId="{72BF8DD9-F5EF-4D5D-AF0A-676591FAD160}">
      <dgm:prSet phldrT="[Текст]" custT="1"/>
      <dgm:spPr/>
      <dgm:t>
        <a:bodyPr/>
        <a:lstStyle/>
        <a:p>
          <a:pPr algn="just" rtl="0"/>
          <a:r>
            <a:rPr lang="ru-RU" sz="1600" dirty="0" smtClean="0"/>
            <a:t>перейти от понятия "кассовое" к понятию </a:t>
          </a:r>
          <a:r>
            <a:rPr lang="ru-RU" sz="1600" b="1" dirty="0" smtClean="0"/>
            <a:t>"казначейское" обслуживание</a:t>
          </a:r>
          <a:r>
            <a:rPr lang="ru-RU" sz="1600" b="0" dirty="0" smtClean="0"/>
            <a:t> </a:t>
          </a:r>
          <a:endParaRPr lang="ru-RU" sz="1600" dirty="0"/>
        </a:p>
      </dgm:t>
    </dgm:pt>
    <dgm:pt modelId="{DC62FE25-276A-4AC6-B388-992C81731390}" type="parTrans" cxnId="{DEEE6FCB-87D0-4277-B0C2-B9B33D4869D4}">
      <dgm:prSet/>
      <dgm:spPr/>
      <dgm:t>
        <a:bodyPr/>
        <a:lstStyle/>
        <a:p>
          <a:pPr algn="just"/>
          <a:endParaRPr lang="ru-RU" sz="1600"/>
        </a:p>
      </dgm:t>
    </dgm:pt>
    <dgm:pt modelId="{2E3862EC-44A0-4AF0-B3BA-9938BC6EAD6A}" type="sibTrans" cxnId="{DEEE6FCB-87D0-4277-B0C2-B9B33D4869D4}">
      <dgm:prSet/>
      <dgm:spPr/>
      <dgm:t>
        <a:bodyPr/>
        <a:lstStyle/>
        <a:p>
          <a:pPr algn="just"/>
          <a:endParaRPr lang="ru-RU" sz="1600"/>
        </a:p>
      </dgm:t>
    </dgm:pt>
    <dgm:pt modelId="{33F83B89-0BF2-4854-8ACE-CE78552F9F45}">
      <dgm:prSet phldrT="[Текст]" custT="1"/>
      <dgm:spPr/>
      <dgm:t>
        <a:bodyPr/>
        <a:lstStyle/>
        <a:p>
          <a:pPr algn="just"/>
          <a:r>
            <a:rPr lang="ru-RU" sz="1600" dirty="0" smtClean="0"/>
            <a:t>введение </a:t>
          </a:r>
          <a:r>
            <a:rPr lang="ru-RU" sz="1600" b="1" dirty="0" smtClean="0"/>
            <a:t>казначейского сопровождения </a:t>
          </a:r>
          <a:r>
            <a:rPr lang="ru-RU" sz="1600" dirty="0" smtClean="0"/>
            <a:t>контрактов</a:t>
          </a:r>
          <a:endParaRPr lang="ru-RU" sz="1600" dirty="0"/>
        </a:p>
      </dgm:t>
    </dgm:pt>
    <dgm:pt modelId="{B6E5BDAC-9BBB-48C4-A1EE-38B79F5682F1}" type="parTrans" cxnId="{379367CE-133B-4311-BB61-54169038754C}">
      <dgm:prSet/>
      <dgm:spPr/>
      <dgm:t>
        <a:bodyPr/>
        <a:lstStyle/>
        <a:p>
          <a:pPr algn="just"/>
          <a:endParaRPr lang="ru-RU" sz="1600"/>
        </a:p>
      </dgm:t>
    </dgm:pt>
    <dgm:pt modelId="{807744E4-3AF3-4C93-838B-01E3DCE47530}" type="sibTrans" cxnId="{379367CE-133B-4311-BB61-54169038754C}">
      <dgm:prSet/>
      <dgm:spPr/>
      <dgm:t>
        <a:bodyPr/>
        <a:lstStyle/>
        <a:p>
          <a:pPr algn="just"/>
          <a:endParaRPr lang="ru-RU" sz="1600"/>
        </a:p>
      </dgm:t>
    </dgm:pt>
    <dgm:pt modelId="{B35ABC57-7669-47E6-83E5-9960ED02662B}">
      <dgm:prSet phldrT="[Текст]" custT="1"/>
      <dgm:spPr/>
      <dgm:t>
        <a:bodyPr/>
        <a:lstStyle/>
        <a:p>
          <a:pPr algn="just"/>
          <a:r>
            <a:rPr lang="ru-RU" sz="1600" b="0" dirty="0" smtClean="0"/>
            <a:t>урегулирование вопросов </a:t>
          </a:r>
          <a:r>
            <a:rPr lang="ru-RU" sz="1600" b="1" dirty="0" smtClean="0"/>
            <a:t>со средствами, поступающими во временное распоряжение и целевыми добровольными перечислениями</a:t>
          </a:r>
          <a:endParaRPr lang="ru-RU" sz="1600" dirty="0"/>
        </a:p>
      </dgm:t>
    </dgm:pt>
    <dgm:pt modelId="{0DDFDCA6-461D-404C-9EB4-CA9F4EEAB783}" type="parTrans" cxnId="{52BAF3A3-17D6-4A34-A234-9C945825546E}">
      <dgm:prSet/>
      <dgm:spPr/>
      <dgm:t>
        <a:bodyPr/>
        <a:lstStyle/>
        <a:p>
          <a:pPr algn="just"/>
          <a:endParaRPr lang="ru-RU"/>
        </a:p>
      </dgm:t>
    </dgm:pt>
    <dgm:pt modelId="{87D505EB-75F4-4645-8028-93896C9E5CC2}" type="sibTrans" cxnId="{52BAF3A3-17D6-4A34-A234-9C945825546E}">
      <dgm:prSet/>
      <dgm:spPr/>
      <dgm:t>
        <a:bodyPr/>
        <a:lstStyle/>
        <a:p>
          <a:pPr algn="just"/>
          <a:endParaRPr lang="ru-RU"/>
        </a:p>
      </dgm:t>
    </dgm:pt>
    <dgm:pt modelId="{C19DDF64-ADF7-468C-8C6C-BB2CED3FC9AA}" type="pres">
      <dgm:prSet presAssocID="{E7CF389F-1908-46DF-8F5B-795D25E148B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B5BD22-F92F-439C-9A56-4F197085E94B}" type="pres">
      <dgm:prSet presAssocID="{AED7FE88-8965-4670-9D8B-3EC54247A603}" presName="parentLin" presStyleCnt="0"/>
      <dgm:spPr/>
    </dgm:pt>
    <dgm:pt modelId="{03B56C45-E422-4FE0-8416-298671F1360D}" type="pres">
      <dgm:prSet presAssocID="{AED7FE88-8965-4670-9D8B-3EC54247A60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8BA4634-C5BB-4CA7-8C82-C97E6CE280E9}" type="pres">
      <dgm:prSet presAssocID="{AED7FE88-8965-4670-9D8B-3EC54247A60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A85CF-9E09-4969-9434-F4EB2DAAFD34}" type="pres">
      <dgm:prSet presAssocID="{AED7FE88-8965-4670-9D8B-3EC54247A603}" presName="negativeSpace" presStyleCnt="0"/>
      <dgm:spPr/>
    </dgm:pt>
    <dgm:pt modelId="{794DF75C-F6BB-4E33-9434-E471C8525B07}" type="pres">
      <dgm:prSet presAssocID="{AED7FE88-8965-4670-9D8B-3EC54247A60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05C9D-0C48-4110-BAD9-A2C98450CC4F}" type="pres">
      <dgm:prSet presAssocID="{1435702F-900A-44EC-A2D6-24726D7FD500}" presName="spaceBetweenRectangles" presStyleCnt="0"/>
      <dgm:spPr/>
    </dgm:pt>
    <dgm:pt modelId="{C5B972AC-C7D7-4C88-B7F7-688E95BF20F2}" type="pres">
      <dgm:prSet presAssocID="{F909F292-0AEE-4749-B19A-D7CB078A533F}" presName="parentLin" presStyleCnt="0"/>
      <dgm:spPr/>
    </dgm:pt>
    <dgm:pt modelId="{F2376A97-63CB-4085-8D85-30392DA79D5A}" type="pres">
      <dgm:prSet presAssocID="{F909F292-0AEE-4749-B19A-D7CB078A533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AB1255E-E2F0-4E39-A0E9-7D86D6EEC68D}" type="pres">
      <dgm:prSet presAssocID="{F909F292-0AEE-4749-B19A-D7CB078A533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F16F0-6F52-4BFF-BB8E-3F9E6E3B9979}" type="pres">
      <dgm:prSet presAssocID="{F909F292-0AEE-4749-B19A-D7CB078A533F}" presName="negativeSpace" presStyleCnt="0"/>
      <dgm:spPr/>
    </dgm:pt>
    <dgm:pt modelId="{48A6087E-E3BB-4DA0-BA3A-A546D8EB58C7}" type="pres">
      <dgm:prSet presAssocID="{F909F292-0AEE-4749-B19A-D7CB078A533F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863137-6C26-40DD-89A3-B2DC3A487CEF}" srcId="{F909F292-0AEE-4749-B19A-D7CB078A533F}" destId="{C725C4D3-5D7B-4067-86C1-E0482B2600A1}" srcOrd="0" destOrd="0" parTransId="{C4A358C6-1D13-452F-ABE0-EB34B7D95FB2}" sibTransId="{B2661391-B599-491C-873F-21E4CA23EE05}"/>
    <dgm:cxn modelId="{BE092184-8A5D-4724-A034-EBF781F456C5}" type="presOf" srcId="{E7CF389F-1908-46DF-8F5B-795D25E148BD}" destId="{C19DDF64-ADF7-468C-8C6C-BB2CED3FC9AA}" srcOrd="0" destOrd="0" presId="urn:microsoft.com/office/officeart/2005/8/layout/list1"/>
    <dgm:cxn modelId="{420A4CAA-C3D4-4FDE-80BA-533AE262874E}" type="presOf" srcId="{C5D2F4C5-6FA5-4BA1-A478-A2A42463F327}" destId="{794DF75C-F6BB-4E33-9434-E471C8525B07}" srcOrd="0" destOrd="1" presId="urn:microsoft.com/office/officeart/2005/8/layout/list1"/>
    <dgm:cxn modelId="{0119822D-32C3-48FB-B00A-406DA3979D18}" type="presOf" srcId="{C24684A2-AE71-4EA9-B9ED-0DB07F9AE9B7}" destId="{48A6087E-E3BB-4DA0-BA3A-A546D8EB58C7}" srcOrd="0" destOrd="2" presId="urn:microsoft.com/office/officeart/2005/8/layout/list1"/>
    <dgm:cxn modelId="{7EDC7395-4E72-45F0-A282-BDC41FF6451A}" type="presOf" srcId="{B17602C2-3E81-4EA3-A6C7-403CFA7D2B8E}" destId="{794DF75C-F6BB-4E33-9434-E471C8525B07}" srcOrd="0" destOrd="2" presId="urn:microsoft.com/office/officeart/2005/8/layout/list1"/>
    <dgm:cxn modelId="{78F7C6CC-A4B3-4F49-82F8-A0F5973C73E8}" type="presOf" srcId="{C725C4D3-5D7B-4067-86C1-E0482B2600A1}" destId="{48A6087E-E3BB-4DA0-BA3A-A546D8EB58C7}" srcOrd="0" destOrd="0" presId="urn:microsoft.com/office/officeart/2005/8/layout/list1"/>
    <dgm:cxn modelId="{03D74934-FD6A-4F54-BF3D-719B4B73EFBF}" type="presOf" srcId="{B35ABC57-7669-47E6-83E5-9960ED02662B}" destId="{794DF75C-F6BB-4E33-9434-E471C8525B07}" srcOrd="0" destOrd="4" presId="urn:microsoft.com/office/officeart/2005/8/layout/list1"/>
    <dgm:cxn modelId="{9ED45EB9-B5F5-469A-8AC4-9DBC49D01649}" type="presOf" srcId="{33F83B89-0BF2-4854-8ACE-CE78552F9F45}" destId="{794DF75C-F6BB-4E33-9434-E471C8525B07}" srcOrd="0" destOrd="3" presId="urn:microsoft.com/office/officeart/2005/8/layout/list1"/>
    <dgm:cxn modelId="{15AD4D47-1E6B-4320-B5D3-2F156596ECA8}" type="presOf" srcId="{F909F292-0AEE-4749-B19A-D7CB078A533F}" destId="{CAB1255E-E2F0-4E39-A0E9-7D86D6EEC68D}" srcOrd="1" destOrd="0" presId="urn:microsoft.com/office/officeart/2005/8/layout/list1"/>
    <dgm:cxn modelId="{C1C2E7D4-DF28-4E5D-BE1E-635881749C68}" type="presOf" srcId="{72BF8DD9-F5EF-4D5D-AF0A-676591FAD160}" destId="{794DF75C-F6BB-4E33-9434-E471C8525B07}" srcOrd="0" destOrd="0" presId="urn:microsoft.com/office/officeart/2005/8/layout/list1"/>
    <dgm:cxn modelId="{DEEE6FCB-87D0-4277-B0C2-B9B33D4869D4}" srcId="{AED7FE88-8965-4670-9D8B-3EC54247A603}" destId="{72BF8DD9-F5EF-4D5D-AF0A-676591FAD160}" srcOrd="0" destOrd="0" parTransId="{DC62FE25-276A-4AC6-B388-992C81731390}" sibTransId="{2E3862EC-44A0-4AF0-B3BA-9938BC6EAD6A}"/>
    <dgm:cxn modelId="{D893442E-305D-4515-AA69-EDDA13990078}" type="presOf" srcId="{535FB73A-9950-4B43-A04E-DBC0331BFB2C}" destId="{48A6087E-E3BB-4DA0-BA3A-A546D8EB58C7}" srcOrd="0" destOrd="1" presId="urn:microsoft.com/office/officeart/2005/8/layout/list1"/>
    <dgm:cxn modelId="{379367CE-133B-4311-BB61-54169038754C}" srcId="{AED7FE88-8965-4670-9D8B-3EC54247A603}" destId="{33F83B89-0BF2-4854-8ACE-CE78552F9F45}" srcOrd="3" destOrd="0" parTransId="{B6E5BDAC-9BBB-48C4-A1EE-38B79F5682F1}" sibTransId="{807744E4-3AF3-4C93-838B-01E3DCE47530}"/>
    <dgm:cxn modelId="{B2E5A2A5-6038-4BC8-B707-EF7F7A467575}" type="presOf" srcId="{F909F292-0AEE-4749-B19A-D7CB078A533F}" destId="{F2376A97-63CB-4085-8D85-30392DA79D5A}" srcOrd="0" destOrd="0" presId="urn:microsoft.com/office/officeart/2005/8/layout/list1"/>
    <dgm:cxn modelId="{52BAF3A3-17D6-4A34-A234-9C945825546E}" srcId="{AED7FE88-8965-4670-9D8B-3EC54247A603}" destId="{B35ABC57-7669-47E6-83E5-9960ED02662B}" srcOrd="4" destOrd="0" parTransId="{0DDFDCA6-461D-404C-9EB4-CA9F4EEAB783}" sibTransId="{87D505EB-75F4-4645-8028-93896C9E5CC2}"/>
    <dgm:cxn modelId="{D197403C-F01B-4EB7-84A5-F3B6BD05D2DC}" type="presOf" srcId="{AED7FE88-8965-4670-9D8B-3EC54247A603}" destId="{E8BA4634-C5BB-4CA7-8C82-C97E6CE280E9}" srcOrd="1" destOrd="0" presId="urn:microsoft.com/office/officeart/2005/8/layout/list1"/>
    <dgm:cxn modelId="{117A3D8C-6102-4324-B5F6-602EDE9F0BC6}" srcId="{E7CF389F-1908-46DF-8F5B-795D25E148BD}" destId="{F909F292-0AEE-4749-B19A-D7CB078A533F}" srcOrd="1" destOrd="0" parTransId="{6DC9EBE5-7202-4510-9B5A-529375CCBF82}" sibTransId="{3AF25A88-B1D4-4DAE-A419-B57356B9B763}"/>
    <dgm:cxn modelId="{362B447C-E2C0-4FE8-9A1C-A3ADD339B52A}" srcId="{F909F292-0AEE-4749-B19A-D7CB078A533F}" destId="{535FB73A-9950-4B43-A04E-DBC0331BFB2C}" srcOrd="1" destOrd="0" parTransId="{160C5E59-3120-4C88-BB9A-4685BF6CA5F3}" sibTransId="{4425C5E2-0892-4FD5-A73C-5B074034C465}"/>
    <dgm:cxn modelId="{75D90EA9-3FE1-4C8E-86EE-4C0EFBAE9DB3}" type="presOf" srcId="{AED7FE88-8965-4670-9D8B-3EC54247A603}" destId="{03B56C45-E422-4FE0-8416-298671F1360D}" srcOrd="0" destOrd="0" presId="urn:microsoft.com/office/officeart/2005/8/layout/list1"/>
    <dgm:cxn modelId="{051962A6-2B95-4596-89BA-B8A5640A94D1}" srcId="{E7CF389F-1908-46DF-8F5B-795D25E148BD}" destId="{AED7FE88-8965-4670-9D8B-3EC54247A603}" srcOrd="0" destOrd="0" parTransId="{D5501D16-6E46-4481-9BEB-F4E973669577}" sibTransId="{1435702F-900A-44EC-A2D6-24726D7FD500}"/>
    <dgm:cxn modelId="{7BE02A75-4914-499B-A3F8-24B130B2F05E}" srcId="{AED7FE88-8965-4670-9D8B-3EC54247A603}" destId="{C5D2F4C5-6FA5-4BA1-A478-A2A42463F327}" srcOrd="1" destOrd="0" parTransId="{ECD57127-3A1C-4317-9911-5F42FA316E97}" sibTransId="{CB64153F-4A43-4910-B8E0-6E7F68804BB0}"/>
    <dgm:cxn modelId="{EDF4B068-4B19-44F2-8FA7-C7C39CE0AEB7}" srcId="{AED7FE88-8965-4670-9D8B-3EC54247A603}" destId="{B17602C2-3E81-4EA3-A6C7-403CFA7D2B8E}" srcOrd="2" destOrd="0" parTransId="{248E1310-1193-4359-8C50-9B746768ADA1}" sibTransId="{B6E8D6CD-26FA-44AC-906C-B330C56FF067}"/>
    <dgm:cxn modelId="{06A88F58-FD08-4AC3-96BC-6FD302654B49}" srcId="{F909F292-0AEE-4749-B19A-D7CB078A533F}" destId="{C24684A2-AE71-4EA9-B9ED-0DB07F9AE9B7}" srcOrd="2" destOrd="0" parTransId="{519B2BE3-54B7-448D-A931-D32A255DC48B}" sibTransId="{1D3D085C-D66B-41FA-A30B-FA74F6253AC7}"/>
    <dgm:cxn modelId="{CDA294CC-0D8F-4984-8176-798ABAC53F5B}" type="presParOf" srcId="{C19DDF64-ADF7-468C-8C6C-BB2CED3FC9AA}" destId="{A7B5BD22-F92F-439C-9A56-4F197085E94B}" srcOrd="0" destOrd="0" presId="urn:microsoft.com/office/officeart/2005/8/layout/list1"/>
    <dgm:cxn modelId="{D48EE12E-8457-4903-8164-360C1FD5C56C}" type="presParOf" srcId="{A7B5BD22-F92F-439C-9A56-4F197085E94B}" destId="{03B56C45-E422-4FE0-8416-298671F1360D}" srcOrd="0" destOrd="0" presId="urn:microsoft.com/office/officeart/2005/8/layout/list1"/>
    <dgm:cxn modelId="{7613B59B-998B-4E0C-A537-4591254537D0}" type="presParOf" srcId="{A7B5BD22-F92F-439C-9A56-4F197085E94B}" destId="{E8BA4634-C5BB-4CA7-8C82-C97E6CE280E9}" srcOrd="1" destOrd="0" presId="urn:microsoft.com/office/officeart/2005/8/layout/list1"/>
    <dgm:cxn modelId="{68CEA58C-5AB6-4304-913B-261640CC8BB2}" type="presParOf" srcId="{C19DDF64-ADF7-468C-8C6C-BB2CED3FC9AA}" destId="{366A85CF-9E09-4969-9434-F4EB2DAAFD34}" srcOrd="1" destOrd="0" presId="urn:microsoft.com/office/officeart/2005/8/layout/list1"/>
    <dgm:cxn modelId="{0750AA99-AEA5-41EE-A543-C42F56199D8B}" type="presParOf" srcId="{C19DDF64-ADF7-468C-8C6C-BB2CED3FC9AA}" destId="{794DF75C-F6BB-4E33-9434-E471C8525B07}" srcOrd="2" destOrd="0" presId="urn:microsoft.com/office/officeart/2005/8/layout/list1"/>
    <dgm:cxn modelId="{85500C29-A429-4D96-84AA-56D4865B5FAD}" type="presParOf" srcId="{C19DDF64-ADF7-468C-8C6C-BB2CED3FC9AA}" destId="{7C305C9D-0C48-4110-BAD9-A2C98450CC4F}" srcOrd="3" destOrd="0" presId="urn:microsoft.com/office/officeart/2005/8/layout/list1"/>
    <dgm:cxn modelId="{D07225A0-25FC-4E18-8F7F-033CDDB54A86}" type="presParOf" srcId="{C19DDF64-ADF7-468C-8C6C-BB2CED3FC9AA}" destId="{C5B972AC-C7D7-4C88-B7F7-688E95BF20F2}" srcOrd="4" destOrd="0" presId="urn:microsoft.com/office/officeart/2005/8/layout/list1"/>
    <dgm:cxn modelId="{59F24511-ED0D-42BD-9300-1BBD1C88034E}" type="presParOf" srcId="{C5B972AC-C7D7-4C88-B7F7-688E95BF20F2}" destId="{F2376A97-63CB-4085-8D85-30392DA79D5A}" srcOrd="0" destOrd="0" presId="urn:microsoft.com/office/officeart/2005/8/layout/list1"/>
    <dgm:cxn modelId="{8217EA63-8148-4C59-BEC1-1083D7478D2C}" type="presParOf" srcId="{C5B972AC-C7D7-4C88-B7F7-688E95BF20F2}" destId="{CAB1255E-E2F0-4E39-A0E9-7D86D6EEC68D}" srcOrd="1" destOrd="0" presId="urn:microsoft.com/office/officeart/2005/8/layout/list1"/>
    <dgm:cxn modelId="{9F7B9305-8762-4AC2-A9DD-D6F97D248CE3}" type="presParOf" srcId="{C19DDF64-ADF7-468C-8C6C-BB2CED3FC9AA}" destId="{8F5F16F0-6F52-4BFF-BB8E-3F9E6E3B9979}" srcOrd="5" destOrd="0" presId="urn:microsoft.com/office/officeart/2005/8/layout/list1"/>
    <dgm:cxn modelId="{275DD09E-4ACE-4459-8E7F-BEA2DA8E118B}" type="presParOf" srcId="{C19DDF64-ADF7-468C-8C6C-BB2CED3FC9AA}" destId="{48A6087E-E3BB-4DA0-BA3A-A546D8EB58C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6E368A-F3DE-41EE-B8BB-221DC715EE52}" type="doc">
      <dgm:prSet loTypeId="urn:microsoft.com/office/officeart/2011/layout/Tab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BC87673-FFBB-4505-9851-A917D1F0AFBE}">
      <dgm:prSet phldrT="[Текст]" custT="1"/>
      <dgm:spPr/>
      <dgm:t>
        <a:bodyPr/>
        <a:lstStyle/>
        <a:p>
          <a:pPr algn="just"/>
          <a:r>
            <a:rPr lang="ru-RU" sz="1400" dirty="0" smtClean="0"/>
            <a:t>источников доходов </a:t>
          </a:r>
          <a:endParaRPr lang="ru-RU" sz="1400" dirty="0"/>
        </a:p>
      </dgm:t>
    </dgm:pt>
    <dgm:pt modelId="{02052D2E-8C54-48D9-85D2-AD53961CE069}" type="parTrans" cxnId="{B39E1662-AAC7-4007-ABE4-5D37372876B1}">
      <dgm:prSet/>
      <dgm:spPr/>
      <dgm:t>
        <a:bodyPr/>
        <a:lstStyle/>
        <a:p>
          <a:pPr algn="just"/>
          <a:endParaRPr lang="ru-RU" sz="1400"/>
        </a:p>
      </dgm:t>
    </dgm:pt>
    <dgm:pt modelId="{4387DF49-8AB3-40A3-905E-4ED59897B730}" type="sibTrans" cxnId="{B39E1662-AAC7-4007-ABE4-5D37372876B1}">
      <dgm:prSet/>
      <dgm:spPr/>
      <dgm:t>
        <a:bodyPr/>
        <a:lstStyle/>
        <a:p>
          <a:pPr algn="just"/>
          <a:endParaRPr lang="ru-RU" sz="1400"/>
        </a:p>
      </dgm:t>
    </dgm:pt>
    <dgm:pt modelId="{49867DB4-6545-433C-8442-D644A2EEEEDC}">
      <dgm:prSet phldrT="[Текст]" custT="1"/>
      <dgm:spPr/>
      <dgm:t>
        <a:bodyPr/>
        <a:lstStyle/>
        <a:p>
          <a:pPr algn="just"/>
          <a:r>
            <a:rPr lang="ru-RU" sz="1400" dirty="0" smtClean="0"/>
            <a:t>Кто ведет: определяется </a:t>
          </a:r>
          <a:r>
            <a:rPr lang="ru-RU" sz="1400" dirty="0" err="1" smtClean="0"/>
            <a:t>финорганом</a:t>
          </a:r>
          <a:endParaRPr lang="ru-RU" sz="1400" dirty="0"/>
        </a:p>
      </dgm:t>
    </dgm:pt>
    <dgm:pt modelId="{FAE4F53A-F704-42F0-BAF9-949BAAB4934A}" type="parTrans" cxnId="{F5B6228C-9B73-45BA-9437-66608DB6B0A7}">
      <dgm:prSet/>
      <dgm:spPr/>
      <dgm:t>
        <a:bodyPr/>
        <a:lstStyle/>
        <a:p>
          <a:pPr algn="just"/>
          <a:endParaRPr lang="ru-RU" sz="1400"/>
        </a:p>
      </dgm:t>
    </dgm:pt>
    <dgm:pt modelId="{04FB8D83-B923-483F-827A-699F24A1953C}" type="sibTrans" cxnId="{F5B6228C-9B73-45BA-9437-66608DB6B0A7}">
      <dgm:prSet/>
      <dgm:spPr/>
      <dgm:t>
        <a:bodyPr/>
        <a:lstStyle/>
        <a:p>
          <a:pPr algn="just"/>
          <a:endParaRPr lang="ru-RU" sz="1400"/>
        </a:p>
      </dgm:t>
    </dgm:pt>
    <dgm:pt modelId="{8797E41A-797D-4AFC-9A37-D535A694004C}">
      <dgm:prSet phldrT="[Текст]" custT="1"/>
      <dgm:spPr/>
      <dgm:t>
        <a:bodyPr/>
        <a:lstStyle/>
        <a:p>
          <a:pPr algn="just"/>
          <a:r>
            <a:rPr lang="ru-RU" sz="1400" dirty="0" smtClean="0"/>
            <a:t>ЧТО: свод (перечень) сведений об обязательных платежах  и других поступлениях, поступающих в доходы бюджета, с указанием правовых оснований их возникновения, порядка расчета (размеры, ставки, льготы) и </a:t>
          </a:r>
          <a:r>
            <a:rPr lang="ru-RU" sz="1400" b="1" dirty="0" smtClean="0"/>
            <a:t>иных характеристик </a:t>
          </a:r>
          <a:r>
            <a:rPr lang="ru-RU" sz="1400" dirty="0" smtClean="0"/>
            <a:t>источников доходов </a:t>
          </a:r>
          <a:endParaRPr lang="ru-RU" sz="1400" dirty="0"/>
        </a:p>
      </dgm:t>
    </dgm:pt>
    <dgm:pt modelId="{5F816832-A698-49E1-84FE-1892A2593437}" type="parTrans" cxnId="{AB32B258-CFA7-4F48-940A-92E54CA970C1}">
      <dgm:prSet/>
      <dgm:spPr/>
      <dgm:t>
        <a:bodyPr/>
        <a:lstStyle/>
        <a:p>
          <a:pPr algn="just"/>
          <a:endParaRPr lang="ru-RU" sz="1400"/>
        </a:p>
      </dgm:t>
    </dgm:pt>
    <dgm:pt modelId="{37B4243B-F9AF-4AFD-A1FE-C404B3A50475}" type="sibTrans" cxnId="{AB32B258-CFA7-4F48-940A-92E54CA970C1}">
      <dgm:prSet/>
      <dgm:spPr/>
      <dgm:t>
        <a:bodyPr/>
        <a:lstStyle/>
        <a:p>
          <a:pPr algn="just"/>
          <a:endParaRPr lang="ru-RU" sz="1400"/>
        </a:p>
      </dgm:t>
    </dgm:pt>
    <dgm:pt modelId="{E6DB5F29-E543-4CEA-BCED-6A1B90824AD0}">
      <dgm:prSet phldrT="[Текст]" custT="1"/>
      <dgm:spPr/>
      <dgm:t>
        <a:bodyPr/>
        <a:lstStyle/>
        <a:p>
          <a:pPr algn="just"/>
          <a:r>
            <a:rPr lang="ru-RU" sz="1400" dirty="0" smtClean="0"/>
            <a:t>расходов</a:t>
          </a:r>
          <a:endParaRPr lang="ru-RU" sz="1400" dirty="0"/>
        </a:p>
      </dgm:t>
    </dgm:pt>
    <dgm:pt modelId="{41922BFD-8D39-4EA1-8EF5-122F0E995252}" type="parTrans" cxnId="{2EA5481B-77C0-41FF-927E-0761B5B8CCD3}">
      <dgm:prSet/>
      <dgm:spPr/>
      <dgm:t>
        <a:bodyPr/>
        <a:lstStyle/>
        <a:p>
          <a:pPr algn="just"/>
          <a:endParaRPr lang="ru-RU" sz="1400"/>
        </a:p>
      </dgm:t>
    </dgm:pt>
    <dgm:pt modelId="{0CC6835E-5672-4E23-AB33-9115A0D61532}" type="sibTrans" cxnId="{2EA5481B-77C0-41FF-927E-0761B5B8CCD3}">
      <dgm:prSet/>
      <dgm:spPr/>
      <dgm:t>
        <a:bodyPr/>
        <a:lstStyle/>
        <a:p>
          <a:pPr algn="just"/>
          <a:endParaRPr lang="ru-RU" sz="1400"/>
        </a:p>
      </dgm:t>
    </dgm:pt>
    <dgm:pt modelId="{B038BD8C-0825-4D11-B6C2-DDC3D943F38D}">
      <dgm:prSet phldrT="[Текст]" custT="1"/>
      <dgm:spPr/>
      <dgm:t>
        <a:bodyPr/>
        <a:lstStyle/>
        <a:p>
          <a:pPr algn="just"/>
          <a:r>
            <a:rPr lang="ru-RU" sz="1400" dirty="0" smtClean="0"/>
            <a:t>Кто ведет: определяется </a:t>
          </a:r>
          <a:r>
            <a:rPr lang="ru-RU" sz="1400" dirty="0" err="1" smtClean="0"/>
            <a:t>финорганом</a:t>
          </a:r>
          <a:endParaRPr lang="ru-RU" sz="1400" dirty="0"/>
        </a:p>
      </dgm:t>
    </dgm:pt>
    <dgm:pt modelId="{5A74E76A-98FD-4996-999C-5D2F5D3D11A2}" type="parTrans" cxnId="{310174DC-264A-4C70-9782-966A4C7DD1F3}">
      <dgm:prSet/>
      <dgm:spPr/>
      <dgm:t>
        <a:bodyPr/>
        <a:lstStyle/>
        <a:p>
          <a:pPr algn="just"/>
          <a:endParaRPr lang="ru-RU" sz="1400"/>
        </a:p>
      </dgm:t>
    </dgm:pt>
    <dgm:pt modelId="{6648E620-2166-4406-BF89-D0EA202EC4AF}" type="sibTrans" cxnId="{310174DC-264A-4C70-9782-966A4C7DD1F3}">
      <dgm:prSet/>
      <dgm:spPr/>
      <dgm:t>
        <a:bodyPr/>
        <a:lstStyle/>
        <a:p>
          <a:pPr algn="just"/>
          <a:endParaRPr lang="ru-RU" sz="1400"/>
        </a:p>
      </dgm:t>
    </dgm:pt>
    <dgm:pt modelId="{4D31FB37-B0CF-4BE0-A82B-71330070FC47}">
      <dgm:prSet phldrT="[Текст]" custT="1"/>
      <dgm:spPr/>
      <dgm:t>
        <a:bodyPr/>
        <a:lstStyle/>
        <a:p>
          <a:pPr algn="just"/>
          <a:r>
            <a:rPr lang="ru-RU" sz="1400" dirty="0" smtClean="0"/>
            <a:t>ЧТО: свод (перечень) сведений о расходных обязательствах, </a:t>
          </a:r>
          <a:r>
            <a:rPr lang="ru-RU" sz="1400" dirty="0" smtClean="0">
              <a:solidFill>
                <a:srgbClr val="FF0000"/>
              </a:solidFill>
            </a:rPr>
            <a:t>иных расходах, осуществляемых и планируемых к осуществлению из бюджета</a:t>
          </a:r>
          <a:r>
            <a:rPr lang="ru-RU" sz="1400" dirty="0" smtClean="0"/>
            <a:t>, с указанием правовых оснований их возникновения, порядка и показателей расчета объема бюджетных ассигнований, необходимых для их исполнения, и </a:t>
          </a:r>
          <a:r>
            <a:rPr lang="ru-RU" sz="1400" b="1" dirty="0" smtClean="0"/>
            <a:t>иных характеристик </a:t>
          </a:r>
          <a:r>
            <a:rPr lang="ru-RU" sz="1400" dirty="0" smtClean="0"/>
            <a:t>расходов</a:t>
          </a:r>
          <a:endParaRPr lang="ru-RU" sz="1400" dirty="0"/>
        </a:p>
      </dgm:t>
    </dgm:pt>
    <dgm:pt modelId="{09340E6B-5495-4FC6-B1B6-1F23248D476C}" type="parTrans" cxnId="{368988FB-BA06-475B-AFFE-01F98DCB62EF}">
      <dgm:prSet/>
      <dgm:spPr/>
      <dgm:t>
        <a:bodyPr/>
        <a:lstStyle/>
        <a:p>
          <a:pPr algn="just"/>
          <a:endParaRPr lang="ru-RU" sz="1400"/>
        </a:p>
      </dgm:t>
    </dgm:pt>
    <dgm:pt modelId="{DB3150AB-34D0-4D41-BFAD-FE944C6E8CA1}" type="sibTrans" cxnId="{368988FB-BA06-475B-AFFE-01F98DCB62EF}">
      <dgm:prSet/>
      <dgm:spPr/>
      <dgm:t>
        <a:bodyPr/>
        <a:lstStyle/>
        <a:p>
          <a:pPr algn="just"/>
          <a:endParaRPr lang="ru-RU" sz="1400"/>
        </a:p>
      </dgm:t>
    </dgm:pt>
    <dgm:pt modelId="{82DA7CA4-5784-4763-A8AA-EE06119C837F}">
      <dgm:prSet phldrT="[Текст]" custT="1"/>
      <dgm:spPr/>
      <dgm:t>
        <a:bodyPr/>
        <a:lstStyle/>
        <a:p>
          <a:pPr algn="just"/>
          <a:r>
            <a:rPr lang="ru-RU" sz="1400" dirty="0" smtClean="0"/>
            <a:t>источников финансирования </a:t>
          </a:r>
          <a:endParaRPr lang="ru-RU" sz="1400" dirty="0"/>
        </a:p>
      </dgm:t>
    </dgm:pt>
    <dgm:pt modelId="{771D73A7-0CAA-4747-8D1A-16D4656C7C1D}" type="parTrans" cxnId="{2387759F-E704-440B-8E8D-EBACA2CC6F85}">
      <dgm:prSet/>
      <dgm:spPr/>
      <dgm:t>
        <a:bodyPr/>
        <a:lstStyle/>
        <a:p>
          <a:pPr algn="just"/>
          <a:endParaRPr lang="ru-RU" sz="1400"/>
        </a:p>
      </dgm:t>
    </dgm:pt>
    <dgm:pt modelId="{542073C7-42F7-434C-A26D-A50DE136CB69}" type="sibTrans" cxnId="{2387759F-E704-440B-8E8D-EBACA2CC6F85}">
      <dgm:prSet/>
      <dgm:spPr/>
      <dgm:t>
        <a:bodyPr/>
        <a:lstStyle/>
        <a:p>
          <a:pPr algn="just"/>
          <a:endParaRPr lang="ru-RU" sz="1400"/>
        </a:p>
      </dgm:t>
    </dgm:pt>
    <dgm:pt modelId="{D755E740-AE0D-451D-8B23-E933BDA0B382}">
      <dgm:prSet phldrT="[Текст]" custT="1"/>
      <dgm:spPr/>
      <dgm:t>
        <a:bodyPr/>
        <a:lstStyle/>
        <a:p>
          <a:pPr algn="just"/>
          <a:r>
            <a:rPr lang="ru-RU" sz="1400" dirty="0" smtClean="0"/>
            <a:t>Кто ведет: определяется </a:t>
          </a:r>
          <a:r>
            <a:rPr lang="ru-RU" sz="1400" dirty="0" err="1" smtClean="0"/>
            <a:t>финорганом</a:t>
          </a:r>
          <a:endParaRPr lang="ru-RU" sz="1400" dirty="0"/>
        </a:p>
      </dgm:t>
    </dgm:pt>
    <dgm:pt modelId="{8C848D15-29DA-4E57-A03C-BEEAE9A229D9}" type="parTrans" cxnId="{2275E327-B3A0-4C3A-B2A0-68A3D24DE0B5}">
      <dgm:prSet/>
      <dgm:spPr/>
      <dgm:t>
        <a:bodyPr/>
        <a:lstStyle/>
        <a:p>
          <a:pPr algn="just"/>
          <a:endParaRPr lang="ru-RU" sz="1400"/>
        </a:p>
      </dgm:t>
    </dgm:pt>
    <dgm:pt modelId="{4FA01E5B-A6A5-4E4E-BE00-C8ABE5B99F81}" type="sibTrans" cxnId="{2275E327-B3A0-4C3A-B2A0-68A3D24DE0B5}">
      <dgm:prSet/>
      <dgm:spPr/>
      <dgm:t>
        <a:bodyPr/>
        <a:lstStyle/>
        <a:p>
          <a:pPr algn="just"/>
          <a:endParaRPr lang="ru-RU" sz="1400"/>
        </a:p>
      </dgm:t>
    </dgm:pt>
    <dgm:pt modelId="{4A057B23-B42A-4101-BEA8-6EC5693C3F38}">
      <dgm:prSet phldrT="[Текст]" custT="1"/>
      <dgm:spPr/>
      <dgm:t>
        <a:bodyPr/>
        <a:lstStyle/>
        <a:p>
          <a:pPr algn="just"/>
          <a:r>
            <a:rPr lang="ru-RU" sz="1400" dirty="0" smtClean="0"/>
            <a:t>ЧТО: свод (перечень) сведений об источниках финансирования бюджетов, с указанием правовых оснований их возникновения, порядка расчета и </a:t>
          </a:r>
          <a:r>
            <a:rPr lang="ru-RU" sz="1400" b="1" dirty="0" smtClean="0"/>
            <a:t>иные характеристики </a:t>
          </a:r>
          <a:r>
            <a:rPr lang="ru-RU" sz="1400" dirty="0" smtClean="0"/>
            <a:t>источников финансирования</a:t>
          </a:r>
          <a:endParaRPr lang="ru-RU" sz="1400" dirty="0"/>
        </a:p>
      </dgm:t>
    </dgm:pt>
    <dgm:pt modelId="{7F449901-1CE8-4671-8808-7B8018CE28D0}" type="parTrans" cxnId="{81F264B4-AA4B-43E3-8FD4-87D028118BAC}">
      <dgm:prSet/>
      <dgm:spPr/>
      <dgm:t>
        <a:bodyPr/>
        <a:lstStyle/>
        <a:p>
          <a:pPr algn="just"/>
          <a:endParaRPr lang="ru-RU" sz="1400"/>
        </a:p>
      </dgm:t>
    </dgm:pt>
    <dgm:pt modelId="{06FA96F0-EEE1-4DEE-86BB-2AC77836BA5D}" type="sibTrans" cxnId="{81F264B4-AA4B-43E3-8FD4-87D028118BAC}">
      <dgm:prSet/>
      <dgm:spPr/>
      <dgm:t>
        <a:bodyPr/>
        <a:lstStyle/>
        <a:p>
          <a:pPr algn="just"/>
          <a:endParaRPr lang="ru-RU" sz="1400"/>
        </a:p>
      </dgm:t>
    </dgm:pt>
    <dgm:pt modelId="{2251FF89-D748-4A81-A50C-54416CC7737A}">
      <dgm:prSet phldrT="[Текст]" custT="1"/>
      <dgm:spPr/>
      <dgm:t>
        <a:bodyPr/>
        <a:lstStyle/>
        <a:p>
          <a:pPr algn="just"/>
          <a:endParaRPr lang="ru-RU" sz="1400" dirty="0"/>
        </a:p>
      </dgm:t>
    </dgm:pt>
    <dgm:pt modelId="{D410C250-AE7A-4A00-BCB3-041AC868F1E4}" type="parTrans" cxnId="{E62540B3-C078-4747-8915-AA207E5776D9}">
      <dgm:prSet/>
      <dgm:spPr/>
      <dgm:t>
        <a:bodyPr/>
        <a:lstStyle/>
        <a:p>
          <a:endParaRPr lang="ru-RU" sz="1400"/>
        </a:p>
      </dgm:t>
    </dgm:pt>
    <dgm:pt modelId="{4A67A596-C423-4360-BCE2-E344E0CF2A1F}" type="sibTrans" cxnId="{E62540B3-C078-4747-8915-AA207E5776D9}">
      <dgm:prSet/>
      <dgm:spPr/>
      <dgm:t>
        <a:bodyPr/>
        <a:lstStyle/>
        <a:p>
          <a:endParaRPr lang="ru-RU" sz="1400"/>
        </a:p>
      </dgm:t>
    </dgm:pt>
    <dgm:pt modelId="{EA6D42EC-EFCF-419E-BC33-C38BD3729163}" type="pres">
      <dgm:prSet presAssocID="{B56E368A-F3DE-41EE-B8BB-221DC715EE5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35BBABF-A11D-4080-A624-FF81723EB4E9}" type="pres">
      <dgm:prSet presAssocID="{9BC87673-FFBB-4505-9851-A917D1F0AFBE}" presName="composite" presStyleCnt="0"/>
      <dgm:spPr/>
    </dgm:pt>
    <dgm:pt modelId="{FBE9AC66-E684-42E5-B637-72C81D013A1A}" type="pres">
      <dgm:prSet presAssocID="{9BC87673-FFBB-4505-9851-A917D1F0AFBE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15BA2-2672-40FD-8DD8-D808578EC442}" type="pres">
      <dgm:prSet presAssocID="{9BC87673-FFBB-4505-9851-A917D1F0AFBE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CB70F-AB16-443B-8703-807406C09C39}" type="pres">
      <dgm:prSet presAssocID="{9BC87673-FFBB-4505-9851-A917D1F0AFBE}" presName="Accent" presStyleLbl="parChTrans1D1" presStyleIdx="0" presStyleCnt="3"/>
      <dgm:spPr/>
    </dgm:pt>
    <dgm:pt modelId="{2EA1B970-E0CD-4C9C-B726-266C62C493CE}" type="pres">
      <dgm:prSet presAssocID="{9BC87673-FFBB-4505-9851-A917D1F0AFBE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F06EE-B389-49FB-BA45-204650C3CE80}" type="pres">
      <dgm:prSet presAssocID="{4387DF49-8AB3-40A3-905E-4ED59897B730}" presName="sibTrans" presStyleCnt="0"/>
      <dgm:spPr/>
    </dgm:pt>
    <dgm:pt modelId="{5109F834-C62F-4F22-B878-8E4CB94378FC}" type="pres">
      <dgm:prSet presAssocID="{E6DB5F29-E543-4CEA-BCED-6A1B90824AD0}" presName="composite" presStyleCnt="0"/>
      <dgm:spPr/>
    </dgm:pt>
    <dgm:pt modelId="{BD30C2CF-0376-4B51-A96F-1F072A8D4A2C}" type="pres">
      <dgm:prSet presAssocID="{E6DB5F29-E543-4CEA-BCED-6A1B90824AD0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49386-B478-47DF-8041-5B25D658AD32}" type="pres">
      <dgm:prSet presAssocID="{E6DB5F29-E543-4CEA-BCED-6A1B90824AD0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1C9FB-9270-47C0-8799-DDF3ABC5E3A8}" type="pres">
      <dgm:prSet presAssocID="{E6DB5F29-E543-4CEA-BCED-6A1B90824AD0}" presName="Accent" presStyleLbl="parChTrans1D1" presStyleIdx="1" presStyleCnt="3"/>
      <dgm:spPr/>
    </dgm:pt>
    <dgm:pt modelId="{AD67CF26-550D-4FF8-94F7-9FF6BA0425CE}" type="pres">
      <dgm:prSet presAssocID="{E6DB5F29-E543-4CEA-BCED-6A1B90824AD0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7DFCF-ACA8-487F-8A08-D612E3F972A5}" type="pres">
      <dgm:prSet presAssocID="{0CC6835E-5672-4E23-AB33-9115A0D61532}" presName="sibTrans" presStyleCnt="0"/>
      <dgm:spPr/>
    </dgm:pt>
    <dgm:pt modelId="{04C60147-006F-4EA4-9C64-347744D583C8}" type="pres">
      <dgm:prSet presAssocID="{82DA7CA4-5784-4763-A8AA-EE06119C837F}" presName="composite" presStyleCnt="0"/>
      <dgm:spPr/>
    </dgm:pt>
    <dgm:pt modelId="{F1C932B3-B8C9-473F-802C-EEE1096D10A4}" type="pres">
      <dgm:prSet presAssocID="{82DA7CA4-5784-4763-A8AA-EE06119C837F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6F005-5C13-41E3-AB5F-4D0F917BC100}" type="pres">
      <dgm:prSet presAssocID="{82DA7CA4-5784-4763-A8AA-EE06119C837F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3EE96-78BD-476F-AC1E-2BCD561D2DD6}" type="pres">
      <dgm:prSet presAssocID="{82DA7CA4-5784-4763-A8AA-EE06119C837F}" presName="Accent" presStyleLbl="parChTrans1D1" presStyleIdx="2" presStyleCnt="3"/>
      <dgm:spPr/>
    </dgm:pt>
    <dgm:pt modelId="{11E8A9B3-4C75-4316-B9AF-A062D86CCAA7}" type="pres">
      <dgm:prSet presAssocID="{82DA7CA4-5784-4763-A8AA-EE06119C837F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0174DC-264A-4C70-9782-966A4C7DD1F3}" srcId="{E6DB5F29-E543-4CEA-BCED-6A1B90824AD0}" destId="{B038BD8C-0825-4D11-B6C2-DDC3D943F38D}" srcOrd="0" destOrd="0" parTransId="{5A74E76A-98FD-4996-999C-5D2F5D3D11A2}" sibTransId="{6648E620-2166-4406-BF89-D0EA202EC4AF}"/>
    <dgm:cxn modelId="{2387759F-E704-440B-8E8D-EBACA2CC6F85}" srcId="{B56E368A-F3DE-41EE-B8BB-221DC715EE52}" destId="{82DA7CA4-5784-4763-A8AA-EE06119C837F}" srcOrd="2" destOrd="0" parTransId="{771D73A7-0CAA-4747-8D1A-16D4656C7C1D}" sibTransId="{542073C7-42F7-434C-A26D-A50DE136CB69}"/>
    <dgm:cxn modelId="{F5B6228C-9B73-45BA-9437-66608DB6B0A7}" srcId="{9BC87673-FFBB-4505-9851-A917D1F0AFBE}" destId="{49867DB4-6545-433C-8442-D644A2EEEEDC}" srcOrd="0" destOrd="0" parTransId="{FAE4F53A-F704-42F0-BAF9-949BAAB4934A}" sibTransId="{04FB8D83-B923-483F-827A-699F24A1953C}"/>
    <dgm:cxn modelId="{1B9D6AC1-DF17-4DB7-AA65-0AEE5377078C}" type="presOf" srcId="{B56E368A-F3DE-41EE-B8BB-221DC715EE52}" destId="{EA6D42EC-EFCF-419E-BC33-C38BD3729163}" srcOrd="0" destOrd="0" presId="urn:microsoft.com/office/officeart/2011/layout/TabList"/>
    <dgm:cxn modelId="{368988FB-BA06-475B-AFFE-01F98DCB62EF}" srcId="{E6DB5F29-E543-4CEA-BCED-6A1B90824AD0}" destId="{4D31FB37-B0CF-4BE0-A82B-71330070FC47}" srcOrd="1" destOrd="0" parTransId="{09340E6B-5495-4FC6-B1B6-1F23248D476C}" sibTransId="{DB3150AB-34D0-4D41-BFAD-FE944C6E8CA1}"/>
    <dgm:cxn modelId="{2275E327-B3A0-4C3A-B2A0-68A3D24DE0B5}" srcId="{82DA7CA4-5784-4763-A8AA-EE06119C837F}" destId="{D755E740-AE0D-451D-8B23-E933BDA0B382}" srcOrd="0" destOrd="0" parTransId="{8C848D15-29DA-4E57-A03C-BEEAE9A229D9}" sibTransId="{4FA01E5B-A6A5-4E4E-BE00-C8ABE5B99F81}"/>
    <dgm:cxn modelId="{FCF2E3AD-771C-4AB6-B8E1-DD29A2B984B9}" type="presOf" srcId="{82DA7CA4-5784-4763-A8AA-EE06119C837F}" destId="{9F36F005-5C13-41E3-AB5F-4D0F917BC100}" srcOrd="0" destOrd="0" presId="urn:microsoft.com/office/officeart/2011/layout/TabList"/>
    <dgm:cxn modelId="{AFE2179E-C563-46AC-901B-4EE3CBB06C80}" type="presOf" srcId="{49867DB4-6545-433C-8442-D644A2EEEEDC}" destId="{FBE9AC66-E684-42E5-B637-72C81D013A1A}" srcOrd="0" destOrd="0" presId="urn:microsoft.com/office/officeart/2011/layout/TabList"/>
    <dgm:cxn modelId="{40F8397D-8FB4-4025-AB89-A53D1234E227}" type="presOf" srcId="{B038BD8C-0825-4D11-B6C2-DDC3D943F38D}" destId="{BD30C2CF-0376-4B51-A96F-1F072A8D4A2C}" srcOrd="0" destOrd="0" presId="urn:microsoft.com/office/officeart/2011/layout/TabList"/>
    <dgm:cxn modelId="{17F9E118-3857-4A7A-86DD-72EA46EF71BB}" type="presOf" srcId="{D755E740-AE0D-451D-8B23-E933BDA0B382}" destId="{F1C932B3-B8C9-473F-802C-EEE1096D10A4}" srcOrd="0" destOrd="0" presId="urn:microsoft.com/office/officeart/2011/layout/TabList"/>
    <dgm:cxn modelId="{E62540B3-C078-4747-8915-AA207E5776D9}" srcId="{82DA7CA4-5784-4763-A8AA-EE06119C837F}" destId="{2251FF89-D748-4A81-A50C-54416CC7737A}" srcOrd="2" destOrd="0" parTransId="{D410C250-AE7A-4A00-BCB3-041AC868F1E4}" sibTransId="{4A67A596-C423-4360-BCE2-E344E0CF2A1F}"/>
    <dgm:cxn modelId="{DFB5AD51-18EB-4F2D-B05B-D6B5DAC90A69}" type="presOf" srcId="{4D31FB37-B0CF-4BE0-A82B-71330070FC47}" destId="{AD67CF26-550D-4FF8-94F7-9FF6BA0425CE}" srcOrd="0" destOrd="0" presId="urn:microsoft.com/office/officeart/2011/layout/TabList"/>
    <dgm:cxn modelId="{B39E1662-AAC7-4007-ABE4-5D37372876B1}" srcId="{B56E368A-F3DE-41EE-B8BB-221DC715EE52}" destId="{9BC87673-FFBB-4505-9851-A917D1F0AFBE}" srcOrd="0" destOrd="0" parTransId="{02052D2E-8C54-48D9-85D2-AD53961CE069}" sibTransId="{4387DF49-8AB3-40A3-905E-4ED59897B730}"/>
    <dgm:cxn modelId="{8E00DEB5-E263-48AB-B41C-DEB5C00191F1}" type="presOf" srcId="{E6DB5F29-E543-4CEA-BCED-6A1B90824AD0}" destId="{5A749386-B478-47DF-8041-5B25D658AD32}" srcOrd="0" destOrd="0" presId="urn:microsoft.com/office/officeart/2011/layout/TabList"/>
    <dgm:cxn modelId="{B7910881-1D17-4F98-87BE-A247748A3F2C}" type="presOf" srcId="{8797E41A-797D-4AFC-9A37-D535A694004C}" destId="{2EA1B970-E0CD-4C9C-B726-266C62C493CE}" srcOrd="0" destOrd="0" presId="urn:microsoft.com/office/officeart/2011/layout/TabList"/>
    <dgm:cxn modelId="{52E8886C-B461-46BE-95AC-9E957F43804A}" type="presOf" srcId="{2251FF89-D748-4A81-A50C-54416CC7737A}" destId="{11E8A9B3-4C75-4316-B9AF-A062D86CCAA7}" srcOrd="0" destOrd="1" presId="urn:microsoft.com/office/officeart/2011/layout/TabList"/>
    <dgm:cxn modelId="{6384E372-99E8-479B-9E0A-C234B37E8379}" type="presOf" srcId="{4A057B23-B42A-4101-BEA8-6EC5693C3F38}" destId="{11E8A9B3-4C75-4316-B9AF-A062D86CCAA7}" srcOrd="0" destOrd="0" presId="urn:microsoft.com/office/officeart/2011/layout/TabList"/>
    <dgm:cxn modelId="{2EA5481B-77C0-41FF-927E-0761B5B8CCD3}" srcId="{B56E368A-F3DE-41EE-B8BB-221DC715EE52}" destId="{E6DB5F29-E543-4CEA-BCED-6A1B90824AD0}" srcOrd="1" destOrd="0" parTransId="{41922BFD-8D39-4EA1-8EF5-122F0E995252}" sibTransId="{0CC6835E-5672-4E23-AB33-9115A0D61532}"/>
    <dgm:cxn modelId="{AB32B258-CFA7-4F48-940A-92E54CA970C1}" srcId="{9BC87673-FFBB-4505-9851-A917D1F0AFBE}" destId="{8797E41A-797D-4AFC-9A37-D535A694004C}" srcOrd="1" destOrd="0" parTransId="{5F816832-A698-49E1-84FE-1892A2593437}" sibTransId="{37B4243B-F9AF-4AFD-A1FE-C404B3A50475}"/>
    <dgm:cxn modelId="{A0EE1F09-D672-4B37-B6DC-E6D3C09773D2}" type="presOf" srcId="{9BC87673-FFBB-4505-9851-A917D1F0AFBE}" destId="{92815BA2-2672-40FD-8DD8-D808578EC442}" srcOrd="0" destOrd="0" presId="urn:microsoft.com/office/officeart/2011/layout/TabList"/>
    <dgm:cxn modelId="{81F264B4-AA4B-43E3-8FD4-87D028118BAC}" srcId="{82DA7CA4-5784-4763-A8AA-EE06119C837F}" destId="{4A057B23-B42A-4101-BEA8-6EC5693C3F38}" srcOrd="1" destOrd="0" parTransId="{7F449901-1CE8-4671-8808-7B8018CE28D0}" sibTransId="{06FA96F0-EEE1-4DEE-86BB-2AC77836BA5D}"/>
    <dgm:cxn modelId="{CE23E4A9-41EC-4942-A67B-E19F36F0F3BA}" type="presParOf" srcId="{EA6D42EC-EFCF-419E-BC33-C38BD3729163}" destId="{635BBABF-A11D-4080-A624-FF81723EB4E9}" srcOrd="0" destOrd="0" presId="urn:microsoft.com/office/officeart/2011/layout/TabList"/>
    <dgm:cxn modelId="{E49632AF-603D-4ECB-BE1A-A88BEF65141D}" type="presParOf" srcId="{635BBABF-A11D-4080-A624-FF81723EB4E9}" destId="{FBE9AC66-E684-42E5-B637-72C81D013A1A}" srcOrd="0" destOrd="0" presId="urn:microsoft.com/office/officeart/2011/layout/TabList"/>
    <dgm:cxn modelId="{C5C56138-379D-4119-BC85-810DDFB64718}" type="presParOf" srcId="{635BBABF-A11D-4080-A624-FF81723EB4E9}" destId="{92815BA2-2672-40FD-8DD8-D808578EC442}" srcOrd="1" destOrd="0" presId="urn:microsoft.com/office/officeart/2011/layout/TabList"/>
    <dgm:cxn modelId="{BC2F4518-775A-4AB1-B489-3820B184BB26}" type="presParOf" srcId="{635BBABF-A11D-4080-A624-FF81723EB4E9}" destId="{2C8CB70F-AB16-443B-8703-807406C09C39}" srcOrd="2" destOrd="0" presId="urn:microsoft.com/office/officeart/2011/layout/TabList"/>
    <dgm:cxn modelId="{6F239BEA-5EE3-4912-807D-8E29ED152A3E}" type="presParOf" srcId="{EA6D42EC-EFCF-419E-BC33-C38BD3729163}" destId="{2EA1B970-E0CD-4C9C-B726-266C62C493CE}" srcOrd="1" destOrd="0" presId="urn:microsoft.com/office/officeart/2011/layout/TabList"/>
    <dgm:cxn modelId="{386832BB-EB5F-448F-B06B-A9D29684F82D}" type="presParOf" srcId="{EA6D42EC-EFCF-419E-BC33-C38BD3729163}" destId="{D76F06EE-B389-49FB-BA45-204650C3CE80}" srcOrd="2" destOrd="0" presId="urn:microsoft.com/office/officeart/2011/layout/TabList"/>
    <dgm:cxn modelId="{B63DF6B0-90A8-4269-9A9D-250CC2D00BA6}" type="presParOf" srcId="{EA6D42EC-EFCF-419E-BC33-C38BD3729163}" destId="{5109F834-C62F-4F22-B878-8E4CB94378FC}" srcOrd="3" destOrd="0" presId="urn:microsoft.com/office/officeart/2011/layout/TabList"/>
    <dgm:cxn modelId="{B7AC040F-E5B4-4377-ADF8-E843A1634017}" type="presParOf" srcId="{5109F834-C62F-4F22-B878-8E4CB94378FC}" destId="{BD30C2CF-0376-4B51-A96F-1F072A8D4A2C}" srcOrd="0" destOrd="0" presId="urn:microsoft.com/office/officeart/2011/layout/TabList"/>
    <dgm:cxn modelId="{549AB09F-98ED-4445-AE37-25F9FD7374E8}" type="presParOf" srcId="{5109F834-C62F-4F22-B878-8E4CB94378FC}" destId="{5A749386-B478-47DF-8041-5B25D658AD32}" srcOrd="1" destOrd="0" presId="urn:microsoft.com/office/officeart/2011/layout/TabList"/>
    <dgm:cxn modelId="{34AEA9FA-FF9A-47F5-95D2-E2E221BE3F7C}" type="presParOf" srcId="{5109F834-C62F-4F22-B878-8E4CB94378FC}" destId="{2961C9FB-9270-47C0-8799-DDF3ABC5E3A8}" srcOrd="2" destOrd="0" presId="urn:microsoft.com/office/officeart/2011/layout/TabList"/>
    <dgm:cxn modelId="{5D3557F9-74A6-4CF8-BA21-684BC2EF1383}" type="presParOf" srcId="{EA6D42EC-EFCF-419E-BC33-C38BD3729163}" destId="{AD67CF26-550D-4FF8-94F7-9FF6BA0425CE}" srcOrd="4" destOrd="0" presId="urn:microsoft.com/office/officeart/2011/layout/TabList"/>
    <dgm:cxn modelId="{1E368AA7-2635-4070-8BA0-4E85EF74E749}" type="presParOf" srcId="{EA6D42EC-EFCF-419E-BC33-C38BD3729163}" destId="{FB67DFCF-ACA8-487F-8A08-D612E3F972A5}" srcOrd="5" destOrd="0" presId="urn:microsoft.com/office/officeart/2011/layout/TabList"/>
    <dgm:cxn modelId="{D4BBE3D0-427F-43D4-A5AD-A7EDFC6082FA}" type="presParOf" srcId="{EA6D42EC-EFCF-419E-BC33-C38BD3729163}" destId="{04C60147-006F-4EA4-9C64-347744D583C8}" srcOrd="6" destOrd="0" presId="urn:microsoft.com/office/officeart/2011/layout/TabList"/>
    <dgm:cxn modelId="{2AC298C8-ACE1-4EB4-A4E2-381E8722C9FE}" type="presParOf" srcId="{04C60147-006F-4EA4-9C64-347744D583C8}" destId="{F1C932B3-B8C9-473F-802C-EEE1096D10A4}" srcOrd="0" destOrd="0" presId="urn:microsoft.com/office/officeart/2011/layout/TabList"/>
    <dgm:cxn modelId="{A2AA6C98-58D5-489E-98DA-866464F3CC9A}" type="presParOf" srcId="{04C60147-006F-4EA4-9C64-347744D583C8}" destId="{9F36F005-5C13-41E3-AB5F-4D0F917BC100}" srcOrd="1" destOrd="0" presId="urn:microsoft.com/office/officeart/2011/layout/TabList"/>
    <dgm:cxn modelId="{A53749E9-5BE5-455C-A168-DF1E46CBC925}" type="presParOf" srcId="{04C60147-006F-4EA4-9C64-347744D583C8}" destId="{D513EE96-78BD-476F-AC1E-2BCD561D2DD6}" srcOrd="2" destOrd="0" presId="urn:microsoft.com/office/officeart/2011/layout/TabList"/>
    <dgm:cxn modelId="{A9F56E61-AAAA-4BE2-BE1C-647D50F8DACD}" type="presParOf" srcId="{EA6D42EC-EFCF-419E-BC33-C38BD3729163}" destId="{11E8A9B3-4C75-4316-B9AF-A062D86CCAA7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B4D533-5D23-4421-9006-DDAF29310CFF}" type="doc">
      <dgm:prSet loTypeId="urn:microsoft.com/office/officeart/2005/8/layout/chevron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B767446-0337-4F8D-BEFE-F95CFBCBFFF5}">
      <dgm:prSet phldrT="[Текст]" custT="1"/>
      <dgm:spPr/>
      <dgm:t>
        <a:bodyPr/>
        <a:lstStyle/>
        <a:p>
          <a:r>
            <a:rPr lang="ru-RU" sz="2400" dirty="0" smtClean="0"/>
            <a:t>2016</a:t>
          </a:r>
          <a:endParaRPr lang="ru-RU" sz="2400" dirty="0"/>
        </a:p>
      </dgm:t>
    </dgm:pt>
    <dgm:pt modelId="{9D4C21D0-FE2A-4435-8F62-5A0ED4603F4B}" type="parTrans" cxnId="{ABC63386-D426-4831-879D-925EA6343121}">
      <dgm:prSet/>
      <dgm:spPr/>
      <dgm:t>
        <a:bodyPr/>
        <a:lstStyle/>
        <a:p>
          <a:endParaRPr lang="ru-RU" sz="2400"/>
        </a:p>
      </dgm:t>
    </dgm:pt>
    <dgm:pt modelId="{96C44178-66F4-45DE-BE13-13D1532C71BB}" type="sibTrans" cxnId="{ABC63386-D426-4831-879D-925EA6343121}">
      <dgm:prSet/>
      <dgm:spPr/>
      <dgm:t>
        <a:bodyPr/>
        <a:lstStyle/>
        <a:p>
          <a:endParaRPr lang="ru-RU" sz="2400"/>
        </a:p>
      </dgm:t>
    </dgm:pt>
    <dgm:pt modelId="{9FB4BF8C-1FE6-4784-A5F7-C7D7C80176AE}">
      <dgm:prSet phldrT="[Текст]" custT="1"/>
      <dgm:spPr/>
      <dgm:t>
        <a:bodyPr/>
        <a:lstStyle/>
        <a:p>
          <a:r>
            <a:rPr lang="ru-RU" sz="2400" dirty="0" smtClean="0"/>
            <a:t>2017</a:t>
          </a:r>
          <a:endParaRPr lang="ru-RU" sz="2400" dirty="0"/>
        </a:p>
      </dgm:t>
    </dgm:pt>
    <dgm:pt modelId="{8ED9AD4F-D076-43D0-86C3-AB244C1B145C}" type="parTrans" cxnId="{7A85FEE7-7740-4018-BC7E-AD90FB0DC8B3}">
      <dgm:prSet/>
      <dgm:spPr/>
      <dgm:t>
        <a:bodyPr/>
        <a:lstStyle/>
        <a:p>
          <a:endParaRPr lang="ru-RU" sz="2400"/>
        </a:p>
      </dgm:t>
    </dgm:pt>
    <dgm:pt modelId="{4F7E41D4-6FA2-4AA8-9197-E6B1467BEA12}" type="sibTrans" cxnId="{7A85FEE7-7740-4018-BC7E-AD90FB0DC8B3}">
      <dgm:prSet/>
      <dgm:spPr/>
      <dgm:t>
        <a:bodyPr/>
        <a:lstStyle/>
        <a:p>
          <a:endParaRPr lang="ru-RU" sz="2400"/>
        </a:p>
      </dgm:t>
    </dgm:pt>
    <dgm:pt modelId="{E23C2E87-023C-49DC-A909-C040DAB74209}">
      <dgm:prSet phldrT="[Текст]" custT="1"/>
      <dgm:spPr/>
      <dgm:t>
        <a:bodyPr/>
        <a:lstStyle/>
        <a:p>
          <a:r>
            <a:rPr lang="ru-RU" sz="2400" dirty="0" smtClean="0"/>
            <a:t>2019</a:t>
          </a:r>
          <a:endParaRPr lang="ru-RU" sz="2400" dirty="0"/>
        </a:p>
      </dgm:t>
    </dgm:pt>
    <dgm:pt modelId="{6FD50DC5-BDED-4200-B25F-C85F9B970D45}" type="parTrans" cxnId="{B8FFA1DF-664A-43A3-AF15-E8B7C7C73270}">
      <dgm:prSet/>
      <dgm:spPr/>
      <dgm:t>
        <a:bodyPr/>
        <a:lstStyle/>
        <a:p>
          <a:endParaRPr lang="ru-RU" sz="2400"/>
        </a:p>
      </dgm:t>
    </dgm:pt>
    <dgm:pt modelId="{09F5EFEF-03EC-4A18-9D24-44FC77F990DB}" type="sibTrans" cxnId="{B8FFA1DF-664A-43A3-AF15-E8B7C7C73270}">
      <dgm:prSet/>
      <dgm:spPr/>
      <dgm:t>
        <a:bodyPr/>
        <a:lstStyle/>
        <a:p>
          <a:endParaRPr lang="ru-RU" sz="2400"/>
        </a:p>
      </dgm:t>
    </dgm:pt>
    <dgm:pt modelId="{388D15DA-7A2B-4C26-BA54-5AD6B93CF324}">
      <dgm:prSet phldrT="[Текст]" custT="1"/>
      <dgm:spPr/>
      <dgm:t>
        <a:bodyPr/>
        <a:lstStyle/>
        <a:p>
          <a:r>
            <a:rPr lang="ru-RU" sz="1800" dirty="0" smtClean="0"/>
            <a:t>нормы о планировании проектов бюджетов на 2017-2019 годы</a:t>
          </a:r>
          <a:endParaRPr lang="ru-RU" sz="1800" dirty="0"/>
        </a:p>
      </dgm:t>
    </dgm:pt>
    <dgm:pt modelId="{DEAC7AD0-6B28-457E-9BD5-4F942B8328FF}" type="parTrans" cxnId="{DC1ACBB7-08AB-49CA-8F5E-5FE3CC96EAB8}">
      <dgm:prSet/>
      <dgm:spPr/>
      <dgm:t>
        <a:bodyPr/>
        <a:lstStyle/>
        <a:p>
          <a:endParaRPr lang="ru-RU" sz="2400"/>
        </a:p>
      </dgm:t>
    </dgm:pt>
    <dgm:pt modelId="{8C5E4C69-516F-4911-884B-E2B28B5E6223}" type="sibTrans" cxnId="{DC1ACBB7-08AB-49CA-8F5E-5FE3CC96EAB8}">
      <dgm:prSet/>
      <dgm:spPr/>
      <dgm:t>
        <a:bodyPr/>
        <a:lstStyle/>
        <a:p>
          <a:endParaRPr lang="ru-RU" sz="2400"/>
        </a:p>
      </dgm:t>
    </dgm:pt>
    <dgm:pt modelId="{2944B8E5-D489-42CA-8933-AA2D21C296CE}">
      <dgm:prSet phldrT="[Текст]" custT="1"/>
      <dgm:spPr/>
      <dgm:t>
        <a:bodyPr/>
        <a:lstStyle/>
        <a:p>
          <a:r>
            <a:rPr lang="ru-RU" sz="1800" dirty="0" smtClean="0"/>
            <a:t>нормы об исполнении бюджетов  2017-2019 годов</a:t>
          </a:r>
          <a:endParaRPr lang="ru-RU" sz="1800" dirty="0"/>
        </a:p>
      </dgm:t>
    </dgm:pt>
    <dgm:pt modelId="{302850BF-2DBE-4701-9F27-4E7D3D9F1347}" type="parTrans" cxnId="{54F23E15-0535-45F0-868C-B212EBF48C35}">
      <dgm:prSet/>
      <dgm:spPr/>
      <dgm:t>
        <a:bodyPr/>
        <a:lstStyle/>
        <a:p>
          <a:endParaRPr lang="ru-RU" sz="2400"/>
        </a:p>
      </dgm:t>
    </dgm:pt>
    <dgm:pt modelId="{4DB35CEB-3EBA-4CEB-A02D-3338DF5AD71B}" type="sibTrans" cxnId="{54F23E15-0535-45F0-868C-B212EBF48C35}">
      <dgm:prSet/>
      <dgm:spPr/>
      <dgm:t>
        <a:bodyPr/>
        <a:lstStyle/>
        <a:p>
          <a:endParaRPr lang="ru-RU" sz="2400"/>
        </a:p>
      </dgm:t>
    </dgm:pt>
    <dgm:pt modelId="{B5F59387-33F9-47A5-BE18-B50633BE05D0}">
      <dgm:prSet phldrT="[Текст]" custT="1"/>
      <dgm:spPr/>
      <dgm:t>
        <a:bodyPr/>
        <a:lstStyle/>
        <a:p>
          <a:r>
            <a:rPr lang="ru-RU" sz="1800" dirty="0" smtClean="0"/>
            <a:t>новая система оценки долговой устойчивости регионов и муниципалитетов</a:t>
          </a:r>
          <a:endParaRPr lang="ru-RU" sz="1800" dirty="0"/>
        </a:p>
      </dgm:t>
    </dgm:pt>
    <dgm:pt modelId="{AD4DD3D6-205A-4E61-B2C5-F4ADF330C4E2}" type="parTrans" cxnId="{60206AB0-ADF7-4C7E-AFCE-71DFF0A6B6E5}">
      <dgm:prSet/>
      <dgm:spPr/>
      <dgm:t>
        <a:bodyPr/>
        <a:lstStyle/>
        <a:p>
          <a:endParaRPr lang="ru-RU" sz="2400"/>
        </a:p>
      </dgm:t>
    </dgm:pt>
    <dgm:pt modelId="{0911BDA8-BF12-4EF2-B513-757C30921C45}" type="sibTrans" cxnId="{60206AB0-ADF7-4C7E-AFCE-71DFF0A6B6E5}">
      <dgm:prSet/>
      <dgm:spPr/>
      <dgm:t>
        <a:bodyPr/>
        <a:lstStyle/>
        <a:p>
          <a:endParaRPr lang="ru-RU" sz="2400"/>
        </a:p>
      </dgm:t>
    </dgm:pt>
    <dgm:pt modelId="{B4F1D511-A151-4839-96E3-736AC29FA3A3}">
      <dgm:prSet phldrT="[Текст]" custT="1"/>
      <dgm:spPr/>
      <dgm:t>
        <a:bodyPr/>
        <a:lstStyle/>
        <a:p>
          <a:r>
            <a:rPr lang="ru-RU" sz="1800" dirty="0" smtClean="0"/>
            <a:t>нормы об отчетности об исполнении бюджетов за 2017 год</a:t>
          </a:r>
          <a:endParaRPr lang="ru-RU" sz="1800" dirty="0"/>
        </a:p>
      </dgm:t>
    </dgm:pt>
    <dgm:pt modelId="{B7071F61-CEA4-47DB-89C0-2C9924459744}" type="parTrans" cxnId="{169E81AD-063E-4C73-B9DB-DFD1EE2001D5}">
      <dgm:prSet/>
      <dgm:spPr/>
      <dgm:t>
        <a:bodyPr/>
        <a:lstStyle/>
        <a:p>
          <a:endParaRPr lang="ru-RU" sz="2400"/>
        </a:p>
      </dgm:t>
    </dgm:pt>
    <dgm:pt modelId="{8582E471-6B67-4558-A572-2E86A4A944C6}" type="sibTrans" cxnId="{169E81AD-063E-4C73-B9DB-DFD1EE2001D5}">
      <dgm:prSet/>
      <dgm:spPr/>
      <dgm:t>
        <a:bodyPr/>
        <a:lstStyle/>
        <a:p>
          <a:endParaRPr lang="ru-RU" sz="2400"/>
        </a:p>
      </dgm:t>
    </dgm:pt>
    <dgm:pt modelId="{6F0C0094-3BC8-47CD-B85A-87473C8AD468}" type="pres">
      <dgm:prSet presAssocID="{25B4D533-5D23-4421-9006-DDAF29310C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4E3BD-E32A-444A-B5DE-F118DA28A983}" type="pres">
      <dgm:prSet presAssocID="{0B767446-0337-4F8D-BEFE-F95CFBCBFFF5}" presName="composite" presStyleCnt="0"/>
      <dgm:spPr/>
    </dgm:pt>
    <dgm:pt modelId="{EED19906-0AF3-465C-AFAC-B684A4FB54E1}" type="pres">
      <dgm:prSet presAssocID="{0B767446-0337-4F8D-BEFE-F95CFBCBFFF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16B30-5D8D-4583-A23F-7B4139BA67E3}" type="pres">
      <dgm:prSet presAssocID="{0B767446-0337-4F8D-BEFE-F95CFBCBFFF5}" presName="desTx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7C254-2CD3-4370-B853-1FEA9BEB8EA7}" type="pres">
      <dgm:prSet presAssocID="{96C44178-66F4-45DE-BE13-13D1532C71BB}" presName="space" presStyleCnt="0"/>
      <dgm:spPr/>
    </dgm:pt>
    <dgm:pt modelId="{4955C2D6-0D41-44BB-861B-2EB0304D867E}" type="pres">
      <dgm:prSet presAssocID="{9FB4BF8C-1FE6-4784-A5F7-C7D7C80176AE}" presName="composite" presStyleCnt="0"/>
      <dgm:spPr/>
    </dgm:pt>
    <dgm:pt modelId="{F26E8862-3976-4DD9-850F-543500E4BACA}" type="pres">
      <dgm:prSet presAssocID="{9FB4BF8C-1FE6-4784-A5F7-C7D7C80176AE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F0EC7-27FF-480E-B348-E65190E9DA01}" type="pres">
      <dgm:prSet presAssocID="{9FB4BF8C-1FE6-4784-A5F7-C7D7C80176AE}" presName="desTx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1EA0A-5893-4467-B6E8-B7B7D1337FF5}" type="pres">
      <dgm:prSet presAssocID="{4F7E41D4-6FA2-4AA8-9197-E6B1467BEA12}" presName="space" presStyleCnt="0"/>
      <dgm:spPr/>
    </dgm:pt>
    <dgm:pt modelId="{C1AAB3F0-09D6-4118-9110-D4AE1467F5C7}" type="pres">
      <dgm:prSet presAssocID="{E23C2E87-023C-49DC-A909-C040DAB74209}" presName="composite" presStyleCnt="0"/>
      <dgm:spPr/>
    </dgm:pt>
    <dgm:pt modelId="{D0711242-957B-46C7-9FCC-27C0251508B8}" type="pres">
      <dgm:prSet presAssocID="{E23C2E87-023C-49DC-A909-C040DAB74209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E96EE-FC62-4DBD-8FD2-9D02505DAE35}" type="pres">
      <dgm:prSet presAssocID="{E23C2E87-023C-49DC-A909-C040DAB74209}" presName="desTx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CDEE3E-B32B-4F8E-A99D-69B5137D5CA8}" type="presOf" srcId="{388D15DA-7A2B-4C26-BA54-5AD6B93CF324}" destId="{29D16B30-5D8D-4583-A23F-7B4139BA67E3}" srcOrd="0" destOrd="0" presId="urn:microsoft.com/office/officeart/2005/8/layout/chevron1"/>
    <dgm:cxn modelId="{B8FFA1DF-664A-43A3-AF15-E8B7C7C73270}" srcId="{25B4D533-5D23-4421-9006-DDAF29310CFF}" destId="{E23C2E87-023C-49DC-A909-C040DAB74209}" srcOrd="2" destOrd="0" parTransId="{6FD50DC5-BDED-4200-B25F-C85F9B970D45}" sibTransId="{09F5EFEF-03EC-4A18-9D24-44FC77F990DB}"/>
    <dgm:cxn modelId="{7A85FEE7-7740-4018-BC7E-AD90FB0DC8B3}" srcId="{25B4D533-5D23-4421-9006-DDAF29310CFF}" destId="{9FB4BF8C-1FE6-4784-A5F7-C7D7C80176AE}" srcOrd="1" destOrd="0" parTransId="{8ED9AD4F-D076-43D0-86C3-AB244C1B145C}" sibTransId="{4F7E41D4-6FA2-4AA8-9197-E6B1467BEA12}"/>
    <dgm:cxn modelId="{200F5042-F321-47CB-916F-4907C24BE208}" type="presOf" srcId="{25B4D533-5D23-4421-9006-DDAF29310CFF}" destId="{6F0C0094-3BC8-47CD-B85A-87473C8AD468}" srcOrd="0" destOrd="0" presId="urn:microsoft.com/office/officeart/2005/8/layout/chevron1"/>
    <dgm:cxn modelId="{DDCE1157-9115-45B3-92D2-C93C0E2EA20B}" type="presOf" srcId="{B4F1D511-A151-4839-96E3-736AC29FA3A3}" destId="{DC2E96EE-FC62-4DBD-8FD2-9D02505DAE35}" srcOrd="0" destOrd="1" presId="urn:microsoft.com/office/officeart/2005/8/layout/chevron1"/>
    <dgm:cxn modelId="{4512D7BF-C689-4D22-B405-A9200CEB6FAF}" type="presOf" srcId="{9FB4BF8C-1FE6-4784-A5F7-C7D7C80176AE}" destId="{F26E8862-3976-4DD9-850F-543500E4BACA}" srcOrd="0" destOrd="0" presId="urn:microsoft.com/office/officeart/2005/8/layout/chevron1"/>
    <dgm:cxn modelId="{60206AB0-ADF7-4C7E-AFCE-71DFF0A6B6E5}" srcId="{E23C2E87-023C-49DC-A909-C040DAB74209}" destId="{B5F59387-33F9-47A5-BE18-B50633BE05D0}" srcOrd="0" destOrd="0" parTransId="{AD4DD3D6-205A-4E61-B2C5-F4ADF330C4E2}" sibTransId="{0911BDA8-BF12-4EF2-B513-757C30921C45}"/>
    <dgm:cxn modelId="{DC1ACBB7-08AB-49CA-8F5E-5FE3CC96EAB8}" srcId="{0B767446-0337-4F8D-BEFE-F95CFBCBFFF5}" destId="{388D15DA-7A2B-4C26-BA54-5AD6B93CF324}" srcOrd="0" destOrd="0" parTransId="{DEAC7AD0-6B28-457E-9BD5-4F942B8328FF}" sibTransId="{8C5E4C69-516F-4911-884B-E2B28B5E6223}"/>
    <dgm:cxn modelId="{ABC63386-D426-4831-879D-925EA6343121}" srcId="{25B4D533-5D23-4421-9006-DDAF29310CFF}" destId="{0B767446-0337-4F8D-BEFE-F95CFBCBFFF5}" srcOrd="0" destOrd="0" parTransId="{9D4C21D0-FE2A-4435-8F62-5A0ED4603F4B}" sibTransId="{96C44178-66F4-45DE-BE13-13D1532C71BB}"/>
    <dgm:cxn modelId="{7DDD1D69-BBE9-404D-B3AB-DB2F75D1A9F6}" type="presOf" srcId="{E23C2E87-023C-49DC-A909-C040DAB74209}" destId="{D0711242-957B-46C7-9FCC-27C0251508B8}" srcOrd="0" destOrd="0" presId="urn:microsoft.com/office/officeart/2005/8/layout/chevron1"/>
    <dgm:cxn modelId="{51F4134A-A4F6-4F34-9625-0821F0665AC5}" type="presOf" srcId="{B5F59387-33F9-47A5-BE18-B50633BE05D0}" destId="{DC2E96EE-FC62-4DBD-8FD2-9D02505DAE35}" srcOrd="0" destOrd="0" presId="urn:microsoft.com/office/officeart/2005/8/layout/chevron1"/>
    <dgm:cxn modelId="{54F23E15-0535-45F0-868C-B212EBF48C35}" srcId="{9FB4BF8C-1FE6-4784-A5F7-C7D7C80176AE}" destId="{2944B8E5-D489-42CA-8933-AA2D21C296CE}" srcOrd="0" destOrd="0" parTransId="{302850BF-2DBE-4701-9F27-4E7D3D9F1347}" sibTransId="{4DB35CEB-3EBA-4CEB-A02D-3338DF5AD71B}"/>
    <dgm:cxn modelId="{169E81AD-063E-4C73-B9DB-DFD1EE2001D5}" srcId="{E23C2E87-023C-49DC-A909-C040DAB74209}" destId="{B4F1D511-A151-4839-96E3-736AC29FA3A3}" srcOrd="1" destOrd="0" parTransId="{B7071F61-CEA4-47DB-89C0-2C9924459744}" sibTransId="{8582E471-6B67-4558-A572-2E86A4A944C6}"/>
    <dgm:cxn modelId="{A2EBCC67-F09B-4E86-A1FF-ECC7E7200DE4}" type="presOf" srcId="{2944B8E5-D489-42CA-8933-AA2D21C296CE}" destId="{EA8F0EC7-27FF-480E-B348-E65190E9DA01}" srcOrd="0" destOrd="0" presId="urn:microsoft.com/office/officeart/2005/8/layout/chevron1"/>
    <dgm:cxn modelId="{CBCDABC3-66A3-4E50-BD1B-05C5D61E85B8}" type="presOf" srcId="{0B767446-0337-4F8D-BEFE-F95CFBCBFFF5}" destId="{EED19906-0AF3-465C-AFAC-B684A4FB54E1}" srcOrd="0" destOrd="0" presId="urn:microsoft.com/office/officeart/2005/8/layout/chevron1"/>
    <dgm:cxn modelId="{A67402F7-FD66-4760-A82A-739B59304004}" type="presParOf" srcId="{6F0C0094-3BC8-47CD-B85A-87473C8AD468}" destId="{D0E4E3BD-E32A-444A-B5DE-F118DA28A983}" srcOrd="0" destOrd="0" presId="urn:microsoft.com/office/officeart/2005/8/layout/chevron1"/>
    <dgm:cxn modelId="{AFF33DD3-5207-4E37-84F1-32086A777999}" type="presParOf" srcId="{D0E4E3BD-E32A-444A-B5DE-F118DA28A983}" destId="{EED19906-0AF3-465C-AFAC-B684A4FB54E1}" srcOrd="0" destOrd="0" presId="urn:microsoft.com/office/officeart/2005/8/layout/chevron1"/>
    <dgm:cxn modelId="{94B13E60-F451-498A-A7DC-3AEBC0D8B47D}" type="presParOf" srcId="{D0E4E3BD-E32A-444A-B5DE-F118DA28A983}" destId="{29D16B30-5D8D-4583-A23F-7B4139BA67E3}" srcOrd="1" destOrd="0" presId="urn:microsoft.com/office/officeart/2005/8/layout/chevron1"/>
    <dgm:cxn modelId="{9D24E18F-4B8A-4D2D-A410-75DA76B036FA}" type="presParOf" srcId="{6F0C0094-3BC8-47CD-B85A-87473C8AD468}" destId="{4257C254-2CD3-4370-B853-1FEA9BEB8EA7}" srcOrd="1" destOrd="0" presId="urn:microsoft.com/office/officeart/2005/8/layout/chevron1"/>
    <dgm:cxn modelId="{E51EC5E2-7C2B-482F-8F8B-8EE44A149621}" type="presParOf" srcId="{6F0C0094-3BC8-47CD-B85A-87473C8AD468}" destId="{4955C2D6-0D41-44BB-861B-2EB0304D867E}" srcOrd="2" destOrd="0" presId="urn:microsoft.com/office/officeart/2005/8/layout/chevron1"/>
    <dgm:cxn modelId="{5137AC92-1D8F-42AC-B77C-62F27D7F7DE9}" type="presParOf" srcId="{4955C2D6-0D41-44BB-861B-2EB0304D867E}" destId="{F26E8862-3976-4DD9-850F-543500E4BACA}" srcOrd="0" destOrd="0" presId="urn:microsoft.com/office/officeart/2005/8/layout/chevron1"/>
    <dgm:cxn modelId="{38788339-AC81-4FD8-A152-398066D90462}" type="presParOf" srcId="{4955C2D6-0D41-44BB-861B-2EB0304D867E}" destId="{EA8F0EC7-27FF-480E-B348-E65190E9DA01}" srcOrd="1" destOrd="0" presId="urn:microsoft.com/office/officeart/2005/8/layout/chevron1"/>
    <dgm:cxn modelId="{D7448736-445B-4324-AC31-0AB5C7C2DB6C}" type="presParOf" srcId="{6F0C0094-3BC8-47CD-B85A-87473C8AD468}" destId="{F1D1EA0A-5893-4467-B6E8-B7B7D1337FF5}" srcOrd="3" destOrd="0" presId="urn:microsoft.com/office/officeart/2005/8/layout/chevron1"/>
    <dgm:cxn modelId="{9067E2F0-8B17-4B13-815E-AC3890870AD0}" type="presParOf" srcId="{6F0C0094-3BC8-47CD-B85A-87473C8AD468}" destId="{C1AAB3F0-09D6-4118-9110-D4AE1467F5C7}" srcOrd="4" destOrd="0" presId="urn:microsoft.com/office/officeart/2005/8/layout/chevron1"/>
    <dgm:cxn modelId="{8A4047D1-54BC-4BFF-9601-82575E671A0A}" type="presParOf" srcId="{C1AAB3F0-09D6-4118-9110-D4AE1467F5C7}" destId="{D0711242-957B-46C7-9FCC-27C0251508B8}" srcOrd="0" destOrd="0" presId="urn:microsoft.com/office/officeart/2005/8/layout/chevron1"/>
    <dgm:cxn modelId="{EC1F109D-A80D-43DA-A9EA-575168597922}" type="presParOf" srcId="{C1AAB3F0-09D6-4118-9110-D4AE1467F5C7}" destId="{DC2E96EE-FC62-4DBD-8FD2-9D02505DAE35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0F08E-4FAB-49FC-909D-531D698AC82A}">
      <dsp:nvSpPr>
        <dsp:cNvPr id="0" name=""/>
        <dsp:cNvSpPr/>
      </dsp:nvSpPr>
      <dsp:spPr>
        <a:xfrm rot="10800000">
          <a:off x="1596534" y="2445"/>
          <a:ext cx="5472684" cy="872305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662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реалистичные показатели прогноза</a:t>
          </a:r>
          <a:r>
            <a:rPr lang="ru-RU" sz="1400" kern="1200" dirty="0" smtClean="0"/>
            <a:t> социально-экономического развития</a:t>
          </a:r>
          <a:endParaRPr lang="ru-RU" sz="1400" kern="1200" dirty="0"/>
        </a:p>
      </dsp:txBody>
      <dsp:txXfrm rot="10800000">
        <a:off x="1814610" y="2445"/>
        <a:ext cx="5254608" cy="872305"/>
      </dsp:txXfrm>
    </dsp:sp>
    <dsp:sp modelId="{9FC13D85-B48E-4FF9-ADE0-BF2BCF3371C0}">
      <dsp:nvSpPr>
        <dsp:cNvPr id="0" name=""/>
        <dsp:cNvSpPr/>
      </dsp:nvSpPr>
      <dsp:spPr>
        <a:xfrm>
          <a:off x="1160381" y="2445"/>
          <a:ext cx="872305" cy="872305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A0889C-D40E-44B6-9DF1-C7823B4CA2B3}">
      <dsp:nvSpPr>
        <dsp:cNvPr id="0" name=""/>
        <dsp:cNvSpPr/>
      </dsp:nvSpPr>
      <dsp:spPr>
        <a:xfrm rot="10800000">
          <a:off x="1596534" y="1135141"/>
          <a:ext cx="5472684" cy="872305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662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планирование в рамках бюджетного прогноза с </a:t>
          </a:r>
          <a:r>
            <a:rPr lang="ru-RU" sz="1400" b="1" kern="1200" dirty="0" smtClean="0"/>
            <a:t>оценкой долгосрочных финансовых последствий </a:t>
          </a:r>
          <a:endParaRPr lang="ru-RU" sz="1400" kern="1200" dirty="0"/>
        </a:p>
      </dsp:txBody>
      <dsp:txXfrm rot="10800000">
        <a:off x="1814610" y="1135141"/>
        <a:ext cx="5254608" cy="872305"/>
      </dsp:txXfrm>
    </dsp:sp>
    <dsp:sp modelId="{C3CB29D2-A2E3-439C-AABA-81360F9B5B95}">
      <dsp:nvSpPr>
        <dsp:cNvPr id="0" name=""/>
        <dsp:cNvSpPr/>
      </dsp:nvSpPr>
      <dsp:spPr>
        <a:xfrm>
          <a:off x="1160381" y="1135141"/>
          <a:ext cx="872305" cy="87230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135278-6BF3-4035-BBAC-86FDCB5D99F0}">
      <dsp:nvSpPr>
        <dsp:cNvPr id="0" name=""/>
        <dsp:cNvSpPr/>
      </dsp:nvSpPr>
      <dsp:spPr>
        <a:xfrm rot="10800000">
          <a:off x="1596534" y="2267836"/>
          <a:ext cx="5472684" cy="872305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662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стабильные правила (ограничения) </a:t>
          </a:r>
          <a:r>
            <a:rPr lang="ru-RU" sz="1400" kern="1200" dirty="0" smtClean="0"/>
            <a:t>общего объема расходов и (или) дефицита бюджета</a:t>
          </a:r>
          <a:endParaRPr lang="ru-RU" sz="1400" kern="1200" dirty="0"/>
        </a:p>
      </dsp:txBody>
      <dsp:txXfrm rot="10800000">
        <a:off x="1814610" y="2267836"/>
        <a:ext cx="5254608" cy="872305"/>
      </dsp:txXfrm>
    </dsp:sp>
    <dsp:sp modelId="{E4989A61-3C56-460C-85E3-343465B89D58}">
      <dsp:nvSpPr>
        <dsp:cNvPr id="0" name=""/>
        <dsp:cNvSpPr/>
      </dsp:nvSpPr>
      <dsp:spPr>
        <a:xfrm>
          <a:off x="1160381" y="2267836"/>
          <a:ext cx="872305" cy="87230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CF7173D-10F8-4B23-87DD-9F74E26F7829}">
      <dsp:nvSpPr>
        <dsp:cNvPr id="0" name=""/>
        <dsp:cNvSpPr/>
      </dsp:nvSpPr>
      <dsp:spPr>
        <a:xfrm rot="10800000">
          <a:off x="1596534" y="3400531"/>
          <a:ext cx="5472684" cy="872305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662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приоритет </a:t>
          </a:r>
          <a:r>
            <a:rPr lang="ru-RU" sz="1400" b="1" kern="1200" dirty="0" smtClean="0"/>
            <a:t>исполнения действующих </a:t>
          </a:r>
          <a:r>
            <a:rPr lang="ru-RU" sz="1400" kern="1200" dirty="0" smtClean="0"/>
            <a:t>обязательств</a:t>
          </a:r>
          <a:endParaRPr lang="ru-RU" sz="1400" kern="1200" dirty="0"/>
        </a:p>
      </dsp:txBody>
      <dsp:txXfrm rot="10800000">
        <a:off x="1814610" y="3400531"/>
        <a:ext cx="5254608" cy="872305"/>
      </dsp:txXfrm>
    </dsp:sp>
    <dsp:sp modelId="{809270A2-5B4C-45FD-8604-223BA7A2432E}">
      <dsp:nvSpPr>
        <dsp:cNvPr id="0" name=""/>
        <dsp:cNvSpPr/>
      </dsp:nvSpPr>
      <dsp:spPr>
        <a:xfrm>
          <a:off x="1160381" y="3400531"/>
          <a:ext cx="872305" cy="872305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CC022BC-D9CE-4D90-9CAF-9713EAD76520}">
      <dsp:nvSpPr>
        <dsp:cNvPr id="0" name=""/>
        <dsp:cNvSpPr/>
      </dsp:nvSpPr>
      <dsp:spPr>
        <a:xfrm rot="10800000">
          <a:off x="1596534" y="4533226"/>
          <a:ext cx="5472684" cy="872305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662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государственный (муниципальный) долг, исключающий неисполнение </a:t>
          </a:r>
          <a:r>
            <a:rPr lang="ru-RU" sz="1400" kern="1200" dirty="0" smtClean="0"/>
            <a:t>обязательств и их реструктуризацию</a:t>
          </a:r>
          <a:endParaRPr lang="ru-RU" sz="1400" kern="1200" dirty="0"/>
        </a:p>
      </dsp:txBody>
      <dsp:txXfrm rot="10800000">
        <a:off x="1814610" y="4533226"/>
        <a:ext cx="5254608" cy="872305"/>
      </dsp:txXfrm>
    </dsp:sp>
    <dsp:sp modelId="{35E6DF9D-3733-4497-AB73-E3A531B3957E}">
      <dsp:nvSpPr>
        <dsp:cNvPr id="0" name=""/>
        <dsp:cNvSpPr/>
      </dsp:nvSpPr>
      <dsp:spPr>
        <a:xfrm>
          <a:off x="1160381" y="4533226"/>
          <a:ext cx="872305" cy="872305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6336C-EC76-4FBD-9543-2768FFAA8CCB}">
      <dsp:nvSpPr>
        <dsp:cNvPr id="0" name=""/>
        <dsp:cNvSpPr/>
      </dsp:nvSpPr>
      <dsp:spPr>
        <a:xfrm>
          <a:off x="784" y="498003"/>
          <a:ext cx="2035460" cy="1661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Возникает из НПА или договора (например, ФЗ "Об образовании в РФ")</a:t>
          </a:r>
          <a:endParaRPr lang="ru-RU" sz="1400" kern="1200" dirty="0"/>
        </a:p>
      </dsp:txBody>
      <dsp:txXfrm>
        <a:off x="39009" y="536228"/>
        <a:ext cx="1959010" cy="1228644"/>
      </dsp:txXfrm>
    </dsp:sp>
    <dsp:sp modelId="{7C68E735-756B-41F3-94DC-0DB7475CEFDF}">
      <dsp:nvSpPr>
        <dsp:cNvPr id="0" name=""/>
        <dsp:cNvSpPr/>
      </dsp:nvSpPr>
      <dsp:spPr>
        <a:xfrm>
          <a:off x="1060943" y="760376"/>
          <a:ext cx="2044075" cy="2044075"/>
        </a:xfrm>
        <a:prstGeom prst="leftCircularArrow">
          <a:avLst>
            <a:gd name="adj1" fmla="val 4262"/>
            <a:gd name="adj2" fmla="val 538631"/>
            <a:gd name="adj3" fmla="val 2311225"/>
            <a:gd name="adj4" fmla="val 9021572"/>
            <a:gd name="adj5" fmla="val 497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907A09-4842-4458-97D4-7E4F2D39BA03}">
      <dsp:nvSpPr>
        <dsp:cNvPr id="0" name=""/>
        <dsp:cNvSpPr/>
      </dsp:nvSpPr>
      <dsp:spPr>
        <a:xfrm>
          <a:off x="588188" y="1693588"/>
          <a:ext cx="1377043" cy="547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Публичное обязательство</a:t>
          </a:r>
          <a:endParaRPr lang="ru-RU" sz="1500" kern="1200" dirty="0"/>
        </a:p>
      </dsp:txBody>
      <dsp:txXfrm>
        <a:off x="604227" y="1709627"/>
        <a:ext cx="1344965" cy="515526"/>
      </dsp:txXfrm>
    </dsp:sp>
    <dsp:sp modelId="{76563B79-9922-49DC-8FB7-79DAA6DD6204}">
      <dsp:nvSpPr>
        <dsp:cNvPr id="0" name=""/>
        <dsp:cNvSpPr/>
      </dsp:nvSpPr>
      <dsp:spPr>
        <a:xfrm>
          <a:off x="2451096" y="688277"/>
          <a:ext cx="1549174" cy="1277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Реестр расходов бюджета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ОБАС</a:t>
          </a:r>
          <a:endParaRPr lang="ru-RU" sz="1400" kern="1200" dirty="0"/>
        </a:p>
      </dsp:txBody>
      <dsp:txXfrm>
        <a:off x="2480500" y="991484"/>
        <a:ext cx="1490366" cy="945134"/>
      </dsp:txXfrm>
    </dsp:sp>
    <dsp:sp modelId="{8900085B-1F73-4724-8278-2BA4EEBAD962}">
      <dsp:nvSpPr>
        <dsp:cNvPr id="0" name=""/>
        <dsp:cNvSpPr/>
      </dsp:nvSpPr>
      <dsp:spPr>
        <a:xfrm>
          <a:off x="3260917" y="-178898"/>
          <a:ext cx="2160360" cy="2160360"/>
        </a:xfrm>
        <a:prstGeom prst="circularArrow">
          <a:avLst>
            <a:gd name="adj1" fmla="val 4033"/>
            <a:gd name="adj2" fmla="val 506803"/>
            <a:gd name="adj3" fmla="val 19317686"/>
            <a:gd name="adj4" fmla="val 12575511"/>
            <a:gd name="adj5" fmla="val 4705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94A7F4-3983-4602-85BB-A1C9C976DAC2}">
      <dsp:nvSpPr>
        <dsp:cNvPr id="0" name=""/>
        <dsp:cNvSpPr/>
      </dsp:nvSpPr>
      <dsp:spPr>
        <a:xfrm>
          <a:off x="2795357" y="414475"/>
          <a:ext cx="1377043" cy="547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Расходное обязательство</a:t>
          </a:r>
          <a:endParaRPr lang="ru-RU" sz="1500" kern="1200" dirty="0"/>
        </a:p>
      </dsp:txBody>
      <dsp:txXfrm>
        <a:off x="2811396" y="430514"/>
        <a:ext cx="1344965" cy="515526"/>
      </dsp:txXfrm>
    </dsp:sp>
    <dsp:sp modelId="{62027DAA-8346-4724-B40C-65F5CD2C7094}">
      <dsp:nvSpPr>
        <dsp:cNvPr id="0" name=""/>
        <dsp:cNvSpPr/>
      </dsp:nvSpPr>
      <dsp:spPr>
        <a:xfrm>
          <a:off x="4587253" y="688277"/>
          <a:ext cx="1549174" cy="1277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Закон (решение) о бюджете</a:t>
          </a:r>
          <a:endParaRPr lang="ru-RU" sz="1400" kern="1200" dirty="0"/>
        </a:p>
      </dsp:txBody>
      <dsp:txXfrm>
        <a:off x="4616657" y="717681"/>
        <a:ext cx="1490366" cy="945134"/>
      </dsp:txXfrm>
    </dsp:sp>
    <dsp:sp modelId="{A714860B-99DA-4FA7-A064-334CBFE6246D}">
      <dsp:nvSpPr>
        <dsp:cNvPr id="0" name=""/>
        <dsp:cNvSpPr/>
      </dsp:nvSpPr>
      <dsp:spPr>
        <a:xfrm>
          <a:off x="5409984" y="820688"/>
          <a:ext cx="1962410" cy="1962410"/>
        </a:xfrm>
        <a:prstGeom prst="leftCircularArrow">
          <a:avLst>
            <a:gd name="adj1" fmla="val 4439"/>
            <a:gd name="adj2" fmla="val 563486"/>
            <a:gd name="adj3" fmla="val 2338997"/>
            <a:gd name="adj4" fmla="val 9024489"/>
            <a:gd name="adj5" fmla="val 517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65280A-E468-4DB1-BFC0-BC35DAC3D552}">
      <dsp:nvSpPr>
        <dsp:cNvPr id="0" name=""/>
        <dsp:cNvSpPr/>
      </dsp:nvSpPr>
      <dsp:spPr>
        <a:xfrm>
          <a:off x="4931514" y="1692219"/>
          <a:ext cx="1377043" cy="547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Бюджетное обязательство</a:t>
          </a:r>
          <a:endParaRPr lang="ru-RU" sz="1500" kern="1200" dirty="0"/>
        </a:p>
      </dsp:txBody>
      <dsp:txXfrm>
        <a:off x="4947553" y="1708258"/>
        <a:ext cx="1344965" cy="515526"/>
      </dsp:txXfrm>
    </dsp:sp>
    <dsp:sp modelId="{8FDC5659-31FD-4615-B5B1-CF6CEE82149C}">
      <dsp:nvSpPr>
        <dsp:cNvPr id="0" name=""/>
        <dsp:cNvSpPr/>
      </dsp:nvSpPr>
      <dsp:spPr>
        <a:xfrm>
          <a:off x="6723410" y="688277"/>
          <a:ext cx="1549174" cy="1277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СБР, ЛБО</a:t>
          </a:r>
          <a:endParaRPr lang="ru-RU" sz="1400" kern="1200" dirty="0"/>
        </a:p>
      </dsp:txBody>
      <dsp:txXfrm>
        <a:off x="6752814" y="991484"/>
        <a:ext cx="1490366" cy="945134"/>
      </dsp:txXfrm>
    </dsp:sp>
    <dsp:sp modelId="{A27268F0-A9FC-4BD8-828E-B933B60F5625}">
      <dsp:nvSpPr>
        <dsp:cNvPr id="0" name=""/>
        <dsp:cNvSpPr/>
      </dsp:nvSpPr>
      <dsp:spPr>
        <a:xfrm>
          <a:off x="7067671" y="414475"/>
          <a:ext cx="1377043" cy="547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Денежное обязательство</a:t>
          </a:r>
          <a:endParaRPr lang="ru-RU" sz="1500" kern="1200" dirty="0"/>
        </a:p>
      </dsp:txBody>
      <dsp:txXfrm>
        <a:off x="7083710" y="430514"/>
        <a:ext cx="1344965" cy="5155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A9F1E-221C-4320-9E5B-0FE03ECBAB9B}">
      <dsp:nvSpPr>
        <dsp:cNvPr id="0" name=""/>
        <dsp:cNvSpPr/>
      </dsp:nvSpPr>
      <dsp:spPr>
        <a:xfrm>
          <a:off x="1164193" y="718190"/>
          <a:ext cx="3398213" cy="3997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9CFE6-DEAC-4F82-823F-14F7F6FB3D2D}">
      <dsp:nvSpPr>
        <dsp:cNvPr id="0" name=""/>
        <dsp:cNvSpPr/>
      </dsp:nvSpPr>
      <dsp:spPr>
        <a:xfrm>
          <a:off x="1164193" y="868335"/>
          <a:ext cx="249645" cy="2496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6F95A-E85E-40BF-8AD0-7AEF404AA608}">
      <dsp:nvSpPr>
        <dsp:cNvPr id="0" name=""/>
        <dsp:cNvSpPr/>
      </dsp:nvSpPr>
      <dsp:spPr>
        <a:xfrm>
          <a:off x="1164193" y="0"/>
          <a:ext cx="3398213" cy="718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Нормативно-правовые</a:t>
          </a:r>
          <a:endParaRPr lang="ru-RU" sz="1800" b="1" kern="1200" dirty="0"/>
        </a:p>
      </dsp:txBody>
      <dsp:txXfrm>
        <a:off x="1164193" y="0"/>
        <a:ext cx="3398213" cy="718190"/>
      </dsp:txXfrm>
    </dsp:sp>
    <dsp:sp modelId="{119411B4-53B6-4E3C-9420-0AF29F9EA9A9}">
      <dsp:nvSpPr>
        <dsp:cNvPr id="0" name=""/>
        <dsp:cNvSpPr/>
      </dsp:nvSpPr>
      <dsp:spPr>
        <a:xfrm>
          <a:off x="1164193" y="1450250"/>
          <a:ext cx="249638" cy="2496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B4938-0023-45B0-B928-8B9EC58D0C7C}">
      <dsp:nvSpPr>
        <dsp:cNvPr id="0" name=""/>
        <dsp:cNvSpPr/>
      </dsp:nvSpPr>
      <dsp:spPr>
        <a:xfrm>
          <a:off x="1402068" y="1284115"/>
          <a:ext cx="3160338" cy="581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Публичные нормативные обязательства</a:t>
          </a:r>
        </a:p>
      </dsp:txBody>
      <dsp:txXfrm>
        <a:off x="1402068" y="1284115"/>
        <a:ext cx="3160338" cy="581908"/>
      </dsp:txXfrm>
    </dsp:sp>
    <dsp:sp modelId="{7037F154-B230-4813-9D21-27956A5435DB}">
      <dsp:nvSpPr>
        <dsp:cNvPr id="0" name=""/>
        <dsp:cNvSpPr/>
      </dsp:nvSpPr>
      <dsp:spPr>
        <a:xfrm>
          <a:off x="1164193" y="2032159"/>
          <a:ext cx="249638" cy="2496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1653927"/>
              <a:satOff val="2682"/>
              <a:lumOff val="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278F8-39E2-4DAF-A7AF-DDBE237372B6}">
      <dsp:nvSpPr>
        <dsp:cNvPr id="0" name=""/>
        <dsp:cNvSpPr/>
      </dsp:nvSpPr>
      <dsp:spPr>
        <a:xfrm>
          <a:off x="1402068" y="1866024"/>
          <a:ext cx="3160338" cy="581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Нормативно-правовые межбюджетные обязательства</a:t>
          </a:r>
        </a:p>
      </dsp:txBody>
      <dsp:txXfrm>
        <a:off x="1402068" y="1866024"/>
        <a:ext cx="3160338" cy="581908"/>
      </dsp:txXfrm>
    </dsp:sp>
    <dsp:sp modelId="{BCF02AB7-5387-42BB-9A72-60E0A5CB9DA1}">
      <dsp:nvSpPr>
        <dsp:cNvPr id="0" name=""/>
        <dsp:cNvSpPr/>
      </dsp:nvSpPr>
      <dsp:spPr>
        <a:xfrm>
          <a:off x="1164193" y="2614068"/>
          <a:ext cx="249638" cy="2496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3307855"/>
              <a:satOff val="5364"/>
              <a:lumOff val="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0FCBA9-E5F7-4F9C-87DD-46F92C9528F8}">
      <dsp:nvSpPr>
        <dsp:cNvPr id="0" name=""/>
        <dsp:cNvSpPr/>
      </dsp:nvSpPr>
      <dsp:spPr>
        <a:xfrm>
          <a:off x="1402068" y="2447933"/>
          <a:ext cx="3160338" cy="581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Нормативно-правовые международные обязательства</a:t>
          </a:r>
          <a:endParaRPr lang="ru-RU" sz="1600" kern="1200" dirty="0"/>
        </a:p>
      </dsp:txBody>
      <dsp:txXfrm>
        <a:off x="1402068" y="2447933"/>
        <a:ext cx="3160338" cy="581908"/>
      </dsp:txXfrm>
    </dsp:sp>
    <dsp:sp modelId="{A4B6B222-CA09-4750-A91D-21D1F70D8827}">
      <dsp:nvSpPr>
        <dsp:cNvPr id="0" name=""/>
        <dsp:cNvSpPr/>
      </dsp:nvSpPr>
      <dsp:spPr>
        <a:xfrm>
          <a:off x="4732317" y="718190"/>
          <a:ext cx="3398213" cy="399789"/>
        </a:xfrm>
        <a:prstGeom prst="rect">
          <a:avLst/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 w="19050" cap="flat" cmpd="sng" algn="ctr">
          <a:solidFill>
            <a:schemeClr val="accent3">
              <a:hueOff val="-16539272"/>
              <a:satOff val="26822"/>
              <a:lumOff val="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8303A-7FB0-4FA3-BA46-81A786FB75FD}">
      <dsp:nvSpPr>
        <dsp:cNvPr id="0" name=""/>
        <dsp:cNvSpPr/>
      </dsp:nvSpPr>
      <dsp:spPr>
        <a:xfrm>
          <a:off x="4732317" y="868335"/>
          <a:ext cx="249645" cy="2496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16539272"/>
              <a:satOff val="26822"/>
              <a:lumOff val="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01BFE-368D-4DF2-8606-76568908E912}">
      <dsp:nvSpPr>
        <dsp:cNvPr id="0" name=""/>
        <dsp:cNvSpPr/>
      </dsp:nvSpPr>
      <dsp:spPr>
        <a:xfrm>
          <a:off x="4732317" y="0"/>
          <a:ext cx="3398213" cy="718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Договорные</a:t>
          </a:r>
          <a:endParaRPr lang="ru-RU" sz="1800" b="1" kern="1200" dirty="0"/>
        </a:p>
      </dsp:txBody>
      <dsp:txXfrm>
        <a:off x="4732317" y="0"/>
        <a:ext cx="3398213" cy="718190"/>
      </dsp:txXfrm>
    </dsp:sp>
    <dsp:sp modelId="{400050A6-F12B-4232-98A5-52450912B26E}">
      <dsp:nvSpPr>
        <dsp:cNvPr id="0" name=""/>
        <dsp:cNvSpPr/>
      </dsp:nvSpPr>
      <dsp:spPr>
        <a:xfrm>
          <a:off x="4732317" y="1450250"/>
          <a:ext cx="249638" cy="2496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4961782"/>
              <a:satOff val="8047"/>
              <a:lumOff val="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BBE44-5B33-4EE4-B885-3C389200552B}">
      <dsp:nvSpPr>
        <dsp:cNvPr id="0" name=""/>
        <dsp:cNvSpPr/>
      </dsp:nvSpPr>
      <dsp:spPr>
        <a:xfrm>
          <a:off x="4970192" y="1284115"/>
          <a:ext cx="3160338" cy="581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Договорные обязательства в целях оказания госуслуг</a:t>
          </a:r>
        </a:p>
      </dsp:txBody>
      <dsp:txXfrm>
        <a:off x="4970192" y="1284115"/>
        <a:ext cx="3160338" cy="581908"/>
      </dsp:txXfrm>
    </dsp:sp>
    <dsp:sp modelId="{C79D6C62-377A-440B-89A2-3F9C829E3CB5}">
      <dsp:nvSpPr>
        <dsp:cNvPr id="0" name=""/>
        <dsp:cNvSpPr/>
      </dsp:nvSpPr>
      <dsp:spPr>
        <a:xfrm>
          <a:off x="4732317" y="2032159"/>
          <a:ext cx="249638" cy="2496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6615709"/>
              <a:satOff val="10729"/>
              <a:lumOff val="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CC445-0C6D-4B2C-A3DE-F0A65FAA5285}">
      <dsp:nvSpPr>
        <dsp:cNvPr id="0" name=""/>
        <dsp:cNvSpPr/>
      </dsp:nvSpPr>
      <dsp:spPr>
        <a:xfrm>
          <a:off x="4970192" y="1866024"/>
          <a:ext cx="3160338" cy="581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Контрактные обязательства</a:t>
          </a:r>
          <a:endParaRPr lang="ru-RU" sz="1800" kern="1200" dirty="0"/>
        </a:p>
      </dsp:txBody>
      <dsp:txXfrm>
        <a:off x="4970192" y="1866024"/>
        <a:ext cx="3160338" cy="581908"/>
      </dsp:txXfrm>
    </dsp:sp>
    <dsp:sp modelId="{B5B4DB75-9DA3-4116-B7D2-46507557FF55}">
      <dsp:nvSpPr>
        <dsp:cNvPr id="0" name=""/>
        <dsp:cNvSpPr/>
      </dsp:nvSpPr>
      <dsp:spPr>
        <a:xfrm>
          <a:off x="4732317" y="2614068"/>
          <a:ext cx="249638" cy="2496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8269636"/>
              <a:satOff val="13411"/>
              <a:lumOff val="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2BD75A-E9A5-4C81-9606-0D6C956DF0EC}">
      <dsp:nvSpPr>
        <dsp:cNvPr id="0" name=""/>
        <dsp:cNvSpPr/>
      </dsp:nvSpPr>
      <dsp:spPr>
        <a:xfrm>
          <a:off x="4970192" y="2447933"/>
          <a:ext cx="3160338" cy="581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Трудовые обязательства</a:t>
          </a:r>
          <a:endParaRPr lang="ru-RU" sz="1800" kern="1200" dirty="0"/>
        </a:p>
      </dsp:txBody>
      <dsp:txXfrm>
        <a:off x="4970192" y="2447933"/>
        <a:ext cx="3160338" cy="581908"/>
      </dsp:txXfrm>
    </dsp:sp>
    <dsp:sp modelId="{E06EA188-C700-487D-A170-5DF16C713F9E}">
      <dsp:nvSpPr>
        <dsp:cNvPr id="0" name=""/>
        <dsp:cNvSpPr/>
      </dsp:nvSpPr>
      <dsp:spPr>
        <a:xfrm>
          <a:off x="4732317" y="3195977"/>
          <a:ext cx="249638" cy="2496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9923564"/>
              <a:satOff val="16093"/>
              <a:lumOff val="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03539-11E3-4518-854F-703197135A6B}">
      <dsp:nvSpPr>
        <dsp:cNvPr id="0" name=""/>
        <dsp:cNvSpPr/>
      </dsp:nvSpPr>
      <dsp:spPr>
        <a:xfrm>
          <a:off x="4970192" y="3029842"/>
          <a:ext cx="3160338" cy="581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Договорные межбюджетные обязательства</a:t>
          </a:r>
        </a:p>
      </dsp:txBody>
      <dsp:txXfrm>
        <a:off x="4970192" y="3029842"/>
        <a:ext cx="3160338" cy="581908"/>
      </dsp:txXfrm>
    </dsp:sp>
    <dsp:sp modelId="{C3E57C93-F6AA-4A23-BBFE-AD207D85E8C8}">
      <dsp:nvSpPr>
        <dsp:cNvPr id="0" name=""/>
        <dsp:cNvSpPr/>
      </dsp:nvSpPr>
      <dsp:spPr>
        <a:xfrm>
          <a:off x="4732317" y="3777886"/>
          <a:ext cx="249638" cy="2496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11577491"/>
              <a:satOff val="18775"/>
              <a:lumOff val="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C50550-5192-4999-B36F-6A0290E6E820}">
      <dsp:nvSpPr>
        <dsp:cNvPr id="0" name=""/>
        <dsp:cNvSpPr/>
      </dsp:nvSpPr>
      <dsp:spPr>
        <a:xfrm>
          <a:off x="4970192" y="3611751"/>
          <a:ext cx="3160338" cy="581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Договорные международные обязательства</a:t>
          </a:r>
        </a:p>
      </dsp:txBody>
      <dsp:txXfrm>
        <a:off x="4970192" y="3611751"/>
        <a:ext cx="3160338" cy="581908"/>
      </dsp:txXfrm>
    </dsp:sp>
    <dsp:sp modelId="{4EC911E5-4BCC-4D26-B6AA-FC11CB1EE0A0}">
      <dsp:nvSpPr>
        <dsp:cNvPr id="0" name=""/>
        <dsp:cNvSpPr/>
      </dsp:nvSpPr>
      <dsp:spPr>
        <a:xfrm>
          <a:off x="4732317" y="4359795"/>
          <a:ext cx="249638" cy="2496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13231418"/>
              <a:satOff val="21458"/>
              <a:lumOff val="1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79F69-32E9-4721-906E-9FA5B759E57D}">
      <dsp:nvSpPr>
        <dsp:cNvPr id="0" name=""/>
        <dsp:cNvSpPr/>
      </dsp:nvSpPr>
      <dsp:spPr>
        <a:xfrm>
          <a:off x="4970192" y="4193660"/>
          <a:ext cx="3160338" cy="581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Долговые обязательства</a:t>
          </a:r>
          <a:endParaRPr lang="ru-RU" sz="1800" kern="1200" dirty="0"/>
        </a:p>
      </dsp:txBody>
      <dsp:txXfrm>
        <a:off x="4970192" y="4193660"/>
        <a:ext cx="3160338" cy="581908"/>
      </dsp:txXfrm>
    </dsp:sp>
    <dsp:sp modelId="{C1816E59-05CC-4C1C-807B-9777CDF87477}">
      <dsp:nvSpPr>
        <dsp:cNvPr id="0" name=""/>
        <dsp:cNvSpPr/>
      </dsp:nvSpPr>
      <dsp:spPr>
        <a:xfrm>
          <a:off x="4732317" y="4941703"/>
          <a:ext cx="249638" cy="2496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14885345"/>
              <a:satOff val="24140"/>
              <a:lumOff val="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321BA-C2D6-4D77-9DE7-2A23CF40C032}">
      <dsp:nvSpPr>
        <dsp:cNvPr id="0" name=""/>
        <dsp:cNvSpPr/>
      </dsp:nvSpPr>
      <dsp:spPr>
        <a:xfrm>
          <a:off x="4970192" y="4775568"/>
          <a:ext cx="3160338" cy="581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Договорные обязательства в возмещение затрат</a:t>
          </a:r>
          <a:endParaRPr lang="ru-RU" sz="1800" kern="1200" dirty="0"/>
        </a:p>
      </dsp:txBody>
      <dsp:txXfrm>
        <a:off x="4970192" y="4775568"/>
        <a:ext cx="3160338" cy="581908"/>
      </dsp:txXfrm>
    </dsp:sp>
    <dsp:sp modelId="{A565B76B-D7CA-4D00-8B1B-590782158AE6}">
      <dsp:nvSpPr>
        <dsp:cNvPr id="0" name=""/>
        <dsp:cNvSpPr/>
      </dsp:nvSpPr>
      <dsp:spPr>
        <a:xfrm>
          <a:off x="4732317" y="5523612"/>
          <a:ext cx="249638" cy="2496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16539272"/>
              <a:satOff val="26822"/>
              <a:lumOff val="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1D5CED-4664-4007-99A5-EB212A78FF38}">
      <dsp:nvSpPr>
        <dsp:cNvPr id="0" name=""/>
        <dsp:cNvSpPr/>
      </dsp:nvSpPr>
      <dsp:spPr>
        <a:xfrm>
          <a:off x="4970192" y="5357477"/>
          <a:ext cx="3160338" cy="581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Иные договорные </a:t>
          </a:r>
          <a:endParaRPr lang="ru-RU" sz="1800" kern="1200" dirty="0"/>
        </a:p>
      </dsp:txBody>
      <dsp:txXfrm>
        <a:off x="4970192" y="5357477"/>
        <a:ext cx="3160338" cy="5819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68872-C90B-405C-8BFE-1059B4A6CA85}">
      <dsp:nvSpPr>
        <dsp:cNvPr id="0" name=""/>
        <dsp:cNvSpPr/>
      </dsp:nvSpPr>
      <dsp:spPr>
        <a:xfrm>
          <a:off x="0" y="1070"/>
          <a:ext cx="3447143" cy="171240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1) обеспечение выполнения функций государственными (муниципальными) органами и казенными учреждениями, в том числе по оказанию государственных (муниципальных) услуг (выполнению работ) физическим и (или) юридическим лицам;</a:t>
          </a:r>
          <a:endParaRPr lang="ru-RU" sz="1400" kern="1200" dirty="0"/>
        </a:p>
      </dsp:txBody>
      <dsp:txXfrm>
        <a:off x="83593" y="84663"/>
        <a:ext cx="3279957" cy="1545218"/>
      </dsp:txXfrm>
    </dsp:sp>
    <dsp:sp modelId="{700AD449-7506-40A7-A658-E8FF09811DC5}">
      <dsp:nvSpPr>
        <dsp:cNvPr id="0" name=""/>
        <dsp:cNvSpPr/>
      </dsp:nvSpPr>
      <dsp:spPr>
        <a:xfrm>
          <a:off x="0" y="1727340"/>
          <a:ext cx="3447143" cy="1712404"/>
        </a:xfrm>
        <a:prstGeom prst="roundRect">
          <a:avLst/>
        </a:prstGeom>
        <a:gradFill rotWithShape="0">
          <a:gsLst>
            <a:gs pos="0">
              <a:schemeClr val="accent5">
                <a:hueOff val="5369458"/>
                <a:satOff val="-722"/>
                <a:lumOff val="7157"/>
                <a:alphaOff val="0"/>
                <a:tint val="1000"/>
                <a:satMod val="255000"/>
              </a:schemeClr>
            </a:gs>
            <a:gs pos="55000">
              <a:schemeClr val="accent5">
                <a:hueOff val="5369458"/>
                <a:satOff val="-722"/>
                <a:lumOff val="7157"/>
                <a:alphaOff val="0"/>
                <a:tint val="12000"/>
                <a:satMod val="255000"/>
              </a:schemeClr>
            </a:gs>
            <a:gs pos="100000">
              <a:schemeClr val="accent5">
                <a:hueOff val="5369458"/>
                <a:satOff val="-722"/>
                <a:lumOff val="7157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2) предоставление субсидий бюджетным и автономным учреждениям;</a:t>
          </a:r>
          <a:endParaRPr lang="ru-RU" sz="1400" kern="1200"/>
        </a:p>
      </dsp:txBody>
      <dsp:txXfrm>
        <a:off x="83593" y="1810933"/>
        <a:ext cx="3279957" cy="1545218"/>
      </dsp:txXfrm>
    </dsp:sp>
    <dsp:sp modelId="{C2E776F0-A469-41C3-9E5C-9125C312EBEF}">
      <dsp:nvSpPr>
        <dsp:cNvPr id="0" name=""/>
        <dsp:cNvSpPr/>
      </dsp:nvSpPr>
      <dsp:spPr>
        <a:xfrm>
          <a:off x="0" y="3453610"/>
          <a:ext cx="3447143" cy="1712404"/>
        </a:xfrm>
        <a:prstGeom prst="roundRect">
          <a:avLst/>
        </a:prstGeom>
        <a:gradFill rotWithShape="0">
          <a:gsLst>
            <a:gs pos="0">
              <a:schemeClr val="accent5">
                <a:hueOff val="10738916"/>
                <a:satOff val="-1444"/>
                <a:lumOff val="14313"/>
                <a:alphaOff val="0"/>
                <a:tint val="1000"/>
                <a:satMod val="255000"/>
              </a:schemeClr>
            </a:gs>
            <a:gs pos="55000">
              <a:schemeClr val="accent5">
                <a:hueOff val="10738916"/>
                <a:satOff val="-1444"/>
                <a:lumOff val="14313"/>
                <a:alphaOff val="0"/>
                <a:tint val="12000"/>
                <a:satMod val="255000"/>
              </a:schemeClr>
            </a:gs>
            <a:gs pos="100000">
              <a:schemeClr val="accent5">
                <a:hueOff val="10738916"/>
                <a:satOff val="-1444"/>
                <a:lumOff val="14313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3) </a:t>
          </a:r>
          <a:r>
            <a:rPr lang="ru-RU" sz="1400" b="0" kern="1200" dirty="0" smtClean="0"/>
            <a:t>оказание государственных (муниципальных) услуг (выполнение работ) физическим и (или) юридическим лицам в соответствии</a:t>
          </a:r>
          <a:r>
            <a:rPr lang="ru-RU" sz="1400" b="1" kern="1200" dirty="0" smtClean="0"/>
            <a:t> с государственным (муниципальным) заказом</a:t>
          </a:r>
          <a:r>
            <a:rPr lang="ru-RU" sz="1400" kern="1200" dirty="0" smtClean="0"/>
            <a:t>;</a:t>
          </a:r>
          <a:endParaRPr lang="ru-RU" sz="1400" kern="1200" dirty="0"/>
        </a:p>
      </dsp:txBody>
      <dsp:txXfrm>
        <a:off x="83593" y="3537203"/>
        <a:ext cx="3279957" cy="15452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58618-AD86-434A-9082-C83E6F1DCBEC}">
      <dsp:nvSpPr>
        <dsp:cNvPr id="0" name=""/>
        <dsp:cNvSpPr/>
      </dsp:nvSpPr>
      <dsp:spPr>
        <a:xfrm>
          <a:off x="0" y="323144"/>
          <a:ext cx="8331200" cy="3291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594" tIns="395732" rIns="646594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итоги реализации направлений долговой политики;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основные факторы, определяющие характер и направления долговой политики;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цели и задачи долговой политики;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инструменты реализации долговой политики;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анализ рисков для бюджета, возникающих в процессе управления государственным долгом Российской Федерации, субъекта Российской Федерации, муниципальным долгом;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иные положения </a:t>
          </a:r>
          <a:endParaRPr lang="ru-RU" sz="1900" kern="1200" dirty="0"/>
        </a:p>
      </dsp:txBody>
      <dsp:txXfrm>
        <a:off x="0" y="323144"/>
        <a:ext cx="8331200" cy="3291750"/>
      </dsp:txXfrm>
    </dsp:sp>
    <dsp:sp modelId="{32F83AF4-0CED-476D-9ACC-33F4772FC9C3}">
      <dsp:nvSpPr>
        <dsp:cNvPr id="0" name=""/>
        <dsp:cNvSpPr/>
      </dsp:nvSpPr>
      <dsp:spPr>
        <a:xfrm>
          <a:off x="416560" y="42704"/>
          <a:ext cx="5831840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30" tIns="0" rIns="2204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долговой политики</a:t>
          </a:r>
          <a:endParaRPr lang="ru-RU" sz="1900" kern="1200" dirty="0"/>
        </a:p>
      </dsp:txBody>
      <dsp:txXfrm>
        <a:off x="443940" y="70084"/>
        <a:ext cx="5777080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B706C-0F98-46EB-8F7A-1742098F5350}">
      <dsp:nvSpPr>
        <dsp:cNvPr id="0" name=""/>
        <dsp:cNvSpPr/>
      </dsp:nvSpPr>
      <dsp:spPr>
        <a:xfrm>
          <a:off x="0" y="304049"/>
          <a:ext cx="9144000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312420" rIns="709676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введение новой формы дотации: дотации на сбалансированность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введение "горизонтальных"  межбюджетных субсидий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законодательное регулирование формирования единой субвенции</a:t>
          </a:r>
          <a:endParaRPr lang="ru-RU" sz="1500" kern="1200" dirty="0"/>
        </a:p>
      </dsp:txBody>
      <dsp:txXfrm>
        <a:off x="0" y="304049"/>
        <a:ext cx="9144000" cy="1086750"/>
      </dsp:txXfrm>
    </dsp:sp>
    <dsp:sp modelId="{188A5B58-91B6-4F61-8689-56E7330C2C82}">
      <dsp:nvSpPr>
        <dsp:cNvPr id="0" name=""/>
        <dsp:cNvSpPr/>
      </dsp:nvSpPr>
      <dsp:spPr>
        <a:xfrm>
          <a:off x="457200" y="82649"/>
          <a:ext cx="6400800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Уточнение форм межбюджетных трансфертов</a:t>
          </a:r>
          <a:endParaRPr lang="ru-RU" sz="1500" kern="1200" dirty="0"/>
        </a:p>
      </dsp:txBody>
      <dsp:txXfrm>
        <a:off x="478816" y="104265"/>
        <a:ext cx="6357568" cy="399568"/>
      </dsp:txXfrm>
    </dsp:sp>
    <dsp:sp modelId="{5A85C412-170D-4A88-A736-064B2C4BBA33}">
      <dsp:nvSpPr>
        <dsp:cNvPr id="0" name=""/>
        <dsp:cNvSpPr/>
      </dsp:nvSpPr>
      <dsp:spPr>
        <a:xfrm>
          <a:off x="0" y="1693199"/>
          <a:ext cx="9144000" cy="212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312420" rIns="709676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+mj-lt"/>
            </a:rPr>
            <a:t>распределение межбюджетных трансфертов (кроме конкурсных субсидий) только законами (решениями) о бюджете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+mj-lt"/>
            </a:rPr>
            <a:t>внесение изменений в проект распределения без корректировки методики распределения не допускается (сейчас для дотаций, предлагается распространить на субвенции и субсидии)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установление особенности использования субвенции на обслуживающие расходы (почтовая связь, банковские услуги и обеспечение деятельности ОИВ субъектов РФ)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расчет субвенций местным бюджетам исходя из установленных нормативов </a:t>
          </a:r>
          <a:endParaRPr lang="ru-RU" sz="1500" kern="1200" dirty="0"/>
        </a:p>
      </dsp:txBody>
      <dsp:txXfrm>
        <a:off x="0" y="1693199"/>
        <a:ext cx="9144000" cy="2126250"/>
      </dsp:txXfrm>
    </dsp:sp>
    <dsp:sp modelId="{EDB52389-E2D3-4C4C-9683-E2E9A62323DA}">
      <dsp:nvSpPr>
        <dsp:cNvPr id="0" name=""/>
        <dsp:cNvSpPr/>
      </dsp:nvSpPr>
      <dsp:spPr>
        <a:xfrm>
          <a:off x="457200" y="1471799"/>
          <a:ext cx="6400800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Новации в сфере межбюджетного регулирования</a:t>
          </a:r>
          <a:endParaRPr lang="ru-RU" sz="1500" kern="1200" dirty="0"/>
        </a:p>
      </dsp:txBody>
      <dsp:txXfrm>
        <a:off x="478816" y="1493415"/>
        <a:ext cx="6357568" cy="399568"/>
      </dsp:txXfrm>
    </dsp:sp>
    <dsp:sp modelId="{774BA8AA-5041-4DC5-A31C-40A7C51ACC4F}">
      <dsp:nvSpPr>
        <dsp:cNvPr id="0" name=""/>
        <dsp:cNvSpPr/>
      </dsp:nvSpPr>
      <dsp:spPr>
        <a:xfrm>
          <a:off x="0" y="4121849"/>
          <a:ext cx="9144000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312420" rIns="709676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плата за негативное воздействие на окружающей среды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штрафы за отдельные административные правонарушения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сборы за пользование объектами водных биологических ресурсов (на региональном уровне)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платы за аренду земельного участка, государственная собственность на который не разграничена (на местном уровне)</a:t>
          </a:r>
          <a:endParaRPr lang="ru-RU" sz="1500" kern="1200" dirty="0"/>
        </a:p>
      </dsp:txBody>
      <dsp:txXfrm>
        <a:off x="0" y="4121849"/>
        <a:ext cx="9144000" cy="1701000"/>
      </dsp:txXfrm>
    </dsp:sp>
    <dsp:sp modelId="{65F9596D-1795-41FA-A80D-3B3621A9B942}">
      <dsp:nvSpPr>
        <dsp:cNvPr id="0" name=""/>
        <dsp:cNvSpPr/>
      </dsp:nvSpPr>
      <dsp:spPr>
        <a:xfrm>
          <a:off x="437142" y="3900450"/>
          <a:ext cx="6400800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Право субъектов РФ и ОМСУ передать нижестоящим бюджетам поступления от неналоговых доходов</a:t>
          </a:r>
          <a:endParaRPr lang="ru-RU" sz="1500" kern="1200" dirty="0"/>
        </a:p>
      </dsp:txBody>
      <dsp:txXfrm>
        <a:off x="458758" y="3922066"/>
        <a:ext cx="6357568" cy="399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DF75C-F6BB-4E33-9434-E471C8525B07}">
      <dsp:nvSpPr>
        <dsp:cNvPr id="0" name=""/>
        <dsp:cNvSpPr/>
      </dsp:nvSpPr>
      <dsp:spPr>
        <a:xfrm>
          <a:off x="0" y="463437"/>
          <a:ext cx="8712200" cy="3027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164" tIns="645668" rIns="676164" bIns="113792" numCol="1" spcCol="1270" anchor="t" anchorCtr="0">
          <a:noAutofit/>
        </a:bodyPr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перейти от понятия "кассовое" к понятию </a:t>
          </a:r>
          <a:r>
            <a:rPr lang="ru-RU" sz="1600" b="1" kern="1200" dirty="0" smtClean="0"/>
            <a:t>"казначейское" обслуживание</a:t>
          </a:r>
          <a:r>
            <a:rPr lang="ru-RU" sz="1600" b="0" kern="1200" dirty="0" smtClean="0"/>
            <a:t> 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включить требования к порядку осуществления операций со средствами  </a:t>
          </a:r>
          <a:r>
            <a:rPr lang="ru-RU" sz="1600" b="1" i="0" kern="1200" dirty="0" err="1" smtClean="0"/>
            <a:t>неучастников</a:t>
          </a:r>
          <a:r>
            <a:rPr lang="ru-RU" sz="1600" kern="1200" dirty="0" smtClean="0"/>
            <a:t> бюджетного процесса, включая автономные и бюджетные учреждения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предоставление субсидий из федерального бюджета юридическим лицам </a:t>
          </a:r>
          <a:r>
            <a:rPr lang="ru-RU" sz="1600" b="1" kern="1200" dirty="0" smtClean="0"/>
            <a:t>под фактическую потребность </a:t>
          </a:r>
          <a:r>
            <a:rPr lang="ru-RU" sz="1600" kern="1200" dirty="0" smtClean="0"/>
            <a:t>(принцип "нуждаемости" получателя бюджетных средств в бюджетных средствах)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введение </a:t>
          </a:r>
          <a:r>
            <a:rPr lang="ru-RU" sz="1600" b="1" kern="1200" dirty="0" smtClean="0"/>
            <a:t>казначейского сопровождения </a:t>
          </a:r>
          <a:r>
            <a:rPr lang="ru-RU" sz="1600" kern="1200" dirty="0" smtClean="0"/>
            <a:t>контрактов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/>
            <a:t>урегулирование вопросов </a:t>
          </a:r>
          <a:r>
            <a:rPr lang="ru-RU" sz="1600" b="1" kern="1200" dirty="0" smtClean="0"/>
            <a:t>со средствами, поступающими во временное распоряжение и целевыми добровольными перечислениями</a:t>
          </a:r>
          <a:endParaRPr lang="ru-RU" sz="1600" kern="1200" dirty="0"/>
        </a:p>
      </dsp:txBody>
      <dsp:txXfrm>
        <a:off x="0" y="463437"/>
        <a:ext cx="8712200" cy="3027150"/>
      </dsp:txXfrm>
    </dsp:sp>
    <dsp:sp modelId="{E8BA4634-C5BB-4CA7-8C82-C97E6CE280E9}">
      <dsp:nvSpPr>
        <dsp:cNvPr id="0" name=""/>
        <dsp:cNvSpPr/>
      </dsp:nvSpPr>
      <dsp:spPr>
        <a:xfrm>
          <a:off x="435610" y="5877"/>
          <a:ext cx="6098540" cy="915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510" tIns="0" rIns="23051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Правовое регулирование  кассового/казначейского  обслуживания</a:t>
          </a:r>
          <a:endParaRPr lang="ru-RU" sz="1600" kern="1200" dirty="0"/>
        </a:p>
      </dsp:txBody>
      <dsp:txXfrm>
        <a:off x="480282" y="50549"/>
        <a:ext cx="6009196" cy="825776"/>
      </dsp:txXfrm>
    </dsp:sp>
    <dsp:sp modelId="{48A6087E-E3BB-4DA0-BA3A-A546D8EB58C7}">
      <dsp:nvSpPr>
        <dsp:cNvPr id="0" name=""/>
        <dsp:cNvSpPr/>
      </dsp:nvSpPr>
      <dsp:spPr>
        <a:xfrm>
          <a:off x="0" y="4115547"/>
          <a:ext cx="8712200" cy="1708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164" tIns="645668" rIns="676164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прогнозирования движения денежных средств, управление операциями со средствами и остатками средств на едином казначейском счете 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расширение инструментов привлечения денежных средств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распределение доходов, полученных от управления</a:t>
          </a:r>
          <a:endParaRPr lang="ru-RU" sz="1600" kern="1200" dirty="0"/>
        </a:p>
      </dsp:txBody>
      <dsp:txXfrm>
        <a:off x="0" y="4115547"/>
        <a:ext cx="8712200" cy="1708875"/>
      </dsp:txXfrm>
    </dsp:sp>
    <dsp:sp modelId="{CAB1255E-E2F0-4E39-A0E9-7D86D6EEC68D}">
      <dsp:nvSpPr>
        <dsp:cNvPr id="0" name=""/>
        <dsp:cNvSpPr/>
      </dsp:nvSpPr>
      <dsp:spPr>
        <a:xfrm>
          <a:off x="435610" y="3657987"/>
          <a:ext cx="6098540" cy="9151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510" tIns="0" rIns="23051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Развитие норм про управление средствами на </a:t>
          </a:r>
          <a:r>
            <a:rPr lang="ru-RU" sz="1600" b="1" kern="1200" dirty="0" smtClean="0"/>
            <a:t>едином счете</a:t>
          </a:r>
          <a:endParaRPr lang="ru-RU" sz="1600" b="1" kern="1200" dirty="0"/>
        </a:p>
      </dsp:txBody>
      <dsp:txXfrm>
        <a:off x="480282" y="3702659"/>
        <a:ext cx="6009196" cy="8257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3EE96-78BD-476F-AC1E-2BCD561D2DD6}">
      <dsp:nvSpPr>
        <dsp:cNvPr id="0" name=""/>
        <dsp:cNvSpPr/>
      </dsp:nvSpPr>
      <dsp:spPr>
        <a:xfrm>
          <a:off x="0" y="2479774"/>
          <a:ext cx="8287657" cy="0"/>
        </a:xfrm>
        <a:prstGeom prst="line">
          <a:avLst/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1C9FB-9270-47C0-8799-DDF3ABC5E3A8}">
      <dsp:nvSpPr>
        <dsp:cNvPr id="0" name=""/>
        <dsp:cNvSpPr/>
      </dsp:nvSpPr>
      <dsp:spPr>
        <a:xfrm>
          <a:off x="0" y="1414671"/>
          <a:ext cx="8287657" cy="0"/>
        </a:xfrm>
        <a:prstGeom prst="line">
          <a:avLst/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CB70F-AB16-443B-8703-807406C09C39}">
      <dsp:nvSpPr>
        <dsp:cNvPr id="0" name=""/>
        <dsp:cNvSpPr/>
      </dsp:nvSpPr>
      <dsp:spPr>
        <a:xfrm>
          <a:off x="0" y="349569"/>
          <a:ext cx="8287657" cy="0"/>
        </a:xfrm>
        <a:prstGeom prst="line">
          <a:avLst/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9AC66-E684-42E5-B637-72C81D013A1A}">
      <dsp:nvSpPr>
        <dsp:cNvPr id="0" name=""/>
        <dsp:cNvSpPr/>
      </dsp:nvSpPr>
      <dsp:spPr>
        <a:xfrm>
          <a:off x="2154790" y="389"/>
          <a:ext cx="6132866" cy="349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Кто ведет: определяется </a:t>
          </a:r>
          <a:r>
            <a:rPr lang="ru-RU" sz="1400" kern="1200" dirty="0" err="1" smtClean="0"/>
            <a:t>финорганом</a:t>
          </a:r>
          <a:endParaRPr lang="ru-RU" sz="1400" kern="1200" dirty="0"/>
        </a:p>
      </dsp:txBody>
      <dsp:txXfrm>
        <a:off x="2154790" y="389"/>
        <a:ext cx="6132866" cy="349179"/>
      </dsp:txXfrm>
    </dsp:sp>
    <dsp:sp modelId="{92815BA2-2672-40FD-8DD8-D808578EC442}">
      <dsp:nvSpPr>
        <dsp:cNvPr id="0" name=""/>
        <dsp:cNvSpPr/>
      </dsp:nvSpPr>
      <dsp:spPr>
        <a:xfrm>
          <a:off x="0" y="389"/>
          <a:ext cx="2154790" cy="349179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источников доходов </a:t>
          </a:r>
          <a:endParaRPr lang="ru-RU" sz="1400" kern="1200" dirty="0"/>
        </a:p>
      </dsp:txBody>
      <dsp:txXfrm>
        <a:off x="17049" y="17438"/>
        <a:ext cx="2120692" cy="332130"/>
      </dsp:txXfrm>
    </dsp:sp>
    <dsp:sp modelId="{2EA1B970-E0CD-4C9C-B726-266C62C493CE}">
      <dsp:nvSpPr>
        <dsp:cNvPr id="0" name=""/>
        <dsp:cNvSpPr/>
      </dsp:nvSpPr>
      <dsp:spPr>
        <a:xfrm>
          <a:off x="0" y="349569"/>
          <a:ext cx="8287657" cy="698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ЧТО: свод (перечень) сведений об обязательных платежах  и других поступлениях, поступающих в доходы бюджета, с указанием правовых оснований их возникновения, порядка расчета (размеры, ставки, льготы) и </a:t>
          </a:r>
          <a:r>
            <a:rPr lang="ru-RU" sz="1400" b="1" kern="1200" dirty="0" smtClean="0"/>
            <a:t>иных характеристик </a:t>
          </a:r>
          <a:r>
            <a:rPr lang="ru-RU" sz="1400" kern="1200" dirty="0" smtClean="0"/>
            <a:t>источников доходов </a:t>
          </a:r>
          <a:endParaRPr lang="ru-RU" sz="1400" kern="1200" dirty="0"/>
        </a:p>
      </dsp:txBody>
      <dsp:txXfrm>
        <a:off x="0" y="349569"/>
        <a:ext cx="8287657" cy="698463"/>
      </dsp:txXfrm>
    </dsp:sp>
    <dsp:sp modelId="{BD30C2CF-0376-4B51-A96F-1F072A8D4A2C}">
      <dsp:nvSpPr>
        <dsp:cNvPr id="0" name=""/>
        <dsp:cNvSpPr/>
      </dsp:nvSpPr>
      <dsp:spPr>
        <a:xfrm>
          <a:off x="2154790" y="1065492"/>
          <a:ext cx="6132866" cy="349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Кто ведет: определяется </a:t>
          </a:r>
          <a:r>
            <a:rPr lang="ru-RU" sz="1400" kern="1200" dirty="0" err="1" smtClean="0"/>
            <a:t>финорганом</a:t>
          </a:r>
          <a:endParaRPr lang="ru-RU" sz="1400" kern="1200" dirty="0"/>
        </a:p>
      </dsp:txBody>
      <dsp:txXfrm>
        <a:off x="2154790" y="1065492"/>
        <a:ext cx="6132866" cy="349179"/>
      </dsp:txXfrm>
    </dsp:sp>
    <dsp:sp modelId="{5A749386-B478-47DF-8041-5B25D658AD32}">
      <dsp:nvSpPr>
        <dsp:cNvPr id="0" name=""/>
        <dsp:cNvSpPr/>
      </dsp:nvSpPr>
      <dsp:spPr>
        <a:xfrm>
          <a:off x="0" y="1065492"/>
          <a:ext cx="2154790" cy="349179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3">
                <a:hueOff val="-8269636"/>
                <a:satOff val="13411"/>
                <a:lumOff val="98"/>
                <a:alphaOff val="0"/>
                <a:tint val="1000"/>
                <a:satMod val="255000"/>
              </a:schemeClr>
            </a:gs>
            <a:gs pos="55000">
              <a:schemeClr val="accent3">
                <a:hueOff val="-8269636"/>
                <a:satOff val="13411"/>
                <a:lumOff val="98"/>
                <a:alphaOff val="0"/>
                <a:tint val="12000"/>
                <a:satMod val="255000"/>
              </a:schemeClr>
            </a:gs>
            <a:gs pos="100000">
              <a:schemeClr val="accent3">
                <a:hueOff val="-8269636"/>
                <a:satOff val="13411"/>
                <a:lumOff val="98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>
              <a:hueOff val="-8269636"/>
              <a:satOff val="13411"/>
              <a:lumOff val="98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расходов</a:t>
          </a:r>
          <a:endParaRPr lang="ru-RU" sz="1400" kern="1200" dirty="0"/>
        </a:p>
      </dsp:txBody>
      <dsp:txXfrm>
        <a:off x="17049" y="1082541"/>
        <a:ext cx="2120692" cy="332130"/>
      </dsp:txXfrm>
    </dsp:sp>
    <dsp:sp modelId="{AD67CF26-550D-4FF8-94F7-9FF6BA0425CE}">
      <dsp:nvSpPr>
        <dsp:cNvPr id="0" name=""/>
        <dsp:cNvSpPr/>
      </dsp:nvSpPr>
      <dsp:spPr>
        <a:xfrm>
          <a:off x="0" y="1414671"/>
          <a:ext cx="8287657" cy="698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ЧТО: свод (перечень) сведений о расходных обязательствах, </a:t>
          </a:r>
          <a:r>
            <a:rPr lang="ru-RU" sz="1400" kern="1200" dirty="0" smtClean="0">
              <a:solidFill>
                <a:srgbClr val="FF0000"/>
              </a:solidFill>
            </a:rPr>
            <a:t>иных расходах, осуществляемых и планируемых к осуществлению из бюджета</a:t>
          </a:r>
          <a:r>
            <a:rPr lang="ru-RU" sz="1400" kern="1200" dirty="0" smtClean="0"/>
            <a:t>, с указанием правовых оснований их возникновения, порядка и показателей расчета объема бюджетных ассигнований, необходимых для их исполнения, и </a:t>
          </a:r>
          <a:r>
            <a:rPr lang="ru-RU" sz="1400" b="1" kern="1200" dirty="0" smtClean="0"/>
            <a:t>иных характеристик </a:t>
          </a:r>
          <a:r>
            <a:rPr lang="ru-RU" sz="1400" kern="1200" dirty="0" smtClean="0"/>
            <a:t>расходов</a:t>
          </a:r>
          <a:endParaRPr lang="ru-RU" sz="1400" kern="1200" dirty="0"/>
        </a:p>
      </dsp:txBody>
      <dsp:txXfrm>
        <a:off x="0" y="1414671"/>
        <a:ext cx="8287657" cy="698463"/>
      </dsp:txXfrm>
    </dsp:sp>
    <dsp:sp modelId="{F1C932B3-B8C9-473F-802C-EEE1096D10A4}">
      <dsp:nvSpPr>
        <dsp:cNvPr id="0" name=""/>
        <dsp:cNvSpPr/>
      </dsp:nvSpPr>
      <dsp:spPr>
        <a:xfrm>
          <a:off x="2154790" y="2130594"/>
          <a:ext cx="6132866" cy="349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Кто ведет: определяется </a:t>
          </a:r>
          <a:r>
            <a:rPr lang="ru-RU" sz="1400" kern="1200" dirty="0" err="1" smtClean="0"/>
            <a:t>финорганом</a:t>
          </a:r>
          <a:endParaRPr lang="ru-RU" sz="1400" kern="1200" dirty="0"/>
        </a:p>
      </dsp:txBody>
      <dsp:txXfrm>
        <a:off x="2154790" y="2130594"/>
        <a:ext cx="6132866" cy="349179"/>
      </dsp:txXfrm>
    </dsp:sp>
    <dsp:sp modelId="{9F36F005-5C13-41E3-AB5F-4D0F917BC100}">
      <dsp:nvSpPr>
        <dsp:cNvPr id="0" name=""/>
        <dsp:cNvSpPr/>
      </dsp:nvSpPr>
      <dsp:spPr>
        <a:xfrm>
          <a:off x="0" y="2130594"/>
          <a:ext cx="2154790" cy="349179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3">
                <a:hueOff val="-16539272"/>
                <a:satOff val="26822"/>
                <a:lumOff val="197"/>
                <a:alphaOff val="0"/>
                <a:tint val="1000"/>
                <a:satMod val="255000"/>
              </a:schemeClr>
            </a:gs>
            <a:gs pos="55000">
              <a:schemeClr val="accent3">
                <a:hueOff val="-16539272"/>
                <a:satOff val="26822"/>
                <a:lumOff val="197"/>
                <a:alphaOff val="0"/>
                <a:tint val="12000"/>
                <a:satMod val="255000"/>
              </a:schemeClr>
            </a:gs>
            <a:gs pos="100000">
              <a:schemeClr val="accent3">
                <a:hueOff val="-16539272"/>
                <a:satOff val="26822"/>
                <a:lumOff val="197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>
              <a:hueOff val="-16539272"/>
              <a:satOff val="26822"/>
              <a:lumOff val="197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источников финансирования </a:t>
          </a:r>
          <a:endParaRPr lang="ru-RU" sz="1400" kern="1200" dirty="0"/>
        </a:p>
      </dsp:txBody>
      <dsp:txXfrm>
        <a:off x="17049" y="2147643"/>
        <a:ext cx="2120692" cy="332130"/>
      </dsp:txXfrm>
    </dsp:sp>
    <dsp:sp modelId="{11E8A9B3-4C75-4316-B9AF-A062D86CCAA7}">
      <dsp:nvSpPr>
        <dsp:cNvPr id="0" name=""/>
        <dsp:cNvSpPr/>
      </dsp:nvSpPr>
      <dsp:spPr>
        <a:xfrm>
          <a:off x="0" y="2479774"/>
          <a:ext cx="8287657" cy="698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ЧТО: свод (перечень) сведений об источниках финансирования бюджетов, с указанием правовых оснований их возникновения, порядка расчета и </a:t>
          </a:r>
          <a:r>
            <a:rPr lang="ru-RU" sz="1400" b="1" kern="1200" dirty="0" smtClean="0"/>
            <a:t>иные характеристики </a:t>
          </a:r>
          <a:r>
            <a:rPr lang="ru-RU" sz="1400" kern="1200" dirty="0" smtClean="0"/>
            <a:t>источников финансирования</a:t>
          </a: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0" y="2479774"/>
        <a:ext cx="8287657" cy="6984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19906-0AF3-465C-AFAC-B684A4FB54E1}">
      <dsp:nvSpPr>
        <dsp:cNvPr id="0" name=""/>
        <dsp:cNvSpPr/>
      </dsp:nvSpPr>
      <dsp:spPr>
        <a:xfrm>
          <a:off x="3026" y="24397"/>
          <a:ext cx="2885182" cy="108000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2016</a:t>
          </a:r>
          <a:endParaRPr lang="ru-RU" sz="2400" kern="1200" dirty="0"/>
        </a:p>
      </dsp:txBody>
      <dsp:txXfrm>
        <a:off x="543026" y="24397"/>
        <a:ext cx="1805182" cy="1080000"/>
      </dsp:txXfrm>
    </dsp:sp>
    <dsp:sp modelId="{29D16B30-5D8D-4583-A23F-7B4139BA67E3}">
      <dsp:nvSpPr>
        <dsp:cNvPr id="0" name=""/>
        <dsp:cNvSpPr/>
      </dsp:nvSpPr>
      <dsp:spPr>
        <a:xfrm>
          <a:off x="3026" y="1239398"/>
          <a:ext cx="2308145" cy="2418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нормы о планировании проектов бюджетов на 2017-2019 годы</a:t>
          </a:r>
          <a:endParaRPr lang="ru-RU" sz="1800" kern="1200" dirty="0"/>
        </a:p>
      </dsp:txBody>
      <dsp:txXfrm>
        <a:off x="3026" y="1239398"/>
        <a:ext cx="2308145" cy="2418750"/>
      </dsp:txXfrm>
    </dsp:sp>
    <dsp:sp modelId="{F26E8862-3976-4DD9-850F-543500E4BACA}">
      <dsp:nvSpPr>
        <dsp:cNvPr id="0" name=""/>
        <dsp:cNvSpPr/>
      </dsp:nvSpPr>
      <dsp:spPr>
        <a:xfrm>
          <a:off x="2672208" y="24397"/>
          <a:ext cx="2885182" cy="108000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2017</a:t>
          </a:r>
          <a:endParaRPr lang="ru-RU" sz="2400" kern="1200" dirty="0"/>
        </a:p>
      </dsp:txBody>
      <dsp:txXfrm>
        <a:off x="3212208" y="24397"/>
        <a:ext cx="1805182" cy="1080000"/>
      </dsp:txXfrm>
    </dsp:sp>
    <dsp:sp modelId="{EA8F0EC7-27FF-480E-B348-E65190E9DA01}">
      <dsp:nvSpPr>
        <dsp:cNvPr id="0" name=""/>
        <dsp:cNvSpPr/>
      </dsp:nvSpPr>
      <dsp:spPr>
        <a:xfrm>
          <a:off x="2672208" y="1239398"/>
          <a:ext cx="2308145" cy="2418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нормы об исполнении бюджетов  2017-2019 годов</a:t>
          </a:r>
          <a:endParaRPr lang="ru-RU" sz="1800" kern="1200" dirty="0"/>
        </a:p>
      </dsp:txBody>
      <dsp:txXfrm>
        <a:off x="2672208" y="1239398"/>
        <a:ext cx="2308145" cy="2418750"/>
      </dsp:txXfrm>
    </dsp:sp>
    <dsp:sp modelId="{D0711242-957B-46C7-9FCC-27C0251508B8}">
      <dsp:nvSpPr>
        <dsp:cNvPr id="0" name=""/>
        <dsp:cNvSpPr/>
      </dsp:nvSpPr>
      <dsp:spPr>
        <a:xfrm>
          <a:off x="5341391" y="24397"/>
          <a:ext cx="2885182" cy="108000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2019</a:t>
          </a:r>
          <a:endParaRPr lang="ru-RU" sz="2400" kern="1200" dirty="0"/>
        </a:p>
      </dsp:txBody>
      <dsp:txXfrm>
        <a:off x="5881391" y="24397"/>
        <a:ext cx="1805182" cy="1080000"/>
      </dsp:txXfrm>
    </dsp:sp>
    <dsp:sp modelId="{DC2E96EE-FC62-4DBD-8FD2-9D02505DAE35}">
      <dsp:nvSpPr>
        <dsp:cNvPr id="0" name=""/>
        <dsp:cNvSpPr/>
      </dsp:nvSpPr>
      <dsp:spPr>
        <a:xfrm>
          <a:off x="5341391" y="1239398"/>
          <a:ext cx="2308145" cy="2418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новая система оценки долговой устойчивости регионов и муниципалитетов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нормы об отчетности об исполнении бюджетов за 2017 год</a:t>
          </a:r>
          <a:endParaRPr lang="ru-RU" sz="1800" kern="1200" dirty="0"/>
        </a:p>
      </dsp:txBody>
      <dsp:txXfrm>
        <a:off x="5341391" y="1239398"/>
        <a:ext cx="2308145" cy="2418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3" y="1"/>
            <a:ext cx="2946730" cy="49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18" tIns="44660" rIns="89318" bIns="44660" numCol="1" anchor="t" anchorCtr="0" compatLnSpc="1">
            <a:prstTxWarp prst="textNoShape">
              <a:avLst/>
            </a:prstTxWarp>
          </a:bodyPr>
          <a:lstStyle>
            <a:lvl1pPr defTabSz="890588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Слайд 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415" y="1"/>
            <a:ext cx="2946730" cy="49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18" tIns="44660" rIns="89318" bIns="44660" numCol="1" anchor="t" anchorCtr="0" compatLnSpc="1">
            <a:prstTxWarp prst="textNoShape">
              <a:avLst/>
            </a:prstTxWarp>
          </a:bodyPr>
          <a:lstStyle>
            <a:lvl1pPr algn="r" defTabSz="890588">
              <a:defRPr sz="1200">
                <a:latin typeface="Arial" charset="0"/>
              </a:defRPr>
            </a:lvl1pPr>
          </a:lstStyle>
          <a:p>
            <a:pPr>
              <a:defRPr/>
            </a:pPr>
            <a:fld id="{D8C61892-2B14-40AF-BC75-1E1A03EE8E06}" type="datetime1">
              <a:rPr lang="ru-RU"/>
              <a:pPr>
                <a:defRPr/>
              </a:pPr>
              <a:t>21.08.2015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3" y="9378361"/>
            <a:ext cx="2946730" cy="49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18" tIns="44660" rIns="89318" bIns="44660" numCol="1" anchor="b" anchorCtr="0" compatLnSpc="1">
            <a:prstTxWarp prst="textNoShape">
              <a:avLst/>
            </a:prstTxWarp>
          </a:bodyPr>
          <a:lstStyle>
            <a:lvl1pPr defTabSz="8905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415" y="9378361"/>
            <a:ext cx="2946730" cy="49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18" tIns="44660" rIns="89318" bIns="44660" numCol="1" anchor="b" anchorCtr="0" compatLnSpc="1">
            <a:prstTxWarp prst="textNoShape">
              <a:avLst/>
            </a:prstTxWarp>
          </a:bodyPr>
          <a:lstStyle>
            <a:lvl1pPr algn="r" defTabSz="890588">
              <a:defRPr sz="1200">
                <a:latin typeface="Arial" charset="0"/>
              </a:defRPr>
            </a:lvl1pPr>
          </a:lstStyle>
          <a:p>
            <a:pPr>
              <a:defRPr/>
            </a:pPr>
            <a:fld id="{90C08EFF-A4A4-419C-BF38-53E376FF1A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7552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3" y="1"/>
            <a:ext cx="2946730" cy="49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52" tIns="44727" rIns="89452" bIns="44727" numCol="1" anchor="t" anchorCtr="0" compatLnSpc="1">
            <a:prstTxWarp prst="textNoShape">
              <a:avLst/>
            </a:prstTxWarp>
          </a:bodyPr>
          <a:lstStyle>
            <a:lvl1pPr defTabSz="8905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dirty="0"/>
              <a:t>Слайд 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415" y="1"/>
            <a:ext cx="2946730" cy="49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52" tIns="44727" rIns="89452" bIns="44727" numCol="1" anchor="t" anchorCtr="0" compatLnSpc="1">
            <a:prstTxWarp prst="textNoShape">
              <a:avLst/>
            </a:prstTxWarp>
          </a:bodyPr>
          <a:lstStyle>
            <a:lvl1pPr algn="r" defTabSz="8905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EE31E11-DF99-42BD-B3BA-9546C357095D}" type="datetime1">
              <a:rPr lang="ru-RU"/>
              <a:pPr>
                <a:defRPr/>
              </a:pPr>
              <a:t>21.08.2015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846" tIns="49924" rIns="99846" bIns="49924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0839" y="4689183"/>
            <a:ext cx="5435997" cy="444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52" tIns="44727" rIns="89452" bIns="44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3" y="9378361"/>
            <a:ext cx="2946730" cy="49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52" tIns="44727" rIns="89452" bIns="44727" numCol="1" anchor="b" anchorCtr="0" compatLnSpc="1">
            <a:prstTxWarp prst="textNoShape">
              <a:avLst/>
            </a:prstTxWarp>
          </a:bodyPr>
          <a:lstStyle>
            <a:lvl1pPr defTabSz="8905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415" y="9378361"/>
            <a:ext cx="2946730" cy="49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52" tIns="44727" rIns="89452" bIns="44727" numCol="1" anchor="b" anchorCtr="0" compatLnSpc="1">
            <a:prstTxWarp prst="textNoShape">
              <a:avLst/>
            </a:prstTxWarp>
          </a:bodyPr>
          <a:lstStyle>
            <a:lvl1pPr algn="r" defTabSz="8905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42A71F3-84B0-4915-9628-AB10C4428D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2443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41363"/>
            <a:ext cx="494188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48" y="4690858"/>
            <a:ext cx="4986185" cy="44412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</a:pPr>
            <a:r>
              <a:rPr lang="ru-RU" dirty="0" smtClean="0"/>
              <a:t>Титул</a:t>
            </a:r>
          </a:p>
          <a:p>
            <a:pPr marL="230188" indent="-230188"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583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Слайд 20 трудно понять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419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Новое</a:t>
            </a:r>
            <a:r>
              <a:rPr lang="ru-RU" baseline="0" dirty="0" smtClean="0"/>
              <a:t> понятие "лимиты </a:t>
            </a:r>
            <a:r>
              <a:rPr lang="ru-RU" baseline="0" smtClean="0"/>
              <a:t>расходных обязательств"?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873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120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Где слайды про проектное финансирование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553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Налоговые и неналоговые расходы и их использование (прогнозирование, распределение по госпрограммам) – отдельный слайд. Общая цифра налоговых льгот для бюджетной системы и ФБ (узнать у налоговиков)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754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D2064C5-40D6-4F76-9D58-455F493BC55F}" type="datetime8">
              <a:rPr lang="en-US" smtClean="0"/>
              <a:pPr/>
              <a:t>8/21/2015 2:53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74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D2064C5-40D6-4F76-9D58-455F493BC55F}" type="datetime8">
              <a:rPr lang="en-US" smtClean="0"/>
              <a:pPr/>
              <a:t>8/21/2015 2:53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0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D2064C5-40D6-4F76-9D58-455F493BC55F}" type="datetime8">
              <a:rPr lang="en-US" smtClean="0"/>
              <a:pPr/>
              <a:t>8/21/2015 2:53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0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D2064C5-40D6-4F76-9D58-455F493BC55F}" type="datetime8">
              <a:rPr lang="en-US" smtClean="0"/>
              <a:pPr/>
              <a:t>8/21/2015 2:53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5151438"/>
            <a:ext cx="65405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4"/>
          <p:cNvSpPr>
            <a:spLocks noChangeShapeType="1"/>
          </p:cNvSpPr>
          <p:nvPr userDrawn="1"/>
        </p:nvSpPr>
        <p:spPr bwMode="auto">
          <a:xfrm>
            <a:off x="6615113" y="5075238"/>
            <a:ext cx="15525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9" name="Line 5"/>
          <p:cNvSpPr>
            <a:spLocks noChangeShapeType="1"/>
          </p:cNvSpPr>
          <p:nvPr userDrawn="1"/>
        </p:nvSpPr>
        <p:spPr bwMode="auto">
          <a:xfrm>
            <a:off x="6615113" y="6034088"/>
            <a:ext cx="15525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0" name="Rectangle 6"/>
          <p:cNvSpPr>
            <a:spLocks noChangeArrowheads="1"/>
          </p:cNvSpPr>
          <p:nvPr userDrawn="1"/>
        </p:nvSpPr>
        <p:spPr bwMode="auto">
          <a:xfrm>
            <a:off x="7024688" y="6042025"/>
            <a:ext cx="731837" cy="63500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Georgia" pitchFamily="18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7024688" y="5008563"/>
            <a:ext cx="731837" cy="63500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Georgia" pitchFamily="18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 userDrawn="1"/>
        </p:nvSpPr>
        <p:spPr bwMode="auto">
          <a:xfrm>
            <a:off x="6400800" y="4532313"/>
            <a:ext cx="1931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dirty="0">
                <a:latin typeface="Georgia" pitchFamily="18" charset="0"/>
              </a:rPr>
              <a:t>Минфин России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3" name="Дата 27"/>
          <p:cNvSpPr>
            <a:spLocks noGrp="1"/>
          </p:cNvSpPr>
          <p:nvPr>
            <p:ph type="dt" sz="half" idx="10"/>
          </p:nvPr>
        </p:nvSpPr>
        <p:spPr>
          <a:xfrm>
            <a:off x="1782763" y="6080125"/>
            <a:ext cx="960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 userDrawn="1"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 userDrawn="1"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 userDrawn="1"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cs typeface="Times New Roman" pitchFamily="18" charset="0"/>
              </a:rPr>
              <a:t>М</a:t>
            </a:r>
            <a:endParaRPr lang="ru-RU" dirty="0">
              <a:latin typeface="Arial" charset="0"/>
            </a:endParaRPr>
          </a:p>
        </p:txBody>
      </p:sp>
      <p:sp>
        <p:nvSpPr>
          <p:cNvPr id="13" name="Прямоугольник 14"/>
          <p:cNvSpPr>
            <a:spLocks noChangeArrowheads="1"/>
          </p:cNvSpPr>
          <p:nvPr userDrawn="1"/>
        </p:nvSpPr>
        <p:spPr bwMode="auto">
          <a:xfrm>
            <a:off x="963613" y="-20638"/>
            <a:ext cx="252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4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schemeClr val="bg1"/>
                </a:solidFill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9413"/>
            <a:ext cx="8229600" cy="498412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5861"/>
            <a:ext cx="8229600" cy="5407978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7990904" y="14289"/>
            <a:ext cx="726376" cy="303212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361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7"/>
          <p:cNvSpPr>
            <a:spLocks noGrp="1"/>
          </p:cNvSpPr>
          <p:nvPr>
            <p:ph type="dt" sz="half" idx="10"/>
          </p:nvPr>
        </p:nvSpPr>
        <p:spPr>
          <a:xfrm>
            <a:off x="1782763" y="6080125"/>
            <a:ext cx="960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8F278-AD0F-4390-9A75-D5FFC3BC68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47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352675"/>
            <a:ext cx="3991708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41984" y="2352675"/>
            <a:ext cx="3993174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2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cs typeface="Times New Roman" pitchFamily="18" charset="0"/>
              </a:rPr>
              <a:t>М</a:t>
            </a:r>
            <a:endParaRPr lang="ru-RU" dirty="0">
              <a:latin typeface="Arial" charset="0"/>
            </a:endParaRPr>
          </a:p>
        </p:txBody>
      </p:sp>
      <p:sp>
        <p:nvSpPr>
          <p:cNvPr id="8" name="Прямоугольник 6"/>
          <p:cNvSpPr>
            <a:spLocks noChangeArrowheads="1"/>
          </p:cNvSpPr>
          <p:nvPr userDrawn="1"/>
        </p:nvSpPr>
        <p:spPr bwMode="auto">
          <a:xfrm>
            <a:off x="963613" y="-20638"/>
            <a:ext cx="252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4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schemeClr val="bg1"/>
                </a:solidFill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cs typeface="Times New Roman" pitchFamily="18" charset="0"/>
              </a:rPr>
              <a:t>М</a:t>
            </a:r>
            <a:endParaRPr lang="ru-RU" dirty="0">
              <a:latin typeface="Arial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 userDrawn="1"/>
        </p:nvSpPr>
        <p:spPr bwMode="auto">
          <a:xfrm>
            <a:off x="963613" y="-20638"/>
            <a:ext cx="252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4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schemeClr val="bg1"/>
                </a:solidFill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35081" y="271690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1" name="Дата 25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ижний колонтитул 27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pic>
        <p:nvPicPr>
          <p:cNvPr id="23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41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115888"/>
            <a:ext cx="8229600" cy="6010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D852A6-FC35-424F-877F-1AF3157C39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87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1079500" indent="0" eaLnBrk="1" hangingPunct="1">
              <a:defRPr/>
            </a:pPr>
            <a:endParaRPr lang="en-US" altLang="ru-RU" sz="1400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dirty="0" smtClean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dirty="0" smtClean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dirty="0" smtClean="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dirty="0" smtClean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dirty="0" smtClean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dirty="0" smtClean="0">
              <a:solidFill>
                <a:srgbClr val="FFFFFF"/>
              </a:solidFill>
            </a:endParaRPr>
          </a:p>
        </p:txBody>
      </p:sp>
      <p:pic>
        <p:nvPicPr>
          <p:cNvPr id="9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 userDrawn="1"/>
        </p:nvSpPr>
        <p:spPr bwMode="auto">
          <a:xfrm>
            <a:off x="541338" y="0"/>
            <a:ext cx="4635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000" dirty="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altLang="ru-RU" dirty="0" smtClean="0"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 userDrawn="1"/>
        </p:nvSpPr>
        <p:spPr bwMode="auto">
          <a:xfrm>
            <a:off x="963613" y="-20638"/>
            <a:ext cx="252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1600" dirty="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4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alt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8216805" y="1587"/>
            <a:ext cx="726376" cy="303212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406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401638"/>
            <a:ext cx="8229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016125"/>
            <a:ext cx="8229600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1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8320088" y="1588"/>
            <a:ext cx="747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9" r:id="rId1"/>
    <p:sldLayoutId id="2147484577" r:id="rId2"/>
    <p:sldLayoutId id="2147484576" r:id="rId3"/>
    <p:sldLayoutId id="2147484578" r:id="rId4"/>
    <p:sldLayoutId id="2147484580" r:id="rId5"/>
    <p:sldLayoutId id="2147484582" r:id="rId6"/>
    <p:sldLayoutId id="2147484590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Times New Roman" pitchFamily="18" charset="0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Times New Roman" pitchFamily="18" charset="0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Times New Roman" pitchFamily="18" charset="0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Times New Roman" pitchFamily="18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7"/>
          <p:cNvSpPr>
            <a:spLocks noGrp="1"/>
          </p:cNvSpPr>
          <p:nvPr>
            <p:ph type="ctrTitle" idx="4294967295"/>
          </p:nvPr>
        </p:nvSpPr>
        <p:spPr>
          <a:xfrm>
            <a:off x="360218" y="479425"/>
            <a:ext cx="8506691" cy="2773363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Новации бюджетного законодательства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2015 – 2016 годов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694732"/>
            <a:ext cx="3862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Заместитель Министра </a:t>
            </a:r>
          </a:p>
          <a:p>
            <a:pPr algn="ctr"/>
            <a:r>
              <a:rPr lang="ru-RU" dirty="0" smtClean="0"/>
              <a:t>Алексей Михайлович Лавров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84" y="441586"/>
            <a:ext cx="8479240" cy="4984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latin typeface="+mn-lt"/>
              </a:rPr>
              <a:t>Предоставление в 2016 году межбюджетных трансфертов из федерального </a:t>
            </a:r>
            <a:r>
              <a:rPr lang="ru-RU" sz="2000" dirty="0">
                <a:latin typeface="+mn-lt"/>
              </a:rPr>
              <a:t>бюджета бюджетам субъектов </a:t>
            </a:r>
            <a:r>
              <a:rPr lang="ru-RU" sz="2000" dirty="0" smtClean="0">
                <a:latin typeface="+mn-lt"/>
              </a:rPr>
              <a:t>РФ</a:t>
            </a:r>
            <a:endParaRPr lang="ru-RU" sz="20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333095"/>
              </p:ext>
            </p:extLst>
          </p:nvPr>
        </p:nvGraphicFramePr>
        <p:xfrm>
          <a:off x="191067" y="1175603"/>
          <a:ext cx="8707273" cy="4694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063"/>
                <a:gridCol w="3222663"/>
                <a:gridCol w="2760547"/>
              </a:tblGrid>
              <a:tr h="2574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Нормы ФЗ о федеральном бюджете на 2015</a:t>
                      </a:r>
                      <a:r>
                        <a:rPr lang="ru-RU" sz="1200" baseline="0" dirty="0" smtClean="0"/>
                        <a:t> - 2017 гг.</a:t>
                      </a:r>
                      <a:endParaRPr lang="ru-RU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Проект ФЗ о федеральном бюджете на 2016 -2018 гг.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Комментарии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6892">
                <a:tc>
                  <a:txBody>
                    <a:bodyPr/>
                    <a:lstStyle/>
                    <a:p>
                      <a:pPr marL="0" indent="180000" algn="just">
                        <a:buFont typeface="Arial" pitchFamily="34" charset="0"/>
                        <a:buNone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Статья 10. Межбюджетные трансферты бюджетам субъектов РФ и бюджету города Байконура</a:t>
                      </a:r>
                    </a:p>
                    <a:p>
                      <a:pPr marL="0" indent="180000" algn="just">
                        <a:buFont typeface="Arial" pitchFamily="34" charset="0"/>
                        <a:buNone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marL="0" indent="180000" algn="just">
                        <a:buFont typeface="Arial" pitchFamily="34" charset="0"/>
                        <a:buNone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Перечень межбюджетных трансфертов из федерального бюджета в бюджет субъекта РФ в форме субсидий, субвенций и иных межбюджетных трансфертов, имеющих целевое назначение, предоставление которых в 2015 году осуществляется в пределах суммы, необходимой для оплаты денежных обязательств по расходам получателей средств бюджета субъекта Российской Федерации, источником финансового обеспечения которых являются данные межбюджетные трансферты, утверждается Правительством РФ.</a:t>
                      </a:r>
                    </a:p>
                    <a:p>
                      <a:pPr marL="0" indent="180000" algn="just">
                        <a:buFont typeface="Arial" pitchFamily="34" charset="0"/>
                        <a:buNone/>
                      </a:pPr>
                      <a:endParaRPr lang="ru-RU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180000" algn="just">
                        <a:buFont typeface="Arial" pitchFamily="34" charset="0"/>
                        <a:buNone/>
                      </a:pPr>
                      <a:r>
                        <a:rPr lang="ru-RU" sz="1200" b="0" dirty="0" smtClean="0"/>
                        <a:t>Статья ... Межбюджетные трансферты бюджетам субъектов РФ и бюджету города Байконура</a:t>
                      </a:r>
                    </a:p>
                    <a:p>
                      <a:pPr marL="0" indent="180000" algn="just">
                        <a:buFont typeface="Arial" pitchFamily="34" charset="0"/>
                        <a:buNone/>
                      </a:pPr>
                      <a:r>
                        <a:rPr lang="ru-RU" sz="1200" b="0" dirty="0" smtClean="0"/>
                        <a:t>…</a:t>
                      </a:r>
                    </a:p>
                    <a:p>
                      <a:pPr marL="0" indent="180000" algn="just">
                        <a:buFont typeface="Arial" pitchFamily="34" charset="0"/>
                        <a:buNone/>
                      </a:pPr>
                      <a:r>
                        <a:rPr lang="ru-RU" sz="1200" b="0" dirty="0" smtClean="0"/>
                        <a:t>Установить, что в 2016 году предоставление межбюджетных трансфертов из федерального бюджета в бюджет субъекта РФ в форме субсидий, субвенций и иных межбюджетных трансфертов, имеющих целевое назначение, осуществляется в пределах суммы, необходимой для оплаты денежных обязательств по расходам получателей средств бюджета субъекта РФ, источником финансового обеспечения которых являются данные межбюджетные трансферты, </a:t>
                      </a:r>
                      <a:r>
                        <a:rPr lang="ru-RU" sz="1200" b="1" dirty="0" smtClean="0"/>
                        <a:t>за исключением субсидий, субвенций и иных межбюджетных трансфертов, имеющих целевое назначение, включенных в перечень, утвержденный Правительством РФ.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180000" algn="just">
                        <a:buFont typeface="Arial" pitchFamily="34" charset="0"/>
                        <a:buNone/>
                      </a:pPr>
                      <a:r>
                        <a:rPr lang="ru-RU" sz="1200" b="0" dirty="0" smtClean="0"/>
                        <a:t>Предлагается</a:t>
                      </a:r>
                      <a:r>
                        <a:rPr lang="ru-RU" sz="1200" b="0" baseline="0" dirty="0" smtClean="0"/>
                        <a:t> </a:t>
                      </a:r>
                      <a:r>
                        <a:rPr lang="ru-RU" sz="1200" b="0" dirty="0" smtClean="0"/>
                        <a:t>распространить положения об осуществлении перечисления из федерального бюджета в бюджет субъекта РФ всех  межбюджетных трансфертов  в пределах суммы, необходимой для оплаты денежных обязательств по расходам получателей средств бюджета субъекта РФ, источником финансового обеспечения которых являются данные межбюджетные трансферты, за исключением межбюджетных трансфертов, включенных в перечень, утвержденный Правительством РФ.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2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8880"/>
            <a:ext cx="8915400" cy="6873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latin typeface="+mn-lt"/>
              </a:rPr>
              <a:t>Порядок  формирования и финансового </a:t>
            </a:r>
            <a:r>
              <a:rPr lang="ru-RU" sz="2000" dirty="0">
                <a:latin typeface="+mn-lt"/>
              </a:rPr>
              <a:t>обеспечения выполнения государственного (муниципального) задания на оказание государственных (муниципальных) услуг на основе нормативных затрат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17042"/>
              </p:ext>
            </p:extLst>
          </p:nvPr>
        </p:nvGraphicFramePr>
        <p:xfrm>
          <a:off x="0" y="1426723"/>
          <a:ext cx="8993875" cy="4934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2946400"/>
                <a:gridCol w="2694675"/>
              </a:tblGrid>
              <a:tr h="3265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Действующая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 01.01.2016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Комментарии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317">
                <a:tc>
                  <a:txBody>
                    <a:bodyPr/>
                    <a:lstStyle/>
                    <a:p>
                      <a:pPr marL="0" indent="180000" algn="just">
                        <a:buFont typeface="Arial" pitchFamily="34" charset="0"/>
                        <a:buNone/>
                      </a:pPr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Статья 69.2. Государственное (муниципальное) задание</a:t>
                      </a:r>
                    </a:p>
                    <a:p>
                      <a:pPr marL="0" indent="180000" algn="just">
                        <a:buFont typeface="Arial" pitchFamily="34" charset="0"/>
                        <a:buNone/>
                      </a:pPr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marL="0" indent="180000" algn="just">
                        <a:buFont typeface="Arial" pitchFamily="34" charset="0"/>
                        <a:buNone/>
                      </a:pPr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Финансовое обеспечение выполнения государственных (муниципальных) заданий осуществляется за счет средств федерального бюджета и бюджетов государственных внебюджетных фондов Российской Федерации, бюджетов субъектов Российской Федерации и бюджетов территориальных государственных внебюджетных фондов, местных бюджетов в порядке, установленном соответственно Правительством Российской Федерации, высшим исполнительным органом государственной власти субъекта Российской Федерации, местной администрацией.</a:t>
                      </a:r>
                    </a:p>
                    <a:p>
                      <a:pPr marL="0" indent="180000" algn="just">
                        <a:buFont typeface="Arial" pitchFamily="34" charset="0"/>
                        <a:buNone/>
                      </a:pPr>
                      <a:endParaRPr lang="ru-RU" sz="13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180000" algn="just">
                        <a:buFont typeface="Arial" pitchFamily="34" charset="0"/>
                        <a:buNone/>
                      </a:pPr>
                      <a:r>
                        <a:rPr lang="ru-RU" sz="1300" b="0" dirty="0" smtClean="0"/>
                        <a:t>Статья 69.2. Государственное (муниципальное) задание</a:t>
                      </a:r>
                    </a:p>
                    <a:p>
                      <a:pPr marL="0" indent="180000" algn="just">
                        <a:buFont typeface="Arial" pitchFamily="34" charset="0"/>
                        <a:buNone/>
                      </a:pPr>
                      <a:r>
                        <a:rPr lang="ru-RU" sz="1300" b="0" dirty="0" smtClean="0"/>
                        <a:t>…</a:t>
                      </a:r>
                    </a:p>
                    <a:p>
                      <a:pPr marL="0" indent="180000" algn="just">
                        <a:buFont typeface="Arial" pitchFamily="34" charset="0"/>
                        <a:buNone/>
                      </a:pPr>
                      <a:r>
                        <a:rPr lang="ru-RU" sz="1300" b="0" dirty="0" smtClean="0"/>
                        <a:t>Объем финансового обеспечения выполнения государственного (муниципального) задания рассчитывается </a:t>
                      </a:r>
                      <a:r>
                        <a:rPr lang="ru-RU" sz="1300" b="1" dirty="0" smtClean="0"/>
                        <a:t>на основании нормативных затрат </a:t>
                      </a:r>
                      <a:r>
                        <a:rPr lang="ru-RU" sz="1300" b="0" dirty="0" smtClean="0"/>
                        <a:t>на оказание государственных (муниципальных) услуг </a:t>
                      </a:r>
                      <a:r>
                        <a:rPr lang="ru-RU" sz="1300" b="1" dirty="0" smtClean="0"/>
                        <a:t>с соблюдением общих требований</a:t>
                      </a:r>
                      <a:r>
                        <a:rPr lang="ru-RU" sz="1300" b="0" dirty="0" smtClean="0"/>
                        <a:t>, определенных федеральными органами исполнительной власти, осуществляющими функции по выработке государственной политики и нормативно-правовому регулированию в установленных сферах деятельности.</a:t>
                      </a:r>
                    </a:p>
                    <a:p>
                      <a:pPr marL="0" indent="180000" algn="just">
                        <a:buFont typeface="Arial" pitchFamily="34" charset="0"/>
                        <a:buNone/>
                      </a:pPr>
                      <a:endParaRPr lang="ru-RU" sz="13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180000" algn="just">
                        <a:buFont typeface="Arial" pitchFamily="34" charset="0"/>
                        <a:buNone/>
                      </a:pPr>
                      <a:r>
                        <a:rPr lang="ru-RU" sz="1300" b="0" dirty="0" smtClean="0"/>
                        <a:t>Для </a:t>
                      </a:r>
                      <a:r>
                        <a:rPr lang="ru-RU" sz="1300" b="0" dirty="0" smtClean="0"/>
                        <a:t>осуществления расчета объема по новому правилу высшим исполнительным органам государственной власти субъектов Российской Федерации (местным администрациям) необходимо:</a:t>
                      </a:r>
                    </a:p>
                    <a:p>
                      <a:pPr marL="0" indent="180000" algn="just">
                        <a:buFont typeface="Arial" pitchFamily="34" charset="0"/>
                        <a:buNone/>
                      </a:pPr>
                      <a:r>
                        <a:rPr lang="ru-RU" sz="1300" b="0" dirty="0" smtClean="0"/>
                        <a:t>1) </a:t>
                      </a:r>
                      <a:r>
                        <a:rPr lang="ru-RU" sz="1300" b="1" dirty="0" smtClean="0"/>
                        <a:t>уточнить действующие порядки финансового обеспечения выполнения </a:t>
                      </a:r>
                      <a:r>
                        <a:rPr lang="ru-RU" sz="1300" b="0" dirty="0" smtClean="0"/>
                        <a:t>государственных (муниципальных) заданий в соответствии с положениями статьи 69.2 Бюджетного кодекса РФ с соблюдением Общих требований;</a:t>
                      </a:r>
                    </a:p>
                    <a:p>
                      <a:pPr marL="0" indent="180000" algn="just">
                        <a:buFont typeface="Arial" pitchFamily="34" charset="0"/>
                        <a:buNone/>
                      </a:pPr>
                      <a:r>
                        <a:rPr lang="ru-RU" sz="1300" b="0" dirty="0" smtClean="0"/>
                        <a:t>2) </a:t>
                      </a:r>
                      <a:r>
                        <a:rPr lang="ru-RU" sz="1300" b="1" dirty="0" smtClean="0"/>
                        <a:t>определить порядок расчета и утверждения значений </a:t>
                      </a:r>
                      <a:r>
                        <a:rPr lang="ru-RU" sz="1300" b="0" dirty="0" smtClean="0"/>
                        <a:t>базовых нормативных затрат и корректирующих коэффициентов.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44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277813"/>
            <a:ext cx="8229600" cy="4984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000" dirty="0">
                <a:latin typeface="+mn-lt"/>
              </a:rPr>
              <a:t> Нормирование в сфере </a:t>
            </a:r>
            <a:r>
              <a:rPr lang="ru-RU" sz="2000" dirty="0" smtClean="0">
                <a:latin typeface="+mn-lt"/>
              </a:rPr>
              <a:t>закупок в 2016 году</a:t>
            </a:r>
            <a:endParaRPr lang="ru-RU" sz="20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607934"/>
              </p:ext>
            </p:extLst>
          </p:nvPr>
        </p:nvGraphicFramePr>
        <p:xfrm>
          <a:off x="163773" y="868301"/>
          <a:ext cx="8830102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755"/>
                <a:gridCol w="2483893"/>
                <a:gridCol w="4244454"/>
              </a:tblGrid>
              <a:tr h="18257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Нормы Федерального закона № 44-ФЗ</a:t>
                      </a:r>
                      <a:endParaRPr lang="ru-RU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НПА Правительства РФ в реализацию норм</a:t>
                      </a:r>
                      <a:r>
                        <a:rPr lang="ru-RU" sz="1200" baseline="0" dirty="0" smtClean="0"/>
                        <a:t> ст. 19 Федерального закона  № 44-ФЗ</a:t>
                      </a:r>
                      <a:endParaRPr lang="ru-RU" sz="1200" dirty="0" smtClean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Комментарии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305">
                <a:tc>
                  <a:txBody>
                    <a:bodyPr/>
                    <a:lstStyle/>
                    <a:p>
                      <a:pPr marL="0" indent="180000" algn="just">
                        <a:buFont typeface="Arial" pitchFamily="34" charset="0"/>
                        <a:buNone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Статья 19. Нормирование в сфере закупок (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вступает в силу с 1 января 2016 года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indent="180000" algn="just">
                        <a:buFont typeface="Arial" pitchFamily="34" charset="0"/>
                        <a:buNone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marL="0" indent="180000" algn="just">
                        <a:buFont typeface="Arial" pitchFamily="34" charset="0"/>
                        <a:buNone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Правительство РФ, высшие исполнительные органы государственной власти субъектов РФ, местные администрации 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устанавливают правила нормирования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сфере закупок товаров, работ, услуг для обеспечения соответственно федеральных нужд, нужд субъектов РФ и муниципальных нужд</a:t>
                      </a:r>
                    </a:p>
                    <a:p>
                      <a:pPr marL="0" indent="180000" algn="just">
                        <a:buFont typeface="Arial" pitchFamily="34" charset="0"/>
                        <a:buNone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180000" algn="just">
                        <a:buFont typeface="Arial" pitchFamily="34" charset="0"/>
                        <a:buNone/>
                      </a:pPr>
                      <a:r>
                        <a:rPr lang="ru-RU" sz="1200" b="0" dirty="0" smtClean="0"/>
                        <a:t>Постановление Правительства РФ от 18 мая 2015 г. № 476 «Об утверждении </a:t>
                      </a:r>
                      <a:r>
                        <a:rPr lang="ru-RU" sz="1200" b="1" dirty="0" smtClean="0"/>
                        <a:t>общих требований к порядку разработки и принятия правовых актов о нормировании в сфере закупок</a:t>
                      </a:r>
                      <a:r>
                        <a:rPr lang="ru-RU" sz="1200" b="0" dirty="0" smtClean="0"/>
                        <a:t>, содержанию указанных актов и обеспечению их исполнения».</a:t>
                      </a:r>
                    </a:p>
                    <a:p>
                      <a:pPr marL="0" indent="180000" algn="just">
                        <a:buFont typeface="Arial" pitchFamily="34" charset="0"/>
                        <a:buNone/>
                      </a:pPr>
                      <a:endParaRPr lang="ru-RU" sz="1200" b="0" dirty="0" smtClean="0"/>
                    </a:p>
                    <a:p>
                      <a:pPr marL="0" indent="180000" algn="just">
                        <a:buFont typeface="Arial" pitchFamily="34" charset="0"/>
                        <a:buNone/>
                      </a:pPr>
                      <a:r>
                        <a:rPr lang="ru-RU" sz="1200" b="0" dirty="0" smtClean="0"/>
                        <a:t>Постановление Правительства РФ от 13 октября 2014 г. № 1047 «Об общих требованиях к определению </a:t>
                      </a:r>
                      <a:r>
                        <a:rPr lang="ru-RU" sz="1200" b="1" dirty="0" smtClean="0"/>
                        <a:t>нормативных затрат на обеспечение функций </a:t>
                      </a:r>
                      <a:r>
                        <a:rPr lang="ru-RU" sz="1200" b="0" dirty="0" smtClean="0"/>
                        <a:t>государственных органов, органов управления государственными внебюджетными фондами и муниципальных органов»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180000" algn="just">
                        <a:buFont typeface="Arial" pitchFamily="34" charset="0"/>
                        <a:buNone/>
                      </a:pPr>
                      <a:r>
                        <a:rPr lang="ru-RU" sz="1200" b="0" dirty="0" smtClean="0"/>
                        <a:t>Предусмотрено установление Правительством РФ, высшими исполнительными органами государственной власти субъектов РФ, местными администрациями:</a:t>
                      </a:r>
                    </a:p>
                    <a:p>
                      <a:pPr marL="0" indent="180000" algn="just">
                        <a:buFont typeface="Arial" pitchFamily="34" charset="0"/>
                        <a:buNone/>
                      </a:pPr>
                      <a:r>
                        <a:rPr lang="ru-RU" sz="1200" b="0" dirty="0" smtClean="0"/>
                        <a:t>1) требований к порядку разработки и принятия правовых актов о нормировании в сфере закупок, содержанию указанных актов и обеспечению их исполнения;</a:t>
                      </a:r>
                    </a:p>
                    <a:p>
                      <a:pPr marL="0" indent="180000" algn="just">
                        <a:buFont typeface="Arial" pitchFamily="34" charset="0"/>
                        <a:buNone/>
                      </a:pPr>
                      <a:r>
                        <a:rPr lang="ru-RU" sz="1200" b="0" dirty="0" smtClean="0"/>
                        <a:t>2) правил определения требований к закупаемым государственными органами, органами управления государственными внебюджетными фондами, муниципальными органами, соответственно их тер. органами и подведомственными указанным органам казенными учреждениями и бюджетными учреждениями отдельным видам товаров, работ, услуг (в том числе предельные цены товаров, работ, услуг) и нормативных затрат на обеспечение функций государственных органов, органов управления государственными внебюджетными фондами, муниципальных органов (включая соответственно территориальные органы и подведомственные казенные учреждения).</a:t>
                      </a:r>
                    </a:p>
                    <a:p>
                      <a:pPr marL="0" indent="180000" algn="just">
                        <a:buFont typeface="Arial" pitchFamily="34" charset="0"/>
                        <a:buNone/>
                      </a:pPr>
                      <a:r>
                        <a:rPr lang="ru-RU" sz="1200" b="1" dirty="0" smtClean="0"/>
                        <a:t>Предусмотрено право на региональном и местном уровнях ввести планирование с 1 января 2016 года </a:t>
                      </a:r>
                      <a:r>
                        <a:rPr lang="ru-RU" sz="1200" b="0" dirty="0" smtClean="0"/>
                        <a:t>(ч. 24 ст. 112 Закона № 44-ФЗ). </a:t>
                      </a:r>
                      <a:r>
                        <a:rPr lang="ru-RU" sz="1200" b="0" smtClean="0"/>
                        <a:t>Использование </a:t>
                      </a:r>
                      <a:r>
                        <a:rPr lang="ru-RU" sz="1200" b="0" dirty="0" smtClean="0"/>
                        <a:t>планирования и нормирования закупок, нормирования затрат обеспечит, в том числе, снижение рисков осуществления заказчиками необоснованных закупок товаров, работ, услуг с излишними потребительскими свойствами.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6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395" y="400643"/>
            <a:ext cx="8229600" cy="4984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000" dirty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Установление </a:t>
            </a:r>
            <a:r>
              <a:rPr lang="ru-RU" sz="2000" dirty="0">
                <a:latin typeface="+mn-lt"/>
              </a:rPr>
              <a:t>запрета на предоставление государственной поддержки компаниям, находящимся в офшорных юрисдикциях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61580"/>
              </p:ext>
            </p:extLst>
          </p:nvPr>
        </p:nvGraphicFramePr>
        <p:xfrm>
          <a:off x="218364" y="1148308"/>
          <a:ext cx="8693625" cy="5395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493"/>
                <a:gridCol w="3193143"/>
                <a:gridCol w="3323989"/>
              </a:tblGrid>
              <a:tr h="8559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Бюджетный кодекс Российской Федерации (действующая редакция)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Проект федерального закона «О внесении изменений в Бюджетный кодекс Российской Федерации»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Комментарии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6892">
                <a:tc>
                  <a:txBody>
                    <a:bodyPr/>
                    <a:lstStyle/>
                    <a:p>
                      <a:pPr marL="0" indent="180000" algn="just">
                        <a:buFont typeface="Arial" pitchFamily="34" charset="0"/>
                        <a:buNone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Отсутствуют нормы, устанавливающие запрет на предоставление государственной поддержки компаниям, находящимся в офшорных юрисдикциях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180000" algn="just">
                        <a:buFont typeface="Arial" pitchFamily="34" charset="0"/>
                        <a:buNone/>
                      </a:pPr>
                      <a:r>
                        <a:rPr lang="ru-RU" sz="1600" b="0" dirty="0" smtClean="0"/>
                        <a:t>Предусматривается установление запрета на предоставление субсидий и бюджетных инвестиций юридическим лицам, </a:t>
                      </a:r>
                      <a:r>
                        <a:rPr lang="ru-RU" sz="1600" b="1" dirty="0" smtClean="0"/>
                        <a:t>зарегистрированным в офшорных юрисдикциях</a:t>
                      </a:r>
                      <a:r>
                        <a:rPr lang="ru-RU" sz="1600" b="0" dirty="0" smtClean="0"/>
                        <a:t>, а также государственных (муниципальных) гарантий в случаях, если принципалом или бенефициаром по таким гарантиям является офшорная компания.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180000" algn="just">
                        <a:buFont typeface="Arial" pitchFamily="34" charset="0"/>
                        <a:buNone/>
                      </a:pPr>
                      <a:r>
                        <a:rPr lang="ru-RU" sz="1600" b="0" dirty="0" smtClean="0"/>
                        <a:t>Предлагаемые Проектом ФЗ «О внесении изменений в Бюджетный кодекс Российской Федерации»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поправки разработаны в целях</a:t>
                      </a:r>
                      <a:r>
                        <a:rPr lang="ru-RU" sz="1600" b="0" baseline="0" dirty="0" smtClean="0"/>
                        <a:t> и</a:t>
                      </a:r>
                      <a:r>
                        <a:rPr lang="ru-RU" sz="1600" b="0" dirty="0" smtClean="0"/>
                        <a:t>сключения возможности предоставления государственной поддержки компаниям, находящихся в юрисдикциях, не отвечающих признакам прозрачности финансово-хозяйственной деятельности действующих в их территориях юридических лиц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2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Изменение структуры Бюджетного кодекса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b="1" dirty="0" smtClean="0"/>
              <a:t>Отказ от деления на части </a:t>
            </a:r>
            <a:r>
              <a:rPr lang="ru-RU" sz="1600" dirty="0" smtClean="0"/>
              <a:t>(общие положения, бюджетная система РФ, бюджетный процесс, бюджетные нарушения и бюджетные меры принуждения, заключительные положения)</a:t>
            </a:r>
          </a:p>
          <a:p>
            <a:pPr algn="just">
              <a:spcBef>
                <a:spcPts val="600"/>
              </a:spcBef>
            </a:pPr>
            <a:r>
              <a:rPr lang="ru-RU" sz="1800" b="1" dirty="0" smtClean="0"/>
              <a:t>9 разделов </a:t>
            </a:r>
            <a:r>
              <a:rPr lang="ru-RU" sz="1600" dirty="0" smtClean="0"/>
              <a:t>(количество не изменилось), в том числе новые (преобразованные):</a:t>
            </a:r>
          </a:p>
          <a:p>
            <a:pPr lvl="1" algn="just"/>
            <a:r>
              <a:rPr lang="ru-RU" i="1" dirty="0" smtClean="0">
                <a:solidFill>
                  <a:schemeClr val="tx1"/>
                </a:solidFill>
              </a:rPr>
              <a:t>Общие положения</a:t>
            </a:r>
          </a:p>
          <a:p>
            <a:pPr lvl="1" algn="just"/>
            <a:r>
              <a:rPr lang="ru-RU" i="1" dirty="0" smtClean="0">
                <a:solidFill>
                  <a:schemeClr val="tx1"/>
                </a:solidFill>
              </a:rPr>
              <a:t>Планирование бюджета</a:t>
            </a:r>
          </a:p>
          <a:p>
            <a:pPr lvl="1" algn="just"/>
            <a:r>
              <a:rPr lang="ru-RU" i="1" dirty="0" smtClean="0">
                <a:solidFill>
                  <a:schemeClr val="tx1"/>
                </a:solidFill>
              </a:rPr>
              <a:t>Учет </a:t>
            </a:r>
            <a:r>
              <a:rPr lang="ru-RU" i="1" dirty="0">
                <a:solidFill>
                  <a:schemeClr val="tx1"/>
                </a:solidFill>
              </a:rPr>
              <a:t>и отчетность о государственных (муниципальных) </a:t>
            </a:r>
            <a:r>
              <a:rPr lang="ru-RU" i="1" dirty="0" smtClean="0">
                <a:solidFill>
                  <a:schemeClr val="tx1"/>
                </a:solidFill>
              </a:rPr>
              <a:t>финансах</a:t>
            </a:r>
          </a:p>
          <a:p>
            <a:pPr algn="just">
              <a:spcBef>
                <a:spcPts val="600"/>
              </a:spcBef>
            </a:pPr>
            <a:r>
              <a:rPr lang="ru-RU" sz="1800" b="1" dirty="0" smtClean="0"/>
              <a:t>33 главы</a:t>
            </a:r>
            <a:r>
              <a:rPr lang="ru-RU" sz="1600" dirty="0" smtClean="0"/>
              <a:t>, </a:t>
            </a:r>
            <a:r>
              <a:rPr lang="ru-RU" sz="1600" dirty="0"/>
              <a:t>в том числе </a:t>
            </a:r>
            <a:r>
              <a:rPr lang="ru-RU" sz="1600" dirty="0" smtClean="0"/>
              <a:t>новые:</a:t>
            </a:r>
            <a:endParaRPr lang="ru-RU" sz="1600" dirty="0"/>
          </a:p>
          <a:p>
            <a:pPr lvl="1" algn="just"/>
            <a:r>
              <a:rPr lang="ru-RU" i="1" dirty="0" smtClean="0">
                <a:solidFill>
                  <a:schemeClr val="tx1"/>
                </a:solidFill>
              </a:rPr>
              <a:t>Эмиссия </a:t>
            </a:r>
            <a:r>
              <a:rPr lang="ru-RU" i="1" dirty="0">
                <a:solidFill>
                  <a:schemeClr val="tx1"/>
                </a:solidFill>
              </a:rPr>
              <a:t>и обращение государственных  (муниципальных) ценных </a:t>
            </a:r>
            <a:r>
              <a:rPr lang="ru-RU" i="1" dirty="0" smtClean="0">
                <a:solidFill>
                  <a:schemeClr val="tx1"/>
                </a:solidFill>
              </a:rPr>
              <a:t>бумаг</a:t>
            </a:r>
          </a:p>
          <a:p>
            <a:pPr lvl="1" algn="just"/>
            <a:r>
              <a:rPr lang="ru-RU" i="1" dirty="0" smtClean="0">
                <a:solidFill>
                  <a:schemeClr val="tx1"/>
                </a:solidFill>
              </a:rPr>
              <a:t>Сводная </a:t>
            </a:r>
            <a:r>
              <a:rPr lang="ru-RU" i="1" dirty="0">
                <a:solidFill>
                  <a:schemeClr val="tx1"/>
                </a:solidFill>
              </a:rPr>
              <a:t>бюджетная </a:t>
            </a:r>
            <a:r>
              <a:rPr lang="ru-RU" i="1" dirty="0" smtClean="0">
                <a:solidFill>
                  <a:schemeClr val="tx1"/>
                </a:solidFill>
              </a:rPr>
              <a:t>роспись</a:t>
            </a:r>
          </a:p>
          <a:p>
            <a:pPr lvl="1" algn="just"/>
            <a:r>
              <a:rPr lang="ru-RU" i="1" dirty="0">
                <a:solidFill>
                  <a:schemeClr val="tx1"/>
                </a:solidFill>
              </a:rPr>
              <a:t>Казначейское </a:t>
            </a:r>
            <a:r>
              <a:rPr lang="ru-RU" i="1" dirty="0" smtClean="0">
                <a:solidFill>
                  <a:schemeClr val="tx1"/>
                </a:solidFill>
              </a:rPr>
              <a:t>обслуживание</a:t>
            </a:r>
          </a:p>
          <a:p>
            <a:pPr lvl="1" algn="just"/>
            <a:r>
              <a:rPr lang="ru-RU" i="1" dirty="0">
                <a:solidFill>
                  <a:schemeClr val="tx1"/>
                </a:solidFill>
              </a:rPr>
              <a:t>Единый казначейский </a:t>
            </a:r>
            <a:r>
              <a:rPr lang="ru-RU" i="1" dirty="0" smtClean="0">
                <a:solidFill>
                  <a:schemeClr val="tx1"/>
                </a:solidFill>
              </a:rPr>
              <a:t>счет</a:t>
            </a:r>
          </a:p>
          <a:p>
            <a:pPr lvl="1" algn="just"/>
            <a:r>
              <a:rPr lang="ru-RU" i="1" dirty="0">
                <a:solidFill>
                  <a:schemeClr val="tx1"/>
                </a:solidFill>
              </a:rPr>
              <a:t>Бюджетные платежи и система </a:t>
            </a:r>
            <a:r>
              <a:rPr lang="ru-RU" i="1" dirty="0" err="1" smtClean="0">
                <a:solidFill>
                  <a:schemeClr val="tx1"/>
                </a:solidFill>
              </a:rPr>
              <a:t>казначейскихплатежей</a:t>
            </a:r>
            <a:endParaRPr lang="ru-RU" i="1" dirty="0" smtClean="0">
              <a:solidFill>
                <a:schemeClr val="tx1"/>
              </a:solidFill>
            </a:endParaRPr>
          </a:p>
          <a:p>
            <a:pPr lvl="1" algn="just"/>
            <a:r>
              <a:rPr lang="ru-RU" i="1" dirty="0">
                <a:solidFill>
                  <a:schemeClr val="tx1"/>
                </a:solidFill>
              </a:rPr>
              <a:t>Отчетность о государственных (муниципальных) </a:t>
            </a:r>
            <a:r>
              <a:rPr lang="ru-RU" i="1" dirty="0" smtClean="0">
                <a:solidFill>
                  <a:schemeClr val="tx1"/>
                </a:solidFill>
              </a:rPr>
              <a:t>финансах</a:t>
            </a:r>
          </a:p>
          <a:p>
            <a:pPr lvl="1" algn="just"/>
            <a:r>
              <a:rPr lang="ru-RU" i="1" dirty="0">
                <a:solidFill>
                  <a:schemeClr val="tx1"/>
                </a:solidFill>
              </a:rPr>
              <a:t>Информационное обеспечение в сфере бюджетных правоотношений</a:t>
            </a:r>
          </a:p>
          <a:p>
            <a:pPr algn="just">
              <a:spcBef>
                <a:spcPts val="600"/>
              </a:spcBef>
            </a:pPr>
            <a:r>
              <a:rPr lang="ru-RU" sz="1800" b="1" dirty="0" smtClean="0"/>
              <a:t>315 статей </a:t>
            </a:r>
            <a:r>
              <a:rPr lang="ru-RU" sz="1600" dirty="0" smtClean="0"/>
              <a:t>(сейчас - 307, в т.ч. 110 с "прим")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1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latin typeface="+mn-lt"/>
              </a:rPr>
              <a:t>Корректировки понятийного аппарата</a:t>
            </a:r>
            <a:endParaRPr lang="ru-RU" sz="2000" dirty="0">
              <a:latin typeface="+mn-lt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00957" y="1104175"/>
            <a:ext cx="8229600" cy="5156925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800" dirty="0"/>
              <a:t>Термин "</a:t>
            </a:r>
            <a:r>
              <a:rPr lang="ru-RU" sz="1800" b="1" dirty="0"/>
              <a:t>Источник финансирования бюджета</a:t>
            </a:r>
            <a:r>
              <a:rPr lang="ru-RU" sz="1800" dirty="0"/>
              <a:t>" вместо "источник финансирования дефицита бюджета", поскольку источники образуются </a:t>
            </a:r>
            <a:r>
              <a:rPr lang="ru-RU" sz="1800" dirty="0" smtClean="0"/>
              <a:t>                      не только </a:t>
            </a:r>
            <a:r>
              <a:rPr lang="ru-RU" sz="1800" dirty="0"/>
              <a:t>при отрицательном, но и при положительном балансе </a:t>
            </a:r>
            <a:r>
              <a:rPr lang="ru-RU" sz="1800" dirty="0" smtClean="0"/>
              <a:t>бюджета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800" dirty="0" smtClean="0"/>
              <a:t>Термин "</a:t>
            </a:r>
            <a:r>
              <a:rPr lang="ru-RU" sz="1800" b="1" dirty="0" smtClean="0"/>
              <a:t>бюджетная </a:t>
            </a:r>
            <a:r>
              <a:rPr lang="ru-RU" sz="1800" b="1" dirty="0"/>
              <a:t>система </a:t>
            </a:r>
            <a:r>
              <a:rPr lang="ru-RU" sz="1800" dirty="0"/>
              <a:t>Российской </a:t>
            </a:r>
            <a:r>
              <a:rPr lang="ru-RU" sz="1800" dirty="0" smtClean="0"/>
              <a:t>Федерации" будет отражать не только   </a:t>
            </a:r>
            <a:r>
              <a:rPr lang="ru-RU" sz="1800" dirty="0"/>
              <a:t>совокупность бюджетов, </a:t>
            </a:r>
            <a:r>
              <a:rPr lang="ru-RU" sz="1800" dirty="0" smtClean="0"/>
              <a:t>но и участников </a:t>
            </a:r>
            <a:r>
              <a:rPr lang="ru-RU" sz="1800" dirty="0"/>
              <a:t>бюджетного </a:t>
            </a:r>
            <a:r>
              <a:rPr lang="ru-RU" sz="1800" dirty="0" smtClean="0"/>
              <a:t>процесса, </a:t>
            </a:r>
            <a:r>
              <a:rPr lang="ru-RU" sz="1800" dirty="0"/>
              <a:t>и бюджетных правоотношений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800" dirty="0"/>
              <a:t>Понятие "получатель бюджетных средств" заменяется понятием "</a:t>
            </a:r>
            <a:r>
              <a:rPr lang="ru-RU" sz="1800" b="1" dirty="0"/>
              <a:t>администратор расходов бюджета</a:t>
            </a:r>
            <a:r>
              <a:rPr lang="ru-RU" sz="1800" dirty="0" smtClean="0"/>
              <a:t>", т.к. этот участник бюджетного процесса прежде всего управляет расходами, а не получает денежные средства</a:t>
            </a:r>
          </a:p>
          <a:p>
            <a:pPr lvl="0" algn="just">
              <a:spcBef>
                <a:spcPts val="0"/>
              </a:spcBef>
              <a:spcAft>
                <a:spcPts val="1200"/>
              </a:spcAft>
            </a:pPr>
            <a:r>
              <a:rPr lang="ru-RU" sz="1800" dirty="0" smtClean="0"/>
              <a:t>Новое понятие </a:t>
            </a:r>
            <a:r>
              <a:rPr lang="ru-RU" sz="1800" b="1" dirty="0" smtClean="0"/>
              <a:t>"Получатель </a:t>
            </a:r>
            <a:r>
              <a:rPr lang="ru-RU" sz="1800" b="1" dirty="0"/>
              <a:t>средств из </a:t>
            </a:r>
            <a:r>
              <a:rPr lang="ru-RU" sz="1800" b="1" dirty="0" smtClean="0"/>
              <a:t>бюджета" </a:t>
            </a:r>
            <a:r>
              <a:rPr lang="ru-RU" sz="1800" dirty="0"/>
              <a:t>– физическое лицо -  производитель </a:t>
            </a:r>
            <a:r>
              <a:rPr lang="ru-RU" sz="1800" dirty="0" smtClean="0"/>
              <a:t>товаров (работ</a:t>
            </a:r>
            <a:r>
              <a:rPr lang="ru-RU" sz="1800" dirty="0"/>
              <a:t> </a:t>
            </a:r>
            <a:r>
              <a:rPr lang="ru-RU" sz="1800" dirty="0" smtClean="0"/>
              <a:t>и услуг), </a:t>
            </a:r>
            <a:r>
              <a:rPr lang="ru-RU" sz="1800" dirty="0"/>
              <a:t>юридическое лицо (не являющееся участником бюджетного процесса, </a:t>
            </a:r>
            <a:r>
              <a:rPr lang="ru-RU" sz="1800" dirty="0" smtClean="0"/>
              <a:t>бюджетным и </a:t>
            </a:r>
            <a:r>
              <a:rPr lang="ru-RU" sz="1800" dirty="0"/>
              <a:t>автономным учреждением), индивидуальный предприниматель, которым предоставляются средства из </a:t>
            </a:r>
            <a:r>
              <a:rPr lang="ru-RU" sz="1800" dirty="0" smtClean="0"/>
              <a:t>бюджета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63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</a:t>
            </a:r>
            <a:r>
              <a:rPr lang="ru-RU" dirty="0"/>
              <a:t>сбалансированности и устойчивости бюджета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335670"/>
              </p:ext>
            </p:extLst>
          </p:nvPr>
        </p:nvGraphicFramePr>
        <p:xfrm>
          <a:off x="457200" y="1165861"/>
          <a:ext cx="8229600" cy="5407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02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доходов бюджетов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algn="just">
              <a:spcBef>
                <a:spcPts val="0"/>
              </a:spcBef>
              <a:buNone/>
            </a:pPr>
            <a:r>
              <a:rPr lang="ru-RU" b="1" dirty="0" smtClean="0"/>
              <a:t>К </a:t>
            </a:r>
            <a:r>
              <a:rPr lang="ru-RU" b="1" dirty="0"/>
              <a:t>доходам бюджетов относятся:</a:t>
            </a:r>
          </a:p>
          <a:p>
            <a:pPr marL="109537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1) обязательные платежи;</a:t>
            </a:r>
          </a:p>
          <a:p>
            <a:pPr marL="109537" indent="0" algn="just">
              <a:spcBef>
                <a:spcPts val="0"/>
              </a:spcBef>
              <a:buNone/>
            </a:pPr>
            <a:r>
              <a:rPr lang="ru-RU" dirty="0"/>
              <a:t>2) платежи, взимаемые государственными и муниципальными органами, казенными учреждениями за выполнение работ, оказание услуг;</a:t>
            </a:r>
          </a:p>
          <a:p>
            <a:pPr marL="109537" indent="0" algn="just">
              <a:spcBef>
                <a:spcPts val="0"/>
              </a:spcBef>
              <a:buNone/>
            </a:pPr>
            <a:r>
              <a:rPr lang="ru-RU" dirty="0"/>
              <a:t>3) платежи от использования и распоряжения государственным и муниципальным </a:t>
            </a:r>
            <a:r>
              <a:rPr lang="ru-RU" dirty="0" smtClean="0"/>
              <a:t>имуществом, </a:t>
            </a:r>
            <a:r>
              <a:rPr lang="ru-RU" dirty="0"/>
              <a:t>в том числе от вовлечения в хозяйственный оборот природных ресурсов;</a:t>
            </a:r>
          </a:p>
          <a:p>
            <a:pPr marL="109537" indent="0" algn="just">
              <a:spcBef>
                <a:spcPts val="0"/>
              </a:spcBef>
              <a:buNone/>
            </a:pPr>
            <a:r>
              <a:rPr lang="ru-RU" dirty="0"/>
              <a:t>4) поступления от финансово-хозяйственной деятельности организаций;</a:t>
            </a:r>
          </a:p>
          <a:p>
            <a:pPr marL="109537" indent="0" algn="just">
              <a:spcBef>
                <a:spcPts val="0"/>
              </a:spcBef>
              <a:buNone/>
            </a:pPr>
            <a:r>
              <a:rPr lang="ru-RU" dirty="0"/>
              <a:t>5) средства, полученные от конфискации имущества, компенсации ущерба, причиненного государственному и муниципальному имуществу, возмещения вреда, причиненного окружающей среде;</a:t>
            </a:r>
          </a:p>
          <a:p>
            <a:pPr marL="109537" indent="0" algn="just">
              <a:spcBef>
                <a:spcPts val="0"/>
              </a:spcBef>
              <a:buNone/>
            </a:pPr>
            <a:r>
              <a:rPr lang="ru-RU" dirty="0"/>
              <a:t>6) </a:t>
            </a:r>
            <a:r>
              <a:rPr lang="ru-RU" u="sng" dirty="0"/>
              <a:t>безвозмездные поступления, в том числе межбюджетные трансферты</a:t>
            </a:r>
            <a:r>
              <a:rPr lang="ru-RU" dirty="0"/>
              <a:t>;</a:t>
            </a:r>
          </a:p>
          <a:p>
            <a:pPr marL="109537" indent="0" algn="just">
              <a:spcBef>
                <a:spcPts val="0"/>
              </a:spcBef>
              <a:buNone/>
            </a:pPr>
            <a:r>
              <a:rPr lang="ru-RU" dirty="0"/>
              <a:t>7) средства самообложения граждан;</a:t>
            </a:r>
          </a:p>
          <a:p>
            <a:pPr marL="109537" indent="0" algn="just">
              <a:spcBef>
                <a:spcPts val="0"/>
              </a:spcBef>
              <a:buNone/>
            </a:pPr>
            <a:r>
              <a:rPr lang="ru-RU" dirty="0"/>
              <a:t>8) иные </a:t>
            </a:r>
            <a:r>
              <a:rPr lang="ru-RU" dirty="0" smtClean="0"/>
              <a:t>платежи.</a:t>
            </a:r>
          </a:p>
          <a:p>
            <a:pPr marL="109537" indent="0" algn="just">
              <a:spcBef>
                <a:spcPts val="0"/>
              </a:spcBef>
              <a:buNone/>
            </a:pPr>
            <a:endParaRPr lang="ru-RU" b="1" dirty="0" smtClean="0"/>
          </a:p>
          <a:p>
            <a:pPr marL="109537" indent="0">
              <a:spcBef>
                <a:spcPts val="0"/>
              </a:spcBef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 обязательным платежам относятся:</a:t>
            </a:r>
          </a:p>
          <a:p>
            <a:pPr marL="109537" indent="0">
              <a:spcBef>
                <a:spcPts val="0"/>
              </a:spcBef>
              <a:buNone/>
            </a:pPr>
            <a:r>
              <a:rPr lang="ru-RU" dirty="0"/>
              <a:t>1) налоги и сборы;</a:t>
            </a:r>
          </a:p>
          <a:p>
            <a:pPr marL="109537" indent="0">
              <a:spcBef>
                <a:spcPts val="0"/>
              </a:spcBef>
              <a:buNone/>
            </a:pPr>
            <a:r>
              <a:rPr lang="ru-RU" dirty="0"/>
              <a:t>2) консульские сборы, патентные пошлины и иные платежи за совершение юридически значимых действий;</a:t>
            </a:r>
          </a:p>
          <a:p>
            <a:pPr marL="109537" indent="0">
              <a:spcBef>
                <a:spcPts val="0"/>
              </a:spcBef>
              <a:buNone/>
            </a:pPr>
            <a:r>
              <a:rPr lang="ru-RU" dirty="0"/>
              <a:t>3) таможенные платежи;</a:t>
            </a:r>
          </a:p>
          <a:p>
            <a:pPr marL="109537" indent="0">
              <a:spcBef>
                <a:spcPts val="0"/>
              </a:spcBef>
              <a:buNone/>
            </a:pPr>
            <a:r>
              <a:rPr lang="ru-RU" dirty="0"/>
              <a:t>4) страховые взносы;</a:t>
            </a:r>
          </a:p>
          <a:p>
            <a:pPr marL="109537" indent="0">
              <a:spcBef>
                <a:spcPts val="0"/>
              </a:spcBef>
              <a:buNone/>
            </a:pPr>
            <a:r>
              <a:rPr lang="ru-RU" dirty="0"/>
              <a:t>5) утилизационный сбор и плата за негативное воздействие на окружающую среду;</a:t>
            </a:r>
          </a:p>
          <a:p>
            <a:pPr marL="109537" indent="0">
              <a:spcBef>
                <a:spcPts val="0"/>
              </a:spcBef>
              <a:buNone/>
            </a:pPr>
            <a:r>
              <a:rPr lang="ru-RU" dirty="0"/>
              <a:t>6) штрафы, неустойки и пени, указанные в статье 35 настоящего Кодекса;</a:t>
            </a:r>
          </a:p>
          <a:p>
            <a:pPr marL="109537" indent="0">
              <a:spcBef>
                <a:spcPts val="0"/>
              </a:spcBef>
              <a:buNone/>
            </a:pPr>
            <a:r>
              <a:rPr lang="ru-RU" dirty="0"/>
              <a:t>7) иные обязательные платежи</a:t>
            </a:r>
          </a:p>
          <a:p>
            <a:pPr marL="109537" indent="0" algn="just">
              <a:spcBef>
                <a:spcPts val="600"/>
              </a:spcBef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3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Новое понятие "Публичное обязательство"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1800" y="962661"/>
            <a:ext cx="8229600" cy="2860039"/>
          </a:xfrm>
        </p:spPr>
        <p:txBody>
          <a:bodyPr/>
          <a:lstStyle/>
          <a:p>
            <a:pPr marL="109537" indent="0" algn="just">
              <a:buNone/>
            </a:pPr>
            <a:r>
              <a:rPr lang="ru-RU" sz="1600" b="1" dirty="0"/>
              <a:t>П</a:t>
            </a:r>
            <a:r>
              <a:rPr lang="ru-RU" sz="1600" b="1" dirty="0" smtClean="0"/>
              <a:t>убличные </a:t>
            </a:r>
            <a:r>
              <a:rPr lang="ru-RU" sz="1600" dirty="0"/>
              <a:t>обязательства – </a:t>
            </a:r>
            <a:r>
              <a:rPr lang="ru-RU" sz="1600" b="1" dirty="0"/>
              <a:t>обязанность</a:t>
            </a:r>
            <a:r>
              <a:rPr lang="ru-RU" sz="1600" dirty="0"/>
              <a:t> публично-правового образования предоставить средства из бюджета физическому и юридическому лицу, другому бюджету и субъекту международного права по установленным </a:t>
            </a:r>
            <a:r>
              <a:rPr lang="ru-RU" sz="1600" dirty="0" smtClean="0"/>
              <a:t>БК РФ основаниям</a:t>
            </a:r>
          </a:p>
          <a:p>
            <a:pPr marL="109537" lvl="0" indent="0" algn="just">
              <a:buNone/>
            </a:pPr>
            <a:r>
              <a:rPr lang="ru-RU" sz="1600" b="1" dirty="0" smtClean="0"/>
              <a:t>Расходные</a:t>
            </a:r>
            <a:r>
              <a:rPr lang="ru-RU" sz="1600" dirty="0" smtClean="0"/>
              <a:t> </a:t>
            </a:r>
            <a:r>
              <a:rPr lang="ru-RU" sz="1600" dirty="0"/>
              <a:t>обязательства – </a:t>
            </a:r>
            <a:r>
              <a:rPr lang="ru-RU" sz="1600" b="1" dirty="0"/>
              <a:t>публичные обязательства, подлежащие отражению в расходах бюджета</a:t>
            </a:r>
            <a:r>
              <a:rPr lang="ru-RU" sz="1600" dirty="0"/>
              <a:t> при планировании, исполнении бюджета, осуществлении учета и составлении отчетности об исполнении </a:t>
            </a:r>
            <a:r>
              <a:rPr lang="ru-RU" sz="1600" dirty="0" smtClean="0"/>
              <a:t>бюджета</a:t>
            </a:r>
          </a:p>
          <a:p>
            <a:pPr marL="109537" lvl="0" indent="0" algn="just">
              <a:buNone/>
            </a:pPr>
            <a:r>
              <a:rPr lang="ru-RU" sz="1600" b="1" dirty="0" smtClean="0"/>
              <a:t>Бюджетные</a:t>
            </a:r>
            <a:r>
              <a:rPr lang="ru-RU" sz="1600" dirty="0" smtClean="0"/>
              <a:t> </a:t>
            </a:r>
            <a:r>
              <a:rPr lang="ru-RU" sz="1600" dirty="0"/>
              <a:t>обязательства – </a:t>
            </a:r>
            <a:r>
              <a:rPr lang="ru-RU" sz="1600" b="1" dirty="0"/>
              <a:t>публичные обязательства, подлежащие исполнению </a:t>
            </a:r>
            <a:r>
              <a:rPr lang="ru-RU" sz="1600" dirty="0"/>
              <a:t>в соответствующем финансовом </a:t>
            </a:r>
            <a:r>
              <a:rPr lang="ru-RU" sz="1600" dirty="0" smtClean="0"/>
              <a:t>году</a:t>
            </a:r>
          </a:p>
          <a:p>
            <a:pPr marL="109537" lvl="0" indent="0" algn="just">
              <a:buNone/>
            </a:pPr>
            <a:r>
              <a:rPr lang="ru-RU" sz="1600" b="1" dirty="0"/>
              <a:t>Д</a:t>
            </a:r>
            <a:r>
              <a:rPr lang="ru-RU" sz="1600" b="1" dirty="0" smtClean="0"/>
              <a:t>енежное</a:t>
            </a:r>
            <a:r>
              <a:rPr lang="ru-RU" sz="1600" dirty="0" smtClean="0"/>
              <a:t> </a:t>
            </a:r>
            <a:r>
              <a:rPr lang="ru-RU" sz="1600" dirty="0"/>
              <a:t>обязательство – </a:t>
            </a:r>
            <a:r>
              <a:rPr lang="ru-RU" sz="1600" b="1" dirty="0"/>
              <a:t>обязанность</a:t>
            </a:r>
            <a:r>
              <a:rPr lang="ru-RU" sz="1600" dirty="0"/>
              <a:t> администратора расходов бюджета </a:t>
            </a:r>
            <a:r>
              <a:rPr lang="ru-RU" sz="1600" b="1" dirty="0"/>
              <a:t>уплатить</a:t>
            </a:r>
            <a:r>
              <a:rPr lang="ru-RU" sz="1600" dirty="0"/>
              <a:t> в бюджет, физическому лицу, юридическому лицу, индивидуальному предпринимателю за счет средств бюджета определенные денежные средства </a:t>
            </a:r>
          </a:p>
          <a:p>
            <a:pPr marL="109537" indent="0" algn="just">
              <a:buNone/>
            </a:pP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9849101"/>
              </p:ext>
            </p:extLst>
          </p:nvPr>
        </p:nvGraphicFramePr>
        <p:xfrm>
          <a:off x="279400" y="3975100"/>
          <a:ext cx="8445500" cy="265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7000" y="4152900"/>
            <a:ext cx="2247900" cy="25273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7000" y="6336268"/>
            <a:ext cx="795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Новое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3" descr="C:\Users\1491\AppData\Local\Microsoft\Windows\Temporary Internet Files\Content.IE5\X93MNUZH\MC900432625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718" y="4979699"/>
            <a:ext cx="452282" cy="43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0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43374"/>
            <a:ext cx="8229600" cy="70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latin typeface="+mj-lt"/>
                <a:ea typeface="+mj-ea"/>
                <a:cs typeface="+mj-cs"/>
              </a:defRPr>
            </a:lvl1pPr>
            <a:lvl2pPr algn="ctr" eaLnBrk="0" hangingPunct="0">
              <a:defRPr sz="3200"/>
            </a:lvl2pPr>
            <a:lvl3pPr algn="ctr" eaLnBrk="0" hangingPunct="0">
              <a:defRPr sz="3200"/>
            </a:lvl3pPr>
            <a:lvl4pPr algn="ctr" eaLnBrk="0" hangingPunct="0">
              <a:defRPr sz="3200"/>
            </a:lvl4pPr>
            <a:lvl5pPr algn="ctr" eaLnBrk="0" hangingPunct="0">
              <a:defRPr sz="32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altLang="ru-RU" dirty="0"/>
              <a:t> Виды публичных обязательств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0426083"/>
              </p:ext>
            </p:extLst>
          </p:nvPr>
        </p:nvGraphicFramePr>
        <p:xfrm>
          <a:off x="-326571" y="818591"/>
          <a:ext cx="9294725" cy="5947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1398434" y="3808857"/>
            <a:ext cx="334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по основанию возникновения</a:t>
            </a:r>
            <a:endParaRPr lang="ru-RU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14798" y="943470"/>
            <a:ext cx="4794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u="sng" dirty="0" smtClean="0"/>
              <a:t>в </a:t>
            </a:r>
            <a:r>
              <a:rPr lang="ru-RU" u="sng" dirty="0"/>
              <a:t>т.ч. на условиях проектного финансирования</a:t>
            </a:r>
            <a:endParaRPr lang="ru-RU" b="1" u="sng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1374" y="4731656"/>
            <a:ext cx="3331026" cy="175622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ru-RU" dirty="0" smtClean="0"/>
              <a:t>Положения, установленные для нормативно-правовых обязательств распространяются на:</a:t>
            </a:r>
          </a:p>
          <a:p>
            <a:pPr algn="just"/>
            <a:r>
              <a:rPr lang="ru-RU" dirty="0" smtClean="0"/>
              <a:t>- обязательства по уплате налогов </a:t>
            </a:r>
          </a:p>
          <a:p>
            <a:pPr algn="just"/>
            <a:r>
              <a:rPr lang="ru-RU" dirty="0" smtClean="0"/>
              <a:t>- при исполнении судебных актов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7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608" y="406709"/>
            <a:ext cx="8229600" cy="498412"/>
          </a:xfrm>
        </p:spPr>
        <p:txBody>
          <a:bodyPr/>
          <a:lstStyle/>
          <a:p>
            <a:r>
              <a:rPr lang="ru-RU" dirty="0" smtClean="0"/>
              <a:t>Изменения в Бюджетный кодекс РФ</a:t>
            </a:r>
            <a:br>
              <a:rPr lang="ru-RU" dirty="0" smtClean="0"/>
            </a:br>
            <a:r>
              <a:rPr lang="ru-RU" sz="1600" dirty="0"/>
              <a:t>(законопроект № </a:t>
            </a:r>
            <a:r>
              <a:rPr lang="ru-RU" sz="1600" dirty="0" smtClean="0"/>
              <a:t>811646-6, </a:t>
            </a:r>
            <a:r>
              <a:rPr lang="ru-RU" sz="1600" b="1" dirty="0" smtClean="0"/>
              <a:t>подготовлен к 1-му чтению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627212"/>
              </p:ext>
            </p:extLst>
          </p:nvPr>
        </p:nvGraphicFramePr>
        <p:xfrm>
          <a:off x="232012" y="1069690"/>
          <a:ext cx="8652680" cy="5699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60812"/>
                <a:gridCol w="3548418"/>
                <a:gridCol w="3043450"/>
              </a:tblGrid>
              <a:tr h="2552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Действующая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 01.01.2016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Обоснование</a:t>
                      </a:r>
                      <a:endParaRPr lang="ru-RU" sz="1400" dirty="0"/>
                    </a:p>
                  </a:txBody>
                  <a:tcPr/>
                </a:tc>
              </a:tr>
              <a:tr h="572219"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 smtClean="0"/>
                        <a:t>Отсутствуют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00" dirty="0" smtClean="0"/>
                        <a:t>Статья 160.1 и 160.2</a:t>
                      </a:r>
                    </a:p>
                    <a:p>
                      <a:pPr indent="180000" algn="just"/>
                      <a:r>
                        <a:rPr lang="ru-RU" sz="1200" dirty="0" smtClean="0"/>
                        <a:t>Главный</a:t>
                      </a:r>
                      <a:r>
                        <a:rPr lang="ru-RU" sz="1200" baseline="0" dirty="0" smtClean="0"/>
                        <a:t> администратор доходов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(источников финансирования дефицита):</a:t>
                      </a:r>
                    </a:p>
                    <a:p>
                      <a:pPr indent="180000" algn="just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  <a:p>
                      <a:pPr indent="180000" algn="just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утверждает методику прогнозирования поступлений доходов (источников финансирования дефицита) в бюджет в соответствии с общими требованиями к такой методике при </a:t>
                      </a:r>
                      <a:r>
                        <a:rPr lang="ru-RU" sz="1200" b="1" dirty="0" smtClean="0"/>
                        <a:t>условии определения таких требований Правительством РФ;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00" dirty="0" smtClean="0"/>
                        <a:t>Позволит повысить прозрачность и достоверность бюджетного планирования доходов и источников финансирования дефицита бюджетов</a:t>
                      </a:r>
                      <a:endParaRPr lang="ru-RU" sz="1200" dirty="0"/>
                    </a:p>
                  </a:txBody>
                  <a:tcPr/>
                </a:tc>
              </a:tr>
              <a:tr h="572219">
                <a:tc>
                  <a:txBody>
                    <a:bodyPr/>
                    <a:lstStyle/>
                    <a:p>
                      <a:pPr indent="0" algn="ctr"/>
                      <a:r>
                        <a:rPr lang="ru-RU" sz="1200" dirty="0" smtClean="0"/>
                        <a:t>Отсутствуют</a:t>
                      </a:r>
                      <a:endParaRPr lang="ru-RU" sz="12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Новая статья  о возможности принятия решения о признании безнадежной к взысканию задолженности по платежам в бюджет и о ее списании (восстановлении) . </a:t>
                      </a:r>
                    </a:p>
                    <a:p>
                      <a:pPr indent="180000" algn="just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не распространяется на налоги и сборы,  страховые взносы, таможенные  платежи.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Позволит государственным органам списать в учете нереальные к взысканию штрафы и гражданско-правовые платежи, сократить административные расходы на попытки взыскать безнадежные платежи и сконцентрироваться на реальной задолженности.</a:t>
                      </a:r>
                    </a:p>
                  </a:txBody>
                  <a:tcPr/>
                </a:tc>
              </a:tr>
              <a:tr h="572219">
                <a:tc>
                  <a:txBody>
                    <a:bodyPr/>
                    <a:lstStyle/>
                    <a:p>
                      <a:pPr marL="0" indent="177800" algn="just"/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306.2 и 306.4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Передача уполномоченному по соответствующему бюджету части полномочий главного распорядителя, распорядителя и получателя бюджетных средств.</a:t>
                      </a:r>
                      <a:endParaRPr lang="ru-RU" sz="12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7800" algn="just"/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306.2 и 306.4</a:t>
                      </a:r>
                    </a:p>
                    <a:p>
                      <a:pPr marL="0" marR="0" indent="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Приостановить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нормы о применении такой меры бюджетного принуждения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01.01.2017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80000" algn="just"/>
                      <a:endParaRPr lang="ru-RU" sz="12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связи с проблемами в правоприменительной практике предлагается приостановить применение бюджетной меры принуждения в виде назначения уполномоченного по бюджету до вступления в действие новой редакции Кодекса.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022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Бюджетные ассигнования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32229" y="1165861"/>
            <a:ext cx="4688111" cy="5407978"/>
          </a:xfrm>
        </p:spPr>
        <p:txBody>
          <a:bodyPr/>
          <a:lstStyle/>
          <a:p>
            <a:pPr marL="109537" indent="0" algn="just">
              <a:spcBef>
                <a:spcPts val="600"/>
              </a:spcBef>
              <a:buNone/>
            </a:pPr>
            <a:r>
              <a:rPr lang="ru-RU" sz="1300" dirty="0"/>
              <a:t>1) оказание государственных (муниципальных) услуг (выполнение работ) </a:t>
            </a:r>
            <a:r>
              <a:rPr lang="ru-RU" sz="1300" b="1" dirty="0"/>
              <a:t>и выполнение функций государственными (муниципальными) органами и казенными учреждениями</a:t>
            </a:r>
            <a:r>
              <a:rPr lang="ru-RU" sz="1300" dirty="0"/>
              <a:t>;</a:t>
            </a:r>
          </a:p>
          <a:p>
            <a:pPr marL="109537" indent="0" algn="just">
              <a:spcBef>
                <a:spcPts val="600"/>
              </a:spcBef>
              <a:buNone/>
            </a:pPr>
            <a:r>
              <a:rPr lang="ru-RU" sz="1300" dirty="0"/>
              <a:t>2) осуществление бюджетных инвестиций в уставные (складочные) капиталы юридических лиц, не являющихся государственными (муниципальными) учреждениями и государственными (муниципальными) унитарными предприятиями;</a:t>
            </a:r>
          </a:p>
          <a:p>
            <a:pPr marL="109537" indent="0" algn="just">
              <a:spcBef>
                <a:spcPts val="600"/>
              </a:spcBef>
              <a:buNone/>
            </a:pPr>
            <a:r>
              <a:rPr lang="ru-RU" sz="1300" dirty="0"/>
              <a:t>3) </a:t>
            </a:r>
            <a:r>
              <a:rPr lang="ru-RU" sz="1300" b="1" dirty="0"/>
              <a:t>предоставление субсидий юридическим лицам </a:t>
            </a:r>
            <a:r>
              <a:rPr lang="ru-RU" sz="1300" b="1" dirty="0" smtClean="0"/>
              <a:t>(кроме указанных в пункте 1);</a:t>
            </a:r>
            <a:endParaRPr lang="ru-RU" sz="1300" b="1" dirty="0"/>
          </a:p>
          <a:p>
            <a:pPr marL="109537" indent="0" algn="just">
              <a:spcBef>
                <a:spcPts val="600"/>
              </a:spcBef>
              <a:buNone/>
            </a:pPr>
            <a:r>
              <a:rPr lang="ru-RU" sz="1300" dirty="0"/>
              <a:t>4) социальное обеспечение населения;</a:t>
            </a:r>
          </a:p>
          <a:p>
            <a:pPr marL="109537" indent="0" algn="just">
              <a:spcBef>
                <a:spcPts val="600"/>
              </a:spcBef>
              <a:buNone/>
            </a:pPr>
            <a:r>
              <a:rPr lang="ru-RU" sz="1300" dirty="0"/>
              <a:t>5) предоставление межбюджетных трансфертов;</a:t>
            </a:r>
          </a:p>
          <a:p>
            <a:pPr marL="109537" indent="0" algn="just">
              <a:spcBef>
                <a:spcPts val="600"/>
              </a:spcBef>
              <a:buNone/>
            </a:pPr>
            <a:r>
              <a:rPr lang="ru-RU" sz="1300" dirty="0"/>
              <a:t>6) предоставление платежей, взносов, безвозмездных перечислений субъектам международного права;</a:t>
            </a:r>
          </a:p>
          <a:p>
            <a:pPr marL="109537" indent="0" algn="just">
              <a:spcBef>
                <a:spcPts val="600"/>
              </a:spcBef>
              <a:buNone/>
            </a:pPr>
            <a:r>
              <a:rPr lang="ru-RU" sz="1300" dirty="0"/>
              <a:t>7) обслуживание государственного (муниципального) долга </a:t>
            </a:r>
            <a:r>
              <a:rPr lang="ru-RU" sz="1300" b="1" dirty="0"/>
              <a:t>и исполнение государственных (муниципальных) гарантий без права регрессного требования гаранта к принципалу или уступки гаранту прав требования бенефициара к принципалу;</a:t>
            </a:r>
          </a:p>
          <a:p>
            <a:pPr marL="109537" indent="0" algn="just">
              <a:spcBef>
                <a:spcPts val="600"/>
              </a:spcBef>
              <a:buNone/>
            </a:pPr>
            <a:r>
              <a:rPr lang="ru-RU" sz="1300" dirty="0"/>
              <a:t>8) </a:t>
            </a:r>
            <a:r>
              <a:rPr lang="ru-RU" sz="1300" b="1" dirty="0"/>
              <a:t>осуществление обязательств по обязательному социальному страхованию</a:t>
            </a:r>
            <a:r>
              <a:rPr lang="ru-RU" sz="1300" i="1" dirty="0"/>
              <a:t>.</a:t>
            </a:r>
            <a:endParaRPr lang="ru-RU" sz="13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31860667"/>
              </p:ext>
            </p:extLst>
          </p:nvPr>
        </p:nvGraphicFramePr>
        <p:xfrm>
          <a:off x="5529939" y="1197428"/>
          <a:ext cx="3447143" cy="5167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Левая фигурная скобка 7"/>
          <p:cNvSpPr/>
          <p:nvPr/>
        </p:nvSpPr>
        <p:spPr>
          <a:xfrm>
            <a:off x="4920340" y="986971"/>
            <a:ext cx="827314" cy="5588000"/>
          </a:xfrm>
          <a:prstGeom prst="leftBrace">
            <a:avLst>
              <a:gd name="adj1" fmla="val 8333"/>
              <a:gd name="adj2" fmla="val 8701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8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"государственное (муниципальное) задание"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772042"/>
              </p:ext>
            </p:extLst>
          </p:nvPr>
        </p:nvGraphicFramePr>
        <p:xfrm>
          <a:off x="304799" y="918026"/>
          <a:ext cx="856343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1715"/>
                <a:gridCol w="428171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Сейчас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Предлагается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indent="174625" algn="just"/>
                      <a:r>
                        <a:rPr lang="ru-RU" sz="1400" strike="sngStrike" dirty="0" smtClean="0"/>
                        <a:t>государственное (муниципальное) задание - документ, устанавливающий требования к составу, качеству и (или) объему (содержанию), условиям, порядку и результатам оказания государственных (муниципальных) услуг (выполнения работ);</a:t>
                      </a:r>
                    </a:p>
                    <a:p>
                      <a:pPr marL="0" indent="174625"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Государственное (муниципальное) задание должно содержать:</a:t>
                      </a:r>
                    </a:p>
                    <a:p>
                      <a:pPr marL="0" indent="174625"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показатели, характеризующие качество и (или) объем </a:t>
                      </a:r>
                      <a:r>
                        <a:rPr lang="ru-RU" sz="1400" strike="sng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(содержание)</a:t>
                      </a:r>
                      <a:r>
                        <a:rPr lang="ru-RU" sz="1400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оказываемых государственных (муниципальных) услуг (выполняемых работ);</a:t>
                      </a:r>
                    </a:p>
                    <a:p>
                      <a:pPr marL="0" indent="174625"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контроля за исполнением государственного (муниципального) задания…;</a:t>
                      </a:r>
                    </a:p>
                    <a:p>
                      <a:pPr marL="0" indent="174625"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требования к отчетности об исполнении государственного (муниципального) задания.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4625" algn="just">
                        <a:spcBef>
                          <a:spcPts val="600"/>
                        </a:spcBef>
                        <a:buNone/>
                      </a:pPr>
                      <a:endParaRPr lang="ru-RU" sz="1400" dirty="0" smtClean="0"/>
                    </a:p>
                    <a:p>
                      <a:pPr marL="0" indent="174625" algn="just">
                        <a:spcBef>
                          <a:spcPts val="600"/>
                        </a:spcBef>
                        <a:buNone/>
                      </a:pPr>
                      <a:endParaRPr lang="ru-RU" sz="1400" dirty="0" smtClean="0"/>
                    </a:p>
                    <a:p>
                      <a:pPr marL="0" indent="174625" algn="just">
                        <a:spcBef>
                          <a:spcPts val="600"/>
                        </a:spcBef>
                        <a:buNone/>
                      </a:pPr>
                      <a:endParaRPr lang="ru-RU" sz="1400" dirty="0" smtClean="0"/>
                    </a:p>
                    <a:p>
                      <a:pPr marL="0" indent="174625" algn="just">
                        <a:spcBef>
                          <a:spcPts val="600"/>
                        </a:spcBef>
                        <a:buNone/>
                      </a:pPr>
                      <a:endParaRPr lang="ru-RU" sz="1400" dirty="0" smtClean="0"/>
                    </a:p>
                    <a:p>
                      <a:pPr marL="0" indent="174625" algn="just">
                        <a:spcBef>
                          <a:spcPts val="600"/>
                        </a:spcBef>
                        <a:buNone/>
                      </a:pPr>
                      <a:r>
                        <a:rPr lang="ru-RU" sz="1400" dirty="0" smtClean="0"/>
                        <a:t>1. Под государственным (муниципальным) заданием понимается документ, устанавливающий:</a:t>
                      </a:r>
                    </a:p>
                    <a:p>
                      <a:pPr marL="0" indent="174625" algn="just">
                        <a:spcBef>
                          <a:spcPts val="0"/>
                        </a:spcBef>
                      </a:pPr>
                      <a:r>
                        <a:rPr lang="ru-RU" sz="1400" dirty="0" smtClean="0"/>
                        <a:t>1) </a:t>
                      </a:r>
                      <a:r>
                        <a:rPr lang="ru-RU" sz="1400" b="0" dirty="0" smtClean="0"/>
                        <a:t>показатели, характеризующие качество и (или) объем</a:t>
                      </a:r>
                      <a:r>
                        <a:rPr lang="ru-RU" sz="1400" b="1" dirty="0" smtClean="0"/>
                        <a:t>  </a:t>
                      </a:r>
                      <a:r>
                        <a:rPr lang="ru-RU" sz="1400" dirty="0" smtClean="0"/>
                        <a:t>оказываемых государственных (муниципальных) услуг (выполняемых работ), </a:t>
                      </a:r>
                      <a:r>
                        <a:rPr lang="ru-RU" sz="1400" b="1" dirty="0" smtClean="0"/>
                        <a:t>увязанные с целевыми индикаторами государственных (муниципальных) программ</a:t>
                      </a:r>
                      <a:r>
                        <a:rPr lang="ru-RU" sz="1400" dirty="0" smtClean="0"/>
                        <a:t>;</a:t>
                      </a:r>
                    </a:p>
                    <a:p>
                      <a:pPr marL="0" indent="174625" algn="just">
                        <a:spcBef>
                          <a:spcPts val="0"/>
                        </a:spcBef>
                      </a:pPr>
                      <a:r>
                        <a:rPr lang="ru-RU" sz="1400" b="1" dirty="0" smtClean="0"/>
                        <a:t>2) содержание, условия и (или) формы оказываемых государственных (муниципальных) услуг (выполняемых работ);</a:t>
                      </a:r>
                    </a:p>
                    <a:p>
                      <a:pPr marL="0" indent="174625" algn="just">
                        <a:spcBef>
                          <a:spcPts val="0"/>
                        </a:spcBef>
                      </a:pPr>
                      <a:r>
                        <a:rPr lang="ru-RU" sz="1400" dirty="0" smtClean="0"/>
                        <a:t>3) порядок контроля за исполнением государственного (муниципального) задания…;</a:t>
                      </a:r>
                    </a:p>
                    <a:p>
                      <a:pPr marL="0" indent="174625" algn="just">
                        <a:spcBef>
                          <a:spcPts val="0"/>
                        </a:spcBef>
                      </a:pPr>
                      <a:r>
                        <a:rPr lang="ru-RU" sz="1400" dirty="0" smtClean="0"/>
                        <a:t>4) требования к отчетности об исполнении государственного (муниципального) задания.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82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Разновидности субсидий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6068156"/>
              </p:ext>
            </p:extLst>
          </p:nvPr>
        </p:nvGraphicFramePr>
        <p:xfrm>
          <a:off x="101602" y="1000057"/>
          <a:ext cx="8882742" cy="5433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4140"/>
                <a:gridCol w="1082964"/>
                <a:gridCol w="1069294"/>
                <a:gridCol w="928914"/>
                <a:gridCol w="754743"/>
                <a:gridCol w="2075543"/>
                <a:gridCol w="2177144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Лица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Цели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предостав-ления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solidFill>
                            <a:schemeClr val="tx1"/>
                          </a:solidFill>
                          <a:effectLst/>
                        </a:rPr>
                        <a:t>Направления использования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Отражение в бюджете (ФАИП)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Возникновение имущественных прав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Распоряжение имуществом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 ППО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 юр. лица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3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БУ, АУ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1) </a:t>
                      </a:r>
                      <a:r>
                        <a:rPr lang="ru-RU" sz="1200" spc="-30" dirty="0" err="1" smtClean="0">
                          <a:solidFill>
                            <a:schemeClr val="tx1"/>
                          </a:solidFill>
                          <a:effectLst/>
                        </a:rPr>
                        <a:t>Госзадание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ф/о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выполнения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госзадания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ВСР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право собственности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право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оперативн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 упр.  на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движ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 имущество, интеллектуал. права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целевое назначение имущества (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м.б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 изъято в случае не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использования)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2) Иные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цели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Из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НПА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может возникать право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оперативн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 упр.  на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движ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 имущество, интеллектуал. права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Распоряжается самостоятельно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3) Гранты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/>
                </a:tc>
              </a:tr>
              <a:tr h="32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БУ, АУ, ГУП (МУП)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solidFill>
                            <a:schemeClr val="tx1"/>
                          </a:solidFill>
                          <a:effectLst/>
                        </a:rPr>
                        <a:t>капвложения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Строительство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приоб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едвиж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ВСР и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ФАИП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право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собственности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право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оперативн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 упр. (хоз. ведения) на недвижимость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целевое назначение имущества (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</a:rPr>
                        <a:t>м.б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. изъято в случае не использования)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8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 smtClean="0">
                          <a:solidFill>
                            <a:schemeClr val="tx1"/>
                          </a:solidFill>
                          <a:effectLst/>
                        </a:rPr>
                        <a:t>Хоз</a:t>
                      </a:r>
                      <a:r>
                        <a:rPr lang="ru-RU" sz="1200" spc="-1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ru-RU" sz="1200" spc="-10" dirty="0" smtClean="0">
                          <a:solidFill>
                            <a:schemeClr val="tx1"/>
                          </a:solidFill>
                          <a:effectLst/>
                        </a:rPr>
                        <a:t>общ., ТО, </a:t>
                      </a:r>
                      <a:r>
                        <a:rPr lang="ru-RU" sz="1200" spc="-10" dirty="0">
                          <a:solidFill>
                            <a:schemeClr val="tx1"/>
                          </a:solidFill>
                          <a:effectLst/>
                        </a:rPr>
                        <a:t>ГУП (МУП), физ. лица, ИП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Ф/о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(возмещен.) затрат, недополученных доходов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Из НПА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ВСР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не возникают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любое имущество (в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т.ч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 недвижимое)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</a:rPr>
                        <a:t>Распоряжается самостоятельно при условии достижения целевых показателей (требование о целевом использовании и обременение </a:t>
                      </a:r>
                      <a:r>
                        <a:rPr lang="ru-RU" sz="1000" spc="-10" dirty="0" err="1">
                          <a:solidFill>
                            <a:schemeClr val="tx1"/>
                          </a:solidFill>
                          <a:effectLst/>
                        </a:rPr>
                        <a:t>м.б</a:t>
                      </a: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</a:rPr>
                        <a:t>. предусмотрены в НПА и (или) соглашении)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) гранты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</a:rPr>
                        <a:t>- права собственности ППО или юр. лица (кроме ГУП (МУП);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</a:rPr>
                        <a:t>- у ГУП (МУП) может возникать право </a:t>
                      </a:r>
                      <a:r>
                        <a:rPr lang="ru-RU" sz="1000" spc="-10" dirty="0" err="1">
                          <a:solidFill>
                            <a:schemeClr val="tx1"/>
                          </a:solidFill>
                          <a:effectLst/>
                        </a:rPr>
                        <a:t>оперативн</a:t>
                      </a:r>
                      <a:r>
                        <a:rPr lang="ru-RU" sz="1000" spc="-10" dirty="0">
                          <a:solidFill>
                            <a:schemeClr val="tx1"/>
                          </a:solidFill>
                          <a:effectLst/>
                        </a:rPr>
                        <a:t>. упр. (хоз. ведения)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Распоряжается самостоятельно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8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 err="1" smtClean="0">
                          <a:solidFill>
                            <a:schemeClr val="tx1"/>
                          </a:solidFill>
                          <a:effectLst/>
                        </a:rPr>
                        <a:t>гос.корпорации</a:t>
                      </a:r>
                      <a:r>
                        <a:rPr lang="ru-RU" sz="1200" spc="-3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spc="-3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200" spc="-30" dirty="0" err="1">
                          <a:solidFill>
                            <a:schemeClr val="tx1"/>
                          </a:solidFill>
                          <a:effectLst/>
                        </a:rPr>
                        <a:t>гос.компании</a:t>
                      </a:r>
                      <a:r>
                        <a:rPr lang="ru-RU" sz="1200" spc="-3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Имущ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. взнос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Из НПА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ВСР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не возникают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любое имущество (в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т.ч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 недвижимое)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solidFill>
                            <a:schemeClr val="tx1"/>
                          </a:solidFill>
                          <a:effectLst/>
                        </a:rPr>
                        <a:t>Распоряжается самостоятельно при условии достижения целевых показателей (требование о целевом использовании и обременение м.б. предусмотрены в НПА и (или) соглашении)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2) гранты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права собственности ППО и или юр. лица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Распоряжается самостоятельно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29" marR="360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6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Разновидности бюджетных инвестиций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2463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781415"/>
              </p:ext>
            </p:extLst>
          </p:nvPr>
        </p:nvGraphicFramePr>
        <p:xfrm>
          <a:off x="152402" y="1212291"/>
          <a:ext cx="8875486" cy="41500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84514"/>
                <a:gridCol w="1349827"/>
                <a:gridCol w="1248228"/>
                <a:gridCol w="1233715"/>
                <a:gridCol w="1088571"/>
                <a:gridCol w="1320800"/>
                <a:gridCol w="1349831"/>
              </a:tblGrid>
              <a:tr h="2766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Лица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Цели </a:t>
                      </a:r>
                      <a:r>
                        <a:rPr lang="ru-RU" sz="1100" b="1" dirty="0" err="1">
                          <a:effectLst/>
                        </a:rPr>
                        <a:t>предостав-ления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20" dirty="0">
                          <a:effectLst/>
                        </a:rPr>
                        <a:t>Направления использования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Отражение в бюджете (ФАИП)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Возникновение имущественных прав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Распоряжение имуществом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38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у ППО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у юр. лица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3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- КУ;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- БУ, АУ, ГУП (МУП), принявшие полномочия </a:t>
                      </a:r>
                      <a:r>
                        <a:rPr lang="ru-RU" sz="1200" b="1" dirty="0" err="1">
                          <a:effectLst/>
                        </a:rPr>
                        <a:t>госзаказчика</a:t>
                      </a:r>
                      <a:r>
                        <a:rPr lang="ru-RU" sz="1200" b="1" dirty="0">
                          <a:effectLst/>
                        </a:rPr>
                        <a:t> – органа власти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20" dirty="0" smtClean="0">
                          <a:effectLst/>
                        </a:rPr>
                        <a:t>Капвложения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строительство (приобретение недвижимости)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ВСР  и ФАИП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право собствен-ности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право </a:t>
                      </a:r>
                      <a:r>
                        <a:rPr lang="ru-RU" sz="1100" dirty="0" err="1">
                          <a:effectLst/>
                        </a:rPr>
                        <a:t>оперативн</a:t>
                      </a:r>
                      <a:r>
                        <a:rPr lang="ru-RU" sz="1100" dirty="0">
                          <a:effectLst/>
                        </a:rPr>
                        <a:t>. упр. (хоз. ведения) на недвижимость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целевое назначение имущества (м.б. изъято в случае не использования или использования не по назначению)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4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Хоз</a:t>
                      </a:r>
                      <a:r>
                        <a:rPr lang="ru-RU" sz="1200" b="1" dirty="0">
                          <a:effectLst/>
                        </a:rPr>
                        <a:t>. общества, товарищества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</a:rPr>
                        <a:t> </a:t>
                      </a:r>
                      <a:r>
                        <a:rPr lang="ru-RU" sz="1200" spc="-10" dirty="0" smtClean="0">
                          <a:effectLst/>
                        </a:rPr>
                        <a:t>1</a:t>
                      </a:r>
                      <a:r>
                        <a:rPr lang="ru-RU" sz="1200" spc="-10" dirty="0">
                          <a:effectLst/>
                        </a:rPr>
                        <a:t>) "</a:t>
                      </a:r>
                      <a:r>
                        <a:rPr lang="ru-RU" sz="1200" spc="-10" dirty="0" smtClean="0">
                          <a:effectLst/>
                        </a:rPr>
                        <a:t>финансовый</a:t>
                      </a:r>
                      <a:r>
                        <a:rPr lang="ru-RU" sz="1200" spc="-10" dirty="0">
                          <a:effectLst/>
                        </a:rPr>
                        <a:t>" взнос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не </a:t>
                      </a:r>
                      <a:r>
                        <a:rPr lang="ru-RU" sz="1100" dirty="0">
                          <a:effectLst/>
                        </a:rPr>
                        <a:t>связанные со строительством (приобретением) недвижимости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в </a:t>
                      </a:r>
                      <a:r>
                        <a:rPr lang="ru-RU" sz="1100" dirty="0">
                          <a:effectLst/>
                        </a:rPr>
                        <a:t>отдельном приложении к закону (решению) о бюджете (с указанием лица, цели и объема)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участие </a:t>
                      </a:r>
                      <a:r>
                        <a:rPr lang="ru-RU" sz="1100" dirty="0">
                          <a:effectLst/>
                        </a:rPr>
                        <a:t>в капитале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право </a:t>
                      </a:r>
                      <a:r>
                        <a:rPr lang="ru-RU" sz="1100" dirty="0" err="1">
                          <a:effectLst/>
                        </a:rPr>
                        <a:t>собств-ти</a:t>
                      </a:r>
                      <a:r>
                        <a:rPr lang="ru-RU" sz="1100" dirty="0">
                          <a:effectLst/>
                        </a:rPr>
                        <a:t> на движимое имущество и (или) интеллектуал. права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Распоряжается </a:t>
                      </a:r>
                      <a:r>
                        <a:rPr lang="ru-RU" sz="1100" dirty="0">
                          <a:effectLst/>
                        </a:rPr>
                        <a:t>самостоятельно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20" dirty="0" smtClean="0">
                          <a:effectLst/>
                        </a:rPr>
                        <a:t>2) "капитальный" взнос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20" dirty="0">
                          <a:effectLst/>
                        </a:rPr>
                        <a:t>строительство (</a:t>
                      </a:r>
                      <a:r>
                        <a:rPr lang="ru-RU" sz="1100" spc="-20" dirty="0" smtClean="0">
                          <a:effectLst/>
                        </a:rPr>
                        <a:t>приобретение недвижимости)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ВСР  и ФАИП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право </a:t>
                      </a:r>
                      <a:r>
                        <a:rPr lang="ru-RU" sz="1100" dirty="0" err="1">
                          <a:effectLst/>
                        </a:rPr>
                        <a:t>собств-ти</a:t>
                      </a:r>
                      <a:r>
                        <a:rPr lang="ru-RU" sz="1100" dirty="0">
                          <a:effectLst/>
                        </a:rPr>
                        <a:t> на недвижимость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57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000" dirty="0" smtClean="0"/>
              <a:t>Установить требования к основным направлениям 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636263"/>
              </p:ext>
            </p:extLst>
          </p:nvPr>
        </p:nvGraphicFramePr>
        <p:xfrm>
          <a:off x="406400" y="1130301"/>
          <a:ext cx="8331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5E8F278-AD0F-4390-9A75-D5FFC3BC68B6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9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993" y="515939"/>
            <a:ext cx="8600303" cy="47618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latin typeface="+mn-lt"/>
              </a:rPr>
              <a:t>Новый документ - оценка налоговых и неналоговых расходов</a:t>
            </a:r>
            <a:endParaRPr lang="ru-RU" sz="2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128" y="2997472"/>
            <a:ext cx="8125543" cy="1059544"/>
          </a:xfrm>
        </p:spPr>
        <p:txBody>
          <a:bodyPr/>
          <a:lstStyle/>
          <a:p>
            <a:pPr marL="109537" indent="0" algn="just">
              <a:spcBef>
                <a:spcPts val="1200"/>
              </a:spcBef>
              <a:buClrTx/>
              <a:buNone/>
            </a:pPr>
            <a:r>
              <a:rPr lang="ru-RU" sz="1600" dirty="0" smtClean="0"/>
              <a:t>Представление одновременно с проектом бюджета оценки налоговых и неналоговых расходов</a:t>
            </a:r>
            <a:r>
              <a:rPr lang="ru-RU" sz="1600" baseline="30000" dirty="0" smtClean="0"/>
              <a:t>**</a:t>
            </a:r>
            <a:r>
              <a:rPr lang="ru-RU" sz="1600" dirty="0" smtClean="0"/>
              <a:t> бюджета за отчетный финансовый год</a:t>
            </a:r>
          </a:p>
          <a:p>
            <a:pPr marL="452437" indent="-342900" algn="just">
              <a:spcBef>
                <a:spcPts val="1200"/>
              </a:spcBef>
              <a:buClrTx/>
              <a:buFont typeface="+mj-lt"/>
              <a:buAutoNum type="arabicPeriod"/>
            </a:pPr>
            <a:endParaRPr lang="ru-RU" sz="1600" dirty="0"/>
          </a:p>
          <a:p>
            <a:pPr algn="just">
              <a:spcBef>
                <a:spcPts val="1200"/>
              </a:spcBef>
            </a:pPr>
            <a:endParaRPr lang="ru-RU" sz="16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382700" y="1191053"/>
            <a:ext cx="8195244" cy="1929518"/>
            <a:chOff x="945852" y="1705233"/>
            <a:chExt cx="8195244" cy="156439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945852" y="1705233"/>
              <a:ext cx="1896201" cy="914400"/>
            </a:xfrm>
            <a:prstGeom prst="rect">
              <a:avLst/>
            </a:prstGeom>
            <a:no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baseline="30000" dirty="0" smtClean="0">
                  <a:solidFill>
                    <a:schemeClr val="tx1"/>
                  </a:solidFill>
                </a:rPr>
                <a:t>**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Налоговые и неналоговые расходы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383128" y="1746423"/>
              <a:ext cx="2523400" cy="914400"/>
            </a:xfrm>
            <a:prstGeom prst="rect">
              <a:avLst/>
            </a:prstGeom>
            <a:no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bIns="72000" rtlCol="0" anchor="ctr"/>
            <a:lstStyle/>
            <a:p>
              <a:pPr algn="ctr"/>
              <a:r>
                <a:rPr lang="ru-RU" sz="1500" b="1" dirty="0" smtClean="0">
                  <a:solidFill>
                    <a:schemeClr val="tx1"/>
                  </a:solidFill>
                </a:rPr>
                <a:t>Объем доходов бюджета без МБТ, учтенных при составлении проекта бюджета</a:t>
              </a:r>
              <a:endParaRPr lang="ru-RU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909078" y="1872000"/>
              <a:ext cx="474050" cy="457200"/>
            </a:xfrm>
            <a:prstGeom prst="rect">
              <a:avLst/>
            </a:prstGeom>
            <a:no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=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06528" y="1872000"/>
              <a:ext cx="474050" cy="457200"/>
            </a:xfrm>
            <a:prstGeom prst="rect">
              <a:avLst/>
            </a:prstGeom>
            <a:no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-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380578" y="1746423"/>
              <a:ext cx="2523400" cy="914400"/>
            </a:xfrm>
            <a:prstGeom prst="rect">
              <a:avLst/>
            </a:prstGeom>
            <a:no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bIns="72000" rtlCol="0" anchor="ctr"/>
            <a:lstStyle/>
            <a:p>
              <a:pPr algn="ctr"/>
              <a:r>
                <a:rPr lang="ru-RU" sz="1500" b="1" dirty="0" smtClean="0">
                  <a:solidFill>
                    <a:schemeClr val="tx1"/>
                  </a:solidFill>
                </a:rPr>
                <a:t>Объем доходов бюджета без МБТ, рассчитанный </a:t>
              </a:r>
              <a:r>
                <a:rPr lang="ru-RU" sz="1500" b="1" dirty="0" smtClean="0">
                  <a:solidFill>
                    <a:srgbClr val="FF0000"/>
                  </a:solidFill>
                </a:rPr>
                <a:t>без льгот и иных преференций</a:t>
              </a:r>
              <a:endParaRPr lang="ru-RU" sz="15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311688" y="2590802"/>
              <a:ext cx="7829408" cy="678823"/>
            </a:xfrm>
            <a:prstGeom prst="rect">
              <a:avLst/>
            </a:prstGeom>
            <a:no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bIns="72000" rtlCol="0" anchor="ctr"/>
            <a:lstStyle/>
            <a:p>
              <a:pPr algn="just"/>
              <a:endParaRPr lang="ru-RU" sz="1400" dirty="0" smtClean="0">
                <a:solidFill>
                  <a:schemeClr val="tx1"/>
                </a:solidFill>
              </a:endParaRPr>
            </a:p>
            <a:p>
              <a:pPr algn="just"/>
              <a:r>
                <a:rPr lang="ru-RU" sz="1600" dirty="0" smtClean="0">
                  <a:solidFill>
                    <a:schemeClr val="tx1"/>
                  </a:solidFill>
                </a:rPr>
                <a:t>Оценка налоговых и неналоговых расходов проводится 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при составлении бюджета и подготовке отчета </a:t>
              </a:r>
              <a:r>
                <a:rPr lang="ru-RU" sz="1600" dirty="0" smtClean="0">
                  <a:solidFill>
                    <a:schemeClr val="tx1"/>
                  </a:solidFill>
                </a:rPr>
                <a:t>об исполнении бюджета.</a:t>
              </a:r>
              <a:br>
                <a:rPr lang="ru-RU" sz="1600" dirty="0" smtClean="0">
                  <a:solidFill>
                    <a:schemeClr val="tx1"/>
                  </a:solidFill>
                </a:rPr>
              </a:b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502556" y="1191053"/>
            <a:ext cx="8198115" cy="2423278"/>
          </a:xfrm>
          <a:prstGeom prst="rect">
            <a:avLst/>
          </a:prstGeom>
          <a:noFill/>
          <a:ln w="9525" cap="rnd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2555" y="3771900"/>
            <a:ext cx="81981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/>
              <a:t>СПРАВОЧНО: </a:t>
            </a:r>
          </a:p>
          <a:p>
            <a:pPr algn="just"/>
            <a:r>
              <a:rPr lang="ru-RU" sz="1400" i="1" dirty="0" smtClean="0"/>
              <a:t>Наиболее </a:t>
            </a:r>
            <a:r>
              <a:rPr lang="ru-RU" sz="1400" i="1" dirty="0"/>
              <a:t>крупными налоговыми расходами бюджета в 2013 году, на которые приходится около 53% налоговых расходов и составляющими 1,56% ВВП, </a:t>
            </a:r>
            <a:r>
              <a:rPr lang="ru-RU" sz="1400" i="1" dirty="0" smtClean="0"/>
              <a:t>являлись в т.ч.:</a:t>
            </a:r>
            <a:endParaRPr lang="ru-RU" sz="1400" i="1" dirty="0"/>
          </a:p>
          <a:p>
            <a:pPr algn="just"/>
            <a:r>
              <a:rPr lang="ru-RU" sz="1400" i="1" dirty="0"/>
              <a:t>- 0,33% ВВП (216,6 млрд. руб.) – «амортизационная премия» и повышенные коэффициенты амортизации по налогу на прибыль организаций;</a:t>
            </a:r>
          </a:p>
          <a:p>
            <a:pPr algn="just"/>
            <a:r>
              <a:rPr lang="ru-RU" sz="1400" i="1" dirty="0"/>
              <a:t>- 0,28% ВВП (185,8 млрд. руб.) – применение при расчете налога на добычу полезных ископаемых понижающих коэффициентов;</a:t>
            </a:r>
          </a:p>
          <a:p>
            <a:pPr algn="just"/>
            <a:r>
              <a:rPr lang="ru-RU" sz="1400" i="1" dirty="0"/>
              <a:t>- 0,25% ВВП (162,7 млрд. руб.) – льготы по налогу на имущество организаций по инфраструктурным объектам (магистральные трубопроводы, линии </a:t>
            </a:r>
            <a:r>
              <a:rPr lang="ru-RU" sz="1400" i="1" dirty="0" err="1"/>
              <a:t>энергопередачи</a:t>
            </a:r>
            <a:r>
              <a:rPr lang="ru-RU" sz="1400" i="1" dirty="0"/>
              <a:t>, железнодорожные пути, а также сооружения, являющиеся неотъемлемой частью указанных объектов);</a:t>
            </a:r>
          </a:p>
          <a:p>
            <a:pPr algn="just"/>
            <a:r>
              <a:rPr lang="ru-RU" sz="1400" i="1" dirty="0"/>
              <a:t>- 0,18% (118,4 млрд. руб.) – дополнительные льготы  по  налогу  на  имущество организаций, устанавливаемые законами  субъектов </a:t>
            </a:r>
            <a:r>
              <a:rPr lang="ru-RU" sz="1400" i="1" dirty="0" smtClean="0"/>
              <a:t>РФ</a:t>
            </a:r>
            <a:r>
              <a:rPr lang="ru-RU" sz="1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37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600" y="457200"/>
            <a:ext cx="8470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400" dirty="0">
                <a:latin typeface="+mj-lt"/>
                <a:ea typeface="+mj-ea"/>
                <a:cs typeface="+mj-cs"/>
              </a:rPr>
              <a:t>Совершенствование межбюджетных отношений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633542"/>
              </p:ext>
            </p:extLst>
          </p:nvPr>
        </p:nvGraphicFramePr>
        <p:xfrm>
          <a:off x="0" y="952500"/>
          <a:ext cx="9144000" cy="590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54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87086" y="418668"/>
            <a:ext cx="8229600" cy="70074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dirty="0">
                <a:latin typeface="+mj-lt"/>
              </a:rPr>
              <a:t>Система показателей долговой устойчивости – основа оценки рисков по долгу регионов и муниципалитетов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9660" y="1368719"/>
            <a:ext cx="4139045" cy="5038054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u="sng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Действующие долговые показатели</a:t>
            </a:r>
            <a:endParaRPr lang="en-US" sz="1400" b="1" u="sng" dirty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 marL="307682" indent="-307682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solidFill>
                  <a:srgbClr val="000000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Отношение госдолга к общему объему доходов бюджета 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без учета безвозмездных поступлений</a:t>
            </a:r>
            <a:r>
              <a:rPr lang="ru-RU" sz="1400" b="1" dirty="0">
                <a:solidFill>
                  <a:srgbClr val="000000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не более 100% 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Calibri"/>
                <a:cs typeface="Times New Roman" panose="02020603050405020304" pitchFamily="18" charset="0"/>
              </a:rPr>
              <a:t>/ </a:t>
            </a:r>
            <a:r>
              <a:rPr lang="ru-RU" sz="1400" dirty="0">
                <a:solidFill>
                  <a:srgbClr val="FF0000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не более 50% 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для субъектов с существенной долей межбюджетных трансфертов</a:t>
            </a:r>
          </a:p>
          <a:p>
            <a:pPr marL="307682" indent="-307682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1400" dirty="0">
              <a:solidFill>
                <a:srgbClr val="000000"/>
              </a:solidFill>
              <a:latin typeface="+mj-lt"/>
              <a:ea typeface="Times New Roman"/>
              <a:cs typeface="Times New Roman" panose="02020603050405020304" pitchFamily="18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rgbClr val="000000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до 01.01.2017 </a:t>
            </a:r>
            <a:r>
              <a:rPr lang="en-US" sz="1400" i="1" dirty="0">
                <a:solidFill>
                  <a:srgbClr val="000000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rgbClr val="000000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не учитывается сумма задолженности по бюджетным кредитам</a:t>
            </a:r>
            <a:r>
              <a:rPr lang="ru-RU" sz="1400" i="1" dirty="0">
                <a:solidFill>
                  <a:srgbClr val="000000"/>
                </a:solidFill>
                <a:latin typeface="+mj-lt"/>
                <a:ea typeface="Calibri"/>
                <a:cs typeface="Times New Roman" panose="02020603050405020304" pitchFamily="18" charset="0"/>
              </a:rPr>
              <a:t> и сумма привлекаемых в текущем финансовом году бюджетных кредитов – показатель не отражает реальную долговую нагрузку</a:t>
            </a:r>
            <a:endParaRPr lang="ru-RU" sz="1400" dirty="0">
              <a:solidFill>
                <a:srgbClr val="000000"/>
              </a:solidFill>
              <a:latin typeface="+mj-lt"/>
              <a:ea typeface="Calibri"/>
              <a:cs typeface="Times New Roman" panose="02020603050405020304" pitchFamily="18" charset="0"/>
            </a:endParaRPr>
          </a:p>
          <a:p>
            <a:pPr marL="307682" indent="-307682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1400" dirty="0">
              <a:solidFill>
                <a:srgbClr val="000000"/>
              </a:solidFill>
              <a:latin typeface="+mj-lt"/>
              <a:ea typeface="Times New Roman"/>
              <a:cs typeface="Times New Roman" panose="02020603050405020304" pitchFamily="18" charset="0"/>
            </a:endParaRPr>
          </a:p>
          <a:p>
            <a:pPr marL="307682" indent="-307682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sz="1400" b="1" dirty="0">
                <a:solidFill>
                  <a:srgbClr val="000000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Доля расходов на обслуживание                       госдолга в общем объеме расходов   бюджета </a:t>
            </a:r>
            <a:r>
              <a:rPr lang="ru-RU" sz="1400" dirty="0">
                <a:solidFill>
                  <a:srgbClr val="FF0000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не более 15% </a:t>
            </a:r>
          </a:p>
          <a:p>
            <a:pPr marL="307682" indent="-307682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endParaRPr lang="ru-RU" sz="1400" dirty="0">
              <a:solidFill>
                <a:srgbClr val="FF0000"/>
              </a:solidFill>
              <a:latin typeface="+mj-lt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rgbClr val="000000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проблемы в области госдолга возникают до достижения указанных </a:t>
            </a:r>
            <a:r>
              <a:rPr lang="ru-RU" sz="1400" i="1" dirty="0" smtClean="0">
                <a:solidFill>
                  <a:srgbClr val="000000"/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значений</a:t>
            </a:r>
            <a:endParaRPr lang="ru-RU" sz="1400" i="1" dirty="0">
              <a:solidFill>
                <a:srgbClr val="000000"/>
              </a:solidFill>
              <a:latin typeface="+mj-lt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1886" y="1363915"/>
            <a:ext cx="4191000" cy="4790294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u="sng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Новый набор долговых показателей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1. Отношение госдолга к общему объему доходов бюджета </a:t>
            </a:r>
            <a:r>
              <a:rPr lang="ru-RU" sz="1400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без учета безвозмездных поступлений</a:t>
            </a:r>
            <a:r>
              <a:rPr lang="ru-RU" sz="14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не более 100% / не более 50% </a:t>
            </a:r>
            <a:r>
              <a:rPr lang="ru-RU" sz="1400" dirty="0" smtClean="0">
                <a:latin typeface="+mj-lt"/>
                <a:ea typeface="Times New Roman"/>
                <a:cs typeface="Times New Roman"/>
              </a:rPr>
              <a:t>для субъектов </a:t>
            </a:r>
            <a:r>
              <a:rPr lang="ru-RU" sz="1400" dirty="0">
                <a:latin typeface="+mj-lt"/>
                <a:ea typeface="Times New Roman"/>
                <a:cs typeface="Times New Roman"/>
              </a:rPr>
              <a:t>с существенной </a:t>
            </a:r>
            <a:r>
              <a:rPr lang="ru-RU" sz="1400" dirty="0" smtClean="0">
                <a:latin typeface="+mj-lt"/>
                <a:ea typeface="Times New Roman"/>
                <a:cs typeface="Times New Roman"/>
              </a:rPr>
              <a:t>долей </a:t>
            </a:r>
            <a:r>
              <a:rPr lang="ru-RU" sz="1400" dirty="0">
                <a:latin typeface="+mj-lt"/>
                <a:ea typeface="Times New Roman"/>
                <a:cs typeface="Times New Roman"/>
              </a:rPr>
              <a:t>межбюджетных трансфертов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 indent="26670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2. Доля </a:t>
            </a:r>
            <a:r>
              <a:rPr lang="ru-RU" sz="14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расходов на обслуживание госдолга в общем объеме расходов бюджета 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без учета расходов, осуществляемых за счет </a:t>
            </a:r>
            <a:r>
              <a:rPr lang="ru-RU" sz="14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субвенций, </a:t>
            </a:r>
            <a:r>
              <a:rPr lang="ru-RU" sz="1400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не более 10% </a:t>
            </a:r>
            <a:endParaRPr lang="ru-RU" sz="1400" dirty="0" smtClean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rgbClr val="FF0000"/>
              </a:solidFill>
              <a:latin typeface="+mj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3. Годовая </a:t>
            </a:r>
            <a:r>
              <a:rPr lang="ru-RU" sz="14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сумма платежей по погашению и обслуживанию госдолга к доходам бюджета 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(налоговым, неналоговым и дотациям)</a:t>
            </a:r>
            <a:r>
              <a:rPr lang="ru-RU" sz="14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не более </a:t>
            </a:r>
            <a:r>
              <a:rPr lang="ru-RU" sz="1400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20%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  <a:p>
            <a:pPr marL="307682" indent="-307682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1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482" y="352220"/>
            <a:ext cx="8229600" cy="57487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000" dirty="0"/>
              <a:t>Классификация заемщиков по группам долговой устойчивости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634727"/>
              </p:ext>
            </p:extLst>
          </p:nvPr>
        </p:nvGraphicFramePr>
        <p:xfrm>
          <a:off x="152771" y="1001143"/>
          <a:ext cx="8858249" cy="3743367"/>
        </p:xfrm>
        <a:graphic>
          <a:graphicData uri="http://schemas.openxmlformats.org/drawingml/2006/table">
            <a:tbl>
              <a:tblPr firstRow="1" bandRow="1"/>
              <a:tblGrid>
                <a:gridCol w="3403229"/>
                <a:gridCol w="1975259"/>
                <a:gridCol w="1740665"/>
                <a:gridCol w="1739096"/>
              </a:tblGrid>
              <a:tr h="4406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rgbClr val="09633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(высокая долговая устойчивость)</a:t>
                      </a:r>
                      <a:endParaRPr lang="ru-RU" sz="1600" dirty="0">
                        <a:solidFill>
                          <a:srgbClr val="09633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Группа 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rgbClr val="FEBE1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(средняя долговая устойчивость)</a:t>
                      </a:r>
                      <a:endParaRPr lang="ru-RU" sz="1600" dirty="0">
                        <a:solidFill>
                          <a:srgbClr val="FEBE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Группа 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(низкая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долговая устойчивость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127" marR="83127" marT="40341" marB="40341"/>
                </a:tc>
              </a:tr>
              <a:tr h="516716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Отношение долга к общему объему доходов бюджета </a:t>
                      </a: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≤ 50%</a:t>
                      </a: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50-90%</a:t>
                      </a: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&gt;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90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83127" marR="83127" marT="40341" marB="40341" anchor="ctr"/>
                </a:tc>
              </a:tr>
              <a:tr h="738399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Годовая сумма платежей по погашению и обслуживанию долга к доходам бюджета</a:t>
                      </a: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≤ 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endParaRPr lang="ru-RU" sz="16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-18%</a:t>
                      </a: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&gt;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83127" marR="83127" marT="40341" marB="40341" anchor="ctr"/>
                </a:tc>
              </a:tr>
              <a:tr h="738399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Доля расходов на обслуживание долга в общем объеме расходов бюджета </a:t>
                      </a: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≤ 5%</a:t>
                      </a:r>
                      <a:endParaRPr lang="ru-RU" sz="16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5-8%</a:t>
                      </a: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&gt;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8%</a:t>
                      </a:r>
                    </a:p>
                  </a:txBody>
                  <a:tcPr marL="83127" marR="83127" marT="40341" marB="40341" anchor="ctr"/>
                </a:tc>
              </a:tr>
              <a:tr h="738399">
                <a:tc>
                  <a:txBody>
                    <a:bodyPr/>
                    <a:lstStyle/>
                    <a:p>
                      <a:pPr algn="l"/>
                      <a:endParaRPr lang="ru-RU" sz="1600" b="1" i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1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40341" marB="40341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76710" y="4834151"/>
            <a:ext cx="1415143" cy="513738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ru-RU" sz="1400" dirty="0" smtClean="0">
                <a:solidFill>
                  <a:srgbClr val="000000"/>
                </a:solidFill>
                <a:cs typeface="Times New Roman" pitchFamily="18" charset="0"/>
              </a:rPr>
              <a:t> показателя из своей группы </a:t>
            </a:r>
            <a:endParaRPr lang="ru-RU" sz="1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9582" y="4833454"/>
            <a:ext cx="2001566" cy="513738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cs typeface="Times New Roman" pitchFamily="18" charset="0"/>
              </a:rPr>
              <a:t>все, кто не отнесены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cs typeface="Times New Roman" pitchFamily="18" charset="0"/>
              </a:rPr>
              <a:t> к А и С</a:t>
            </a:r>
            <a:endParaRPr lang="ru-RU" sz="1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8009" y="4843757"/>
            <a:ext cx="1583457" cy="733233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cs typeface="Times New Roman" pitchFamily="18" charset="0"/>
              </a:rPr>
              <a:t>не менее 2-х показателей из группы 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1058" y="5665066"/>
            <a:ext cx="1460793" cy="515978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субъект 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группы 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39968" y="5665066"/>
            <a:ext cx="1460793" cy="515978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субъект 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группы 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59339" y="5665066"/>
            <a:ext cx="1460793" cy="515978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субъект 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группы С</a:t>
            </a:r>
          </a:p>
        </p:txBody>
      </p:sp>
      <p:sp>
        <p:nvSpPr>
          <p:cNvPr id="3" name="Стрелка влево 2"/>
          <p:cNvSpPr/>
          <p:nvPr/>
        </p:nvSpPr>
        <p:spPr>
          <a:xfrm>
            <a:off x="3396343" y="6181044"/>
            <a:ext cx="5285123" cy="610602"/>
          </a:xfrm>
          <a:prstGeom prst="lef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в А только через 3 года после выхода из С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37166" y="4804954"/>
            <a:ext cx="2328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Введение с</a:t>
            </a:r>
            <a:r>
              <a:rPr lang="en-US" b="1" dirty="0" smtClean="0">
                <a:solidFill>
                  <a:srgbClr val="FF0000"/>
                </a:solidFill>
              </a:rPr>
              <a:t> 20</a:t>
            </a:r>
            <a:r>
              <a:rPr lang="ru-RU" b="1" dirty="0" smtClean="0">
                <a:solidFill>
                  <a:srgbClr val="FF0000"/>
                </a:solidFill>
              </a:rPr>
              <a:t>19 года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65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649373"/>
              </p:ext>
            </p:extLst>
          </p:nvPr>
        </p:nvGraphicFramePr>
        <p:xfrm>
          <a:off x="233796" y="1307182"/>
          <a:ext cx="8702386" cy="4251789"/>
        </p:xfrm>
        <a:graphic>
          <a:graphicData uri="http://schemas.openxmlformats.org/drawingml/2006/table">
            <a:tbl>
              <a:tblPr firstRow="1" bandRow="1"/>
              <a:tblGrid>
                <a:gridCol w="3487100"/>
                <a:gridCol w="1716175"/>
                <a:gridCol w="1698299"/>
                <a:gridCol w="1800812"/>
              </a:tblGrid>
              <a:tr h="99049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Требования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latin typeface="+mj-lt"/>
                          <a:cs typeface="Times New Roman" pitchFamily="18" charset="0"/>
                        </a:rPr>
                        <a:t> и ограничения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0B050"/>
                          </a:solidFill>
                          <a:latin typeface="+mj-lt"/>
                          <a:cs typeface="Times New Roman" pitchFamily="18" charset="0"/>
                        </a:rPr>
                        <a:t>Группа</a:t>
                      </a:r>
                      <a:r>
                        <a:rPr lang="ru-RU" sz="1600" b="0" baseline="0" dirty="0" smtClean="0">
                          <a:solidFill>
                            <a:srgbClr val="00B050"/>
                          </a:solidFill>
                          <a:latin typeface="+mj-lt"/>
                          <a:cs typeface="Times New Roman" pitchFamily="18" charset="0"/>
                        </a:rPr>
                        <a:t> А</a:t>
                      </a:r>
                    </a:p>
                    <a:p>
                      <a:pPr algn="ctr"/>
                      <a:r>
                        <a:rPr lang="ru-RU" sz="1600" b="0" baseline="0" dirty="0" smtClean="0">
                          <a:solidFill>
                            <a:srgbClr val="00B050"/>
                          </a:solidFill>
                          <a:latin typeface="+mj-lt"/>
                          <a:cs typeface="Times New Roman" pitchFamily="18" charset="0"/>
                        </a:rPr>
                        <a:t>(высокая долговая устойчивость)</a:t>
                      </a:r>
                      <a:endParaRPr lang="ru-RU" sz="1600" b="0" dirty="0">
                        <a:solidFill>
                          <a:srgbClr val="00B05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rgbClr val="FFC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Группа 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FFC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(средняя </a:t>
                      </a:r>
                      <a:r>
                        <a:rPr lang="ru-RU" sz="1600" b="0" baseline="0" dirty="0" smtClean="0">
                          <a:solidFill>
                            <a:srgbClr val="FEBE10"/>
                          </a:solidFill>
                          <a:latin typeface="+mj-lt"/>
                          <a:cs typeface="Times New Roman" pitchFamily="18" charset="0"/>
                        </a:rPr>
                        <a:t>долговая </a:t>
                      </a:r>
                      <a:r>
                        <a:rPr lang="ru-RU" sz="1600" b="0" kern="1200" dirty="0" smtClean="0">
                          <a:solidFill>
                            <a:srgbClr val="FFC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устойчивость</a:t>
                      </a:r>
                      <a:r>
                        <a:rPr lang="ru-RU" sz="1600" b="0" baseline="0" dirty="0" smtClean="0">
                          <a:solidFill>
                            <a:srgbClr val="FEBE10"/>
                          </a:solidFill>
                          <a:latin typeface="+mj-lt"/>
                          <a:cs typeface="Times New Roman" pitchFamily="18" charset="0"/>
                        </a:rPr>
                        <a:t>)</a:t>
                      </a:r>
                      <a:endParaRPr lang="ru-RU" sz="1600" b="0" dirty="0">
                        <a:solidFill>
                          <a:srgbClr val="FEBE1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Группа С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>(низкая долговая устойчивость)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3127" marR="83127" marT="40341" marB="40341"/>
                </a:tc>
              </a:tr>
              <a:tr h="47590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+mj-lt"/>
                          <a:cs typeface="Times New Roman" pitchFamily="18" charset="0"/>
                        </a:rPr>
                        <a:t>Разработка</a:t>
                      </a:r>
                      <a:r>
                        <a:rPr lang="ru-RU" sz="1400" baseline="0" dirty="0" smtClean="0">
                          <a:latin typeface="+mj-lt"/>
                          <a:cs typeface="Times New Roman" pitchFamily="18" charset="0"/>
                        </a:rPr>
                        <a:t> о</a:t>
                      </a:r>
                      <a:r>
                        <a:rPr lang="ru-RU" sz="1400" dirty="0" smtClean="0">
                          <a:latin typeface="+mj-lt"/>
                          <a:cs typeface="Times New Roman" pitchFamily="18" charset="0"/>
                        </a:rPr>
                        <a:t>сновных</a:t>
                      </a:r>
                      <a:r>
                        <a:rPr lang="ru-RU" sz="1400" baseline="0" dirty="0" smtClean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+mj-lt"/>
                          <a:cs typeface="Times New Roman" pitchFamily="18" charset="0"/>
                        </a:rPr>
                        <a:t>направлений</a:t>
                      </a:r>
                      <a:r>
                        <a:rPr lang="ru-RU" sz="1400" baseline="0" dirty="0" smtClean="0">
                          <a:latin typeface="+mj-lt"/>
                          <a:cs typeface="Times New Roman" pitchFamily="18" charset="0"/>
                        </a:rPr>
                        <a:t> долговой политики (ОНДП)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+mj-lt"/>
                          <a:cs typeface="Times New Roman" pitchFamily="18" charset="0"/>
                        </a:rPr>
                        <a:t>+</a:t>
                      </a:r>
                      <a:endParaRPr lang="ru-RU" sz="24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83127" marR="83127" marT="40341" marB="40341" anchor="ctr"/>
                </a:tc>
              </a:tr>
              <a:tr h="4759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+mj-lt"/>
                          <a:cs typeface="Times New Roman" pitchFamily="18" charset="0"/>
                        </a:rPr>
                        <a:t>Представление проекта </a:t>
                      </a:r>
                      <a:r>
                        <a:rPr lang="ru-RU" sz="1400" dirty="0" smtClean="0">
                          <a:latin typeface="+mj-lt"/>
                          <a:cs typeface="Times New Roman" pitchFamily="18" charset="0"/>
                        </a:rPr>
                        <a:t>ОНДП</a:t>
                      </a:r>
                      <a:r>
                        <a:rPr lang="ru-RU" sz="1400" baseline="0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+mj-lt"/>
                          <a:cs typeface="Times New Roman" pitchFamily="18" charset="0"/>
                        </a:rPr>
                        <a:t>в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Минфин, финорган субъекта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24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+</a:t>
                      </a:r>
                      <a:endParaRPr lang="ru-RU" sz="24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+</a:t>
                      </a:r>
                      <a:endParaRPr lang="ru-RU" sz="24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40341" marB="40341" anchor="ctr"/>
                </a:tc>
              </a:tr>
              <a:tr h="67602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+mj-lt"/>
                          <a:cs typeface="Times New Roman" pitchFamily="18" charset="0"/>
                        </a:rPr>
                        <a:t>Согласование программ заимствований и гарантий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с Минфином, финорганом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субъекта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24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+</a:t>
                      </a:r>
                      <a:endParaRPr lang="ru-RU" sz="24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+</a:t>
                      </a:r>
                      <a:endParaRPr lang="ru-RU" sz="24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40341" marB="40341" anchor="ctr"/>
                </a:tc>
              </a:tr>
              <a:tr h="146018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+mj-lt"/>
                          <a:cs typeface="Times New Roman" pitchFamily="18" charset="0"/>
                        </a:rPr>
                        <a:t>Предельный объем заимствований</a:t>
                      </a:r>
                      <a:r>
                        <a:rPr lang="ru-RU" sz="1400" baseline="0" dirty="0" smtClean="0">
                          <a:latin typeface="+mj-lt"/>
                          <a:cs typeface="Times New Roman" pitchFamily="18" charset="0"/>
                        </a:rPr>
                        <a:t> ограничен суммой, направляемой на погашение долговых обязательств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24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24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83127" marR="83127" marT="40341" marB="40341" anchor="ctr"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55864" y="216888"/>
            <a:ext cx="8858250" cy="55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2000">
                <a:latin typeface="+mn-lt"/>
                <a:ea typeface="+mj-ea"/>
                <a:cs typeface="+mj-cs"/>
              </a:defRPr>
            </a:lvl1pPr>
            <a:lvl2pPr algn="ctr" eaLnBrk="0" hangingPunct="0">
              <a:defRPr sz="3200"/>
            </a:lvl2pPr>
            <a:lvl3pPr algn="ctr" eaLnBrk="0" hangingPunct="0">
              <a:defRPr sz="3200"/>
            </a:lvl3pPr>
            <a:lvl4pPr algn="ctr" eaLnBrk="0" hangingPunct="0">
              <a:defRPr sz="3200"/>
            </a:lvl4pPr>
            <a:lvl5pPr algn="ctr" eaLnBrk="0" hangingPunct="0">
              <a:defRPr sz="32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endParaRPr lang="ru-RU" dirty="0">
              <a:latin typeface="+mj-lt"/>
            </a:endParaRPr>
          </a:p>
          <a:p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Требования к заемщикам в зависимости от группы долговой устойчивости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7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256" y="297527"/>
            <a:ext cx="8229600" cy="4984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Разработаны</a:t>
            </a:r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оправки в </a:t>
            </a:r>
            <a:r>
              <a:rPr lang="ru-RU" dirty="0"/>
              <a:t>законопроект № 811646-6</a:t>
            </a:r>
            <a:r>
              <a:rPr lang="ru-RU" dirty="0" smtClean="0"/>
              <a:t> (1)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928717"/>
              </p:ext>
            </p:extLst>
          </p:nvPr>
        </p:nvGraphicFramePr>
        <p:xfrm>
          <a:off x="218364" y="919566"/>
          <a:ext cx="8652680" cy="5547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38985"/>
                <a:gridCol w="3497607"/>
                <a:gridCol w="2016088"/>
              </a:tblGrid>
              <a:tr h="1781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Действующая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 01.01.2016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Обоснование</a:t>
                      </a:r>
                      <a:endParaRPr lang="ru-RU" sz="1400" dirty="0"/>
                    </a:p>
                  </a:txBody>
                  <a:tcPr/>
                </a:tc>
              </a:tr>
              <a:tr h="1371678">
                <a:tc>
                  <a:txBody>
                    <a:bodyPr/>
                    <a:lstStyle/>
                    <a:p>
                      <a:pPr marL="0" indent="180000" algn="just"/>
                      <a:r>
                        <a:rPr lang="ru-RU" sz="1200" dirty="0" smtClean="0"/>
                        <a:t>Статья 92.1</a:t>
                      </a:r>
                    </a:p>
                    <a:p>
                      <a:pPr marL="0" indent="180000" algn="just"/>
                      <a:r>
                        <a:rPr lang="ru-RU" sz="1200" dirty="0" smtClean="0"/>
                        <a:t>2. Дефицит бюджета субъекта РФ не должен превышать </a:t>
                      </a:r>
                      <a:r>
                        <a:rPr lang="ru-RU" sz="1600" b="1" dirty="0" smtClean="0"/>
                        <a:t>15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200" dirty="0" smtClean="0"/>
                        <a:t>процентов утвержденного общего годового объема доходов бюджета субъекта РФ без учета утвержденного объема безвозмездных поступлений.</a:t>
                      </a:r>
                    </a:p>
                    <a:p>
                      <a:pPr marL="0" indent="180000" algn="just"/>
                      <a:r>
                        <a:rPr lang="ru-RU" sz="1200" strike="sngStrike" dirty="0" smtClean="0"/>
                        <a:t>Для субъекта РФ, в отношении которого осуществляются меры, предусмотренные пунктом 4 статьи 130 настоящего Кодекса, дефицит бюджета не должен превышать 10 процентов ....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Статья 92.1</a:t>
                      </a:r>
                    </a:p>
                    <a:p>
                      <a:pPr marL="0" indent="180000" algn="just"/>
                      <a:r>
                        <a:rPr lang="ru-RU" sz="1200" dirty="0" smtClean="0"/>
                        <a:t>2. Дефицит бюджета субъекта РФ не должен превышать </a:t>
                      </a:r>
                      <a:r>
                        <a:rPr lang="ru-RU" sz="1600" b="1" dirty="0" smtClean="0"/>
                        <a:t>10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200" dirty="0" smtClean="0"/>
                        <a:t>процентов утвержденного общего годового объема доходов бюджета субъекта РФ без учета утвержденного объема безвозмездных поступлений.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00" dirty="0" smtClean="0"/>
                        <a:t>Мера   направлена на обеспечение сбалансированности бюджетов субъектов РФ и проведение взвешенной долговой политики субъектов РФ. </a:t>
                      </a:r>
                      <a:endParaRPr lang="ru-RU" sz="1200" dirty="0"/>
                    </a:p>
                  </a:txBody>
                  <a:tcPr/>
                </a:tc>
              </a:tr>
              <a:tr h="801630">
                <a:tc>
                  <a:txBody>
                    <a:bodyPr/>
                    <a:lstStyle/>
                    <a:p>
                      <a:pPr marL="0" indent="180000" algn="just"/>
                      <a:r>
                        <a:rPr lang="ru-RU" sz="1200" i="1" dirty="0" smtClean="0"/>
                        <a:t>Статья 217. Основание внесения</a:t>
                      </a:r>
                      <a:r>
                        <a:rPr lang="ru-RU" sz="1200" i="1" baseline="0" dirty="0" smtClean="0"/>
                        <a:t> изменений в сводную бюджетную роспись – предоставление межбюджетных трансфертов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Не</a:t>
                      </a:r>
                      <a:r>
                        <a:rPr lang="ru-RU" sz="1400" b="0" baseline="0" dirty="0" smtClean="0"/>
                        <a:t> только предоставление, но и </a:t>
                      </a:r>
                      <a:r>
                        <a:rPr lang="ru-RU" sz="1400" b="1" baseline="0" dirty="0" smtClean="0"/>
                        <a:t>решение о предоставлении </a:t>
                      </a:r>
                      <a:r>
                        <a:rPr lang="ru-RU" sz="1400" b="0" baseline="0" dirty="0" smtClean="0"/>
                        <a:t>(акт, соглашение) межбюджетных трансфертов</a:t>
                      </a:r>
                    </a:p>
                    <a:p>
                      <a:pPr marL="0" marR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00" dirty="0" smtClean="0"/>
                        <a:t>Позволит </a:t>
                      </a:r>
                      <a:r>
                        <a:rPr lang="ru-RU" sz="1200" dirty="0" err="1" smtClean="0"/>
                        <a:t>заблаговре-менно</a:t>
                      </a:r>
                      <a:r>
                        <a:rPr lang="ru-RU" sz="1200" baseline="0" dirty="0" smtClean="0"/>
                        <a:t> утвердить ЛБО и начать заключение контрактов</a:t>
                      </a:r>
                      <a:endParaRPr lang="ru-RU" sz="1200" dirty="0"/>
                    </a:p>
                  </a:txBody>
                  <a:tcPr/>
                </a:tc>
              </a:tr>
              <a:tr h="1109917">
                <a:tc>
                  <a:txBody>
                    <a:bodyPr/>
                    <a:lstStyle/>
                    <a:p>
                      <a:pPr marL="0" indent="180000" algn="just"/>
                      <a:r>
                        <a:rPr lang="ru-RU" sz="1200" i="0" dirty="0" smtClean="0"/>
                        <a:t>Статья 179.4</a:t>
                      </a:r>
                    </a:p>
                    <a:p>
                      <a:pPr marL="0" indent="180000" algn="just"/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Муниципальный дорожный фонд создается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решением представительного органа муниципального образования (за исключением решения о местном бюджете).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80000" algn="just"/>
                      <a:r>
                        <a:rPr lang="ru-RU" sz="1200" i="0" dirty="0" smtClean="0"/>
                        <a:t>Статья 179.4</a:t>
                      </a:r>
                    </a:p>
                    <a:p>
                      <a:pPr marL="0" indent="180000" algn="just"/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Муниципальный дорожный фонд создается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муниципальных образованиях, органы местного самоуправления которых решают вопросы местного значения в сфере дорожной деятельности,</a:t>
                      </a:r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решением представительного органа муниципального образования (за исключением решения о местном бюджете).</a:t>
                      </a:r>
                      <a:endParaRPr lang="ru-RU" sz="1200" b="1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00" dirty="0" smtClean="0"/>
                        <a:t>В целях уточнения правомерности создания муниципального дорожного фонда,</a:t>
                      </a:r>
                      <a:r>
                        <a:rPr lang="ru-RU" sz="1200" baseline="0" dirty="0" smtClean="0"/>
                        <a:t> т.к. не все муниципалитеты решают вопросы дорожной деятельности.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037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382302"/>
              </p:ext>
            </p:extLst>
          </p:nvPr>
        </p:nvGraphicFramePr>
        <p:xfrm>
          <a:off x="233796" y="1335725"/>
          <a:ext cx="8702385" cy="4163208"/>
        </p:xfrm>
        <a:graphic>
          <a:graphicData uri="http://schemas.openxmlformats.org/drawingml/2006/table">
            <a:tbl>
              <a:tblPr firstRow="1" bandRow="1"/>
              <a:tblGrid>
                <a:gridCol w="5100204"/>
                <a:gridCol w="1200727"/>
                <a:gridCol w="1200727"/>
                <a:gridCol w="1200727"/>
              </a:tblGrid>
              <a:tr h="30504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Требования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latin typeface="+mj-lt"/>
                          <a:cs typeface="Times New Roman" pitchFamily="18" charset="0"/>
                        </a:rPr>
                        <a:t>и ограничения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+mj-lt"/>
                          <a:cs typeface="Times New Roman" pitchFamily="18" charset="0"/>
                        </a:rPr>
                        <a:t>Группа</a:t>
                      </a:r>
                      <a:r>
                        <a:rPr lang="ru-RU" sz="1600" b="1" baseline="0" dirty="0" smtClean="0">
                          <a:solidFill>
                            <a:srgbClr val="00B050"/>
                          </a:solidFill>
                          <a:latin typeface="+mj-lt"/>
                          <a:cs typeface="Times New Roman" pitchFamily="18" charset="0"/>
                        </a:rPr>
                        <a:t> А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C000"/>
                          </a:solidFill>
                          <a:latin typeface="+mj-lt"/>
                          <a:cs typeface="Times New Roman" pitchFamily="18" charset="0"/>
                        </a:rPr>
                        <a:t>Группа В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66"/>
                          </a:solidFill>
                          <a:latin typeface="+mj-lt"/>
                          <a:cs typeface="Times New Roman" pitchFamily="18" charset="0"/>
                        </a:rPr>
                        <a:t>Группа С</a:t>
                      </a:r>
                    </a:p>
                  </a:txBody>
                  <a:tcPr marL="83127" marR="83127" marT="40341" marB="40341"/>
                </a:tc>
              </a:tr>
              <a:tr h="986005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latin typeface="+mj-lt"/>
                          <a:cs typeface="Times New Roman" pitchFamily="18" charset="0"/>
                        </a:rPr>
                        <a:t>Не</a:t>
                      </a:r>
                      <a:r>
                        <a:rPr lang="ru-RU" sz="1400" baseline="0" dirty="0" smtClean="0">
                          <a:latin typeface="+mj-lt"/>
                          <a:cs typeface="Times New Roman" pitchFamily="18" charset="0"/>
                        </a:rPr>
                        <a:t> имеют права:</a:t>
                      </a:r>
                    </a:p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ru-RU" sz="1400" baseline="0" dirty="0" smtClean="0">
                          <a:latin typeface="+mj-lt"/>
                          <a:cs typeface="Times New Roman" pitchFamily="18" charset="0"/>
                        </a:rPr>
                        <a:t> устанавливать дополнительные расходные обязательства</a:t>
                      </a:r>
                    </a:p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ru-RU" sz="1400" baseline="0" dirty="0" smtClean="0">
                          <a:latin typeface="+mj-lt"/>
                          <a:cs typeface="Times New Roman" pitchFamily="18" charset="0"/>
                        </a:rPr>
                        <a:t>превышать нормативы по оплате труда</a:t>
                      </a:r>
                    </a:p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ru-RU" sz="1400" baseline="0" dirty="0" smtClean="0">
                          <a:latin typeface="+mj-lt"/>
                          <a:cs typeface="Times New Roman" pitchFamily="18" charset="0"/>
                        </a:rPr>
                        <a:t>предоставлять "горизонтальные субсидии"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24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+</a:t>
                      </a:r>
                      <a:endParaRPr lang="ru-RU" sz="24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83127" marR="83127" marT="40341" marB="40341" anchor="ctr"/>
                </a:tc>
              </a:tr>
              <a:tr h="190268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Подписание и выполнение соглашений о мерах по повышению эффективности использования бюджетных средств и увеличению доходных поступлений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исполнения бюджета с открытием и ведением лицевых счетов в Федеральном казначействе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Заключение финоргана о соответствии проекта бюджета законодательству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Ежегодная проверка годового отчета финорганом более высокого уровня власти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24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24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+</a:t>
                      </a:r>
                      <a:endParaRPr lang="ru-RU" sz="24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40341" marB="40341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+mj-lt"/>
                          <a:cs typeface="Times New Roman" pitchFamily="18" charset="0"/>
                        </a:rPr>
                        <a:t>Реализация плана восстановления платежеспособности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24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2400" b="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83127" marR="83127" marT="40341" marB="40341" anchor="ctr"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55864" y="216888"/>
            <a:ext cx="8858250" cy="55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2000">
                <a:latin typeface="+mn-lt"/>
                <a:ea typeface="+mj-ea"/>
                <a:cs typeface="+mj-cs"/>
              </a:defRPr>
            </a:lvl1pPr>
            <a:lvl2pPr algn="ctr" eaLnBrk="0" hangingPunct="0">
              <a:defRPr sz="3200"/>
            </a:lvl2pPr>
            <a:lvl3pPr algn="ctr" eaLnBrk="0" hangingPunct="0">
              <a:defRPr sz="3200"/>
            </a:lvl3pPr>
            <a:lvl4pPr algn="ctr" eaLnBrk="0" hangingPunct="0">
              <a:defRPr sz="3200"/>
            </a:lvl4pPr>
            <a:lvl5pPr algn="ctr" eaLnBrk="0" hangingPunct="0">
              <a:defRPr sz="32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endParaRPr lang="ru-RU" dirty="0">
              <a:latin typeface="+mj-lt"/>
            </a:endParaRPr>
          </a:p>
          <a:p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Требования к заемщикам в зависимости от группы долговой </a:t>
            </a:r>
            <a:r>
              <a:rPr lang="ru-RU" dirty="0" smtClean="0">
                <a:latin typeface="+mj-lt"/>
              </a:rPr>
              <a:t>устойчивости (продолжение)</a:t>
            </a:r>
            <a:endParaRPr lang="ru-RU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344" y="5545960"/>
            <a:ext cx="87527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+mj-lt"/>
              </a:rPr>
              <a:t>В отношении субъектов РФ и МО с </a:t>
            </a:r>
            <a:r>
              <a:rPr lang="ru-RU" sz="1400" dirty="0" smtClean="0">
                <a:solidFill>
                  <a:srgbClr val="FF0000"/>
                </a:solidFill>
                <a:latin typeface="+mj-lt"/>
              </a:rPr>
              <a:t>низким уровнем долговой устойчивости </a:t>
            </a:r>
            <a:r>
              <a:rPr lang="ru-RU" sz="1400" dirty="0" smtClean="0">
                <a:latin typeface="+mj-lt"/>
              </a:rPr>
              <a:t>и при невыполнении ими плана восстановления платёжеспособности </a:t>
            </a:r>
            <a:r>
              <a:rPr lang="ru-RU" sz="1400" b="1" dirty="0" smtClean="0">
                <a:latin typeface="+mj-lt"/>
              </a:rPr>
              <a:t>может быть </a:t>
            </a:r>
            <a:r>
              <a:rPr lang="ru-RU" sz="1400" dirty="0" smtClean="0">
                <a:latin typeface="+mj-lt"/>
              </a:rPr>
              <a:t>инициирован </a:t>
            </a:r>
            <a:r>
              <a:rPr lang="ru-RU" sz="1400" b="1" dirty="0" smtClean="0">
                <a:latin typeface="+mj-lt"/>
              </a:rPr>
              <a:t>процесс </a:t>
            </a:r>
            <a:r>
              <a:rPr lang="ru-RU" sz="1400" b="1" dirty="0">
                <a:latin typeface="+mj-lt"/>
              </a:rPr>
              <a:t>отрешения</a:t>
            </a:r>
            <a:r>
              <a:rPr lang="ru-RU" sz="1400" dirty="0">
                <a:latin typeface="+mj-lt"/>
              </a:rPr>
              <a:t> от должности высшего должностного лица </a:t>
            </a:r>
            <a:r>
              <a:rPr lang="ru-RU" sz="1400" dirty="0" smtClean="0">
                <a:latin typeface="+mj-lt"/>
              </a:rPr>
              <a:t> (главы муниципалитета)</a:t>
            </a:r>
            <a:endParaRPr lang="ru-RU" sz="1400" dirty="0"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0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9900" y="340361"/>
            <a:ext cx="8229600" cy="5867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09537" indent="0" algn="ctr">
              <a:spcBef>
                <a:spcPct val="0"/>
              </a:spcBef>
              <a:buNone/>
            </a:pPr>
            <a:r>
              <a:rPr lang="ru-RU" sz="1800" b="1" dirty="0"/>
              <a:t>Оптимизация состава материалов, представляемых одновременно с проектом федерального закона о федеральном бюджете: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03242" y="1003864"/>
            <a:ext cx="8712115" cy="5745279"/>
            <a:chOff x="203242" y="1003864"/>
            <a:chExt cx="8712115" cy="5745279"/>
          </a:xfrm>
        </p:grpSpPr>
        <p:sp>
          <p:nvSpPr>
            <p:cNvPr id="3" name="Полилиния 2"/>
            <p:cNvSpPr/>
            <p:nvPr/>
          </p:nvSpPr>
          <p:spPr>
            <a:xfrm>
              <a:off x="203242" y="1009697"/>
              <a:ext cx="3468873" cy="552483"/>
            </a:xfrm>
            <a:custGeom>
              <a:avLst/>
              <a:gdLst>
                <a:gd name="connsiteX0" fmla="*/ 0 w 4071081"/>
                <a:gd name="connsiteY0" fmla="*/ 0 h 552483"/>
                <a:gd name="connsiteX1" fmla="*/ 4071081 w 4071081"/>
                <a:gd name="connsiteY1" fmla="*/ 0 h 552483"/>
                <a:gd name="connsiteX2" fmla="*/ 4071081 w 4071081"/>
                <a:gd name="connsiteY2" fmla="*/ 552483 h 552483"/>
                <a:gd name="connsiteX3" fmla="*/ 0 w 4071081"/>
                <a:gd name="connsiteY3" fmla="*/ 552483 h 552483"/>
                <a:gd name="connsiteX4" fmla="*/ 0 w 4071081"/>
                <a:gd name="connsiteY4" fmla="*/ 0 h 55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1081" h="552483">
                  <a:moveTo>
                    <a:pt x="0" y="0"/>
                  </a:moveTo>
                  <a:lnTo>
                    <a:pt x="4071081" y="0"/>
                  </a:lnTo>
                  <a:lnTo>
                    <a:pt x="4071081" y="552483"/>
                  </a:lnTo>
                  <a:lnTo>
                    <a:pt x="0" y="5524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На бумаге </a:t>
              </a:r>
              <a:r>
                <a:rPr lang="ru-RU" sz="1200" kern="1200" dirty="0" smtClean="0"/>
                <a:t>с  законопроектом Правительством РФ представляются в ГосДуму</a:t>
              </a:r>
              <a:endParaRPr lang="ru-RU" sz="1200" kern="1200" dirty="0"/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203243" y="1562181"/>
              <a:ext cx="3468872" cy="4857620"/>
            </a:xfrm>
            <a:custGeom>
              <a:avLst/>
              <a:gdLst>
                <a:gd name="connsiteX0" fmla="*/ 0 w 4071081"/>
                <a:gd name="connsiteY0" fmla="*/ 0 h 4857620"/>
                <a:gd name="connsiteX1" fmla="*/ 4071081 w 4071081"/>
                <a:gd name="connsiteY1" fmla="*/ 0 h 4857620"/>
                <a:gd name="connsiteX2" fmla="*/ 4071081 w 4071081"/>
                <a:gd name="connsiteY2" fmla="*/ 4857620 h 4857620"/>
                <a:gd name="connsiteX3" fmla="*/ 0 w 4071081"/>
                <a:gd name="connsiteY3" fmla="*/ 4857620 h 4857620"/>
                <a:gd name="connsiteX4" fmla="*/ 0 w 4071081"/>
                <a:gd name="connsiteY4" fmla="*/ 0 h 485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1081" h="4857620">
                  <a:moveTo>
                    <a:pt x="0" y="0"/>
                  </a:moveTo>
                  <a:lnTo>
                    <a:pt x="4071081" y="0"/>
                  </a:lnTo>
                  <a:lnTo>
                    <a:pt x="4071081" y="4857620"/>
                  </a:lnTo>
                  <a:lnTo>
                    <a:pt x="0" y="48576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/>
                <a:t>пояснительная записка</a:t>
              </a:r>
              <a:endParaRPr lang="ru-RU" sz="1400" kern="1200" dirty="0"/>
            </a:p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/>
                <a:t>основные направления бюджетной, налоговой и таможенно-тарифной политики</a:t>
              </a:r>
              <a:endParaRPr lang="ru-RU" sz="1400" kern="1200" dirty="0"/>
            </a:p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/>
                <a:t>прогноз социально-экономического развития</a:t>
              </a:r>
              <a:endParaRPr lang="ru-RU" sz="14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831771" y="1003864"/>
              <a:ext cx="5083585" cy="552483"/>
            </a:xfrm>
            <a:custGeom>
              <a:avLst/>
              <a:gdLst>
                <a:gd name="connsiteX0" fmla="*/ 0 w 4071081"/>
                <a:gd name="connsiteY0" fmla="*/ 0 h 552483"/>
                <a:gd name="connsiteX1" fmla="*/ 4071081 w 4071081"/>
                <a:gd name="connsiteY1" fmla="*/ 0 h 552483"/>
                <a:gd name="connsiteX2" fmla="*/ 4071081 w 4071081"/>
                <a:gd name="connsiteY2" fmla="*/ 552483 h 552483"/>
                <a:gd name="connsiteX3" fmla="*/ 0 w 4071081"/>
                <a:gd name="connsiteY3" fmla="*/ 552483 h 552483"/>
                <a:gd name="connsiteX4" fmla="*/ 0 w 4071081"/>
                <a:gd name="connsiteY4" fmla="*/ 0 h 55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1081" h="552483">
                  <a:moveTo>
                    <a:pt x="0" y="0"/>
                  </a:moveTo>
                  <a:lnTo>
                    <a:pt x="4071081" y="0"/>
                  </a:lnTo>
                  <a:lnTo>
                    <a:pt x="4071081" y="552483"/>
                  </a:lnTo>
                  <a:lnTo>
                    <a:pt x="0" y="5524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Начиная со дня внесения законопроекта  о бюджете </a:t>
              </a:r>
              <a:r>
                <a:rPr lang="ru-RU" sz="1200" b="1" kern="1200" dirty="0" smtClean="0"/>
                <a:t>в сети Интернет</a:t>
              </a:r>
              <a:r>
                <a:rPr lang="ru-RU" sz="1200" kern="1200" dirty="0" smtClean="0"/>
                <a:t>  будут доступны материалы, заверенные электронной цифровой подписью:</a:t>
              </a:r>
              <a:endParaRPr lang="ru-RU" sz="12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831771" y="1562181"/>
              <a:ext cx="5083586" cy="5186962"/>
            </a:xfrm>
            <a:custGeom>
              <a:avLst/>
              <a:gdLst>
                <a:gd name="connsiteX0" fmla="*/ 0 w 4071081"/>
                <a:gd name="connsiteY0" fmla="*/ 0 h 5284071"/>
                <a:gd name="connsiteX1" fmla="*/ 4071081 w 4071081"/>
                <a:gd name="connsiteY1" fmla="*/ 0 h 5284071"/>
                <a:gd name="connsiteX2" fmla="*/ 4071081 w 4071081"/>
                <a:gd name="connsiteY2" fmla="*/ 5284071 h 5284071"/>
                <a:gd name="connsiteX3" fmla="*/ 0 w 4071081"/>
                <a:gd name="connsiteY3" fmla="*/ 5284071 h 5284071"/>
                <a:gd name="connsiteX4" fmla="*/ 0 w 4071081"/>
                <a:gd name="connsiteY4" fmla="*/ 0 h 528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1081" h="5284071">
                  <a:moveTo>
                    <a:pt x="0" y="0"/>
                  </a:moveTo>
                  <a:lnTo>
                    <a:pt x="4071081" y="0"/>
                  </a:lnTo>
                  <a:lnTo>
                    <a:pt x="4071081" y="5284071"/>
                  </a:lnTo>
                  <a:lnTo>
                    <a:pt x="0" y="52840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/>
                <a:t>предварительные (ожидаемые) итоги социально-экономического развития </a:t>
              </a:r>
            </a:p>
            <a:p>
              <a:pPr marL="57150" lvl="1" indent="-57150" algn="just" defTabSz="4889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ru-RU" sz="1200" b="1" dirty="0" smtClean="0"/>
                <a:t>прогноз социально-экономического развития на долгосрочный период </a:t>
              </a:r>
              <a:r>
                <a:rPr lang="ru-RU" sz="1200" b="1" dirty="0"/>
                <a:t>(новое</a:t>
              </a:r>
              <a:r>
                <a:rPr lang="ru-RU" sz="1200" b="1" dirty="0" smtClean="0"/>
                <a:t>);</a:t>
              </a:r>
              <a:endParaRPr lang="ru-RU" sz="1200" b="1" kern="1200" dirty="0"/>
            </a:p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/>
                <a:t>бюджетный прогноз (проект/изменения)</a:t>
              </a:r>
              <a:endParaRPr lang="ru-RU" sz="1200" kern="1200" dirty="0"/>
            </a:p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/>
                <a:t>оценка ожидаемого исполнения федерального бюджета </a:t>
              </a:r>
              <a:endParaRPr lang="ru-RU" sz="1200" kern="1200" dirty="0"/>
            </a:p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/>
                <a:t>прогноз основных характеристик консолидированного бюджета РФ</a:t>
              </a:r>
              <a:endParaRPr lang="ru-RU" sz="1200" kern="1200" dirty="0"/>
            </a:p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/>
                <a:t>расчеты по статьям классификации доходов бюджетов и источников финансирования бюджетов</a:t>
              </a:r>
              <a:endParaRPr lang="ru-RU" sz="1200" kern="1200" dirty="0"/>
            </a:p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/>
                <a:t>методики (проекты методик) и расчеты распределения межбюджетных трансфертов</a:t>
              </a:r>
              <a:endParaRPr lang="ru-RU" sz="1200" kern="1200" dirty="0"/>
            </a:p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 smtClean="0"/>
                <a:t>оценка объемов расходных обязательств субъектов РФ, возникающих при выполнении полномочий РФ, переданных ..., по субъектам Российской Федерации и порядок определения указанных объемов </a:t>
              </a:r>
              <a:r>
                <a:rPr lang="ru-RU" sz="1200" b="1" i="0" u="none" strike="noStrike" kern="1200" baseline="0" dirty="0" smtClean="0"/>
                <a:t>(новое)</a:t>
              </a:r>
              <a:endParaRPr lang="ru-RU" sz="1200" b="1" kern="1200" dirty="0"/>
            </a:p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/>
                <a:t>паспорта (проекты паспортов) государственных программ (изменения в них)</a:t>
              </a:r>
              <a:endParaRPr lang="ru-RU" sz="1200" kern="1200" dirty="0"/>
            </a:p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/>
                <a:t>проект федеральной адресной инвестиционной программы</a:t>
              </a:r>
              <a:endParaRPr lang="ru-RU" sz="1200" kern="1200" dirty="0"/>
            </a:p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/>
                <a:t>данные по прогнозному плану (программе) приватизации федерального имущества </a:t>
              </a:r>
              <a:endParaRPr lang="ru-RU" sz="1200" kern="1200" dirty="0"/>
            </a:p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/>
                <a:t>верхний предел государственного внешнего долга РФ по видам долговых обязательств и с разбивкой по отдельным государствам</a:t>
              </a:r>
              <a:endParaRPr lang="ru-RU" sz="1200" kern="1200" dirty="0"/>
            </a:p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/>
                <a:t>верхний предел и проект структуры государственного внутреннего долга РФ</a:t>
              </a:r>
              <a:endParaRPr lang="ru-RU" sz="1200" kern="1200" dirty="0"/>
            </a:p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i="0" u="none" strike="noStrike" kern="1200" baseline="0" dirty="0" smtClean="0"/>
                <a:t>оценка налоговых и неналоговых расходов федерального бюджета</a:t>
              </a:r>
              <a:r>
                <a:rPr lang="en-US" sz="1200" b="1" i="0" u="none" strike="noStrike" kern="1200" baseline="0" dirty="0" smtClean="0"/>
                <a:t> </a:t>
              </a:r>
              <a:r>
                <a:rPr lang="ru-RU" sz="1200" b="1" i="0" u="none" strike="noStrike" kern="1200" baseline="0" dirty="0" smtClean="0"/>
                <a:t>(новое)</a:t>
              </a:r>
              <a:endParaRPr lang="ru-RU" sz="1200" b="1" i="0" u="none" strike="noStrike" kern="1200" baseline="0" dirty="0"/>
            </a:p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/>
                <a:t>расчеты прогнозируемых объемов дополнительных нефтегазовых доходов, прогнозируемых объемов средств Резервного фонда и ФНБ, а также их использования</a:t>
              </a:r>
              <a:endParaRPr lang="ru-RU" sz="1200" b="1" kern="1200" dirty="0"/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203242" y="4155662"/>
            <a:ext cx="3468873" cy="2438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/>
              <a:t>Предлагается </a:t>
            </a:r>
            <a:r>
              <a:rPr lang="ru-RU" sz="1200" b="1" dirty="0" smtClean="0">
                <a:solidFill>
                  <a:srgbClr val="FF0000"/>
                </a:solidFill>
              </a:rPr>
              <a:t>не формировать </a:t>
            </a:r>
            <a:r>
              <a:rPr lang="ru-RU" sz="1200" dirty="0" smtClean="0"/>
              <a:t>отдельно: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реестр расходных обязательств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перечень публичных нормативных обязательств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предложения по минимальному размеру оплаты труда, размеру стипендий, о порядке индексации заработной платы работников казенных </a:t>
            </a:r>
            <a:r>
              <a:rPr lang="ru-RU" sz="1200" dirty="0" smtClean="0"/>
              <a:t>учреждений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216805" y="1587"/>
            <a:ext cx="726376" cy="303212"/>
          </a:xfrm>
        </p:spPr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31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457200" y="355571"/>
            <a:ext cx="8229600" cy="47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2200" dirty="0" smtClean="0">
                <a:latin typeface="+mj-lt"/>
                <a:ea typeface="+mn-ea"/>
                <a:cs typeface="Times New Roman" pitchFamily="18" charset="0"/>
              </a:rPr>
              <a:t>Новации в области казначейского обслуживания</a:t>
            </a:r>
            <a:endParaRPr lang="ru-RU" sz="2200" dirty="0"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98904981"/>
              </p:ext>
            </p:extLst>
          </p:nvPr>
        </p:nvGraphicFramePr>
        <p:xfrm>
          <a:off x="215900" y="831758"/>
          <a:ext cx="8712200" cy="583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61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15900" y="463390"/>
            <a:ext cx="8712200" cy="58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2200">
                <a:latin typeface="+mj-lt"/>
                <a:cs typeface="Times New Roman" pitchFamily="18" charset="0"/>
              </a:defRPr>
            </a:lvl1pPr>
            <a:lvl2pPr algn="ctr" eaLnBrk="0" hangingPunct="0">
              <a:defRPr sz="3200"/>
            </a:lvl2pPr>
            <a:lvl3pPr algn="ctr" eaLnBrk="0" hangingPunct="0">
              <a:defRPr sz="3200"/>
            </a:lvl3pPr>
            <a:lvl4pPr algn="ctr" eaLnBrk="0" hangingPunct="0">
              <a:defRPr sz="3200"/>
            </a:lvl4pPr>
            <a:lvl5pPr algn="ctr" eaLnBrk="0" hangingPunct="0">
              <a:defRPr sz="32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dirty="0"/>
              <a:t>Уточнение полномочий по государственному (муниципальному) финансовому контролю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2336800" y="1523999"/>
            <a:ext cx="4252686" cy="667657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Казначейское санкционирование операций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49084" y="2467428"/>
            <a:ext cx="2525486" cy="8273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Только участников бюджетного процесса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20228" y="2467428"/>
            <a:ext cx="2525486" cy="8273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Всех, кому открыты лицевые счета в ФК</a:t>
            </a:r>
            <a:endParaRPr lang="ru-RU" sz="1600" dirty="0"/>
          </a:p>
        </p:txBody>
      </p:sp>
      <p:sp>
        <p:nvSpPr>
          <p:cNvPr id="19" name="Блок-схема: знак завершения 18"/>
          <p:cNvSpPr/>
          <p:nvPr/>
        </p:nvSpPr>
        <p:spPr>
          <a:xfrm>
            <a:off x="2322286" y="3585027"/>
            <a:ext cx="4252686" cy="667657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Внутренний </a:t>
            </a:r>
            <a:r>
              <a:rPr lang="ru-RU" dirty="0" err="1" smtClean="0"/>
              <a:t>госфинконтроль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921656" y="1223219"/>
            <a:ext cx="937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Сейчас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865257" y="1223219"/>
            <a:ext cx="1620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Предлагается</a:t>
            </a:r>
            <a:endParaRPr lang="ru-RU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5900" y="4441372"/>
            <a:ext cx="3975394" cy="21916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Только за соблюдением законодательства, достоверностью отчетности о реализации госпрограмм, соблюдение условий </a:t>
            </a:r>
            <a:r>
              <a:rPr lang="ru-RU" sz="1600" dirty="0"/>
              <a:t>д</a:t>
            </a:r>
            <a:r>
              <a:rPr lang="ru-RU" sz="1600" dirty="0" smtClean="0"/>
              <a:t>оговоров с ЮЛ о предоставлении средств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283200" y="4441372"/>
            <a:ext cx="3599542" cy="22424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+</a:t>
            </a:r>
          </a:p>
          <a:p>
            <a:pPr algn="ctr"/>
            <a:r>
              <a:rPr lang="ru-RU" sz="1600" dirty="0"/>
              <a:t>достоверность планов ФХД, проверка соблюдения условий госконтрактов, условий использования кредитов, обеспеченных </a:t>
            </a:r>
            <a:r>
              <a:rPr lang="ru-RU" sz="1600" dirty="0" smtClean="0"/>
              <a:t>госгарантиями</a:t>
            </a:r>
            <a:r>
              <a:rPr lang="ru-RU" sz="1600" dirty="0"/>
              <a:t>, условий размещения средств бюджета в ценные бумаги юрлиц </a:t>
            </a:r>
          </a:p>
          <a:p>
            <a:pPr algn="ctr"/>
            <a:endParaRPr lang="ru-RU" sz="1600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3918857" y="2699657"/>
            <a:ext cx="1364343" cy="44994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4020457" y="5312228"/>
            <a:ext cx="1364343" cy="44994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9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86" y="549607"/>
            <a:ext cx="8229600" cy="47618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Уточнение состава бюджетных нарушений</a:t>
            </a:r>
            <a:br>
              <a:rPr lang="ru-RU" dirty="0"/>
            </a:br>
            <a:r>
              <a:rPr lang="ru-RU" dirty="0"/>
              <a:t>и ответственности за них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238211" y="1607010"/>
            <a:ext cx="8618150" cy="291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•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Char char="▫"/>
              <a:defRPr sz="2600" kern="1200">
                <a:solidFill>
                  <a:schemeClr val="accent2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accent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200" kern="1200">
                <a:solidFill>
                  <a:schemeClr val="accent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 kern="1200">
                <a:solidFill>
                  <a:srgbClr val="A04DA3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 algn="just">
              <a:spcBef>
                <a:spcPts val="600"/>
              </a:spcBef>
              <a:buClrTx/>
              <a:buFont typeface="Georgia" pitchFamily="18" charset="0"/>
              <a:buNone/>
            </a:pPr>
            <a:r>
              <a:rPr lang="ru-RU" sz="1600" i="1" dirty="0" smtClean="0">
                <a:solidFill>
                  <a:prstClr val="black"/>
                </a:solidFill>
                <a:latin typeface="Arial"/>
              </a:rPr>
              <a:t>а) отсутствует возможность установления органами госфинконтроля фактов нецелевого использования бюджетных средств в размере более 1,5 млн. рублей  – риски необоснованного применения мер принуждения только на основании актов проверок (ревизий)</a:t>
            </a:r>
          </a:p>
          <a:p>
            <a:pPr marL="109537" indent="0" algn="just">
              <a:spcBef>
                <a:spcPts val="600"/>
              </a:spcBef>
              <a:buClrTx/>
              <a:buFont typeface="Georgia" pitchFamily="18" charset="0"/>
              <a:buNone/>
            </a:pPr>
            <a:r>
              <a:rPr lang="ru-RU" sz="1600" i="1" dirty="0" smtClean="0">
                <a:solidFill>
                  <a:prstClr val="black"/>
                </a:solidFill>
                <a:latin typeface="Arial"/>
              </a:rPr>
              <a:t>б) неправомерные выплаты (кроме нецелевки) не отнесены к бюджетным нарушениям</a:t>
            </a:r>
          </a:p>
          <a:p>
            <a:pPr marL="109537" indent="0" algn="just">
              <a:spcBef>
                <a:spcPts val="600"/>
              </a:spcBef>
              <a:buClrTx/>
              <a:buFont typeface="Georgia" pitchFamily="18" charset="0"/>
              <a:buNone/>
            </a:pPr>
            <a:r>
              <a:rPr lang="ru-RU" sz="1600" i="1" dirty="0" smtClean="0">
                <a:solidFill>
                  <a:prstClr val="black"/>
                </a:solidFill>
                <a:latin typeface="Arial"/>
              </a:rPr>
              <a:t>в) назначение уполномоченного по бюджету не является эффективной мерой принуждения</a:t>
            </a:r>
          </a:p>
          <a:p>
            <a:pPr marL="109537" indent="0" algn="just">
              <a:spcBef>
                <a:spcPts val="1200"/>
              </a:spcBef>
              <a:buClrTx/>
              <a:buFont typeface="Georgia" pitchFamily="18" charset="0"/>
              <a:buNone/>
            </a:pPr>
            <a:r>
              <a:rPr lang="ru-RU" sz="1600" i="1" dirty="0" smtClean="0">
                <a:solidFill>
                  <a:prstClr val="black"/>
                </a:solidFill>
                <a:latin typeface="Arial"/>
              </a:rPr>
              <a:t>   </a:t>
            </a:r>
          </a:p>
          <a:p>
            <a:pPr marL="109537" indent="0" algn="just">
              <a:spcBef>
                <a:spcPts val="1200"/>
              </a:spcBef>
              <a:buClrTx/>
              <a:buFont typeface="Georgia" pitchFamily="18" charset="0"/>
              <a:buNone/>
            </a:pPr>
            <a:endParaRPr lang="ru-RU" sz="1600" dirty="0" smtClean="0">
              <a:solidFill>
                <a:prstClr val="black"/>
              </a:solidFill>
              <a:latin typeface="Arial"/>
            </a:endParaRPr>
          </a:p>
          <a:p>
            <a:pPr algn="just">
              <a:spcBef>
                <a:spcPts val="1200"/>
              </a:spcBef>
            </a:pPr>
            <a:endParaRPr lang="ru-RU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333368" y="1164822"/>
            <a:ext cx="4427836" cy="47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1600" b="1" dirty="0" smtClean="0">
                <a:solidFill>
                  <a:prstClr val="black"/>
                </a:solidFill>
                <a:latin typeface="Arial"/>
                <a:ea typeface="+mn-ea"/>
                <a:cs typeface="Times New Roman" pitchFamily="18" charset="0"/>
              </a:rPr>
              <a:t>Недостатки:</a:t>
            </a:r>
            <a:endParaRPr lang="ru-RU" sz="1600" b="1" dirty="0">
              <a:solidFill>
                <a:prstClr val="black"/>
              </a:solidFill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519014" y="3895994"/>
            <a:ext cx="4427836" cy="47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1600" b="1" dirty="0" smtClean="0">
                <a:solidFill>
                  <a:prstClr val="black"/>
                </a:solidFill>
                <a:latin typeface="Arial"/>
                <a:ea typeface="+mn-ea"/>
                <a:cs typeface="Times New Roman" pitchFamily="18" charset="0"/>
              </a:rPr>
              <a:t>Предлагается</a:t>
            </a:r>
            <a:endParaRPr lang="ru-RU" sz="1600" b="1" dirty="0">
              <a:solidFill>
                <a:prstClr val="black"/>
              </a:solidFill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8211" y="4372180"/>
            <a:ext cx="86181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indent="0" algn="just">
              <a:spcBef>
                <a:spcPts val="1200"/>
              </a:spcBef>
              <a:buClrTx/>
              <a:buFont typeface="Georgia" pitchFamily="18" charset="0"/>
              <a:buNone/>
            </a:pPr>
            <a:r>
              <a:rPr lang="ru-RU" sz="1600" dirty="0">
                <a:solidFill>
                  <a:prstClr val="black"/>
                </a:solidFill>
                <a:latin typeface="Arial"/>
              </a:rPr>
              <a:t>1. Расширить понятие нецелевого использования бюджетных средств, являющегося частным случаем </a:t>
            </a:r>
            <a:r>
              <a:rPr lang="ru-RU" sz="1600" b="1" dirty="0">
                <a:solidFill>
                  <a:prstClr val="black"/>
                </a:solidFill>
                <a:latin typeface="Arial"/>
              </a:rPr>
              <a:t>нарушения условий использования бюджетных </a:t>
            </a:r>
            <a:r>
              <a:rPr lang="ru-RU" sz="1600" b="1" dirty="0" smtClean="0">
                <a:solidFill>
                  <a:prstClr val="black"/>
                </a:solidFill>
                <a:latin typeface="Arial"/>
              </a:rPr>
              <a:t>средств</a:t>
            </a:r>
            <a:endParaRPr lang="ru-RU" sz="1600" dirty="0">
              <a:solidFill>
                <a:prstClr val="black"/>
              </a:solidFill>
              <a:latin typeface="Arial"/>
            </a:endParaRPr>
          </a:p>
          <a:p>
            <a:pPr marL="109537" indent="0" algn="just">
              <a:spcBef>
                <a:spcPts val="1200"/>
              </a:spcBef>
              <a:buClrTx/>
              <a:buFont typeface="Georgia" pitchFamily="18" charset="0"/>
              <a:buNone/>
            </a:pPr>
            <a:r>
              <a:rPr lang="ru-RU" sz="1600" dirty="0">
                <a:solidFill>
                  <a:prstClr val="black"/>
                </a:solidFill>
                <a:latin typeface="Arial"/>
              </a:rPr>
              <a:t>2. В случае установления нарушения условий использования бюджетных средств применяется особый </a:t>
            </a:r>
            <a:r>
              <a:rPr lang="ru-RU" sz="1600" b="1" dirty="0">
                <a:solidFill>
                  <a:prstClr val="black"/>
                </a:solidFill>
                <a:latin typeface="Arial"/>
              </a:rPr>
              <a:t>режим санкционирования операций </a:t>
            </a:r>
            <a:r>
              <a:rPr lang="ru-RU" sz="1600" dirty="0">
                <a:solidFill>
                  <a:prstClr val="black"/>
                </a:solidFill>
                <a:latin typeface="Arial"/>
              </a:rPr>
              <a:t>администратора средств бюджета вместо назначения уполномоченного по бюджету</a:t>
            </a:r>
          </a:p>
        </p:txBody>
      </p:sp>
    </p:spTree>
    <p:extLst>
      <p:ext uri="{BB962C8B-B14F-4D97-AF65-F5344CB8AC3E}">
        <p14:creationId xmlns:p14="http://schemas.microsoft.com/office/powerpoint/2010/main" val="396313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Новая глава про информационное обеспечение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77655"/>
            <a:ext cx="8229600" cy="5296183"/>
          </a:xfrm>
        </p:spPr>
        <p:txBody>
          <a:bodyPr/>
          <a:lstStyle/>
          <a:p>
            <a:pPr marL="452437" indent="-342900" algn="just">
              <a:spcBef>
                <a:spcPts val="1200"/>
              </a:spcBef>
              <a:buClrTx/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Принципы создания и ведения информационных систем в сфере бюджетных правоотношений (ИСБП)</a:t>
            </a:r>
            <a:endParaRPr lang="ru-RU" sz="2000" dirty="0">
              <a:latin typeface="+mj-lt"/>
            </a:endParaRPr>
          </a:p>
          <a:p>
            <a:pPr marL="452437" indent="-342900" algn="just">
              <a:spcBef>
                <a:spcPts val="1200"/>
              </a:spcBef>
              <a:buClrTx/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Право Правительства РФ определить единые </a:t>
            </a:r>
            <a:r>
              <a:rPr lang="ru-RU" sz="2000" dirty="0">
                <a:latin typeface="+mj-lt"/>
              </a:rPr>
              <a:t>требования к созданию и </a:t>
            </a:r>
            <a:r>
              <a:rPr lang="ru-RU" sz="2000" dirty="0" smtClean="0">
                <a:latin typeface="+mj-lt"/>
              </a:rPr>
              <a:t>ведению ИСБП</a:t>
            </a:r>
          </a:p>
          <a:p>
            <a:pPr marL="452437" indent="-342900" algn="just">
              <a:spcBef>
                <a:spcPts val="1200"/>
              </a:spcBef>
              <a:buClrTx/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Цели и содержание федеральной государственной ИСБП, а также право Правительства РФ определить порядок ее создание</a:t>
            </a:r>
          </a:p>
          <a:p>
            <a:pPr marL="452437" indent="-342900" algn="just">
              <a:spcBef>
                <a:spcPts val="1200"/>
              </a:spcBef>
              <a:buClrTx/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Порядок информационно-технологического взаимодействия ИСБП</a:t>
            </a:r>
          </a:p>
          <a:p>
            <a:pPr marL="452437" indent="-342900" algn="just">
              <a:spcBef>
                <a:spcPts val="1200"/>
              </a:spcBef>
              <a:buClrTx/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Требования к организации электронного документооборота</a:t>
            </a:r>
          </a:p>
          <a:p>
            <a:pPr marL="452437" indent="-342900" algn="just">
              <a:spcBef>
                <a:spcPts val="1200"/>
              </a:spcBef>
              <a:buClrTx/>
              <a:buFont typeface="+mj-lt"/>
              <a:buAutoNum type="arabicPeriod"/>
            </a:pPr>
            <a:r>
              <a:rPr lang="ru-RU" sz="2000" dirty="0" smtClean="0">
                <a:latin typeface="+mj-lt"/>
              </a:rPr>
              <a:t>Правовой статус и назначение единого портала бюджетной системы Российской Федерации </a:t>
            </a:r>
          </a:p>
          <a:p>
            <a:pPr marL="452437" indent="-342900" algn="just">
              <a:spcBef>
                <a:spcPts val="1200"/>
              </a:spcBef>
              <a:buClrTx/>
              <a:buFont typeface="+mj-lt"/>
              <a:buAutoNum type="arabicPeriod"/>
            </a:pPr>
            <a:endParaRPr lang="ru-RU" sz="2000" dirty="0" smtClean="0">
              <a:latin typeface="+mj-lt"/>
            </a:endParaRPr>
          </a:p>
          <a:p>
            <a:pPr algn="just">
              <a:spcBef>
                <a:spcPts val="1200"/>
              </a:spcBef>
            </a:pPr>
            <a:endParaRPr lang="ru-RU" sz="1800" dirty="0"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3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Реестры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44976600"/>
              </p:ext>
            </p:extLst>
          </p:nvPr>
        </p:nvGraphicFramePr>
        <p:xfrm>
          <a:off x="348343" y="957943"/>
          <a:ext cx="8287657" cy="317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45003" y="4038236"/>
            <a:ext cx="7330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FF0066"/>
                </a:solidFill>
                <a:latin typeface="+mj-lt"/>
              </a:rPr>
              <a:t>ОСОБЕННОСТЬ</a:t>
            </a:r>
            <a:r>
              <a:rPr lang="ru-RU" sz="1600" dirty="0">
                <a:latin typeface="+mj-lt"/>
              </a:rPr>
              <a:t>: общие требования Министерства финансов Российской Федерации к порядкам формирования и ведения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622590"/>
              </p:ext>
            </p:extLst>
          </p:nvPr>
        </p:nvGraphicFramePr>
        <p:xfrm>
          <a:off x="377370" y="5273826"/>
          <a:ext cx="8215086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362"/>
                <a:gridCol w="2738362"/>
                <a:gridCol w="2738362"/>
              </a:tblGrid>
              <a:tr h="7552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Обоснование,</a:t>
                      </a:r>
                      <a:r>
                        <a:rPr lang="ru-RU" sz="1400" baseline="0" dirty="0" smtClean="0"/>
                        <a:t> проект закона о бюджете, формирование </a:t>
                      </a:r>
                      <a:r>
                        <a:rPr lang="ru-RU" sz="1400" dirty="0" smtClean="0"/>
                        <a:t>СБР, ЛБО, План РО, Кассовый план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Ведение СБР, ЛБО, План РО, Кассовый план</a:t>
                      </a:r>
                      <a:endParaRPr lang="ru-RU" sz="1400" dirty="0"/>
                    </a:p>
                  </a:txBody>
                  <a:tcPr>
                    <a:solidFill>
                      <a:srgbClr val="8586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Отчетная информация, закон об исполнении бюджета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64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ПЛАНИРОВАНИЕ</a:t>
                      </a:r>
                      <a:endParaRPr lang="ru-R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ИСПОЛНЕНИЕ</a:t>
                      </a:r>
                      <a:endParaRPr lang="ru-RU" sz="1400" dirty="0"/>
                    </a:p>
                  </a:txBody>
                  <a:tcPr>
                    <a:solidFill>
                      <a:srgbClr val="8586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ОТЧЕТНОСТЬ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8170" y="4623011"/>
            <a:ext cx="81642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latin typeface="+mj-lt"/>
              </a:rPr>
              <a:t>+ Участников </a:t>
            </a:r>
            <a:r>
              <a:rPr lang="ru-RU" sz="1600" i="1" dirty="0">
                <a:latin typeface="+mj-lt"/>
              </a:rPr>
              <a:t>бюджетного процесса</a:t>
            </a:r>
            <a:r>
              <a:rPr lang="ru-RU" sz="1600" i="1" dirty="0" smtClean="0">
                <a:latin typeface="+mj-lt"/>
              </a:rPr>
              <a:t>, а </a:t>
            </a:r>
            <a:r>
              <a:rPr lang="ru-RU" sz="1600" i="1" dirty="0">
                <a:latin typeface="+mj-lt"/>
              </a:rPr>
              <a:t>также юридических лиц, </a:t>
            </a:r>
            <a:r>
              <a:rPr lang="ru-RU" sz="1600" i="1" dirty="0" smtClean="0">
                <a:latin typeface="+mj-lt"/>
              </a:rPr>
              <a:t>не являющихся участниками </a:t>
            </a:r>
            <a:r>
              <a:rPr lang="ru-RU" sz="1600" i="1" dirty="0">
                <a:latin typeface="+mj-lt"/>
              </a:rPr>
              <a:t>бюджетного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75949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введения новой редакции Бюджетного кодекса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287961"/>
              </p:ext>
            </p:extLst>
          </p:nvPr>
        </p:nvGraphicFramePr>
        <p:xfrm>
          <a:off x="446313" y="1431675"/>
          <a:ext cx="8229600" cy="3682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228" y="5114221"/>
            <a:ext cx="81497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Законы и иные нормативные правовые акты, регулирующие бюджетные правоотношения, должны быть приведены в соответствие с Бюджетным кодексом </a:t>
            </a:r>
            <a:r>
              <a:rPr lang="ru-RU" dirty="0" smtClean="0"/>
              <a:t>РФ до </a:t>
            </a:r>
            <a:r>
              <a:rPr lang="ru-RU" dirty="0"/>
              <a:t>1 января 2017 года.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2567" y="1005506"/>
            <a:ext cx="4133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 случае принятия закона в 2015 году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2974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401639"/>
            <a:ext cx="8229600" cy="59716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График подготовки новой редакции </a:t>
            </a:r>
            <a:br>
              <a:rPr lang="ru-RU" dirty="0"/>
            </a:br>
            <a:r>
              <a:rPr lang="ru-RU" dirty="0"/>
              <a:t>Бюджетного кодекса Российской Федерации </a:t>
            </a:r>
          </a:p>
        </p:txBody>
      </p:sp>
      <p:graphicFrame>
        <p:nvGraphicFramePr>
          <p:cNvPr id="11" name="Объект 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1714164"/>
              </p:ext>
            </p:extLst>
          </p:nvPr>
        </p:nvGraphicFramePr>
        <p:xfrm>
          <a:off x="306984" y="1525408"/>
          <a:ext cx="8417490" cy="451253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83498"/>
                <a:gridCol w="6733992"/>
              </a:tblGrid>
              <a:tr h="2258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Месяц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Мероприятие</a:t>
                      </a:r>
                      <a:endParaRPr lang="ru-RU" sz="1600" b="1" dirty="0"/>
                    </a:p>
                  </a:txBody>
                  <a:tcPr/>
                </a:tc>
              </a:tr>
              <a:tr h="69212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Апрель</a:t>
                      </a:r>
                      <a:r>
                        <a:rPr lang="ru-RU" sz="1600" baseline="0" dirty="0" smtClean="0"/>
                        <a:t> - май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Согласование с ФОИВ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Обсуждение: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aseline="0" dirty="0" smtClean="0"/>
                        <a:t>на сайте </a:t>
                      </a:r>
                      <a:r>
                        <a:rPr lang="en-US" sz="1600" baseline="0" dirty="0" smtClean="0"/>
                        <a:t>regulation.gov.ru</a:t>
                      </a:r>
                      <a:r>
                        <a:rPr lang="ru-RU" sz="1600" baseline="0" dirty="0" smtClean="0"/>
                        <a:t> и </a:t>
                      </a:r>
                      <a:r>
                        <a:rPr lang="en-US" sz="1600" baseline="0" dirty="0" smtClean="0"/>
                        <a:t>budcodex.ru</a:t>
                      </a:r>
                      <a:endParaRPr lang="ru-RU" sz="16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aseline="0" dirty="0" smtClean="0"/>
                        <a:t>с профильными комитетами в ГД и СФ, Счетной палатой</a:t>
                      </a:r>
                      <a:endParaRPr lang="en-US" sz="160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aseline="0" dirty="0" smtClean="0"/>
                        <a:t>с регионам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52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01.06</a:t>
                      </a:r>
                      <a:endParaRPr lang="ru-RU" sz="1600" b="1" dirty="0"/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Внесен </a:t>
                      </a:r>
                      <a:r>
                        <a:rPr lang="ru-RU" sz="1600" dirty="0" smtClean="0"/>
                        <a:t>в Правительство РФ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015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Июль </a:t>
                      </a:r>
                      <a:r>
                        <a:rPr lang="ru-RU" sz="1600" dirty="0" smtClean="0"/>
                        <a:t>– сентябрь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внесение законопроекта в Государственную Думу  и подготовка к первому чтению</a:t>
                      </a:r>
                      <a:endParaRPr lang="ru-RU" sz="1600" dirty="0"/>
                    </a:p>
                  </a:txBody>
                  <a:tcPr/>
                </a:tc>
              </a:tr>
              <a:tr h="39015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Октябрь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Первое чтение</a:t>
                      </a:r>
                      <a:endParaRPr lang="ru-RU" sz="1600" dirty="0"/>
                    </a:p>
                  </a:txBody>
                  <a:tcPr/>
                </a:tc>
              </a:tr>
              <a:tr h="39015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Ноябрь-декабрь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Поправки ко 2-му чтению</a:t>
                      </a:r>
                      <a:endParaRPr lang="ru-RU" sz="1600" dirty="0"/>
                    </a:p>
                  </a:txBody>
                  <a:tcPr/>
                </a:tc>
              </a:tr>
              <a:tr h="98293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Декабрь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Второе и третье чтения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7990904" y="14289"/>
            <a:ext cx="726376" cy="303212"/>
          </a:xfrm>
        </p:spPr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73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71715" y="271011"/>
            <a:ext cx="8229600" cy="59716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000" dirty="0" smtClean="0"/>
              <a:t>Сайт </a:t>
            </a:r>
            <a:r>
              <a:rPr lang="en-US" sz="2000" dirty="0" smtClean="0"/>
              <a:t>budcodex.ru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16805" y="1587"/>
            <a:ext cx="726376" cy="303212"/>
          </a:xfrm>
        </p:spPr>
        <p:txBody>
          <a:bodyPr/>
          <a:lstStyle/>
          <a:p>
            <a:pPr>
              <a:defRPr/>
            </a:pPr>
            <a:fld id="{2390790C-28AD-4057-B5AE-EE6E851BBDA6}" type="slidenum">
              <a:rPr lang="ru-RU" smtClean="0">
                <a:solidFill>
                  <a:prstClr val="white">
                    <a:lumMod val="95000"/>
                  </a:prstClr>
                </a:solidFill>
              </a:rPr>
              <a:pPr>
                <a:defRPr/>
              </a:pPr>
              <a:t>39</a:t>
            </a:fld>
            <a:endParaRPr lang="ru-RU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t="7473" r="20008"/>
          <a:stretch/>
        </p:blipFill>
        <p:spPr bwMode="auto">
          <a:xfrm>
            <a:off x="2177690" y="2308111"/>
            <a:ext cx="4784009" cy="3819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5587" y="1023488"/>
            <a:ext cx="1677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+mj-lt"/>
              </a:rPr>
              <a:t>Обсуждение</a:t>
            </a:r>
            <a:endParaRPr lang="ru-RU" sz="2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4167" y="1115270"/>
            <a:ext cx="157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Разъяснения</a:t>
            </a:r>
            <a:endParaRPr lang="ru-RU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1668" y="1426036"/>
            <a:ext cx="2102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Информирование</a:t>
            </a:r>
            <a:endParaRPr lang="ru-RU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154" y="1022937"/>
            <a:ext cx="1377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j-lt"/>
              </a:rPr>
              <a:t>Новости</a:t>
            </a:r>
            <a:endParaRPr lang="ru-RU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66674" y="1429888"/>
            <a:ext cx="1294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j-lt"/>
              </a:rPr>
              <a:t>Обзоры</a:t>
            </a:r>
            <a:endParaRPr lang="ru-RU" sz="2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3111" y="1379870"/>
            <a:ext cx="2124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j-lt"/>
              </a:rPr>
              <a:t>Комментарии</a:t>
            </a:r>
            <a:endParaRPr lang="ru-RU" sz="24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772" y="1379870"/>
            <a:ext cx="118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+mj-lt"/>
              </a:rPr>
              <a:t>Справки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373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256" y="297527"/>
            <a:ext cx="8229600" cy="4984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Разработаны</a:t>
            </a:r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оправки в </a:t>
            </a:r>
            <a:r>
              <a:rPr lang="ru-RU" dirty="0"/>
              <a:t>законопроект № 811646-6</a:t>
            </a:r>
            <a:r>
              <a:rPr lang="ru-RU" dirty="0" smtClean="0"/>
              <a:t> (2)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688760"/>
              </p:ext>
            </p:extLst>
          </p:nvPr>
        </p:nvGraphicFramePr>
        <p:xfrm>
          <a:off x="122831" y="742145"/>
          <a:ext cx="8802805" cy="6065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16068"/>
                <a:gridCol w="4512480"/>
                <a:gridCol w="2374257"/>
              </a:tblGrid>
              <a:tr h="1747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Действующая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 01.01.2016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Обоснование</a:t>
                      </a:r>
                      <a:endParaRPr lang="ru-RU" sz="1400" dirty="0"/>
                    </a:p>
                  </a:txBody>
                  <a:tcPr/>
                </a:tc>
              </a:tr>
              <a:tr h="1100982">
                <a:tc>
                  <a:txBody>
                    <a:bodyPr/>
                    <a:lstStyle/>
                    <a:p>
                      <a:pPr marL="0" indent="180000" algn="just"/>
                      <a:r>
                        <a:rPr lang="ru-RU" sz="1200" dirty="0" smtClean="0"/>
                        <a:t>Статья 95</a:t>
                      </a:r>
                    </a:p>
                    <a:p>
                      <a:pPr marL="0" indent="180000" algn="just"/>
                      <a:endParaRPr lang="ru-RU" sz="1200" dirty="0" smtClean="0"/>
                    </a:p>
                    <a:p>
                      <a:pPr marL="0" indent="180000" algn="just"/>
                      <a:endParaRPr lang="ru-RU" sz="1200" dirty="0" smtClean="0"/>
                    </a:p>
                    <a:p>
                      <a:pPr marL="0" indent="180000" algn="just"/>
                      <a:endParaRPr lang="ru-RU" sz="1200" dirty="0" smtClean="0"/>
                    </a:p>
                    <a:p>
                      <a:pPr marL="0" indent="180000" algn="just"/>
                      <a:endParaRPr lang="ru-RU" sz="1200" dirty="0" smtClean="0"/>
                    </a:p>
                    <a:p>
                      <a:pPr marL="0" indent="180000" algn="just"/>
                      <a:r>
                        <a:rPr lang="ru-RU" sz="1200" dirty="0" smtClean="0"/>
                        <a:t>Отсутствует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Статья 95</a:t>
                      </a:r>
                    </a:p>
                    <a:p>
                      <a:pPr marL="0" marR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4. В состав операций по управлению остатками средств на едином счете по учету средств бюджета субъекта РФ включаются:</a:t>
                      </a:r>
                    </a:p>
                    <a:p>
                      <a:pPr marL="0" marR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…</a:t>
                      </a:r>
                    </a:p>
                    <a:p>
                      <a:pPr marL="0" marR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другие операции по управлению остатками средств на едином счете бюджета субъекта РФ, осуществляемые в порядке, установленном высшим исполнительным органом государственной власти субъекта РФ.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Данные поправки позволят поддержать ликвидность счета по исполнению бюджета субъекта Российской Федерации, а также привлечь в бюджет дополнительные доходы, что актуально в рамках реализации антикризисных мер в настоящее время. </a:t>
                      </a:r>
                      <a:endParaRPr lang="ru-RU" sz="1200" dirty="0"/>
                    </a:p>
                  </a:txBody>
                  <a:tcPr/>
                </a:tc>
              </a:tr>
              <a:tr h="908747">
                <a:tc>
                  <a:txBody>
                    <a:bodyPr/>
                    <a:lstStyle/>
                    <a:p>
                      <a:pPr marL="0" indent="180000" algn="just"/>
                      <a:r>
                        <a:rPr lang="ru-RU" sz="1200" i="0" dirty="0" smtClean="0"/>
                        <a:t>Статьи 47.1,</a:t>
                      </a:r>
                      <a:r>
                        <a:rPr lang="ru-RU" sz="1200" i="0" baseline="0" dirty="0" smtClean="0"/>
                        <a:t> 160.1, 166.1 и 184.2</a:t>
                      </a:r>
                    </a:p>
                    <a:p>
                      <a:pPr marL="0" indent="180000" algn="just"/>
                      <a:r>
                        <a:rPr lang="ru-RU" sz="1200" i="1" baseline="0" dirty="0" smtClean="0"/>
                        <a:t>С </a:t>
                      </a:r>
                      <a:r>
                        <a:rPr lang="ru-RU" sz="1400" b="1" i="1" baseline="0" dirty="0" smtClean="0"/>
                        <a:t>01.01.2016</a:t>
                      </a:r>
                      <a:r>
                        <a:rPr lang="ru-RU" sz="1400" i="1" baseline="0" dirty="0" smtClean="0"/>
                        <a:t> </a:t>
                      </a:r>
                      <a:r>
                        <a:rPr lang="ru-RU" sz="1200" i="1" baseline="0" dirty="0" smtClean="0"/>
                        <a:t>вступают нормы о  формировании и ведении </a:t>
                      </a:r>
                      <a:r>
                        <a:rPr lang="ru-RU" sz="1200" b="1" i="1" strike="noStrike" baseline="0" dirty="0" smtClean="0"/>
                        <a:t>перечня</a:t>
                      </a:r>
                      <a:r>
                        <a:rPr lang="ru-RU" sz="1200" i="1" baseline="0" dirty="0" smtClean="0"/>
                        <a:t> и реестров источников доходов бюджетов</a:t>
                      </a:r>
                      <a:endParaRPr lang="ru-RU" sz="12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80000" algn="just"/>
                      <a:r>
                        <a:rPr lang="ru-RU" sz="1200" i="0" dirty="0" smtClean="0"/>
                        <a:t>Статьи 47.1,</a:t>
                      </a:r>
                      <a:r>
                        <a:rPr lang="ru-RU" sz="1200" i="0" baseline="0" dirty="0" smtClean="0"/>
                        <a:t> 160.1, 166.1 и 184.2</a:t>
                      </a:r>
                    </a:p>
                    <a:p>
                      <a:pPr marL="0" marR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baseline="0" dirty="0" smtClean="0"/>
                        <a:t>С 01.01.</a:t>
                      </a:r>
                      <a:r>
                        <a:rPr lang="ru-RU" sz="1400" b="1" i="1" baseline="0" dirty="0" smtClean="0"/>
                        <a:t>2017</a:t>
                      </a:r>
                      <a:r>
                        <a:rPr lang="ru-RU" sz="1200" i="1" baseline="0" dirty="0" smtClean="0"/>
                        <a:t> вступают нормы :</a:t>
                      </a:r>
                    </a:p>
                    <a:p>
                      <a:pPr marL="0" marR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baseline="0" dirty="0" smtClean="0"/>
                        <a:t>о  формировании и ведении </a:t>
                      </a:r>
                      <a:r>
                        <a:rPr lang="ru-RU" sz="1200" b="1" i="1" baseline="0" dirty="0" smtClean="0"/>
                        <a:t>только</a:t>
                      </a:r>
                      <a:r>
                        <a:rPr lang="ru-RU" sz="1200" i="1" baseline="0" dirty="0" smtClean="0"/>
                        <a:t> реестров источников доходов бюджетов (перечень не формируется);</a:t>
                      </a:r>
                    </a:p>
                    <a:p>
                      <a:pPr marL="0" marR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/>
                        <a:t>о том, что правила применения реестров определяются Минфином России</a:t>
                      </a:r>
                      <a:r>
                        <a:rPr lang="ru-RU" sz="1200" i="1" dirty="0" smtClean="0"/>
                        <a:t>.</a:t>
                      </a:r>
                      <a:endParaRPr lang="ru-RU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00" dirty="0" smtClean="0"/>
                        <a:t>Нормы</a:t>
                      </a:r>
                      <a:r>
                        <a:rPr lang="ru-RU" sz="1200" baseline="0" dirty="0" smtClean="0"/>
                        <a:t> носят переходный характер. </a:t>
                      </a:r>
                    </a:p>
                    <a:p>
                      <a:pPr indent="180000" algn="just"/>
                      <a:r>
                        <a:rPr lang="ru-RU" sz="1200" baseline="0" dirty="0" smtClean="0"/>
                        <a:t>Сроки их применения предлагается перенести на 1 год.</a:t>
                      </a:r>
                      <a:endParaRPr lang="ru-RU" sz="1200" dirty="0"/>
                    </a:p>
                  </a:txBody>
                  <a:tcPr/>
                </a:tc>
              </a:tr>
              <a:tr h="1795491">
                <a:tc>
                  <a:txBody>
                    <a:bodyPr/>
                    <a:lstStyle/>
                    <a:p>
                      <a:pPr marL="0" indent="180000" algn="just"/>
                      <a:r>
                        <a:rPr lang="ru-RU" sz="1200" i="0" dirty="0" smtClean="0"/>
                        <a:t>Статья 69.2</a:t>
                      </a:r>
                    </a:p>
                    <a:p>
                      <a:pPr marL="0" indent="180000" algn="just"/>
                      <a:r>
                        <a:rPr lang="ru-RU" sz="1200" i="0" dirty="0" smtClean="0"/>
                        <a:t>Отсутствует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Статья 69.2</a:t>
                      </a:r>
                    </a:p>
                    <a:p>
                      <a:pPr marL="0" marR="0" indent="180000" algn="just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Порядок формирования государственного (муниципального) задания и его финансового обеспечения должен определять:</a:t>
                      </a:r>
                    </a:p>
                    <a:p>
                      <a:pPr marL="0" marR="0" indent="180000" algn="just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правила и сроки формирования, изменения, утверждения государственного (муниципального) задания, отчета о его выполнении;</a:t>
                      </a:r>
                    </a:p>
                    <a:p>
                      <a:pPr marL="0" marR="0" indent="180000" algn="just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правила и сроки определения объема финансового обеспечения выполнения государственного (муниципального) задания;</a:t>
                      </a:r>
                    </a:p>
                    <a:p>
                      <a:pPr marL="0" marR="0" indent="180000" algn="just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правила осуществления контроля за выполнением государственного (муниципального) задания учредителем - органом госвласти.</a:t>
                      </a:r>
                      <a:endParaRPr lang="ru-RU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00" dirty="0" smtClean="0"/>
                        <a:t>Введение</a:t>
                      </a:r>
                      <a:r>
                        <a:rPr lang="ru-RU" sz="1200" baseline="0" dirty="0" smtClean="0"/>
                        <a:t> дополнительных требований к порядку позволит установить административную ответственность  отказ от закрепления приведенных правил.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574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608" y="406709"/>
            <a:ext cx="8229600" cy="498412"/>
          </a:xfrm>
        </p:spPr>
        <p:txBody>
          <a:bodyPr/>
          <a:lstStyle/>
          <a:p>
            <a:r>
              <a:rPr lang="ru-RU" dirty="0" smtClean="0"/>
              <a:t>Изменения в </a:t>
            </a:r>
            <a:r>
              <a:rPr lang="ru-RU" dirty="0"/>
              <a:t>Бюджетный кодекс РФ </a:t>
            </a:r>
            <a:r>
              <a:rPr lang="ru-RU" dirty="0" smtClean="0"/>
              <a:t>(1)</a:t>
            </a:r>
            <a:br>
              <a:rPr lang="ru-RU" dirty="0" smtClean="0"/>
            </a:br>
            <a:r>
              <a:rPr lang="ru-RU" sz="1600" dirty="0"/>
              <a:t>(законопроект № </a:t>
            </a:r>
            <a:r>
              <a:rPr lang="ru-RU" sz="1600" dirty="0" smtClean="0"/>
              <a:t>789987-6, </a:t>
            </a:r>
            <a:r>
              <a:rPr lang="ru-RU" sz="1600" b="1" dirty="0" smtClean="0"/>
              <a:t>принят во 2-м чтении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937222"/>
              </p:ext>
            </p:extLst>
          </p:nvPr>
        </p:nvGraphicFramePr>
        <p:xfrm>
          <a:off x="232012" y="1069690"/>
          <a:ext cx="8652680" cy="5699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24585"/>
                <a:gridCol w="3698543"/>
                <a:gridCol w="2729552"/>
              </a:tblGrid>
              <a:tr h="2552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Действующая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 01.01.2016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Обоснование</a:t>
                      </a:r>
                      <a:endParaRPr lang="ru-RU" sz="1400" dirty="0"/>
                    </a:p>
                  </a:txBody>
                  <a:tcPr/>
                </a:tc>
              </a:tr>
              <a:tr h="572219"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Статьи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7, 8, 40, 41 и 56</a:t>
                      </a:r>
                    </a:p>
                    <a:p>
                      <a:pPr indent="180000" algn="just"/>
                      <a:r>
                        <a:rPr lang="ru-RU" sz="12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Только положение про региональные и местные налоги</a:t>
                      </a:r>
                    </a:p>
                    <a:p>
                      <a:pPr indent="180000" algn="just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Статьи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7, 8, 40, 41 и 56</a:t>
                      </a:r>
                    </a:p>
                    <a:p>
                      <a:pPr marL="0" marR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Региональные налоги, местные налоги </a:t>
                      </a:r>
                      <a:r>
                        <a:rPr lang="ru-RU" sz="14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сборы</a:t>
                      </a:r>
                    </a:p>
                    <a:p>
                      <a:pPr indent="180000" algn="just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00" dirty="0" smtClean="0"/>
                        <a:t>В связи с возможностью</a:t>
                      </a:r>
                      <a:r>
                        <a:rPr lang="ru-RU" sz="1200" baseline="0" dirty="0" smtClean="0"/>
                        <a:t> введения с 01.07.2015 субъектами РФ - городами федерального значения торгового сбора на своей территории.</a:t>
                      </a:r>
                      <a:endParaRPr lang="ru-RU" sz="1200" dirty="0"/>
                    </a:p>
                  </a:txBody>
                  <a:tcPr/>
                </a:tc>
              </a:tr>
              <a:tr h="572219"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192</a:t>
                      </a:r>
                    </a:p>
                    <a:p>
                      <a:pPr indent="180000" algn="just"/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Новый</a:t>
                      </a:r>
                      <a:r>
                        <a:rPr lang="ru-RU" sz="12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документ, представляемый одновременно с проектом федерального бюджета:</a:t>
                      </a:r>
                    </a:p>
                    <a:p>
                      <a:pPr indent="180000" algn="just"/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перечень и оценка объемов расходных обязательств субъектов РФ, возникающих при выполнении полномочий РФ, переданных для осуществления органам государственной власти субъектов РФ и (или) органам местного самоуправления, по субъектам РФ и порядком определения указанных объемов;";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Позволит в полной мере оценить степень финансового обеспечения федеральных полномочий.</a:t>
                      </a:r>
                    </a:p>
                  </a:txBody>
                  <a:tcPr/>
                </a:tc>
              </a:tr>
              <a:tr h="572219"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236</a:t>
                      </a:r>
                    </a:p>
                    <a:p>
                      <a:pPr marL="0" marR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Требования к кредитным организациям, в которых могут размещаться средства бюджетов субъектов РФ на банковские депозиты, должны </a:t>
                      </a:r>
                      <a:r>
                        <a:rPr lang="ru-RU" sz="1200" strike="sng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соответствовать требованиям, установленным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Правительством РФ ...</a:t>
                      </a:r>
                      <a:endParaRPr lang="ru-RU" sz="12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236</a:t>
                      </a:r>
                    </a:p>
                    <a:p>
                      <a:pPr marL="0" marR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Требования к кредитным организациям, в которых могут размещаться средства бюджетов субъектов РФ на банковские депозиты, должны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быть не ниже уровня требований, установленных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Правительством РФ ...</a:t>
                      </a:r>
                      <a:endParaRPr lang="ru-RU" sz="12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80000" algn="just"/>
                      <a:endParaRPr lang="ru-RU" sz="12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Позволит субъектам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РФ устанавливать более жесткие требования к кредитным организациям чем те, которые предусмотрены в постановлении Правительства РФ от 24.12.2011 №1121.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53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608" y="406709"/>
            <a:ext cx="8229600" cy="498412"/>
          </a:xfrm>
        </p:spPr>
        <p:txBody>
          <a:bodyPr/>
          <a:lstStyle/>
          <a:p>
            <a:r>
              <a:rPr lang="ru-RU" dirty="0" smtClean="0"/>
              <a:t>Изменения в </a:t>
            </a:r>
            <a:r>
              <a:rPr lang="ru-RU" dirty="0"/>
              <a:t>Бюджетный кодекс РФ </a:t>
            </a:r>
            <a:r>
              <a:rPr lang="ru-RU" dirty="0" smtClean="0"/>
              <a:t>(2)</a:t>
            </a:r>
            <a:br>
              <a:rPr lang="ru-RU" dirty="0" smtClean="0"/>
            </a:br>
            <a:r>
              <a:rPr lang="ru-RU" sz="1600" dirty="0"/>
              <a:t>(законопроект № </a:t>
            </a:r>
            <a:r>
              <a:rPr lang="ru-RU" sz="1600" dirty="0" smtClean="0"/>
              <a:t>789987-6, </a:t>
            </a:r>
            <a:r>
              <a:rPr lang="ru-RU" sz="1600" dirty="0"/>
              <a:t>принят во 2-м чтении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760066"/>
              </p:ext>
            </p:extLst>
          </p:nvPr>
        </p:nvGraphicFramePr>
        <p:xfrm>
          <a:off x="232012" y="1069690"/>
          <a:ext cx="8652680" cy="5120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18296"/>
                <a:gridCol w="3318296"/>
                <a:gridCol w="2016088"/>
              </a:tblGrid>
              <a:tr h="2552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Действующая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 01.01.2016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Обоснование</a:t>
                      </a:r>
                      <a:endParaRPr lang="ru-RU" sz="1400" dirty="0"/>
                    </a:p>
                  </a:txBody>
                  <a:tcPr/>
                </a:tc>
              </a:tr>
              <a:tr h="572219"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93.6</a:t>
                      </a:r>
                    </a:p>
                    <a:p>
                      <a:pPr indent="180000"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Бюджетный кредит на пополнение остатков средств на счетах бюджетов субъектов РФ (местных бюджетов) предоставляется в порядке, установленном Правительством РФ, ... на срок, не превышающий 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дней, при условии его возврата не позднее 25 ноября текущего финансового года.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93.6</a:t>
                      </a:r>
                    </a:p>
                    <a:p>
                      <a:pPr indent="180000"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Бюджетный кредит на пополнение остатков средств на счетах бюджетов субъектов РФ (местных бюджетов) предоставляется в порядке, установленном Правительством РФ, ...на срок, не превышающий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дней, при условии его возврата не позднее 25 ноября текущего финансового года.</a:t>
                      </a:r>
                      <a:endParaRPr lang="ru-RU" sz="1200" dirty="0" smtClean="0"/>
                    </a:p>
                    <a:p>
                      <a:pPr indent="180000" algn="just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00" dirty="0" smtClean="0"/>
                        <a:t>В целях повышения привлекательности</a:t>
                      </a:r>
                      <a:r>
                        <a:rPr lang="ru-RU" sz="1200" baseline="0" dirty="0" smtClean="0"/>
                        <a:t> и эффективности краткосрочных кредитов на покрытие временных кассовых разрывов.</a:t>
                      </a:r>
                      <a:endParaRPr lang="ru-RU" sz="1200" dirty="0"/>
                    </a:p>
                  </a:txBody>
                  <a:tcPr/>
                </a:tc>
              </a:tr>
              <a:tr h="572219"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21.</a:t>
                      </a:r>
                    </a:p>
                    <a:p>
                      <a:pPr indent="180000" algn="just"/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7) образование:</a:t>
                      </a:r>
                    </a:p>
                    <a:p>
                      <a:pPr indent="180000" algn="just"/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дошкольное образование;</a:t>
                      </a:r>
                    </a:p>
                    <a:p>
                      <a:pPr indent="180000" algn="just"/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общее образование;</a:t>
                      </a:r>
                    </a:p>
                    <a:p>
                      <a:pPr indent="180000" algn="just"/>
                      <a:r>
                        <a:rPr lang="ru-RU" sz="1200" i="0" strike="sng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начальное профессиональное образование</a:t>
                      </a: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2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80000" algn="just"/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профессиональное образование;</a:t>
                      </a:r>
                    </a:p>
                    <a:p>
                      <a:pPr indent="180000" algn="just"/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профессиональная подготовка, переподготовка и повышение квалификации;</a:t>
                      </a:r>
                    </a:p>
                    <a:p>
                      <a:pPr indent="180000" algn="just"/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высшее </a:t>
                      </a:r>
                      <a:r>
                        <a:rPr lang="ru-RU" sz="1200" i="0" strike="sng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послевузовское профессиональное</a:t>
                      </a:r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образование;</a:t>
                      </a:r>
                    </a:p>
                    <a:p>
                      <a:pPr indent="180000" algn="just"/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молодежная политика </a:t>
                      </a:r>
                      <a:r>
                        <a:rPr lang="ru-RU" sz="1200" i="0" strike="sng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оздоровление детей</a:t>
                      </a:r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21.</a:t>
                      </a:r>
                    </a:p>
                    <a:p>
                      <a:pPr indent="180000" algn="just"/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7) образование:</a:t>
                      </a:r>
                    </a:p>
                    <a:p>
                      <a:pPr indent="180000" algn="just"/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дошкольное образование;</a:t>
                      </a:r>
                    </a:p>
                    <a:p>
                      <a:pPr indent="180000" algn="just"/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общее образование;</a:t>
                      </a:r>
                    </a:p>
                    <a:p>
                      <a:pPr indent="180000" algn="just"/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дополнительное образование детей;</a:t>
                      </a:r>
                      <a:endParaRPr lang="ru-RU" sz="12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180000" algn="just"/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профессиональное образование;</a:t>
                      </a:r>
                    </a:p>
                    <a:p>
                      <a:pPr indent="180000" algn="just"/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профессиональная подготовка, переподготовка и повышение квалификации;</a:t>
                      </a:r>
                    </a:p>
                    <a:p>
                      <a:pPr indent="180000" algn="just"/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высшее образование;</a:t>
                      </a:r>
                    </a:p>
                    <a:p>
                      <a:pPr indent="180000" algn="just"/>
                      <a:r>
                        <a:rPr lang="ru-RU" sz="12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молодежная политика;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целях приведения классификации расходов бюджетов в соответствие с действующим отраслевым законодательством в области образования.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282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256" y="297527"/>
            <a:ext cx="8229600" cy="4984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Разработаны</a:t>
            </a:r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оправки в </a:t>
            </a:r>
            <a:r>
              <a:rPr lang="ru-RU" dirty="0"/>
              <a:t>законопроект № </a:t>
            </a:r>
            <a:r>
              <a:rPr lang="ru-RU" dirty="0" smtClean="0"/>
              <a:t>789987-6 (1)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994152"/>
              </p:ext>
            </p:extLst>
          </p:nvPr>
        </p:nvGraphicFramePr>
        <p:xfrm>
          <a:off x="218364" y="919565"/>
          <a:ext cx="8652680" cy="570113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18296"/>
                <a:gridCol w="3318296"/>
                <a:gridCol w="2016088"/>
              </a:tblGrid>
              <a:tr h="3457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Действующая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 01.01.2016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Обоснование</a:t>
                      </a:r>
                      <a:endParaRPr lang="ru-RU" sz="1400" dirty="0"/>
                    </a:p>
                  </a:txBody>
                  <a:tcPr/>
                </a:tc>
              </a:tr>
              <a:tr h="2642689"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00" dirty="0" smtClean="0"/>
                        <a:t>Статья 93.3</a:t>
                      </a:r>
                    </a:p>
                    <a:p>
                      <a:pPr indent="180000" algn="just"/>
                      <a:r>
                        <a:rPr lang="ru-RU" sz="1200" dirty="0" smtClean="0"/>
                        <a:t>1. Бюджетам субъектов Российской Федерации из федерального бюджета могут предоставляться бюджетные кредиты на срок до </a:t>
                      </a:r>
                      <a:r>
                        <a:rPr lang="ru-RU" sz="1600" b="1" dirty="0" smtClean="0"/>
                        <a:t>трех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200" dirty="0" smtClean="0"/>
                        <a:t>лет, за исключением бюджетных кредитов, выдаваемых за счет средств целевых иностранных кредитов (заимствований), и случаев реструктуризации обязательств (задолженности), в пределах бюджетных ассигнований, утвержденных федеральным законом о федеральном бюджете на очередной финансовый год и плановый период, ...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00" dirty="0" smtClean="0"/>
                        <a:t>Статья 93.3</a:t>
                      </a:r>
                    </a:p>
                    <a:p>
                      <a:pPr indent="180000" algn="just"/>
                      <a:r>
                        <a:rPr lang="ru-RU" sz="1200" dirty="0" smtClean="0"/>
                        <a:t>1. Бюджетам субъектов Российской Федерации из федерального бюджета могут предоставляться бюджетные кредиты на срок до </a:t>
                      </a:r>
                      <a:r>
                        <a:rPr lang="ru-RU" sz="1600" b="1" dirty="0" smtClean="0"/>
                        <a:t>пяти </a:t>
                      </a:r>
                      <a:r>
                        <a:rPr lang="ru-RU" sz="1200" dirty="0" smtClean="0"/>
                        <a:t>лет, за исключением бюджетных кредитов, выдаваемых за счет средств целевых иностранных кредитов (заимствований), и случаев реструктуризации обязательств (задолженности), в пределах бюджетных ассигнований, утвержденных федеральным законом о федеральном бюджете на очередной финансовый год и плановый период, ...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00" dirty="0" smtClean="0"/>
                        <a:t>Позволит обеспечить более равномерное распределение погашения долговых обязательств субъектов РФ в свези с увеличением возможного срока</a:t>
                      </a:r>
                      <a:r>
                        <a:rPr lang="ru-RU" sz="1200" baseline="0" dirty="0" smtClean="0"/>
                        <a:t> предоставления кредита.</a:t>
                      </a:r>
                      <a:endParaRPr lang="ru-RU" sz="1200" dirty="0"/>
                    </a:p>
                  </a:txBody>
                  <a:tcPr/>
                </a:tc>
              </a:tr>
              <a:tr h="2642689">
                <a:tc>
                  <a:txBody>
                    <a:bodyPr/>
                    <a:lstStyle/>
                    <a:p>
                      <a:pPr marL="0" indent="180000" algn="just"/>
                      <a:r>
                        <a:rPr lang="ru-RU" sz="1200" dirty="0" smtClean="0"/>
                        <a:t>Статьи 51 и 57</a:t>
                      </a:r>
                    </a:p>
                    <a:p>
                      <a:pPr marL="0" indent="180000" algn="just"/>
                      <a:r>
                        <a:rPr lang="ru-RU" sz="1200" dirty="0" smtClean="0"/>
                        <a:t>Платы за предоставление федеральными государственными органами, федеральными казенными учреждениями сведений, документов, содержащихся в государственных реестрах (регистрах), ведение которых осуществляется данными государственными органами, учреждениями, </a:t>
                      </a:r>
                      <a:r>
                        <a:rPr lang="ru-RU" sz="1200" b="1" dirty="0" smtClean="0"/>
                        <a:t>поступает 100% в федеральный бюджет.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Статьи 51 и 57</a:t>
                      </a:r>
                    </a:p>
                    <a:p>
                      <a:pPr marL="0" marR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Если документы представляются</a:t>
                      </a:r>
                      <a:r>
                        <a:rPr lang="ru-RU" sz="1400" b="1" baseline="0" dirty="0" smtClean="0"/>
                        <a:t> через МФЦ, то п</a:t>
                      </a:r>
                      <a:r>
                        <a:rPr lang="ru-RU" sz="1400" b="1" dirty="0" smtClean="0"/>
                        <a:t>лата</a:t>
                      </a:r>
                      <a:r>
                        <a:rPr lang="ru-RU" sz="1400" b="1" baseline="0" dirty="0" smtClean="0"/>
                        <a:t> распределяется:</a:t>
                      </a:r>
                    </a:p>
                    <a:p>
                      <a:pPr marL="0" marR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50% в федеральный бюджет;</a:t>
                      </a:r>
                    </a:p>
                    <a:p>
                      <a:pPr marL="0" marR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50% в бюджет субъекта РФ.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00" dirty="0" smtClean="0"/>
                        <a:t>Сейчас такой подход применяется</a:t>
                      </a:r>
                      <a:r>
                        <a:rPr lang="ru-RU" sz="1200" baseline="0" dirty="0" smtClean="0"/>
                        <a:t> в части государственной пошлины. Предлагается распределить норматив зачисления платы за предоставление сведений по аналогии с государственной пошлиной.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665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2368"/>
            <a:ext cx="9144000" cy="575929"/>
          </a:xfrm>
        </p:spPr>
        <p:txBody>
          <a:bodyPr/>
          <a:lstStyle/>
          <a:p>
            <a:r>
              <a:rPr lang="ru-RU" sz="2000" dirty="0">
                <a:solidFill>
                  <a:srgbClr val="FF0000"/>
                </a:solidFill>
              </a:rPr>
              <a:t>Разработаны</a:t>
            </a:r>
            <a:r>
              <a:rPr lang="ru-RU" sz="2000" dirty="0"/>
              <a:t> поправки </a:t>
            </a:r>
            <a:r>
              <a:rPr lang="ru-RU" sz="2000" dirty="0" smtClean="0"/>
              <a:t>в </a:t>
            </a:r>
            <a:r>
              <a:rPr lang="ru-RU" sz="2000" dirty="0"/>
              <a:t>законопроект № 789987-6 </a:t>
            </a:r>
            <a:r>
              <a:rPr lang="ru-RU" sz="2000" dirty="0" smtClean="0"/>
              <a:t> (2)</a:t>
            </a:r>
            <a:r>
              <a:rPr lang="ru-RU" sz="16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ru-RU" sz="16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600" b="1" u="sng" dirty="0">
                <a:latin typeface="+mn-lt"/>
                <a:ea typeface="+mn-ea"/>
                <a:cs typeface="+mn-cs"/>
              </a:rPr>
              <a:t/>
            </a:r>
            <a:br>
              <a:rPr lang="ru-RU" sz="1600" b="1" u="sng" dirty="0">
                <a:latin typeface="+mn-lt"/>
                <a:ea typeface="+mn-ea"/>
                <a:cs typeface="+mn-cs"/>
              </a:rPr>
            </a:br>
            <a:r>
              <a:rPr lang="ru-RU" sz="16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Изменения в Федеральный закон от 09.04.2009 № 58-ФЗ</a:t>
            </a:r>
            <a:br>
              <a:rPr lang="ru-RU" sz="16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900037"/>
              </p:ext>
            </p:extLst>
          </p:nvPr>
        </p:nvGraphicFramePr>
        <p:xfrm>
          <a:off x="354842" y="1520067"/>
          <a:ext cx="8475260" cy="42367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605516"/>
                <a:gridCol w="1869744"/>
              </a:tblGrid>
              <a:tr h="2740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Действующая / С</a:t>
                      </a:r>
                      <a:r>
                        <a:rPr lang="ru-RU" sz="1400" baseline="0" dirty="0" smtClean="0"/>
                        <a:t> учетом поправки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Обоснование</a:t>
                      </a:r>
                      <a:endParaRPr lang="ru-RU" sz="1400" dirty="0"/>
                    </a:p>
                  </a:txBody>
                  <a:tcPr/>
                </a:tc>
              </a:tr>
              <a:tr h="3699297"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Установить, что до 1 января </a:t>
                      </a:r>
                      <a:r>
                        <a:rPr lang="ru-RU" sz="1600" b="1" strike="sng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года в случае утверждения законом субъекта РФ (муниципальным правовым актом представительного органа МО) о бюджете в составе источников финансирования дефицита бюджета субъекта РФ (местного бюджета) разницы между полученными и погашенными субъектом РФ (МО) бюджетными кредитами, предоставленными бюджету субъекта РФ (местному бюджету) другими бюджетами бюджетной системы РФ, дефицит бюджета субъекта РФ (местного бюджета) может превысить ограничения, установленные пунктами 2 и 3 статьи 92.1 Бюджетного кодекса РФ, в пределах указанной разницы.</a:t>
                      </a:r>
                    </a:p>
                    <a:p>
                      <a:pPr indent="180000"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До 1 января </a:t>
                      </a:r>
                      <a:r>
                        <a:rPr lang="ru-RU" sz="1600" b="1" strike="sng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года предельный объем государственного долга субъекта РФ (муниципального долга) может превысить ограничения, установленные пунктами 2 и 3 статьи 107 Бюджетного кодекса РФ, в пределах объема государственного долга субъекта РФ (муниципального долга) по бюджетным кредитам по состоянию на 1 января текущего года и (или) в случае утверждения законом субъекта РФ (нормативным правовым актом представительного органа МО) о бюджете в составе источников финансирования дефицита бюджета субъекта РФ (местного бюджета) бюджетных кредитов, привлекаемых в текущем финансовом году в бюджет субъекта РФ (местный бюджет) от других бюджетов бюджетной системы РФ, в пределах указанных кредитов. До 1 января </a:t>
                      </a:r>
                      <a:r>
                        <a:rPr lang="ru-RU" sz="1600" b="1" strike="sng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года верхний предел государственного внутреннего долга субъекта РФ, а также муниципального долга устанавливается с соблюдением условий, указанных в настоящей части.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00" dirty="0" smtClean="0"/>
                        <a:t>Указанные изменения предлагаются с целью предоставления регионам  возможности проведения в течение 2016-2017 гг. мероприятий по снижению объема государственного долга.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511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9539"/>
            <a:ext cx="9144000" cy="357566"/>
          </a:xfrm>
        </p:spPr>
        <p:txBody>
          <a:bodyPr/>
          <a:lstStyle/>
          <a:p>
            <a:r>
              <a:rPr lang="ru-RU" sz="2000" dirty="0">
                <a:solidFill>
                  <a:srgbClr val="FF0000"/>
                </a:solidFill>
              </a:rPr>
              <a:t>Разработаны</a:t>
            </a:r>
            <a:r>
              <a:rPr lang="ru-RU" sz="2000" dirty="0"/>
              <a:t> поправки </a:t>
            </a:r>
            <a:r>
              <a:rPr lang="ru-RU" sz="2000" dirty="0" smtClean="0"/>
              <a:t>в </a:t>
            </a:r>
            <a:r>
              <a:rPr lang="ru-RU" sz="2000" dirty="0"/>
              <a:t>законопроект № 789987-6 </a:t>
            </a:r>
            <a:r>
              <a:rPr lang="ru-RU" sz="2000" dirty="0" smtClean="0"/>
              <a:t> (3)</a:t>
            </a:r>
            <a:r>
              <a:rPr lang="ru-RU" sz="16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ru-RU" sz="16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6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Изменения в Федеральный закон от </a:t>
            </a:r>
            <a:r>
              <a:rPr lang="ru-RU" sz="1600" b="1" u="sng" dirty="0" smtClean="0">
                <a:latin typeface="+mn-lt"/>
                <a:ea typeface="+mn-ea"/>
                <a:cs typeface="+mn-cs"/>
              </a:rPr>
              <a:t>06.04.2011</a:t>
            </a:r>
            <a:r>
              <a:rPr lang="ru-RU" sz="16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№ 68-ФЗ</a:t>
            </a:r>
            <a:br>
              <a:rPr lang="ru-RU" sz="16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887629"/>
              </p:ext>
            </p:extLst>
          </p:nvPr>
        </p:nvGraphicFramePr>
        <p:xfrm>
          <a:off x="218364" y="905919"/>
          <a:ext cx="8693624" cy="5882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677712"/>
                <a:gridCol w="201591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Действует / Предлагается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Обоснование</a:t>
                      </a:r>
                      <a:endParaRPr lang="ru-RU" sz="1400" dirty="0"/>
                    </a:p>
                  </a:txBody>
                  <a:tcPr/>
                </a:tc>
              </a:tr>
              <a:tr h="978719"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00" dirty="0" smtClean="0"/>
                        <a:t>Внести в Федеральный закон от 8 ноября 2007 года N 257-ФЗ "Об автомобильных дорогах и о дорожной деятельности в Российской Федерации и о внесении изменений в отдельные законодательные акты Российской Федерации" (...) следующие изменения:</a:t>
                      </a:r>
                    </a:p>
                    <a:p>
                      <a:pPr indent="180000" algn="just"/>
                      <a:r>
                        <a:rPr lang="ru-RU" sz="1200" dirty="0" smtClean="0"/>
                        <a:t>Статья 31.1. Движение транспортных средств, имеющих разрешенную максимальную массу свыше 12 тонн, по автомобильным дорогам общего пользования федерального значения</a:t>
                      </a:r>
                    </a:p>
                    <a:p>
                      <a:pPr indent="180000" algn="just"/>
                      <a:r>
                        <a:rPr lang="ru-RU" sz="1200" dirty="0" smtClean="0"/>
                        <a:t>...</a:t>
                      </a:r>
                    </a:p>
                    <a:p>
                      <a:pPr indent="180000" algn="just"/>
                      <a:r>
                        <a:rPr lang="ru-RU" sz="1200" dirty="0" smtClean="0"/>
                        <a:t>6. Плата в счет возмещения вреда, причиняемого автомобильным дорогам общего пользования федерального значения транспортными средствами, имеющими разрешенную максимальную массу свыше 12 тонн, уплачивается владельцами транспортных средств </a:t>
                      </a:r>
                      <a:r>
                        <a:rPr lang="ru-RU" sz="1600" strike="sngStrike" dirty="0" smtClean="0"/>
                        <a:t>и зачисляется в федеральный бюджет</a:t>
                      </a:r>
                      <a:r>
                        <a:rPr lang="ru-RU" sz="1200" dirty="0" smtClean="0"/>
                        <a:t>.</a:t>
                      </a:r>
                      <a:r>
                        <a:rPr lang="ru-RU" sz="1200" b="1" u="sng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00" dirty="0" smtClean="0"/>
                        <a:t>Нормативы зачисления</a:t>
                      </a:r>
                      <a:r>
                        <a:rPr lang="ru-RU" sz="1200" baseline="0" dirty="0" smtClean="0"/>
                        <a:t> доходов должны регулироваться только бюджетным законодательством.</a:t>
                      </a:r>
                      <a:endParaRPr lang="ru-RU" sz="1200" dirty="0"/>
                    </a:p>
                  </a:txBody>
                  <a:tcPr/>
                </a:tc>
              </a:tr>
              <a:tr h="978719"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00" dirty="0" smtClean="0"/>
                        <a:t>Внести в Бюджетный кодекс Российской Федерации (...) следующие изменения:</a:t>
                      </a:r>
                    </a:p>
                    <a:p>
                      <a:pPr indent="180000" algn="just"/>
                      <a:r>
                        <a:rPr lang="ru-RU" sz="1200" dirty="0" smtClean="0"/>
                        <a:t>"Статья 179.4. Дорожные фонды</a:t>
                      </a:r>
                    </a:p>
                    <a:p>
                      <a:pPr indent="180000" algn="just"/>
                      <a:r>
                        <a:rPr lang="ru-RU" sz="1200" dirty="0" smtClean="0"/>
                        <a:t>...</a:t>
                      </a:r>
                    </a:p>
                    <a:p>
                      <a:pPr indent="180000" algn="just"/>
                      <a:r>
                        <a:rPr lang="ru-RU" sz="1200" dirty="0" smtClean="0"/>
                        <a:t>3. Объем бюджетных ассигнований Федерального дорожного фонда утверждается ... с учетом ...прогнозируемого объема доходов федерального бюджета от:</a:t>
                      </a:r>
                    </a:p>
                    <a:p>
                      <a:pPr indent="180000" algn="just"/>
                      <a:r>
                        <a:rPr lang="ru-RU" sz="1200" dirty="0" smtClean="0"/>
                        <a:t>...</a:t>
                      </a:r>
                    </a:p>
                    <a:p>
                      <a:pPr marL="0" marR="0" indent="180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/>
                        <a:t>платы в счет возмещения вреда, причиняемого автомобильным дорогам общего пользования федерального значения транспортными средствами, имеющими разрешенную максимальную массу свыше 12 тонн</a:t>
                      </a:r>
                      <a:r>
                        <a:rPr lang="ru-RU" sz="1200" dirty="0" smtClean="0"/>
                        <a:t>; </a:t>
                      </a:r>
                      <a:r>
                        <a:rPr lang="ru-RU" sz="1200" b="1" u="sng" baseline="0" dirty="0" smtClean="0"/>
                        <a:t> </a:t>
                      </a:r>
                      <a:r>
                        <a:rPr lang="ru-RU" sz="1400" b="1" u="sng" baseline="0" dirty="0" smtClean="0"/>
                        <a:t>вводится с </a:t>
                      </a:r>
                      <a:r>
                        <a:rPr lang="ru-RU" sz="1400" b="1" u="sng" dirty="0" smtClean="0"/>
                        <a:t> </a:t>
                      </a:r>
                      <a:r>
                        <a:rPr lang="ru-RU" sz="1400" b="1" u="sng" strike="sngStrike" dirty="0" smtClean="0"/>
                        <a:t>15.11.2015</a:t>
                      </a:r>
                      <a:r>
                        <a:rPr lang="ru-RU" sz="1400" b="1" u="sng" dirty="0" smtClean="0"/>
                        <a:t> </a:t>
                      </a:r>
                      <a:r>
                        <a:rPr lang="ru-RU" sz="1600" b="1" u="sng" dirty="0" smtClean="0"/>
                        <a:t>01.01.2017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000" algn="just"/>
                      <a:r>
                        <a:rPr lang="ru-RU" sz="1200" dirty="0" smtClean="0"/>
                        <a:t>С</a:t>
                      </a:r>
                      <a:r>
                        <a:rPr lang="ru-RU" sz="1200" baseline="0" dirty="0" smtClean="0"/>
                        <a:t> учетом того, что данная плата является впервые вводимым  неналоговым доходом, порядок ее зачисления и распределения целесообразно определить в 2016 году федеральным законом о федеральном бюджете.</a:t>
                      </a:r>
                      <a:endParaRPr lang="ru-RU" sz="1200" dirty="0"/>
                    </a:p>
                  </a:txBody>
                  <a:tcPr/>
                </a:tc>
              </a:tr>
              <a:tr h="978719">
                <a:tc gridSpan="2">
                  <a:txBody>
                    <a:bodyPr/>
                    <a:lstStyle/>
                    <a:p>
                      <a:pPr indent="180000" algn="just"/>
                      <a:r>
                        <a:rPr lang="ru-RU" sz="1400" b="1" u="sng" dirty="0" smtClean="0"/>
                        <a:t>Новые переходные</a:t>
                      </a:r>
                      <a:r>
                        <a:rPr lang="ru-RU" sz="1400" b="1" u="sng" baseline="0" dirty="0" smtClean="0"/>
                        <a:t> положения</a:t>
                      </a:r>
                    </a:p>
                    <a:p>
                      <a:pPr indent="180000"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В 2016 году доходы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платы поступают в бюджеты субъектов РФ по нормативу 100%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зачисляются в соответствии с нормативами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установленными федеральным законом о федеральном бюджете на  2016 год 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отношении акцизов на автомобильный бензин, прямогонный бензин ...</a:t>
                      </a:r>
                    </a:p>
                    <a:p>
                      <a:pPr indent="180000" algn="just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 В 2016 году при формировании объема бюджетных ассигнований дорожного фонда субъекта РФ учитываются также прогнозируемые объемы доходов консолидированного бюджета субъекта РФ от указанной платы.</a:t>
                      </a:r>
                      <a:endParaRPr lang="ru-RU" sz="105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180000" algn="just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710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11_Городск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51808</TotalTime>
  <Words>6152</Words>
  <Application>Microsoft Office PowerPoint</Application>
  <PresentationFormat>Экран (4:3)</PresentationFormat>
  <Paragraphs>692</Paragraphs>
  <Slides>39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11_Городская</vt:lpstr>
      <vt:lpstr>Новации бюджетного законодательства  2015 – 2016 годов</vt:lpstr>
      <vt:lpstr>Изменения в Бюджетный кодекс РФ (законопроект № 811646-6, подготовлен к 1-му чтению)</vt:lpstr>
      <vt:lpstr>Разработаны поправки в законопроект № 811646-6 (1)</vt:lpstr>
      <vt:lpstr>Разработаны поправки в законопроект № 811646-6 (2)</vt:lpstr>
      <vt:lpstr>Изменения в Бюджетный кодекс РФ (1) (законопроект № 789987-6, принят во 2-м чтении)</vt:lpstr>
      <vt:lpstr>Изменения в Бюджетный кодекс РФ (2) (законопроект № 789987-6, принят во 2-м чтении)</vt:lpstr>
      <vt:lpstr>Разработаны поправки в законопроект № 789987-6 (1)</vt:lpstr>
      <vt:lpstr>Разработаны поправки в законопроект № 789987-6  (2)   Изменения в Федеральный закон от 09.04.2009 № 58-ФЗ </vt:lpstr>
      <vt:lpstr>Разработаны поправки в законопроект № 789987-6  (3)  Изменения в Федеральный закон от 06.04.2011 № 68-ФЗ </vt:lpstr>
      <vt:lpstr>Предоставление в 2016 году межбюджетных трансфертов из федерального бюджета бюджетам субъектов РФ</vt:lpstr>
      <vt:lpstr>Порядок  формирования и финансового обеспечения выполнения государственного (муниципального) задания на оказание государственных (муниципальных) услуг на основе нормативных затрат</vt:lpstr>
      <vt:lpstr> Нормирование в сфере закупок в 2016 году</vt:lpstr>
      <vt:lpstr> Установление запрета на предоставление государственной поддержки компаниям, находящимся в офшорных юрисдикциях</vt:lpstr>
      <vt:lpstr>Изменение структуры Бюджетного кодекса</vt:lpstr>
      <vt:lpstr>Корректировки понятийного аппарата</vt:lpstr>
      <vt:lpstr>Принцип сбалансированности и устойчивости бюджета</vt:lpstr>
      <vt:lpstr>Виды доходов бюджетов</vt:lpstr>
      <vt:lpstr>Новое понятие "Публичное обязательство"</vt:lpstr>
      <vt:lpstr>Презентация PowerPoint</vt:lpstr>
      <vt:lpstr>Бюджетные ассигнования</vt:lpstr>
      <vt:lpstr>Понятие "государственное (муниципальное) задание"</vt:lpstr>
      <vt:lpstr>Разновидности субсидий</vt:lpstr>
      <vt:lpstr>Разновидности бюджетных инвестиций</vt:lpstr>
      <vt:lpstr>Установить требования к основным направлениям </vt:lpstr>
      <vt:lpstr>Новый документ - оценка налоговых и неналоговых расходов</vt:lpstr>
      <vt:lpstr>Презентация PowerPoint</vt:lpstr>
      <vt:lpstr>Система показателей долговой устойчивости – основа оценки рисков по долгу регионов и муниципалитетов</vt:lpstr>
      <vt:lpstr>Классификация заемщиков по группам долговой устойчивости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Уточнение состава бюджетных нарушений и ответственности за них</vt:lpstr>
      <vt:lpstr>Новая глава про информационное обеспечение</vt:lpstr>
      <vt:lpstr>Реестры</vt:lpstr>
      <vt:lpstr>Этапы введения новой редакции Бюджетного кодекса</vt:lpstr>
      <vt:lpstr>График подготовки новой редакции  Бюджетного кодекса Российской Федерации </vt:lpstr>
      <vt:lpstr>Сайт budcodex.ru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новации новой редакции  Бюджетного кодекса Российской Федерации</dc:title>
  <dc:creator>Шамьюнов ММ</dc:creator>
  <cp:lastModifiedBy>ЛАВРОВ АЛЕКСЕЙ МИХАЙЛОВИЧ</cp:lastModifiedBy>
  <cp:revision>3284</cp:revision>
  <cp:lastPrinted>2015-04-06T10:43:43Z</cp:lastPrinted>
  <dcterms:modified xsi:type="dcterms:W3CDTF">2015-08-21T12:13:26Z</dcterms:modified>
</cp:coreProperties>
</file>