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56" r:id="rId4"/>
    <p:sldId id="286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311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12" r:id="rId21"/>
    <p:sldId id="302" r:id="rId22"/>
    <p:sldId id="303" r:id="rId23"/>
    <p:sldId id="304" r:id="rId24"/>
    <p:sldId id="305" r:id="rId25"/>
    <p:sldId id="306" r:id="rId26"/>
    <p:sldId id="313" r:id="rId27"/>
    <p:sldId id="307" r:id="rId28"/>
    <p:sldId id="308" r:id="rId29"/>
    <p:sldId id="309" r:id="rId30"/>
    <p:sldId id="310" r:id="rId31"/>
    <p:sldId id="314" r:id="rId32"/>
    <p:sldId id="315" r:id="rId3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DGET2" initials="B" lastIdx="4" clrIdx="0">
    <p:extLst>
      <p:ext uri="{19B8F6BF-5375-455C-9EA6-DF929625EA0E}">
        <p15:presenceInfo xmlns:p15="http://schemas.microsoft.com/office/powerpoint/2012/main" userId="BUDGET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2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0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5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9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7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0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8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4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9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7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BEAB6-E030-46AD-9E46-C6CCFFDBC12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2665-3915-4435-9383-47AFA8C36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9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752560"/>
            <a:ext cx="6624735" cy="2484183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игра по финансовой грамотности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«Бюджетный квест»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201F8B-8B99-6A53-986C-69D85A643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21257"/>
            <a:ext cx="3168352" cy="3127874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7DBF090F-1E74-6D42-4624-744C69A91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7940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BF03C72-AEB9-DFA3-D951-22856FC9C908}"/>
              </a:ext>
            </a:extLst>
          </p:cNvPr>
          <p:cNvSpPr txBox="1">
            <a:spLocks/>
          </p:cNvSpPr>
          <p:nvPr/>
        </p:nvSpPr>
        <p:spPr>
          <a:xfrm>
            <a:off x="473020" y="104302"/>
            <a:ext cx="8460940" cy="444378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 Семеновский Нижегородской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465056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E696582-0A5F-DCC3-6B0C-6323CA536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4" b="14286"/>
          <a:stretch/>
        </p:blipFill>
        <p:spPr bwMode="auto">
          <a:xfrm>
            <a:off x="539556" y="1268760"/>
            <a:ext cx="8131428" cy="4536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один скругленный угол 1">
            <a:extLst>
              <a:ext uri="{FF2B5EF4-FFF2-40B4-BE49-F238E27FC236}">
                <a16:creationId xmlns:a16="http://schemas.microsoft.com/office/drawing/2014/main" id="{8554DB4C-3DA7-C1B5-1C49-642A0FCCEEB5}"/>
              </a:ext>
            </a:extLst>
          </p:cNvPr>
          <p:cNvSpPr/>
          <p:nvPr/>
        </p:nvSpPr>
        <p:spPr>
          <a:xfrm>
            <a:off x="3275856" y="5085184"/>
            <a:ext cx="864096" cy="216024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52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1C2C91-EBFF-AB2C-AE49-98747801E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9" r="-82" b="21157"/>
          <a:stretch/>
        </p:blipFill>
        <p:spPr bwMode="auto">
          <a:xfrm>
            <a:off x="394425" y="1124744"/>
            <a:ext cx="835514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7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4C8D2AC-7AA8-EA12-D580-BBDA15D5B253}"/>
              </a:ext>
            </a:extLst>
          </p:cNvPr>
          <p:cNvSpPr txBox="1">
            <a:spLocks/>
          </p:cNvSpPr>
          <p:nvPr/>
        </p:nvSpPr>
        <p:spPr>
          <a:xfrm>
            <a:off x="683568" y="300341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Пословицы(цитаты)</a:t>
            </a:r>
          </a:p>
        </p:txBody>
      </p:sp>
      <p:sp>
        <p:nvSpPr>
          <p:cNvPr id="5" name="Лента: наклоненная вверх 4">
            <a:extLst>
              <a:ext uri="{FF2B5EF4-FFF2-40B4-BE49-F238E27FC236}">
                <a16:creationId xmlns:a16="http://schemas.microsoft.com/office/drawing/2014/main" id="{642B7942-6045-B81E-361A-8ABB13BC2BD4}"/>
              </a:ext>
            </a:extLst>
          </p:cNvPr>
          <p:cNvSpPr/>
          <p:nvPr/>
        </p:nvSpPr>
        <p:spPr>
          <a:xfrm>
            <a:off x="251520" y="1340768"/>
            <a:ext cx="8640960" cy="3888432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Каждая цифра соответствует порядковому номеру буквы в русском алфавите (алфавит прилагается).</a:t>
            </a:r>
          </a:p>
          <a:p>
            <a:pPr algn="just"/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Каждая верно расшифованная пословица  (цитата) равна 1 баллу.</a:t>
            </a:r>
          </a:p>
          <a:p>
            <a:pPr algn="just"/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выполнение задания дается 5 минут, чтобы расшифровать пословицу и по истечении отведенного времени команда говорит ответ.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4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0B418-67D8-2C83-0F64-55252175E964}"/>
              </a:ext>
            </a:extLst>
          </p:cNvPr>
          <p:cNvSpPr txBox="1">
            <a:spLocks/>
          </p:cNvSpPr>
          <p:nvPr/>
        </p:nvSpPr>
        <p:spPr>
          <a:xfrm>
            <a:off x="503548" y="1664804"/>
            <a:ext cx="8136904" cy="25202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5,6,15,28,4,10   13,32,2,33,20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19,25,7,20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1111D-B409-0D48-AF83-CEEE43F57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3024187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9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0B418-67D8-2C83-0F64-55252175E964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136904" cy="25202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12,16,17,6,11,12,1,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18,21,2,13,28,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2,6,18,6,8,7,20</a:t>
            </a:r>
          </a:p>
        </p:txBody>
      </p:sp>
    </p:spTree>
    <p:extLst>
      <p:ext uri="{BB962C8B-B14F-4D97-AF65-F5344CB8AC3E}">
        <p14:creationId xmlns:p14="http://schemas.microsoft.com/office/powerpoint/2010/main" val="253697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0B418-67D8-2C83-0F64-55252175E964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136904" cy="25202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15,6,3,1,8,15,16  19,12,16,13,28,12,16  20,29   9,1,18,1,2,1,20,29,3,1,6,26,28  3,1,8,15,16   19,12,16,13,28,12,16    21   20,6,2,33   16,19,20,1,7,20,19,33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08C3040-44EE-EC9A-17D8-F11AC2EE3814}"/>
              </a:ext>
            </a:extLst>
          </p:cNvPr>
          <p:cNvSpPr txBox="1">
            <a:spLocks/>
          </p:cNvSpPr>
          <p:nvPr/>
        </p:nvSpPr>
        <p:spPr>
          <a:xfrm>
            <a:off x="5292080" y="5805264"/>
            <a:ext cx="3234884" cy="648072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Эрдман</a:t>
            </a:r>
          </a:p>
        </p:txBody>
      </p:sp>
    </p:spTree>
    <p:extLst>
      <p:ext uri="{BB962C8B-B14F-4D97-AF65-F5344CB8AC3E}">
        <p14:creationId xmlns:p14="http://schemas.microsoft.com/office/powerpoint/2010/main" val="372657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0B418-67D8-2C83-0F64-55252175E964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136904" cy="25202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15,1,8,10,20,28   14,15,16,4,16  5,6,15,6,4 23,18,1,2,18,16,19,20,28    19,16,23,18,1,15,10,20,28   10,23 – 14,21,5,18,16,19,20,28,    1,   21,14,6,13,16,   18,1,19,23,16,5,16,3,1,20,28  - 10,19,12,21,19,19,20,3,16  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7685FF-2224-77E6-E152-63CA347F8847}"/>
              </a:ext>
            </a:extLst>
          </p:cNvPr>
          <p:cNvSpPr txBox="1">
            <a:spLocks/>
          </p:cNvSpPr>
          <p:nvPr/>
        </p:nvSpPr>
        <p:spPr>
          <a:xfrm>
            <a:off x="5292080" y="5733256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Ауэрбах</a:t>
            </a:r>
          </a:p>
        </p:txBody>
      </p:sp>
    </p:spTree>
    <p:extLst>
      <p:ext uri="{BB962C8B-B14F-4D97-AF65-F5344CB8AC3E}">
        <p14:creationId xmlns:p14="http://schemas.microsoft.com/office/powerpoint/2010/main" val="86571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0B418-67D8-2C83-0F64-55252175E964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136904" cy="2736304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15,10,12,1,12,16,11   15,16,3,29,11  18,1,19,23,16,5    15,6,  14,16,8,6,20  2,29,20,28 15,1,9,15,1,25,6,15  17,18,6,8,5,6  15,6,8,6,13,10  15,1,11,5,6,15   19,16,18,1,9,14,6,18,15,29,11   6,14,21   10,19,20,16,25,15,10,12   5,16,23,16,5,16,3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F7685FF-2224-77E6-E152-63CA347F8847}"/>
              </a:ext>
            </a:extLst>
          </p:cNvPr>
          <p:cNvSpPr txBox="1">
            <a:spLocks/>
          </p:cNvSpPr>
          <p:nvPr/>
        </p:nvSpPr>
        <p:spPr>
          <a:xfrm>
            <a:off x="5292080" y="5733256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Сперанский</a:t>
            </a:r>
          </a:p>
        </p:txBody>
      </p:sp>
    </p:spTree>
    <p:extLst>
      <p:ext uri="{BB962C8B-B14F-4D97-AF65-F5344CB8AC3E}">
        <p14:creationId xmlns:p14="http://schemas.microsoft.com/office/powerpoint/2010/main" val="216346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F9DFC5-0EF5-66A3-2F81-44375C2B8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76864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846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ента: наклоненная вверх 6">
            <a:extLst>
              <a:ext uri="{FF2B5EF4-FFF2-40B4-BE49-F238E27FC236}">
                <a16:creationId xmlns:a16="http://schemas.microsoft.com/office/drawing/2014/main" id="{2E54F406-60EE-D722-F11A-1D06E77BA081}"/>
              </a:ext>
            </a:extLst>
          </p:cNvPr>
          <p:cNvSpPr/>
          <p:nvPr/>
        </p:nvSpPr>
        <p:spPr>
          <a:xfrm>
            <a:off x="323528" y="1340768"/>
            <a:ext cx="8640960" cy="3888432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 ответ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05DFB-97E9-ED85-9AB8-E5AE56B5C1AE}"/>
              </a:ext>
            </a:extLst>
          </p:cNvPr>
          <p:cNvSpPr txBox="1"/>
          <p:nvPr/>
        </p:nvSpPr>
        <p:spPr>
          <a:xfrm>
            <a:off x="2483768" y="2132856"/>
            <a:ext cx="42484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Команда, прочитав вопрос, должна в течении 1 минуты выбрать правильный ответ из предложенных вариантов и озвучить номер правильного ответа.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 каждый правильный ответ команда получает по 1 баллу.</a:t>
            </a:r>
          </a:p>
        </p:txBody>
      </p:sp>
    </p:spTree>
    <p:extLst>
      <p:ext uri="{BB962C8B-B14F-4D97-AF65-F5344CB8AC3E}">
        <p14:creationId xmlns:p14="http://schemas.microsoft.com/office/powerpoint/2010/main" val="384048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B2FE8BE-1E7C-9893-AA45-2F78E9E1F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24" y="336998"/>
            <a:ext cx="8496944" cy="187220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Основная цель игры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финансовое просвещение населения , создание необходимой мотивации для повышения их финансовой грамотности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на доступном уровне с помощью игры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- 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познавательной активности и творческого мышления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14F588AC-0D56-12C2-867A-1069FD015B4A}"/>
              </a:ext>
            </a:extLst>
          </p:cNvPr>
          <p:cNvSpPr txBox="1">
            <a:spLocks/>
          </p:cNvSpPr>
          <p:nvPr/>
        </p:nvSpPr>
        <p:spPr>
          <a:xfrm>
            <a:off x="340295" y="2242317"/>
            <a:ext cx="8136904" cy="1395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dirty="0">
                <a:solidFill>
                  <a:schemeClr val="accent6">
                    <a:lumMod val="50000"/>
                  </a:schemeClr>
                </a:solidFill>
              </a:rPr>
              <a:t>Целевая аудитория</a:t>
            </a:r>
            <a:endParaRPr lang="en-US" sz="41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41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школьники и граждане, интересующиеся бюджетной тематикой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532C38-A505-627D-9AF4-6DC17EA7C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6" t="25687" r="30500" b="938"/>
          <a:stretch/>
        </p:blipFill>
        <p:spPr bwMode="auto">
          <a:xfrm>
            <a:off x="7164288" y="4054180"/>
            <a:ext cx="1771531" cy="2466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4535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 ответ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1043608" y="1268760"/>
            <a:ext cx="6480720" cy="1154844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Каким законодательным актом Российская Федерация регулирует величину дефицита федерального бюджета?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8C02C-F069-67E6-0BBD-B6214E67902F}"/>
              </a:ext>
            </a:extLst>
          </p:cNvPr>
          <p:cNvSpPr txBox="1"/>
          <p:nvPr/>
        </p:nvSpPr>
        <p:spPr>
          <a:xfrm>
            <a:off x="2411760" y="2780928"/>
            <a:ext cx="47342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Бюджетный кодекс</a:t>
            </a:r>
          </a:p>
          <a:p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Банковский кодекс</a:t>
            </a:r>
          </a:p>
          <a:p>
            <a:pPr algn="l"/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Налоговый кодекс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9A0AAA-5CB2-638F-AF5F-3027527F3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5" t="48972"/>
          <a:stretch/>
        </p:blipFill>
        <p:spPr bwMode="auto">
          <a:xfrm>
            <a:off x="7884368" y="52140"/>
            <a:ext cx="1224136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3330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 ответ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1043608" y="1268760"/>
            <a:ext cx="6192688" cy="936104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40" dirty="0">
                <a:solidFill>
                  <a:srgbClr val="2B272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бюджет считается </a:t>
            </a:r>
            <a:r>
              <a:rPr lang="ru-RU" sz="2400" b="1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Дефицитным</a:t>
            </a:r>
            <a:r>
              <a:rPr lang="en-US" sz="2400" b="1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8C02C-F069-67E6-0BBD-B6214E67902F}"/>
              </a:ext>
            </a:extLst>
          </p:cNvPr>
          <p:cNvSpPr txBox="1"/>
          <p:nvPr/>
        </p:nvSpPr>
        <p:spPr>
          <a:xfrm>
            <a:off x="1547664" y="2780928"/>
            <a:ext cx="4734272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расходы равны доходам</a:t>
            </a:r>
            <a:b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расходы превышают доходы</a:t>
            </a:r>
            <a:b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доходы больше расходов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831BE3-448E-7E5A-DCF0-043E58CC2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5" t="48972"/>
          <a:stretch/>
        </p:blipFill>
        <p:spPr bwMode="auto">
          <a:xfrm>
            <a:off x="7812360" y="56464"/>
            <a:ext cx="1224136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49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 ответ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611560" y="1219204"/>
            <a:ext cx="7056784" cy="1251240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marR="7620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 рассматривает и утверждает Государственная Дума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8C02C-F069-67E6-0BBD-B6214E67902F}"/>
              </a:ext>
            </a:extLst>
          </p:cNvPr>
          <p:cNvSpPr txBox="1"/>
          <p:nvPr/>
        </p:nvSpPr>
        <p:spPr>
          <a:xfrm>
            <a:off x="1547664" y="2780928"/>
            <a:ext cx="4734272" cy="214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региональные бюджеты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5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31589A-A7D5-12FF-3627-4D0973AD9C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5" t="48972"/>
          <a:stretch/>
        </p:blipFill>
        <p:spPr bwMode="auto">
          <a:xfrm>
            <a:off x="7812360" y="48806"/>
            <a:ext cx="1224136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1954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 ответ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386408" y="1170440"/>
            <a:ext cx="7056784" cy="1210584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каком году было образовано Федеральное казначейство РФ?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8C02C-F069-67E6-0BBD-B6214E67902F}"/>
              </a:ext>
            </a:extLst>
          </p:cNvPr>
          <p:cNvSpPr txBox="1"/>
          <p:nvPr/>
        </p:nvSpPr>
        <p:spPr>
          <a:xfrm>
            <a:off x="1547664" y="2996952"/>
            <a:ext cx="4734272" cy="2690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1991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1992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1993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606C8-1067-756A-BC41-972AA2081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5" t="48972"/>
          <a:stretch/>
        </p:blipFill>
        <p:spPr bwMode="auto">
          <a:xfrm>
            <a:off x="7884368" y="52140"/>
            <a:ext cx="1224136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4298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 ответ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440473" y="1273303"/>
            <a:ext cx="7056784" cy="1210584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каких поступлений складываются доходы местных бюджетов</a:t>
            </a:r>
            <a:r>
              <a:rPr lang="ru-RU" sz="2400" b="1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03566-3635-29C6-E326-6F858299C31B}"/>
              </a:ext>
            </a:extLst>
          </p:cNvPr>
          <p:cNvSpPr txBox="1"/>
          <p:nvPr/>
        </p:nvSpPr>
        <p:spPr>
          <a:xfrm>
            <a:off x="1187624" y="2863772"/>
            <a:ext cx="67687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закрепленные, регулирующие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обычные, чрезвычайные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налоги, сборы, обязательные платежи, иные поступления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налоговые поступления, не налоговые поступления, инициативные платежи, межбюджетные трансферты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3F1D0F-515C-09C2-B4E2-6CA23284F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5" t="48972"/>
          <a:stretch/>
        </p:blipFill>
        <p:spPr bwMode="auto">
          <a:xfrm>
            <a:off x="7812360" y="110197"/>
            <a:ext cx="1224136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4014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Лента: наклоненная вверх 7">
            <a:extLst>
              <a:ext uri="{FF2B5EF4-FFF2-40B4-BE49-F238E27FC236}">
                <a16:creationId xmlns:a16="http://schemas.microsoft.com/office/drawing/2014/main" id="{2104796E-8B31-CEF1-9080-6CC1BAD291BC}"/>
              </a:ext>
            </a:extLst>
          </p:cNvPr>
          <p:cNvSpPr/>
          <p:nvPr/>
        </p:nvSpPr>
        <p:spPr>
          <a:xfrm>
            <a:off x="30020" y="1124744"/>
            <a:ext cx="8640960" cy="3888432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E4526-BBF9-3575-45A6-566E46347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t="2119" r="15858" b="1"/>
          <a:stretch/>
        </p:blipFill>
        <p:spPr bwMode="auto">
          <a:xfrm>
            <a:off x="7020272" y="4782661"/>
            <a:ext cx="1902460" cy="1901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D77BD-3C44-F6A7-63E8-D009C25B0DA3}"/>
              </a:ext>
            </a:extLst>
          </p:cNvPr>
          <p:cNvSpPr txBox="1"/>
          <p:nvPr/>
        </p:nvSpPr>
        <p:spPr>
          <a:xfrm>
            <a:off x="2339837" y="1916832"/>
            <a:ext cx="40213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Команде дается 5 минут для того, чтобы определить верное определение термина и по истечению отведенного времени команда говорит ответ.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 каждый правильный ответ команда получает 1 балл.</a:t>
            </a:r>
          </a:p>
        </p:txBody>
      </p:sp>
    </p:spTree>
    <p:extLst>
      <p:ext uri="{BB962C8B-B14F-4D97-AF65-F5344CB8AC3E}">
        <p14:creationId xmlns:p14="http://schemas.microsoft.com/office/powerpoint/2010/main" val="112759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323528" y="1056290"/>
            <a:ext cx="7056784" cy="3402768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E4526-BBF9-3575-45A6-566E46347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t="2119" r="15858" b="1"/>
          <a:stretch/>
        </p:blipFill>
        <p:spPr bwMode="auto">
          <a:xfrm>
            <a:off x="6948264" y="4631528"/>
            <a:ext cx="1902460" cy="1901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2833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323528" y="1056290"/>
            <a:ext cx="6984776" cy="3668854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поступающие в бюджет 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Федерации, органов государственной власти субъектов Российской Федерации и органов местного самоуправления, за исключением средств, являющихся источниками финансирования дефицита бюджета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E4526-BBF9-3575-45A6-566E46347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t="2119" r="15858" b="1"/>
          <a:stretch/>
        </p:blipFill>
        <p:spPr bwMode="auto">
          <a:xfrm>
            <a:off x="6948264" y="4631528"/>
            <a:ext cx="1902460" cy="1901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916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251520" y="1772815"/>
            <a:ext cx="7056784" cy="2015857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Расчет (план) предстоящих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какой-либо деятельности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E4526-BBF9-3575-45A6-566E46347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t="2119" r="15858" b="1"/>
          <a:stretch/>
        </p:blipFill>
        <p:spPr bwMode="auto">
          <a:xfrm>
            <a:off x="6948264" y="4631528"/>
            <a:ext cx="1902460" cy="1901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7997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251520" y="1124745"/>
            <a:ext cx="8599204" cy="2663928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финансовый сбор или какой-либо другой вид сбора, взимаемый с </a:t>
            </a: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(физического или </a:t>
            </a: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лица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правительственной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организацией с целью финансирования </a:t>
            </a: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расходов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различных </a:t>
            </a: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 расходов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(региональных, местных или национальных)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E4526-BBF9-3575-45A6-566E46347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t="2119" r="15858" b="1"/>
          <a:stretch/>
        </p:blipFill>
        <p:spPr bwMode="auto">
          <a:xfrm>
            <a:off x="6948264" y="4631528"/>
            <a:ext cx="1902460" cy="1901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670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3DAE39-5158-B75F-9764-6981D1F5CBD5}"/>
              </a:ext>
            </a:extLst>
          </p:cNvPr>
          <p:cNvSpPr txBox="1"/>
          <p:nvPr/>
        </p:nvSpPr>
        <p:spPr>
          <a:xfrm>
            <a:off x="246327" y="260648"/>
            <a:ext cx="8651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игре принимают участие две команды. За правильный ответ команда получает балл, соответствующий заданию. Если команда не справилась с заданием (дала неверный ответ или не может его дать), то это задание выполняет вторая команда по желанию. Побеждает та команда, которая наберет большее количество баллов.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AE6349B-3120-FD00-7B06-941D08FE6366}"/>
              </a:ext>
            </a:extLst>
          </p:cNvPr>
          <p:cNvSpPr txBox="1">
            <a:spLocks/>
          </p:cNvSpPr>
          <p:nvPr/>
        </p:nvSpPr>
        <p:spPr>
          <a:xfrm>
            <a:off x="643116" y="1659980"/>
            <a:ext cx="2525473" cy="551964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sp>
        <p:nvSpPr>
          <p:cNvPr id="3" name="Лента: наклоненная вверх 2">
            <a:extLst>
              <a:ext uri="{FF2B5EF4-FFF2-40B4-BE49-F238E27FC236}">
                <a16:creationId xmlns:a16="http://schemas.microsoft.com/office/drawing/2014/main" id="{E64DB778-161E-7910-1367-F50EE14D2658}"/>
              </a:ext>
            </a:extLst>
          </p:cNvPr>
          <p:cNvSpPr/>
          <p:nvPr/>
        </p:nvSpPr>
        <p:spPr>
          <a:xfrm>
            <a:off x="643116" y="2564904"/>
            <a:ext cx="8105348" cy="3888432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выполнение задания выдается 3 минуты для того, чтобы разгадать ребус и по истечению отведенного времени команда говорит ответ.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ребусах зашифрованы 8 понятий связанных с бюджетной системой. Понятие состоит из одного слова.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каждый правильный ответ команда получает 1 балл.</a:t>
            </a:r>
          </a:p>
        </p:txBody>
      </p:sp>
    </p:spTree>
    <p:extLst>
      <p:ext uri="{BB962C8B-B14F-4D97-AF65-F5344CB8AC3E}">
        <p14:creationId xmlns:p14="http://schemas.microsoft.com/office/powerpoint/2010/main" val="1205375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251520" y="1124745"/>
            <a:ext cx="8599204" cy="2304255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Систематизированный свод правил, которые устанавливают правовой статус участников бюджетного процесса, и правила привлечения их к ответственности за нарушения бюджетного законодательства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E4526-BBF9-3575-45A6-566E46347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t="2119" r="15858" b="1"/>
          <a:stretch/>
        </p:blipFill>
        <p:spPr bwMode="auto">
          <a:xfrm>
            <a:off x="6948264" y="4631528"/>
            <a:ext cx="1902460" cy="1901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626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432048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Ребусы- ответы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C6DAC99-A611-D0F5-3372-2C017192B2AF}"/>
              </a:ext>
            </a:extLst>
          </p:cNvPr>
          <p:cNvSpPr txBox="1">
            <a:spLocks/>
          </p:cNvSpPr>
          <p:nvPr/>
        </p:nvSpPr>
        <p:spPr>
          <a:xfrm>
            <a:off x="267459" y="852254"/>
            <a:ext cx="8553013" cy="720080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1)Бюджет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2)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Экономика   3)Пошлина   4)Платежи  5) Договор  6)Деньги  7)Кодекс  8)Бизнес</a:t>
            </a:r>
          </a:p>
          <a:p>
            <a:pPr marL="457200" indent="-457200">
              <a:buAutoNum type="arabicParenR"/>
            </a:pP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5F75356-B602-5D5A-A91B-F9CC57EF8469}"/>
              </a:ext>
            </a:extLst>
          </p:cNvPr>
          <p:cNvSpPr txBox="1">
            <a:spLocks/>
          </p:cNvSpPr>
          <p:nvPr/>
        </p:nvSpPr>
        <p:spPr>
          <a:xfrm>
            <a:off x="307898" y="5670436"/>
            <a:ext cx="8599204" cy="864096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Бюджет  2) Доходы бюджета  3) Смета  4) Налог  5) Бюджетный кодекс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39A8C37-2F41-B124-A183-B857F7CAD166}"/>
              </a:ext>
            </a:extLst>
          </p:cNvPr>
          <p:cNvSpPr txBox="1">
            <a:spLocks/>
          </p:cNvSpPr>
          <p:nvPr/>
        </p:nvSpPr>
        <p:spPr>
          <a:xfrm>
            <a:off x="540080" y="5138836"/>
            <a:ext cx="3234884" cy="36004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Термины- ответы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42CBE4C-818F-7EF2-1267-3DE8574176C9}"/>
              </a:ext>
            </a:extLst>
          </p:cNvPr>
          <p:cNvSpPr txBox="1">
            <a:spLocks/>
          </p:cNvSpPr>
          <p:nvPr/>
        </p:nvSpPr>
        <p:spPr>
          <a:xfrm>
            <a:off x="425912" y="1756400"/>
            <a:ext cx="4676041" cy="432048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Пословицы(цитаты)- ответы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B4AA06A-0F02-940B-D2DE-C712FFC6CDD5}"/>
              </a:ext>
            </a:extLst>
          </p:cNvPr>
          <p:cNvSpPr txBox="1">
            <a:spLocks/>
          </p:cNvSpPr>
          <p:nvPr/>
        </p:nvSpPr>
        <p:spPr>
          <a:xfrm>
            <a:off x="272398" y="4046900"/>
            <a:ext cx="8599204" cy="989621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Бюджетный кодекс   2) Расходы превышают доходы  3) Федеральный бюджет   4) 1992 </a:t>
            </a:r>
          </a:p>
          <a:p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1600" spc="40" dirty="0">
                <a:solidFill>
                  <a:srgbClr val="2B272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Налоговые поступления, не налоговые поступления, инициативные платежи, межбюджетные трансферты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DEC184C-A596-27C3-C084-5CB294440340}"/>
              </a:ext>
            </a:extLst>
          </p:cNvPr>
          <p:cNvSpPr txBox="1">
            <a:spLocks/>
          </p:cNvSpPr>
          <p:nvPr/>
        </p:nvSpPr>
        <p:spPr>
          <a:xfrm>
            <a:off x="242905" y="2321424"/>
            <a:ext cx="8599204" cy="1160806"/>
          </a:xfrm>
          <a:prstGeom prst="roundRect">
            <a:avLst>
              <a:gd name="adj" fmla="val 917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Деньги любят счет 2)  Копейка рубль бережет 3)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еважно сколько ты зарабатываешь, важно сколько у тебя остается 4) Нажить много денег – храбрость, сохранить их- мудрость, а умело расходовать - искусство 5 Никакой новый расход не может быть назначен прежде, нежели найден соразмерный ему источник доходов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4D447B3-2E45-1AE9-34FA-267663868BD5}"/>
              </a:ext>
            </a:extLst>
          </p:cNvPr>
          <p:cNvSpPr txBox="1">
            <a:spLocks/>
          </p:cNvSpPr>
          <p:nvPr/>
        </p:nvSpPr>
        <p:spPr>
          <a:xfrm>
            <a:off x="508520" y="3584545"/>
            <a:ext cx="4098980" cy="36004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Вопрос-ответ - ответы</a:t>
            </a:r>
          </a:p>
        </p:txBody>
      </p:sp>
    </p:spTree>
    <p:extLst>
      <p:ext uri="{BB962C8B-B14F-4D97-AF65-F5344CB8AC3E}">
        <p14:creationId xmlns:p14="http://schemas.microsoft.com/office/powerpoint/2010/main" val="4191534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491155-3A35-419E-E144-8480CA088AD2}"/>
              </a:ext>
            </a:extLst>
          </p:cNvPr>
          <p:cNvSpPr txBox="1"/>
          <p:nvPr/>
        </p:nvSpPr>
        <p:spPr>
          <a:xfrm>
            <a:off x="1331640" y="404664"/>
            <a:ext cx="67687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участие!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180BEA-D695-193E-80E0-79CA8AD1A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0" r="1" b="40696"/>
          <a:stretch/>
        </p:blipFill>
        <p:spPr bwMode="auto">
          <a:xfrm>
            <a:off x="1331640" y="1772816"/>
            <a:ext cx="6129020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252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317EAA0-8787-7038-D0CC-A907DDE65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 bwMode="auto">
          <a:xfrm>
            <a:off x="506286" y="1196752"/>
            <a:ext cx="8131428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3179BE-FF9A-89DA-A72D-B7E74FA8249E}"/>
              </a:ext>
            </a:extLst>
          </p:cNvPr>
          <p:cNvSpPr txBox="1"/>
          <p:nvPr/>
        </p:nvSpPr>
        <p:spPr>
          <a:xfrm>
            <a:off x="1043608" y="6016118"/>
            <a:ext cx="7412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доходов и расходов на определенный период </a:t>
            </a:r>
          </a:p>
        </p:txBody>
      </p:sp>
    </p:spTree>
    <p:extLst>
      <p:ext uri="{BB962C8B-B14F-4D97-AF65-F5344CB8AC3E}">
        <p14:creationId xmlns:p14="http://schemas.microsoft.com/office/powerpoint/2010/main" val="328480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0F0BA14-6208-8735-6A3A-16F9B25FA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2EA17-E1D0-1828-0375-CBF9026447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" b="27559"/>
          <a:stretch/>
        </p:blipFill>
        <p:spPr bwMode="auto">
          <a:xfrm>
            <a:off x="395536" y="1052736"/>
            <a:ext cx="820891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072F45-A3A8-9AAB-E282-DB49EA8D7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8" t="78205" r="-1"/>
          <a:stretch/>
        </p:blipFill>
        <p:spPr bwMode="auto">
          <a:xfrm>
            <a:off x="395536" y="5229200"/>
            <a:ext cx="8062664" cy="1104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02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8D4802-553C-9CE8-9659-98CFA5490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17" b="12771"/>
          <a:stretch/>
        </p:blipFill>
        <p:spPr bwMode="auto">
          <a:xfrm>
            <a:off x="473020" y="1196752"/>
            <a:ext cx="7344816" cy="4528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899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2" name="Picture 2" descr="E:\проект для администрации\платежи.jpg">
            <a:extLst>
              <a:ext uri="{FF2B5EF4-FFF2-40B4-BE49-F238E27FC236}">
                <a16:creationId xmlns:a16="http://schemas.microsoft.com/office/drawing/2014/main" id="{9489A6BD-3CE6-6965-1F38-0CA813041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0" y="1484784"/>
            <a:ext cx="860725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0D758-6F4D-5521-74E2-6DADA4A45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-27184" r="-2694" b="26270"/>
          <a:stretch/>
        </p:blipFill>
        <p:spPr bwMode="auto">
          <a:xfrm>
            <a:off x="755576" y="-315416"/>
            <a:ext cx="7848872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90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1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D17E91-95B5-DB87-FF57-3B9CFF44306B}"/>
              </a:ext>
            </a:extLst>
          </p:cNvPr>
          <p:cNvSpPr txBox="1">
            <a:spLocks/>
          </p:cNvSpPr>
          <p:nvPr/>
        </p:nvSpPr>
        <p:spPr>
          <a:xfrm>
            <a:off x="473020" y="188640"/>
            <a:ext cx="3234884" cy="720080"/>
          </a:xfrm>
          <a:prstGeom prst="roundRect">
            <a:avLst>
              <a:gd name="adj" fmla="val 91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9E1FF5C-809D-271F-BE1D-C4D6406E7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1"/>
          <a:stretch/>
        </p:blipFill>
        <p:spPr bwMode="auto">
          <a:xfrm>
            <a:off x="473020" y="1137686"/>
            <a:ext cx="8419460" cy="458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20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772</Words>
  <Application>Microsoft Office PowerPoint</Application>
  <PresentationFormat>Экран (4:3)</PresentationFormat>
  <Paragraphs>96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Open Sans</vt:lpstr>
      <vt:lpstr>Times New Roman</vt:lpstr>
      <vt:lpstr>Тема Office</vt:lpstr>
      <vt:lpstr>Познавательная игра по финансовой грамотности «Бюджетный квест»</vt:lpstr>
      <vt:lpstr>Основная цель игры - финансовое просвещение населения , создание необходимой мотивации для повышения их финансовой грамотности на доступном уровне с помощью игры -  развитие познавательной активности и творческого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 «Бюджетный квест»</dc:title>
  <dc:creator>Alex</dc:creator>
  <cp:lastModifiedBy>BUDGET2</cp:lastModifiedBy>
  <cp:revision>147</cp:revision>
  <cp:lastPrinted>2022-09-22T12:24:05Z</cp:lastPrinted>
  <dcterms:created xsi:type="dcterms:W3CDTF">2018-06-05T15:50:22Z</dcterms:created>
  <dcterms:modified xsi:type="dcterms:W3CDTF">2022-09-26T08:52:28Z</dcterms:modified>
</cp:coreProperties>
</file>