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2.xml" ContentType="application/vnd.openxmlformats-officedocument.drawingml.chart+xml"/>
  <Override PartName="/ppt/drawings/drawing1.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9">
  <p:sldMasterIdLst>
    <p:sldMasterId id="2147483648" r:id="rId1"/>
    <p:sldMasterId id="2147483687" r:id="rId2"/>
  </p:sldMasterIdLst>
  <p:notesMasterIdLst>
    <p:notesMasterId r:id="rId81"/>
  </p:notesMasterIdLst>
  <p:sldIdLst>
    <p:sldId id="256" r:id="rId3"/>
    <p:sldId id="402" r:id="rId4"/>
    <p:sldId id="258" r:id="rId5"/>
    <p:sldId id="259" r:id="rId6"/>
    <p:sldId id="390" r:id="rId7"/>
    <p:sldId id="262" r:id="rId8"/>
    <p:sldId id="460" r:id="rId9"/>
    <p:sldId id="535" r:id="rId10"/>
    <p:sldId id="558" r:id="rId11"/>
    <p:sldId id="559" r:id="rId12"/>
    <p:sldId id="560" r:id="rId13"/>
    <p:sldId id="561" r:id="rId14"/>
    <p:sldId id="562" r:id="rId15"/>
    <p:sldId id="563" r:id="rId16"/>
    <p:sldId id="564" r:id="rId17"/>
    <p:sldId id="565" r:id="rId18"/>
    <p:sldId id="566" r:id="rId19"/>
    <p:sldId id="567" r:id="rId20"/>
    <p:sldId id="568" r:id="rId21"/>
    <p:sldId id="569" r:id="rId22"/>
    <p:sldId id="570" r:id="rId23"/>
    <p:sldId id="548" r:id="rId24"/>
    <p:sldId id="282" r:id="rId25"/>
    <p:sldId id="572" r:id="rId26"/>
    <p:sldId id="285" r:id="rId27"/>
    <p:sldId id="284" r:id="rId28"/>
    <p:sldId id="512" r:id="rId29"/>
    <p:sldId id="404" r:id="rId30"/>
    <p:sldId id="467" r:id="rId31"/>
    <p:sldId id="513" r:id="rId32"/>
    <p:sldId id="514" r:id="rId33"/>
    <p:sldId id="515" r:id="rId34"/>
    <p:sldId id="291" r:id="rId35"/>
    <p:sldId id="516" r:id="rId36"/>
    <p:sldId id="462" r:id="rId37"/>
    <p:sldId id="407" r:id="rId38"/>
    <p:sldId id="408" r:id="rId39"/>
    <p:sldId id="549" r:id="rId40"/>
    <p:sldId id="550" r:id="rId41"/>
    <p:sldId id="551" r:id="rId42"/>
    <p:sldId id="552" r:id="rId43"/>
    <p:sldId id="553" r:id="rId44"/>
    <p:sldId id="554" r:id="rId45"/>
    <p:sldId id="557" r:id="rId46"/>
    <p:sldId id="517" r:id="rId47"/>
    <p:sldId id="518" r:id="rId48"/>
    <p:sldId id="360" r:id="rId49"/>
    <p:sldId id="361" r:id="rId50"/>
    <p:sldId id="385" r:id="rId51"/>
    <p:sldId id="363" r:id="rId52"/>
    <p:sldId id="386" r:id="rId53"/>
    <p:sldId id="475" r:id="rId54"/>
    <p:sldId id="476" r:id="rId55"/>
    <p:sldId id="477" r:id="rId56"/>
    <p:sldId id="478" r:id="rId57"/>
    <p:sldId id="470" r:id="rId58"/>
    <p:sldId id="471" r:id="rId59"/>
    <p:sldId id="371" r:id="rId60"/>
    <p:sldId id="463" r:id="rId61"/>
    <p:sldId id="464" r:id="rId62"/>
    <p:sldId id="531" r:id="rId63"/>
    <p:sldId id="532" r:id="rId64"/>
    <p:sldId id="533" r:id="rId65"/>
    <p:sldId id="556" r:id="rId66"/>
    <p:sldId id="547" r:id="rId67"/>
    <p:sldId id="527" r:id="rId68"/>
    <p:sldId id="528" r:id="rId69"/>
    <p:sldId id="472" r:id="rId70"/>
    <p:sldId id="473" r:id="rId71"/>
    <p:sldId id="474" r:id="rId72"/>
    <p:sldId id="367" r:id="rId73"/>
    <p:sldId id="377" r:id="rId74"/>
    <p:sldId id="465" r:id="rId75"/>
    <p:sldId id="378" r:id="rId76"/>
    <p:sldId id="469" r:id="rId77"/>
    <p:sldId id="379" r:id="rId78"/>
    <p:sldId id="453" r:id="rId79"/>
    <p:sldId id="380" r:id="rId80"/>
  </p:sldIdLst>
  <p:sldSz cx="6858000" cy="9144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DGET2" initials="B" lastIdx="1" clrIdx="0">
    <p:extLst>
      <p:ext uri="{19B8F6BF-5375-455C-9EA6-DF929625EA0E}">
        <p15:presenceInfo xmlns:p15="http://schemas.microsoft.com/office/powerpoint/2012/main" userId="BUDGET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F"/>
    <a:srgbClr val="822A30"/>
    <a:srgbClr val="BCCFE6"/>
    <a:srgbClr val="CFDDED"/>
    <a:srgbClr val="E6EDF6"/>
    <a:srgbClr val="3333CC"/>
    <a:srgbClr val="DDB905"/>
    <a:srgbClr val="297083"/>
    <a:srgbClr val="3378CB"/>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87018" autoAdjust="0"/>
  </p:normalViewPr>
  <p:slideViewPr>
    <p:cSldViewPr>
      <p:cViewPr varScale="1">
        <p:scale>
          <a:sx n="75" d="100"/>
          <a:sy n="75" d="100"/>
        </p:scale>
        <p:origin x="3150" y="84"/>
      </p:cViewPr>
      <p:guideLst>
        <p:guide orient="horz" pos="2880"/>
        <p:guide pos="2160"/>
      </p:guideLst>
    </p:cSldViewPr>
  </p:slideViewPr>
  <p:notesTextViewPr>
    <p:cViewPr>
      <p:scale>
        <a:sx n="100" d="100"/>
        <a:sy n="100" d="100"/>
      </p:scale>
      <p:origin x="0" y="0"/>
    </p:cViewPr>
  </p:notesTextViewPr>
  <p:sorterViewPr>
    <p:cViewPr>
      <p:scale>
        <a:sx n="136" d="100"/>
        <a:sy n="136" d="100"/>
      </p:scale>
      <p:origin x="0" y="-28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58231226647762E-2"/>
          <c:y val="0.10578418776276854"/>
          <c:w val="0.94510210144597218"/>
          <c:h val="0.35272206870558048"/>
        </c:manualLayout>
      </c:layout>
      <c:lineChart>
        <c:grouping val="standard"/>
        <c:varyColors val="0"/>
        <c:ser>
          <c:idx val="1"/>
          <c:order val="0"/>
          <c:tx>
            <c:strRef>
              <c:f>Лист1!$C$1</c:f>
              <c:strCache>
                <c:ptCount val="1"/>
                <c:pt idx="0">
                  <c:v>Ряд 3</c:v>
                </c:pt>
              </c:strCache>
            </c:strRef>
          </c:tx>
          <c:spPr>
            <a:ln>
              <a:solidFill>
                <a:srgbClr val="008080"/>
              </a:solidFill>
            </a:ln>
          </c:spPr>
          <c:marker>
            <c:spPr>
              <a:solidFill>
                <a:srgbClr val="297083"/>
              </a:solidFill>
              <a:ln>
                <a:solidFill>
                  <a:srgbClr val="008080"/>
                </a:solidFill>
              </a:ln>
            </c:spPr>
          </c:marker>
          <c:cat>
            <c:strRef>
              <c:f>Лист1!$A$2:$A$6</c:f>
              <c:strCache>
                <c:ptCount val="5"/>
                <c:pt idx="0">
                  <c:v>2024</c:v>
                </c:pt>
                <c:pt idx="1">
                  <c:v>2025</c:v>
                </c:pt>
                <c:pt idx="2">
                  <c:v>2026*</c:v>
                </c:pt>
                <c:pt idx="3">
                  <c:v>2027*</c:v>
                </c:pt>
                <c:pt idx="4">
                  <c:v>2028*</c:v>
                </c:pt>
              </c:strCache>
            </c:strRef>
          </c:cat>
          <c:val>
            <c:numRef>
              <c:f>Лист1!$C$2:$C$6</c:f>
              <c:numCache>
                <c:formatCode>General</c:formatCode>
                <c:ptCount val="5"/>
                <c:pt idx="0">
                  <c:v>45255</c:v>
                </c:pt>
                <c:pt idx="1">
                  <c:v>45118</c:v>
                </c:pt>
                <c:pt idx="2">
                  <c:v>44683</c:v>
                </c:pt>
                <c:pt idx="3">
                  <c:v>44548</c:v>
                </c:pt>
                <c:pt idx="4">
                  <c:v>44418</c:v>
                </c:pt>
              </c:numCache>
            </c:numRef>
          </c:val>
          <c:smooth val="0"/>
          <c:extLst>
            <c:ext xmlns:c16="http://schemas.microsoft.com/office/drawing/2014/chart" uri="{C3380CC4-5D6E-409C-BE32-E72D297353CC}">
              <c16:uniqueId val="{00000000-D412-4C55-86D5-83807AC87296}"/>
            </c:ext>
          </c:extLst>
        </c:ser>
        <c:dLbls>
          <c:showLegendKey val="0"/>
          <c:showVal val="0"/>
          <c:showCatName val="0"/>
          <c:showSerName val="0"/>
          <c:showPercent val="0"/>
          <c:showBubbleSize val="0"/>
        </c:dLbls>
        <c:marker val="1"/>
        <c:smooth val="0"/>
        <c:axId val="138588160"/>
        <c:axId val="138590080"/>
      </c:lineChart>
      <c:catAx>
        <c:axId val="138588160"/>
        <c:scaling>
          <c:orientation val="minMax"/>
        </c:scaling>
        <c:delete val="0"/>
        <c:axPos val="b"/>
        <c:numFmt formatCode="General" sourceLinked="1"/>
        <c:majorTickMark val="out"/>
        <c:minorTickMark val="none"/>
        <c:tickLblPos val="nextTo"/>
        <c:txPr>
          <a:bodyPr/>
          <a:lstStyle/>
          <a:p>
            <a:pPr>
              <a:defRPr b="1"/>
            </a:pPr>
            <a:endParaRPr lang="ru-RU"/>
          </a:p>
        </c:txPr>
        <c:crossAx val="138590080"/>
        <c:crosses val="autoZero"/>
        <c:auto val="1"/>
        <c:lblAlgn val="ctr"/>
        <c:lblOffset val="100"/>
        <c:noMultiLvlLbl val="0"/>
      </c:catAx>
      <c:valAx>
        <c:axId val="138590080"/>
        <c:scaling>
          <c:orientation val="minMax"/>
        </c:scaling>
        <c:delete val="1"/>
        <c:axPos val="l"/>
        <c:numFmt formatCode="General" sourceLinked="1"/>
        <c:majorTickMark val="out"/>
        <c:minorTickMark val="none"/>
        <c:tickLblPos val="nextTo"/>
        <c:crossAx val="138588160"/>
        <c:crosses val="autoZero"/>
        <c:crossBetween val="between"/>
      </c:valAx>
    </c:plotArea>
    <c:plotVisOnly val="1"/>
    <c:dispBlanksAs val="gap"/>
    <c:showDLblsOverMax val="0"/>
  </c:chart>
  <c:txPr>
    <a:bodyPr/>
    <a:lstStyle/>
    <a:p>
      <a:pPr>
        <a:defRPr sz="1800">
          <a:solidFill>
            <a:schemeClr val="tx2">
              <a:lumMod val="50000"/>
            </a:schemeClr>
          </a:solidFill>
          <a:latin typeface="Arial" pitchFamily="34" charset="0"/>
          <a:cs typeface="Arial" pitchFamily="34"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58231226647762E-2"/>
          <c:y val="0.10578418776276854"/>
          <c:w val="0.94510210144597218"/>
          <c:h val="0.35272206870558048"/>
        </c:manualLayout>
      </c:layout>
      <c:lineChart>
        <c:grouping val="standard"/>
        <c:varyColors val="0"/>
        <c:ser>
          <c:idx val="1"/>
          <c:order val="0"/>
          <c:tx>
            <c:strRef>
              <c:f>Лист1!$B$1</c:f>
              <c:strCache>
                <c:ptCount val="1"/>
                <c:pt idx="0">
                  <c:v>Ряд 3</c:v>
                </c:pt>
              </c:strCache>
            </c:strRef>
          </c:tx>
          <c:spPr>
            <a:ln>
              <a:solidFill>
                <a:srgbClr val="008080"/>
              </a:solidFill>
            </a:ln>
          </c:spPr>
          <c:marker>
            <c:spPr>
              <a:solidFill>
                <a:schemeClr val="accent5"/>
              </a:solidFill>
            </c:spPr>
          </c:marker>
          <c:cat>
            <c:numRef>
              <c:f>Лист1!$A$2:$A$3</c:f>
              <c:numCache>
                <c:formatCode>General</c:formatCode>
                <c:ptCount val="2"/>
                <c:pt idx="0">
                  <c:v>2021</c:v>
                </c:pt>
                <c:pt idx="1">
                  <c:v>2022</c:v>
                </c:pt>
              </c:numCache>
            </c:numRef>
          </c:cat>
          <c:val>
            <c:numRef>
              <c:f>Лист1!$B$2:$B$3</c:f>
              <c:numCache>
                <c:formatCode>#,##0.0</c:formatCode>
                <c:ptCount val="2"/>
                <c:pt idx="0">
                  <c:v>107</c:v>
                </c:pt>
                <c:pt idx="1">
                  <c:v>107</c:v>
                </c:pt>
              </c:numCache>
            </c:numRef>
          </c:val>
          <c:smooth val="0"/>
          <c:extLst>
            <c:ext xmlns:c16="http://schemas.microsoft.com/office/drawing/2014/chart" uri="{C3380CC4-5D6E-409C-BE32-E72D297353CC}">
              <c16:uniqueId val="{00000000-D50A-41FA-A553-4E61BEAC40C4}"/>
            </c:ext>
          </c:extLst>
        </c:ser>
        <c:dLbls>
          <c:showLegendKey val="0"/>
          <c:showVal val="0"/>
          <c:showCatName val="0"/>
          <c:showSerName val="0"/>
          <c:showPercent val="0"/>
          <c:showBubbleSize val="0"/>
        </c:dLbls>
        <c:marker val="1"/>
        <c:smooth val="0"/>
        <c:axId val="150525056"/>
        <c:axId val="150526976"/>
      </c:lineChart>
      <c:catAx>
        <c:axId val="150525056"/>
        <c:scaling>
          <c:orientation val="minMax"/>
        </c:scaling>
        <c:delete val="1"/>
        <c:axPos val="b"/>
        <c:numFmt formatCode="General" sourceLinked="1"/>
        <c:majorTickMark val="out"/>
        <c:minorTickMark val="none"/>
        <c:tickLblPos val="nextTo"/>
        <c:crossAx val="150526976"/>
        <c:crosses val="autoZero"/>
        <c:auto val="1"/>
        <c:lblAlgn val="ctr"/>
        <c:lblOffset val="100"/>
        <c:noMultiLvlLbl val="0"/>
      </c:catAx>
      <c:valAx>
        <c:axId val="150526976"/>
        <c:scaling>
          <c:orientation val="minMax"/>
        </c:scaling>
        <c:delete val="1"/>
        <c:axPos val="l"/>
        <c:numFmt formatCode="#,##0.0" sourceLinked="1"/>
        <c:majorTickMark val="out"/>
        <c:minorTickMark val="none"/>
        <c:tickLblPos val="nextTo"/>
        <c:crossAx val="150525056"/>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58231226647762E-2"/>
          <c:y val="0.10578418776276854"/>
          <c:w val="0.94510210144597218"/>
          <c:h val="0.35272206870558048"/>
        </c:manualLayout>
      </c:layout>
      <c:lineChart>
        <c:grouping val="standard"/>
        <c:varyColors val="0"/>
        <c:ser>
          <c:idx val="1"/>
          <c:order val="0"/>
          <c:tx>
            <c:strRef>
              <c:f>Лист1!$B$1</c:f>
              <c:strCache>
                <c:ptCount val="1"/>
                <c:pt idx="0">
                  <c:v>Ряд 3</c:v>
                </c:pt>
              </c:strCache>
            </c:strRef>
          </c:tx>
          <c:spPr>
            <a:ln>
              <a:solidFill>
                <a:srgbClr val="990033"/>
              </a:solidFill>
            </a:ln>
          </c:spPr>
          <c:marker>
            <c:spPr>
              <a:solidFill>
                <a:schemeClr val="accent2"/>
              </a:solidFill>
              <a:ln>
                <a:solidFill>
                  <a:srgbClr val="990033"/>
                </a:solidFill>
              </a:ln>
            </c:spPr>
          </c:marker>
          <c:cat>
            <c:numRef>
              <c:f>Лист1!$A$2:$A$3</c:f>
              <c:numCache>
                <c:formatCode>General</c:formatCode>
                <c:ptCount val="2"/>
                <c:pt idx="0">
                  <c:v>2021</c:v>
                </c:pt>
                <c:pt idx="1">
                  <c:v>2022</c:v>
                </c:pt>
              </c:numCache>
            </c:numRef>
          </c:cat>
          <c:val>
            <c:numRef>
              <c:f>Лист1!$B$2:$B$3</c:f>
              <c:numCache>
                <c:formatCode>#,##0.0</c:formatCode>
                <c:ptCount val="2"/>
                <c:pt idx="0">
                  <c:v>107</c:v>
                </c:pt>
                <c:pt idx="1">
                  <c:v>107</c:v>
                </c:pt>
              </c:numCache>
            </c:numRef>
          </c:val>
          <c:smooth val="0"/>
          <c:extLst>
            <c:ext xmlns:c16="http://schemas.microsoft.com/office/drawing/2014/chart" uri="{C3380CC4-5D6E-409C-BE32-E72D297353CC}">
              <c16:uniqueId val="{00000000-D50A-41FA-A553-4E61BEAC40C4}"/>
            </c:ext>
          </c:extLst>
        </c:ser>
        <c:dLbls>
          <c:showLegendKey val="0"/>
          <c:showVal val="0"/>
          <c:showCatName val="0"/>
          <c:showSerName val="0"/>
          <c:showPercent val="0"/>
          <c:showBubbleSize val="0"/>
        </c:dLbls>
        <c:marker val="1"/>
        <c:smooth val="0"/>
        <c:axId val="151166976"/>
        <c:axId val="151168896"/>
      </c:lineChart>
      <c:catAx>
        <c:axId val="151166976"/>
        <c:scaling>
          <c:orientation val="minMax"/>
        </c:scaling>
        <c:delete val="1"/>
        <c:axPos val="b"/>
        <c:numFmt formatCode="General" sourceLinked="1"/>
        <c:majorTickMark val="out"/>
        <c:minorTickMark val="none"/>
        <c:tickLblPos val="nextTo"/>
        <c:crossAx val="151168896"/>
        <c:crosses val="autoZero"/>
        <c:auto val="1"/>
        <c:lblAlgn val="ctr"/>
        <c:lblOffset val="100"/>
        <c:noMultiLvlLbl val="0"/>
      </c:catAx>
      <c:valAx>
        <c:axId val="151168896"/>
        <c:scaling>
          <c:orientation val="minMax"/>
        </c:scaling>
        <c:delete val="1"/>
        <c:axPos val="l"/>
        <c:numFmt formatCode="#,##0.0" sourceLinked="1"/>
        <c:majorTickMark val="out"/>
        <c:minorTickMark val="none"/>
        <c:tickLblPos val="nextTo"/>
        <c:crossAx val="151166976"/>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85252261749181E-3"/>
          <c:y val="0"/>
          <c:w val="0.9751884778121408"/>
          <c:h val="0.72464809298522281"/>
        </c:manualLayout>
      </c:layout>
      <c:barChart>
        <c:barDir val="col"/>
        <c:grouping val="clustered"/>
        <c:varyColors val="0"/>
        <c:ser>
          <c:idx val="0"/>
          <c:order val="0"/>
          <c:tx>
            <c:strRef>
              <c:f>Лист1!$B$1</c:f>
              <c:strCache>
                <c:ptCount val="1"/>
                <c:pt idx="0">
                  <c:v>Ряд 1</c:v>
                </c:pt>
              </c:strCache>
            </c:strRef>
          </c:tx>
          <c:spPr>
            <a:solidFill>
              <a:schemeClr val="tx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invertIfNegative val="0"/>
          <c:dPt>
            <c:idx val="0"/>
            <c:invertIfNegative val="0"/>
            <c:bubble3D val="0"/>
            <c:spPr>
              <a:solidFill>
                <a:srgbClr val="822A30"/>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extLst>
              <c:ext xmlns:c16="http://schemas.microsoft.com/office/drawing/2014/chart" uri="{C3380CC4-5D6E-409C-BE32-E72D297353CC}">
                <c16:uniqueId val="{00000001-4A32-4EE0-8397-2A8E869F3D66}"/>
              </c:ext>
            </c:extLst>
          </c:dPt>
          <c:dLbls>
            <c:dLbl>
              <c:idx val="0"/>
              <c:layout>
                <c:manualLayout>
                  <c:x val="7.7216523471197771E-8"/>
                  <c:y val="0.18798308125348615"/>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r>
                      <a:rPr lang="en-US" sz="1200" dirty="0">
                        <a:latin typeface="Arial" panose="020B0604020202020204" pitchFamily="34" charset="0"/>
                        <a:cs typeface="Arial" panose="020B0604020202020204" pitchFamily="34" charset="0"/>
                      </a:rPr>
                      <a:t>2 418,1</a:t>
                    </a:r>
                  </a:p>
                </c:rich>
              </c:tx>
              <c:numFmt formatCode="#,##0.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1"/>
              <c:showPercent val="0"/>
              <c:showBubbleSize val="0"/>
              <c:extLst>
                <c:ext xmlns:c15="http://schemas.microsoft.com/office/drawing/2012/chart" uri="{CE6537A1-D6FC-4f65-9D91-7224C49458BB}">
                  <c15:layout>
                    <c:manualLayout>
                      <c:w val="0.1521599469244504"/>
                      <c:h val="0.42507632746618645"/>
                    </c:manualLayout>
                  </c15:layout>
                  <c15:showDataLabelsRange val="0"/>
                </c:ext>
                <c:ext xmlns:c16="http://schemas.microsoft.com/office/drawing/2014/chart" uri="{C3380CC4-5D6E-409C-BE32-E72D297353CC}">
                  <c16:uniqueId val="{00000001-4A32-4EE0-8397-2A8E869F3D66}"/>
                </c:ext>
              </c:extLst>
            </c:dLbl>
            <c:dLbl>
              <c:idx val="1"/>
              <c:layout>
                <c:manualLayout>
                  <c:x val="-2.0938962429895695E-3"/>
                  <c:y val="0.33413591134599796"/>
                </c:manualLayout>
              </c:layout>
              <c:tx>
                <c:rich>
                  <a:bodyPr/>
                  <a:lstStyle/>
                  <a:p>
                    <a:r>
                      <a:rPr lang="en-US" sz="1200" dirty="0">
                        <a:latin typeface="Arial" panose="020B0604020202020204" pitchFamily="34" charset="0"/>
                        <a:cs typeface="Arial" panose="020B0604020202020204" pitchFamily="34" charset="0"/>
                      </a:rPr>
                      <a:t>2496,8</a:t>
                    </a:r>
                  </a:p>
                </c:rich>
              </c:tx>
              <c:dLblPos val="outEnd"/>
              <c:showLegendKey val="0"/>
              <c:showVal val="1"/>
              <c:showCatName val="1"/>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A32-4EE0-8397-2A8E869F3D66}"/>
                </c:ext>
              </c:extLst>
            </c:dLbl>
            <c:dLbl>
              <c:idx val="2"/>
              <c:layout>
                <c:manualLayout>
                  <c:x val="0"/>
                  <c:y val="0.28855120311325611"/>
                </c:manualLayout>
              </c:layout>
              <c:tx>
                <c:rich>
                  <a:bodyPr/>
                  <a:lstStyle/>
                  <a:p>
                    <a:r>
                      <a:rPr lang="en-US" sz="1200" dirty="0">
                        <a:latin typeface="Arial" panose="020B0604020202020204" pitchFamily="34" charset="0"/>
                        <a:cs typeface="Arial" panose="020B0604020202020204" pitchFamily="34" charset="0"/>
                      </a:rPr>
                      <a:t>1949,8</a:t>
                    </a:r>
                  </a:p>
                </c:rich>
              </c:tx>
              <c:dLblPos val="outEnd"/>
              <c:showLegendKey val="0"/>
              <c:showVal val="1"/>
              <c:showCatName val="1"/>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A32-4EE0-8397-2A8E869F3D66}"/>
                </c:ext>
              </c:extLst>
            </c:dLbl>
            <c:dLbl>
              <c:idx val="3"/>
              <c:layout>
                <c:manualLayout>
                  <c:x val="0"/>
                  <c:y val="0.27031731982015927"/>
                </c:manualLayout>
              </c:layout>
              <c:tx>
                <c:rich>
                  <a:bodyPr/>
                  <a:lstStyle/>
                  <a:p>
                    <a:r>
                      <a:rPr lang="en-US" sz="1200" dirty="0">
                        <a:latin typeface="Arial" panose="020B0604020202020204" pitchFamily="34" charset="0"/>
                        <a:cs typeface="Arial" panose="020B0604020202020204" pitchFamily="34" charset="0"/>
                      </a:rPr>
                      <a:t>1868,2</a:t>
                    </a:r>
                  </a:p>
                </c:rich>
              </c:tx>
              <c:dLblPos val="outEnd"/>
              <c:showLegendKey val="0"/>
              <c:showVal val="1"/>
              <c:showCatName val="1"/>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A32-4EE0-8397-2A8E869F3D66}"/>
                </c:ext>
              </c:extLst>
            </c:dLbl>
            <c:dLbl>
              <c:idx val="4"/>
              <c:layout>
                <c:manualLayout>
                  <c:x val="0"/>
                  <c:y val="0.27031731982015933"/>
                </c:manualLayout>
              </c:layout>
              <c:tx>
                <c:rich>
                  <a:bodyPr/>
                  <a:lstStyle/>
                  <a:p>
                    <a:r>
                      <a:rPr lang="en-US" sz="1200" dirty="0">
                        <a:latin typeface="Arial" panose="020B0604020202020204" pitchFamily="34" charset="0"/>
                        <a:cs typeface="Arial" panose="020B0604020202020204" pitchFamily="34" charset="0"/>
                      </a:rPr>
                      <a:t>1466,3</a:t>
                    </a:r>
                  </a:p>
                </c:rich>
              </c:tx>
              <c:dLblPos val="outEnd"/>
              <c:showLegendKey val="0"/>
              <c:showVal val="1"/>
              <c:showCatName val="1"/>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A32-4EE0-8397-2A8E869F3D66}"/>
                </c:ext>
              </c:extLst>
            </c:dLbl>
            <c:dLbl>
              <c:idx val="5"/>
              <c:layout>
                <c:manualLayout>
                  <c:x val="-2.0938962429896462E-3"/>
                  <c:y val="0.23384955323396583"/>
                </c:manualLayout>
              </c:layout>
              <c:tx>
                <c:rich>
                  <a:bodyPr/>
                  <a:lstStyle/>
                  <a:p>
                    <a:r>
                      <a:rPr lang="en-US" sz="1200" dirty="0">
                        <a:latin typeface="Arial" panose="020B0604020202020204" pitchFamily="34" charset="0"/>
                        <a:cs typeface="Arial" panose="020B0604020202020204" pitchFamily="34" charset="0"/>
                      </a:rPr>
                      <a:t>1230,9</a:t>
                    </a:r>
                  </a:p>
                </c:rich>
              </c:tx>
              <c:dLblPos val="outEnd"/>
              <c:showLegendKey val="0"/>
              <c:showVal val="1"/>
              <c:showCatName val="1"/>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A32-4EE0-8397-2A8E869F3D66}"/>
                </c:ext>
              </c:extLst>
            </c:dLbl>
            <c:dLbl>
              <c:idx val="6"/>
              <c:layout>
                <c:manualLayout>
                  <c:x val="6.1490606301052193E-3"/>
                  <c:y val="0.22473261158741747"/>
                </c:manualLayout>
              </c:layout>
              <c:tx>
                <c:rich>
                  <a:bodyPr/>
                  <a:lstStyle/>
                  <a:p>
                    <a:r>
                      <a:rPr lang="en-US" sz="1200" dirty="0">
                        <a:latin typeface="Arial" panose="020B0604020202020204" pitchFamily="34" charset="0"/>
                        <a:cs typeface="Arial" panose="020B0604020202020204" pitchFamily="34" charset="0"/>
                      </a:rPr>
                      <a:t>1235,5</a:t>
                    </a:r>
                  </a:p>
                </c:rich>
              </c:tx>
              <c:dLblPos val="outEnd"/>
              <c:showLegendKey val="0"/>
              <c:showVal val="1"/>
              <c:showCatName val="1"/>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A32-4EE0-8397-2A8E869F3D66}"/>
                </c:ext>
              </c:extLst>
            </c:dLbl>
            <c:dLbl>
              <c:idx val="7"/>
              <c:layout>
                <c:manualLayout>
                  <c:x val="-1.5355061732273412E-16"/>
                  <c:y val="0.22473261158741747"/>
                </c:manualLayout>
              </c:layout>
              <c:tx>
                <c:rich>
                  <a:bodyPr/>
                  <a:lstStyle/>
                  <a:p>
                    <a:r>
                      <a:rPr lang="en-US" sz="1200" dirty="0">
                        <a:latin typeface="Arial" panose="020B0604020202020204" pitchFamily="34" charset="0"/>
                        <a:cs typeface="Arial" panose="020B0604020202020204" pitchFamily="34" charset="0"/>
                      </a:rPr>
                      <a:t> 1155,1</a:t>
                    </a:r>
                  </a:p>
                </c:rich>
              </c:tx>
              <c:dLblPos val="outEnd"/>
              <c:showLegendKey val="0"/>
              <c:showVal val="1"/>
              <c:showCatName val="1"/>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A32-4EE0-8397-2A8E869F3D6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dLblPos val="inEnd"/>
            <c:showLegendKey val="0"/>
            <c:showVal val="1"/>
            <c:showCatName val="1"/>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#,##0.00</c:formatCode>
                <c:ptCount val="8"/>
                <c:pt idx="0">
                  <c:v>2418.1</c:v>
                </c:pt>
                <c:pt idx="1">
                  <c:v>2496.8000000000002</c:v>
                </c:pt>
                <c:pt idx="2">
                  <c:v>1949.8</c:v>
                </c:pt>
                <c:pt idx="3">
                  <c:v>1868.2</c:v>
                </c:pt>
                <c:pt idx="4">
                  <c:v>1466.3</c:v>
                </c:pt>
                <c:pt idx="5">
                  <c:v>1230.9000000000001</c:v>
                </c:pt>
                <c:pt idx="6">
                  <c:v>1235.5</c:v>
                </c:pt>
                <c:pt idx="7">
                  <c:v>1155.0999999999999</c:v>
                </c:pt>
              </c:numCache>
            </c:numRef>
          </c:val>
          <c:extLst>
            <c:ext xmlns:c16="http://schemas.microsoft.com/office/drawing/2014/chart" uri="{C3380CC4-5D6E-409C-BE32-E72D297353CC}">
              <c16:uniqueId val="{00000009-4A32-4EE0-8397-2A8E869F3D66}"/>
            </c:ext>
          </c:extLst>
        </c:ser>
        <c:dLbls>
          <c:dLblPos val="inEnd"/>
          <c:showLegendKey val="0"/>
          <c:showVal val="1"/>
          <c:showCatName val="0"/>
          <c:showSerName val="0"/>
          <c:showPercent val="0"/>
          <c:showBubbleSize val="0"/>
        </c:dLbls>
        <c:gapWidth val="41"/>
        <c:axId val="201132672"/>
        <c:axId val="201159040"/>
      </c:barChart>
      <c:catAx>
        <c:axId val="201132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726B"/>
                </a:solidFill>
                <a:effectLst/>
                <a:latin typeface="+mn-lt"/>
                <a:ea typeface="+mn-ea"/>
                <a:cs typeface="+mn-cs"/>
              </a:defRPr>
            </a:pPr>
            <a:endParaRPr lang="ru-RU"/>
          </a:p>
        </c:txPr>
        <c:crossAx val="201159040"/>
        <c:crosses val="autoZero"/>
        <c:auto val="1"/>
        <c:lblAlgn val="ctr"/>
        <c:lblOffset val="100"/>
        <c:noMultiLvlLbl val="0"/>
      </c:catAx>
      <c:valAx>
        <c:axId val="201159040"/>
        <c:scaling>
          <c:orientation val="minMax"/>
        </c:scaling>
        <c:delete val="1"/>
        <c:axPos val="l"/>
        <c:numFmt formatCode="#,##0.00" sourceLinked="1"/>
        <c:majorTickMark val="none"/>
        <c:minorTickMark val="none"/>
        <c:tickLblPos val="nextTo"/>
        <c:crossAx val="20113267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1009674239945409E-2"/>
          <c:y val="1.2800915641965897E-3"/>
          <c:w val="0.94510210144597218"/>
          <c:h val="0.85869092690174631"/>
        </c:manualLayout>
      </c:layout>
      <c:lineChart>
        <c:grouping val="standard"/>
        <c:varyColors val="0"/>
        <c:ser>
          <c:idx val="1"/>
          <c:order val="0"/>
          <c:tx>
            <c:strRef>
              <c:f>Лист1!$B$1</c:f>
              <c:strCache>
                <c:ptCount val="1"/>
                <c:pt idx="0">
                  <c:v>Ряд 3</c:v>
                </c:pt>
              </c:strCache>
            </c:strRef>
          </c:tx>
          <c:spPr>
            <a:ln>
              <a:solidFill>
                <a:srgbClr val="990033"/>
              </a:solidFill>
            </a:ln>
          </c:spPr>
          <c:marker>
            <c:spPr>
              <a:solidFill>
                <a:schemeClr val="accent2"/>
              </a:solidFill>
              <a:ln>
                <a:solidFill>
                  <a:srgbClr val="990033"/>
                </a:solidFill>
              </a:ln>
              <a:scene3d>
                <a:camera prst="orthographicFront"/>
                <a:lightRig rig="threePt" dir="t"/>
              </a:scene3d>
              <a:sp3d>
                <a:bevelT prst="angle"/>
              </a:sp3d>
            </c:spPr>
          </c:marker>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 ##0.0</c:formatCode>
                <c:ptCount val="8"/>
                <c:pt idx="0">
                  <c:v>53.6</c:v>
                </c:pt>
                <c:pt idx="1">
                  <c:v>52.3</c:v>
                </c:pt>
                <c:pt idx="2">
                  <c:v>57.9</c:v>
                </c:pt>
                <c:pt idx="3">
                  <c:v>42</c:v>
                </c:pt>
                <c:pt idx="4">
                  <c:v>52.6</c:v>
                </c:pt>
                <c:pt idx="5">
                  <c:v>49.2</c:v>
                </c:pt>
                <c:pt idx="6">
                  <c:v>55.4</c:v>
                </c:pt>
                <c:pt idx="7">
                  <c:v>45.5</c:v>
                </c:pt>
              </c:numCache>
            </c:numRef>
          </c:val>
          <c:smooth val="0"/>
          <c:extLst>
            <c:ext xmlns:c16="http://schemas.microsoft.com/office/drawing/2014/chart" uri="{C3380CC4-5D6E-409C-BE32-E72D297353CC}">
              <c16:uniqueId val="{00000000-E202-46A5-8ACA-FF5C9FAF0EFF}"/>
            </c:ext>
          </c:extLst>
        </c:ser>
        <c:dLbls>
          <c:showLegendKey val="0"/>
          <c:showVal val="0"/>
          <c:showCatName val="0"/>
          <c:showSerName val="0"/>
          <c:showPercent val="0"/>
          <c:showBubbleSize val="0"/>
        </c:dLbls>
        <c:marker val="1"/>
        <c:smooth val="0"/>
        <c:axId val="201368320"/>
        <c:axId val="201370240"/>
      </c:lineChart>
      <c:catAx>
        <c:axId val="201368320"/>
        <c:scaling>
          <c:orientation val="minMax"/>
        </c:scaling>
        <c:delete val="1"/>
        <c:axPos val="b"/>
        <c:numFmt formatCode="General" sourceLinked="1"/>
        <c:majorTickMark val="out"/>
        <c:minorTickMark val="none"/>
        <c:tickLblPos val="nextTo"/>
        <c:crossAx val="201370240"/>
        <c:crosses val="autoZero"/>
        <c:auto val="1"/>
        <c:lblAlgn val="ctr"/>
        <c:lblOffset val="100"/>
        <c:noMultiLvlLbl val="0"/>
      </c:catAx>
      <c:valAx>
        <c:axId val="201370240"/>
        <c:scaling>
          <c:orientation val="minMax"/>
        </c:scaling>
        <c:delete val="1"/>
        <c:axPos val="l"/>
        <c:numFmt formatCode="#\ ##0.0" sourceLinked="1"/>
        <c:majorTickMark val="out"/>
        <c:minorTickMark val="none"/>
        <c:tickLblPos val="nextTo"/>
        <c:crossAx val="201368320"/>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34071821604402E-2"/>
          <c:y val="0"/>
          <c:w val="0.94253185635679115"/>
          <c:h val="0.72464809298522281"/>
        </c:manualLayout>
      </c:layout>
      <c:barChart>
        <c:barDir val="col"/>
        <c:grouping val="clustered"/>
        <c:varyColors val="0"/>
        <c:ser>
          <c:idx val="0"/>
          <c:order val="0"/>
          <c:tx>
            <c:strRef>
              <c:f>Лист1!$B$1</c:f>
              <c:strCache>
                <c:ptCount val="1"/>
                <c:pt idx="0">
                  <c:v>Ряд 1</c:v>
                </c:pt>
              </c:strCache>
            </c:strRef>
          </c:tx>
          <c:spPr>
            <a:solidFill>
              <a:schemeClr val="tx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invertIfNegative val="0"/>
          <c:dPt>
            <c:idx val="0"/>
            <c:invertIfNegative val="0"/>
            <c:bubble3D val="0"/>
            <c:spPr>
              <a:solidFill>
                <a:srgbClr val="822A30"/>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extLst>
              <c:ext xmlns:c16="http://schemas.microsoft.com/office/drawing/2014/chart" uri="{C3380CC4-5D6E-409C-BE32-E72D297353CC}">
                <c16:uniqueId val="{00000000-02DE-41A5-992E-6CFB77960379}"/>
              </c:ext>
            </c:extLst>
          </c:dPt>
          <c:dLbls>
            <c:dLbl>
              <c:idx val="0"/>
              <c:layout>
                <c:manualLayout>
                  <c:x val="5.2040740955687217E-3"/>
                  <c:y val="0.3290060273887041"/>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r>
                      <a:rPr lang="en-US" sz="1200" dirty="0"/>
                      <a:t>2 862,8</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521599712371324"/>
                      <c:h val="0.42507645989493625"/>
                    </c:manualLayout>
                  </c15:layout>
                  <c15:showDataLabelsRange val="0"/>
                </c:ext>
                <c:ext xmlns:c16="http://schemas.microsoft.com/office/drawing/2014/chart" uri="{C3380CC4-5D6E-409C-BE32-E72D297353CC}">
                  <c16:uniqueId val="{00000000-02DE-41A5-992E-6CFB77960379}"/>
                </c:ext>
              </c:extLst>
            </c:dLbl>
            <c:dLbl>
              <c:idx val="1"/>
              <c:layout>
                <c:manualLayout>
                  <c:x val="0"/>
                  <c:y val="0.30283659426513221"/>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2 996,2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2DE-41A5-992E-6CFB77960379}"/>
                </c:ext>
              </c:extLst>
            </c:dLbl>
            <c:dLbl>
              <c:idx val="2"/>
              <c:layout>
                <c:manualLayout>
                  <c:x val="4.1877924859791771E-3"/>
                  <c:y val="0.23673245785252156"/>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1 981,9</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2DE-41A5-992E-6CFB77960379}"/>
                </c:ext>
              </c:extLst>
            </c:dLbl>
            <c:dLbl>
              <c:idx val="3"/>
              <c:layout>
                <c:manualLayout>
                  <c:x val="-2.0938962429895695E-3"/>
                  <c:y val="0.2780471364698656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2 155,4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2DE-41A5-992E-6CFB77960379}"/>
                </c:ext>
              </c:extLst>
            </c:dLbl>
            <c:dLbl>
              <c:idx val="4"/>
              <c:layout>
                <c:manualLayout>
                  <c:x val="6.281688728968708E-3"/>
                  <c:y val="0.2532589799243193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1 907,2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2DE-41A5-992E-6CFB77960379}"/>
                </c:ext>
              </c:extLst>
            </c:dLbl>
            <c:dLbl>
              <c:idx val="5"/>
              <c:layout>
                <c:manualLayout>
                  <c:x val="2.0938962429895695E-3"/>
                  <c:y val="0.2367331084773816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1 354,2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2DE-41A5-992E-6CFB77960379}"/>
                </c:ext>
              </c:extLst>
            </c:dLbl>
            <c:dLbl>
              <c:idx val="6"/>
              <c:layout>
                <c:manualLayout>
                  <c:x val="0"/>
                  <c:y val="0.2367331084773816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1 179,4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E6E-4EDB-AA02-11D42F11CA12}"/>
                </c:ext>
              </c:extLst>
            </c:dLbl>
            <c:dLbl>
              <c:idx val="7"/>
              <c:layout>
                <c:manualLayout>
                  <c:x val="0"/>
                  <c:y val="0.2532589799243193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1 354,1</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2DE-41A5-992E-6CFB7796037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2457949.5</c:v>
                </c:pt>
                <c:pt idx="1">
                  <c:v>2736906</c:v>
                </c:pt>
                <c:pt idx="2">
                  <c:v>1761656.8</c:v>
                </c:pt>
                <c:pt idx="3">
                  <c:v>1917470.9</c:v>
                </c:pt>
                <c:pt idx="4">
                  <c:v>1496859.9</c:v>
                </c:pt>
                <c:pt idx="5">
                  <c:v>1222037.7</c:v>
                </c:pt>
                <c:pt idx="6">
                  <c:v>1137695.1000000001</c:v>
                </c:pt>
                <c:pt idx="7">
                  <c:v>1213377.6000000001</c:v>
                </c:pt>
              </c:numCache>
            </c:numRef>
          </c:val>
          <c:extLst>
            <c:ext xmlns:c16="http://schemas.microsoft.com/office/drawing/2014/chart" uri="{C3380CC4-5D6E-409C-BE32-E72D297353CC}">
              <c16:uniqueId val="{00000005-02DE-41A5-992E-6CFB77960379}"/>
            </c:ext>
          </c:extLst>
        </c:ser>
        <c:dLbls>
          <c:dLblPos val="inEnd"/>
          <c:showLegendKey val="0"/>
          <c:showVal val="1"/>
          <c:showCatName val="0"/>
          <c:showSerName val="0"/>
          <c:showPercent val="0"/>
          <c:showBubbleSize val="0"/>
        </c:dLbls>
        <c:gapWidth val="41"/>
        <c:axId val="151431424"/>
        <c:axId val="151441408"/>
      </c:barChart>
      <c:catAx>
        <c:axId val="151431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726B"/>
                </a:solidFill>
                <a:effectLst/>
                <a:latin typeface="+mn-lt"/>
                <a:ea typeface="+mn-ea"/>
                <a:cs typeface="+mn-cs"/>
              </a:defRPr>
            </a:pPr>
            <a:endParaRPr lang="ru-RU"/>
          </a:p>
        </c:txPr>
        <c:crossAx val="151441408"/>
        <c:crosses val="autoZero"/>
        <c:auto val="1"/>
        <c:lblAlgn val="ctr"/>
        <c:lblOffset val="100"/>
        <c:noMultiLvlLbl val="0"/>
      </c:catAx>
      <c:valAx>
        <c:axId val="151441408"/>
        <c:scaling>
          <c:orientation val="minMax"/>
        </c:scaling>
        <c:delete val="1"/>
        <c:axPos val="l"/>
        <c:numFmt formatCode="#,##0.0" sourceLinked="1"/>
        <c:majorTickMark val="none"/>
        <c:minorTickMark val="none"/>
        <c:tickLblPos val="nextTo"/>
        <c:crossAx val="1514314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1967075463336582E-2"/>
          <c:y val="0.13516260927840484"/>
          <c:w val="0.94510210144597218"/>
          <c:h val="0.85869092690174631"/>
        </c:manualLayout>
      </c:layout>
      <c:lineChart>
        <c:grouping val="standard"/>
        <c:varyColors val="0"/>
        <c:ser>
          <c:idx val="1"/>
          <c:order val="0"/>
          <c:tx>
            <c:strRef>
              <c:f>Лист1!$B$1</c:f>
              <c:strCache>
                <c:ptCount val="1"/>
                <c:pt idx="0">
                  <c:v>Ряд 3</c:v>
                </c:pt>
              </c:strCache>
            </c:strRef>
          </c:tx>
          <c:spPr>
            <a:ln>
              <a:solidFill>
                <a:srgbClr val="46726B"/>
              </a:solidFill>
            </a:ln>
          </c:spPr>
          <c:marker>
            <c:spPr>
              <a:solidFill>
                <a:srgbClr val="297083"/>
              </a:solidFill>
              <a:ln>
                <a:solidFill>
                  <a:srgbClr val="46726B"/>
                </a:solidFill>
              </a:ln>
              <a:scene3d>
                <a:camera prst="orthographicFront"/>
                <a:lightRig rig="threePt" dir="t"/>
              </a:scene3d>
              <a:sp3d>
                <a:bevelT prst="angle"/>
              </a:sp3d>
            </c:spPr>
          </c:marker>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63.5</c:v>
                </c:pt>
                <c:pt idx="1">
                  <c:v>62.8</c:v>
                </c:pt>
                <c:pt idx="2">
                  <c:v>58.9</c:v>
                </c:pt>
                <c:pt idx="3">
                  <c:v>48.4</c:v>
                </c:pt>
                <c:pt idx="4">
                  <c:v>68.400000000000006</c:v>
                </c:pt>
                <c:pt idx="5">
                  <c:v>54.1</c:v>
                </c:pt>
                <c:pt idx="6">
                  <c:v>52.8</c:v>
                </c:pt>
                <c:pt idx="7">
                  <c:v>53.3</c:v>
                </c:pt>
              </c:numCache>
            </c:numRef>
          </c:val>
          <c:smooth val="0"/>
          <c:extLst>
            <c:ext xmlns:c16="http://schemas.microsoft.com/office/drawing/2014/chart" uri="{C3380CC4-5D6E-409C-BE32-E72D297353CC}">
              <c16:uniqueId val="{00000000-F3DD-494A-99DF-DD68AA3C0145}"/>
            </c:ext>
          </c:extLst>
        </c:ser>
        <c:dLbls>
          <c:showLegendKey val="0"/>
          <c:showVal val="0"/>
          <c:showCatName val="0"/>
          <c:showSerName val="0"/>
          <c:showPercent val="0"/>
          <c:showBubbleSize val="0"/>
        </c:dLbls>
        <c:marker val="1"/>
        <c:smooth val="0"/>
        <c:axId val="151452672"/>
        <c:axId val="151458944"/>
      </c:lineChart>
      <c:catAx>
        <c:axId val="151452672"/>
        <c:scaling>
          <c:orientation val="minMax"/>
        </c:scaling>
        <c:delete val="1"/>
        <c:axPos val="b"/>
        <c:numFmt formatCode="General" sourceLinked="1"/>
        <c:majorTickMark val="out"/>
        <c:minorTickMark val="none"/>
        <c:tickLblPos val="nextTo"/>
        <c:crossAx val="151458944"/>
        <c:crosses val="autoZero"/>
        <c:auto val="1"/>
        <c:lblAlgn val="ctr"/>
        <c:lblOffset val="100"/>
        <c:noMultiLvlLbl val="0"/>
      </c:catAx>
      <c:valAx>
        <c:axId val="151458944"/>
        <c:scaling>
          <c:orientation val="minMax"/>
        </c:scaling>
        <c:delete val="1"/>
        <c:axPos val="l"/>
        <c:numFmt formatCode="#,##0.0" sourceLinked="1"/>
        <c:majorTickMark val="out"/>
        <c:minorTickMark val="none"/>
        <c:tickLblPos val="nextTo"/>
        <c:crossAx val="151452672"/>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34071821604402E-2"/>
          <c:y val="0"/>
          <c:w val="0.94253185635679115"/>
          <c:h val="0.72464809298522281"/>
        </c:manualLayout>
      </c:layout>
      <c:barChart>
        <c:barDir val="col"/>
        <c:grouping val="clustered"/>
        <c:varyColors val="0"/>
        <c:ser>
          <c:idx val="0"/>
          <c:order val="0"/>
          <c:tx>
            <c:strRef>
              <c:f>Лист1!$B$1</c:f>
              <c:strCache>
                <c:ptCount val="1"/>
                <c:pt idx="0">
                  <c:v>Ряд 1</c:v>
                </c:pt>
              </c:strCache>
            </c:strRef>
          </c:tx>
          <c:spPr>
            <a:solidFill>
              <a:schemeClr val="tx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invertIfNegative val="0"/>
          <c:dPt>
            <c:idx val="0"/>
            <c:invertIfNegative val="0"/>
            <c:bubble3D val="0"/>
            <c:spPr>
              <a:solidFill>
                <a:srgbClr val="822A30"/>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extLst>
              <c:ext xmlns:c16="http://schemas.microsoft.com/office/drawing/2014/chart" uri="{C3380CC4-5D6E-409C-BE32-E72D297353CC}">
                <c16:uniqueId val="{00000000-17DD-4A53-B591-FF3CA66C42B5}"/>
              </c:ext>
            </c:extLst>
          </c:dPt>
          <c:dPt>
            <c:idx val="1"/>
            <c:invertIfNegative val="0"/>
            <c:bubble3D val="0"/>
            <c:extLst>
              <c:ext xmlns:c16="http://schemas.microsoft.com/office/drawing/2014/chart" uri="{C3380CC4-5D6E-409C-BE32-E72D297353CC}">
                <c16:uniqueId val="{00000001-17DD-4A53-B591-FF3CA66C42B5}"/>
              </c:ext>
            </c:extLst>
          </c:dPt>
          <c:dLbls>
            <c:dLbl>
              <c:idx val="0"/>
              <c:layout>
                <c:manualLayout>
                  <c:x val="3.1100129788592321E-3"/>
                  <c:y val="0.34553385071022208"/>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r>
                      <a:rPr lang="en-US" sz="1200" dirty="0"/>
                      <a:t>2 702,9</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5215997762993369"/>
                      <c:h val="0.44160251505545928"/>
                    </c:manualLayout>
                  </c15:layout>
                  <c15:showDataLabelsRange val="0"/>
                </c:ext>
                <c:ext xmlns:c16="http://schemas.microsoft.com/office/drawing/2014/chart" uri="{C3380CC4-5D6E-409C-BE32-E72D297353CC}">
                  <c16:uniqueId val="{00000000-17DD-4A53-B591-FF3CA66C42B5}"/>
                </c:ext>
              </c:extLst>
            </c:dLbl>
            <c:dLbl>
              <c:idx val="1"/>
              <c:layout>
                <c:manualLayout>
                  <c:x val="2.0938962429895695E-3"/>
                  <c:y val="0.3486061012996882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2 768,4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DD-4A53-B591-FF3CA66C42B5}"/>
                </c:ext>
              </c:extLst>
            </c:dLbl>
            <c:dLbl>
              <c:idx val="2"/>
              <c:layout>
                <c:manualLayout>
                  <c:x val="-2.0938962429895309E-3"/>
                  <c:y val="0.32308469053679151"/>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1 980,0</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7DD-4A53-B591-FF3CA66C42B5}"/>
                </c:ext>
              </c:extLst>
            </c:dLbl>
            <c:dLbl>
              <c:idx val="3"/>
              <c:layout>
                <c:manualLayout>
                  <c:x val="6.281688728968708E-3"/>
                  <c:y val="0.3854659514998204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2 275,0</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7DD-4A53-B591-FF3CA66C42B5}"/>
                </c:ext>
              </c:extLst>
            </c:dLbl>
            <c:dLbl>
              <c:idx val="4"/>
              <c:layout>
                <c:manualLayout>
                  <c:x val="0"/>
                  <c:y val="0.3193624657120698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1</a:t>
                    </a:r>
                    <a:r>
                      <a:rPr lang="en-US" sz="1200" baseline="0" dirty="0"/>
                      <a:t> 810,5</a:t>
                    </a:r>
                    <a:endParaRPr lang="en-US" sz="120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7DD-4A53-B591-FF3CA66C42B5}"/>
                </c:ext>
              </c:extLst>
            </c:dLbl>
            <c:dLbl>
              <c:idx val="5"/>
              <c:layout>
                <c:manualLayout>
                  <c:x val="-2.0938962429895695E-3"/>
                  <c:y val="0.294573007916803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1 401,7</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7DD-4A53-B591-FF3CA66C42B5}"/>
                </c:ext>
              </c:extLst>
            </c:dLbl>
            <c:dLbl>
              <c:idx val="6"/>
              <c:layout>
                <c:manualLayout>
                  <c:x val="-2.0938962429895695E-3"/>
                  <c:y val="0.22847017275391285"/>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1 183,6</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7DD-4A53-B591-FF3CA66C42B5}"/>
                </c:ext>
              </c:extLst>
            </c:dLbl>
            <c:dLbl>
              <c:idx val="7"/>
              <c:layout>
                <c:manualLayout>
                  <c:x val="6.281688728968708E-3"/>
                  <c:y val="0.294573658541663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1 498,0</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7DD-4A53-B591-FF3CA66C42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2768364.2</c:v>
                </c:pt>
                <c:pt idx="1">
                  <c:v>2702919.8</c:v>
                </c:pt>
                <c:pt idx="2">
                  <c:v>1979979</c:v>
                </c:pt>
                <c:pt idx="3">
                  <c:v>2275031.1</c:v>
                </c:pt>
                <c:pt idx="4">
                  <c:v>1810542.4</c:v>
                </c:pt>
                <c:pt idx="5">
                  <c:v>1401694.6</c:v>
                </c:pt>
                <c:pt idx="6">
                  <c:v>1183602.2</c:v>
                </c:pt>
                <c:pt idx="7">
                  <c:v>1498025.2</c:v>
                </c:pt>
              </c:numCache>
            </c:numRef>
          </c:val>
          <c:extLst>
            <c:ext xmlns:c16="http://schemas.microsoft.com/office/drawing/2014/chart" uri="{C3380CC4-5D6E-409C-BE32-E72D297353CC}">
              <c16:uniqueId val="{00000008-17DD-4A53-B591-FF3CA66C42B5}"/>
            </c:ext>
          </c:extLst>
        </c:ser>
        <c:dLbls>
          <c:dLblPos val="inEnd"/>
          <c:showLegendKey val="0"/>
          <c:showVal val="1"/>
          <c:showCatName val="0"/>
          <c:showSerName val="0"/>
          <c:showPercent val="0"/>
          <c:showBubbleSize val="0"/>
        </c:dLbls>
        <c:gapWidth val="41"/>
        <c:axId val="151515520"/>
        <c:axId val="151517056"/>
      </c:barChart>
      <c:catAx>
        <c:axId val="151515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726B"/>
                </a:solidFill>
                <a:effectLst/>
                <a:latin typeface="+mn-lt"/>
                <a:ea typeface="+mn-ea"/>
                <a:cs typeface="+mn-cs"/>
              </a:defRPr>
            </a:pPr>
            <a:endParaRPr lang="ru-RU"/>
          </a:p>
        </c:txPr>
        <c:crossAx val="151517056"/>
        <c:crosses val="autoZero"/>
        <c:auto val="1"/>
        <c:lblAlgn val="ctr"/>
        <c:lblOffset val="100"/>
        <c:noMultiLvlLbl val="0"/>
      </c:catAx>
      <c:valAx>
        <c:axId val="151517056"/>
        <c:scaling>
          <c:orientation val="minMax"/>
        </c:scaling>
        <c:delete val="1"/>
        <c:axPos val="l"/>
        <c:numFmt formatCode="#,##0.0" sourceLinked="1"/>
        <c:majorTickMark val="none"/>
        <c:minorTickMark val="none"/>
        <c:tickLblPos val="nextTo"/>
        <c:crossAx val="1515155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34027034014106E-2"/>
          <c:y val="0"/>
          <c:w val="0.94253185635679115"/>
          <c:h val="0.72464809298522281"/>
        </c:manualLayout>
      </c:layout>
      <c:barChart>
        <c:barDir val="col"/>
        <c:grouping val="clustered"/>
        <c:varyColors val="0"/>
        <c:ser>
          <c:idx val="0"/>
          <c:order val="0"/>
          <c:tx>
            <c:strRef>
              <c:f>Лист1!$B$1</c:f>
              <c:strCache>
                <c:ptCount val="1"/>
                <c:pt idx="0">
                  <c:v>Ряд 1</c:v>
                </c:pt>
              </c:strCache>
            </c:strRef>
          </c:tx>
          <c:spPr>
            <a:solidFill>
              <a:schemeClr val="tx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invertIfNegative val="0"/>
          <c:dPt>
            <c:idx val="0"/>
            <c:invertIfNegative val="0"/>
            <c:bubble3D val="0"/>
            <c:spPr>
              <a:solidFill>
                <a:srgbClr val="822A30"/>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extLst>
              <c:ext xmlns:c16="http://schemas.microsoft.com/office/drawing/2014/chart" uri="{C3380CC4-5D6E-409C-BE32-E72D297353CC}">
                <c16:uniqueId val="{00000000-BA7C-4766-847D-38BDC4C8A6F9}"/>
              </c:ext>
            </c:extLst>
          </c:dPt>
          <c:dLbls>
            <c:dLbl>
              <c:idx val="0"/>
              <c:layout>
                <c:manualLayout>
                  <c:x val="-1.0776146333999863E-3"/>
                  <c:y val="0.33385450653297066"/>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r>
                      <a:rPr lang="en-US" sz="1200" dirty="0"/>
                      <a:t>2 910,9</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521599712371324"/>
                      <c:h val="0.42507645989493625"/>
                    </c:manualLayout>
                  </c15:layout>
                  <c15:showDataLabelsRange val="0"/>
                </c:ext>
                <c:ext xmlns:c16="http://schemas.microsoft.com/office/drawing/2014/chart" uri="{C3380CC4-5D6E-409C-BE32-E72D297353CC}">
                  <c16:uniqueId val="{00000000-BA7C-4766-847D-38BDC4C8A6F9}"/>
                </c:ext>
              </c:extLst>
            </c:dLbl>
            <c:dLbl>
              <c:idx val="1"/>
              <c:layout>
                <c:manualLayout>
                  <c:x val="-2.0938962429895695E-3"/>
                  <c:y val="0.3614867362856431"/>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2 718,7</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A7C-4766-847D-38BDC4C8A6F9}"/>
                </c:ext>
              </c:extLst>
            </c:dLbl>
            <c:dLbl>
              <c:idx val="2"/>
              <c:layout>
                <c:manualLayout>
                  <c:x val="2.0938962429896076E-3"/>
                  <c:y val="0.2703173198201593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1 949,7</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A7C-4766-847D-38BDC4C8A6F9}"/>
                </c:ext>
              </c:extLst>
            </c:dLbl>
            <c:dLbl>
              <c:idx val="3"/>
              <c:layout>
                <c:manualLayout>
                  <c:x val="4.187792485979139E-3"/>
                  <c:y val="0.34325213512312536"/>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2 387,1</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A7C-4766-847D-38BDC4C8A6F9}"/>
                </c:ext>
              </c:extLst>
            </c:dLbl>
            <c:dLbl>
              <c:idx val="4"/>
              <c:layout>
                <c:manualLayout>
                  <c:x val="2.0938962429895695E-3"/>
                  <c:y val="0.28855120311325611"/>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1 918,3</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A7C-4766-847D-38BDC4C8A6F9}"/>
                </c:ext>
              </c:extLst>
            </c:dLbl>
            <c:dLbl>
              <c:idx val="5"/>
              <c:layout>
                <c:manualLayout>
                  <c:x val="2.0938962429895695E-3"/>
                  <c:y val="0.25208343652706261"/>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1 481,4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A7C-4766-847D-38BDC4C8A6F9}"/>
                </c:ext>
              </c:extLst>
            </c:dLbl>
            <c:dLbl>
              <c:idx val="6"/>
              <c:layout>
                <c:manualLayout>
                  <c:x val="-2.0938962429895695E-3"/>
                  <c:y val="0.1973817866477723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1 241,3</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A7C-4766-847D-38BDC4C8A6F9}"/>
                </c:ext>
              </c:extLst>
            </c:dLbl>
            <c:dLbl>
              <c:idx val="7"/>
              <c:layout>
                <c:manualLayout>
                  <c:x val="4.187792485979139E-3"/>
                  <c:y val="0.2064987282943207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dirty="0"/>
                      <a:t>1 297,2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A7C-4766-847D-38BDC4C8A6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2910943.3</c:v>
                </c:pt>
                <c:pt idx="1">
                  <c:v>2718683.9</c:v>
                </c:pt>
                <c:pt idx="2">
                  <c:v>1949748.5</c:v>
                </c:pt>
                <c:pt idx="3">
                  <c:v>2387096.7999999998</c:v>
                </c:pt>
                <c:pt idx="4">
                  <c:v>1918284.5</c:v>
                </c:pt>
                <c:pt idx="5">
                  <c:v>1481363.1</c:v>
                </c:pt>
                <c:pt idx="6">
                  <c:v>1241349.7</c:v>
                </c:pt>
                <c:pt idx="7">
                  <c:v>1297211</c:v>
                </c:pt>
              </c:numCache>
            </c:numRef>
          </c:val>
          <c:extLst>
            <c:ext xmlns:c16="http://schemas.microsoft.com/office/drawing/2014/chart" uri="{C3380CC4-5D6E-409C-BE32-E72D297353CC}">
              <c16:uniqueId val="{00000008-BA7C-4766-847D-38BDC4C8A6F9}"/>
            </c:ext>
          </c:extLst>
        </c:ser>
        <c:dLbls>
          <c:dLblPos val="inEnd"/>
          <c:showLegendKey val="0"/>
          <c:showVal val="1"/>
          <c:showCatName val="0"/>
          <c:showSerName val="0"/>
          <c:showPercent val="0"/>
          <c:showBubbleSize val="0"/>
        </c:dLbls>
        <c:gapWidth val="41"/>
        <c:axId val="151667840"/>
        <c:axId val="151669376"/>
      </c:barChart>
      <c:catAx>
        <c:axId val="151667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726B"/>
                </a:solidFill>
                <a:effectLst/>
                <a:latin typeface="+mn-lt"/>
                <a:ea typeface="+mn-ea"/>
                <a:cs typeface="+mn-cs"/>
              </a:defRPr>
            </a:pPr>
            <a:endParaRPr lang="ru-RU"/>
          </a:p>
        </c:txPr>
        <c:crossAx val="151669376"/>
        <c:crosses val="autoZero"/>
        <c:auto val="1"/>
        <c:lblAlgn val="ctr"/>
        <c:lblOffset val="100"/>
        <c:noMultiLvlLbl val="0"/>
      </c:catAx>
      <c:valAx>
        <c:axId val="151669376"/>
        <c:scaling>
          <c:orientation val="minMax"/>
        </c:scaling>
        <c:delete val="1"/>
        <c:axPos val="l"/>
        <c:numFmt formatCode="#,##0.0" sourceLinked="1"/>
        <c:majorTickMark val="none"/>
        <c:minorTickMark val="none"/>
        <c:tickLblPos val="nextTo"/>
        <c:crossAx val="15166784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58231226647762E-2"/>
          <c:y val="0.10578418776276854"/>
          <c:w val="0.94510210144597218"/>
          <c:h val="0.35272206870558048"/>
        </c:manualLayout>
      </c:layout>
      <c:lineChart>
        <c:grouping val="standard"/>
        <c:varyColors val="0"/>
        <c:ser>
          <c:idx val="1"/>
          <c:order val="0"/>
          <c:tx>
            <c:strRef>
              <c:f>Лист1!$B$1</c:f>
              <c:strCache>
                <c:ptCount val="1"/>
                <c:pt idx="0">
                  <c:v>Ряд 3</c:v>
                </c:pt>
              </c:strCache>
            </c:strRef>
          </c:tx>
          <c:spPr>
            <a:ln>
              <a:solidFill>
                <a:schemeClr val="accent5">
                  <a:lumMod val="75000"/>
                </a:schemeClr>
              </a:solidFill>
            </a:ln>
          </c:spPr>
          <c:marker>
            <c:spPr>
              <a:solidFill>
                <a:schemeClr val="accent5">
                  <a:lumMod val="50000"/>
                </a:schemeClr>
              </a:solidFill>
              <a:ln>
                <a:solidFill>
                  <a:schemeClr val="accent5">
                    <a:lumMod val="75000"/>
                  </a:schemeClr>
                </a:solidFill>
              </a:ln>
            </c:spPr>
          </c:marker>
          <c:cat>
            <c:numRef>
              <c:f>Лист1!$A$2:$A$3</c:f>
              <c:numCache>
                <c:formatCode>General</c:formatCode>
                <c:ptCount val="2"/>
                <c:pt idx="0">
                  <c:v>2021</c:v>
                </c:pt>
                <c:pt idx="1">
                  <c:v>2022</c:v>
                </c:pt>
              </c:numCache>
            </c:numRef>
          </c:cat>
          <c:val>
            <c:numRef>
              <c:f>Лист1!$B$2:$B$3</c:f>
              <c:numCache>
                <c:formatCode>#,##0.0</c:formatCode>
                <c:ptCount val="2"/>
                <c:pt idx="0">
                  <c:v>107</c:v>
                </c:pt>
                <c:pt idx="1">
                  <c:v>107</c:v>
                </c:pt>
              </c:numCache>
            </c:numRef>
          </c:val>
          <c:smooth val="0"/>
          <c:extLst>
            <c:ext xmlns:c16="http://schemas.microsoft.com/office/drawing/2014/chart" uri="{C3380CC4-5D6E-409C-BE32-E72D297353CC}">
              <c16:uniqueId val="{00000000-D50A-41FA-A553-4E61BEAC40C4}"/>
            </c:ext>
          </c:extLst>
        </c:ser>
        <c:dLbls>
          <c:showLegendKey val="0"/>
          <c:showVal val="0"/>
          <c:showCatName val="0"/>
          <c:showSerName val="0"/>
          <c:showPercent val="0"/>
          <c:showBubbleSize val="0"/>
        </c:dLbls>
        <c:marker val="1"/>
        <c:smooth val="0"/>
        <c:axId val="151697280"/>
        <c:axId val="151699456"/>
      </c:lineChart>
      <c:catAx>
        <c:axId val="151697280"/>
        <c:scaling>
          <c:orientation val="minMax"/>
        </c:scaling>
        <c:delete val="1"/>
        <c:axPos val="b"/>
        <c:numFmt formatCode="General" sourceLinked="1"/>
        <c:majorTickMark val="out"/>
        <c:minorTickMark val="none"/>
        <c:tickLblPos val="nextTo"/>
        <c:crossAx val="151699456"/>
        <c:crosses val="autoZero"/>
        <c:auto val="1"/>
        <c:lblAlgn val="ctr"/>
        <c:lblOffset val="100"/>
        <c:noMultiLvlLbl val="0"/>
      </c:catAx>
      <c:valAx>
        <c:axId val="151699456"/>
        <c:scaling>
          <c:orientation val="minMax"/>
        </c:scaling>
        <c:delete val="1"/>
        <c:axPos val="l"/>
        <c:numFmt formatCode="#,##0.0" sourceLinked="1"/>
        <c:majorTickMark val="out"/>
        <c:minorTickMark val="none"/>
        <c:tickLblPos val="nextTo"/>
        <c:crossAx val="151697280"/>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1.504032099523985E-2"/>
          <c:y val="0.13516260927840484"/>
          <c:w val="0.94510210144597218"/>
          <c:h val="0.85869092690174631"/>
        </c:manualLayout>
      </c:layout>
      <c:lineChart>
        <c:grouping val="standard"/>
        <c:varyColors val="0"/>
        <c:ser>
          <c:idx val="1"/>
          <c:order val="0"/>
          <c:tx>
            <c:strRef>
              <c:f>Лист1!$B$1</c:f>
              <c:strCache>
                <c:ptCount val="1"/>
                <c:pt idx="0">
                  <c:v>Ряд 3</c:v>
                </c:pt>
              </c:strCache>
            </c:strRef>
          </c:tx>
          <c:spPr>
            <a:ln>
              <a:solidFill>
                <a:srgbClr val="46726B"/>
              </a:solidFill>
            </a:ln>
          </c:spPr>
          <c:marker>
            <c:spPr>
              <a:solidFill>
                <a:srgbClr val="297083"/>
              </a:solidFill>
              <a:ln>
                <a:solidFill>
                  <a:srgbClr val="46726B"/>
                </a:solidFill>
              </a:ln>
            </c:spPr>
          </c:marker>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59.9</c:v>
                </c:pt>
                <c:pt idx="1">
                  <c:v>58</c:v>
                </c:pt>
                <c:pt idx="2">
                  <c:v>58.8</c:v>
                </c:pt>
                <c:pt idx="3">
                  <c:v>51.1</c:v>
                </c:pt>
                <c:pt idx="4">
                  <c:v>64.900000000000006</c:v>
                </c:pt>
                <c:pt idx="5">
                  <c:v>56</c:v>
                </c:pt>
                <c:pt idx="6">
                  <c:v>53</c:v>
                </c:pt>
                <c:pt idx="7">
                  <c:v>59</c:v>
                </c:pt>
              </c:numCache>
            </c:numRef>
          </c:val>
          <c:smooth val="0"/>
          <c:extLst>
            <c:ext xmlns:c16="http://schemas.microsoft.com/office/drawing/2014/chart" uri="{C3380CC4-5D6E-409C-BE32-E72D297353CC}">
              <c16:uniqueId val="{00000000-75EE-4245-A47A-961DFF88269C}"/>
            </c:ext>
          </c:extLst>
        </c:ser>
        <c:dLbls>
          <c:showLegendKey val="0"/>
          <c:showVal val="0"/>
          <c:showCatName val="0"/>
          <c:showSerName val="0"/>
          <c:showPercent val="0"/>
          <c:showBubbleSize val="0"/>
        </c:dLbls>
        <c:marker val="1"/>
        <c:smooth val="0"/>
        <c:axId val="151801216"/>
        <c:axId val="151807488"/>
      </c:lineChart>
      <c:catAx>
        <c:axId val="151801216"/>
        <c:scaling>
          <c:orientation val="minMax"/>
        </c:scaling>
        <c:delete val="1"/>
        <c:axPos val="b"/>
        <c:numFmt formatCode="General" sourceLinked="1"/>
        <c:majorTickMark val="out"/>
        <c:minorTickMark val="none"/>
        <c:tickLblPos val="nextTo"/>
        <c:crossAx val="151807488"/>
        <c:crosses val="autoZero"/>
        <c:auto val="1"/>
        <c:lblAlgn val="ctr"/>
        <c:lblOffset val="100"/>
        <c:noMultiLvlLbl val="0"/>
      </c:catAx>
      <c:valAx>
        <c:axId val="151807488"/>
        <c:scaling>
          <c:orientation val="minMax"/>
        </c:scaling>
        <c:delete val="1"/>
        <c:axPos val="l"/>
        <c:numFmt formatCode="#,##0.0" sourceLinked="1"/>
        <c:majorTickMark val="out"/>
        <c:minorTickMark val="none"/>
        <c:tickLblPos val="nextTo"/>
        <c:crossAx val="151801216"/>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5282658329688E-2"/>
          <c:y val="0.13772121605580642"/>
          <c:w val="0.94510210144597218"/>
          <c:h val="0.59978712690803271"/>
        </c:manualLayout>
      </c:layout>
      <c:lineChart>
        <c:grouping val="standard"/>
        <c:varyColors val="0"/>
        <c:ser>
          <c:idx val="1"/>
          <c:order val="0"/>
          <c:tx>
            <c:strRef>
              <c:f>Лист1!$C$1</c:f>
              <c:strCache>
                <c:ptCount val="1"/>
                <c:pt idx="0">
                  <c:v>Ряд 3</c:v>
                </c:pt>
              </c:strCache>
            </c:strRef>
          </c:tx>
          <c:spPr>
            <a:ln w="28575" cap="rnd" cmpd="sng" algn="ctr">
              <a:solidFill>
                <a:schemeClr val="accent2">
                  <a:shade val="95000"/>
                  <a:satMod val="105000"/>
                </a:schemeClr>
              </a:solidFill>
              <a:prstDash val="solid"/>
              <a:round/>
            </a:ln>
            <a:effectLst/>
          </c:spPr>
          <c:marker>
            <c:spPr>
              <a:solidFill>
                <a:srgbClr val="990033"/>
              </a:solidFill>
              <a:ln w="9525" cap="flat" cmpd="sng" algn="ctr">
                <a:solidFill>
                  <a:schemeClr val="accent2">
                    <a:shade val="95000"/>
                    <a:satMod val="105000"/>
                  </a:schemeClr>
                </a:solidFill>
                <a:prstDash val="solid"/>
                <a:round/>
              </a:ln>
              <a:effectLst/>
            </c:spPr>
          </c:marker>
          <c:cat>
            <c:numRef>
              <c:f>Лист1!$A$2:$A$6</c:f>
              <c:numCache>
                <c:formatCode>General</c:formatCode>
                <c:ptCount val="5"/>
                <c:pt idx="0">
                  <c:v>2024</c:v>
                </c:pt>
                <c:pt idx="1">
                  <c:v>2025</c:v>
                </c:pt>
                <c:pt idx="2">
                  <c:v>2026</c:v>
                </c:pt>
                <c:pt idx="3">
                  <c:v>2027</c:v>
                </c:pt>
                <c:pt idx="4">
                  <c:v>2028</c:v>
                </c:pt>
              </c:numCache>
            </c:numRef>
          </c:cat>
          <c:val>
            <c:numRef>
              <c:f>Лист1!$C$2:$C$6</c:f>
              <c:numCache>
                <c:formatCode>General</c:formatCode>
                <c:ptCount val="5"/>
                <c:pt idx="0">
                  <c:v>6801.3</c:v>
                </c:pt>
                <c:pt idx="1">
                  <c:v>7920.2</c:v>
                </c:pt>
                <c:pt idx="2">
                  <c:v>8490.4</c:v>
                </c:pt>
                <c:pt idx="3">
                  <c:v>9195.1</c:v>
                </c:pt>
                <c:pt idx="4">
                  <c:v>9967.5</c:v>
                </c:pt>
              </c:numCache>
            </c:numRef>
          </c:val>
          <c:smooth val="0"/>
          <c:extLst>
            <c:ext xmlns:c16="http://schemas.microsoft.com/office/drawing/2014/chart" uri="{C3380CC4-5D6E-409C-BE32-E72D297353CC}">
              <c16:uniqueId val="{00000000-A1D4-4112-8301-278DBDD60826}"/>
            </c:ext>
          </c:extLst>
        </c:ser>
        <c:dLbls>
          <c:showLegendKey val="0"/>
          <c:showVal val="0"/>
          <c:showCatName val="0"/>
          <c:showSerName val="0"/>
          <c:showPercent val="0"/>
          <c:showBubbleSize val="0"/>
        </c:dLbls>
        <c:marker val="1"/>
        <c:smooth val="0"/>
        <c:axId val="138441856"/>
        <c:axId val="138443776"/>
      </c:lineChart>
      <c:catAx>
        <c:axId val="13844185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sz="1800" b="1"/>
            </a:pPr>
            <a:endParaRPr lang="ru-RU"/>
          </a:p>
        </c:txPr>
        <c:crossAx val="138443776"/>
        <c:crosses val="autoZero"/>
        <c:auto val="1"/>
        <c:lblAlgn val="ctr"/>
        <c:lblOffset val="100"/>
        <c:noMultiLvlLbl val="0"/>
      </c:catAx>
      <c:valAx>
        <c:axId val="138443776"/>
        <c:scaling>
          <c:orientation val="minMax"/>
        </c:scaling>
        <c:delete val="1"/>
        <c:axPos val="l"/>
        <c:numFmt formatCode="General" sourceLinked="1"/>
        <c:majorTickMark val="out"/>
        <c:minorTickMark val="none"/>
        <c:tickLblPos val="nextTo"/>
        <c:crossAx val="13844185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solidFill>
            <a:srgbClr val="7F2F2D"/>
          </a:solidFill>
          <a:latin typeface="Arial" pitchFamily="34" charset="0"/>
          <a:cs typeface="Arial" pitchFamily="34" charset="0"/>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1009674239945409E-2"/>
          <c:y val="7.7784387400887028E-2"/>
          <c:w val="0.94510210144597218"/>
          <c:h val="0.85869092690174631"/>
        </c:manualLayout>
      </c:layout>
      <c:lineChart>
        <c:grouping val="standard"/>
        <c:varyColors val="0"/>
        <c:ser>
          <c:idx val="1"/>
          <c:order val="0"/>
          <c:tx>
            <c:strRef>
              <c:f>Лист1!$B$1</c:f>
              <c:strCache>
                <c:ptCount val="1"/>
                <c:pt idx="0">
                  <c:v>Ряд 3</c:v>
                </c:pt>
              </c:strCache>
            </c:strRef>
          </c:tx>
          <c:spPr>
            <a:ln>
              <a:solidFill>
                <a:srgbClr val="46726B"/>
              </a:solidFill>
            </a:ln>
          </c:spPr>
          <c:marker>
            <c:spPr>
              <a:solidFill>
                <a:srgbClr val="297083"/>
              </a:solidFill>
              <a:ln>
                <a:solidFill>
                  <a:srgbClr val="46726B"/>
                </a:solidFill>
              </a:ln>
            </c:spPr>
          </c:marker>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64.5</c:v>
                </c:pt>
                <c:pt idx="1">
                  <c:v>57</c:v>
                </c:pt>
                <c:pt idx="2">
                  <c:v>57.9</c:v>
                </c:pt>
                <c:pt idx="3">
                  <c:v>70.900000000000006</c:v>
                </c:pt>
                <c:pt idx="4">
                  <c:v>68.8</c:v>
                </c:pt>
                <c:pt idx="5">
                  <c:v>59.2</c:v>
                </c:pt>
                <c:pt idx="6">
                  <c:v>55.6</c:v>
                </c:pt>
                <c:pt idx="7">
                  <c:v>51.1</c:v>
                </c:pt>
              </c:numCache>
            </c:numRef>
          </c:val>
          <c:smooth val="0"/>
          <c:extLst>
            <c:ext xmlns:c16="http://schemas.microsoft.com/office/drawing/2014/chart" uri="{C3380CC4-5D6E-409C-BE32-E72D297353CC}">
              <c16:uniqueId val="{00000000-41C7-4B0D-9CCB-1BD06FD526CC}"/>
            </c:ext>
          </c:extLst>
        </c:ser>
        <c:dLbls>
          <c:showLegendKey val="0"/>
          <c:showVal val="0"/>
          <c:showCatName val="0"/>
          <c:showSerName val="0"/>
          <c:showPercent val="0"/>
          <c:showBubbleSize val="0"/>
        </c:dLbls>
        <c:marker val="1"/>
        <c:smooth val="0"/>
        <c:axId val="151872256"/>
        <c:axId val="151874176"/>
      </c:lineChart>
      <c:catAx>
        <c:axId val="151872256"/>
        <c:scaling>
          <c:orientation val="minMax"/>
        </c:scaling>
        <c:delete val="1"/>
        <c:axPos val="b"/>
        <c:numFmt formatCode="General" sourceLinked="1"/>
        <c:majorTickMark val="out"/>
        <c:minorTickMark val="none"/>
        <c:tickLblPos val="nextTo"/>
        <c:crossAx val="151874176"/>
        <c:crosses val="autoZero"/>
        <c:auto val="1"/>
        <c:lblAlgn val="ctr"/>
        <c:lblOffset val="100"/>
        <c:noMultiLvlLbl val="0"/>
      </c:catAx>
      <c:valAx>
        <c:axId val="151874176"/>
        <c:scaling>
          <c:orientation val="minMax"/>
        </c:scaling>
        <c:delete val="1"/>
        <c:axPos val="l"/>
        <c:numFmt formatCode="#,##0.0" sourceLinked="1"/>
        <c:majorTickMark val="out"/>
        <c:minorTickMark val="none"/>
        <c:tickLblPos val="nextTo"/>
        <c:crossAx val="151872256"/>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Бюджет</c:v>
                </c:pt>
              </c:strCache>
            </c:strRef>
          </c:tx>
          <c:explosion val="3"/>
          <c:dPt>
            <c:idx val="0"/>
            <c:bubble3D val="0"/>
            <c:spPr>
              <a:solidFill>
                <a:srgbClr val="822A30"/>
              </a:solidFill>
              <a:ln w="19050">
                <a:solidFill>
                  <a:schemeClr val="lt1"/>
                </a:solidFill>
              </a:ln>
              <a:effectLst/>
            </c:spPr>
            <c:extLst>
              <c:ext xmlns:c16="http://schemas.microsoft.com/office/drawing/2014/chart" uri="{C3380CC4-5D6E-409C-BE32-E72D297353CC}">
                <c16:uniqueId val="{00000001-E621-443D-9158-DA43D2EC4C4D}"/>
              </c:ext>
            </c:extLst>
          </c:dPt>
          <c:dPt>
            <c:idx val="1"/>
            <c:bubble3D val="0"/>
            <c:spPr>
              <a:solidFill>
                <a:srgbClr val="45667B"/>
              </a:solidFill>
              <a:ln w="19050">
                <a:solidFill>
                  <a:schemeClr val="lt1"/>
                </a:solidFill>
              </a:ln>
              <a:effectLst/>
            </c:spPr>
            <c:extLst>
              <c:ext xmlns:c16="http://schemas.microsoft.com/office/drawing/2014/chart" uri="{C3380CC4-5D6E-409C-BE32-E72D297353CC}">
                <c16:uniqueId val="{00000003-E621-443D-9158-DA43D2EC4C4D}"/>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E621-443D-9158-DA43D2EC4C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21-443D-9158-DA43D2EC4C4D}"/>
              </c:ext>
            </c:extLst>
          </c:dPt>
          <c:cat>
            <c:strRef>
              <c:f>Лист1!$A$2:$A$5</c:f>
              <c:strCache>
                <c:ptCount val="3"/>
                <c:pt idx="0">
                  <c:v>Фед</c:v>
                </c:pt>
                <c:pt idx="1">
                  <c:v>Обл</c:v>
                </c:pt>
                <c:pt idx="2">
                  <c:v>ГО</c:v>
                </c:pt>
              </c:strCache>
            </c:strRef>
          </c:cat>
          <c:val>
            <c:numRef>
              <c:f>Лист1!$B$2:$B$5</c:f>
              <c:numCache>
                <c:formatCode>General</c:formatCode>
                <c:ptCount val="4"/>
                <c:pt idx="0">
                  <c:v>57.4</c:v>
                </c:pt>
                <c:pt idx="1">
                  <c:v>1.2</c:v>
                </c:pt>
                <c:pt idx="2">
                  <c:v>1.4</c:v>
                </c:pt>
              </c:numCache>
            </c:numRef>
          </c:val>
          <c:extLst>
            <c:ext xmlns:c16="http://schemas.microsoft.com/office/drawing/2014/chart" uri="{C3380CC4-5D6E-409C-BE32-E72D297353CC}">
              <c16:uniqueId val="{00000008-E621-443D-9158-DA43D2EC4C4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Бюджет</c:v>
                </c:pt>
              </c:strCache>
            </c:strRef>
          </c:tx>
          <c:dPt>
            <c:idx val="0"/>
            <c:bubble3D val="0"/>
            <c:spPr>
              <a:solidFill>
                <a:srgbClr val="822A30"/>
              </a:solidFill>
              <a:ln w="19050">
                <a:solidFill>
                  <a:schemeClr val="lt1"/>
                </a:solidFill>
              </a:ln>
              <a:effectLst/>
            </c:spPr>
            <c:extLst>
              <c:ext xmlns:c16="http://schemas.microsoft.com/office/drawing/2014/chart" uri="{C3380CC4-5D6E-409C-BE32-E72D297353CC}">
                <c16:uniqueId val="{00000001-E36D-47C2-ADAE-A0019D9684BD}"/>
              </c:ext>
            </c:extLst>
          </c:dPt>
          <c:dPt>
            <c:idx val="1"/>
            <c:bubble3D val="0"/>
            <c:spPr>
              <a:solidFill>
                <a:srgbClr val="45667B"/>
              </a:solidFill>
              <a:ln w="19050">
                <a:solidFill>
                  <a:schemeClr val="lt1"/>
                </a:solidFill>
              </a:ln>
              <a:effectLst/>
            </c:spPr>
            <c:extLst>
              <c:ext xmlns:c16="http://schemas.microsoft.com/office/drawing/2014/chart" uri="{C3380CC4-5D6E-409C-BE32-E72D297353CC}">
                <c16:uniqueId val="{00000003-E36D-47C2-ADAE-A0019D9684BD}"/>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E36D-47C2-ADAE-A0019D9684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6D-47C2-ADAE-A0019D9684BD}"/>
              </c:ext>
            </c:extLst>
          </c:dPt>
          <c:cat>
            <c:strRef>
              <c:f>Лист1!$A$2:$A$5</c:f>
              <c:strCache>
                <c:ptCount val="3"/>
                <c:pt idx="0">
                  <c:v>Фед</c:v>
                </c:pt>
                <c:pt idx="1">
                  <c:v>Обл</c:v>
                </c:pt>
                <c:pt idx="2">
                  <c:v>ГО</c:v>
                </c:pt>
              </c:strCache>
            </c:strRef>
          </c:cat>
          <c:val>
            <c:numRef>
              <c:f>Лист1!$B$2:$B$5</c:f>
              <c:numCache>
                <c:formatCode>General</c:formatCode>
                <c:ptCount val="4"/>
                <c:pt idx="0">
                  <c:v>53</c:v>
                </c:pt>
                <c:pt idx="1">
                  <c:v>16.100000000000001</c:v>
                </c:pt>
                <c:pt idx="2">
                  <c:v>2</c:v>
                </c:pt>
              </c:numCache>
            </c:numRef>
          </c:val>
          <c:extLst>
            <c:ext xmlns:c16="http://schemas.microsoft.com/office/drawing/2014/chart" uri="{C3380CC4-5D6E-409C-BE32-E72D297353CC}">
              <c16:uniqueId val="{00000008-E36D-47C2-ADAE-A0019D9684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Бюджет</c:v>
                </c:pt>
              </c:strCache>
            </c:strRef>
          </c:tx>
          <c:spPr>
            <a:ln>
              <a:noFill/>
            </a:ln>
          </c:spPr>
          <c:explosion val="4"/>
          <c:dPt>
            <c:idx val="0"/>
            <c:bubble3D val="0"/>
            <c:spPr>
              <a:solidFill>
                <a:srgbClr val="822A30"/>
              </a:solidFill>
              <a:ln w="19050">
                <a:noFill/>
              </a:ln>
              <a:effectLst/>
            </c:spPr>
            <c:extLst>
              <c:ext xmlns:c16="http://schemas.microsoft.com/office/drawing/2014/chart" uri="{C3380CC4-5D6E-409C-BE32-E72D297353CC}">
                <c16:uniqueId val="{00000001-7BB2-4452-8C0C-0040F2CFC396}"/>
              </c:ext>
            </c:extLst>
          </c:dPt>
          <c:dPt>
            <c:idx val="1"/>
            <c:bubble3D val="0"/>
            <c:explosion val="0"/>
            <c:spPr>
              <a:solidFill>
                <a:srgbClr val="45667B"/>
              </a:solidFill>
              <a:ln w="19050">
                <a:noFill/>
              </a:ln>
              <a:effectLst/>
            </c:spPr>
            <c:extLst>
              <c:ext xmlns:c16="http://schemas.microsoft.com/office/drawing/2014/chart" uri="{C3380CC4-5D6E-409C-BE32-E72D297353CC}">
                <c16:uniqueId val="{00000003-7BB2-4452-8C0C-0040F2CFC396}"/>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05-7BB2-4452-8C0C-0040F2CFC396}"/>
              </c:ext>
            </c:extLst>
          </c:dPt>
          <c:dPt>
            <c:idx val="3"/>
            <c:bubble3D val="0"/>
            <c:spPr>
              <a:solidFill>
                <a:schemeClr val="accent4"/>
              </a:solidFill>
              <a:ln w="19050">
                <a:noFill/>
              </a:ln>
              <a:effectLst/>
            </c:spPr>
            <c:extLst>
              <c:ext xmlns:c16="http://schemas.microsoft.com/office/drawing/2014/chart" uri="{C3380CC4-5D6E-409C-BE32-E72D297353CC}">
                <c16:uniqueId val="{00000007-7BB2-4452-8C0C-0040F2CFC396}"/>
              </c:ext>
            </c:extLst>
          </c:dPt>
          <c:cat>
            <c:strRef>
              <c:f>Лист1!$A$2:$A$5</c:f>
              <c:strCache>
                <c:ptCount val="3"/>
                <c:pt idx="0">
                  <c:v>Фед</c:v>
                </c:pt>
                <c:pt idx="1">
                  <c:v>Обл</c:v>
                </c:pt>
                <c:pt idx="2">
                  <c:v>ГО</c:v>
                </c:pt>
              </c:strCache>
            </c:strRef>
          </c:cat>
          <c:val>
            <c:numRef>
              <c:f>Лист1!$B$2:$B$5</c:f>
              <c:numCache>
                <c:formatCode>General</c:formatCode>
                <c:ptCount val="4"/>
                <c:pt idx="0">
                  <c:v>53.1</c:v>
                </c:pt>
                <c:pt idx="1">
                  <c:v>36</c:v>
                </c:pt>
                <c:pt idx="2">
                  <c:v>3</c:v>
                </c:pt>
              </c:numCache>
            </c:numRef>
          </c:val>
          <c:extLst>
            <c:ext xmlns:c16="http://schemas.microsoft.com/office/drawing/2014/chart" uri="{C3380CC4-5D6E-409C-BE32-E72D297353CC}">
              <c16:uniqueId val="{00000008-7BB2-4452-8C0C-0040F2CFC3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871630251236467"/>
          <c:y val="6.1848989699463293E-3"/>
          <c:w val="0.79403169813908436"/>
          <c:h val="0.92978363091510008"/>
        </c:manualLayout>
      </c:layout>
      <c:pieChart>
        <c:varyColors val="1"/>
        <c:ser>
          <c:idx val="0"/>
          <c:order val="0"/>
          <c:tx>
            <c:strRef>
              <c:f>Лист1!$B$1</c:f>
              <c:strCache>
                <c:ptCount val="1"/>
                <c:pt idx="0">
                  <c:v>Продажи</c:v>
                </c:pt>
              </c:strCache>
            </c:strRef>
          </c:tx>
          <c:dPt>
            <c:idx val="0"/>
            <c:bubble3D val="0"/>
            <c:spPr>
              <a:solidFill>
                <a:schemeClr val="accent5">
                  <a:shade val="4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F91-4802-A7EB-8F7C5FCE6914}"/>
              </c:ext>
            </c:extLst>
          </c:dPt>
          <c:dPt>
            <c:idx val="1"/>
            <c:bubble3D val="0"/>
            <c:spPr>
              <a:solidFill>
                <a:schemeClr val="accent5">
                  <a:shade val="61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6F91-4802-A7EB-8F7C5FCE6914}"/>
              </c:ext>
            </c:extLst>
          </c:dPt>
          <c:dPt>
            <c:idx val="2"/>
            <c:bubble3D val="0"/>
            <c:spPr>
              <a:solidFill>
                <a:schemeClr val="accent5">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F91-4802-A7EB-8F7C5FCE6914}"/>
              </c:ext>
            </c:extLst>
          </c:dPt>
          <c:dPt>
            <c:idx val="3"/>
            <c:bubble3D val="0"/>
            <c:spPr>
              <a:solidFill>
                <a:schemeClr val="accent5">
                  <a:shade val="92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6F91-4802-A7EB-8F7C5FCE6914}"/>
              </c:ext>
            </c:extLst>
          </c:dPt>
          <c:dPt>
            <c:idx val="4"/>
            <c:bubble3D val="0"/>
            <c:spPr>
              <a:solidFill>
                <a:schemeClr val="accent5">
                  <a:tint val="9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F91-4802-A7EB-8F7C5FCE6914}"/>
              </c:ext>
            </c:extLst>
          </c:dPt>
          <c:dPt>
            <c:idx val="5"/>
            <c:bubble3D val="0"/>
            <c:spPr>
              <a:solidFill>
                <a:schemeClr val="accent5">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F91-4802-A7EB-8F7C5FCE6914}"/>
              </c:ext>
            </c:extLst>
          </c:dPt>
          <c:dPt>
            <c:idx val="6"/>
            <c:bubble3D val="0"/>
            <c:spPr>
              <a:solidFill>
                <a:schemeClr val="accent5">
                  <a:tint val="62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6F91-4802-A7EB-8F7C5FCE6914}"/>
              </c:ext>
            </c:extLst>
          </c:dPt>
          <c:dPt>
            <c:idx val="7"/>
            <c:bubble3D val="0"/>
            <c:spPr>
              <a:solidFill>
                <a:schemeClr val="accent5">
                  <a:tint val="4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6F91-4802-A7EB-8F7C5FCE6914}"/>
              </c:ext>
            </c:extLst>
          </c:dPt>
          <c:dLbls>
            <c:delete val="1"/>
          </c:dLbls>
          <c:cat>
            <c:numRef>
              <c:f>Лист1!$A$2:$A$9</c:f>
              <c:numCache>
                <c:formatCode>General</c:formatCode>
                <c:ptCount val="8"/>
              </c:numCache>
            </c:numRef>
          </c:cat>
          <c:val>
            <c:numRef>
              <c:f>Лист1!$B$2:$B$9</c:f>
              <c:numCache>
                <c:formatCode>0.00%</c:formatCode>
                <c:ptCount val="8"/>
                <c:pt idx="0">
                  <c:v>0.76600000000000001</c:v>
                </c:pt>
                <c:pt idx="1">
                  <c:v>0.08</c:v>
                </c:pt>
                <c:pt idx="2">
                  <c:v>5.0999999999999997E-2</c:v>
                </c:pt>
                <c:pt idx="3">
                  <c:v>8.1000000000000003E-2</c:v>
                </c:pt>
                <c:pt idx="4">
                  <c:v>1.9E-2</c:v>
                </c:pt>
                <c:pt idx="5">
                  <c:v>4.0000000000000002E-4</c:v>
                </c:pt>
                <c:pt idx="6">
                  <c:v>2E-3</c:v>
                </c:pt>
                <c:pt idx="7">
                  <c:v>6.0000000000000001E-3</c:v>
                </c:pt>
              </c:numCache>
            </c:numRef>
          </c:val>
          <c:extLst>
            <c:ext xmlns:c16="http://schemas.microsoft.com/office/drawing/2014/chart" uri="{C3380CC4-5D6E-409C-BE32-E72D297353CC}">
              <c16:uniqueId val="{00000000-6F91-4802-A7EB-8F7C5FCE691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1.5251450759881041E-2"/>
          <c:y val="1.0454707509081631E-3"/>
          <c:w val="8.338307775387227E-2"/>
          <c:h val="0.998954529249091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742514764749749"/>
          <c:y val="5.7286045655563195E-2"/>
          <c:w val="0.79403169813908436"/>
          <c:h val="0.92978363091510008"/>
        </c:manualLayout>
      </c:layout>
      <c:pieChart>
        <c:varyColors val="1"/>
        <c:ser>
          <c:idx val="0"/>
          <c:order val="0"/>
          <c:tx>
            <c:strRef>
              <c:f>Лист1!$B$1</c:f>
              <c:strCache>
                <c:ptCount val="1"/>
                <c:pt idx="0">
                  <c:v>Продажи</c:v>
                </c:pt>
              </c:strCache>
            </c:strRef>
          </c:tx>
          <c:dPt>
            <c:idx val="0"/>
            <c:bubble3D val="0"/>
            <c:spPr>
              <a:solidFill>
                <a:schemeClr val="accent5">
                  <a:shade val="4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D50-4B00-856F-1D73DAC4646F}"/>
              </c:ext>
            </c:extLst>
          </c:dPt>
          <c:dPt>
            <c:idx val="1"/>
            <c:bubble3D val="0"/>
            <c:spPr>
              <a:solidFill>
                <a:schemeClr val="accent5">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D50-4B00-856F-1D73DAC4646F}"/>
              </c:ext>
            </c:extLst>
          </c:dPt>
          <c:dPt>
            <c:idx val="2"/>
            <c:bubble3D val="0"/>
            <c:spPr>
              <a:solidFill>
                <a:schemeClr val="accent5">
                  <a:shade val="82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D50-4B00-856F-1D73DAC4646F}"/>
              </c:ext>
            </c:extLst>
          </c:dPt>
          <c:dPt>
            <c:idx val="3"/>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D50-4B00-856F-1D73DAC4646F}"/>
              </c:ext>
            </c:extLst>
          </c:dPt>
          <c:dPt>
            <c:idx val="4"/>
            <c:bubble3D val="0"/>
            <c:spPr>
              <a:solidFill>
                <a:schemeClr val="accent5">
                  <a:tint val="8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D50-4B00-856F-1D73DAC4646F}"/>
              </c:ext>
            </c:extLst>
          </c:dPt>
          <c:dPt>
            <c:idx val="5"/>
            <c:bubble3D val="0"/>
            <c:spPr>
              <a:solidFill>
                <a:schemeClr val="accent5">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D50-4B00-856F-1D73DAC4646F}"/>
              </c:ext>
            </c:extLst>
          </c:dPt>
          <c:dPt>
            <c:idx val="6"/>
            <c:bubble3D val="0"/>
            <c:spPr>
              <a:solidFill>
                <a:schemeClr val="accent5">
                  <a:tint val="4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D50-4B00-856F-1D73DAC4646F}"/>
              </c:ext>
            </c:extLst>
          </c:dPt>
          <c:dLbls>
            <c:delete val="1"/>
          </c:dLbls>
          <c:cat>
            <c:numRef>
              <c:f>Лист1!$A$2:$A$8</c:f>
              <c:numCache>
                <c:formatCode>General</c:formatCode>
                <c:ptCount val="7"/>
              </c:numCache>
            </c:numRef>
          </c:cat>
          <c:val>
            <c:numRef>
              <c:f>Лист1!$B$2:$B$8</c:f>
              <c:numCache>
                <c:formatCode>0.00%</c:formatCode>
                <c:ptCount val="7"/>
                <c:pt idx="0">
                  <c:v>0.65</c:v>
                </c:pt>
                <c:pt idx="1">
                  <c:v>0.12</c:v>
                </c:pt>
                <c:pt idx="2">
                  <c:v>7.0000000000000007E-2</c:v>
                </c:pt>
                <c:pt idx="3">
                  <c:v>0.14000000000000001</c:v>
                </c:pt>
                <c:pt idx="4">
                  <c:v>1.4999999999999999E-2</c:v>
                </c:pt>
                <c:pt idx="5">
                  <c:v>1E-3</c:v>
                </c:pt>
                <c:pt idx="6">
                  <c:v>4.0000000000000001E-3</c:v>
                </c:pt>
              </c:numCache>
            </c:numRef>
          </c:val>
          <c:extLst>
            <c:ext xmlns:c16="http://schemas.microsoft.com/office/drawing/2014/chart" uri="{C3380CC4-5D6E-409C-BE32-E72D297353CC}">
              <c16:uniqueId val="{00000010-6D50-4B00-856F-1D73DAC4646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1.5251450759881041E-2"/>
          <c:y val="1.0454707509081631E-3"/>
          <c:w val="8.338307775387227E-2"/>
          <c:h val="0.998954529249091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742514764749749"/>
          <c:y val="5.7286045655563195E-2"/>
          <c:w val="0.79403169813908436"/>
          <c:h val="0.92978363091510008"/>
        </c:manualLayout>
      </c:layout>
      <c:pieChart>
        <c:varyColors val="1"/>
        <c:ser>
          <c:idx val="0"/>
          <c:order val="0"/>
          <c:tx>
            <c:strRef>
              <c:f>Лист1!$B$1</c:f>
              <c:strCache>
                <c:ptCount val="1"/>
                <c:pt idx="0">
                  <c:v>Продажи</c:v>
                </c:pt>
              </c:strCache>
            </c:strRef>
          </c:tx>
          <c:dPt>
            <c:idx val="0"/>
            <c:bubble3D val="0"/>
            <c:spPr>
              <a:solidFill>
                <a:schemeClr val="accent5">
                  <a:shade val="4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BD7-41D2-BE69-00A5C5326F77}"/>
              </c:ext>
            </c:extLst>
          </c:dPt>
          <c:dPt>
            <c:idx val="1"/>
            <c:bubble3D val="0"/>
            <c:spPr>
              <a:solidFill>
                <a:schemeClr val="accent5">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BD7-41D2-BE69-00A5C5326F77}"/>
              </c:ext>
            </c:extLst>
          </c:dPt>
          <c:dPt>
            <c:idx val="2"/>
            <c:bubble3D val="0"/>
            <c:spPr>
              <a:solidFill>
                <a:schemeClr val="accent5">
                  <a:shade val="82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BD7-41D2-BE69-00A5C5326F77}"/>
              </c:ext>
            </c:extLst>
          </c:dPt>
          <c:dPt>
            <c:idx val="3"/>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BD7-41D2-BE69-00A5C5326F77}"/>
              </c:ext>
            </c:extLst>
          </c:dPt>
          <c:dPt>
            <c:idx val="4"/>
            <c:bubble3D val="0"/>
            <c:spPr>
              <a:solidFill>
                <a:schemeClr val="accent5">
                  <a:tint val="8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BD7-41D2-BE69-00A5C5326F77}"/>
              </c:ext>
            </c:extLst>
          </c:dPt>
          <c:dPt>
            <c:idx val="5"/>
            <c:bubble3D val="0"/>
            <c:spPr>
              <a:solidFill>
                <a:schemeClr val="accent5">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BD7-41D2-BE69-00A5C5326F77}"/>
              </c:ext>
            </c:extLst>
          </c:dPt>
          <c:dPt>
            <c:idx val="6"/>
            <c:bubble3D val="0"/>
            <c:spPr>
              <a:solidFill>
                <a:schemeClr val="accent5">
                  <a:tint val="4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BD7-41D2-BE69-00A5C5326F77}"/>
              </c:ext>
            </c:extLst>
          </c:dPt>
          <c:dLbls>
            <c:delete val="1"/>
          </c:dLbls>
          <c:cat>
            <c:numRef>
              <c:f>Лист1!$A$2:$A$8</c:f>
              <c:numCache>
                <c:formatCode>General</c:formatCode>
                <c:ptCount val="7"/>
              </c:numCache>
            </c:numRef>
          </c:cat>
          <c:val>
            <c:numRef>
              <c:f>Лист1!$B$2:$B$8</c:f>
              <c:numCache>
                <c:formatCode>0.00%</c:formatCode>
                <c:ptCount val="7"/>
                <c:pt idx="0">
                  <c:v>0.69</c:v>
                </c:pt>
                <c:pt idx="1">
                  <c:v>0.08</c:v>
                </c:pt>
                <c:pt idx="2">
                  <c:v>7.0000000000000007E-2</c:v>
                </c:pt>
                <c:pt idx="3">
                  <c:v>0.14000000000000001</c:v>
                </c:pt>
                <c:pt idx="4">
                  <c:v>1.4999999999999999E-2</c:v>
                </c:pt>
                <c:pt idx="5">
                  <c:v>1E-3</c:v>
                </c:pt>
                <c:pt idx="6">
                  <c:v>4.0000000000000001E-3</c:v>
                </c:pt>
              </c:numCache>
            </c:numRef>
          </c:val>
          <c:extLst>
            <c:ext xmlns:c16="http://schemas.microsoft.com/office/drawing/2014/chart" uri="{C3380CC4-5D6E-409C-BE32-E72D297353CC}">
              <c16:uniqueId val="{00000010-DBD7-41D2-BE69-00A5C5326F7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1.5251450759881041E-2"/>
          <c:y val="1.0454707509081631E-3"/>
          <c:w val="8.338307775387227E-2"/>
          <c:h val="0.998954529249091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a:t>Образование</a:t>
            </a:r>
          </a:p>
        </c:rich>
      </c:tx>
      <c:layout>
        <c:manualLayout>
          <c:xMode val="edge"/>
          <c:yMode val="edge"/>
          <c:x val="0.35914673958292254"/>
          <c:y val="4.204360617169240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941146999580787E-2"/>
          <c:y val="0.19494218728274712"/>
          <c:w val="0.91837819757208738"/>
          <c:h val="0.58012488753427305"/>
        </c:manualLayout>
      </c:layout>
      <c:bar3DChart>
        <c:barDir val="col"/>
        <c:grouping val="clustered"/>
        <c:varyColors val="0"/>
        <c:ser>
          <c:idx val="0"/>
          <c:order val="0"/>
          <c:tx>
            <c:strRef>
              <c:f>Лист1!$B$1</c:f>
              <c:strCache>
                <c:ptCount val="1"/>
                <c:pt idx="0">
                  <c:v>Образование</c:v>
                </c:pt>
              </c:strCache>
            </c:strRef>
          </c:tx>
          <c:spPr>
            <a:solidFill>
              <a:srgbClr val="002060"/>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Лист1!$A$2:$A$5</c:f>
              <c:strCache>
                <c:ptCount val="4"/>
                <c:pt idx="0">
                  <c:v>2025 год</c:v>
                </c:pt>
                <c:pt idx="1">
                  <c:v>2026 год</c:v>
                </c:pt>
                <c:pt idx="2">
                  <c:v>2027 год</c:v>
                </c:pt>
                <c:pt idx="3">
                  <c:v>2028 год</c:v>
                </c:pt>
              </c:strCache>
            </c:strRef>
          </c:cat>
          <c:val>
            <c:numRef>
              <c:f>Лист1!$B$2:$B$5</c:f>
              <c:numCache>
                <c:formatCode>#,##0.00</c:formatCode>
                <c:ptCount val="4"/>
                <c:pt idx="0">
                  <c:v>1466</c:v>
                </c:pt>
                <c:pt idx="1">
                  <c:v>1573.3</c:v>
                </c:pt>
                <c:pt idx="2">
                  <c:v>1392.2</c:v>
                </c:pt>
                <c:pt idx="3">
                  <c:v>1426.3</c:v>
                </c:pt>
              </c:numCache>
            </c:numRef>
          </c:val>
          <c:extLst>
            <c:ext xmlns:c16="http://schemas.microsoft.com/office/drawing/2014/chart" uri="{C3380CC4-5D6E-409C-BE32-E72D297353CC}">
              <c16:uniqueId val="{00000000-A5DC-45D1-AB9E-D3A72A26288C}"/>
            </c:ext>
          </c:extLst>
        </c:ser>
        <c:dLbls>
          <c:showLegendKey val="0"/>
          <c:showVal val="0"/>
          <c:showCatName val="0"/>
          <c:showSerName val="0"/>
          <c:showPercent val="0"/>
          <c:showBubbleSize val="0"/>
        </c:dLbls>
        <c:gapWidth val="65"/>
        <c:shape val="box"/>
        <c:axId val="211019264"/>
        <c:axId val="211020800"/>
        <c:axId val="0"/>
      </c:bar3DChart>
      <c:catAx>
        <c:axId val="211019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11020800"/>
        <c:crosses val="autoZero"/>
        <c:auto val="1"/>
        <c:lblAlgn val="ctr"/>
        <c:lblOffset val="100"/>
        <c:noMultiLvlLbl val="0"/>
      </c:catAx>
      <c:valAx>
        <c:axId val="211020800"/>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211019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dirty="0"/>
              <a:t>Культура и</a:t>
            </a:r>
            <a:r>
              <a:rPr lang="ru-RU" baseline="0" dirty="0"/>
              <a:t> </a:t>
            </a:r>
            <a:r>
              <a:rPr lang="ru-RU" dirty="0"/>
              <a:t>кинематография</a:t>
            </a:r>
          </a:p>
        </c:rich>
      </c:tx>
      <c:layout>
        <c:manualLayout>
          <c:xMode val="edge"/>
          <c:yMode val="edge"/>
          <c:x val="0.13919794909357264"/>
          <c:y val="1.723871054579716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533662943294881E-2"/>
          <c:y val="0.2870471449623066"/>
          <c:w val="0.91837819757208738"/>
          <c:h val="0.58012488753427305"/>
        </c:manualLayout>
      </c:layout>
      <c:bar3DChart>
        <c:barDir val="col"/>
        <c:grouping val="clustered"/>
        <c:varyColors val="0"/>
        <c:ser>
          <c:idx val="0"/>
          <c:order val="0"/>
          <c:tx>
            <c:strRef>
              <c:f>Лист1!$B$1</c:f>
              <c:strCache>
                <c:ptCount val="1"/>
                <c:pt idx="0">
                  <c:v>Образование</c:v>
                </c:pt>
              </c:strCache>
            </c:strRef>
          </c:tx>
          <c:spPr>
            <a:solidFill>
              <a:srgbClr val="0070C0"/>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Лист1!$A$2:$A$5</c:f>
              <c:strCache>
                <c:ptCount val="4"/>
                <c:pt idx="0">
                  <c:v>2025 год</c:v>
                </c:pt>
                <c:pt idx="1">
                  <c:v>2026 год</c:v>
                </c:pt>
                <c:pt idx="2">
                  <c:v>2027 год</c:v>
                </c:pt>
                <c:pt idx="3">
                  <c:v>2028 год</c:v>
                </c:pt>
              </c:strCache>
            </c:strRef>
          </c:cat>
          <c:val>
            <c:numRef>
              <c:f>Лист1!$B$2:$B$5</c:f>
              <c:numCache>
                <c:formatCode>#,##0.00</c:formatCode>
                <c:ptCount val="4"/>
                <c:pt idx="0">
                  <c:v>269.89999999999998</c:v>
                </c:pt>
                <c:pt idx="1">
                  <c:v>258.60000000000002</c:v>
                </c:pt>
                <c:pt idx="2">
                  <c:v>316.10000000000002</c:v>
                </c:pt>
                <c:pt idx="3">
                  <c:v>285.2</c:v>
                </c:pt>
              </c:numCache>
            </c:numRef>
          </c:val>
          <c:extLst>
            <c:ext xmlns:c16="http://schemas.microsoft.com/office/drawing/2014/chart" uri="{C3380CC4-5D6E-409C-BE32-E72D297353CC}">
              <c16:uniqueId val="{00000000-43F9-4015-A407-FA01A7C187D1}"/>
            </c:ext>
          </c:extLst>
        </c:ser>
        <c:dLbls>
          <c:showLegendKey val="0"/>
          <c:showVal val="0"/>
          <c:showCatName val="0"/>
          <c:showSerName val="0"/>
          <c:showPercent val="0"/>
          <c:showBubbleSize val="0"/>
        </c:dLbls>
        <c:gapWidth val="65"/>
        <c:shape val="box"/>
        <c:axId val="75264000"/>
        <c:axId val="75265536"/>
        <c:axId val="0"/>
      </c:bar3DChart>
      <c:catAx>
        <c:axId val="752640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75265536"/>
        <c:crosses val="autoZero"/>
        <c:auto val="1"/>
        <c:lblAlgn val="ctr"/>
        <c:lblOffset val="100"/>
        <c:noMultiLvlLbl val="0"/>
      </c:catAx>
      <c:valAx>
        <c:axId val="75265536"/>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75264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a:t>Социальная политика</a:t>
            </a:r>
          </a:p>
        </c:rich>
      </c:tx>
      <c:layout>
        <c:manualLayout>
          <c:xMode val="edge"/>
          <c:yMode val="edge"/>
          <c:x val="0.15164781675017897"/>
          <c:y val="2.335725439383368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240372226198997E-2"/>
          <c:y val="0.17790225588889996"/>
          <c:w val="0.91837819757208738"/>
          <c:h val="0.58012488753427305"/>
        </c:manualLayout>
      </c:layout>
      <c:bar3DChart>
        <c:barDir val="col"/>
        <c:grouping val="clustered"/>
        <c:varyColors val="0"/>
        <c:ser>
          <c:idx val="0"/>
          <c:order val="0"/>
          <c:tx>
            <c:strRef>
              <c:f>Лист1!$B$1</c:f>
              <c:strCache>
                <c:ptCount val="1"/>
                <c:pt idx="0">
                  <c:v>Образование</c:v>
                </c:pt>
              </c:strCache>
            </c:strRef>
          </c:tx>
          <c:spPr>
            <a:solidFill>
              <a:schemeClr val="accent5">
                <a:lumMod val="7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Лист1!$A$2:$A$5</c:f>
              <c:strCache>
                <c:ptCount val="4"/>
                <c:pt idx="0">
                  <c:v>2025 год</c:v>
                </c:pt>
                <c:pt idx="1">
                  <c:v>2026 год</c:v>
                </c:pt>
                <c:pt idx="2">
                  <c:v>2027 год</c:v>
                </c:pt>
                <c:pt idx="3">
                  <c:v>2028 год</c:v>
                </c:pt>
              </c:strCache>
            </c:strRef>
          </c:cat>
          <c:val>
            <c:numRef>
              <c:f>Лист1!$B$2:$B$5</c:f>
              <c:numCache>
                <c:formatCode>#,##0.00</c:formatCode>
                <c:ptCount val="4"/>
                <c:pt idx="0">
                  <c:v>57.1</c:v>
                </c:pt>
                <c:pt idx="1">
                  <c:v>60.5</c:v>
                </c:pt>
                <c:pt idx="2">
                  <c:v>63.3</c:v>
                </c:pt>
                <c:pt idx="3">
                  <c:v>60.9</c:v>
                </c:pt>
              </c:numCache>
            </c:numRef>
          </c:val>
          <c:extLst>
            <c:ext xmlns:c16="http://schemas.microsoft.com/office/drawing/2014/chart" uri="{C3380CC4-5D6E-409C-BE32-E72D297353CC}">
              <c16:uniqueId val="{00000000-126A-4878-8D94-9E588929E23E}"/>
            </c:ext>
          </c:extLst>
        </c:ser>
        <c:dLbls>
          <c:showLegendKey val="0"/>
          <c:showVal val="0"/>
          <c:showCatName val="0"/>
          <c:showSerName val="0"/>
          <c:showPercent val="0"/>
          <c:showBubbleSize val="0"/>
        </c:dLbls>
        <c:gapWidth val="65"/>
        <c:shape val="box"/>
        <c:axId val="210921728"/>
        <c:axId val="210923520"/>
        <c:axId val="0"/>
      </c:bar3DChart>
      <c:catAx>
        <c:axId val="210921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300" b="0" i="0" u="none" strike="noStrike" kern="1200" cap="all" baseline="0">
                <a:solidFill>
                  <a:schemeClr val="dk1">
                    <a:lumMod val="75000"/>
                    <a:lumOff val="25000"/>
                  </a:schemeClr>
                </a:solidFill>
                <a:latin typeface="+mn-lt"/>
                <a:ea typeface="+mn-ea"/>
                <a:cs typeface="+mn-cs"/>
              </a:defRPr>
            </a:pPr>
            <a:endParaRPr lang="ru-RU"/>
          </a:p>
        </c:txPr>
        <c:crossAx val="210923520"/>
        <c:crosses val="autoZero"/>
        <c:auto val="1"/>
        <c:lblAlgn val="ctr"/>
        <c:lblOffset val="100"/>
        <c:noMultiLvlLbl val="0"/>
      </c:catAx>
      <c:valAx>
        <c:axId val="210923520"/>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210921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44308302197017E-2"/>
          <c:y val="0.24462593420140227"/>
          <c:w val="0.94510210144597218"/>
          <c:h val="0.35272206870558048"/>
        </c:manualLayout>
      </c:layout>
      <c:lineChart>
        <c:grouping val="standard"/>
        <c:varyColors val="0"/>
        <c:ser>
          <c:idx val="1"/>
          <c:order val="0"/>
          <c:tx>
            <c:strRef>
              <c:f>Лист1!$B$1</c:f>
              <c:strCache>
                <c:ptCount val="1"/>
                <c:pt idx="0">
                  <c:v>Ряд 3</c:v>
                </c:pt>
              </c:strCache>
            </c:strRef>
          </c:tx>
          <c:spPr>
            <a:ln w="28575" cap="rnd" cmpd="sng" algn="ctr">
              <a:solidFill>
                <a:schemeClr val="accent2">
                  <a:shade val="95000"/>
                  <a:satMod val="105000"/>
                </a:schemeClr>
              </a:solidFill>
              <a:prstDash val="solid"/>
              <a:round/>
            </a:ln>
            <a:effectLst/>
          </c:spPr>
          <c:marker>
            <c:spPr>
              <a:solidFill>
                <a:schemeClr val="accent2"/>
              </a:solidFill>
              <a:ln w="9525" cap="flat" cmpd="sng" algn="ctr">
                <a:solidFill>
                  <a:schemeClr val="accent2">
                    <a:shade val="95000"/>
                    <a:satMod val="105000"/>
                  </a:schemeClr>
                </a:solidFill>
                <a:prstDash val="solid"/>
                <a:round/>
              </a:ln>
              <a:effectLst/>
            </c:spPr>
          </c:marker>
          <c:cat>
            <c:numRef>
              <c:f>Лист1!$A$2:$A$6</c:f>
              <c:numCache>
                <c:formatCode>General</c:formatCode>
                <c:ptCount val="5"/>
                <c:pt idx="0">
                  <c:v>2024</c:v>
                </c:pt>
                <c:pt idx="1">
                  <c:v>2025</c:v>
                </c:pt>
                <c:pt idx="2">
                  <c:v>2026</c:v>
                </c:pt>
                <c:pt idx="3">
                  <c:v>2027</c:v>
                </c:pt>
                <c:pt idx="4">
                  <c:v>2028</c:v>
                </c:pt>
              </c:numCache>
            </c:numRef>
          </c:cat>
          <c:val>
            <c:numRef>
              <c:f>Лист1!$B$2:$B$6</c:f>
              <c:numCache>
                <c:formatCode>#,##0.0</c:formatCode>
                <c:ptCount val="5"/>
                <c:pt idx="0">
                  <c:v>47688.800000000003</c:v>
                </c:pt>
                <c:pt idx="1">
                  <c:v>57193.8</c:v>
                </c:pt>
                <c:pt idx="2">
                  <c:v>61311.4</c:v>
                </c:pt>
                <c:pt idx="3">
                  <c:v>66400.2</c:v>
                </c:pt>
                <c:pt idx="4">
                  <c:v>71977.899999999994</c:v>
                </c:pt>
              </c:numCache>
            </c:numRef>
          </c:val>
          <c:smooth val="0"/>
          <c:extLst>
            <c:ext xmlns:c16="http://schemas.microsoft.com/office/drawing/2014/chart" uri="{C3380CC4-5D6E-409C-BE32-E72D297353CC}">
              <c16:uniqueId val="{00000000-265C-4716-A190-AC8C6F716CE1}"/>
            </c:ext>
          </c:extLst>
        </c:ser>
        <c:dLbls>
          <c:showLegendKey val="0"/>
          <c:showVal val="0"/>
          <c:showCatName val="0"/>
          <c:showSerName val="0"/>
          <c:showPercent val="0"/>
          <c:showBubbleSize val="0"/>
        </c:dLbls>
        <c:marker val="1"/>
        <c:smooth val="0"/>
        <c:axId val="138709248"/>
        <c:axId val="138711424"/>
      </c:lineChart>
      <c:catAx>
        <c:axId val="13870924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b="1"/>
            </a:pPr>
            <a:endParaRPr lang="ru-RU"/>
          </a:p>
        </c:txPr>
        <c:crossAx val="138711424"/>
        <c:crosses val="autoZero"/>
        <c:auto val="1"/>
        <c:lblAlgn val="ctr"/>
        <c:lblOffset val="100"/>
        <c:noMultiLvlLbl val="0"/>
      </c:catAx>
      <c:valAx>
        <c:axId val="138711424"/>
        <c:scaling>
          <c:orientation val="minMax"/>
        </c:scaling>
        <c:delete val="1"/>
        <c:axPos val="l"/>
        <c:numFmt formatCode="#,##0.0" sourceLinked="1"/>
        <c:majorTickMark val="out"/>
        <c:minorTickMark val="none"/>
        <c:tickLblPos val="nextTo"/>
        <c:crossAx val="1387092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solidFill>
            <a:schemeClr val="tx2">
              <a:lumMod val="50000"/>
            </a:schemeClr>
          </a:solidFill>
          <a:latin typeface="Arial" pitchFamily="34" charset="0"/>
          <a:cs typeface="Arial" pitchFamily="34" charset="0"/>
        </a:defRPr>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a:t>Физическая культура и спорт</a:t>
            </a:r>
          </a:p>
        </c:rich>
      </c:tx>
      <c:layout>
        <c:manualLayout>
          <c:xMode val="edge"/>
          <c:yMode val="edge"/>
          <c:x val="0.17367192473234155"/>
          <c:y val="1.7980805761463007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2512539201449872"/>
          <c:w val="1"/>
          <c:h val="0.58012488753427305"/>
        </c:manualLayout>
      </c:layout>
      <c:bar3DChart>
        <c:barDir val="col"/>
        <c:grouping val="clustered"/>
        <c:varyColors val="0"/>
        <c:ser>
          <c:idx val="0"/>
          <c:order val="0"/>
          <c:tx>
            <c:strRef>
              <c:f>Лист1!$B$1</c:f>
              <c:strCache>
                <c:ptCount val="1"/>
                <c:pt idx="0">
                  <c:v>Образование</c:v>
                </c:pt>
              </c:strCache>
            </c:strRef>
          </c:tx>
          <c:spPr>
            <a:solidFill>
              <a:srgbClr val="822A30"/>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Лист1!$A$2:$A$5</c:f>
              <c:strCache>
                <c:ptCount val="4"/>
                <c:pt idx="0">
                  <c:v>2025 год</c:v>
                </c:pt>
                <c:pt idx="1">
                  <c:v>2026 год</c:v>
                </c:pt>
                <c:pt idx="2">
                  <c:v>2027 год</c:v>
                </c:pt>
                <c:pt idx="3">
                  <c:v>2028 год</c:v>
                </c:pt>
              </c:strCache>
            </c:strRef>
          </c:cat>
          <c:val>
            <c:numRef>
              <c:f>Лист1!$B$2:$B$5</c:f>
              <c:numCache>
                <c:formatCode>#,##0.00</c:formatCode>
                <c:ptCount val="4"/>
                <c:pt idx="0">
                  <c:v>157.4</c:v>
                </c:pt>
                <c:pt idx="1">
                  <c:v>319.89999999999998</c:v>
                </c:pt>
                <c:pt idx="2">
                  <c:v>169.3</c:v>
                </c:pt>
                <c:pt idx="3">
                  <c:v>196.3</c:v>
                </c:pt>
              </c:numCache>
            </c:numRef>
          </c:val>
          <c:extLst>
            <c:ext xmlns:c16="http://schemas.microsoft.com/office/drawing/2014/chart" uri="{C3380CC4-5D6E-409C-BE32-E72D297353CC}">
              <c16:uniqueId val="{00000000-82E7-4D44-BFBA-AE074B0CDBFA}"/>
            </c:ext>
          </c:extLst>
        </c:ser>
        <c:dLbls>
          <c:showLegendKey val="0"/>
          <c:showVal val="0"/>
          <c:showCatName val="0"/>
          <c:showSerName val="0"/>
          <c:showPercent val="0"/>
          <c:showBubbleSize val="0"/>
        </c:dLbls>
        <c:gapWidth val="65"/>
        <c:shape val="box"/>
        <c:axId val="210957056"/>
        <c:axId val="210958592"/>
        <c:axId val="0"/>
      </c:bar3DChart>
      <c:catAx>
        <c:axId val="2109570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10958592"/>
        <c:crosses val="autoZero"/>
        <c:auto val="1"/>
        <c:lblAlgn val="ctr"/>
        <c:lblOffset val="100"/>
        <c:noMultiLvlLbl val="0"/>
      </c:catAx>
      <c:valAx>
        <c:axId val="210958592"/>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210957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001724408780581"/>
          <c:y val="2.4401085892523842E-2"/>
          <c:w val="0.79403169813908436"/>
          <c:h val="0.92978363091510008"/>
        </c:manualLayout>
      </c:layout>
      <c:pieChart>
        <c:varyColors val="1"/>
        <c:ser>
          <c:idx val="0"/>
          <c:order val="0"/>
          <c:tx>
            <c:strRef>
              <c:f>Лист1!$B$1</c:f>
              <c:strCache>
                <c:ptCount val="1"/>
                <c:pt idx="0">
                  <c:v>Продажи</c:v>
                </c:pt>
              </c:strCache>
            </c:strRef>
          </c:tx>
          <c:explosion val="22"/>
          <c:dPt>
            <c:idx val="0"/>
            <c:bubble3D val="0"/>
            <c:spPr>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9E2-43A7-90E7-1F354693E800}"/>
              </c:ext>
            </c:extLst>
          </c:dPt>
          <c:dPt>
            <c:idx val="1"/>
            <c:bubble3D val="0"/>
            <c:spPr>
              <a:solidFill>
                <a:srgbClr val="9A323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9E2-43A7-90E7-1F354693E800}"/>
              </c:ext>
            </c:extLst>
          </c:dPt>
          <c:dPt>
            <c:idx val="2"/>
            <c:bubble3D val="0"/>
            <c:spPr>
              <a:solidFill>
                <a:srgbClr val="0070C0"/>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9E2-43A7-90E7-1F354693E800}"/>
              </c:ext>
            </c:extLst>
          </c:dPt>
          <c:dPt>
            <c:idx val="3"/>
            <c:bubble3D val="0"/>
            <c:spPr>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9E2-43A7-90E7-1F354693E800}"/>
              </c:ext>
            </c:extLst>
          </c:dPt>
          <c:dLbls>
            <c:delete val="1"/>
          </c:dLbls>
          <c:cat>
            <c:numRef>
              <c:f>Лист1!$A$2:$A$5</c:f>
              <c:numCache>
                <c:formatCode>General</c:formatCode>
                <c:ptCount val="4"/>
              </c:numCache>
            </c:numRef>
          </c:cat>
          <c:val>
            <c:numRef>
              <c:f>Лист1!$B$2:$B$5</c:f>
              <c:numCache>
                <c:formatCode>0.00%</c:formatCode>
                <c:ptCount val="4"/>
                <c:pt idx="0">
                  <c:v>15.733000000000001</c:v>
                </c:pt>
                <c:pt idx="1">
                  <c:v>3.1989999999999998</c:v>
                </c:pt>
                <c:pt idx="2">
                  <c:v>2.5859999999999999</c:v>
                </c:pt>
                <c:pt idx="3">
                  <c:v>0.60499999999999998</c:v>
                </c:pt>
              </c:numCache>
            </c:numRef>
          </c:val>
          <c:extLst>
            <c:ext xmlns:c16="http://schemas.microsoft.com/office/drawing/2014/chart" uri="{C3380CC4-5D6E-409C-BE32-E72D297353CC}">
              <c16:uniqueId val="{00000010-19E2-43A7-90E7-1F354693E80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floor>
    <c:sideWall>
      <c:thickness val="0"/>
    </c:sideWall>
    <c:backWall>
      <c:thickness val="0"/>
    </c:backWall>
    <c:plotArea>
      <c:layout>
        <c:manualLayout>
          <c:layoutTarget val="inner"/>
          <c:xMode val="edge"/>
          <c:yMode val="edge"/>
          <c:x val="6.615777919338206E-2"/>
          <c:y val="0.15023190594326397"/>
          <c:w val="0.89124671916010489"/>
          <c:h val="0.70704586584211215"/>
        </c:manualLayout>
      </c:layout>
      <c:bar3DChart>
        <c:barDir val="col"/>
        <c:grouping val="clustered"/>
        <c:varyColors val="0"/>
        <c:ser>
          <c:idx val="0"/>
          <c:order val="0"/>
          <c:tx>
            <c:strRef>
              <c:f>Sheet1!$A$2</c:f>
              <c:strCache>
                <c:ptCount val="1"/>
                <c:pt idx="0">
                  <c:v>Восток</c:v>
                </c:pt>
              </c:strCache>
            </c:strRef>
          </c:tx>
          <c:invertIfNegative val="0"/>
          <c:dPt>
            <c:idx val="0"/>
            <c:invertIfNegative val="0"/>
            <c:bubble3D val="0"/>
            <c:extLst>
              <c:ext xmlns:c16="http://schemas.microsoft.com/office/drawing/2014/chart" uri="{C3380CC4-5D6E-409C-BE32-E72D297353CC}">
                <c16:uniqueId val="{00000000-720C-4062-B3D6-B8B452576A3D}"/>
              </c:ext>
            </c:extLst>
          </c:dPt>
          <c:dPt>
            <c:idx val="1"/>
            <c:invertIfNegative val="0"/>
            <c:bubble3D val="0"/>
            <c:extLst>
              <c:ext xmlns:c16="http://schemas.microsoft.com/office/drawing/2014/chart" uri="{C3380CC4-5D6E-409C-BE32-E72D297353CC}">
                <c16:uniqueId val="{00000001-720C-4062-B3D6-B8B452576A3D}"/>
              </c:ext>
            </c:extLst>
          </c:dPt>
          <c:dLbls>
            <c:delete val="1"/>
          </c:dLbls>
          <c:cat>
            <c:numRef>
              <c:f>Sheet1!$B$1:$I$1</c:f>
              <c:numCache>
                <c:formatCode>General</c:formatCode>
                <c:ptCount val="8"/>
                <c:pt idx="0">
                  <c:v>2021</c:v>
                </c:pt>
                <c:pt idx="1">
                  <c:v>2022</c:v>
                </c:pt>
                <c:pt idx="2">
                  <c:v>2023</c:v>
                </c:pt>
                <c:pt idx="3">
                  <c:v>2024</c:v>
                </c:pt>
                <c:pt idx="4">
                  <c:v>2025</c:v>
                </c:pt>
                <c:pt idx="5">
                  <c:v>2026</c:v>
                </c:pt>
                <c:pt idx="6">
                  <c:v>2027</c:v>
                </c:pt>
                <c:pt idx="7">
                  <c:v>2028</c:v>
                </c:pt>
              </c:numCache>
            </c:numRef>
          </c:cat>
          <c:val>
            <c:numRef>
              <c:f>Sheet1!$B$2:$I$2</c:f>
              <c:numCache>
                <c:formatCode>General</c:formatCode>
                <c:ptCount val="8"/>
                <c:pt idx="0">
                  <c:v>0</c:v>
                </c:pt>
                <c:pt idx="1">
                  <c:v>0</c:v>
                </c:pt>
                <c:pt idx="2">
                  <c:v>0</c:v>
                </c:pt>
                <c:pt idx="3">
                  <c:v>0</c:v>
                </c:pt>
                <c:pt idx="4">
                  <c:v>0</c:v>
                </c:pt>
                <c:pt idx="5">
                  <c:v>23.2</c:v>
                </c:pt>
                <c:pt idx="6">
                  <c:v>0</c:v>
                </c:pt>
                <c:pt idx="7">
                  <c:v>0</c:v>
                </c:pt>
              </c:numCache>
            </c:numRef>
          </c:val>
          <c:extLst>
            <c:ext xmlns:c16="http://schemas.microsoft.com/office/drawing/2014/chart" uri="{C3380CC4-5D6E-409C-BE32-E72D297353CC}">
              <c16:uniqueId val="{00000002-720C-4062-B3D6-B8B452576A3D}"/>
            </c:ext>
          </c:extLst>
        </c:ser>
        <c:dLbls>
          <c:showLegendKey val="0"/>
          <c:showVal val="1"/>
          <c:showCatName val="0"/>
          <c:showSerName val="0"/>
          <c:showPercent val="0"/>
          <c:showBubbleSize val="0"/>
        </c:dLbls>
        <c:gapWidth val="150"/>
        <c:gapDepth val="0"/>
        <c:shape val="pyramid"/>
        <c:axId val="345496960"/>
        <c:axId val="345516288"/>
        <c:axId val="0"/>
      </c:bar3DChart>
      <c:catAx>
        <c:axId val="345496960"/>
        <c:scaling>
          <c:orientation val="minMax"/>
        </c:scaling>
        <c:delete val="0"/>
        <c:axPos val="b"/>
        <c:numFmt formatCode="General" sourceLinked="1"/>
        <c:majorTickMark val="out"/>
        <c:minorTickMark val="none"/>
        <c:tickLblPos val="low"/>
        <c:txPr>
          <a:bodyPr rot="0" vert="horz"/>
          <a:lstStyle/>
          <a:p>
            <a:pPr>
              <a:defRPr/>
            </a:pPr>
            <a:endParaRPr lang="ru-RU"/>
          </a:p>
        </c:txPr>
        <c:crossAx val="345516288"/>
        <c:crosses val="autoZero"/>
        <c:auto val="1"/>
        <c:lblAlgn val="ctr"/>
        <c:lblOffset val="100"/>
        <c:tickLblSkip val="1"/>
        <c:tickMarkSkip val="1"/>
        <c:noMultiLvlLbl val="0"/>
      </c:catAx>
      <c:valAx>
        <c:axId val="345516288"/>
        <c:scaling>
          <c:orientation val="minMax"/>
        </c:scaling>
        <c:delete val="0"/>
        <c:axPos val="l"/>
        <c:majorGridlines/>
        <c:numFmt formatCode="General" sourceLinked="1"/>
        <c:majorTickMark val="out"/>
        <c:minorTickMark val="none"/>
        <c:tickLblPos val="nextTo"/>
        <c:txPr>
          <a:bodyPr rot="0" vert="horz"/>
          <a:lstStyle/>
          <a:p>
            <a:pPr>
              <a:defRPr/>
            </a:pPr>
            <a:endParaRPr lang="ru-RU"/>
          </a:p>
        </c:txPr>
        <c:crossAx val="345496960"/>
        <c:crosses val="autoZero"/>
        <c:crossBetween val="between"/>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ru-RU"/>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floor>
    <c:sideWall>
      <c:thickness val="0"/>
    </c:sideWall>
    <c:backWall>
      <c:thickness val="0"/>
    </c:backWall>
    <c:plotArea>
      <c:layout>
        <c:manualLayout>
          <c:layoutTarget val="inner"/>
          <c:xMode val="edge"/>
          <c:yMode val="edge"/>
          <c:x val="6.5571292752492627E-2"/>
          <c:y val="3.396812409600157E-2"/>
          <c:w val="0.72273392844482498"/>
          <c:h val="0.7587269842464599"/>
        </c:manualLayout>
      </c:layout>
      <c:bar3DChart>
        <c:barDir val="col"/>
        <c:grouping val="clustered"/>
        <c:varyColors val="0"/>
        <c:ser>
          <c:idx val="0"/>
          <c:order val="0"/>
          <c:tx>
            <c:strRef>
              <c:f>Sheet1!$A$2</c:f>
              <c:strCache>
                <c:ptCount val="1"/>
                <c:pt idx="0">
                  <c:v>Восток</c:v>
                </c:pt>
              </c:strCache>
            </c:strRef>
          </c:tx>
          <c:invertIfNegative val="0"/>
          <c:dPt>
            <c:idx val="0"/>
            <c:invertIfNegative val="0"/>
            <c:bubble3D val="0"/>
            <c:extLst>
              <c:ext xmlns:c16="http://schemas.microsoft.com/office/drawing/2014/chart" uri="{C3380CC4-5D6E-409C-BE32-E72D297353CC}">
                <c16:uniqueId val="{00000001-4806-43C2-9EB3-6E7D159ACD62}"/>
              </c:ext>
            </c:extLst>
          </c:dPt>
          <c:dPt>
            <c:idx val="1"/>
            <c:invertIfNegative val="0"/>
            <c:bubble3D val="0"/>
            <c:extLst>
              <c:ext xmlns:c16="http://schemas.microsoft.com/office/drawing/2014/chart" uri="{C3380CC4-5D6E-409C-BE32-E72D297353CC}">
                <c16:uniqueId val="{00000002-4806-43C2-9EB3-6E7D159ACD62}"/>
              </c:ext>
            </c:extLst>
          </c:dPt>
          <c:cat>
            <c:numRef>
              <c:f>Sheet1!$B$1:$E$1</c:f>
              <c:numCache>
                <c:formatCode>General</c:formatCode>
                <c:ptCount val="4"/>
                <c:pt idx="0">
                  <c:v>2025</c:v>
                </c:pt>
                <c:pt idx="1">
                  <c:v>2026</c:v>
                </c:pt>
                <c:pt idx="2">
                  <c:v>2027</c:v>
                </c:pt>
                <c:pt idx="3">
                  <c:v>2028</c:v>
                </c:pt>
              </c:numCache>
            </c:numRef>
          </c:cat>
          <c:val>
            <c:numRef>
              <c:f>Sheet1!$B$2:$E$2</c:f>
              <c:numCache>
                <c:formatCode>General</c:formatCode>
                <c:ptCount val="4"/>
                <c:pt idx="0">
                  <c:v>0</c:v>
                </c:pt>
                <c:pt idx="1">
                  <c:v>23.2</c:v>
                </c:pt>
                <c:pt idx="2">
                  <c:v>0</c:v>
                </c:pt>
                <c:pt idx="3">
                  <c:v>0</c:v>
                </c:pt>
              </c:numCache>
            </c:numRef>
          </c:val>
          <c:extLst>
            <c:ext xmlns:c16="http://schemas.microsoft.com/office/drawing/2014/chart" uri="{C3380CC4-5D6E-409C-BE32-E72D297353CC}">
              <c16:uniqueId val="{00000003-4806-43C2-9EB3-6E7D159ACD62}"/>
            </c:ext>
          </c:extLst>
        </c:ser>
        <c:dLbls>
          <c:showLegendKey val="0"/>
          <c:showVal val="0"/>
          <c:showCatName val="0"/>
          <c:showSerName val="0"/>
          <c:showPercent val="0"/>
          <c:showBubbleSize val="0"/>
        </c:dLbls>
        <c:gapWidth val="150"/>
        <c:gapDepth val="0"/>
        <c:shape val="pyramid"/>
        <c:axId val="346490752"/>
        <c:axId val="346492288"/>
        <c:axId val="0"/>
      </c:bar3DChart>
      <c:catAx>
        <c:axId val="346490752"/>
        <c:scaling>
          <c:orientation val="minMax"/>
        </c:scaling>
        <c:delete val="0"/>
        <c:axPos val="b"/>
        <c:numFmt formatCode="General" sourceLinked="1"/>
        <c:majorTickMark val="out"/>
        <c:minorTickMark val="none"/>
        <c:tickLblPos val="low"/>
        <c:txPr>
          <a:bodyPr rot="0" vert="horz"/>
          <a:lstStyle/>
          <a:p>
            <a:pPr>
              <a:defRPr sz="1398">
                <a:latin typeface="Arial" panose="020B0604020202020204" pitchFamily="34" charset="0"/>
                <a:cs typeface="Arial" panose="020B0604020202020204" pitchFamily="34" charset="0"/>
              </a:defRPr>
            </a:pPr>
            <a:endParaRPr lang="ru-RU"/>
          </a:p>
        </c:txPr>
        <c:crossAx val="346492288"/>
        <c:crosses val="autoZero"/>
        <c:auto val="1"/>
        <c:lblAlgn val="ctr"/>
        <c:lblOffset val="100"/>
        <c:tickLblSkip val="1"/>
        <c:tickMarkSkip val="1"/>
        <c:noMultiLvlLbl val="0"/>
      </c:catAx>
      <c:valAx>
        <c:axId val="346492288"/>
        <c:scaling>
          <c:orientation val="minMax"/>
        </c:scaling>
        <c:delete val="0"/>
        <c:axPos val="l"/>
        <c:majorGridlines/>
        <c:numFmt formatCode="General" sourceLinked="1"/>
        <c:majorTickMark val="out"/>
        <c:minorTickMark val="none"/>
        <c:tickLblPos val="nextTo"/>
        <c:txPr>
          <a:bodyPr rot="0" vert="horz"/>
          <a:lstStyle/>
          <a:p>
            <a:pPr>
              <a:defRPr sz="900">
                <a:latin typeface="Times New Roman" panose="02020603050405020304" pitchFamily="18" charset="0"/>
                <a:cs typeface="Times New Roman" panose="02020603050405020304" pitchFamily="18" charset="0"/>
              </a:defRPr>
            </a:pPr>
            <a:endParaRPr lang="ru-RU"/>
          </a:p>
        </c:txPr>
        <c:crossAx val="346490752"/>
        <c:crosses val="autoZero"/>
        <c:crossBetween val="between"/>
      </c:valAx>
      <c:spPr>
        <a:noFill/>
        <a:ln w="25358">
          <a:noFill/>
        </a:ln>
      </c:spPr>
    </c:plotArea>
    <c:plotVisOnly val="1"/>
    <c:dispBlanksAs val="gap"/>
    <c:showDLblsOverMax val="0"/>
  </c:chart>
  <c:txPr>
    <a:bodyPr/>
    <a:lstStyle/>
    <a:p>
      <a:pPr>
        <a:defRPr sz="1797"/>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floor>
    <c:sideWall>
      <c:thickness val="0"/>
    </c:sideWall>
    <c:backWall>
      <c:thickness val="0"/>
    </c:backWall>
    <c:plotArea>
      <c:layout>
        <c:manualLayout>
          <c:layoutTarget val="inner"/>
          <c:xMode val="edge"/>
          <c:yMode val="edge"/>
          <c:x val="6.5571292752492627E-2"/>
          <c:y val="3.396812409600157E-2"/>
          <c:w val="0.72273392844482498"/>
          <c:h val="0.7587269842464599"/>
        </c:manualLayout>
      </c:layout>
      <c:bar3DChart>
        <c:barDir val="col"/>
        <c:grouping val="clustered"/>
        <c:varyColors val="0"/>
        <c:ser>
          <c:idx val="0"/>
          <c:order val="0"/>
          <c:tx>
            <c:strRef>
              <c:f>Sheet1!$A$2</c:f>
              <c:strCache>
                <c:ptCount val="1"/>
                <c:pt idx="0">
                  <c:v>Восток</c:v>
                </c:pt>
              </c:strCache>
            </c:strRef>
          </c:tx>
          <c:invertIfNegative val="0"/>
          <c:dPt>
            <c:idx val="0"/>
            <c:invertIfNegative val="0"/>
            <c:bubble3D val="0"/>
            <c:extLst>
              <c:ext xmlns:c16="http://schemas.microsoft.com/office/drawing/2014/chart" uri="{C3380CC4-5D6E-409C-BE32-E72D297353CC}">
                <c16:uniqueId val="{00000000-BD26-44B5-B292-527A4A6787B3}"/>
              </c:ext>
            </c:extLst>
          </c:dPt>
          <c:dPt>
            <c:idx val="1"/>
            <c:invertIfNegative val="0"/>
            <c:bubble3D val="0"/>
            <c:extLst>
              <c:ext xmlns:c16="http://schemas.microsoft.com/office/drawing/2014/chart" uri="{C3380CC4-5D6E-409C-BE32-E72D297353CC}">
                <c16:uniqueId val="{00000001-BD26-44B5-B292-527A4A6787B3}"/>
              </c:ext>
            </c:extLst>
          </c:dPt>
          <c:cat>
            <c:numRef>
              <c:f>Sheet1!$B$1:$E$1</c:f>
              <c:numCache>
                <c:formatCode>General</c:formatCode>
                <c:ptCount val="4"/>
                <c:pt idx="0">
                  <c:v>2025</c:v>
                </c:pt>
                <c:pt idx="1">
                  <c:v>2026</c:v>
                </c:pt>
                <c:pt idx="2">
                  <c:v>2027</c:v>
                </c:pt>
                <c:pt idx="3">
                  <c:v>2028</c:v>
                </c:pt>
              </c:numCache>
            </c:numRef>
          </c:cat>
          <c:val>
            <c:numRef>
              <c:f>Sheet1!$B$2:$E$2</c:f>
              <c:numCache>
                <c:formatCode>General</c:formatCode>
                <c:ptCount val="4"/>
                <c:pt idx="0">
                  <c:v>0</c:v>
                </c:pt>
                <c:pt idx="1">
                  <c:v>0.2</c:v>
                </c:pt>
                <c:pt idx="2">
                  <c:v>0</c:v>
                </c:pt>
                <c:pt idx="3">
                  <c:v>0</c:v>
                </c:pt>
              </c:numCache>
            </c:numRef>
          </c:val>
          <c:extLst>
            <c:ext xmlns:c16="http://schemas.microsoft.com/office/drawing/2014/chart" uri="{C3380CC4-5D6E-409C-BE32-E72D297353CC}">
              <c16:uniqueId val="{00000002-BD26-44B5-B292-527A4A6787B3}"/>
            </c:ext>
          </c:extLst>
        </c:ser>
        <c:dLbls>
          <c:showLegendKey val="0"/>
          <c:showVal val="0"/>
          <c:showCatName val="0"/>
          <c:showSerName val="0"/>
          <c:showPercent val="0"/>
          <c:showBubbleSize val="0"/>
        </c:dLbls>
        <c:gapWidth val="150"/>
        <c:gapDepth val="0"/>
        <c:shape val="pyramid"/>
        <c:axId val="346490752"/>
        <c:axId val="346492288"/>
        <c:axId val="0"/>
      </c:bar3DChart>
      <c:catAx>
        <c:axId val="346490752"/>
        <c:scaling>
          <c:orientation val="minMax"/>
        </c:scaling>
        <c:delete val="0"/>
        <c:axPos val="b"/>
        <c:numFmt formatCode="General" sourceLinked="1"/>
        <c:majorTickMark val="out"/>
        <c:minorTickMark val="none"/>
        <c:tickLblPos val="low"/>
        <c:txPr>
          <a:bodyPr rot="0" vert="horz"/>
          <a:lstStyle/>
          <a:p>
            <a:pPr>
              <a:defRPr sz="1398">
                <a:latin typeface="Arial" panose="020B0604020202020204" pitchFamily="34" charset="0"/>
                <a:cs typeface="Arial" panose="020B0604020202020204" pitchFamily="34" charset="0"/>
              </a:defRPr>
            </a:pPr>
            <a:endParaRPr lang="ru-RU"/>
          </a:p>
        </c:txPr>
        <c:crossAx val="346492288"/>
        <c:crosses val="autoZero"/>
        <c:auto val="1"/>
        <c:lblAlgn val="ctr"/>
        <c:lblOffset val="100"/>
        <c:tickLblSkip val="1"/>
        <c:tickMarkSkip val="1"/>
        <c:noMultiLvlLbl val="0"/>
      </c:catAx>
      <c:valAx>
        <c:axId val="346492288"/>
        <c:scaling>
          <c:orientation val="minMax"/>
        </c:scaling>
        <c:delete val="0"/>
        <c:axPos val="l"/>
        <c:majorGridlines/>
        <c:numFmt formatCode="General" sourceLinked="1"/>
        <c:majorTickMark val="out"/>
        <c:minorTickMark val="none"/>
        <c:tickLblPos val="nextTo"/>
        <c:txPr>
          <a:bodyPr rot="0" vert="horz"/>
          <a:lstStyle/>
          <a:p>
            <a:pPr>
              <a:defRPr sz="900">
                <a:latin typeface="Times New Roman" panose="02020603050405020304" pitchFamily="18" charset="0"/>
                <a:cs typeface="Times New Roman" panose="02020603050405020304" pitchFamily="18" charset="0"/>
              </a:defRPr>
            </a:pPr>
            <a:endParaRPr lang="ru-RU"/>
          </a:p>
        </c:txPr>
        <c:crossAx val="346490752"/>
        <c:crosses val="autoZero"/>
        <c:crossBetween val="between"/>
      </c:valAx>
      <c:spPr>
        <a:noFill/>
        <a:ln w="25358">
          <a:noFill/>
        </a:ln>
      </c:spPr>
    </c:plotArea>
    <c:plotVisOnly val="1"/>
    <c:dispBlanksAs val="gap"/>
    <c:showDLblsOverMax val="0"/>
  </c:chart>
  <c:txPr>
    <a:bodyPr/>
    <a:lstStyle/>
    <a:p>
      <a:pPr>
        <a:defRPr sz="1797"/>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tx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invertIfNegative val="0"/>
          <c:dLbls>
            <c:dLbl>
              <c:idx val="0"/>
              <c:layout>
                <c:manualLayout>
                  <c:x val="-2.4085226046484105E-3"/>
                  <c:y val="0.39635954110036981"/>
                </c:manualLayout>
              </c:layout>
              <c:tx>
                <c:rich>
                  <a:bodyPr/>
                  <a:lstStyle/>
                  <a:p>
                    <a:r>
                      <a:rPr lang="en-US" sz="1600" dirty="0">
                        <a:solidFill>
                          <a:schemeClr val="bg1"/>
                        </a:solidFill>
                      </a:rPr>
                      <a:t>4</a:t>
                    </a:r>
                    <a:r>
                      <a:rPr lang="en-US" sz="1600" baseline="0" dirty="0">
                        <a:solidFill>
                          <a:schemeClr val="bg1"/>
                        </a:solidFill>
                      </a:rPr>
                      <a:t> 784,4</a:t>
                    </a:r>
                    <a:endParaRPr lang="en-US" sz="1600"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AB5-4FE6-96E1-0CDBD5F91883}"/>
                </c:ext>
              </c:extLst>
            </c:dLbl>
            <c:dLbl>
              <c:idx val="1"/>
              <c:layout>
                <c:manualLayout>
                  <c:x val="0"/>
                  <c:y val="0.24814496122047661"/>
                </c:manualLayout>
              </c:layout>
              <c:tx>
                <c:rich>
                  <a:bodyPr/>
                  <a:lstStyle/>
                  <a:p>
                    <a:r>
                      <a:rPr lang="en-US" sz="1600" dirty="0">
                        <a:solidFill>
                          <a:schemeClr val="bg1"/>
                        </a:solidFill>
                      </a:rPr>
                      <a:t>3</a:t>
                    </a:r>
                    <a:r>
                      <a:rPr lang="en-US" sz="1600" baseline="0" dirty="0">
                        <a:solidFill>
                          <a:schemeClr val="bg1"/>
                        </a:solidFill>
                      </a:rPr>
                      <a:t> 831,3</a:t>
                    </a:r>
                    <a:endParaRPr lang="en-US" sz="1600"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AB5-4FE6-96E1-0CDBD5F91883}"/>
                </c:ext>
              </c:extLst>
            </c:dLbl>
            <c:dLbl>
              <c:idx val="2"/>
              <c:layout>
                <c:manualLayout>
                  <c:x val="0"/>
                  <c:y val="0.28804933543580785"/>
                </c:manualLayout>
              </c:layout>
              <c:tx>
                <c:rich>
                  <a:bodyPr/>
                  <a:lstStyle/>
                  <a:p>
                    <a:r>
                      <a:rPr lang="en-US" sz="1600" dirty="0">
                        <a:solidFill>
                          <a:schemeClr val="bg1"/>
                        </a:solidFill>
                      </a:rPr>
                      <a:t>4</a:t>
                    </a:r>
                    <a:r>
                      <a:rPr lang="en-US" sz="1600" baseline="0" dirty="0">
                        <a:solidFill>
                          <a:schemeClr val="bg1"/>
                        </a:solidFill>
                      </a:rPr>
                      <a:t> 219,9</a:t>
                    </a:r>
                    <a:endParaRPr lang="en-US" sz="1600"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AB5-4FE6-96E1-0CDBD5F91883}"/>
                </c:ext>
              </c:extLst>
            </c:dLbl>
            <c:dLbl>
              <c:idx val="3"/>
              <c:layout>
                <c:manualLayout>
                  <c:x val="-1.8964744918491422E-7"/>
                  <c:y val="0.3279528119250345"/>
                </c:manualLayout>
              </c:layout>
              <c:tx>
                <c:rich>
                  <a:bodyPr/>
                  <a:lstStyle/>
                  <a:p>
                    <a:r>
                      <a:rPr lang="en-US" sz="1600" dirty="0">
                        <a:solidFill>
                          <a:schemeClr val="bg1"/>
                        </a:solidFill>
                      </a:rPr>
                      <a:t>4</a:t>
                    </a:r>
                    <a:r>
                      <a:rPr lang="en-US" sz="1600" baseline="0" dirty="0">
                        <a:solidFill>
                          <a:schemeClr val="bg1"/>
                        </a:solidFill>
                      </a:rPr>
                      <a:t> 590,6</a:t>
                    </a:r>
                    <a:endParaRPr lang="en-US" sz="1600"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AB5-4FE6-96E1-0CDBD5F91883}"/>
                </c:ext>
              </c:extLst>
            </c:dLbl>
            <c:dLbl>
              <c:idx val="4"/>
              <c:layout>
                <c:manualLayout>
                  <c:x val="7.225567813945232E-3"/>
                  <c:y val="0.35645606461114321"/>
                </c:manualLayout>
              </c:layout>
              <c:tx>
                <c:rich>
                  <a:bodyPr/>
                  <a:lstStyle/>
                  <a:p>
                    <a:r>
                      <a:rPr lang="en-US" sz="1600" dirty="0">
                        <a:solidFill>
                          <a:schemeClr val="bg1"/>
                        </a:solidFill>
                      </a:rPr>
                      <a:t>4</a:t>
                    </a:r>
                    <a:r>
                      <a:rPr lang="en-US" sz="1600" baseline="0" dirty="0">
                        <a:solidFill>
                          <a:schemeClr val="bg1"/>
                        </a:solidFill>
                      </a:rPr>
                      <a:t> 993,8</a:t>
                    </a:r>
                    <a:endParaRPr lang="en-US" sz="16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DD7-46E3-872B-BC0115E8CDD6}"/>
                </c:ext>
              </c:extLst>
            </c:dLbl>
            <c:spPr>
              <a:noFill/>
              <a:ln>
                <a:noFill/>
              </a:ln>
              <a:effectLst/>
            </c:spPr>
            <c:txPr>
              <a:bodyPr rot="0" vert="horz"/>
              <a:lstStyle/>
              <a:p>
                <a:pPr>
                  <a:defRPr>
                    <a:solidFill>
                      <a:schemeClr val="bg1"/>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Лист1!$A$2:$A$6</c:f>
              <c:numCache>
                <c:formatCode>General</c:formatCode>
                <c:ptCount val="5"/>
                <c:pt idx="0">
                  <c:v>2024</c:v>
                </c:pt>
                <c:pt idx="1">
                  <c:v>2025</c:v>
                </c:pt>
                <c:pt idx="2">
                  <c:v>2026</c:v>
                </c:pt>
                <c:pt idx="3">
                  <c:v>2027</c:v>
                </c:pt>
                <c:pt idx="4">
                  <c:v>2028</c:v>
                </c:pt>
              </c:numCache>
            </c:numRef>
          </c:cat>
          <c:val>
            <c:numRef>
              <c:f>Лист1!$B$2:$B$6</c:f>
              <c:numCache>
                <c:formatCode>General</c:formatCode>
                <c:ptCount val="5"/>
                <c:pt idx="0">
                  <c:v>4784.3999999999996</c:v>
                </c:pt>
                <c:pt idx="1">
                  <c:v>3831.3</c:v>
                </c:pt>
                <c:pt idx="2">
                  <c:v>4219.8999999999996</c:v>
                </c:pt>
                <c:pt idx="3">
                  <c:v>4590.6000000000004</c:v>
                </c:pt>
                <c:pt idx="4">
                  <c:v>4993.8</c:v>
                </c:pt>
              </c:numCache>
            </c:numRef>
          </c:val>
          <c:extLst>
            <c:ext xmlns:c16="http://schemas.microsoft.com/office/drawing/2014/chart" uri="{C3380CC4-5D6E-409C-BE32-E72D297353CC}">
              <c16:uniqueId val="{00000000-2AB5-4FE6-96E1-0CDBD5F91883}"/>
            </c:ext>
          </c:extLst>
        </c:ser>
        <c:dLbls>
          <c:dLblPos val="inEnd"/>
          <c:showLegendKey val="0"/>
          <c:showVal val="1"/>
          <c:showCatName val="0"/>
          <c:showSerName val="0"/>
          <c:showPercent val="0"/>
          <c:showBubbleSize val="0"/>
        </c:dLbls>
        <c:gapWidth val="41"/>
        <c:axId val="150749568"/>
        <c:axId val="150752256"/>
      </c:barChart>
      <c:catAx>
        <c:axId val="150749568"/>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sz="1600" b="1">
                <a:solidFill>
                  <a:schemeClr val="tx2">
                    <a:lumMod val="50000"/>
                  </a:schemeClr>
                </a:solidFill>
                <a:latin typeface="Arial" pitchFamily="34" charset="0"/>
                <a:cs typeface="Arial" pitchFamily="34" charset="0"/>
              </a:defRPr>
            </a:pPr>
            <a:endParaRPr lang="ru-RU"/>
          </a:p>
        </c:txPr>
        <c:crossAx val="150752256"/>
        <c:crosses val="autoZero"/>
        <c:auto val="1"/>
        <c:lblAlgn val="ctr"/>
        <c:lblOffset val="100"/>
        <c:noMultiLvlLbl val="0"/>
      </c:catAx>
      <c:valAx>
        <c:axId val="150752256"/>
        <c:scaling>
          <c:orientation val="minMax"/>
        </c:scaling>
        <c:delete val="1"/>
        <c:axPos val="l"/>
        <c:numFmt formatCode="General" sourceLinked="1"/>
        <c:majorTickMark val="none"/>
        <c:minorTickMark val="none"/>
        <c:tickLblPos val="nextTo"/>
        <c:crossAx val="1507495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latin typeface="Segoe UI" pitchFamily="34" charset="0"/>
          <a:cs typeface="Segoe UI"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2315468798509772E-2"/>
          <c:y val="6.0804680679506028E-2"/>
          <c:w val="0.94510210144597218"/>
          <c:h val="0.85869092690174631"/>
        </c:manualLayout>
      </c:layout>
      <c:lineChart>
        <c:grouping val="standard"/>
        <c:varyColors val="0"/>
        <c:ser>
          <c:idx val="1"/>
          <c:order val="0"/>
          <c:tx>
            <c:strRef>
              <c:f>Лист1!$C$1</c:f>
              <c:strCache>
                <c:ptCount val="1"/>
                <c:pt idx="0">
                  <c:v>Ряд 3</c:v>
                </c:pt>
              </c:strCache>
            </c:strRef>
          </c:tx>
          <c:spPr>
            <a:ln>
              <a:solidFill>
                <a:srgbClr val="46726B"/>
              </a:solidFill>
            </a:ln>
          </c:spPr>
          <c:marker>
            <c:spPr>
              <a:solidFill>
                <a:srgbClr val="297083"/>
              </a:solidFill>
              <a:ln>
                <a:solidFill>
                  <a:srgbClr val="46726B"/>
                </a:solidFill>
              </a:ln>
              <a:scene3d>
                <a:camera prst="orthographicFront"/>
                <a:lightRig rig="threePt" dir="t"/>
              </a:scene3d>
              <a:sp3d>
                <a:bevelT/>
              </a:sp3d>
            </c:spPr>
          </c:marker>
          <c:cat>
            <c:numRef>
              <c:f>Лист1!$A$2:$A$6</c:f>
              <c:numCache>
                <c:formatCode>General</c:formatCode>
                <c:ptCount val="5"/>
                <c:pt idx="0">
                  <c:v>2024</c:v>
                </c:pt>
                <c:pt idx="1">
                  <c:v>2025</c:v>
                </c:pt>
                <c:pt idx="2">
                  <c:v>2026</c:v>
                </c:pt>
                <c:pt idx="3">
                  <c:v>2027</c:v>
                </c:pt>
                <c:pt idx="4">
                  <c:v>2028</c:v>
                </c:pt>
              </c:numCache>
            </c:numRef>
          </c:cat>
          <c:val>
            <c:numRef>
              <c:f>Лист1!$C$2:$C$6</c:f>
              <c:numCache>
                <c:formatCode>#,##0.0</c:formatCode>
                <c:ptCount val="5"/>
                <c:pt idx="0">
                  <c:v>101.8</c:v>
                </c:pt>
                <c:pt idx="1">
                  <c:v>104.6</c:v>
                </c:pt>
                <c:pt idx="2">
                  <c:v>104.5</c:v>
                </c:pt>
                <c:pt idx="3">
                  <c:v>104.6</c:v>
                </c:pt>
                <c:pt idx="4">
                  <c:v>104.6</c:v>
                </c:pt>
              </c:numCache>
            </c:numRef>
          </c:val>
          <c:smooth val="0"/>
          <c:extLst>
            <c:ext xmlns:c16="http://schemas.microsoft.com/office/drawing/2014/chart" uri="{C3380CC4-5D6E-409C-BE32-E72D297353CC}">
              <c16:uniqueId val="{00000000-0521-4158-9CD2-84FA5BA56CBF}"/>
            </c:ext>
          </c:extLst>
        </c:ser>
        <c:dLbls>
          <c:showLegendKey val="0"/>
          <c:showVal val="0"/>
          <c:showCatName val="0"/>
          <c:showSerName val="0"/>
          <c:showPercent val="0"/>
          <c:showBubbleSize val="0"/>
        </c:dLbls>
        <c:marker val="1"/>
        <c:smooth val="0"/>
        <c:axId val="150821120"/>
        <c:axId val="150823296"/>
      </c:lineChart>
      <c:catAx>
        <c:axId val="150821120"/>
        <c:scaling>
          <c:orientation val="minMax"/>
        </c:scaling>
        <c:delete val="1"/>
        <c:axPos val="b"/>
        <c:numFmt formatCode="General" sourceLinked="1"/>
        <c:majorTickMark val="out"/>
        <c:minorTickMark val="none"/>
        <c:tickLblPos val="nextTo"/>
        <c:crossAx val="150823296"/>
        <c:crosses val="autoZero"/>
        <c:auto val="1"/>
        <c:lblAlgn val="ctr"/>
        <c:lblOffset val="100"/>
        <c:noMultiLvlLbl val="0"/>
      </c:catAx>
      <c:valAx>
        <c:axId val="150823296"/>
        <c:scaling>
          <c:orientation val="minMax"/>
        </c:scaling>
        <c:delete val="1"/>
        <c:axPos val="l"/>
        <c:numFmt formatCode="#,##0.0" sourceLinked="1"/>
        <c:majorTickMark val="out"/>
        <c:minorTickMark val="none"/>
        <c:tickLblPos val="nextTo"/>
        <c:crossAx val="150821120"/>
        <c:crosses val="autoZero"/>
        <c:crossBetween val="between"/>
      </c:valAx>
      <c:spPr>
        <a:noFill/>
        <a:ln w="25400">
          <a:noFill/>
        </a:ln>
      </c:spPr>
    </c:plotArea>
    <c:plotVisOnly val="1"/>
    <c:dispBlanksAs val="gap"/>
    <c:showDLblsOverMax val="0"/>
  </c:chart>
  <c:txPr>
    <a:bodyPr/>
    <a:lstStyle/>
    <a:p>
      <a:pPr>
        <a:defRPr sz="1800">
          <a:solidFill>
            <a:srgbClr val="46726B"/>
          </a:solidFil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58231226647762E-2"/>
          <c:y val="0.10578418776276854"/>
          <c:w val="0.94510210144597218"/>
          <c:h val="0.35272206870558048"/>
        </c:manualLayout>
      </c:layout>
      <c:lineChart>
        <c:grouping val="standard"/>
        <c:varyColors val="0"/>
        <c:ser>
          <c:idx val="1"/>
          <c:order val="0"/>
          <c:tx>
            <c:strRef>
              <c:f>Лист1!$B$1</c:f>
              <c:strCache>
                <c:ptCount val="1"/>
                <c:pt idx="0">
                  <c:v>Ряд 3</c:v>
                </c:pt>
              </c:strCache>
            </c:strRef>
          </c:tx>
          <c:spPr>
            <a:ln>
              <a:solidFill>
                <a:srgbClr val="008080"/>
              </a:solidFill>
            </a:ln>
          </c:spPr>
          <c:marker>
            <c:spPr>
              <a:solidFill>
                <a:srgbClr val="297083"/>
              </a:solidFill>
            </c:spPr>
          </c:marker>
          <c:cat>
            <c:numRef>
              <c:f>Лист1!$A$2:$A$3</c:f>
              <c:numCache>
                <c:formatCode>General</c:formatCode>
                <c:ptCount val="2"/>
                <c:pt idx="0">
                  <c:v>2021</c:v>
                </c:pt>
                <c:pt idx="1">
                  <c:v>2022</c:v>
                </c:pt>
              </c:numCache>
            </c:numRef>
          </c:cat>
          <c:val>
            <c:numRef>
              <c:f>Лист1!$B$2:$B$3</c:f>
              <c:numCache>
                <c:formatCode>#,##0.0</c:formatCode>
                <c:ptCount val="2"/>
                <c:pt idx="0">
                  <c:v>107</c:v>
                </c:pt>
                <c:pt idx="1">
                  <c:v>107</c:v>
                </c:pt>
              </c:numCache>
            </c:numRef>
          </c:val>
          <c:smooth val="0"/>
          <c:extLst>
            <c:ext xmlns:c16="http://schemas.microsoft.com/office/drawing/2014/chart" uri="{C3380CC4-5D6E-409C-BE32-E72D297353CC}">
              <c16:uniqueId val="{00000000-41CD-428A-A28A-9D198E46055C}"/>
            </c:ext>
          </c:extLst>
        </c:ser>
        <c:dLbls>
          <c:showLegendKey val="0"/>
          <c:showVal val="0"/>
          <c:showCatName val="0"/>
          <c:showSerName val="0"/>
          <c:showPercent val="0"/>
          <c:showBubbleSize val="0"/>
        </c:dLbls>
        <c:marker val="1"/>
        <c:smooth val="0"/>
        <c:axId val="150838656"/>
        <c:axId val="150844928"/>
      </c:lineChart>
      <c:catAx>
        <c:axId val="150838656"/>
        <c:scaling>
          <c:orientation val="minMax"/>
        </c:scaling>
        <c:delete val="1"/>
        <c:axPos val="b"/>
        <c:numFmt formatCode="General" sourceLinked="1"/>
        <c:majorTickMark val="out"/>
        <c:minorTickMark val="none"/>
        <c:tickLblPos val="nextTo"/>
        <c:crossAx val="150844928"/>
        <c:crosses val="autoZero"/>
        <c:auto val="1"/>
        <c:lblAlgn val="ctr"/>
        <c:lblOffset val="100"/>
        <c:noMultiLvlLbl val="0"/>
      </c:catAx>
      <c:valAx>
        <c:axId val="150844928"/>
        <c:scaling>
          <c:orientation val="minMax"/>
        </c:scaling>
        <c:delete val="1"/>
        <c:axPos val="l"/>
        <c:numFmt formatCode="#,##0.0" sourceLinked="1"/>
        <c:majorTickMark val="out"/>
        <c:minorTickMark val="none"/>
        <c:tickLblPos val="nextTo"/>
        <c:crossAx val="150838656"/>
        <c:crosses val="autoZero"/>
        <c:crossBetween val="between"/>
      </c:valAx>
      <c:spPr>
        <a:noFill/>
        <a:ln w="25400">
          <a:noFill/>
        </a:ln>
      </c:spPr>
    </c:plotArea>
    <c:plotVisOnly val="1"/>
    <c:dispBlanksAs val="gap"/>
    <c:showDLblsOverMax val="0"/>
  </c:chart>
  <c:txPr>
    <a:bodyPr/>
    <a:lstStyle/>
    <a:p>
      <a:pPr>
        <a:defRPr sz="1800">
          <a:solidFill>
            <a:srgbClr val="297083"/>
          </a:solidFill>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1.5065391182862466E-2"/>
          <c:y val="0.37024465716968991"/>
          <c:w val="0.94510210144597218"/>
          <c:h val="0.35272206870558048"/>
        </c:manualLayout>
      </c:layout>
      <c:lineChart>
        <c:grouping val="standard"/>
        <c:varyColors val="0"/>
        <c:ser>
          <c:idx val="1"/>
          <c:order val="0"/>
          <c:tx>
            <c:strRef>
              <c:f>Лист1!$C$1</c:f>
              <c:strCache>
                <c:ptCount val="1"/>
                <c:pt idx="0">
                  <c:v>Ряд 3</c:v>
                </c:pt>
              </c:strCache>
            </c:strRef>
          </c:tx>
          <c:spPr>
            <a:ln>
              <a:solidFill>
                <a:srgbClr val="9A3239"/>
              </a:solidFill>
            </a:ln>
          </c:spPr>
          <c:marker>
            <c:spPr>
              <a:solidFill>
                <a:srgbClr val="822A30"/>
              </a:solidFill>
              <a:ln>
                <a:solidFill>
                  <a:srgbClr val="9A3239"/>
                </a:solidFill>
              </a:ln>
              <a:scene3d>
                <a:camera prst="orthographicFront"/>
                <a:lightRig rig="threePt" dir="t"/>
              </a:scene3d>
              <a:sp3d>
                <a:bevelT/>
              </a:sp3d>
            </c:spPr>
          </c:marker>
          <c:cat>
            <c:numRef>
              <c:f>Лист1!$A$2:$A$6</c:f>
              <c:numCache>
                <c:formatCode>General</c:formatCode>
                <c:ptCount val="5"/>
                <c:pt idx="0">
                  <c:v>2024</c:v>
                </c:pt>
                <c:pt idx="1">
                  <c:v>2025</c:v>
                </c:pt>
                <c:pt idx="2">
                  <c:v>2026</c:v>
                </c:pt>
                <c:pt idx="3">
                  <c:v>2027</c:v>
                </c:pt>
                <c:pt idx="4">
                  <c:v>2028</c:v>
                </c:pt>
              </c:numCache>
            </c:numRef>
          </c:cat>
          <c:val>
            <c:numRef>
              <c:f>Лист1!$C$2:$C$6</c:f>
              <c:numCache>
                <c:formatCode>#,##0.0</c:formatCode>
                <c:ptCount val="5"/>
                <c:pt idx="0">
                  <c:v>107.6</c:v>
                </c:pt>
                <c:pt idx="1">
                  <c:v>108.9</c:v>
                </c:pt>
                <c:pt idx="2">
                  <c:v>105.4</c:v>
                </c:pt>
                <c:pt idx="3">
                  <c:v>104</c:v>
                </c:pt>
                <c:pt idx="4">
                  <c:v>104</c:v>
                </c:pt>
              </c:numCache>
            </c:numRef>
          </c:val>
          <c:smooth val="0"/>
          <c:extLst>
            <c:ext xmlns:c16="http://schemas.microsoft.com/office/drawing/2014/chart" uri="{C3380CC4-5D6E-409C-BE32-E72D297353CC}">
              <c16:uniqueId val="{00000000-6E21-4713-8F17-8196032E6617}"/>
            </c:ext>
          </c:extLst>
        </c:ser>
        <c:dLbls>
          <c:showLegendKey val="0"/>
          <c:showVal val="0"/>
          <c:showCatName val="0"/>
          <c:showSerName val="0"/>
          <c:showPercent val="0"/>
          <c:showBubbleSize val="0"/>
        </c:dLbls>
        <c:marker val="1"/>
        <c:smooth val="0"/>
        <c:axId val="150393600"/>
        <c:axId val="150395520"/>
      </c:lineChart>
      <c:catAx>
        <c:axId val="150393600"/>
        <c:scaling>
          <c:orientation val="minMax"/>
        </c:scaling>
        <c:delete val="0"/>
        <c:axPos val="b"/>
        <c:numFmt formatCode="General" sourceLinked="1"/>
        <c:majorTickMark val="out"/>
        <c:minorTickMark val="none"/>
        <c:tickLblPos val="nextTo"/>
        <c:txPr>
          <a:bodyPr/>
          <a:lstStyle/>
          <a:p>
            <a:pPr>
              <a:defRPr sz="1600" b="1"/>
            </a:pPr>
            <a:endParaRPr lang="ru-RU"/>
          </a:p>
        </c:txPr>
        <c:crossAx val="150395520"/>
        <c:crosses val="autoZero"/>
        <c:auto val="1"/>
        <c:lblAlgn val="ctr"/>
        <c:lblOffset val="100"/>
        <c:noMultiLvlLbl val="0"/>
      </c:catAx>
      <c:valAx>
        <c:axId val="150395520"/>
        <c:scaling>
          <c:orientation val="minMax"/>
        </c:scaling>
        <c:delete val="1"/>
        <c:axPos val="l"/>
        <c:numFmt formatCode="#,##0.0" sourceLinked="1"/>
        <c:majorTickMark val="out"/>
        <c:minorTickMark val="none"/>
        <c:tickLblPos val="nextTo"/>
        <c:crossAx val="150393600"/>
        <c:crosses val="autoZero"/>
        <c:crossBetween val="between"/>
      </c:valAx>
      <c:spPr>
        <a:solidFill>
          <a:schemeClr val="bg1"/>
        </a:solidFill>
        <a:ln w="25400">
          <a:noFill/>
        </a:ln>
      </c:spPr>
    </c:plotArea>
    <c:plotVisOnly val="1"/>
    <c:dispBlanksAs val="gap"/>
    <c:showDLblsOverMax val="0"/>
  </c:chart>
  <c:txPr>
    <a:bodyPr/>
    <a:lstStyle/>
    <a:p>
      <a:pPr>
        <a:defRPr sz="1800">
          <a:solidFill>
            <a:srgbClr val="822A30"/>
          </a:solidFill>
          <a:latin typeface="Arial" pitchFamily="34" charset="0"/>
          <a:cs typeface="Arial" pitchFamily="34"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1385175820762E-3"/>
          <c:y val="0"/>
          <c:w val="0.964324646605075"/>
          <c:h val="0.72464809298522281"/>
        </c:manualLayout>
      </c:layout>
      <c:barChart>
        <c:barDir val="col"/>
        <c:grouping val="clustered"/>
        <c:varyColors val="0"/>
        <c:ser>
          <c:idx val="0"/>
          <c:order val="0"/>
          <c:tx>
            <c:strRef>
              <c:f>Лист1!$B$1</c:f>
              <c:strCache>
                <c:ptCount val="1"/>
                <c:pt idx="0">
                  <c:v>Ряд 1</c:v>
                </c:pt>
              </c:strCache>
            </c:strRef>
          </c:tx>
          <c:spPr>
            <a:solidFill>
              <a:schemeClr val="tx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invertIfNegative val="0"/>
          <c:dPt>
            <c:idx val="0"/>
            <c:invertIfNegative val="0"/>
            <c:bubble3D val="0"/>
            <c:spPr>
              <a:solidFill>
                <a:srgbClr val="822A30"/>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extLst>
              <c:ext xmlns:c16="http://schemas.microsoft.com/office/drawing/2014/chart" uri="{C3380CC4-5D6E-409C-BE32-E72D297353CC}">
                <c16:uniqueId val="{00000000-02DE-41A5-992E-6CFB77960379}"/>
              </c:ext>
            </c:extLst>
          </c:dPt>
          <c:dPt>
            <c:idx val="1"/>
            <c:invertIfNegative val="0"/>
            <c:bubble3D val="0"/>
            <c:spPr>
              <a:solidFill>
                <a:schemeClr val="accent1">
                  <a:lumMod val="5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c:spPr>
            <c:extLst>
              <c:ext xmlns:c16="http://schemas.microsoft.com/office/drawing/2014/chart" uri="{C3380CC4-5D6E-409C-BE32-E72D297353CC}">
                <c16:uniqueId val="{00000002-CBAE-41E8-8632-343FBC1FBA04}"/>
              </c:ext>
            </c:extLst>
          </c:dPt>
          <c:dLbls>
            <c:dLbl>
              <c:idx val="0"/>
              <c:layout>
                <c:manualLayout>
                  <c:x val="-1.3035084281897292E-3"/>
                  <c:y val="0.32900732863842436"/>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Arial" pitchFamily="34" charset="0"/>
                        <a:ea typeface="+mn-ea"/>
                        <a:cs typeface="Arial" pitchFamily="34" charset="0"/>
                      </a:defRPr>
                    </a:pPr>
                    <a:r>
                      <a:rPr lang="en-US" sz="1200" dirty="0">
                        <a:latin typeface="Arial" pitchFamily="34" charset="0"/>
                        <a:cs typeface="Arial" pitchFamily="34" charset="0"/>
                      </a:rPr>
                      <a:t>2</a:t>
                    </a:r>
                    <a:r>
                      <a:rPr lang="en-US" sz="1200" baseline="0" dirty="0">
                        <a:latin typeface="Arial" pitchFamily="34" charset="0"/>
                        <a:cs typeface="Arial" pitchFamily="34" charset="0"/>
                      </a:rPr>
                      <a:t> 457,9</a:t>
                    </a:r>
                    <a:endParaRPr lang="en-US" sz="12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02DE-41A5-992E-6CFB77960379}"/>
                </c:ext>
              </c:extLst>
            </c:dLbl>
            <c:dLbl>
              <c:idx val="1"/>
              <c:layout>
                <c:manualLayout>
                  <c:x val="0"/>
                  <c:y val="0.3276254014355387"/>
                </c:manualLayout>
              </c:layout>
              <c:tx>
                <c:rich>
                  <a:bodyPr/>
                  <a:lstStyle/>
                  <a:p>
                    <a:r>
                      <a:rPr lang="en-US" sz="1200" baseline="0" dirty="0">
                        <a:latin typeface="Arial" pitchFamily="34" charset="0"/>
                        <a:cs typeface="Arial" pitchFamily="34" charset="0"/>
                      </a:rPr>
                      <a:t>2 736,9</a:t>
                    </a:r>
                    <a:endParaRPr lang="en-US" sz="12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BAE-41E8-8632-343FBC1FBA04}"/>
                </c:ext>
              </c:extLst>
            </c:dLbl>
            <c:dLbl>
              <c:idx val="2"/>
              <c:layout>
                <c:manualLayout>
                  <c:x val="1.7555868658266141E-3"/>
                  <c:y val="0.3276254014355387"/>
                </c:manualLayout>
              </c:layout>
              <c:tx>
                <c:rich>
                  <a:bodyPr/>
                  <a:lstStyle/>
                  <a:p>
                    <a:r>
                      <a:rPr lang="en-US" sz="1200" dirty="0">
                        <a:latin typeface="Arial" pitchFamily="34" charset="0"/>
                        <a:cs typeface="Arial" pitchFamily="34" charset="0"/>
                      </a:rPr>
                      <a:t>1 917,5</a:t>
                    </a:r>
                    <a:endParaRPr lang="en-US" sz="12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8F1-4424-AA05-5EE90541F73F}"/>
                </c:ext>
              </c:extLst>
            </c:dLbl>
            <c:dLbl>
              <c:idx val="3"/>
              <c:layout>
                <c:manualLayout>
                  <c:x val="-2.2541523201701237E-4"/>
                  <c:y val="0.33588833715900751"/>
                </c:manualLayout>
              </c:layout>
              <c:tx>
                <c:rich>
                  <a:bodyPr/>
                  <a:lstStyle/>
                  <a:p>
                    <a:r>
                      <a:rPr lang="en-US" sz="1200" dirty="0">
                        <a:latin typeface="Arial" pitchFamily="34" charset="0"/>
                        <a:cs typeface="Arial" pitchFamily="34" charset="0"/>
                      </a:rPr>
                      <a:t>1 761,7</a:t>
                    </a:r>
                    <a:endParaRPr lang="en-US" sz="12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8F1-4424-AA05-5EE90541F73F}"/>
                </c:ext>
              </c:extLst>
            </c:dLbl>
            <c:dLbl>
              <c:idx val="4"/>
              <c:layout>
                <c:manualLayout>
                  <c:x val="0"/>
                  <c:y val="0.31109952998860108"/>
                </c:manualLayout>
              </c:layout>
              <c:tx>
                <c:rich>
                  <a:bodyPr/>
                  <a:lstStyle/>
                  <a:p>
                    <a:r>
                      <a:rPr lang="en-US" sz="1200" dirty="0">
                        <a:latin typeface="Arial" pitchFamily="34" charset="0"/>
                        <a:cs typeface="Arial" pitchFamily="34" charset="0"/>
                      </a:rPr>
                      <a:t>1 496,9</a:t>
                    </a:r>
                    <a:endParaRPr lang="en-US" sz="12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8F1-4424-AA05-5EE90541F73F}"/>
                </c:ext>
              </c:extLst>
            </c:dLbl>
            <c:dLbl>
              <c:idx val="5"/>
              <c:layout>
                <c:manualLayout>
                  <c:x val="2.0939437089026692E-3"/>
                  <c:y val="0.24499539357599037"/>
                </c:manualLayout>
              </c:layout>
              <c:tx>
                <c:rich>
                  <a:bodyPr/>
                  <a:lstStyle/>
                  <a:p>
                    <a:r>
                      <a:rPr lang="en-US" sz="1200" dirty="0">
                        <a:latin typeface="Arial" pitchFamily="34" charset="0"/>
                        <a:cs typeface="Arial" pitchFamily="34" charset="0"/>
                      </a:rPr>
                      <a:t>1 222,0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8F1-4424-AA05-5EE90541F73F}"/>
                </c:ext>
              </c:extLst>
            </c:dLbl>
            <c:dLbl>
              <c:idx val="6"/>
              <c:layout>
                <c:manualLayout>
                  <c:x val="0"/>
                  <c:y val="0.2449960442008505"/>
                </c:manualLayout>
              </c:layout>
              <c:tx>
                <c:rich>
                  <a:bodyPr/>
                  <a:lstStyle/>
                  <a:p>
                    <a:r>
                      <a:rPr lang="en-US" sz="1200" dirty="0">
                        <a:latin typeface="Arial" pitchFamily="34" charset="0"/>
                        <a:cs typeface="Arial" pitchFamily="34" charset="0"/>
                      </a:rPr>
                      <a:t>1 213,4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8F1-4424-AA05-5EE90541F73F}"/>
                </c:ext>
              </c:extLst>
            </c:dLbl>
            <c:dLbl>
              <c:idx val="7"/>
              <c:layout>
                <c:manualLayout>
                  <c:x val="2.0939437089026692E-3"/>
                  <c:y val="0.22847017275391285"/>
                </c:manualLayout>
              </c:layout>
              <c:tx>
                <c:rich>
                  <a:bodyPr/>
                  <a:lstStyle/>
                  <a:p>
                    <a:r>
                      <a:rPr lang="en-US" sz="1200" dirty="0">
                        <a:latin typeface="Arial" pitchFamily="34" charset="0"/>
                        <a:cs typeface="Arial" pitchFamily="34" charset="0"/>
                      </a:rPr>
                      <a:t>1 137,7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8F1-4424-AA05-5EE90541F7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itchFamily="34" charset="0"/>
                    <a:ea typeface="+mn-ea"/>
                    <a:cs typeface="Arial"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2457949.5</c:v>
                </c:pt>
                <c:pt idx="1">
                  <c:v>2736906</c:v>
                </c:pt>
                <c:pt idx="2">
                  <c:v>1917470.9</c:v>
                </c:pt>
                <c:pt idx="3">
                  <c:v>1761656.8</c:v>
                </c:pt>
                <c:pt idx="4">
                  <c:v>1496859.9</c:v>
                </c:pt>
                <c:pt idx="5">
                  <c:v>1222037.7</c:v>
                </c:pt>
                <c:pt idx="6">
                  <c:v>1213377.6000000001</c:v>
                </c:pt>
                <c:pt idx="7">
                  <c:v>1137695.1000000001</c:v>
                </c:pt>
              </c:numCache>
            </c:numRef>
          </c:val>
          <c:extLst>
            <c:ext xmlns:c16="http://schemas.microsoft.com/office/drawing/2014/chart" uri="{C3380CC4-5D6E-409C-BE32-E72D297353CC}">
              <c16:uniqueId val="{00000005-02DE-41A5-992E-6CFB77960379}"/>
            </c:ext>
          </c:extLst>
        </c:ser>
        <c:dLbls>
          <c:dLblPos val="inEnd"/>
          <c:showLegendKey val="0"/>
          <c:showVal val="1"/>
          <c:showCatName val="0"/>
          <c:showSerName val="0"/>
          <c:showPercent val="0"/>
          <c:showBubbleSize val="0"/>
        </c:dLbls>
        <c:gapWidth val="41"/>
        <c:axId val="150602880"/>
        <c:axId val="150604416"/>
      </c:barChart>
      <c:dateAx>
        <c:axId val="150602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726B"/>
                </a:solidFill>
                <a:effectLst/>
                <a:latin typeface="+mn-lt"/>
                <a:ea typeface="+mn-ea"/>
                <a:cs typeface="+mn-cs"/>
              </a:defRPr>
            </a:pPr>
            <a:endParaRPr lang="ru-RU"/>
          </a:p>
        </c:txPr>
        <c:crossAx val="150604416"/>
        <c:crosses val="autoZero"/>
        <c:auto val="0"/>
        <c:lblOffset val="100"/>
        <c:baseTimeUnit val="days"/>
      </c:dateAx>
      <c:valAx>
        <c:axId val="150604416"/>
        <c:scaling>
          <c:orientation val="minMax"/>
        </c:scaling>
        <c:delete val="1"/>
        <c:axPos val="l"/>
        <c:numFmt formatCode="#,##0.0" sourceLinked="1"/>
        <c:majorTickMark val="none"/>
        <c:minorTickMark val="none"/>
        <c:tickLblPos val="nextTo"/>
        <c:crossAx val="150602880"/>
        <c:crosses val="autoZero"/>
        <c:crossBetween val="between"/>
      </c:valAx>
      <c:spPr>
        <a:noFill/>
        <a:ln>
          <a:noFill/>
        </a:ln>
        <a:effectLst/>
        <a:scene3d>
          <a:camera prst="orthographicFront"/>
          <a:lightRig rig="threePt" dir="t"/>
        </a:scene3d>
        <a:sp3d>
          <a:bevelT/>
        </a:sp3d>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scene3d>
      <a:camera prst="orthographicFront"/>
      <a:lightRig rig="threePt" dir="t"/>
    </a:scene3d>
    <a:sp3d>
      <a:bevelT/>
    </a:sp3d>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9851231154824496E-2"/>
          <c:y val="0.13516260927840484"/>
          <c:w val="0.94510210144597218"/>
          <c:h val="0.85869092690174631"/>
        </c:manualLayout>
      </c:layout>
      <c:lineChart>
        <c:grouping val="standard"/>
        <c:varyColors val="0"/>
        <c:ser>
          <c:idx val="1"/>
          <c:order val="0"/>
          <c:tx>
            <c:strRef>
              <c:f>Лист1!$B$1</c:f>
              <c:strCache>
                <c:ptCount val="1"/>
                <c:pt idx="0">
                  <c:v>Ряд 3</c:v>
                </c:pt>
              </c:strCache>
            </c:strRef>
          </c:tx>
          <c:spPr>
            <a:ln>
              <a:solidFill>
                <a:srgbClr val="46726B"/>
              </a:solidFill>
            </a:ln>
          </c:spPr>
          <c:marker>
            <c:spPr>
              <a:solidFill>
                <a:schemeClr val="accent5"/>
              </a:solidFill>
              <a:ln>
                <a:solidFill>
                  <a:srgbClr val="46726B"/>
                </a:solidFill>
              </a:ln>
              <a:scene3d>
                <a:camera prst="orthographicFront"/>
                <a:lightRig rig="threePt" dir="t"/>
              </a:scene3d>
              <a:sp3d>
                <a:bevelT prst="angle"/>
              </a:sp3d>
            </c:spPr>
          </c:marker>
          <c:cat>
            <c:numRef>
              <c:f>Лист1!$A$2:$A$9</c:f>
              <c:numCache>
                <c:formatCode>General</c:formatCode>
                <c:ptCount val="8"/>
                <c:pt idx="0">
                  <c:v>1</c:v>
                </c:pt>
                <c:pt idx="1">
                  <c:v>2</c:v>
                </c:pt>
                <c:pt idx="2">
                  <c:v>3</c:v>
                </c:pt>
                <c:pt idx="3">
                  <c:v>4</c:v>
                </c:pt>
                <c:pt idx="4">
                  <c:v>5</c:v>
                </c:pt>
                <c:pt idx="5">
                  <c:v>6</c:v>
                </c:pt>
                <c:pt idx="6">
                  <c:v>7</c:v>
                </c:pt>
                <c:pt idx="7">
                  <c:v>8</c:v>
                </c:pt>
              </c:numCache>
            </c:numRef>
          </c:cat>
          <c:val>
            <c:numRef>
              <c:f>Лист1!$B$2:$B$9</c:f>
              <c:numCache>
                <c:formatCode>#,##0.0</c:formatCode>
                <c:ptCount val="8"/>
                <c:pt idx="0">
                  <c:v>57.4</c:v>
                </c:pt>
                <c:pt idx="1">
                  <c:v>54.5</c:v>
                </c:pt>
                <c:pt idx="2">
                  <c:v>57</c:v>
                </c:pt>
                <c:pt idx="3">
                  <c:v>39.6</c:v>
                </c:pt>
                <c:pt idx="4">
                  <c:v>53.7</c:v>
                </c:pt>
                <c:pt idx="5">
                  <c:v>48.8</c:v>
                </c:pt>
                <c:pt idx="6">
                  <c:v>54.3</c:v>
                </c:pt>
                <c:pt idx="7">
                  <c:v>44.8</c:v>
                </c:pt>
              </c:numCache>
            </c:numRef>
          </c:val>
          <c:smooth val="0"/>
          <c:extLst>
            <c:ext xmlns:c16="http://schemas.microsoft.com/office/drawing/2014/chart" uri="{C3380CC4-5D6E-409C-BE32-E72D297353CC}">
              <c16:uniqueId val="{00000000-F3DD-494A-99DF-DD68AA3C0145}"/>
            </c:ext>
          </c:extLst>
        </c:ser>
        <c:dLbls>
          <c:showLegendKey val="0"/>
          <c:showVal val="0"/>
          <c:showCatName val="0"/>
          <c:showSerName val="0"/>
          <c:showPercent val="0"/>
          <c:showBubbleSize val="0"/>
        </c:dLbls>
        <c:marker val="1"/>
        <c:smooth val="0"/>
        <c:axId val="150677376"/>
        <c:axId val="150679552"/>
      </c:lineChart>
      <c:catAx>
        <c:axId val="150677376"/>
        <c:scaling>
          <c:orientation val="minMax"/>
        </c:scaling>
        <c:delete val="1"/>
        <c:axPos val="b"/>
        <c:numFmt formatCode="General" sourceLinked="1"/>
        <c:majorTickMark val="out"/>
        <c:minorTickMark val="none"/>
        <c:tickLblPos val="nextTo"/>
        <c:crossAx val="150679552"/>
        <c:crosses val="autoZero"/>
        <c:auto val="1"/>
        <c:lblAlgn val="ctr"/>
        <c:lblOffset val="100"/>
        <c:noMultiLvlLbl val="0"/>
      </c:catAx>
      <c:valAx>
        <c:axId val="150679552"/>
        <c:scaling>
          <c:orientation val="minMax"/>
        </c:scaling>
        <c:delete val="1"/>
        <c:axPos val="l"/>
        <c:numFmt formatCode="#,##0.0" sourceLinked="1"/>
        <c:majorTickMark val="out"/>
        <c:minorTickMark val="none"/>
        <c:tickLblPos val="nextTo"/>
        <c:crossAx val="150677376"/>
        <c:crosses val="autoZero"/>
        <c:crossBetween val="between"/>
      </c:valAx>
      <c:spPr>
        <a:noFill/>
        <a:ln w="25400">
          <a:noFill/>
        </a:ln>
      </c:spPr>
    </c:plotArea>
    <c:plotVisOnly val="1"/>
    <c:dispBlanksAs val="gap"/>
    <c:showDLblsOverMax val="0"/>
  </c:chart>
  <c:txPr>
    <a:bodyPr/>
    <a:lstStyle/>
    <a:p>
      <a:pPr>
        <a:defRPr sz="1800">
          <a:solidFill>
            <a:srgbClr val="46726B"/>
          </a:solidFill>
          <a:latin typeface="Arial" pitchFamily="34" charset="0"/>
          <a:cs typeface="Arial" pitchFamily="34" charset="0"/>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24B74-0F0D-4542-94C4-4FC0415B5A8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ru-RU"/>
        </a:p>
      </dgm:t>
    </dgm:pt>
    <dgm:pt modelId="{2CFD8E40-BE05-46FB-AA15-8D6A4FC81477}">
      <dgm:prSet phldrT="[Текст]"/>
      <dgm:spPr>
        <a:xfrm>
          <a:off x="1952" y="728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ru-RU" dirty="0">
              <a:solidFill>
                <a:sysClr val="window" lastClr="FFFFFF"/>
              </a:solidFill>
              <a:latin typeface="Calibri"/>
              <a:ea typeface="+mn-ea"/>
              <a:cs typeface="+mn-cs"/>
            </a:rPr>
            <a:t>2025 год</a:t>
          </a:r>
        </a:p>
      </dgm:t>
    </dgm:pt>
    <dgm:pt modelId="{743BA7A5-AD2E-4D72-966C-7F0B15CBD576}" type="parTrans" cxnId="{38752930-0120-4DFC-BD67-7DC57F63E045}">
      <dgm:prSet/>
      <dgm:spPr/>
      <dgm:t>
        <a:bodyPr/>
        <a:lstStyle/>
        <a:p>
          <a:endParaRPr lang="ru-RU"/>
        </a:p>
      </dgm:t>
    </dgm:pt>
    <dgm:pt modelId="{2BB08FFB-F182-4EE7-99E8-71EBFB2FEE72}" type="sibTrans" cxnId="{38752930-0120-4DFC-BD67-7DC57F63E045}">
      <dgm:prSet/>
      <dgm:spPr/>
      <dgm:t>
        <a:bodyPr/>
        <a:lstStyle/>
        <a:p>
          <a:endParaRPr lang="ru-RU"/>
        </a:p>
      </dgm:t>
    </dgm:pt>
    <dgm:pt modelId="{69FA73D7-EC53-44C0-93EB-EFB08A2A6BD2}">
      <dgm:prSet phldrT="[Текст]"/>
      <dgm:spPr>
        <a:xfrm>
          <a:off x="1952" y="476100"/>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Федеральный – 17,8</a:t>
          </a:r>
        </a:p>
      </dgm:t>
    </dgm:pt>
    <dgm:pt modelId="{E7519EB0-0FEE-4249-9AD7-698F0C7CC94F}" type="parTrans" cxnId="{07B60D09-A4B1-404F-8B1D-106E65014508}">
      <dgm:prSet/>
      <dgm:spPr/>
      <dgm:t>
        <a:bodyPr/>
        <a:lstStyle/>
        <a:p>
          <a:endParaRPr lang="ru-RU"/>
        </a:p>
      </dgm:t>
    </dgm:pt>
    <dgm:pt modelId="{7DDBF3EB-F93F-43DA-A146-08F47C866E88}" type="sibTrans" cxnId="{07B60D09-A4B1-404F-8B1D-106E65014508}">
      <dgm:prSet/>
      <dgm:spPr/>
      <dgm:t>
        <a:bodyPr/>
        <a:lstStyle/>
        <a:p>
          <a:endParaRPr lang="ru-RU"/>
        </a:p>
      </dgm:t>
    </dgm:pt>
    <dgm:pt modelId="{57D6426A-4D73-4DCF-94C8-9CC31483AD90}">
      <dgm:prSet phldrT="[Текст]"/>
      <dgm:spPr>
        <a:xfrm>
          <a:off x="1952" y="476100"/>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Областной – 6,6</a:t>
          </a:r>
        </a:p>
      </dgm:t>
    </dgm:pt>
    <dgm:pt modelId="{DC80D679-B7EA-45D0-8895-6FCB7BFFE923}" type="parTrans" cxnId="{A16F8E28-6F62-40FD-A733-3F25CABA763D}">
      <dgm:prSet/>
      <dgm:spPr/>
      <dgm:t>
        <a:bodyPr/>
        <a:lstStyle/>
        <a:p>
          <a:endParaRPr lang="ru-RU"/>
        </a:p>
      </dgm:t>
    </dgm:pt>
    <dgm:pt modelId="{C12750E8-45B3-4CC3-BB81-EE863D1AF7A4}" type="sibTrans" cxnId="{A16F8E28-6F62-40FD-A733-3F25CABA763D}">
      <dgm:prSet/>
      <dgm:spPr/>
      <dgm:t>
        <a:bodyPr/>
        <a:lstStyle/>
        <a:p>
          <a:endParaRPr lang="ru-RU"/>
        </a:p>
      </dgm:t>
    </dgm:pt>
    <dgm:pt modelId="{BA70DA5B-4C3B-4F40-B21C-B22DFA83A816}">
      <dgm:prSet phldrT="[Текст]"/>
      <dgm:spPr>
        <a:xfrm>
          <a:off x="2172295" y="72899"/>
          <a:ext cx="1903809" cy="403200"/>
        </a:xfrm>
        <a:prstGeom prst="rect">
          <a:avLst/>
        </a:prstGeom>
        <a:solidFill>
          <a:schemeClr val="tx1">
            <a:lumMod val="65000"/>
            <a:lumOff val="35000"/>
          </a:scheme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ru-RU" dirty="0">
              <a:solidFill>
                <a:sysClr val="window" lastClr="FFFFFF"/>
              </a:solidFill>
              <a:latin typeface="Calibri"/>
              <a:ea typeface="+mn-ea"/>
              <a:cs typeface="+mn-cs"/>
            </a:rPr>
            <a:t>2026 год</a:t>
          </a:r>
        </a:p>
      </dgm:t>
    </dgm:pt>
    <dgm:pt modelId="{50601541-E162-42C0-8FD8-2BE9F45B871F}" type="parTrans" cxnId="{0DC86B4E-1328-4EC7-A6CB-03D1D3B45EFD}">
      <dgm:prSet/>
      <dgm:spPr/>
      <dgm:t>
        <a:bodyPr/>
        <a:lstStyle/>
        <a:p>
          <a:endParaRPr lang="ru-RU"/>
        </a:p>
      </dgm:t>
    </dgm:pt>
    <dgm:pt modelId="{7B119804-B166-487F-96B9-79D9EE89634F}" type="sibTrans" cxnId="{0DC86B4E-1328-4EC7-A6CB-03D1D3B45EFD}">
      <dgm:prSet/>
      <dgm:spPr/>
      <dgm:t>
        <a:bodyPr/>
        <a:lstStyle/>
        <a:p>
          <a:endParaRPr lang="ru-RU"/>
        </a:p>
      </dgm:t>
    </dgm:pt>
    <dgm:pt modelId="{720F8D15-8038-444F-B569-829369D8DFFA}">
      <dgm:prSet phldrT="[Текст]"/>
      <dgm:spPr>
        <a:xfrm>
          <a:off x="2172295" y="476100"/>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Федеральный  - 16,7</a:t>
          </a:r>
        </a:p>
      </dgm:t>
    </dgm:pt>
    <dgm:pt modelId="{6D3F2528-F5BD-4454-8999-EAF8DF17BA11}" type="parTrans" cxnId="{03F5A858-26CD-4B61-8739-F2F8E39C2F87}">
      <dgm:prSet/>
      <dgm:spPr/>
      <dgm:t>
        <a:bodyPr/>
        <a:lstStyle/>
        <a:p>
          <a:endParaRPr lang="ru-RU"/>
        </a:p>
      </dgm:t>
    </dgm:pt>
    <dgm:pt modelId="{3DADB62B-D6A5-493D-9DE4-E8F536481351}" type="sibTrans" cxnId="{03F5A858-26CD-4B61-8739-F2F8E39C2F87}">
      <dgm:prSet/>
      <dgm:spPr/>
      <dgm:t>
        <a:bodyPr/>
        <a:lstStyle/>
        <a:p>
          <a:endParaRPr lang="ru-RU"/>
        </a:p>
      </dgm:t>
    </dgm:pt>
    <dgm:pt modelId="{E923BA83-706F-4BF1-9032-098C07321FB5}">
      <dgm:prSet phldrT="[Текст]"/>
      <dgm:spPr>
        <a:xfrm>
          <a:off x="4342638" y="728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ru-RU" dirty="0">
              <a:solidFill>
                <a:sysClr val="window" lastClr="FFFFFF"/>
              </a:solidFill>
              <a:latin typeface="Calibri"/>
              <a:ea typeface="+mn-ea"/>
              <a:cs typeface="+mn-cs"/>
            </a:rPr>
            <a:t>2027 год</a:t>
          </a:r>
        </a:p>
      </dgm:t>
    </dgm:pt>
    <dgm:pt modelId="{E8B1BFCD-D99B-4EAE-BD3F-D57A54422586}" type="parTrans" cxnId="{AF0C6B33-0DD7-481D-A26C-E164DB29E55D}">
      <dgm:prSet/>
      <dgm:spPr/>
      <dgm:t>
        <a:bodyPr/>
        <a:lstStyle/>
        <a:p>
          <a:endParaRPr lang="ru-RU"/>
        </a:p>
      </dgm:t>
    </dgm:pt>
    <dgm:pt modelId="{9EFAB237-998C-405A-AD8A-B6620ED60AED}" type="sibTrans" cxnId="{AF0C6B33-0DD7-481D-A26C-E164DB29E55D}">
      <dgm:prSet/>
      <dgm:spPr/>
      <dgm:t>
        <a:bodyPr/>
        <a:lstStyle/>
        <a:p>
          <a:endParaRPr lang="ru-RU"/>
        </a:p>
      </dgm:t>
    </dgm:pt>
    <dgm:pt modelId="{357EB36C-EB3E-4D8D-9C81-F21BB9925FA3}">
      <dgm:prSet phldrT="[Текст]"/>
      <dgm:spPr>
        <a:xfrm>
          <a:off x="4344590" y="485848"/>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Федеральный  - 15,5</a:t>
          </a:r>
        </a:p>
      </dgm:t>
    </dgm:pt>
    <dgm:pt modelId="{45BABF55-AC33-433C-9512-19A99D39F774}" type="parTrans" cxnId="{D58432DC-50B5-4AAD-857C-9622A3804F23}">
      <dgm:prSet/>
      <dgm:spPr/>
      <dgm:t>
        <a:bodyPr/>
        <a:lstStyle/>
        <a:p>
          <a:endParaRPr lang="ru-RU"/>
        </a:p>
      </dgm:t>
    </dgm:pt>
    <dgm:pt modelId="{9C0BB6D8-BDCE-4201-B0E4-C07B0E20AFBD}" type="sibTrans" cxnId="{D58432DC-50B5-4AAD-857C-9622A3804F23}">
      <dgm:prSet/>
      <dgm:spPr/>
      <dgm:t>
        <a:bodyPr/>
        <a:lstStyle/>
        <a:p>
          <a:endParaRPr lang="ru-RU"/>
        </a:p>
      </dgm:t>
    </dgm:pt>
    <dgm:pt modelId="{45F6EEAA-8549-492E-97D2-D5C1E2CACE44}">
      <dgm:prSet phldrT="[Текст]"/>
      <dgm:spPr>
        <a:xfrm>
          <a:off x="1952" y="476100"/>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Местный  - 6,8</a:t>
          </a:r>
        </a:p>
      </dgm:t>
    </dgm:pt>
    <dgm:pt modelId="{3EA1462E-866F-45EB-82E2-09E0960492A2}" type="parTrans" cxnId="{76C5F52C-6561-4E86-9791-FF4565FD865F}">
      <dgm:prSet/>
      <dgm:spPr/>
      <dgm:t>
        <a:bodyPr/>
        <a:lstStyle/>
        <a:p>
          <a:endParaRPr lang="ru-RU"/>
        </a:p>
      </dgm:t>
    </dgm:pt>
    <dgm:pt modelId="{65E899C7-E7BA-43F0-9044-8FB8B51E86FD}" type="sibTrans" cxnId="{76C5F52C-6561-4E86-9791-FF4565FD865F}">
      <dgm:prSet/>
      <dgm:spPr/>
      <dgm:t>
        <a:bodyPr/>
        <a:lstStyle/>
        <a:p>
          <a:endParaRPr lang="ru-RU"/>
        </a:p>
      </dgm:t>
    </dgm:pt>
    <dgm:pt modelId="{E1FA054B-5CA2-40C0-9FD8-8619AA98D896}">
      <dgm:prSet/>
      <dgm:spPr>
        <a:xfrm>
          <a:off x="2172295" y="476100"/>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Областной – 7,2</a:t>
          </a:r>
        </a:p>
      </dgm:t>
    </dgm:pt>
    <dgm:pt modelId="{0F7B0FBA-593A-41C7-B048-73073721CEAE}" type="parTrans" cxnId="{7F913192-B172-459B-BD77-BD78C61E0103}">
      <dgm:prSet/>
      <dgm:spPr/>
      <dgm:t>
        <a:bodyPr/>
        <a:lstStyle/>
        <a:p>
          <a:endParaRPr lang="ru-RU"/>
        </a:p>
      </dgm:t>
    </dgm:pt>
    <dgm:pt modelId="{9864F738-19EB-42E4-BB7D-3B373BCCB4CF}" type="sibTrans" cxnId="{7F913192-B172-459B-BD77-BD78C61E0103}">
      <dgm:prSet/>
      <dgm:spPr/>
      <dgm:t>
        <a:bodyPr/>
        <a:lstStyle/>
        <a:p>
          <a:endParaRPr lang="ru-RU"/>
        </a:p>
      </dgm:t>
    </dgm:pt>
    <dgm:pt modelId="{E30F745F-4085-4B07-BA0D-04B80536DFEF}">
      <dgm:prSet/>
      <dgm:spPr>
        <a:xfrm>
          <a:off x="4344590" y="485848"/>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Областной – 7,3</a:t>
          </a:r>
        </a:p>
      </dgm:t>
    </dgm:pt>
    <dgm:pt modelId="{DBCF8C8E-39EC-4A8E-A8AC-4F1F1A2E5A1C}" type="parTrans" cxnId="{C71369D0-E243-449C-8D5B-64AC7DC641D4}">
      <dgm:prSet/>
      <dgm:spPr/>
      <dgm:t>
        <a:bodyPr/>
        <a:lstStyle/>
        <a:p>
          <a:endParaRPr lang="ru-RU"/>
        </a:p>
      </dgm:t>
    </dgm:pt>
    <dgm:pt modelId="{B7032717-E943-4149-A573-77C164C9F71D}" type="sibTrans" cxnId="{C71369D0-E243-449C-8D5B-64AC7DC641D4}">
      <dgm:prSet/>
      <dgm:spPr/>
      <dgm:t>
        <a:bodyPr/>
        <a:lstStyle/>
        <a:p>
          <a:endParaRPr lang="ru-RU"/>
        </a:p>
      </dgm:t>
    </dgm:pt>
    <dgm:pt modelId="{647E5096-7FEE-4292-925E-A26FDFF5D106}">
      <dgm:prSet/>
      <dgm:spPr>
        <a:xfrm>
          <a:off x="4344590" y="485848"/>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Местный  - 7,0</a:t>
          </a:r>
        </a:p>
      </dgm:t>
    </dgm:pt>
    <dgm:pt modelId="{3CB68FB3-02C0-4BCB-82BD-C97DAB65AD35}" type="parTrans" cxnId="{7B1B7266-06E9-40B2-A824-16C09B0F27F4}">
      <dgm:prSet/>
      <dgm:spPr/>
      <dgm:t>
        <a:bodyPr/>
        <a:lstStyle/>
        <a:p>
          <a:endParaRPr lang="ru-RU"/>
        </a:p>
      </dgm:t>
    </dgm:pt>
    <dgm:pt modelId="{C639745D-5A45-4594-9619-AB4615BE2152}" type="sibTrans" cxnId="{7B1B7266-06E9-40B2-A824-16C09B0F27F4}">
      <dgm:prSet/>
      <dgm:spPr/>
      <dgm:t>
        <a:bodyPr/>
        <a:lstStyle/>
        <a:p>
          <a:endParaRPr lang="ru-RU"/>
        </a:p>
      </dgm:t>
    </dgm:pt>
    <dgm:pt modelId="{B68C6405-C12C-484D-957E-9B05512A6C61}">
      <dgm:prSet/>
      <dgm:spPr>
        <a:xfrm>
          <a:off x="2172295" y="476100"/>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ru-RU" dirty="0">
              <a:solidFill>
                <a:sysClr val="windowText" lastClr="000000">
                  <a:hueOff val="0"/>
                  <a:satOff val="0"/>
                  <a:lumOff val="0"/>
                  <a:alphaOff val="0"/>
                </a:sysClr>
              </a:solidFill>
              <a:latin typeface="Calibri"/>
              <a:ea typeface="+mn-ea"/>
              <a:cs typeface="+mn-cs"/>
            </a:rPr>
            <a:t>Местный – 7,0</a:t>
          </a:r>
        </a:p>
      </dgm:t>
    </dgm:pt>
    <dgm:pt modelId="{9B568691-96DD-4FDD-B103-75B5C95F1AD8}" type="sibTrans" cxnId="{F606F9E3-5A0A-4D76-9488-BE8E845A4C3A}">
      <dgm:prSet/>
      <dgm:spPr/>
      <dgm:t>
        <a:bodyPr/>
        <a:lstStyle/>
        <a:p>
          <a:endParaRPr lang="ru-RU"/>
        </a:p>
      </dgm:t>
    </dgm:pt>
    <dgm:pt modelId="{8B93B7C5-1B7D-4F63-BFA5-FED10E3E0BCA}" type="parTrans" cxnId="{F606F9E3-5A0A-4D76-9488-BE8E845A4C3A}">
      <dgm:prSet/>
      <dgm:spPr/>
      <dgm:t>
        <a:bodyPr/>
        <a:lstStyle/>
        <a:p>
          <a:endParaRPr lang="ru-RU"/>
        </a:p>
      </dgm:t>
    </dgm:pt>
    <dgm:pt modelId="{0B89A1A2-10AA-4FC9-9C4A-692FD6651374}" type="pres">
      <dgm:prSet presAssocID="{C7024B74-0F0D-4542-94C4-4FC0415B5A8F}" presName="Name0" presStyleCnt="0">
        <dgm:presLayoutVars>
          <dgm:dir/>
          <dgm:animLvl val="lvl"/>
          <dgm:resizeHandles val="exact"/>
        </dgm:presLayoutVars>
      </dgm:prSet>
      <dgm:spPr/>
    </dgm:pt>
    <dgm:pt modelId="{C443E999-BF25-4B05-AAF7-3EB9D21E891F}" type="pres">
      <dgm:prSet presAssocID="{2CFD8E40-BE05-46FB-AA15-8D6A4FC81477}" presName="composite" presStyleCnt="0"/>
      <dgm:spPr/>
    </dgm:pt>
    <dgm:pt modelId="{2202DB0E-88F4-4F1F-80B7-E909BD15A00F}" type="pres">
      <dgm:prSet presAssocID="{2CFD8E40-BE05-46FB-AA15-8D6A4FC81477}" presName="parTx" presStyleLbl="alignNode1" presStyleIdx="0" presStyleCnt="3">
        <dgm:presLayoutVars>
          <dgm:chMax val="0"/>
          <dgm:chPref val="0"/>
          <dgm:bulletEnabled val="1"/>
        </dgm:presLayoutVars>
      </dgm:prSet>
      <dgm:spPr/>
    </dgm:pt>
    <dgm:pt modelId="{6CC49A4B-D518-482B-86C5-974B2F7FDDB6}" type="pres">
      <dgm:prSet presAssocID="{2CFD8E40-BE05-46FB-AA15-8D6A4FC81477}" presName="desTx" presStyleLbl="alignAccFollowNode1" presStyleIdx="0" presStyleCnt="3">
        <dgm:presLayoutVars>
          <dgm:bulletEnabled val="1"/>
        </dgm:presLayoutVars>
      </dgm:prSet>
      <dgm:spPr/>
    </dgm:pt>
    <dgm:pt modelId="{7ABA3BAA-A5D1-4D4C-AD12-3873C7C7329C}" type="pres">
      <dgm:prSet presAssocID="{2BB08FFB-F182-4EE7-99E8-71EBFB2FEE72}" presName="space" presStyleCnt="0"/>
      <dgm:spPr/>
    </dgm:pt>
    <dgm:pt modelId="{E625C3A5-D457-4781-87FD-C7EFAD28DBEB}" type="pres">
      <dgm:prSet presAssocID="{BA70DA5B-4C3B-4F40-B21C-B22DFA83A816}" presName="composite" presStyleCnt="0"/>
      <dgm:spPr/>
    </dgm:pt>
    <dgm:pt modelId="{7AD39001-F236-4066-BEF2-98DDDF2A1590}" type="pres">
      <dgm:prSet presAssocID="{BA70DA5B-4C3B-4F40-B21C-B22DFA83A816}" presName="parTx" presStyleLbl="alignNode1" presStyleIdx="1" presStyleCnt="3" custLinFactNeighborX="-1634" custLinFactNeighborY="3972">
        <dgm:presLayoutVars>
          <dgm:chMax val="0"/>
          <dgm:chPref val="0"/>
          <dgm:bulletEnabled val="1"/>
        </dgm:presLayoutVars>
      </dgm:prSet>
      <dgm:spPr/>
    </dgm:pt>
    <dgm:pt modelId="{DF585609-DA30-486C-85D6-5604093A02F8}" type="pres">
      <dgm:prSet presAssocID="{BA70DA5B-4C3B-4F40-B21C-B22DFA83A816}" presName="desTx" presStyleLbl="alignAccFollowNode1" presStyleIdx="1" presStyleCnt="3" custLinFactNeighborX="-1634" custLinFactNeighborY="176">
        <dgm:presLayoutVars>
          <dgm:bulletEnabled val="1"/>
        </dgm:presLayoutVars>
      </dgm:prSet>
      <dgm:spPr/>
    </dgm:pt>
    <dgm:pt modelId="{DD251DD0-4D13-48DD-A201-7A93283E5536}" type="pres">
      <dgm:prSet presAssocID="{7B119804-B166-487F-96B9-79D9EE89634F}" presName="space" presStyleCnt="0"/>
      <dgm:spPr/>
    </dgm:pt>
    <dgm:pt modelId="{9583D165-9F4E-4EE4-A3FF-392D8F0AF1C7}" type="pres">
      <dgm:prSet presAssocID="{E923BA83-706F-4BF1-9032-098C07321FB5}" presName="composite" presStyleCnt="0"/>
      <dgm:spPr/>
    </dgm:pt>
    <dgm:pt modelId="{2594B471-9B68-4154-B8C9-AFC2EC8BF4B5}" type="pres">
      <dgm:prSet presAssocID="{E923BA83-706F-4BF1-9032-098C07321FB5}" presName="parTx" presStyleLbl="alignNode1" presStyleIdx="2" presStyleCnt="3">
        <dgm:presLayoutVars>
          <dgm:chMax val="0"/>
          <dgm:chPref val="0"/>
          <dgm:bulletEnabled val="1"/>
        </dgm:presLayoutVars>
      </dgm:prSet>
      <dgm:spPr/>
    </dgm:pt>
    <dgm:pt modelId="{6171E909-E0F8-4DCA-8E3B-22B4FB330435}" type="pres">
      <dgm:prSet presAssocID="{E923BA83-706F-4BF1-9032-098C07321FB5}" presName="desTx" presStyleLbl="alignAccFollowNode1" presStyleIdx="2" presStyleCnt="3" custLinFactNeighborX="27617" custLinFactNeighborY="1153">
        <dgm:presLayoutVars>
          <dgm:bulletEnabled val="1"/>
        </dgm:presLayoutVars>
      </dgm:prSet>
      <dgm:spPr/>
    </dgm:pt>
  </dgm:ptLst>
  <dgm:cxnLst>
    <dgm:cxn modelId="{6403BE05-C7B0-4D04-99B3-AF3A9BB1D438}" type="presOf" srcId="{647E5096-7FEE-4292-925E-A26FDFF5D106}" destId="{6171E909-E0F8-4DCA-8E3B-22B4FB330435}" srcOrd="0" destOrd="2" presId="urn:microsoft.com/office/officeart/2005/8/layout/hList1"/>
    <dgm:cxn modelId="{07B60D09-A4B1-404F-8B1D-106E65014508}" srcId="{2CFD8E40-BE05-46FB-AA15-8D6A4FC81477}" destId="{69FA73D7-EC53-44C0-93EB-EFB08A2A6BD2}" srcOrd="0" destOrd="0" parTransId="{E7519EB0-0FEE-4249-9AD7-698F0C7CC94F}" sibTransId="{7DDBF3EB-F93F-43DA-A146-08F47C866E88}"/>
    <dgm:cxn modelId="{A2144D1C-E655-44BC-8EC5-3DDCEBE52383}" type="presOf" srcId="{45F6EEAA-8549-492E-97D2-D5C1E2CACE44}" destId="{6CC49A4B-D518-482B-86C5-974B2F7FDDB6}" srcOrd="0" destOrd="2" presId="urn:microsoft.com/office/officeart/2005/8/layout/hList1"/>
    <dgm:cxn modelId="{A16F8E28-6F62-40FD-A733-3F25CABA763D}" srcId="{2CFD8E40-BE05-46FB-AA15-8D6A4FC81477}" destId="{57D6426A-4D73-4DCF-94C8-9CC31483AD90}" srcOrd="1" destOrd="0" parTransId="{DC80D679-B7EA-45D0-8895-6FCB7BFFE923}" sibTransId="{C12750E8-45B3-4CC3-BB81-EE863D1AF7A4}"/>
    <dgm:cxn modelId="{76C5F52C-6561-4E86-9791-FF4565FD865F}" srcId="{2CFD8E40-BE05-46FB-AA15-8D6A4FC81477}" destId="{45F6EEAA-8549-492E-97D2-D5C1E2CACE44}" srcOrd="2" destOrd="0" parTransId="{3EA1462E-866F-45EB-82E2-09E0960492A2}" sibTransId="{65E899C7-E7BA-43F0-9044-8FB8B51E86FD}"/>
    <dgm:cxn modelId="{707C362D-6102-49B2-8B1E-835CF870A57F}" type="presOf" srcId="{E1FA054B-5CA2-40C0-9FD8-8619AA98D896}" destId="{DF585609-DA30-486C-85D6-5604093A02F8}" srcOrd="0" destOrd="1" presId="urn:microsoft.com/office/officeart/2005/8/layout/hList1"/>
    <dgm:cxn modelId="{38752930-0120-4DFC-BD67-7DC57F63E045}" srcId="{C7024B74-0F0D-4542-94C4-4FC0415B5A8F}" destId="{2CFD8E40-BE05-46FB-AA15-8D6A4FC81477}" srcOrd="0" destOrd="0" parTransId="{743BA7A5-AD2E-4D72-966C-7F0B15CBD576}" sibTransId="{2BB08FFB-F182-4EE7-99E8-71EBFB2FEE72}"/>
    <dgm:cxn modelId="{AF0C6B33-0DD7-481D-A26C-E164DB29E55D}" srcId="{C7024B74-0F0D-4542-94C4-4FC0415B5A8F}" destId="{E923BA83-706F-4BF1-9032-098C07321FB5}" srcOrd="2" destOrd="0" parTransId="{E8B1BFCD-D99B-4EAE-BD3F-D57A54422586}" sibTransId="{9EFAB237-998C-405A-AD8A-B6620ED60AED}"/>
    <dgm:cxn modelId="{D826C03A-65B0-458E-AA07-20AC2C354402}" type="presOf" srcId="{B68C6405-C12C-484D-957E-9B05512A6C61}" destId="{DF585609-DA30-486C-85D6-5604093A02F8}" srcOrd="0" destOrd="2" presId="urn:microsoft.com/office/officeart/2005/8/layout/hList1"/>
    <dgm:cxn modelId="{26AAE443-0CC5-42FA-AE19-098C90E9E174}" type="presOf" srcId="{57D6426A-4D73-4DCF-94C8-9CC31483AD90}" destId="{6CC49A4B-D518-482B-86C5-974B2F7FDDB6}" srcOrd="0" destOrd="1" presId="urn:microsoft.com/office/officeart/2005/8/layout/hList1"/>
    <dgm:cxn modelId="{7B1B7266-06E9-40B2-A824-16C09B0F27F4}" srcId="{E923BA83-706F-4BF1-9032-098C07321FB5}" destId="{647E5096-7FEE-4292-925E-A26FDFF5D106}" srcOrd="2" destOrd="0" parTransId="{3CB68FB3-02C0-4BCB-82BD-C97DAB65AD35}" sibTransId="{C639745D-5A45-4594-9619-AB4615BE2152}"/>
    <dgm:cxn modelId="{1AD6F34C-8F2E-425A-A054-37CB528B1FE9}" type="presOf" srcId="{720F8D15-8038-444F-B569-829369D8DFFA}" destId="{DF585609-DA30-486C-85D6-5604093A02F8}" srcOrd="0" destOrd="0" presId="urn:microsoft.com/office/officeart/2005/8/layout/hList1"/>
    <dgm:cxn modelId="{0DC86B4E-1328-4EC7-A6CB-03D1D3B45EFD}" srcId="{C7024B74-0F0D-4542-94C4-4FC0415B5A8F}" destId="{BA70DA5B-4C3B-4F40-B21C-B22DFA83A816}" srcOrd="1" destOrd="0" parTransId="{50601541-E162-42C0-8FD8-2BE9F45B871F}" sibTransId="{7B119804-B166-487F-96B9-79D9EE89634F}"/>
    <dgm:cxn modelId="{AF195354-3246-44CD-A10B-A7D3A82A7F16}" type="presOf" srcId="{2CFD8E40-BE05-46FB-AA15-8D6A4FC81477}" destId="{2202DB0E-88F4-4F1F-80B7-E909BD15A00F}" srcOrd="0" destOrd="0" presId="urn:microsoft.com/office/officeart/2005/8/layout/hList1"/>
    <dgm:cxn modelId="{02D60776-5FEB-4A4F-80D4-A9680B15CBCF}" type="presOf" srcId="{E923BA83-706F-4BF1-9032-098C07321FB5}" destId="{2594B471-9B68-4154-B8C9-AFC2EC8BF4B5}" srcOrd="0" destOrd="0" presId="urn:microsoft.com/office/officeart/2005/8/layout/hList1"/>
    <dgm:cxn modelId="{03F5A858-26CD-4B61-8739-F2F8E39C2F87}" srcId="{BA70DA5B-4C3B-4F40-B21C-B22DFA83A816}" destId="{720F8D15-8038-444F-B569-829369D8DFFA}" srcOrd="0" destOrd="0" parTransId="{6D3F2528-F5BD-4454-8999-EAF8DF17BA11}" sibTransId="{3DADB62B-D6A5-493D-9DE4-E8F536481351}"/>
    <dgm:cxn modelId="{00208B7C-FEB1-4D70-8F00-460A70B0D3E2}" type="presOf" srcId="{69FA73D7-EC53-44C0-93EB-EFB08A2A6BD2}" destId="{6CC49A4B-D518-482B-86C5-974B2F7FDDB6}" srcOrd="0" destOrd="0" presId="urn:microsoft.com/office/officeart/2005/8/layout/hList1"/>
    <dgm:cxn modelId="{7F913192-B172-459B-BD77-BD78C61E0103}" srcId="{BA70DA5B-4C3B-4F40-B21C-B22DFA83A816}" destId="{E1FA054B-5CA2-40C0-9FD8-8619AA98D896}" srcOrd="1" destOrd="0" parTransId="{0F7B0FBA-593A-41C7-B048-73073721CEAE}" sibTransId="{9864F738-19EB-42E4-BB7D-3B373BCCB4CF}"/>
    <dgm:cxn modelId="{3FF171B0-E022-4927-A70F-7641161C9410}" type="presOf" srcId="{357EB36C-EB3E-4D8D-9C81-F21BB9925FA3}" destId="{6171E909-E0F8-4DCA-8E3B-22B4FB330435}" srcOrd="0" destOrd="0" presId="urn:microsoft.com/office/officeart/2005/8/layout/hList1"/>
    <dgm:cxn modelId="{FC0879B8-80CD-4712-9930-76F63881478C}" type="presOf" srcId="{BA70DA5B-4C3B-4F40-B21C-B22DFA83A816}" destId="{7AD39001-F236-4066-BEF2-98DDDF2A1590}" srcOrd="0" destOrd="0" presId="urn:microsoft.com/office/officeart/2005/8/layout/hList1"/>
    <dgm:cxn modelId="{E8D97ABA-0AA0-484C-BB98-F947D21A5013}" type="presOf" srcId="{C7024B74-0F0D-4542-94C4-4FC0415B5A8F}" destId="{0B89A1A2-10AA-4FC9-9C4A-692FD6651374}" srcOrd="0" destOrd="0" presId="urn:microsoft.com/office/officeart/2005/8/layout/hList1"/>
    <dgm:cxn modelId="{5D7592CD-9187-412F-A90B-E1298F7C973A}" type="presOf" srcId="{E30F745F-4085-4B07-BA0D-04B80536DFEF}" destId="{6171E909-E0F8-4DCA-8E3B-22B4FB330435}" srcOrd="0" destOrd="1" presId="urn:microsoft.com/office/officeart/2005/8/layout/hList1"/>
    <dgm:cxn modelId="{C71369D0-E243-449C-8D5B-64AC7DC641D4}" srcId="{E923BA83-706F-4BF1-9032-098C07321FB5}" destId="{E30F745F-4085-4B07-BA0D-04B80536DFEF}" srcOrd="1" destOrd="0" parTransId="{DBCF8C8E-39EC-4A8E-A8AC-4F1F1A2E5A1C}" sibTransId="{B7032717-E943-4149-A573-77C164C9F71D}"/>
    <dgm:cxn modelId="{D58432DC-50B5-4AAD-857C-9622A3804F23}" srcId="{E923BA83-706F-4BF1-9032-098C07321FB5}" destId="{357EB36C-EB3E-4D8D-9C81-F21BB9925FA3}" srcOrd="0" destOrd="0" parTransId="{45BABF55-AC33-433C-9512-19A99D39F774}" sibTransId="{9C0BB6D8-BDCE-4201-B0E4-C07B0E20AFBD}"/>
    <dgm:cxn modelId="{F606F9E3-5A0A-4D76-9488-BE8E845A4C3A}" srcId="{BA70DA5B-4C3B-4F40-B21C-B22DFA83A816}" destId="{B68C6405-C12C-484D-957E-9B05512A6C61}" srcOrd="2" destOrd="0" parTransId="{8B93B7C5-1B7D-4F63-BFA5-FED10E3E0BCA}" sibTransId="{9B568691-96DD-4FDD-B103-75B5C95F1AD8}"/>
    <dgm:cxn modelId="{2E142F01-D2F2-4882-AED8-FBCFD32F1015}" type="presParOf" srcId="{0B89A1A2-10AA-4FC9-9C4A-692FD6651374}" destId="{C443E999-BF25-4B05-AAF7-3EB9D21E891F}" srcOrd="0" destOrd="0" presId="urn:microsoft.com/office/officeart/2005/8/layout/hList1"/>
    <dgm:cxn modelId="{62261CF3-2E36-4679-AE32-B7E0E8D1980B}" type="presParOf" srcId="{C443E999-BF25-4B05-AAF7-3EB9D21E891F}" destId="{2202DB0E-88F4-4F1F-80B7-E909BD15A00F}" srcOrd="0" destOrd="0" presId="urn:microsoft.com/office/officeart/2005/8/layout/hList1"/>
    <dgm:cxn modelId="{C97F356E-B03F-4133-BD26-11A21A54001C}" type="presParOf" srcId="{C443E999-BF25-4B05-AAF7-3EB9D21E891F}" destId="{6CC49A4B-D518-482B-86C5-974B2F7FDDB6}" srcOrd="1" destOrd="0" presId="urn:microsoft.com/office/officeart/2005/8/layout/hList1"/>
    <dgm:cxn modelId="{96B15ED9-E961-4798-9394-1F5CAE32662C}" type="presParOf" srcId="{0B89A1A2-10AA-4FC9-9C4A-692FD6651374}" destId="{7ABA3BAA-A5D1-4D4C-AD12-3873C7C7329C}" srcOrd="1" destOrd="0" presId="urn:microsoft.com/office/officeart/2005/8/layout/hList1"/>
    <dgm:cxn modelId="{B845D895-5FDC-48CD-BEC8-189BC6C3066C}" type="presParOf" srcId="{0B89A1A2-10AA-4FC9-9C4A-692FD6651374}" destId="{E625C3A5-D457-4781-87FD-C7EFAD28DBEB}" srcOrd="2" destOrd="0" presId="urn:microsoft.com/office/officeart/2005/8/layout/hList1"/>
    <dgm:cxn modelId="{E9320B8D-3F7F-4016-8F26-38D9BDCB9A50}" type="presParOf" srcId="{E625C3A5-D457-4781-87FD-C7EFAD28DBEB}" destId="{7AD39001-F236-4066-BEF2-98DDDF2A1590}" srcOrd="0" destOrd="0" presId="urn:microsoft.com/office/officeart/2005/8/layout/hList1"/>
    <dgm:cxn modelId="{3D668D3B-3DF1-47BD-984A-F27739409E2D}" type="presParOf" srcId="{E625C3A5-D457-4781-87FD-C7EFAD28DBEB}" destId="{DF585609-DA30-486C-85D6-5604093A02F8}" srcOrd="1" destOrd="0" presId="urn:microsoft.com/office/officeart/2005/8/layout/hList1"/>
    <dgm:cxn modelId="{84DE99D6-C584-48B4-B116-0704EE0FB0B2}" type="presParOf" srcId="{0B89A1A2-10AA-4FC9-9C4A-692FD6651374}" destId="{DD251DD0-4D13-48DD-A201-7A93283E5536}" srcOrd="3" destOrd="0" presId="urn:microsoft.com/office/officeart/2005/8/layout/hList1"/>
    <dgm:cxn modelId="{03F048BB-8F15-4837-864B-C7B57E16B035}" type="presParOf" srcId="{0B89A1A2-10AA-4FC9-9C4A-692FD6651374}" destId="{9583D165-9F4E-4EE4-A3FF-392D8F0AF1C7}" srcOrd="4" destOrd="0" presId="urn:microsoft.com/office/officeart/2005/8/layout/hList1"/>
    <dgm:cxn modelId="{05ED1F62-40EC-43DD-AF2C-6C3DE71F4E7E}" type="presParOf" srcId="{9583D165-9F4E-4EE4-A3FF-392D8F0AF1C7}" destId="{2594B471-9B68-4154-B8C9-AFC2EC8BF4B5}" srcOrd="0" destOrd="0" presId="urn:microsoft.com/office/officeart/2005/8/layout/hList1"/>
    <dgm:cxn modelId="{87B480DA-055B-4E5D-9A3C-CDF39296910A}" type="presParOf" srcId="{9583D165-9F4E-4EE4-A3FF-392D8F0AF1C7}" destId="{6171E909-E0F8-4DCA-8E3B-22B4FB3304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024B74-0F0D-4542-94C4-4FC0415B5A8F}"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2CFD8E40-BE05-46FB-AA15-8D6A4FC81477}">
      <dgm:prSet phldrT="[Текст]"/>
      <dgm:spPr>
        <a:xfrm>
          <a:off x="1952" y="14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ru-RU" dirty="0">
              <a:solidFill>
                <a:sysClr val="window" lastClr="FFFFFF"/>
              </a:solidFill>
              <a:latin typeface="Calibri"/>
              <a:ea typeface="+mn-ea"/>
              <a:cs typeface="+mn-cs"/>
            </a:rPr>
            <a:t>2025 год</a:t>
          </a:r>
        </a:p>
      </dgm:t>
    </dgm:pt>
    <dgm:pt modelId="{743BA7A5-AD2E-4D72-966C-7F0B15CBD576}" type="parTrans" cxnId="{38752930-0120-4DFC-BD67-7DC57F63E045}">
      <dgm:prSet/>
      <dgm:spPr/>
      <dgm:t>
        <a:bodyPr/>
        <a:lstStyle/>
        <a:p>
          <a:endParaRPr lang="ru-RU"/>
        </a:p>
      </dgm:t>
    </dgm:pt>
    <dgm:pt modelId="{2BB08FFB-F182-4EE7-99E8-71EBFB2FEE72}" type="sibTrans" cxnId="{38752930-0120-4DFC-BD67-7DC57F63E045}">
      <dgm:prSet/>
      <dgm:spPr/>
      <dgm:t>
        <a:bodyPr/>
        <a:lstStyle/>
        <a:p>
          <a:endParaRPr lang="ru-RU"/>
        </a:p>
      </dgm:t>
    </dgm:pt>
    <dgm:pt modelId="{69FA73D7-EC53-44C0-93EB-EFB08A2A6BD2}">
      <dgm:prSet phldrT="[Текст]"/>
      <dgm:spPr>
        <a:xfrm>
          <a:off x="1952" y="4047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buChar char="•"/>
          </a:pPr>
          <a:r>
            <a:rPr lang="ru-RU" dirty="0">
              <a:solidFill>
                <a:sysClr val="windowText" lastClr="000000">
                  <a:hueOff val="0"/>
                  <a:satOff val="0"/>
                  <a:lumOff val="0"/>
                  <a:alphaOff val="0"/>
                </a:sysClr>
              </a:solidFill>
              <a:latin typeface="Calibri"/>
              <a:ea typeface="+mn-ea"/>
              <a:cs typeface="+mn-cs"/>
            </a:rPr>
            <a:t>Областной – 6,7</a:t>
          </a:r>
        </a:p>
      </dgm:t>
    </dgm:pt>
    <dgm:pt modelId="{E7519EB0-0FEE-4249-9AD7-698F0C7CC94F}" type="parTrans" cxnId="{07B60D09-A4B1-404F-8B1D-106E65014508}">
      <dgm:prSet/>
      <dgm:spPr/>
      <dgm:t>
        <a:bodyPr/>
        <a:lstStyle/>
        <a:p>
          <a:endParaRPr lang="ru-RU"/>
        </a:p>
      </dgm:t>
    </dgm:pt>
    <dgm:pt modelId="{7DDBF3EB-F93F-43DA-A146-08F47C866E88}" type="sibTrans" cxnId="{07B60D09-A4B1-404F-8B1D-106E65014508}">
      <dgm:prSet/>
      <dgm:spPr/>
      <dgm:t>
        <a:bodyPr/>
        <a:lstStyle/>
        <a:p>
          <a:endParaRPr lang="ru-RU"/>
        </a:p>
      </dgm:t>
    </dgm:pt>
    <dgm:pt modelId="{BA70DA5B-4C3B-4F40-B21C-B22DFA83A816}">
      <dgm:prSet phldrT="[Текст]"/>
      <dgm:spPr>
        <a:xfrm>
          <a:off x="2172295" y="1499"/>
          <a:ext cx="1903809" cy="403200"/>
        </a:xfrm>
        <a:prstGeom prst="rect">
          <a:avLst/>
        </a:prstGeom>
        <a:solidFill>
          <a:schemeClr val="tx1">
            <a:lumMod val="65000"/>
            <a:lumOff val="35000"/>
          </a:scheme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ru-RU" dirty="0">
              <a:solidFill>
                <a:sysClr val="window" lastClr="FFFFFF"/>
              </a:solidFill>
              <a:latin typeface="Calibri"/>
              <a:ea typeface="+mn-ea"/>
              <a:cs typeface="+mn-cs"/>
            </a:rPr>
            <a:t>2026 год</a:t>
          </a:r>
        </a:p>
      </dgm:t>
    </dgm:pt>
    <dgm:pt modelId="{50601541-E162-42C0-8FD8-2BE9F45B871F}" type="parTrans" cxnId="{0DC86B4E-1328-4EC7-A6CB-03D1D3B45EFD}">
      <dgm:prSet/>
      <dgm:spPr/>
      <dgm:t>
        <a:bodyPr/>
        <a:lstStyle/>
        <a:p>
          <a:endParaRPr lang="ru-RU"/>
        </a:p>
      </dgm:t>
    </dgm:pt>
    <dgm:pt modelId="{7B119804-B166-487F-96B9-79D9EE89634F}" type="sibTrans" cxnId="{0DC86B4E-1328-4EC7-A6CB-03D1D3B45EFD}">
      <dgm:prSet/>
      <dgm:spPr/>
      <dgm:t>
        <a:bodyPr/>
        <a:lstStyle/>
        <a:p>
          <a:endParaRPr lang="ru-RU"/>
        </a:p>
      </dgm:t>
    </dgm:pt>
    <dgm:pt modelId="{720F8D15-8038-444F-B569-829369D8DFFA}">
      <dgm:prSet phldrT="[Текст]"/>
      <dgm:spPr>
        <a:xfrm>
          <a:off x="2172295" y="4047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buChar char="•"/>
          </a:pPr>
          <a:r>
            <a:rPr lang="ru-RU" dirty="0">
              <a:solidFill>
                <a:sysClr val="windowText" lastClr="000000">
                  <a:hueOff val="0"/>
                  <a:satOff val="0"/>
                  <a:lumOff val="0"/>
                  <a:alphaOff val="0"/>
                </a:sysClr>
              </a:solidFill>
              <a:latin typeface="Calibri"/>
              <a:ea typeface="+mn-ea"/>
              <a:cs typeface="+mn-cs"/>
            </a:rPr>
            <a:t>Областной – 6,6</a:t>
          </a:r>
        </a:p>
      </dgm:t>
    </dgm:pt>
    <dgm:pt modelId="{6D3F2528-F5BD-4454-8999-EAF8DF17BA11}" type="parTrans" cxnId="{03F5A858-26CD-4B61-8739-F2F8E39C2F87}">
      <dgm:prSet/>
      <dgm:spPr/>
      <dgm:t>
        <a:bodyPr/>
        <a:lstStyle/>
        <a:p>
          <a:endParaRPr lang="ru-RU"/>
        </a:p>
      </dgm:t>
    </dgm:pt>
    <dgm:pt modelId="{3DADB62B-D6A5-493D-9DE4-E8F536481351}" type="sibTrans" cxnId="{03F5A858-26CD-4B61-8739-F2F8E39C2F87}">
      <dgm:prSet/>
      <dgm:spPr/>
      <dgm:t>
        <a:bodyPr/>
        <a:lstStyle/>
        <a:p>
          <a:endParaRPr lang="ru-RU"/>
        </a:p>
      </dgm:t>
    </dgm:pt>
    <dgm:pt modelId="{E923BA83-706F-4BF1-9032-098C07321FB5}">
      <dgm:prSet phldrT="[Текст]"/>
      <dgm:spPr>
        <a:xfrm>
          <a:off x="4342638" y="14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ru-RU" dirty="0">
              <a:solidFill>
                <a:sysClr val="window" lastClr="FFFFFF"/>
              </a:solidFill>
              <a:latin typeface="Calibri"/>
              <a:ea typeface="+mn-ea"/>
              <a:cs typeface="+mn-cs"/>
            </a:rPr>
            <a:t>2027 год</a:t>
          </a:r>
        </a:p>
      </dgm:t>
    </dgm:pt>
    <dgm:pt modelId="{E8B1BFCD-D99B-4EAE-BD3F-D57A54422586}" type="parTrans" cxnId="{AF0C6B33-0DD7-481D-A26C-E164DB29E55D}">
      <dgm:prSet/>
      <dgm:spPr/>
      <dgm:t>
        <a:bodyPr/>
        <a:lstStyle/>
        <a:p>
          <a:endParaRPr lang="ru-RU"/>
        </a:p>
      </dgm:t>
    </dgm:pt>
    <dgm:pt modelId="{9EFAB237-998C-405A-AD8A-B6620ED60AED}" type="sibTrans" cxnId="{AF0C6B33-0DD7-481D-A26C-E164DB29E55D}">
      <dgm:prSet/>
      <dgm:spPr/>
      <dgm:t>
        <a:bodyPr/>
        <a:lstStyle/>
        <a:p>
          <a:endParaRPr lang="ru-RU"/>
        </a:p>
      </dgm:t>
    </dgm:pt>
    <dgm:pt modelId="{357EB36C-EB3E-4D8D-9C81-F21BB9925FA3}">
      <dgm:prSet phldrT="[Текст]"/>
      <dgm:spPr>
        <a:xfrm>
          <a:off x="4344590" y="4062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buChar char="•"/>
          </a:pPr>
          <a:r>
            <a:rPr lang="ru-RU" dirty="0">
              <a:solidFill>
                <a:sysClr val="windowText" lastClr="000000">
                  <a:hueOff val="0"/>
                  <a:satOff val="0"/>
                  <a:lumOff val="0"/>
                  <a:alphaOff val="0"/>
                </a:sysClr>
              </a:solidFill>
              <a:latin typeface="Calibri"/>
              <a:ea typeface="+mn-ea"/>
              <a:cs typeface="+mn-cs"/>
            </a:rPr>
            <a:t>Областной – 6,5</a:t>
          </a:r>
        </a:p>
      </dgm:t>
    </dgm:pt>
    <dgm:pt modelId="{45BABF55-AC33-433C-9512-19A99D39F774}" type="parTrans" cxnId="{D58432DC-50B5-4AAD-857C-9622A3804F23}">
      <dgm:prSet/>
      <dgm:spPr/>
      <dgm:t>
        <a:bodyPr/>
        <a:lstStyle/>
        <a:p>
          <a:endParaRPr lang="ru-RU"/>
        </a:p>
      </dgm:t>
    </dgm:pt>
    <dgm:pt modelId="{9C0BB6D8-BDCE-4201-B0E4-C07B0E20AFBD}" type="sibTrans" cxnId="{D58432DC-50B5-4AAD-857C-9622A3804F23}">
      <dgm:prSet/>
      <dgm:spPr/>
      <dgm:t>
        <a:bodyPr/>
        <a:lstStyle/>
        <a:p>
          <a:endParaRPr lang="ru-RU"/>
        </a:p>
      </dgm:t>
    </dgm:pt>
    <dgm:pt modelId="{45F6EEAA-8549-492E-97D2-D5C1E2CACE44}">
      <dgm:prSet phldrT="[Текст]"/>
      <dgm:spPr>
        <a:xfrm>
          <a:off x="1952" y="4047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buChar char="•"/>
          </a:pPr>
          <a:r>
            <a:rPr lang="ru-RU" dirty="0">
              <a:solidFill>
                <a:sysClr val="windowText" lastClr="000000">
                  <a:hueOff val="0"/>
                  <a:satOff val="0"/>
                  <a:lumOff val="0"/>
                  <a:alphaOff val="0"/>
                </a:sysClr>
              </a:solidFill>
              <a:latin typeface="Calibri"/>
              <a:ea typeface="+mn-ea"/>
              <a:cs typeface="+mn-cs"/>
            </a:rPr>
            <a:t>Местный  - 1,1</a:t>
          </a:r>
        </a:p>
      </dgm:t>
    </dgm:pt>
    <dgm:pt modelId="{3EA1462E-866F-45EB-82E2-09E0960492A2}" type="parTrans" cxnId="{76C5F52C-6561-4E86-9791-FF4565FD865F}">
      <dgm:prSet/>
      <dgm:spPr/>
      <dgm:t>
        <a:bodyPr/>
        <a:lstStyle/>
        <a:p>
          <a:endParaRPr lang="ru-RU"/>
        </a:p>
      </dgm:t>
    </dgm:pt>
    <dgm:pt modelId="{65E899C7-E7BA-43F0-9044-8FB8B51E86FD}" type="sibTrans" cxnId="{76C5F52C-6561-4E86-9791-FF4565FD865F}">
      <dgm:prSet/>
      <dgm:spPr/>
      <dgm:t>
        <a:bodyPr/>
        <a:lstStyle/>
        <a:p>
          <a:endParaRPr lang="ru-RU"/>
        </a:p>
      </dgm:t>
    </dgm:pt>
    <dgm:pt modelId="{B68C6405-C12C-484D-957E-9B05512A6C61}">
      <dgm:prSet/>
      <dgm:spPr>
        <a:xfrm>
          <a:off x="2172295" y="4047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buChar char="•"/>
          </a:pPr>
          <a:r>
            <a:rPr lang="ru-RU" dirty="0">
              <a:solidFill>
                <a:sysClr val="windowText" lastClr="000000">
                  <a:hueOff val="0"/>
                  <a:satOff val="0"/>
                  <a:lumOff val="0"/>
                  <a:alphaOff val="0"/>
                </a:sysClr>
              </a:solidFill>
              <a:latin typeface="Calibri"/>
              <a:ea typeface="+mn-ea"/>
              <a:cs typeface="+mn-cs"/>
            </a:rPr>
            <a:t>Местный - 1,1</a:t>
          </a:r>
        </a:p>
      </dgm:t>
    </dgm:pt>
    <dgm:pt modelId="{8B93B7C5-1B7D-4F63-BFA5-FED10E3E0BCA}" type="parTrans" cxnId="{F606F9E3-5A0A-4D76-9488-BE8E845A4C3A}">
      <dgm:prSet/>
      <dgm:spPr/>
      <dgm:t>
        <a:bodyPr/>
        <a:lstStyle/>
        <a:p>
          <a:endParaRPr lang="ru-RU"/>
        </a:p>
      </dgm:t>
    </dgm:pt>
    <dgm:pt modelId="{9B568691-96DD-4FDD-B103-75B5C95F1AD8}" type="sibTrans" cxnId="{F606F9E3-5A0A-4D76-9488-BE8E845A4C3A}">
      <dgm:prSet/>
      <dgm:spPr/>
      <dgm:t>
        <a:bodyPr/>
        <a:lstStyle/>
        <a:p>
          <a:endParaRPr lang="ru-RU"/>
        </a:p>
      </dgm:t>
    </dgm:pt>
    <dgm:pt modelId="{647E5096-7FEE-4292-925E-A26FDFF5D106}">
      <dgm:prSet/>
      <dgm:spPr>
        <a:xfrm>
          <a:off x="4344590" y="4062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buChar char="•"/>
          </a:pPr>
          <a:r>
            <a:rPr lang="ru-RU" dirty="0">
              <a:solidFill>
                <a:sysClr val="windowText" lastClr="000000">
                  <a:hueOff val="0"/>
                  <a:satOff val="0"/>
                  <a:lumOff val="0"/>
                  <a:alphaOff val="0"/>
                </a:sysClr>
              </a:solidFill>
              <a:latin typeface="Calibri"/>
              <a:ea typeface="+mn-ea"/>
              <a:cs typeface="+mn-cs"/>
            </a:rPr>
            <a:t>Местный  - 1,1</a:t>
          </a:r>
        </a:p>
      </dgm:t>
    </dgm:pt>
    <dgm:pt modelId="{C639745D-5A45-4594-9619-AB4615BE2152}" type="sibTrans" cxnId="{7B1B7266-06E9-40B2-A824-16C09B0F27F4}">
      <dgm:prSet/>
      <dgm:spPr/>
      <dgm:t>
        <a:bodyPr/>
        <a:lstStyle/>
        <a:p>
          <a:endParaRPr lang="ru-RU"/>
        </a:p>
      </dgm:t>
    </dgm:pt>
    <dgm:pt modelId="{3CB68FB3-02C0-4BCB-82BD-C97DAB65AD35}" type="parTrans" cxnId="{7B1B7266-06E9-40B2-A824-16C09B0F27F4}">
      <dgm:prSet/>
      <dgm:spPr/>
      <dgm:t>
        <a:bodyPr/>
        <a:lstStyle/>
        <a:p>
          <a:endParaRPr lang="ru-RU"/>
        </a:p>
      </dgm:t>
    </dgm:pt>
    <dgm:pt modelId="{0B89A1A2-10AA-4FC9-9C4A-692FD6651374}" type="pres">
      <dgm:prSet presAssocID="{C7024B74-0F0D-4542-94C4-4FC0415B5A8F}" presName="Name0" presStyleCnt="0">
        <dgm:presLayoutVars>
          <dgm:dir/>
          <dgm:animLvl val="lvl"/>
          <dgm:resizeHandles val="exact"/>
        </dgm:presLayoutVars>
      </dgm:prSet>
      <dgm:spPr/>
    </dgm:pt>
    <dgm:pt modelId="{C443E999-BF25-4B05-AAF7-3EB9D21E891F}" type="pres">
      <dgm:prSet presAssocID="{2CFD8E40-BE05-46FB-AA15-8D6A4FC81477}" presName="composite" presStyleCnt="0"/>
      <dgm:spPr/>
    </dgm:pt>
    <dgm:pt modelId="{2202DB0E-88F4-4F1F-80B7-E909BD15A00F}" type="pres">
      <dgm:prSet presAssocID="{2CFD8E40-BE05-46FB-AA15-8D6A4FC81477}" presName="parTx" presStyleLbl="alignNode1" presStyleIdx="0" presStyleCnt="3">
        <dgm:presLayoutVars>
          <dgm:chMax val="0"/>
          <dgm:chPref val="0"/>
          <dgm:bulletEnabled val="1"/>
        </dgm:presLayoutVars>
      </dgm:prSet>
      <dgm:spPr/>
    </dgm:pt>
    <dgm:pt modelId="{6CC49A4B-D518-482B-86C5-974B2F7FDDB6}" type="pres">
      <dgm:prSet presAssocID="{2CFD8E40-BE05-46FB-AA15-8D6A4FC81477}" presName="desTx" presStyleLbl="alignAccFollowNode1" presStyleIdx="0" presStyleCnt="3">
        <dgm:presLayoutVars>
          <dgm:bulletEnabled val="1"/>
        </dgm:presLayoutVars>
      </dgm:prSet>
      <dgm:spPr/>
    </dgm:pt>
    <dgm:pt modelId="{7ABA3BAA-A5D1-4D4C-AD12-3873C7C7329C}" type="pres">
      <dgm:prSet presAssocID="{2BB08FFB-F182-4EE7-99E8-71EBFB2FEE72}" presName="space" presStyleCnt="0"/>
      <dgm:spPr/>
    </dgm:pt>
    <dgm:pt modelId="{E625C3A5-D457-4781-87FD-C7EFAD28DBEB}" type="pres">
      <dgm:prSet presAssocID="{BA70DA5B-4C3B-4F40-B21C-B22DFA83A816}" presName="composite" presStyleCnt="0"/>
      <dgm:spPr/>
    </dgm:pt>
    <dgm:pt modelId="{7AD39001-F236-4066-BEF2-98DDDF2A1590}" type="pres">
      <dgm:prSet presAssocID="{BA70DA5B-4C3B-4F40-B21C-B22DFA83A816}" presName="parTx" presStyleLbl="alignNode1" presStyleIdx="1" presStyleCnt="3">
        <dgm:presLayoutVars>
          <dgm:chMax val="0"/>
          <dgm:chPref val="0"/>
          <dgm:bulletEnabled val="1"/>
        </dgm:presLayoutVars>
      </dgm:prSet>
      <dgm:spPr/>
    </dgm:pt>
    <dgm:pt modelId="{DF585609-DA30-486C-85D6-5604093A02F8}" type="pres">
      <dgm:prSet presAssocID="{BA70DA5B-4C3B-4F40-B21C-B22DFA83A816}" presName="desTx" presStyleLbl="alignAccFollowNode1" presStyleIdx="1" presStyleCnt="3">
        <dgm:presLayoutVars>
          <dgm:bulletEnabled val="1"/>
        </dgm:presLayoutVars>
      </dgm:prSet>
      <dgm:spPr/>
    </dgm:pt>
    <dgm:pt modelId="{DD251DD0-4D13-48DD-A201-7A93283E5536}" type="pres">
      <dgm:prSet presAssocID="{7B119804-B166-487F-96B9-79D9EE89634F}" presName="space" presStyleCnt="0"/>
      <dgm:spPr/>
    </dgm:pt>
    <dgm:pt modelId="{9583D165-9F4E-4EE4-A3FF-392D8F0AF1C7}" type="pres">
      <dgm:prSet presAssocID="{E923BA83-706F-4BF1-9032-098C07321FB5}" presName="composite" presStyleCnt="0"/>
      <dgm:spPr/>
    </dgm:pt>
    <dgm:pt modelId="{2594B471-9B68-4154-B8C9-AFC2EC8BF4B5}" type="pres">
      <dgm:prSet presAssocID="{E923BA83-706F-4BF1-9032-098C07321FB5}" presName="parTx" presStyleLbl="alignNode1" presStyleIdx="2" presStyleCnt="3">
        <dgm:presLayoutVars>
          <dgm:chMax val="0"/>
          <dgm:chPref val="0"/>
          <dgm:bulletEnabled val="1"/>
        </dgm:presLayoutVars>
      </dgm:prSet>
      <dgm:spPr/>
    </dgm:pt>
    <dgm:pt modelId="{6171E909-E0F8-4DCA-8E3B-22B4FB330435}" type="pres">
      <dgm:prSet presAssocID="{E923BA83-706F-4BF1-9032-098C07321FB5}" presName="desTx" presStyleLbl="alignAccFollowNode1" presStyleIdx="2" presStyleCnt="3" custLinFactNeighborX="27617" custLinFactNeighborY="1153">
        <dgm:presLayoutVars>
          <dgm:bulletEnabled val="1"/>
        </dgm:presLayoutVars>
      </dgm:prSet>
      <dgm:spPr/>
    </dgm:pt>
  </dgm:ptLst>
  <dgm:cxnLst>
    <dgm:cxn modelId="{6403BE05-C7B0-4D04-99B3-AF3A9BB1D438}" type="presOf" srcId="{647E5096-7FEE-4292-925E-A26FDFF5D106}" destId="{6171E909-E0F8-4DCA-8E3B-22B4FB330435}" srcOrd="0" destOrd="1" presId="urn:microsoft.com/office/officeart/2005/8/layout/hList1"/>
    <dgm:cxn modelId="{07B60D09-A4B1-404F-8B1D-106E65014508}" srcId="{2CFD8E40-BE05-46FB-AA15-8D6A4FC81477}" destId="{69FA73D7-EC53-44C0-93EB-EFB08A2A6BD2}" srcOrd="0" destOrd="0" parTransId="{E7519EB0-0FEE-4249-9AD7-698F0C7CC94F}" sibTransId="{7DDBF3EB-F93F-43DA-A146-08F47C866E88}"/>
    <dgm:cxn modelId="{A2144D1C-E655-44BC-8EC5-3DDCEBE52383}" type="presOf" srcId="{45F6EEAA-8549-492E-97D2-D5C1E2CACE44}" destId="{6CC49A4B-D518-482B-86C5-974B2F7FDDB6}" srcOrd="0" destOrd="1" presId="urn:microsoft.com/office/officeart/2005/8/layout/hList1"/>
    <dgm:cxn modelId="{76C5F52C-6561-4E86-9791-FF4565FD865F}" srcId="{2CFD8E40-BE05-46FB-AA15-8D6A4FC81477}" destId="{45F6EEAA-8549-492E-97D2-D5C1E2CACE44}" srcOrd="1" destOrd="0" parTransId="{3EA1462E-866F-45EB-82E2-09E0960492A2}" sibTransId="{65E899C7-E7BA-43F0-9044-8FB8B51E86FD}"/>
    <dgm:cxn modelId="{38752930-0120-4DFC-BD67-7DC57F63E045}" srcId="{C7024B74-0F0D-4542-94C4-4FC0415B5A8F}" destId="{2CFD8E40-BE05-46FB-AA15-8D6A4FC81477}" srcOrd="0" destOrd="0" parTransId="{743BA7A5-AD2E-4D72-966C-7F0B15CBD576}" sibTransId="{2BB08FFB-F182-4EE7-99E8-71EBFB2FEE72}"/>
    <dgm:cxn modelId="{AF0C6B33-0DD7-481D-A26C-E164DB29E55D}" srcId="{C7024B74-0F0D-4542-94C4-4FC0415B5A8F}" destId="{E923BA83-706F-4BF1-9032-098C07321FB5}" srcOrd="2" destOrd="0" parTransId="{E8B1BFCD-D99B-4EAE-BD3F-D57A54422586}" sibTransId="{9EFAB237-998C-405A-AD8A-B6620ED60AED}"/>
    <dgm:cxn modelId="{D826C03A-65B0-458E-AA07-20AC2C354402}" type="presOf" srcId="{B68C6405-C12C-484D-957E-9B05512A6C61}" destId="{DF585609-DA30-486C-85D6-5604093A02F8}" srcOrd="0" destOrd="1" presId="urn:microsoft.com/office/officeart/2005/8/layout/hList1"/>
    <dgm:cxn modelId="{7B1B7266-06E9-40B2-A824-16C09B0F27F4}" srcId="{E923BA83-706F-4BF1-9032-098C07321FB5}" destId="{647E5096-7FEE-4292-925E-A26FDFF5D106}" srcOrd="1" destOrd="0" parTransId="{3CB68FB3-02C0-4BCB-82BD-C97DAB65AD35}" sibTransId="{C639745D-5A45-4594-9619-AB4615BE2152}"/>
    <dgm:cxn modelId="{1AD6F34C-8F2E-425A-A054-37CB528B1FE9}" type="presOf" srcId="{720F8D15-8038-444F-B569-829369D8DFFA}" destId="{DF585609-DA30-486C-85D6-5604093A02F8}" srcOrd="0" destOrd="0" presId="urn:microsoft.com/office/officeart/2005/8/layout/hList1"/>
    <dgm:cxn modelId="{0DC86B4E-1328-4EC7-A6CB-03D1D3B45EFD}" srcId="{C7024B74-0F0D-4542-94C4-4FC0415B5A8F}" destId="{BA70DA5B-4C3B-4F40-B21C-B22DFA83A816}" srcOrd="1" destOrd="0" parTransId="{50601541-E162-42C0-8FD8-2BE9F45B871F}" sibTransId="{7B119804-B166-487F-96B9-79D9EE89634F}"/>
    <dgm:cxn modelId="{AF195354-3246-44CD-A10B-A7D3A82A7F16}" type="presOf" srcId="{2CFD8E40-BE05-46FB-AA15-8D6A4FC81477}" destId="{2202DB0E-88F4-4F1F-80B7-E909BD15A00F}" srcOrd="0" destOrd="0" presId="urn:microsoft.com/office/officeart/2005/8/layout/hList1"/>
    <dgm:cxn modelId="{02D60776-5FEB-4A4F-80D4-A9680B15CBCF}" type="presOf" srcId="{E923BA83-706F-4BF1-9032-098C07321FB5}" destId="{2594B471-9B68-4154-B8C9-AFC2EC8BF4B5}" srcOrd="0" destOrd="0" presId="urn:microsoft.com/office/officeart/2005/8/layout/hList1"/>
    <dgm:cxn modelId="{03F5A858-26CD-4B61-8739-F2F8E39C2F87}" srcId="{BA70DA5B-4C3B-4F40-B21C-B22DFA83A816}" destId="{720F8D15-8038-444F-B569-829369D8DFFA}" srcOrd="0" destOrd="0" parTransId="{6D3F2528-F5BD-4454-8999-EAF8DF17BA11}" sibTransId="{3DADB62B-D6A5-493D-9DE4-E8F536481351}"/>
    <dgm:cxn modelId="{00208B7C-FEB1-4D70-8F00-460A70B0D3E2}" type="presOf" srcId="{69FA73D7-EC53-44C0-93EB-EFB08A2A6BD2}" destId="{6CC49A4B-D518-482B-86C5-974B2F7FDDB6}" srcOrd="0" destOrd="0" presId="urn:microsoft.com/office/officeart/2005/8/layout/hList1"/>
    <dgm:cxn modelId="{3FF171B0-E022-4927-A70F-7641161C9410}" type="presOf" srcId="{357EB36C-EB3E-4D8D-9C81-F21BB9925FA3}" destId="{6171E909-E0F8-4DCA-8E3B-22B4FB330435}" srcOrd="0" destOrd="0" presId="urn:microsoft.com/office/officeart/2005/8/layout/hList1"/>
    <dgm:cxn modelId="{FC0879B8-80CD-4712-9930-76F63881478C}" type="presOf" srcId="{BA70DA5B-4C3B-4F40-B21C-B22DFA83A816}" destId="{7AD39001-F236-4066-BEF2-98DDDF2A1590}" srcOrd="0" destOrd="0" presId="urn:microsoft.com/office/officeart/2005/8/layout/hList1"/>
    <dgm:cxn modelId="{E8D97ABA-0AA0-484C-BB98-F947D21A5013}" type="presOf" srcId="{C7024B74-0F0D-4542-94C4-4FC0415B5A8F}" destId="{0B89A1A2-10AA-4FC9-9C4A-692FD6651374}" srcOrd="0" destOrd="0" presId="urn:microsoft.com/office/officeart/2005/8/layout/hList1"/>
    <dgm:cxn modelId="{D58432DC-50B5-4AAD-857C-9622A3804F23}" srcId="{E923BA83-706F-4BF1-9032-098C07321FB5}" destId="{357EB36C-EB3E-4D8D-9C81-F21BB9925FA3}" srcOrd="0" destOrd="0" parTransId="{45BABF55-AC33-433C-9512-19A99D39F774}" sibTransId="{9C0BB6D8-BDCE-4201-B0E4-C07B0E20AFBD}"/>
    <dgm:cxn modelId="{F606F9E3-5A0A-4D76-9488-BE8E845A4C3A}" srcId="{BA70DA5B-4C3B-4F40-B21C-B22DFA83A816}" destId="{B68C6405-C12C-484D-957E-9B05512A6C61}" srcOrd="1" destOrd="0" parTransId="{8B93B7C5-1B7D-4F63-BFA5-FED10E3E0BCA}" sibTransId="{9B568691-96DD-4FDD-B103-75B5C95F1AD8}"/>
    <dgm:cxn modelId="{2E142F01-D2F2-4882-AED8-FBCFD32F1015}" type="presParOf" srcId="{0B89A1A2-10AA-4FC9-9C4A-692FD6651374}" destId="{C443E999-BF25-4B05-AAF7-3EB9D21E891F}" srcOrd="0" destOrd="0" presId="urn:microsoft.com/office/officeart/2005/8/layout/hList1"/>
    <dgm:cxn modelId="{62261CF3-2E36-4679-AE32-B7E0E8D1980B}" type="presParOf" srcId="{C443E999-BF25-4B05-AAF7-3EB9D21E891F}" destId="{2202DB0E-88F4-4F1F-80B7-E909BD15A00F}" srcOrd="0" destOrd="0" presId="urn:microsoft.com/office/officeart/2005/8/layout/hList1"/>
    <dgm:cxn modelId="{C97F356E-B03F-4133-BD26-11A21A54001C}" type="presParOf" srcId="{C443E999-BF25-4B05-AAF7-3EB9D21E891F}" destId="{6CC49A4B-D518-482B-86C5-974B2F7FDDB6}" srcOrd="1" destOrd="0" presId="urn:microsoft.com/office/officeart/2005/8/layout/hList1"/>
    <dgm:cxn modelId="{96B15ED9-E961-4798-9394-1F5CAE32662C}" type="presParOf" srcId="{0B89A1A2-10AA-4FC9-9C4A-692FD6651374}" destId="{7ABA3BAA-A5D1-4D4C-AD12-3873C7C7329C}" srcOrd="1" destOrd="0" presId="urn:microsoft.com/office/officeart/2005/8/layout/hList1"/>
    <dgm:cxn modelId="{B845D895-5FDC-48CD-BEC8-189BC6C3066C}" type="presParOf" srcId="{0B89A1A2-10AA-4FC9-9C4A-692FD6651374}" destId="{E625C3A5-D457-4781-87FD-C7EFAD28DBEB}" srcOrd="2" destOrd="0" presId="urn:microsoft.com/office/officeart/2005/8/layout/hList1"/>
    <dgm:cxn modelId="{E9320B8D-3F7F-4016-8F26-38D9BDCB9A50}" type="presParOf" srcId="{E625C3A5-D457-4781-87FD-C7EFAD28DBEB}" destId="{7AD39001-F236-4066-BEF2-98DDDF2A1590}" srcOrd="0" destOrd="0" presId="urn:microsoft.com/office/officeart/2005/8/layout/hList1"/>
    <dgm:cxn modelId="{3D668D3B-3DF1-47BD-984A-F27739409E2D}" type="presParOf" srcId="{E625C3A5-D457-4781-87FD-C7EFAD28DBEB}" destId="{DF585609-DA30-486C-85D6-5604093A02F8}" srcOrd="1" destOrd="0" presId="urn:microsoft.com/office/officeart/2005/8/layout/hList1"/>
    <dgm:cxn modelId="{84DE99D6-C584-48B4-B116-0704EE0FB0B2}" type="presParOf" srcId="{0B89A1A2-10AA-4FC9-9C4A-692FD6651374}" destId="{DD251DD0-4D13-48DD-A201-7A93283E5536}" srcOrd="3" destOrd="0" presId="urn:microsoft.com/office/officeart/2005/8/layout/hList1"/>
    <dgm:cxn modelId="{03F048BB-8F15-4837-864B-C7B57E16B035}" type="presParOf" srcId="{0B89A1A2-10AA-4FC9-9C4A-692FD6651374}" destId="{9583D165-9F4E-4EE4-A3FF-392D8F0AF1C7}" srcOrd="4" destOrd="0" presId="urn:microsoft.com/office/officeart/2005/8/layout/hList1"/>
    <dgm:cxn modelId="{05ED1F62-40EC-43DD-AF2C-6C3DE71F4E7E}" type="presParOf" srcId="{9583D165-9F4E-4EE4-A3FF-392D8F0AF1C7}" destId="{2594B471-9B68-4154-B8C9-AFC2EC8BF4B5}" srcOrd="0" destOrd="0" presId="urn:microsoft.com/office/officeart/2005/8/layout/hList1"/>
    <dgm:cxn modelId="{87B480DA-055B-4E5D-9A3C-CDF39296910A}" type="presParOf" srcId="{9583D165-9F4E-4EE4-A3FF-392D8F0AF1C7}" destId="{6171E909-E0F8-4DCA-8E3B-22B4FB330435}"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3879D-D0AF-4A1D-BFAD-BC5857900D13}" type="doc">
      <dgm:prSet loTypeId="urn:microsoft.com/office/officeart/2005/8/layout/pyramid2" loCatId="list" qsTypeId="urn:microsoft.com/office/officeart/2005/8/quickstyle/simple1" qsCatId="simple" csTypeId="urn:microsoft.com/office/officeart/2005/8/colors/accent1_2" csCatId="accent1" phldr="1"/>
      <dgm:spPr/>
    </dgm:pt>
    <dgm:pt modelId="{9626FBD0-B269-4AC6-8436-48CE43F6C52A}" type="pres">
      <dgm:prSet presAssocID="{7553879D-D0AF-4A1D-BFAD-BC5857900D13}" presName="compositeShape" presStyleCnt="0">
        <dgm:presLayoutVars>
          <dgm:dir/>
          <dgm:resizeHandles/>
        </dgm:presLayoutVars>
      </dgm:prSet>
      <dgm:spPr/>
    </dgm:pt>
  </dgm:ptLst>
  <dgm:cxnLst>
    <dgm:cxn modelId="{83446A3C-2B91-45D6-B62F-B2437CFA5FBB}" type="presOf" srcId="{7553879D-D0AF-4A1D-BFAD-BC5857900D13}" destId="{9626FBD0-B269-4AC6-8436-48CE43F6C52A}"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FA7AA4-BCB1-43EB-9451-B92C9ADB3240}"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ru-RU"/>
        </a:p>
      </dgm:t>
    </dgm:pt>
    <dgm:pt modelId="{89D10812-A673-4A2E-9404-B24606B5432E}">
      <dgm:prSet phldrT="[Текст]" custT="1"/>
      <dgm:spPr/>
      <dgm:t>
        <a:bodyPr/>
        <a:lstStyle/>
        <a:p>
          <a:r>
            <a:rPr lang="ru-RU" sz="1800" dirty="0">
              <a:latin typeface="Arial" panose="020B0604020202020204" pitchFamily="34" charset="0"/>
              <a:cs typeface="Arial" panose="020B0604020202020204" pitchFamily="34" charset="0"/>
            </a:rPr>
            <a:t>2026 год – 19,4</a:t>
          </a:r>
        </a:p>
      </dgm:t>
    </dgm:pt>
    <dgm:pt modelId="{C74B1D7D-1D41-4ED4-B858-FDA3492F48A2}" type="parTrans" cxnId="{A6F59600-60D1-4D83-B131-3F755647D592}">
      <dgm:prSet/>
      <dgm:spPr/>
      <dgm:t>
        <a:bodyPr/>
        <a:lstStyle/>
        <a:p>
          <a:endParaRPr lang="ru-RU">
            <a:solidFill>
              <a:schemeClr val="accent6">
                <a:lumMod val="20000"/>
                <a:lumOff val="80000"/>
              </a:schemeClr>
            </a:solidFill>
          </a:endParaRPr>
        </a:p>
      </dgm:t>
    </dgm:pt>
    <dgm:pt modelId="{B0A9CC15-0008-49B2-B9E3-63BF66575052}" type="sibTrans" cxnId="{A6F59600-60D1-4D83-B131-3F755647D592}">
      <dgm:prSet/>
      <dgm:spPr/>
      <dgm:t>
        <a:bodyPr/>
        <a:lstStyle/>
        <a:p>
          <a:endParaRPr lang="ru-RU">
            <a:solidFill>
              <a:schemeClr val="accent6">
                <a:lumMod val="20000"/>
                <a:lumOff val="80000"/>
              </a:schemeClr>
            </a:solidFill>
          </a:endParaRPr>
        </a:p>
      </dgm:t>
    </dgm:pt>
    <dgm:pt modelId="{864B8753-5ACD-4BC6-97EE-E7C38F74E934}">
      <dgm:prSet phldrT="[Текст]" custT="1"/>
      <dgm:spPr/>
      <dgm:t>
        <a:bodyPr/>
        <a:lstStyle/>
        <a:p>
          <a:r>
            <a:rPr lang="ru-RU" sz="1800" dirty="0">
              <a:latin typeface="Arial" panose="020B0604020202020204" pitchFamily="34" charset="0"/>
              <a:cs typeface="Arial" panose="020B0604020202020204" pitchFamily="34" charset="0"/>
            </a:rPr>
            <a:t>2027 год – 20,9</a:t>
          </a:r>
        </a:p>
      </dgm:t>
    </dgm:pt>
    <dgm:pt modelId="{6726BE6F-CE81-4864-B2CA-5C4F6053758D}" type="parTrans" cxnId="{C053EF86-048E-4067-BCD3-0EA8A66424F5}">
      <dgm:prSet/>
      <dgm:spPr/>
      <dgm:t>
        <a:bodyPr/>
        <a:lstStyle/>
        <a:p>
          <a:endParaRPr lang="ru-RU">
            <a:solidFill>
              <a:schemeClr val="accent6">
                <a:lumMod val="20000"/>
                <a:lumOff val="80000"/>
              </a:schemeClr>
            </a:solidFill>
          </a:endParaRPr>
        </a:p>
      </dgm:t>
    </dgm:pt>
    <dgm:pt modelId="{A4479E23-0236-4E3C-A310-CBD5353F9492}" type="sibTrans" cxnId="{C053EF86-048E-4067-BCD3-0EA8A66424F5}">
      <dgm:prSet/>
      <dgm:spPr/>
      <dgm:t>
        <a:bodyPr/>
        <a:lstStyle/>
        <a:p>
          <a:endParaRPr lang="ru-RU">
            <a:solidFill>
              <a:schemeClr val="accent6">
                <a:lumMod val="20000"/>
                <a:lumOff val="80000"/>
              </a:schemeClr>
            </a:solidFill>
          </a:endParaRPr>
        </a:p>
      </dgm:t>
    </dgm:pt>
    <dgm:pt modelId="{3750E014-E4E9-4B2D-8811-23B6DE6DFB00}">
      <dgm:prSet custT="1"/>
      <dgm:spPr/>
      <dgm:t>
        <a:bodyPr/>
        <a:lstStyle/>
        <a:p>
          <a:r>
            <a:rPr lang="ru-RU" sz="1600" dirty="0">
              <a:latin typeface="Arial" panose="020B0604020202020204" pitchFamily="34" charset="0"/>
              <a:ea typeface="+mn-ea"/>
              <a:cs typeface="Arial" panose="020B0604020202020204" pitchFamily="34" charset="0"/>
            </a:rPr>
            <a:t>2028 </a:t>
          </a:r>
          <a:r>
            <a:rPr lang="ru-RU" sz="1800" dirty="0">
              <a:latin typeface="Arial" panose="020B0604020202020204" pitchFamily="34" charset="0"/>
              <a:ea typeface="+mn-ea"/>
              <a:cs typeface="Arial" panose="020B0604020202020204" pitchFamily="34" charset="0"/>
            </a:rPr>
            <a:t>год</a:t>
          </a:r>
          <a:r>
            <a:rPr lang="ru-RU" sz="1600" dirty="0">
              <a:latin typeface="Arial" panose="020B0604020202020204" pitchFamily="34" charset="0"/>
              <a:ea typeface="+mn-ea"/>
              <a:cs typeface="Arial" panose="020B0604020202020204" pitchFamily="34" charset="0"/>
            </a:rPr>
            <a:t> – 21,7</a:t>
          </a:r>
        </a:p>
      </dgm:t>
    </dgm:pt>
    <dgm:pt modelId="{2E8D3E04-F154-4CED-8D32-5B8FE5C68276}" type="parTrans" cxnId="{A2774968-8C1A-4CB1-92A2-928731B0AE13}">
      <dgm:prSet/>
      <dgm:spPr/>
      <dgm:t>
        <a:bodyPr/>
        <a:lstStyle/>
        <a:p>
          <a:endParaRPr lang="ru-RU">
            <a:solidFill>
              <a:schemeClr val="accent6">
                <a:lumMod val="20000"/>
                <a:lumOff val="80000"/>
              </a:schemeClr>
            </a:solidFill>
          </a:endParaRPr>
        </a:p>
      </dgm:t>
    </dgm:pt>
    <dgm:pt modelId="{BD0CAD06-CF4D-4A24-A7B5-143F7E385D7B}" type="sibTrans" cxnId="{A2774968-8C1A-4CB1-92A2-928731B0AE13}">
      <dgm:prSet/>
      <dgm:spPr/>
      <dgm:t>
        <a:bodyPr/>
        <a:lstStyle/>
        <a:p>
          <a:endParaRPr lang="ru-RU">
            <a:solidFill>
              <a:schemeClr val="accent6">
                <a:lumMod val="20000"/>
                <a:lumOff val="80000"/>
              </a:schemeClr>
            </a:solidFill>
          </a:endParaRPr>
        </a:p>
      </dgm:t>
    </dgm:pt>
    <dgm:pt modelId="{8D7EC40E-3FA6-4B8A-B652-B8E947AAF930}" type="pres">
      <dgm:prSet presAssocID="{D7FA7AA4-BCB1-43EB-9451-B92C9ADB3240}" presName="linear" presStyleCnt="0">
        <dgm:presLayoutVars>
          <dgm:dir/>
          <dgm:animLvl val="lvl"/>
          <dgm:resizeHandles val="exact"/>
        </dgm:presLayoutVars>
      </dgm:prSet>
      <dgm:spPr/>
    </dgm:pt>
    <dgm:pt modelId="{876580CB-5A8E-4E61-8826-CC0BB43A00E3}" type="pres">
      <dgm:prSet presAssocID="{89D10812-A673-4A2E-9404-B24606B5432E}" presName="parentLin" presStyleCnt="0"/>
      <dgm:spPr/>
    </dgm:pt>
    <dgm:pt modelId="{D2C15510-C2C5-412C-B65A-83BBD74CA4B8}" type="pres">
      <dgm:prSet presAssocID="{89D10812-A673-4A2E-9404-B24606B5432E}" presName="parentLeftMargin" presStyleLbl="node1" presStyleIdx="0" presStyleCnt="3"/>
      <dgm:spPr/>
    </dgm:pt>
    <dgm:pt modelId="{B3AC5A59-14B6-4F2E-9D42-E9F577740F72}" type="pres">
      <dgm:prSet presAssocID="{89D10812-A673-4A2E-9404-B24606B5432E}" presName="parentText" presStyleLbl="node1" presStyleIdx="0" presStyleCnt="3">
        <dgm:presLayoutVars>
          <dgm:chMax val="0"/>
          <dgm:bulletEnabled val="1"/>
        </dgm:presLayoutVars>
      </dgm:prSet>
      <dgm:spPr/>
    </dgm:pt>
    <dgm:pt modelId="{0BD73580-C933-45A8-868E-D12A4BFE8F20}" type="pres">
      <dgm:prSet presAssocID="{89D10812-A673-4A2E-9404-B24606B5432E}" presName="negativeSpace" presStyleCnt="0"/>
      <dgm:spPr/>
    </dgm:pt>
    <dgm:pt modelId="{532BA3ED-B9A0-4D9A-A97D-8871ED6B85E3}" type="pres">
      <dgm:prSet presAssocID="{89D10812-A673-4A2E-9404-B24606B5432E}" presName="childText" presStyleLbl="conFgAcc1" presStyleIdx="0" presStyleCnt="3" custLinFactNeighborX="-2173" custLinFactNeighborY="8297">
        <dgm:presLayoutVars>
          <dgm:bulletEnabled val="1"/>
        </dgm:presLayoutVars>
      </dgm:prSet>
      <dgm:spPr/>
    </dgm:pt>
    <dgm:pt modelId="{F58C4C0A-1BF3-465A-B3A1-6D21D9DDDEA0}" type="pres">
      <dgm:prSet presAssocID="{B0A9CC15-0008-49B2-B9E3-63BF66575052}" presName="spaceBetweenRectangles" presStyleCnt="0"/>
      <dgm:spPr/>
    </dgm:pt>
    <dgm:pt modelId="{2D7BB426-087F-44E9-855D-72D07F6D6B96}" type="pres">
      <dgm:prSet presAssocID="{864B8753-5ACD-4BC6-97EE-E7C38F74E934}" presName="parentLin" presStyleCnt="0"/>
      <dgm:spPr/>
    </dgm:pt>
    <dgm:pt modelId="{9F2EE2B6-D749-4EAD-8F83-C146B1C04C9D}" type="pres">
      <dgm:prSet presAssocID="{864B8753-5ACD-4BC6-97EE-E7C38F74E934}" presName="parentLeftMargin" presStyleLbl="node1" presStyleIdx="0" presStyleCnt="3"/>
      <dgm:spPr/>
    </dgm:pt>
    <dgm:pt modelId="{5D1DF000-7E28-4371-AE89-445AE4AADD8F}" type="pres">
      <dgm:prSet presAssocID="{864B8753-5ACD-4BC6-97EE-E7C38F74E934}" presName="parentText" presStyleLbl="node1" presStyleIdx="1" presStyleCnt="3">
        <dgm:presLayoutVars>
          <dgm:chMax val="0"/>
          <dgm:bulletEnabled val="1"/>
        </dgm:presLayoutVars>
      </dgm:prSet>
      <dgm:spPr/>
    </dgm:pt>
    <dgm:pt modelId="{03ED134C-38DB-4F1F-A1E1-06DE1550D2CC}" type="pres">
      <dgm:prSet presAssocID="{864B8753-5ACD-4BC6-97EE-E7C38F74E934}" presName="negativeSpace" presStyleCnt="0"/>
      <dgm:spPr/>
    </dgm:pt>
    <dgm:pt modelId="{BC0A6ED0-44F5-40C0-8894-AACD54BA454A}" type="pres">
      <dgm:prSet presAssocID="{864B8753-5ACD-4BC6-97EE-E7C38F74E934}" presName="childText" presStyleLbl="conFgAcc1" presStyleIdx="1" presStyleCnt="3">
        <dgm:presLayoutVars>
          <dgm:bulletEnabled val="1"/>
        </dgm:presLayoutVars>
      </dgm:prSet>
      <dgm:spPr/>
    </dgm:pt>
    <dgm:pt modelId="{8AC105A7-11B6-403E-BCC5-1665DBD02F06}" type="pres">
      <dgm:prSet presAssocID="{A4479E23-0236-4E3C-A310-CBD5353F9492}" presName="spaceBetweenRectangles" presStyleCnt="0"/>
      <dgm:spPr/>
    </dgm:pt>
    <dgm:pt modelId="{BACAF417-2A92-4777-9C95-7E7999C7C4AE}" type="pres">
      <dgm:prSet presAssocID="{3750E014-E4E9-4B2D-8811-23B6DE6DFB00}" presName="parentLin" presStyleCnt="0"/>
      <dgm:spPr/>
    </dgm:pt>
    <dgm:pt modelId="{D242EC09-F8B0-4296-996E-AE7FE4951C17}" type="pres">
      <dgm:prSet presAssocID="{3750E014-E4E9-4B2D-8811-23B6DE6DFB00}" presName="parentLeftMargin" presStyleLbl="node1" presStyleIdx="1" presStyleCnt="3"/>
      <dgm:spPr/>
    </dgm:pt>
    <dgm:pt modelId="{E3B551AF-B803-451B-BA6B-DA3F91C09C04}" type="pres">
      <dgm:prSet presAssocID="{3750E014-E4E9-4B2D-8811-23B6DE6DFB00}" presName="parentText" presStyleLbl="node1" presStyleIdx="2" presStyleCnt="3" custLinFactNeighborX="20864" custLinFactNeighborY="1208">
        <dgm:presLayoutVars>
          <dgm:chMax val="0"/>
          <dgm:bulletEnabled val="1"/>
        </dgm:presLayoutVars>
      </dgm:prSet>
      <dgm:spPr/>
    </dgm:pt>
    <dgm:pt modelId="{53A63275-AE33-4975-89FB-CADB43C6B36E}" type="pres">
      <dgm:prSet presAssocID="{3750E014-E4E9-4B2D-8811-23B6DE6DFB00}" presName="negativeSpace" presStyleCnt="0"/>
      <dgm:spPr/>
    </dgm:pt>
    <dgm:pt modelId="{F0D1F80C-A5FD-4AD3-9ABF-D7A8BD99ACA2}" type="pres">
      <dgm:prSet presAssocID="{3750E014-E4E9-4B2D-8811-23B6DE6DFB00}" presName="childText" presStyleLbl="conFgAcc1" presStyleIdx="2" presStyleCnt="3">
        <dgm:presLayoutVars>
          <dgm:bulletEnabled val="1"/>
        </dgm:presLayoutVars>
      </dgm:prSet>
      <dgm:spPr/>
    </dgm:pt>
  </dgm:ptLst>
  <dgm:cxnLst>
    <dgm:cxn modelId="{A6F59600-60D1-4D83-B131-3F755647D592}" srcId="{D7FA7AA4-BCB1-43EB-9451-B92C9ADB3240}" destId="{89D10812-A673-4A2E-9404-B24606B5432E}" srcOrd="0" destOrd="0" parTransId="{C74B1D7D-1D41-4ED4-B858-FDA3492F48A2}" sibTransId="{B0A9CC15-0008-49B2-B9E3-63BF66575052}"/>
    <dgm:cxn modelId="{E7772B1D-8E31-42B0-B54C-32811185C231}" type="presOf" srcId="{3750E014-E4E9-4B2D-8811-23B6DE6DFB00}" destId="{D242EC09-F8B0-4296-996E-AE7FE4951C17}" srcOrd="0" destOrd="0" presId="urn:microsoft.com/office/officeart/2005/8/layout/list1"/>
    <dgm:cxn modelId="{DF952E1D-AD74-497B-A9B1-814FFA17B365}" type="presOf" srcId="{D7FA7AA4-BCB1-43EB-9451-B92C9ADB3240}" destId="{8D7EC40E-3FA6-4B8A-B652-B8E947AAF930}" srcOrd="0" destOrd="0" presId="urn:microsoft.com/office/officeart/2005/8/layout/list1"/>
    <dgm:cxn modelId="{A2774968-8C1A-4CB1-92A2-928731B0AE13}" srcId="{D7FA7AA4-BCB1-43EB-9451-B92C9ADB3240}" destId="{3750E014-E4E9-4B2D-8811-23B6DE6DFB00}" srcOrd="2" destOrd="0" parTransId="{2E8D3E04-F154-4CED-8D32-5B8FE5C68276}" sibTransId="{BD0CAD06-CF4D-4A24-A7B5-143F7E385D7B}"/>
    <dgm:cxn modelId="{8A1F717A-C3DB-471F-891A-0DF243507720}" type="presOf" srcId="{864B8753-5ACD-4BC6-97EE-E7C38F74E934}" destId="{5D1DF000-7E28-4371-AE89-445AE4AADD8F}" srcOrd="1" destOrd="0" presId="urn:microsoft.com/office/officeart/2005/8/layout/list1"/>
    <dgm:cxn modelId="{0C39BF86-1396-44E0-807A-FC765FADB3BB}" type="presOf" srcId="{864B8753-5ACD-4BC6-97EE-E7C38F74E934}" destId="{9F2EE2B6-D749-4EAD-8F83-C146B1C04C9D}" srcOrd="0" destOrd="0" presId="urn:microsoft.com/office/officeart/2005/8/layout/list1"/>
    <dgm:cxn modelId="{C053EF86-048E-4067-BCD3-0EA8A66424F5}" srcId="{D7FA7AA4-BCB1-43EB-9451-B92C9ADB3240}" destId="{864B8753-5ACD-4BC6-97EE-E7C38F74E934}" srcOrd="1" destOrd="0" parTransId="{6726BE6F-CE81-4864-B2CA-5C4F6053758D}" sibTransId="{A4479E23-0236-4E3C-A310-CBD5353F9492}"/>
    <dgm:cxn modelId="{5BE39BBB-B9F5-4B1E-A554-20AD88222B8D}" type="presOf" srcId="{89D10812-A673-4A2E-9404-B24606B5432E}" destId="{B3AC5A59-14B6-4F2E-9D42-E9F577740F72}" srcOrd="1" destOrd="0" presId="urn:microsoft.com/office/officeart/2005/8/layout/list1"/>
    <dgm:cxn modelId="{0964ACBF-7ABD-478C-9C4C-FCB6BA17773F}" type="presOf" srcId="{3750E014-E4E9-4B2D-8811-23B6DE6DFB00}" destId="{E3B551AF-B803-451B-BA6B-DA3F91C09C04}" srcOrd="1" destOrd="0" presId="urn:microsoft.com/office/officeart/2005/8/layout/list1"/>
    <dgm:cxn modelId="{F7F02ED5-A7EA-49D0-91A2-EC4B6AA29FD5}" type="presOf" srcId="{89D10812-A673-4A2E-9404-B24606B5432E}" destId="{D2C15510-C2C5-412C-B65A-83BBD74CA4B8}" srcOrd="0" destOrd="0" presId="urn:microsoft.com/office/officeart/2005/8/layout/list1"/>
    <dgm:cxn modelId="{3BE6A765-AFE6-4FEF-B9F8-4CF918000B84}" type="presParOf" srcId="{8D7EC40E-3FA6-4B8A-B652-B8E947AAF930}" destId="{876580CB-5A8E-4E61-8826-CC0BB43A00E3}" srcOrd="0" destOrd="0" presId="urn:microsoft.com/office/officeart/2005/8/layout/list1"/>
    <dgm:cxn modelId="{594C1E08-7B11-44A3-8990-5947CFA5C0D7}" type="presParOf" srcId="{876580CB-5A8E-4E61-8826-CC0BB43A00E3}" destId="{D2C15510-C2C5-412C-B65A-83BBD74CA4B8}" srcOrd="0" destOrd="0" presId="urn:microsoft.com/office/officeart/2005/8/layout/list1"/>
    <dgm:cxn modelId="{C37BE124-8661-4BAA-8FC4-6E1264CCFED9}" type="presParOf" srcId="{876580CB-5A8E-4E61-8826-CC0BB43A00E3}" destId="{B3AC5A59-14B6-4F2E-9D42-E9F577740F72}" srcOrd="1" destOrd="0" presId="urn:microsoft.com/office/officeart/2005/8/layout/list1"/>
    <dgm:cxn modelId="{E74A964B-420F-4F7E-BF37-B5AE84CC4E3C}" type="presParOf" srcId="{8D7EC40E-3FA6-4B8A-B652-B8E947AAF930}" destId="{0BD73580-C933-45A8-868E-D12A4BFE8F20}" srcOrd="1" destOrd="0" presId="urn:microsoft.com/office/officeart/2005/8/layout/list1"/>
    <dgm:cxn modelId="{7C965766-26CE-41E5-AFAA-5D10FC556553}" type="presParOf" srcId="{8D7EC40E-3FA6-4B8A-B652-B8E947AAF930}" destId="{532BA3ED-B9A0-4D9A-A97D-8871ED6B85E3}" srcOrd="2" destOrd="0" presId="urn:microsoft.com/office/officeart/2005/8/layout/list1"/>
    <dgm:cxn modelId="{D819B976-E87E-4372-AC61-A80E6C94D294}" type="presParOf" srcId="{8D7EC40E-3FA6-4B8A-B652-B8E947AAF930}" destId="{F58C4C0A-1BF3-465A-B3A1-6D21D9DDDEA0}" srcOrd="3" destOrd="0" presId="urn:microsoft.com/office/officeart/2005/8/layout/list1"/>
    <dgm:cxn modelId="{1668D3F2-F37D-4543-89DF-5C435E7D45C0}" type="presParOf" srcId="{8D7EC40E-3FA6-4B8A-B652-B8E947AAF930}" destId="{2D7BB426-087F-44E9-855D-72D07F6D6B96}" srcOrd="4" destOrd="0" presId="urn:microsoft.com/office/officeart/2005/8/layout/list1"/>
    <dgm:cxn modelId="{A1F732FE-3314-4EF1-ACDA-1A39A6013A9D}" type="presParOf" srcId="{2D7BB426-087F-44E9-855D-72D07F6D6B96}" destId="{9F2EE2B6-D749-4EAD-8F83-C146B1C04C9D}" srcOrd="0" destOrd="0" presId="urn:microsoft.com/office/officeart/2005/8/layout/list1"/>
    <dgm:cxn modelId="{6A9491B7-63D1-4C8E-9AC9-0298BC2BDD2C}" type="presParOf" srcId="{2D7BB426-087F-44E9-855D-72D07F6D6B96}" destId="{5D1DF000-7E28-4371-AE89-445AE4AADD8F}" srcOrd="1" destOrd="0" presId="urn:microsoft.com/office/officeart/2005/8/layout/list1"/>
    <dgm:cxn modelId="{6F1EDECC-AAD9-47C0-B901-27BCF88F314B}" type="presParOf" srcId="{8D7EC40E-3FA6-4B8A-B652-B8E947AAF930}" destId="{03ED134C-38DB-4F1F-A1E1-06DE1550D2CC}" srcOrd="5" destOrd="0" presId="urn:microsoft.com/office/officeart/2005/8/layout/list1"/>
    <dgm:cxn modelId="{0AAE3DAD-8FAC-4FB0-8292-BCB200DF17DC}" type="presParOf" srcId="{8D7EC40E-3FA6-4B8A-B652-B8E947AAF930}" destId="{BC0A6ED0-44F5-40C0-8894-AACD54BA454A}" srcOrd="6" destOrd="0" presId="urn:microsoft.com/office/officeart/2005/8/layout/list1"/>
    <dgm:cxn modelId="{22ECB063-3480-4583-8DB8-B37CCFBD658B}" type="presParOf" srcId="{8D7EC40E-3FA6-4B8A-B652-B8E947AAF930}" destId="{8AC105A7-11B6-403E-BCC5-1665DBD02F06}" srcOrd="7" destOrd="0" presId="urn:microsoft.com/office/officeart/2005/8/layout/list1"/>
    <dgm:cxn modelId="{B54CF10C-2B72-4639-9D86-25F3F080F6C4}" type="presParOf" srcId="{8D7EC40E-3FA6-4B8A-B652-B8E947AAF930}" destId="{BACAF417-2A92-4777-9C95-7E7999C7C4AE}" srcOrd="8" destOrd="0" presId="urn:microsoft.com/office/officeart/2005/8/layout/list1"/>
    <dgm:cxn modelId="{9EFC50A7-171A-43AC-B891-8C211CA414DD}" type="presParOf" srcId="{BACAF417-2A92-4777-9C95-7E7999C7C4AE}" destId="{D242EC09-F8B0-4296-996E-AE7FE4951C17}" srcOrd="0" destOrd="0" presId="urn:microsoft.com/office/officeart/2005/8/layout/list1"/>
    <dgm:cxn modelId="{1C4089F3-9816-48A5-931E-0B6C36CE4FDE}" type="presParOf" srcId="{BACAF417-2A92-4777-9C95-7E7999C7C4AE}" destId="{E3B551AF-B803-451B-BA6B-DA3F91C09C04}" srcOrd="1" destOrd="0" presId="urn:microsoft.com/office/officeart/2005/8/layout/list1"/>
    <dgm:cxn modelId="{8CC16F81-6DCE-48FB-969E-18CC3E180B15}" type="presParOf" srcId="{8D7EC40E-3FA6-4B8A-B652-B8E947AAF930}" destId="{53A63275-AE33-4975-89FB-CADB43C6B36E}" srcOrd="9" destOrd="0" presId="urn:microsoft.com/office/officeart/2005/8/layout/list1"/>
    <dgm:cxn modelId="{FD64A152-AB47-44E4-8479-302469E72ABF}" type="presParOf" srcId="{8D7EC40E-3FA6-4B8A-B652-B8E947AAF930}" destId="{F0D1F80C-A5FD-4AD3-9ABF-D7A8BD99ACA2}"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A7AA4-BCB1-43EB-9451-B92C9ADB3240}"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ru-RU"/>
        </a:p>
      </dgm:t>
    </dgm:pt>
    <dgm:pt modelId="{89D10812-A673-4A2E-9404-B24606B5432E}">
      <dgm:prSet phldrT="[Текст]" custT="1"/>
      <dgm:spPr/>
      <dgm:t>
        <a:bodyPr/>
        <a:lstStyle/>
        <a:p>
          <a:r>
            <a:rPr lang="ru-RU" sz="1800" dirty="0">
              <a:latin typeface="Arial" panose="020B0604020202020204" pitchFamily="34" charset="0"/>
              <a:cs typeface="Arial" panose="020B0604020202020204" pitchFamily="34" charset="0"/>
            </a:rPr>
            <a:t>2026 год – 32,3</a:t>
          </a:r>
        </a:p>
      </dgm:t>
    </dgm:pt>
    <dgm:pt modelId="{C74B1D7D-1D41-4ED4-B858-FDA3492F48A2}" type="parTrans" cxnId="{A6F59600-60D1-4D83-B131-3F755647D592}">
      <dgm:prSet/>
      <dgm:spPr/>
      <dgm:t>
        <a:bodyPr/>
        <a:lstStyle/>
        <a:p>
          <a:endParaRPr lang="ru-RU"/>
        </a:p>
      </dgm:t>
    </dgm:pt>
    <dgm:pt modelId="{B0A9CC15-0008-49B2-B9E3-63BF66575052}" type="sibTrans" cxnId="{A6F59600-60D1-4D83-B131-3F755647D592}">
      <dgm:prSet/>
      <dgm:spPr/>
      <dgm:t>
        <a:bodyPr/>
        <a:lstStyle/>
        <a:p>
          <a:endParaRPr lang="ru-RU"/>
        </a:p>
      </dgm:t>
    </dgm:pt>
    <dgm:pt modelId="{864B8753-5ACD-4BC6-97EE-E7C38F74E934}">
      <dgm:prSet phldrT="[Текст]" custT="1"/>
      <dgm:spPr/>
      <dgm:t>
        <a:bodyPr/>
        <a:lstStyle/>
        <a:p>
          <a:r>
            <a:rPr lang="ru-RU" sz="1800" dirty="0">
              <a:latin typeface="Arial" panose="020B0604020202020204" pitchFamily="34" charset="0"/>
              <a:cs typeface="Arial" panose="020B0604020202020204" pitchFamily="34" charset="0"/>
            </a:rPr>
            <a:t>2027 год – 34,8</a:t>
          </a:r>
        </a:p>
      </dgm:t>
    </dgm:pt>
    <dgm:pt modelId="{6726BE6F-CE81-4864-B2CA-5C4F6053758D}" type="parTrans" cxnId="{C053EF86-048E-4067-BCD3-0EA8A66424F5}">
      <dgm:prSet/>
      <dgm:spPr/>
      <dgm:t>
        <a:bodyPr/>
        <a:lstStyle/>
        <a:p>
          <a:endParaRPr lang="ru-RU"/>
        </a:p>
      </dgm:t>
    </dgm:pt>
    <dgm:pt modelId="{A4479E23-0236-4E3C-A310-CBD5353F9492}" type="sibTrans" cxnId="{C053EF86-048E-4067-BCD3-0EA8A66424F5}">
      <dgm:prSet/>
      <dgm:spPr/>
      <dgm:t>
        <a:bodyPr/>
        <a:lstStyle/>
        <a:p>
          <a:endParaRPr lang="ru-RU"/>
        </a:p>
      </dgm:t>
    </dgm:pt>
    <dgm:pt modelId="{3750E014-E4E9-4B2D-8811-23B6DE6DFB00}">
      <dgm:prSet custT="1"/>
      <dgm:spPr/>
      <dgm:t>
        <a:bodyPr/>
        <a:lstStyle/>
        <a:p>
          <a:r>
            <a:rPr lang="ru-RU" sz="1800" dirty="0">
              <a:latin typeface="Arial" panose="020B0604020202020204" pitchFamily="34" charset="0"/>
              <a:ea typeface="+mn-ea"/>
              <a:cs typeface="Arial" panose="020B0604020202020204" pitchFamily="34" charset="0"/>
            </a:rPr>
            <a:t>2028 год – 35,9</a:t>
          </a:r>
        </a:p>
      </dgm:t>
    </dgm:pt>
    <dgm:pt modelId="{2E8D3E04-F154-4CED-8D32-5B8FE5C68276}" type="parTrans" cxnId="{A2774968-8C1A-4CB1-92A2-928731B0AE13}">
      <dgm:prSet/>
      <dgm:spPr/>
      <dgm:t>
        <a:bodyPr/>
        <a:lstStyle/>
        <a:p>
          <a:endParaRPr lang="ru-RU"/>
        </a:p>
      </dgm:t>
    </dgm:pt>
    <dgm:pt modelId="{BD0CAD06-CF4D-4A24-A7B5-143F7E385D7B}" type="sibTrans" cxnId="{A2774968-8C1A-4CB1-92A2-928731B0AE13}">
      <dgm:prSet/>
      <dgm:spPr/>
      <dgm:t>
        <a:bodyPr/>
        <a:lstStyle/>
        <a:p>
          <a:endParaRPr lang="ru-RU"/>
        </a:p>
      </dgm:t>
    </dgm:pt>
    <dgm:pt modelId="{8D7EC40E-3FA6-4B8A-B652-B8E947AAF930}" type="pres">
      <dgm:prSet presAssocID="{D7FA7AA4-BCB1-43EB-9451-B92C9ADB3240}" presName="linear" presStyleCnt="0">
        <dgm:presLayoutVars>
          <dgm:dir/>
          <dgm:animLvl val="lvl"/>
          <dgm:resizeHandles val="exact"/>
        </dgm:presLayoutVars>
      </dgm:prSet>
      <dgm:spPr/>
    </dgm:pt>
    <dgm:pt modelId="{876580CB-5A8E-4E61-8826-CC0BB43A00E3}" type="pres">
      <dgm:prSet presAssocID="{89D10812-A673-4A2E-9404-B24606B5432E}" presName="parentLin" presStyleCnt="0"/>
      <dgm:spPr/>
    </dgm:pt>
    <dgm:pt modelId="{D2C15510-C2C5-412C-B65A-83BBD74CA4B8}" type="pres">
      <dgm:prSet presAssocID="{89D10812-A673-4A2E-9404-B24606B5432E}" presName="parentLeftMargin" presStyleLbl="node1" presStyleIdx="0" presStyleCnt="3"/>
      <dgm:spPr/>
    </dgm:pt>
    <dgm:pt modelId="{B3AC5A59-14B6-4F2E-9D42-E9F577740F72}" type="pres">
      <dgm:prSet presAssocID="{89D10812-A673-4A2E-9404-B24606B5432E}" presName="parentText" presStyleLbl="node1" presStyleIdx="0" presStyleCnt="3">
        <dgm:presLayoutVars>
          <dgm:chMax val="0"/>
          <dgm:bulletEnabled val="1"/>
        </dgm:presLayoutVars>
      </dgm:prSet>
      <dgm:spPr/>
    </dgm:pt>
    <dgm:pt modelId="{0BD73580-C933-45A8-868E-D12A4BFE8F20}" type="pres">
      <dgm:prSet presAssocID="{89D10812-A673-4A2E-9404-B24606B5432E}" presName="negativeSpace" presStyleCnt="0"/>
      <dgm:spPr/>
    </dgm:pt>
    <dgm:pt modelId="{532BA3ED-B9A0-4D9A-A97D-8871ED6B85E3}" type="pres">
      <dgm:prSet presAssocID="{89D10812-A673-4A2E-9404-B24606B5432E}" presName="childText" presStyleLbl="conFgAcc1" presStyleIdx="0" presStyleCnt="3" custLinFactNeighborX="-284" custLinFactNeighborY="38127">
        <dgm:presLayoutVars>
          <dgm:bulletEnabled val="1"/>
        </dgm:presLayoutVars>
      </dgm:prSet>
      <dgm:spPr/>
    </dgm:pt>
    <dgm:pt modelId="{F58C4C0A-1BF3-465A-B3A1-6D21D9DDDEA0}" type="pres">
      <dgm:prSet presAssocID="{B0A9CC15-0008-49B2-B9E3-63BF66575052}" presName="spaceBetweenRectangles" presStyleCnt="0"/>
      <dgm:spPr/>
    </dgm:pt>
    <dgm:pt modelId="{2D7BB426-087F-44E9-855D-72D07F6D6B96}" type="pres">
      <dgm:prSet presAssocID="{864B8753-5ACD-4BC6-97EE-E7C38F74E934}" presName="parentLin" presStyleCnt="0"/>
      <dgm:spPr/>
    </dgm:pt>
    <dgm:pt modelId="{9F2EE2B6-D749-4EAD-8F83-C146B1C04C9D}" type="pres">
      <dgm:prSet presAssocID="{864B8753-5ACD-4BC6-97EE-E7C38F74E934}" presName="parentLeftMargin" presStyleLbl="node1" presStyleIdx="0" presStyleCnt="3"/>
      <dgm:spPr/>
    </dgm:pt>
    <dgm:pt modelId="{5D1DF000-7E28-4371-AE89-445AE4AADD8F}" type="pres">
      <dgm:prSet presAssocID="{864B8753-5ACD-4BC6-97EE-E7C38F74E934}" presName="parentText" presStyleLbl="node1" presStyleIdx="1" presStyleCnt="3">
        <dgm:presLayoutVars>
          <dgm:chMax val="0"/>
          <dgm:bulletEnabled val="1"/>
        </dgm:presLayoutVars>
      </dgm:prSet>
      <dgm:spPr/>
    </dgm:pt>
    <dgm:pt modelId="{03ED134C-38DB-4F1F-A1E1-06DE1550D2CC}" type="pres">
      <dgm:prSet presAssocID="{864B8753-5ACD-4BC6-97EE-E7C38F74E934}" presName="negativeSpace" presStyleCnt="0"/>
      <dgm:spPr/>
    </dgm:pt>
    <dgm:pt modelId="{BC0A6ED0-44F5-40C0-8894-AACD54BA454A}" type="pres">
      <dgm:prSet presAssocID="{864B8753-5ACD-4BC6-97EE-E7C38F74E934}" presName="childText" presStyleLbl="conFgAcc1" presStyleIdx="1" presStyleCnt="3">
        <dgm:presLayoutVars>
          <dgm:bulletEnabled val="1"/>
        </dgm:presLayoutVars>
      </dgm:prSet>
      <dgm:spPr/>
    </dgm:pt>
    <dgm:pt modelId="{8AC105A7-11B6-403E-BCC5-1665DBD02F06}" type="pres">
      <dgm:prSet presAssocID="{A4479E23-0236-4E3C-A310-CBD5353F9492}" presName="spaceBetweenRectangles" presStyleCnt="0"/>
      <dgm:spPr/>
    </dgm:pt>
    <dgm:pt modelId="{BACAF417-2A92-4777-9C95-7E7999C7C4AE}" type="pres">
      <dgm:prSet presAssocID="{3750E014-E4E9-4B2D-8811-23B6DE6DFB00}" presName="parentLin" presStyleCnt="0"/>
      <dgm:spPr/>
    </dgm:pt>
    <dgm:pt modelId="{D242EC09-F8B0-4296-996E-AE7FE4951C17}" type="pres">
      <dgm:prSet presAssocID="{3750E014-E4E9-4B2D-8811-23B6DE6DFB00}" presName="parentLeftMargin" presStyleLbl="node1" presStyleIdx="1" presStyleCnt="3"/>
      <dgm:spPr/>
    </dgm:pt>
    <dgm:pt modelId="{E3B551AF-B803-451B-BA6B-DA3F91C09C04}" type="pres">
      <dgm:prSet presAssocID="{3750E014-E4E9-4B2D-8811-23B6DE6DFB00}" presName="parentText" presStyleLbl="node1" presStyleIdx="2" presStyleCnt="3" custLinFactNeighborX="20864" custLinFactNeighborY="1208">
        <dgm:presLayoutVars>
          <dgm:chMax val="0"/>
          <dgm:bulletEnabled val="1"/>
        </dgm:presLayoutVars>
      </dgm:prSet>
      <dgm:spPr/>
    </dgm:pt>
    <dgm:pt modelId="{53A63275-AE33-4975-89FB-CADB43C6B36E}" type="pres">
      <dgm:prSet presAssocID="{3750E014-E4E9-4B2D-8811-23B6DE6DFB00}" presName="negativeSpace" presStyleCnt="0"/>
      <dgm:spPr/>
    </dgm:pt>
    <dgm:pt modelId="{F0D1F80C-A5FD-4AD3-9ABF-D7A8BD99ACA2}" type="pres">
      <dgm:prSet presAssocID="{3750E014-E4E9-4B2D-8811-23B6DE6DFB00}" presName="childText" presStyleLbl="conFgAcc1" presStyleIdx="2" presStyleCnt="3">
        <dgm:presLayoutVars>
          <dgm:bulletEnabled val="1"/>
        </dgm:presLayoutVars>
      </dgm:prSet>
      <dgm:spPr/>
    </dgm:pt>
  </dgm:ptLst>
  <dgm:cxnLst>
    <dgm:cxn modelId="{A6F59600-60D1-4D83-B131-3F755647D592}" srcId="{D7FA7AA4-BCB1-43EB-9451-B92C9ADB3240}" destId="{89D10812-A673-4A2E-9404-B24606B5432E}" srcOrd="0" destOrd="0" parTransId="{C74B1D7D-1D41-4ED4-B858-FDA3492F48A2}" sibTransId="{B0A9CC15-0008-49B2-B9E3-63BF66575052}"/>
    <dgm:cxn modelId="{E7772B1D-8E31-42B0-B54C-32811185C231}" type="presOf" srcId="{3750E014-E4E9-4B2D-8811-23B6DE6DFB00}" destId="{D242EC09-F8B0-4296-996E-AE7FE4951C17}" srcOrd="0" destOrd="0" presId="urn:microsoft.com/office/officeart/2005/8/layout/list1"/>
    <dgm:cxn modelId="{DF952E1D-AD74-497B-A9B1-814FFA17B365}" type="presOf" srcId="{D7FA7AA4-BCB1-43EB-9451-B92C9ADB3240}" destId="{8D7EC40E-3FA6-4B8A-B652-B8E947AAF930}" srcOrd="0" destOrd="0" presId="urn:microsoft.com/office/officeart/2005/8/layout/list1"/>
    <dgm:cxn modelId="{A2774968-8C1A-4CB1-92A2-928731B0AE13}" srcId="{D7FA7AA4-BCB1-43EB-9451-B92C9ADB3240}" destId="{3750E014-E4E9-4B2D-8811-23B6DE6DFB00}" srcOrd="2" destOrd="0" parTransId="{2E8D3E04-F154-4CED-8D32-5B8FE5C68276}" sibTransId="{BD0CAD06-CF4D-4A24-A7B5-143F7E385D7B}"/>
    <dgm:cxn modelId="{8A1F717A-C3DB-471F-891A-0DF243507720}" type="presOf" srcId="{864B8753-5ACD-4BC6-97EE-E7C38F74E934}" destId="{5D1DF000-7E28-4371-AE89-445AE4AADD8F}" srcOrd="1" destOrd="0" presId="urn:microsoft.com/office/officeart/2005/8/layout/list1"/>
    <dgm:cxn modelId="{0C39BF86-1396-44E0-807A-FC765FADB3BB}" type="presOf" srcId="{864B8753-5ACD-4BC6-97EE-E7C38F74E934}" destId="{9F2EE2B6-D749-4EAD-8F83-C146B1C04C9D}" srcOrd="0" destOrd="0" presId="urn:microsoft.com/office/officeart/2005/8/layout/list1"/>
    <dgm:cxn modelId="{C053EF86-048E-4067-BCD3-0EA8A66424F5}" srcId="{D7FA7AA4-BCB1-43EB-9451-B92C9ADB3240}" destId="{864B8753-5ACD-4BC6-97EE-E7C38F74E934}" srcOrd="1" destOrd="0" parTransId="{6726BE6F-CE81-4864-B2CA-5C4F6053758D}" sibTransId="{A4479E23-0236-4E3C-A310-CBD5353F9492}"/>
    <dgm:cxn modelId="{5BE39BBB-B9F5-4B1E-A554-20AD88222B8D}" type="presOf" srcId="{89D10812-A673-4A2E-9404-B24606B5432E}" destId="{B3AC5A59-14B6-4F2E-9D42-E9F577740F72}" srcOrd="1" destOrd="0" presId="urn:microsoft.com/office/officeart/2005/8/layout/list1"/>
    <dgm:cxn modelId="{0964ACBF-7ABD-478C-9C4C-FCB6BA17773F}" type="presOf" srcId="{3750E014-E4E9-4B2D-8811-23B6DE6DFB00}" destId="{E3B551AF-B803-451B-BA6B-DA3F91C09C04}" srcOrd="1" destOrd="0" presId="urn:microsoft.com/office/officeart/2005/8/layout/list1"/>
    <dgm:cxn modelId="{F7F02ED5-A7EA-49D0-91A2-EC4B6AA29FD5}" type="presOf" srcId="{89D10812-A673-4A2E-9404-B24606B5432E}" destId="{D2C15510-C2C5-412C-B65A-83BBD74CA4B8}" srcOrd="0" destOrd="0" presId="urn:microsoft.com/office/officeart/2005/8/layout/list1"/>
    <dgm:cxn modelId="{3BE6A765-AFE6-4FEF-B9F8-4CF918000B84}" type="presParOf" srcId="{8D7EC40E-3FA6-4B8A-B652-B8E947AAF930}" destId="{876580CB-5A8E-4E61-8826-CC0BB43A00E3}" srcOrd="0" destOrd="0" presId="urn:microsoft.com/office/officeart/2005/8/layout/list1"/>
    <dgm:cxn modelId="{594C1E08-7B11-44A3-8990-5947CFA5C0D7}" type="presParOf" srcId="{876580CB-5A8E-4E61-8826-CC0BB43A00E3}" destId="{D2C15510-C2C5-412C-B65A-83BBD74CA4B8}" srcOrd="0" destOrd="0" presId="urn:microsoft.com/office/officeart/2005/8/layout/list1"/>
    <dgm:cxn modelId="{C37BE124-8661-4BAA-8FC4-6E1264CCFED9}" type="presParOf" srcId="{876580CB-5A8E-4E61-8826-CC0BB43A00E3}" destId="{B3AC5A59-14B6-4F2E-9D42-E9F577740F72}" srcOrd="1" destOrd="0" presId="urn:microsoft.com/office/officeart/2005/8/layout/list1"/>
    <dgm:cxn modelId="{E74A964B-420F-4F7E-BF37-B5AE84CC4E3C}" type="presParOf" srcId="{8D7EC40E-3FA6-4B8A-B652-B8E947AAF930}" destId="{0BD73580-C933-45A8-868E-D12A4BFE8F20}" srcOrd="1" destOrd="0" presId="urn:microsoft.com/office/officeart/2005/8/layout/list1"/>
    <dgm:cxn modelId="{7C965766-26CE-41E5-AFAA-5D10FC556553}" type="presParOf" srcId="{8D7EC40E-3FA6-4B8A-B652-B8E947AAF930}" destId="{532BA3ED-B9A0-4D9A-A97D-8871ED6B85E3}" srcOrd="2" destOrd="0" presId="urn:microsoft.com/office/officeart/2005/8/layout/list1"/>
    <dgm:cxn modelId="{D819B976-E87E-4372-AC61-A80E6C94D294}" type="presParOf" srcId="{8D7EC40E-3FA6-4B8A-B652-B8E947AAF930}" destId="{F58C4C0A-1BF3-465A-B3A1-6D21D9DDDEA0}" srcOrd="3" destOrd="0" presId="urn:microsoft.com/office/officeart/2005/8/layout/list1"/>
    <dgm:cxn modelId="{1668D3F2-F37D-4543-89DF-5C435E7D45C0}" type="presParOf" srcId="{8D7EC40E-3FA6-4B8A-B652-B8E947AAF930}" destId="{2D7BB426-087F-44E9-855D-72D07F6D6B96}" srcOrd="4" destOrd="0" presId="urn:microsoft.com/office/officeart/2005/8/layout/list1"/>
    <dgm:cxn modelId="{A1F732FE-3314-4EF1-ACDA-1A39A6013A9D}" type="presParOf" srcId="{2D7BB426-087F-44E9-855D-72D07F6D6B96}" destId="{9F2EE2B6-D749-4EAD-8F83-C146B1C04C9D}" srcOrd="0" destOrd="0" presId="urn:microsoft.com/office/officeart/2005/8/layout/list1"/>
    <dgm:cxn modelId="{6A9491B7-63D1-4C8E-9AC9-0298BC2BDD2C}" type="presParOf" srcId="{2D7BB426-087F-44E9-855D-72D07F6D6B96}" destId="{5D1DF000-7E28-4371-AE89-445AE4AADD8F}" srcOrd="1" destOrd="0" presId="urn:microsoft.com/office/officeart/2005/8/layout/list1"/>
    <dgm:cxn modelId="{6F1EDECC-AAD9-47C0-B901-27BCF88F314B}" type="presParOf" srcId="{8D7EC40E-3FA6-4B8A-B652-B8E947AAF930}" destId="{03ED134C-38DB-4F1F-A1E1-06DE1550D2CC}" srcOrd="5" destOrd="0" presId="urn:microsoft.com/office/officeart/2005/8/layout/list1"/>
    <dgm:cxn modelId="{0AAE3DAD-8FAC-4FB0-8292-BCB200DF17DC}" type="presParOf" srcId="{8D7EC40E-3FA6-4B8A-B652-B8E947AAF930}" destId="{BC0A6ED0-44F5-40C0-8894-AACD54BA454A}" srcOrd="6" destOrd="0" presId="urn:microsoft.com/office/officeart/2005/8/layout/list1"/>
    <dgm:cxn modelId="{22ECB063-3480-4583-8DB8-B37CCFBD658B}" type="presParOf" srcId="{8D7EC40E-3FA6-4B8A-B652-B8E947AAF930}" destId="{8AC105A7-11B6-403E-BCC5-1665DBD02F06}" srcOrd="7" destOrd="0" presId="urn:microsoft.com/office/officeart/2005/8/layout/list1"/>
    <dgm:cxn modelId="{B54CF10C-2B72-4639-9D86-25F3F080F6C4}" type="presParOf" srcId="{8D7EC40E-3FA6-4B8A-B652-B8E947AAF930}" destId="{BACAF417-2A92-4777-9C95-7E7999C7C4AE}" srcOrd="8" destOrd="0" presId="urn:microsoft.com/office/officeart/2005/8/layout/list1"/>
    <dgm:cxn modelId="{9EFC50A7-171A-43AC-B891-8C211CA414DD}" type="presParOf" srcId="{BACAF417-2A92-4777-9C95-7E7999C7C4AE}" destId="{D242EC09-F8B0-4296-996E-AE7FE4951C17}" srcOrd="0" destOrd="0" presId="urn:microsoft.com/office/officeart/2005/8/layout/list1"/>
    <dgm:cxn modelId="{1C4089F3-9816-48A5-931E-0B6C36CE4FDE}" type="presParOf" srcId="{BACAF417-2A92-4777-9C95-7E7999C7C4AE}" destId="{E3B551AF-B803-451B-BA6B-DA3F91C09C04}" srcOrd="1" destOrd="0" presId="urn:microsoft.com/office/officeart/2005/8/layout/list1"/>
    <dgm:cxn modelId="{8CC16F81-6DCE-48FB-969E-18CC3E180B15}" type="presParOf" srcId="{8D7EC40E-3FA6-4B8A-B652-B8E947AAF930}" destId="{53A63275-AE33-4975-89FB-CADB43C6B36E}" srcOrd="9" destOrd="0" presId="urn:microsoft.com/office/officeart/2005/8/layout/list1"/>
    <dgm:cxn modelId="{FD64A152-AB47-44E4-8479-302469E72ABF}" type="presParOf" srcId="{8D7EC40E-3FA6-4B8A-B652-B8E947AAF930}" destId="{F0D1F80C-A5FD-4AD3-9ABF-D7A8BD99ACA2}"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BCC93-828F-4D62-9C21-8011B3E2B5FF}" type="doc">
      <dgm:prSet loTypeId="urn:microsoft.com/office/officeart/2005/8/layout/pyramid2" loCatId="list" qsTypeId="urn:microsoft.com/office/officeart/2005/8/quickstyle/3d7" qsCatId="3D" csTypeId="urn:microsoft.com/office/officeart/2005/8/colors/accent5_5" csCatId="accent5" phldr="1"/>
      <dgm:spPr/>
    </dgm:pt>
    <dgm:pt modelId="{5F42D920-BB61-4BEC-989B-890C976A8933}">
      <dgm:prSet phldrT="[Текст]" custT="1"/>
      <dgm:spPr/>
      <dgm:t>
        <a:bodyPr/>
        <a:lstStyle/>
        <a:p>
          <a:r>
            <a:rPr lang="ru-RU" sz="2000" dirty="0"/>
            <a:t>2026 год = 39,8 млн. рублей </a:t>
          </a:r>
        </a:p>
      </dgm:t>
    </dgm:pt>
    <dgm:pt modelId="{C5DB24F8-6B69-4055-AD75-28606DAD7525}" type="parTrans" cxnId="{77111CA0-323D-48C2-85AD-04025EB088FE}">
      <dgm:prSet/>
      <dgm:spPr/>
      <dgm:t>
        <a:bodyPr/>
        <a:lstStyle/>
        <a:p>
          <a:endParaRPr lang="ru-RU"/>
        </a:p>
      </dgm:t>
    </dgm:pt>
    <dgm:pt modelId="{64ED356D-37A1-4443-82C5-B1BB491E46A5}" type="sibTrans" cxnId="{77111CA0-323D-48C2-85AD-04025EB088FE}">
      <dgm:prSet/>
      <dgm:spPr/>
      <dgm:t>
        <a:bodyPr/>
        <a:lstStyle/>
        <a:p>
          <a:endParaRPr lang="ru-RU"/>
        </a:p>
      </dgm:t>
    </dgm:pt>
    <dgm:pt modelId="{5A37B531-3671-4191-B02F-1F9625EE1796}">
      <dgm:prSet phldrT="[Текст]" custT="1"/>
      <dgm:spPr/>
      <dgm:t>
        <a:bodyPr/>
        <a:lstStyle/>
        <a:p>
          <a:r>
            <a:rPr lang="ru-RU" sz="2000" dirty="0"/>
            <a:t>2027 год = 39,8 млн. рублей</a:t>
          </a:r>
        </a:p>
      </dgm:t>
    </dgm:pt>
    <dgm:pt modelId="{B5CFE0C1-8188-45A6-ACE6-D12677B00F82}" type="parTrans" cxnId="{D58A41F7-67C3-4125-B680-5D7295E44CB6}">
      <dgm:prSet/>
      <dgm:spPr/>
      <dgm:t>
        <a:bodyPr/>
        <a:lstStyle/>
        <a:p>
          <a:endParaRPr lang="ru-RU"/>
        </a:p>
      </dgm:t>
    </dgm:pt>
    <dgm:pt modelId="{1ADD2752-F189-4E70-895A-99C8A3726780}" type="sibTrans" cxnId="{D58A41F7-67C3-4125-B680-5D7295E44CB6}">
      <dgm:prSet/>
      <dgm:spPr/>
      <dgm:t>
        <a:bodyPr/>
        <a:lstStyle/>
        <a:p>
          <a:endParaRPr lang="ru-RU"/>
        </a:p>
      </dgm:t>
    </dgm:pt>
    <dgm:pt modelId="{DAECECAA-6A4D-4C0D-A935-9E5E5853FEFA}">
      <dgm:prSet phldrT="[Текст]" custT="1"/>
      <dgm:spPr/>
      <dgm:t>
        <a:bodyPr/>
        <a:lstStyle/>
        <a:p>
          <a:r>
            <a:rPr lang="ru-RU" sz="2000" dirty="0"/>
            <a:t>2028 год = 39,8 млн. рублей</a:t>
          </a:r>
        </a:p>
      </dgm:t>
    </dgm:pt>
    <dgm:pt modelId="{FD7164DD-865E-499D-B9AB-10492DE550CA}" type="parTrans" cxnId="{D0A036CD-5A5F-411B-BDC1-BCE056EE1111}">
      <dgm:prSet/>
      <dgm:spPr/>
      <dgm:t>
        <a:bodyPr/>
        <a:lstStyle/>
        <a:p>
          <a:endParaRPr lang="ru-RU"/>
        </a:p>
      </dgm:t>
    </dgm:pt>
    <dgm:pt modelId="{F63624C5-BC2C-442A-8407-71319642AA32}" type="sibTrans" cxnId="{D0A036CD-5A5F-411B-BDC1-BCE056EE1111}">
      <dgm:prSet/>
      <dgm:spPr/>
      <dgm:t>
        <a:bodyPr/>
        <a:lstStyle/>
        <a:p>
          <a:endParaRPr lang="ru-RU"/>
        </a:p>
      </dgm:t>
    </dgm:pt>
    <dgm:pt modelId="{D052FDF9-7765-4004-9776-3E04101B3F85}" type="pres">
      <dgm:prSet presAssocID="{886BCC93-828F-4D62-9C21-8011B3E2B5FF}" presName="compositeShape" presStyleCnt="0">
        <dgm:presLayoutVars>
          <dgm:dir/>
          <dgm:resizeHandles/>
        </dgm:presLayoutVars>
      </dgm:prSet>
      <dgm:spPr/>
    </dgm:pt>
    <dgm:pt modelId="{B0EC6871-E835-4E50-97C3-F0D381886BC4}" type="pres">
      <dgm:prSet presAssocID="{886BCC93-828F-4D62-9C21-8011B3E2B5FF}" presName="pyramid" presStyleLbl="node1" presStyleIdx="0" presStyleCnt="1"/>
      <dgm:spPr/>
    </dgm:pt>
    <dgm:pt modelId="{2B258D61-72E2-4C43-9869-325FCD42814D}" type="pres">
      <dgm:prSet presAssocID="{886BCC93-828F-4D62-9C21-8011B3E2B5FF}" presName="theList" presStyleCnt="0"/>
      <dgm:spPr/>
    </dgm:pt>
    <dgm:pt modelId="{A908FB25-0C2E-4BFC-812F-BA462842B7CD}" type="pres">
      <dgm:prSet presAssocID="{5F42D920-BB61-4BEC-989B-890C976A8933}" presName="aNode" presStyleLbl="fgAcc1" presStyleIdx="0" presStyleCnt="3" custScaleX="174351">
        <dgm:presLayoutVars>
          <dgm:bulletEnabled val="1"/>
        </dgm:presLayoutVars>
      </dgm:prSet>
      <dgm:spPr/>
    </dgm:pt>
    <dgm:pt modelId="{61884267-9F56-4CA1-98B2-CF79D74C4BD4}" type="pres">
      <dgm:prSet presAssocID="{5F42D920-BB61-4BEC-989B-890C976A8933}" presName="aSpace" presStyleCnt="0"/>
      <dgm:spPr/>
    </dgm:pt>
    <dgm:pt modelId="{83480C7C-0DA4-45FA-A2EE-9D173C41D7AF}" type="pres">
      <dgm:prSet presAssocID="{5A37B531-3671-4191-B02F-1F9625EE1796}" presName="aNode" presStyleLbl="fgAcc1" presStyleIdx="1" presStyleCnt="3" custScaleX="174351">
        <dgm:presLayoutVars>
          <dgm:bulletEnabled val="1"/>
        </dgm:presLayoutVars>
      </dgm:prSet>
      <dgm:spPr/>
    </dgm:pt>
    <dgm:pt modelId="{93BB30AE-C0AD-4243-A91A-493A1967297C}" type="pres">
      <dgm:prSet presAssocID="{5A37B531-3671-4191-B02F-1F9625EE1796}" presName="aSpace" presStyleCnt="0"/>
      <dgm:spPr/>
    </dgm:pt>
    <dgm:pt modelId="{2FF0DEB8-BB8E-49EA-93B4-257C5AA28F44}" type="pres">
      <dgm:prSet presAssocID="{DAECECAA-6A4D-4C0D-A935-9E5E5853FEFA}" presName="aNode" presStyleLbl="fgAcc1" presStyleIdx="2" presStyleCnt="3" custScaleX="174351">
        <dgm:presLayoutVars>
          <dgm:bulletEnabled val="1"/>
        </dgm:presLayoutVars>
      </dgm:prSet>
      <dgm:spPr/>
    </dgm:pt>
    <dgm:pt modelId="{3D36E7B6-7991-43EE-AA64-6A7E35401413}" type="pres">
      <dgm:prSet presAssocID="{DAECECAA-6A4D-4C0D-A935-9E5E5853FEFA}" presName="aSpace" presStyleCnt="0"/>
      <dgm:spPr/>
    </dgm:pt>
  </dgm:ptLst>
  <dgm:cxnLst>
    <dgm:cxn modelId="{DA38E115-C5AA-448C-AC5E-0A6844007EAF}" type="presOf" srcId="{5A37B531-3671-4191-B02F-1F9625EE1796}" destId="{83480C7C-0DA4-45FA-A2EE-9D173C41D7AF}" srcOrd="0" destOrd="0" presId="urn:microsoft.com/office/officeart/2005/8/layout/pyramid2"/>
    <dgm:cxn modelId="{F33F3861-98E2-404D-86FE-41D4139EECFE}" type="presOf" srcId="{886BCC93-828F-4D62-9C21-8011B3E2B5FF}" destId="{D052FDF9-7765-4004-9776-3E04101B3F85}" srcOrd="0" destOrd="0" presId="urn:microsoft.com/office/officeart/2005/8/layout/pyramid2"/>
    <dgm:cxn modelId="{42B38F49-9250-467B-982A-6431FC5E4838}" type="presOf" srcId="{5F42D920-BB61-4BEC-989B-890C976A8933}" destId="{A908FB25-0C2E-4BFC-812F-BA462842B7CD}" srcOrd="0" destOrd="0" presId="urn:microsoft.com/office/officeart/2005/8/layout/pyramid2"/>
    <dgm:cxn modelId="{77111CA0-323D-48C2-85AD-04025EB088FE}" srcId="{886BCC93-828F-4D62-9C21-8011B3E2B5FF}" destId="{5F42D920-BB61-4BEC-989B-890C976A8933}" srcOrd="0" destOrd="0" parTransId="{C5DB24F8-6B69-4055-AD75-28606DAD7525}" sibTransId="{64ED356D-37A1-4443-82C5-B1BB491E46A5}"/>
    <dgm:cxn modelId="{113910CD-FD1D-426F-89F9-B8925F20A37F}" type="presOf" srcId="{DAECECAA-6A4D-4C0D-A935-9E5E5853FEFA}" destId="{2FF0DEB8-BB8E-49EA-93B4-257C5AA28F44}" srcOrd="0" destOrd="0" presId="urn:microsoft.com/office/officeart/2005/8/layout/pyramid2"/>
    <dgm:cxn modelId="{D0A036CD-5A5F-411B-BDC1-BCE056EE1111}" srcId="{886BCC93-828F-4D62-9C21-8011B3E2B5FF}" destId="{DAECECAA-6A4D-4C0D-A935-9E5E5853FEFA}" srcOrd="2" destOrd="0" parTransId="{FD7164DD-865E-499D-B9AB-10492DE550CA}" sibTransId="{F63624C5-BC2C-442A-8407-71319642AA32}"/>
    <dgm:cxn modelId="{D58A41F7-67C3-4125-B680-5D7295E44CB6}" srcId="{886BCC93-828F-4D62-9C21-8011B3E2B5FF}" destId="{5A37B531-3671-4191-B02F-1F9625EE1796}" srcOrd="1" destOrd="0" parTransId="{B5CFE0C1-8188-45A6-ACE6-D12677B00F82}" sibTransId="{1ADD2752-F189-4E70-895A-99C8A3726780}"/>
    <dgm:cxn modelId="{8B6E0075-2715-40D8-AA25-EEFBB83423C0}" type="presParOf" srcId="{D052FDF9-7765-4004-9776-3E04101B3F85}" destId="{B0EC6871-E835-4E50-97C3-F0D381886BC4}" srcOrd="0" destOrd="0" presId="urn:microsoft.com/office/officeart/2005/8/layout/pyramid2"/>
    <dgm:cxn modelId="{98960694-5025-4B1A-A0E0-63350C0B2FCD}" type="presParOf" srcId="{D052FDF9-7765-4004-9776-3E04101B3F85}" destId="{2B258D61-72E2-4C43-9869-325FCD42814D}" srcOrd="1" destOrd="0" presId="urn:microsoft.com/office/officeart/2005/8/layout/pyramid2"/>
    <dgm:cxn modelId="{AA03FBF0-6E0B-446A-9A66-599FBC442A60}" type="presParOf" srcId="{2B258D61-72E2-4C43-9869-325FCD42814D}" destId="{A908FB25-0C2E-4BFC-812F-BA462842B7CD}" srcOrd="0" destOrd="0" presId="urn:microsoft.com/office/officeart/2005/8/layout/pyramid2"/>
    <dgm:cxn modelId="{32600D05-BED0-470F-8342-FB5724FE26B0}" type="presParOf" srcId="{2B258D61-72E2-4C43-9869-325FCD42814D}" destId="{61884267-9F56-4CA1-98B2-CF79D74C4BD4}" srcOrd="1" destOrd="0" presId="urn:microsoft.com/office/officeart/2005/8/layout/pyramid2"/>
    <dgm:cxn modelId="{103FA950-1B81-4844-8F6E-9292C6A742C3}" type="presParOf" srcId="{2B258D61-72E2-4C43-9869-325FCD42814D}" destId="{83480C7C-0DA4-45FA-A2EE-9D173C41D7AF}" srcOrd="2" destOrd="0" presId="urn:microsoft.com/office/officeart/2005/8/layout/pyramid2"/>
    <dgm:cxn modelId="{4A6D4EE6-A246-45E8-A9C5-7AD003A9D49C}" type="presParOf" srcId="{2B258D61-72E2-4C43-9869-325FCD42814D}" destId="{93BB30AE-C0AD-4243-A91A-493A1967297C}" srcOrd="3" destOrd="0" presId="urn:microsoft.com/office/officeart/2005/8/layout/pyramid2"/>
    <dgm:cxn modelId="{59E3478F-2790-4340-9EFE-671D4FA2DB07}" type="presParOf" srcId="{2B258D61-72E2-4C43-9869-325FCD42814D}" destId="{2FF0DEB8-BB8E-49EA-93B4-257C5AA28F44}" srcOrd="4" destOrd="0" presId="urn:microsoft.com/office/officeart/2005/8/layout/pyramid2"/>
    <dgm:cxn modelId="{B1EFF55C-B195-46E3-92F8-D55B2998C10F}" type="presParOf" srcId="{2B258D61-72E2-4C43-9869-325FCD42814D}" destId="{3D36E7B6-7991-43EE-AA64-6A7E3540141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BCC93-828F-4D62-9C21-8011B3E2B5FF}" type="doc">
      <dgm:prSet loTypeId="urn:microsoft.com/office/officeart/2005/8/layout/pyramid2" loCatId="list" qsTypeId="urn:microsoft.com/office/officeart/2005/8/quickstyle/3d7" qsCatId="3D" csTypeId="urn:microsoft.com/office/officeart/2005/8/colors/accent5_5" csCatId="accent5" phldr="1"/>
      <dgm:spPr/>
    </dgm:pt>
    <dgm:pt modelId="{5F42D920-BB61-4BEC-989B-890C976A8933}">
      <dgm:prSet phldrT="[Текст]" custT="1"/>
      <dgm:spPr/>
      <dgm:t>
        <a:bodyPr/>
        <a:lstStyle/>
        <a:p>
          <a:r>
            <a:rPr lang="ru-RU" sz="2000" dirty="0"/>
            <a:t>2026 год = 1,0 млн. рублей </a:t>
          </a:r>
        </a:p>
      </dgm:t>
    </dgm:pt>
    <dgm:pt modelId="{C5DB24F8-6B69-4055-AD75-28606DAD7525}" type="parTrans" cxnId="{77111CA0-323D-48C2-85AD-04025EB088FE}">
      <dgm:prSet/>
      <dgm:spPr/>
      <dgm:t>
        <a:bodyPr/>
        <a:lstStyle/>
        <a:p>
          <a:endParaRPr lang="ru-RU"/>
        </a:p>
      </dgm:t>
    </dgm:pt>
    <dgm:pt modelId="{64ED356D-37A1-4443-82C5-B1BB491E46A5}" type="sibTrans" cxnId="{77111CA0-323D-48C2-85AD-04025EB088FE}">
      <dgm:prSet/>
      <dgm:spPr/>
      <dgm:t>
        <a:bodyPr/>
        <a:lstStyle/>
        <a:p>
          <a:endParaRPr lang="ru-RU"/>
        </a:p>
      </dgm:t>
    </dgm:pt>
    <dgm:pt modelId="{5A37B531-3671-4191-B02F-1F9625EE1796}">
      <dgm:prSet phldrT="[Текст]" custT="1"/>
      <dgm:spPr/>
      <dgm:t>
        <a:bodyPr/>
        <a:lstStyle/>
        <a:p>
          <a:r>
            <a:rPr lang="ru-RU" sz="2000" dirty="0"/>
            <a:t>2027 год = 1,1 млн. рублей</a:t>
          </a:r>
        </a:p>
      </dgm:t>
    </dgm:pt>
    <dgm:pt modelId="{B5CFE0C1-8188-45A6-ACE6-D12677B00F82}" type="parTrans" cxnId="{D58A41F7-67C3-4125-B680-5D7295E44CB6}">
      <dgm:prSet/>
      <dgm:spPr/>
      <dgm:t>
        <a:bodyPr/>
        <a:lstStyle/>
        <a:p>
          <a:endParaRPr lang="ru-RU"/>
        </a:p>
      </dgm:t>
    </dgm:pt>
    <dgm:pt modelId="{1ADD2752-F189-4E70-895A-99C8A3726780}" type="sibTrans" cxnId="{D58A41F7-67C3-4125-B680-5D7295E44CB6}">
      <dgm:prSet/>
      <dgm:spPr/>
      <dgm:t>
        <a:bodyPr/>
        <a:lstStyle/>
        <a:p>
          <a:endParaRPr lang="ru-RU"/>
        </a:p>
      </dgm:t>
    </dgm:pt>
    <dgm:pt modelId="{DAECECAA-6A4D-4C0D-A935-9E5E5853FEFA}">
      <dgm:prSet phldrT="[Текст]" custT="1"/>
      <dgm:spPr/>
      <dgm:t>
        <a:bodyPr/>
        <a:lstStyle/>
        <a:p>
          <a:r>
            <a:rPr lang="ru-RU" sz="2000" dirty="0"/>
            <a:t>2028 год = 1,1 млн. рублей</a:t>
          </a:r>
        </a:p>
      </dgm:t>
    </dgm:pt>
    <dgm:pt modelId="{FD7164DD-865E-499D-B9AB-10492DE550CA}" type="parTrans" cxnId="{D0A036CD-5A5F-411B-BDC1-BCE056EE1111}">
      <dgm:prSet/>
      <dgm:spPr/>
      <dgm:t>
        <a:bodyPr/>
        <a:lstStyle/>
        <a:p>
          <a:endParaRPr lang="ru-RU"/>
        </a:p>
      </dgm:t>
    </dgm:pt>
    <dgm:pt modelId="{F63624C5-BC2C-442A-8407-71319642AA32}" type="sibTrans" cxnId="{D0A036CD-5A5F-411B-BDC1-BCE056EE1111}">
      <dgm:prSet/>
      <dgm:spPr/>
      <dgm:t>
        <a:bodyPr/>
        <a:lstStyle/>
        <a:p>
          <a:endParaRPr lang="ru-RU"/>
        </a:p>
      </dgm:t>
    </dgm:pt>
    <dgm:pt modelId="{D052FDF9-7765-4004-9776-3E04101B3F85}" type="pres">
      <dgm:prSet presAssocID="{886BCC93-828F-4D62-9C21-8011B3E2B5FF}" presName="compositeShape" presStyleCnt="0">
        <dgm:presLayoutVars>
          <dgm:dir/>
          <dgm:resizeHandles/>
        </dgm:presLayoutVars>
      </dgm:prSet>
      <dgm:spPr/>
    </dgm:pt>
    <dgm:pt modelId="{B0EC6871-E835-4E50-97C3-F0D381886BC4}" type="pres">
      <dgm:prSet presAssocID="{886BCC93-828F-4D62-9C21-8011B3E2B5FF}" presName="pyramid" presStyleLbl="node1" presStyleIdx="0" presStyleCnt="1"/>
      <dgm:spPr/>
    </dgm:pt>
    <dgm:pt modelId="{2B258D61-72E2-4C43-9869-325FCD42814D}" type="pres">
      <dgm:prSet presAssocID="{886BCC93-828F-4D62-9C21-8011B3E2B5FF}" presName="theList" presStyleCnt="0"/>
      <dgm:spPr/>
    </dgm:pt>
    <dgm:pt modelId="{A908FB25-0C2E-4BFC-812F-BA462842B7CD}" type="pres">
      <dgm:prSet presAssocID="{5F42D920-BB61-4BEC-989B-890C976A8933}" presName="aNode" presStyleLbl="fgAcc1" presStyleIdx="0" presStyleCnt="3" custScaleX="174351">
        <dgm:presLayoutVars>
          <dgm:bulletEnabled val="1"/>
        </dgm:presLayoutVars>
      </dgm:prSet>
      <dgm:spPr/>
    </dgm:pt>
    <dgm:pt modelId="{61884267-9F56-4CA1-98B2-CF79D74C4BD4}" type="pres">
      <dgm:prSet presAssocID="{5F42D920-BB61-4BEC-989B-890C976A8933}" presName="aSpace" presStyleCnt="0"/>
      <dgm:spPr/>
    </dgm:pt>
    <dgm:pt modelId="{83480C7C-0DA4-45FA-A2EE-9D173C41D7AF}" type="pres">
      <dgm:prSet presAssocID="{5A37B531-3671-4191-B02F-1F9625EE1796}" presName="aNode" presStyleLbl="fgAcc1" presStyleIdx="1" presStyleCnt="3" custScaleX="174351">
        <dgm:presLayoutVars>
          <dgm:bulletEnabled val="1"/>
        </dgm:presLayoutVars>
      </dgm:prSet>
      <dgm:spPr/>
    </dgm:pt>
    <dgm:pt modelId="{93BB30AE-C0AD-4243-A91A-493A1967297C}" type="pres">
      <dgm:prSet presAssocID="{5A37B531-3671-4191-B02F-1F9625EE1796}" presName="aSpace" presStyleCnt="0"/>
      <dgm:spPr/>
    </dgm:pt>
    <dgm:pt modelId="{2FF0DEB8-BB8E-49EA-93B4-257C5AA28F44}" type="pres">
      <dgm:prSet presAssocID="{DAECECAA-6A4D-4C0D-A935-9E5E5853FEFA}" presName="aNode" presStyleLbl="fgAcc1" presStyleIdx="2" presStyleCnt="3" custScaleX="174351">
        <dgm:presLayoutVars>
          <dgm:bulletEnabled val="1"/>
        </dgm:presLayoutVars>
      </dgm:prSet>
      <dgm:spPr/>
    </dgm:pt>
    <dgm:pt modelId="{3D36E7B6-7991-43EE-AA64-6A7E35401413}" type="pres">
      <dgm:prSet presAssocID="{DAECECAA-6A4D-4C0D-A935-9E5E5853FEFA}" presName="aSpace" presStyleCnt="0"/>
      <dgm:spPr/>
    </dgm:pt>
  </dgm:ptLst>
  <dgm:cxnLst>
    <dgm:cxn modelId="{DA38E115-C5AA-448C-AC5E-0A6844007EAF}" type="presOf" srcId="{5A37B531-3671-4191-B02F-1F9625EE1796}" destId="{83480C7C-0DA4-45FA-A2EE-9D173C41D7AF}" srcOrd="0" destOrd="0" presId="urn:microsoft.com/office/officeart/2005/8/layout/pyramid2"/>
    <dgm:cxn modelId="{F33F3861-98E2-404D-86FE-41D4139EECFE}" type="presOf" srcId="{886BCC93-828F-4D62-9C21-8011B3E2B5FF}" destId="{D052FDF9-7765-4004-9776-3E04101B3F85}" srcOrd="0" destOrd="0" presId="urn:microsoft.com/office/officeart/2005/8/layout/pyramid2"/>
    <dgm:cxn modelId="{42B38F49-9250-467B-982A-6431FC5E4838}" type="presOf" srcId="{5F42D920-BB61-4BEC-989B-890C976A8933}" destId="{A908FB25-0C2E-4BFC-812F-BA462842B7CD}" srcOrd="0" destOrd="0" presId="urn:microsoft.com/office/officeart/2005/8/layout/pyramid2"/>
    <dgm:cxn modelId="{77111CA0-323D-48C2-85AD-04025EB088FE}" srcId="{886BCC93-828F-4D62-9C21-8011B3E2B5FF}" destId="{5F42D920-BB61-4BEC-989B-890C976A8933}" srcOrd="0" destOrd="0" parTransId="{C5DB24F8-6B69-4055-AD75-28606DAD7525}" sibTransId="{64ED356D-37A1-4443-82C5-B1BB491E46A5}"/>
    <dgm:cxn modelId="{113910CD-FD1D-426F-89F9-B8925F20A37F}" type="presOf" srcId="{DAECECAA-6A4D-4C0D-A935-9E5E5853FEFA}" destId="{2FF0DEB8-BB8E-49EA-93B4-257C5AA28F44}" srcOrd="0" destOrd="0" presId="urn:microsoft.com/office/officeart/2005/8/layout/pyramid2"/>
    <dgm:cxn modelId="{D0A036CD-5A5F-411B-BDC1-BCE056EE1111}" srcId="{886BCC93-828F-4D62-9C21-8011B3E2B5FF}" destId="{DAECECAA-6A4D-4C0D-A935-9E5E5853FEFA}" srcOrd="2" destOrd="0" parTransId="{FD7164DD-865E-499D-B9AB-10492DE550CA}" sibTransId="{F63624C5-BC2C-442A-8407-71319642AA32}"/>
    <dgm:cxn modelId="{D58A41F7-67C3-4125-B680-5D7295E44CB6}" srcId="{886BCC93-828F-4D62-9C21-8011B3E2B5FF}" destId="{5A37B531-3671-4191-B02F-1F9625EE1796}" srcOrd="1" destOrd="0" parTransId="{B5CFE0C1-8188-45A6-ACE6-D12677B00F82}" sibTransId="{1ADD2752-F189-4E70-895A-99C8A3726780}"/>
    <dgm:cxn modelId="{8B6E0075-2715-40D8-AA25-EEFBB83423C0}" type="presParOf" srcId="{D052FDF9-7765-4004-9776-3E04101B3F85}" destId="{B0EC6871-E835-4E50-97C3-F0D381886BC4}" srcOrd="0" destOrd="0" presId="urn:microsoft.com/office/officeart/2005/8/layout/pyramid2"/>
    <dgm:cxn modelId="{98960694-5025-4B1A-A0E0-63350C0B2FCD}" type="presParOf" srcId="{D052FDF9-7765-4004-9776-3E04101B3F85}" destId="{2B258D61-72E2-4C43-9869-325FCD42814D}" srcOrd="1" destOrd="0" presId="urn:microsoft.com/office/officeart/2005/8/layout/pyramid2"/>
    <dgm:cxn modelId="{AA03FBF0-6E0B-446A-9A66-599FBC442A60}" type="presParOf" srcId="{2B258D61-72E2-4C43-9869-325FCD42814D}" destId="{A908FB25-0C2E-4BFC-812F-BA462842B7CD}" srcOrd="0" destOrd="0" presId="urn:microsoft.com/office/officeart/2005/8/layout/pyramid2"/>
    <dgm:cxn modelId="{32600D05-BED0-470F-8342-FB5724FE26B0}" type="presParOf" srcId="{2B258D61-72E2-4C43-9869-325FCD42814D}" destId="{61884267-9F56-4CA1-98B2-CF79D74C4BD4}" srcOrd="1" destOrd="0" presId="urn:microsoft.com/office/officeart/2005/8/layout/pyramid2"/>
    <dgm:cxn modelId="{103FA950-1B81-4844-8F6E-9292C6A742C3}" type="presParOf" srcId="{2B258D61-72E2-4C43-9869-325FCD42814D}" destId="{83480C7C-0DA4-45FA-A2EE-9D173C41D7AF}" srcOrd="2" destOrd="0" presId="urn:microsoft.com/office/officeart/2005/8/layout/pyramid2"/>
    <dgm:cxn modelId="{4A6D4EE6-A246-45E8-A9C5-7AD003A9D49C}" type="presParOf" srcId="{2B258D61-72E2-4C43-9869-325FCD42814D}" destId="{93BB30AE-C0AD-4243-A91A-493A1967297C}" srcOrd="3" destOrd="0" presId="urn:microsoft.com/office/officeart/2005/8/layout/pyramid2"/>
    <dgm:cxn modelId="{59E3478F-2790-4340-9EFE-671D4FA2DB07}" type="presParOf" srcId="{2B258D61-72E2-4C43-9869-325FCD42814D}" destId="{2FF0DEB8-BB8E-49EA-93B4-257C5AA28F44}" srcOrd="4" destOrd="0" presId="urn:microsoft.com/office/officeart/2005/8/layout/pyramid2"/>
    <dgm:cxn modelId="{B1EFF55C-B195-46E3-92F8-D55B2998C10F}" type="presParOf" srcId="{2B258D61-72E2-4C43-9869-325FCD42814D}" destId="{3D36E7B6-7991-43EE-AA64-6A7E35401413}"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BCC93-828F-4D62-9C21-8011B3E2B5FF}" type="doc">
      <dgm:prSet loTypeId="urn:microsoft.com/office/officeart/2005/8/layout/pyramid2" loCatId="list" qsTypeId="urn:microsoft.com/office/officeart/2005/8/quickstyle/3d7" qsCatId="3D" csTypeId="urn:microsoft.com/office/officeart/2005/8/colors/accent5_5" csCatId="accent5" phldr="1"/>
      <dgm:spPr/>
    </dgm:pt>
    <dgm:pt modelId="{5F42D920-BB61-4BEC-989B-890C976A8933}">
      <dgm:prSet phldrT="[Текст]" custT="1"/>
      <dgm:spPr/>
      <dgm:t>
        <a:bodyPr/>
        <a:lstStyle/>
        <a:p>
          <a:r>
            <a:rPr lang="ru-RU" sz="2000" dirty="0"/>
            <a:t>2026 год = 3,2 млн. рублей </a:t>
          </a:r>
        </a:p>
      </dgm:t>
    </dgm:pt>
    <dgm:pt modelId="{C5DB24F8-6B69-4055-AD75-28606DAD7525}" type="parTrans" cxnId="{77111CA0-323D-48C2-85AD-04025EB088FE}">
      <dgm:prSet/>
      <dgm:spPr/>
      <dgm:t>
        <a:bodyPr/>
        <a:lstStyle/>
        <a:p>
          <a:endParaRPr lang="ru-RU"/>
        </a:p>
      </dgm:t>
    </dgm:pt>
    <dgm:pt modelId="{64ED356D-37A1-4443-82C5-B1BB491E46A5}" type="sibTrans" cxnId="{77111CA0-323D-48C2-85AD-04025EB088FE}">
      <dgm:prSet/>
      <dgm:spPr/>
      <dgm:t>
        <a:bodyPr/>
        <a:lstStyle/>
        <a:p>
          <a:endParaRPr lang="ru-RU"/>
        </a:p>
      </dgm:t>
    </dgm:pt>
    <dgm:pt modelId="{5A37B531-3671-4191-B02F-1F9625EE1796}">
      <dgm:prSet phldrT="[Текст]" custT="1"/>
      <dgm:spPr/>
      <dgm:t>
        <a:bodyPr/>
        <a:lstStyle/>
        <a:p>
          <a:r>
            <a:rPr lang="ru-RU" sz="2000" dirty="0"/>
            <a:t>2027 год = 3,5 млн. рублей</a:t>
          </a:r>
        </a:p>
      </dgm:t>
    </dgm:pt>
    <dgm:pt modelId="{B5CFE0C1-8188-45A6-ACE6-D12677B00F82}" type="parTrans" cxnId="{D58A41F7-67C3-4125-B680-5D7295E44CB6}">
      <dgm:prSet/>
      <dgm:spPr/>
      <dgm:t>
        <a:bodyPr/>
        <a:lstStyle/>
        <a:p>
          <a:endParaRPr lang="ru-RU"/>
        </a:p>
      </dgm:t>
    </dgm:pt>
    <dgm:pt modelId="{1ADD2752-F189-4E70-895A-99C8A3726780}" type="sibTrans" cxnId="{D58A41F7-67C3-4125-B680-5D7295E44CB6}">
      <dgm:prSet/>
      <dgm:spPr/>
      <dgm:t>
        <a:bodyPr/>
        <a:lstStyle/>
        <a:p>
          <a:endParaRPr lang="ru-RU"/>
        </a:p>
      </dgm:t>
    </dgm:pt>
    <dgm:pt modelId="{DAECECAA-6A4D-4C0D-A935-9E5E5853FEFA}">
      <dgm:prSet phldrT="[Текст]" custT="1"/>
      <dgm:spPr/>
      <dgm:t>
        <a:bodyPr/>
        <a:lstStyle/>
        <a:p>
          <a:r>
            <a:rPr lang="ru-RU" sz="2000" dirty="0"/>
            <a:t>2028 год = 3,5 млн. рублей</a:t>
          </a:r>
        </a:p>
      </dgm:t>
    </dgm:pt>
    <dgm:pt modelId="{FD7164DD-865E-499D-B9AB-10492DE550CA}" type="parTrans" cxnId="{D0A036CD-5A5F-411B-BDC1-BCE056EE1111}">
      <dgm:prSet/>
      <dgm:spPr/>
      <dgm:t>
        <a:bodyPr/>
        <a:lstStyle/>
        <a:p>
          <a:endParaRPr lang="ru-RU"/>
        </a:p>
      </dgm:t>
    </dgm:pt>
    <dgm:pt modelId="{F63624C5-BC2C-442A-8407-71319642AA32}" type="sibTrans" cxnId="{D0A036CD-5A5F-411B-BDC1-BCE056EE1111}">
      <dgm:prSet/>
      <dgm:spPr/>
      <dgm:t>
        <a:bodyPr/>
        <a:lstStyle/>
        <a:p>
          <a:endParaRPr lang="ru-RU"/>
        </a:p>
      </dgm:t>
    </dgm:pt>
    <dgm:pt modelId="{D052FDF9-7765-4004-9776-3E04101B3F85}" type="pres">
      <dgm:prSet presAssocID="{886BCC93-828F-4D62-9C21-8011B3E2B5FF}" presName="compositeShape" presStyleCnt="0">
        <dgm:presLayoutVars>
          <dgm:dir/>
          <dgm:resizeHandles/>
        </dgm:presLayoutVars>
      </dgm:prSet>
      <dgm:spPr/>
    </dgm:pt>
    <dgm:pt modelId="{B0EC6871-E835-4E50-97C3-F0D381886BC4}" type="pres">
      <dgm:prSet presAssocID="{886BCC93-828F-4D62-9C21-8011B3E2B5FF}" presName="pyramid" presStyleLbl="node1" presStyleIdx="0" presStyleCnt="1"/>
      <dgm:spPr/>
    </dgm:pt>
    <dgm:pt modelId="{2B258D61-72E2-4C43-9869-325FCD42814D}" type="pres">
      <dgm:prSet presAssocID="{886BCC93-828F-4D62-9C21-8011B3E2B5FF}" presName="theList" presStyleCnt="0"/>
      <dgm:spPr/>
    </dgm:pt>
    <dgm:pt modelId="{A908FB25-0C2E-4BFC-812F-BA462842B7CD}" type="pres">
      <dgm:prSet presAssocID="{5F42D920-BB61-4BEC-989B-890C976A8933}" presName="aNode" presStyleLbl="fgAcc1" presStyleIdx="0" presStyleCnt="3" custScaleX="174351">
        <dgm:presLayoutVars>
          <dgm:bulletEnabled val="1"/>
        </dgm:presLayoutVars>
      </dgm:prSet>
      <dgm:spPr/>
    </dgm:pt>
    <dgm:pt modelId="{61884267-9F56-4CA1-98B2-CF79D74C4BD4}" type="pres">
      <dgm:prSet presAssocID="{5F42D920-BB61-4BEC-989B-890C976A8933}" presName="aSpace" presStyleCnt="0"/>
      <dgm:spPr/>
    </dgm:pt>
    <dgm:pt modelId="{83480C7C-0DA4-45FA-A2EE-9D173C41D7AF}" type="pres">
      <dgm:prSet presAssocID="{5A37B531-3671-4191-B02F-1F9625EE1796}" presName="aNode" presStyleLbl="fgAcc1" presStyleIdx="1" presStyleCnt="3" custScaleX="174351">
        <dgm:presLayoutVars>
          <dgm:bulletEnabled val="1"/>
        </dgm:presLayoutVars>
      </dgm:prSet>
      <dgm:spPr/>
    </dgm:pt>
    <dgm:pt modelId="{93BB30AE-C0AD-4243-A91A-493A1967297C}" type="pres">
      <dgm:prSet presAssocID="{5A37B531-3671-4191-B02F-1F9625EE1796}" presName="aSpace" presStyleCnt="0"/>
      <dgm:spPr/>
    </dgm:pt>
    <dgm:pt modelId="{2FF0DEB8-BB8E-49EA-93B4-257C5AA28F44}" type="pres">
      <dgm:prSet presAssocID="{DAECECAA-6A4D-4C0D-A935-9E5E5853FEFA}" presName="aNode" presStyleLbl="fgAcc1" presStyleIdx="2" presStyleCnt="3" custScaleX="174351">
        <dgm:presLayoutVars>
          <dgm:bulletEnabled val="1"/>
        </dgm:presLayoutVars>
      </dgm:prSet>
      <dgm:spPr/>
    </dgm:pt>
    <dgm:pt modelId="{3D36E7B6-7991-43EE-AA64-6A7E35401413}" type="pres">
      <dgm:prSet presAssocID="{DAECECAA-6A4D-4C0D-A935-9E5E5853FEFA}" presName="aSpace" presStyleCnt="0"/>
      <dgm:spPr/>
    </dgm:pt>
  </dgm:ptLst>
  <dgm:cxnLst>
    <dgm:cxn modelId="{DA38E115-C5AA-448C-AC5E-0A6844007EAF}" type="presOf" srcId="{5A37B531-3671-4191-B02F-1F9625EE1796}" destId="{83480C7C-0DA4-45FA-A2EE-9D173C41D7AF}" srcOrd="0" destOrd="0" presId="urn:microsoft.com/office/officeart/2005/8/layout/pyramid2"/>
    <dgm:cxn modelId="{F33F3861-98E2-404D-86FE-41D4139EECFE}" type="presOf" srcId="{886BCC93-828F-4D62-9C21-8011B3E2B5FF}" destId="{D052FDF9-7765-4004-9776-3E04101B3F85}" srcOrd="0" destOrd="0" presId="urn:microsoft.com/office/officeart/2005/8/layout/pyramid2"/>
    <dgm:cxn modelId="{42B38F49-9250-467B-982A-6431FC5E4838}" type="presOf" srcId="{5F42D920-BB61-4BEC-989B-890C976A8933}" destId="{A908FB25-0C2E-4BFC-812F-BA462842B7CD}" srcOrd="0" destOrd="0" presId="urn:microsoft.com/office/officeart/2005/8/layout/pyramid2"/>
    <dgm:cxn modelId="{77111CA0-323D-48C2-85AD-04025EB088FE}" srcId="{886BCC93-828F-4D62-9C21-8011B3E2B5FF}" destId="{5F42D920-BB61-4BEC-989B-890C976A8933}" srcOrd="0" destOrd="0" parTransId="{C5DB24F8-6B69-4055-AD75-28606DAD7525}" sibTransId="{64ED356D-37A1-4443-82C5-B1BB491E46A5}"/>
    <dgm:cxn modelId="{113910CD-FD1D-426F-89F9-B8925F20A37F}" type="presOf" srcId="{DAECECAA-6A4D-4C0D-A935-9E5E5853FEFA}" destId="{2FF0DEB8-BB8E-49EA-93B4-257C5AA28F44}" srcOrd="0" destOrd="0" presId="urn:microsoft.com/office/officeart/2005/8/layout/pyramid2"/>
    <dgm:cxn modelId="{D0A036CD-5A5F-411B-BDC1-BCE056EE1111}" srcId="{886BCC93-828F-4D62-9C21-8011B3E2B5FF}" destId="{DAECECAA-6A4D-4C0D-A935-9E5E5853FEFA}" srcOrd="2" destOrd="0" parTransId="{FD7164DD-865E-499D-B9AB-10492DE550CA}" sibTransId="{F63624C5-BC2C-442A-8407-71319642AA32}"/>
    <dgm:cxn modelId="{D58A41F7-67C3-4125-B680-5D7295E44CB6}" srcId="{886BCC93-828F-4D62-9C21-8011B3E2B5FF}" destId="{5A37B531-3671-4191-B02F-1F9625EE1796}" srcOrd="1" destOrd="0" parTransId="{B5CFE0C1-8188-45A6-ACE6-D12677B00F82}" sibTransId="{1ADD2752-F189-4E70-895A-99C8A3726780}"/>
    <dgm:cxn modelId="{8B6E0075-2715-40D8-AA25-EEFBB83423C0}" type="presParOf" srcId="{D052FDF9-7765-4004-9776-3E04101B3F85}" destId="{B0EC6871-E835-4E50-97C3-F0D381886BC4}" srcOrd="0" destOrd="0" presId="urn:microsoft.com/office/officeart/2005/8/layout/pyramid2"/>
    <dgm:cxn modelId="{98960694-5025-4B1A-A0E0-63350C0B2FCD}" type="presParOf" srcId="{D052FDF9-7765-4004-9776-3E04101B3F85}" destId="{2B258D61-72E2-4C43-9869-325FCD42814D}" srcOrd="1" destOrd="0" presId="urn:microsoft.com/office/officeart/2005/8/layout/pyramid2"/>
    <dgm:cxn modelId="{AA03FBF0-6E0B-446A-9A66-599FBC442A60}" type="presParOf" srcId="{2B258D61-72E2-4C43-9869-325FCD42814D}" destId="{A908FB25-0C2E-4BFC-812F-BA462842B7CD}" srcOrd="0" destOrd="0" presId="urn:microsoft.com/office/officeart/2005/8/layout/pyramid2"/>
    <dgm:cxn modelId="{32600D05-BED0-470F-8342-FB5724FE26B0}" type="presParOf" srcId="{2B258D61-72E2-4C43-9869-325FCD42814D}" destId="{61884267-9F56-4CA1-98B2-CF79D74C4BD4}" srcOrd="1" destOrd="0" presId="urn:microsoft.com/office/officeart/2005/8/layout/pyramid2"/>
    <dgm:cxn modelId="{103FA950-1B81-4844-8F6E-9292C6A742C3}" type="presParOf" srcId="{2B258D61-72E2-4C43-9869-325FCD42814D}" destId="{83480C7C-0DA4-45FA-A2EE-9D173C41D7AF}" srcOrd="2" destOrd="0" presId="urn:microsoft.com/office/officeart/2005/8/layout/pyramid2"/>
    <dgm:cxn modelId="{4A6D4EE6-A246-45E8-A9C5-7AD003A9D49C}" type="presParOf" srcId="{2B258D61-72E2-4C43-9869-325FCD42814D}" destId="{93BB30AE-C0AD-4243-A91A-493A1967297C}" srcOrd="3" destOrd="0" presId="urn:microsoft.com/office/officeart/2005/8/layout/pyramid2"/>
    <dgm:cxn modelId="{59E3478F-2790-4340-9EFE-671D4FA2DB07}" type="presParOf" srcId="{2B258D61-72E2-4C43-9869-325FCD42814D}" destId="{2FF0DEB8-BB8E-49EA-93B4-257C5AA28F44}" srcOrd="4" destOrd="0" presId="urn:microsoft.com/office/officeart/2005/8/layout/pyramid2"/>
    <dgm:cxn modelId="{B1EFF55C-B195-46E3-92F8-D55B2998C10F}" type="presParOf" srcId="{2B258D61-72E2-4C43-9869-325FCD42814D}" destId="{3D36E7B6-7991-43EE-AA64-6A7E35401413}" srcOrd="5"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2DB0E-88F4-4F1F-80B7-E909BD15A00F}">
      <dsp:nvSpPr>
        <dsp:cNvPr id="0" name=""/>
        <dsp:cNvSpPr/>
      </dsp:nvSpPr>
      <dsp:spPr>
        <a:xfrm>
          <a:off x="1952" y="728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ru-RU" sz="1400" kern="1200" dirty="0">
              <a:solidFill>
                <a:sysClr val="window" lastClr="FFFFFF"/>
              </a:solidFill>
              <a:latin typeface="Calibri"/>
              <a:ea typeface="+mn-ea"/>
              <a:cs typeface="+mn-cs"/>
            </a:rPr>
            <a:t>2025 год</a:t>
          </a:r>
        </a:p>
      </dsp:txBody>
      <dsp:txXfrm>
        <a:off x="1952" y="72899"/>
        <a:ext cx="1903809" cy="403200"/>
      </dsp:txXfrm>
    </dsp:sp>
    <dsp:sp modelId="{6CC49A4B-D518-482B-86C5-974B2F7FDDB6}">
      <dsp:nvSpPr>
        <dsp:cNvPr id="0" name=""/>
        <dsp:cNvSpPr/>
      </dsp:nvSpPr>
      <dsp:spPr>
        <a:xfrm>
          <a:off x="1952" y="476100"/>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Федеральный – 17,8</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Областной – 6,6</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Местный  - 6,8</a:t>
          </a:r>
        </a:p>
      </dsp:txBody>
      <dsp:txXfrm>
        <a:off x="1952" y="476100"/>
        <a:ext cx="1903809" cy="845460"/>
      </dsp:txXfrm>
    </dsp:sp>
    <dsp:sp modelId="{7AD39001-F236-4066-BEF2-98DDDF2A1590}">
      <dsp:nvSpPr>
        <dsp:cNvPr id="0" name=""/>
        <dsp:cNvSpPr/>
      </dsp:nvSpPr>
      <dsp:spPr>
        <a:xfrm>
          <a:off x="2141187" y="88915"/>
          <a:ext cx="1903809" cy="403200"/>
        </a:xfrm>
        <a:prstGeom prst="rect">
          <a:avLst/>
        </a:prstGeom>
        <a:solidFill>
          <a:schemeClr val="tx1">
            <a:lumMod val="65000"/>
            <a:lumOff val="35000"/>
          </a:scheme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ru-RU" sz="1400" kern="1200" dirty="0">
              <a:solidFill>
                <a:sysClr val="window" lastClr="FFFFFF"/>
              </a:solidFill>
              <a:latin typeface="Calibri"/>
              <a:ea typeface="+mn-ea"/>
              <a:cs typeface="+mn-cs"/>
            </a:rPr>
            <a:t>2026 год</a:t>
          </a:r>
        </a:p>
      </dsp:txBody>
      <dsp:txXfrm>
        <a:off x="2141187" y="88915"/>
        <a:ext cx="1903809" cy="403200"/>
      </dsp:txXfrm>
    </dsp:sp>
    <dsp:sp modelId="{DF585609-DA30-486C-85D6-5604093A02F8}">
      <dsp:nvSpPr>
        <dsp:cNvPr id="0" name=""/>
        <dsp:cNvSpPr/>
      </dsp:nvSpPr>
      <dsp:spPr>
        <a:xfrm>
          <a:off x="2141187" y="477588"/>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Федеральный  - 16,7</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Областной – 7,2</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Местный – 7,0</a:t>
          </a:r>
        </a:p>
      </dsp:txBody>
      <dsp:txXfrm>
        <a:off x="2141187" y="477588"/>
        <a:ext cx="1903809" cy="845460"/>
      </dsp:txXfrm>
    </dsp:sp>
    <dsp:sp modelId="{2594B471-9B68-4154-B8C9-AFC2EC8BF4B5}">
      <dsp:nvSpPr>
        <dsp:cNvPr id="0" name=""/>
        <dsp:cNvSpPr/>
      </dsp:nvSpPr>
      <dsp:spPr>
        <a:xfrm>
          <a:off x="4342638" y="728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ru-RU" sz="1400" kern="1200" dirty="0">
              <a:solidFill>
                <a:sysClr val="window" lastClr="FFFFFF"/>
              </a:solidFill>
              <a:latin typeface="Calibri"/>
              <a:ea typeface="+mn-ea"/>
              <a:cs typeface="+mn-cs"/>
            </a:rPr>
            <a:t>2027 год</a:t>
          </a:r>
        </a:p>
      </dsp:txBody>
      <dsp:txXfrm>
        <a:off x="4342638" y="72899"/>
        <a:ext cx="1903809" cy="403200"/>
      </dsp:txXfrm>
    </dsp:sp>
    <dsp:sp modelId="{6171E909-E0F8-4DCA-8E3B-22B4FB330435}">
      <dsp:nvSpPr>
        <dsp:cNvPr id="0" name=""/>
        <dsp:cNvSpPr/>
      </dsp:nvSpPr>
      <dsp:spPr>
        <a:xfrm>
          <a:off x="4344590" y="485848"/>
          <a:ext cx="1903809" cy="845460"/>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Федеральный  - 15,5</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Областной – 7,3</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Местный  - 7,0</a:t>
          </a:r>
        </a:p>
      </dsp:txBody>
      <dsp:txXfrm>
        <a:off x="4344590" y="485848"/>
        <a:ext cx="1903809" cy="845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2DB0E-88F4-4F1F-80B7-E909BD15A00F}">
      <dsp:nvSpPr>
        <dsp:cNvPr id="0" name=""/>
        <dsp:cNvSpPr/>
      </dsp:nvSpPr>
      <dsp:spPr>
        <a:xfrm>
          <a:off x="1952" y="14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ru-RU" sz="1400" kern="1200" dirty="0">
              <a:solidFill>
                <a:sysClr val="window" lastClr="FFFFFF"/>
              </a:solidFill>
              <a:latin typeface="Calibri"/>
              <a:ea typeface="+mn-ea"/>
              <a:cs typeface="+mn-cs"/>
            </a:rPr>
            <a:t>2025 год</a:t>
          </a:r>
        </a:p>
      </dsp:txBody>
      <dsp:txXfrm>
        <a:off x="1952" y="1499"/>
        <a:ext cx="1903809" cy="403200"/>
      </dsp:txXfrm>
    </dsp:sp>
    <dsp:sp modelId="{6CC49A4B-D518-482B-86C5-974B2F7FDDB6}">
      <dsp:nvSpPr>
        <dsp:cNvPr id="0" name=""/>
        <dsp:cNvSpPr/>
      </dsp:nvSpPr>
      <dsp:spPr>
        <a:xfrm>
          <a:off x="1952" y="4047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Областной – 6,7</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Местный  - 1,1</a:t>
          </a:r>
        </a:p>
      </dsp:txBody>
      <dsp:txXfrm>
        <a:off x="1952" y="404700"/>
        <a:ext cx="1903809" cy="614879"/>
      </dsp:txXfrm>
    </dsp:sp>
    <dsp:sp modelId="{7AD39001-F236-4066-BEF2-98DDDF2A1590}">
      <dsp:nvSpPr>
        <dsp:cNvPr id="0" name=""/>
        <dsp:cNvSpPr/>
      </dsp:nvSpPr>
      <dsp:spPr>
        <a:xfrm>
          <a:off x="2172295" y="1499"/>
          <a:ext cx="1903809" cy="403200"/>
        </a:xfrm>
        <a:prstGeom prst="rect">
          <a:avLst/>
        </a:prstGeom>
        <a:solidFill>
          <a:schemeClr val="tx1">
            <a:lumMod val="65000"/>
            <a:lumOff val="35000"/>
          </a:scheme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ru-RU" sz="1400" kern="1200" dirty="0">
              <a:solidFill>
                <a:sysClr val="window" lastClr="FFFFFF"/>
              </a:solidFill>
              <a:latin typeface="Calibri"/>
              <a:ea typeface="+mn-ea"/>
              <a:cs typeface="+mn-cs"/>
            </a:rPr>
            <a:t>2026 год</a:t>
          </a:r>
        </a:p>
      </dsp:txBody>
      <dsp:txXfrm>
        <a:off x="2172295" y="1499"/>
        <a:ext cx="1903809" cy="403200"/>
      </dsp:txXfrm>
    </dsp:sp>
    <dsp:sp modelId="{DF585609-DA30-486C-85D6-5604093A02F8}">
      <dsp:nvSpPr>
        <dsp:cNvPr id="0" name=""/>
        <dsp:cNvSpPr/>
      </dsp:nvSpPr>
      <dsp:spPr>
        <a:xfrm>
          <a:off x="2172295" y="4047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Областной – 6,6</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Местный - 1,1</a:t>
          </a:r>
        </a:p>
      </dsp:txBody>
      <dsp:txXfrm>
        <a:off x="2172295" y="404700"/>
        <a:ext cx="1903809" cy="614879"/>
      </dsp:txXfrm>
    </dsp:sp>
    <dsp:sp modelId="{2594B471-9B68-4154-B8C9-AFC2EC8BF4B5}">
      <dsp:nvSpPr>
        <dsp:cNvPr id="0" name=""/>
        <dsp:cNvSpPr/>
      </dsp:nvSpPr>
      <dsp:spPr>
        <a:xfrm>
          <a:off x="4342638" y="1499"/>
          <a:ext cx="1903809" cy="403200"/>
        </a:xfrm>
        <a:prstGeom prst="rect">
          <a:avLst/>
        </a:prstGeom>
        <a:solidFill>
          <a:srgbClr val="A50021"/>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ru-RU" sz="1400" kern="1200" dirty="0">
              <a:solidFill>
                <a:sysClr val="window" lastClr="FFFFFF"/>
              </a:solidFill>
              <a:latin typeface="Calibri"/>
              <a:ea typeface="+mn-ea"/>
              <a:cs typeface="+mn-cs"/>
            </a:rPr>
            <a:t>2027 год</a:t>
          </a:r>
        </a:p>
      </dsp:txBody>
      <dsp:txXfrm>
        <a:off x="4342638" y="1499"/>
        <a:ext cx="1903809" cy="403200"/>
      </dsp:txXfrm>
    </dsp:sp>
    <dsp:sp modelId="{6171E909-E0F8-4DCA-8E3B-22B4FB330435}">
      <dsp:nvSpPr>
        <dsp:cNvPr id="0" name=""/>
        <dsp:cNvSpPr/>
      </dsp:nvSpPr>
      <dsp:spPr>
        <a:xfrm>
          <a:off x="4344590" y="406200"/>
          <a:ext cx="1903809" cy="614879"/>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Областной – 6,5</a:t>
          </a:r>
        </a:p>
        <a:p>
          <a:pPr marL="114300" lvl="1" indent="-114300" algn="l" defTabSz="622300">
            <a:lnSpc>
              <a:spcPct val="90000"/>
            </a:lnSpc>
            <a:spcBef>
              <a:spcPct val="0"/>
            </a:spcBef>
            <a:spcAft>
              <a:spcPct val="15000"/>
            </a:spcAft>
            <a:buChar char="•"/>
          </a:pPr>
          <a:r>
            <a:rPr lang="ru-RU" sz="1400" kern="1200" dirty="0">
              <a:solidFill>
                <a:sysClr val="windowText" lastClr="000000">
                  <a:hueOff val="0"/>
                  <a:satOff val="0"/>
                  <a:lumOff val="0"/>
                  <a:alphaOff val="0"/>
                </a:sysClr>
              </a:solidFill>
              <a:latin typeface="Calibri"/>
              <a:ea typeface="+mn-ea"/>
              <a:cs typeface="+mn-cs"/>
            </a:rPr>
            <a:t>Местный  - 1,1</a:t>
          </a:r>
        </a:p>
      </dsp:txBody>
      <dsp:txXfrm>
        <a:off x="4344590" y="406200"/>
        <a:ext cx="1903809" cy="614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BA3ED-B9A0-4D9A-A97D-8871ED6B85E3}">
      <dsp:nvSpPr>
        <dsp:cNvPr id="0" name=""/>
        <dsp:cNvSpPr/>
      </dsp:nvSpPr>
      <dsp:spPr>
        <a:xfrm>
          <a:off x="0" y="276552"/>
          <a:ext cx="3277233"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3AC5A59-14B6-4F2E-9D42-E9F577740F72}">
      <dsp:nvSpPr>
        <dsp:cNvPr id="0" name=""/>
        <dsp:cNvSpPr/>
      </dsp:nvSpPr>
      <dsp:spPr>
        <a:xfrm>
          <a:off x="163861" y="2807"/>
          <a:ext cx="2294063"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6710" tIns="0" rIns="86710"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2026 год – 19,4</a:t>
          </a:r>
        </a:p>
      </dsp:txBody>
      <dsp:txXfrm>
        <a:off x="189800" y="28746"/>
        <a:ext cx="2242185" cy="479482"/>
      </dsp:txXfrm>
    </dsp:sp>
    <dsp:sp modelId="{BC0A6ED0-44F5-40C0-8894-AACD54BA454A}">
      <dsp:nvSpPr>
        <dsp:cNvPr id="0" name=""/>
        <dsp:cNvSpPr/>
      </dsp:nvSpPr>
      <dsp:spPr>
        <a:xfrm>
          <a:off x="0" y="1084968"/>
          <a:ext cx="3277233"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D1DF000-7E28-4371-AE89-445AE4AADD8F}">
      <dsp:nvSpPr>
        <dsp:cNvPr id="0" name=""/>
        <dsp:cNvSpPr/>
      </dsp:nvSpPr>
      <dsp:spPr>
        <a:xfrm>
          <a:off x="163861" y="819288"/>
          <a:ext cx="2294063"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6710" tIns="0" rIns="86710"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2027 год – 20,9</a:t>
          </a:r>
        </a:p>
      </dsp:txBody>
      <dsp:txXfrm>
        <a:off x="189800" y="845227"/>
        <a:ext cx="2242185" cy="479482"/>
      </dsp:txXfrm>
    </dsp:sp>
    <dsp:sp modelId="{F0D1F80C-A5FD-4AD3-9ABF-D7A8BD99ACA2}">
      <dsp:nvSpPr>
        <dsp:cNvPr id="0" name=""/>
        <dsp:cNvSpPr/>
      </dsp:nvSpPr>
      <dsp:spPr>
        <a:xfrm>
          <a:off x="0" y="1901448"/>
          <a:ext cx="3277233"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3B551AF-B803-451B-BA6B-DA3F91C09C04}">
      <dsp:nvSpPr>
        <dsp:cNvPr id="0" name=""/>
        <dsp:cNvSpPr/>
      </dsp:nvSpPr>
      <dsp:spPr>
        <a:xfrm>
          <a:off x="198049" y="1642186"/>
          <a:ext cx="2294063"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6710" tIns="0" rIns="86710" bIns="0" numCol="1" spcCol="1270" anchor="ctr" anchorCtr="0">
          <a:noAutofit/>
        </a:bodyPr>
        <a:lstStyle/>
        <a:p>
          <a:pPr marL="0" lvl="0" indent="0" algn="l" defTabSz="711200">
            <a:lnSpc>
              <a:spcPct val="90000"/>
            </a:lnSpc>
            <a:spcBef>
              <a:spcPct val="0"/>
            </a:spcBef>
            <a:spcAft>
              <a:spcPct val="35000"/>
            </a:spcAft>
            <a:buNone/>
          </a:pPr>
          <a:r>
            <a:rPr lang="ru-RU" sz="1600" kern="1200" dirty="0">
              <a:latin typeface="Arial" panose="020B0604020202020204" pitchFamily="34" charset="0"/>
              <a:ea typeface="+mn-ea"/>
              <a:cs typeface="Arial" panose="020B0604020202020204" pitchFamily="34" charset="0"/>
            </a:rPr>
            <a:t>2028 </a:t>
          </a:r>
          <a:r>
            <a:rPr lang="ru-RU" sz="1800" kern="1200" dirty="0">
              <a:latin typeface="Arial" panose="020B0604020202020204" pitchFamily="34" charset="0"/>
              <a:ea typeface="+mn-ea"/>
              <a:cs typeface="Arial" panose="020B0604020202020204" pitchFamily="34" charset="0"/>
            </a:rPr>
            <a:t>год</a:t>
          </a:r>
          <a:r>
            <a:rPr lang="ru-RU" sz="1600" kern="1200" dirty="0">
              <a:latin typeface="Arial" panose="020B0604020202020204" pitchFamily="34" charset="0"/>
              <a:ea typeface="+mn-ea"/>
              <a:cs typeface="Arial" panose="020B0604020202020204" pitchFamily="34" charset="0"/>
            </a:rPr>
            <a:t> – 21,7</a:t>
          </a:r>
        </a:p>
      </dsp:txBody>
      <dsp:txXfrm>
        <a:off x="223988" y="1668125"/>
        <a:ext cx="2242185"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BA3ED-B9A0-4D9A-A97D-8871ED6B85E3}">
      <dsp:nvSpPr>
        <dsp:cNvPr id="0" name=""/>
        <dsp:cNvSpPr/>
      </dsp:nvSpPr>
      <dsp:spPr>
        <a:xfrm>
          <a:off x="0" y="305548"/>
          <a:ext cx="2991809"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3AC5A59-14B6-4F2E-9D42-E9F577740F72}">
      <dsp:nvSpPr>
        <dsp:cNvPr id="0" name=""/>
        <dsp:cNvSpPr/>
      </dsp:nvSpPr>
      <dsp:spPr>
        <a:xfrm>
          <a:off x="149590" y="2808"/>
          <a:ext cx="2094266"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9158" tIns="0" rIns="79158"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2026 год – 32,3</a:t>
          </a:r>
        </a:p>
      </dsp:txBody>
      <dsp:txXfrm>
        <a:off x="175529" y="28747"/>
        <a:ext cx="2042388" cy="479482"/>
      </dsp:txXfrm>
    </dsp:sp>
    <dsp:sp modelId="{BC0A6ED0-44F5-40C0-8894-AACD54BA454A}">
      <dsp:nvSpPr>
        <dsp:cNvPr id="0" name=""/>
        <dsp:cNvSpPr/>
      </dsp:nvSpPr>
      <dsp:spPr>
        <a:xfrm>
          <a:off x="0" y="1084969"/>
          <a:ext cx="2991809"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D1DF000-7E28-4371-AE89-445AE4AADD8F}">
      <dsp:nvSpPr>
        <dsp:cNvPr id="0" name=""/>
        <dsp:cNvSpPr/>
      </dsp:nvSpPr>
      <dsp:spPr>
        <a:xfrm>
          <a:off x="149590" y="819289"/>
          <a:ext cx="2094266"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9158" tIns="0" rIns="79158"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2027 год – 34,8</a:t>
          </a:r>
        </a:p>
      </dsp:txBody>
      <dsp:txXfrm>
        <a:off x="175529" y="845228"/>
        <a:ext cx="2042388" cy="479482"/>
      </dsp:txXfrm>
    </dsp:sp>
    <dsp:sp modelId="{F0D1F80C-A5FD-4AD3-9ABF-D7A8BD99ACA2}">
      <dsp:nvSpPr>
        <dsp:cNvPr id="0" name=""/>
        <dsp:cNvSpPr/>
      </dsp:nvSpPr>
      <dsp:spPr>
        <a:xfrm>
          <a:off x="0" y="1901449"/>
          <a:ext cx="2991809"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3B551AF-B803-451B-BA6B-DA3F91C09C04}">
      <dsp:nvSpPr>
        <dsp:cNvPr id="0" name=""/>
        <dsp:cNvSpPr/>
      </dsp:nvSpPr>
      <dsp:spPr>
        <a:xfrm>
          <a:off x="180801" y="1642187"/>
          <a:ext cx="2094266"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9158" tIns="0" rIns="79158"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ea typeface="+mn-ea"/>
              <a:cs typeface="Arial" panose="020B0604020202020204" pitchFamily="34" charset="0"/>
            </a:rPr>
            <a:t>2028 год – 35,9</a:t>
          </a:r>
        </a:p>
      </dsp:txBody>
      <dsp:txXfrm>
        <a:off x="206740" y="1668126"/>
        <a:ext cx="2042388"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C6871-E835-4E50-97C3-F0D381886BC4}">
      <dsp:nvSpPr>
        <dsp:cNvPr id="0" name=""/>
        <dsp:cNvSpPr/>
      </dsp:nvSpPr>
      <dsp:spPr>
        <a:xfrm>
          <a:off x="148253" y="0"/>
          <a:ext cx="2280522" cy="2280522"/>
        </a:xfrm>
        <a:prstGeom prst="triangle">
          <a:avLst/>
        </a:prstGeom>
        <a:solidFill>
          <a:schemeClr val="accent5">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908FB25-0C2E-4BFC-812F-BA462842B7CD}">
      <dsp:nvSpPr>
        <dsp:cNvPr id="0" name=""/>
        <dsp:cNvSpPr/>
      </dsp:nvSpPr>
      <dsp:spPr>
        <a:xfrm>
          <a:off x="737447" y="229277"/>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2026 год = 39,8 млн. рублей </a:t>
          </a:r>
        </a:p>
      </dsp:txBody>
      <dsp:txXfrm>
        <a:off x="763800" y="255630"/>
        <a:ext cx="2531767" cy="487136"/>
      </dsp:txXfrm>
    </dsp:sp>
    <dsp:sp modelId="{83480C7C-0DA4-45FA-A2EE-9D173C41D7AF}">
      <dsp:nvSpPr>
        <dsp:cNvPr id="0" name=""/>
        <dsp:cNvSpPr/>
      </dsp:nvSpPr>
      <dsp:spPr>
        <a:xfrm>
          <a:off x="737447" y="836599"/>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2000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2027 год = 39,8 млн. рублей</a:t>
          </a:r>
        </a:p>
      </dsp:txBody>
      <dsp:txXfrm>
        <a:off x="763800" y="862952"/>
        <a:ext cx="2531767" cy="487136"/>
      </dsp:txXfrm>
    </dsp:sp>
    <dsp:sp modelId="{2FF0DEB8-BB8E-49EA-93B4-257C5AA28F44}">
      <dsp:nvSpPr>
        <dsp:cNvPr id="0" name=""/>
        <dsp:cNvSpPr/>
      </dsp:nvSpPr>
      <dsp:spPr>
        <a:xfrm>
          <a:off x="737447" y="1443922"/>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4000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2028 год = 39,8 млн. рублей</a:t>
          </a:r>
        </a:p>
      </dsp:txBody>
      <dsp:txXfrm>
        <a:off x="763800" y="1470275"/>
        <a:ext cx="2531767" cy="487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C6871-E835-4E50-97C3-F0D381886BC4}">
      <dsp:nvSpPr>
        <dsp:cNvPr id="0" name=""/>
        <dsp:cNvSpPr/>
      </dsp:nvSpPr>
      <dsp:spPr>
        <a:xfrm>
          <a:off x="148253" y="0"/>
          <a:ext cx="2280522" cy="2280522"/>
        </a:xfrm>
        <a:prstGeom prst="triangle">
          <a:avLst/>
        </a:prstGeom>
        <a:solidFill>
          <a:schemeClr val="accent5">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908FB25-0C2E-4BFC-812F-BA462842B7CD}">
      <dsp:nvSpPr>
        <dsp:cNvPr id="0" name=""/>
        <dsp:cNvSpPr/>
      </dsp:nvSpPr>
      <dsp:spPr>
        <a:xfrm>
          <a:off x="737447" y="229277"/>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2026 год = 1,0 млн. рублей </a:t>
          </a:r>
        </a:p>
      </dsp:txBody>
      <dsp:txXfrm>
        <a:off x="763800" y="255630"/>
        <a:ext cx="2531767" cy="487136"/>
      </dsp:txXfrm>
    </dsp:sp>
    <dsp:sp modelId="{83480C7C-0DA4-45FA-A2EE-9D173C41D7AF}">
      <dsp:nvSpPr>
        <dsp:cNvPr id="0" name=""/>
        <dsp:cNvSpPr/>
      </dsp:nvSpPr>
      <dsp:spPr>
        <a:xfrm>
          <a:off x="737447" y="836599"/>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2000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2027 год = 1,1 млн. рублей</a:t>
          </a:r>
        </a:p>
      </dsp:txBody>
      <dsp:txXfrm>
        <a:off x="763800" y="862952"/>
        <a:ext cx="2531767" cy="487136"/>
      </dsp:txXfrm>
    </dsp:sp>
    <dsp:sp modelId="{2FF0DEB8-BB8E-49EA-93B4-257C5AA28F44}">
      <dsp:nvSpPr>
        <dsp:cNvPr id="0" name=""/>
        <dsp:cNvSpPr/>
      </dsp:nvSpPr>
      <dsp:spPr>
        <a:xfrm>
          <a:off x="737447" y="1443922"/>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4000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2028 год = 1,1 млн. рублей</a:t>
          </a:r>
        </a:p>
      </dsp:txBody>
      <dsp:txXfrm>
        <a:off x="763800" y="1470275"/>
        <a:ext cx="2531767" cy="487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C6871-E835-4E50-97C3-F0D381886BC4}">
      <dsp:nvSpPr>
        <dsp:cNvPr id="0" name=""/>
        <dsp:cNvSpPr/>
      </dsp:nvSpPr>
      <dsp:spPr>
        <a:xfrm>
          <a:off x="148253" y="0"/>
          <a:ext cx="2280522" cy="2280522"/>
        </a:xfrm>
        <a:prstGeom prst="triangle">
          <a:avLst/>
        </a:prstGeom>
        <a:solidFill>
          <a:schemeClr val="accent5">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908FB25-0C2E-4BFC-812F-BA462842B7CD}">
      <dsp:nvSpPr>
        <dsp:cNvPr id="0" name=""/>
        <dsp:cNvSpPr/>
      </dsp:nvSpPr>
      <dsp:spPr>
        <a:xfrm>
          <a:off x="737447" y="229277"/>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2026 год = 3,2 млн. рублей </a:t>
          </a:r>
        </a:p>
      </dsp:txBody>
      <dsp:txXfrm>
        <a:off x="763800" y="255630"/>
        <a:ext cx="2531767" cy="487136"/>
      </dsp:txXfrm>
    </dsp:sp>
    <dsp:sp modelId="{83480C7C-0DA4-45FA-A2EE-9D173C41D7AF}">
      <dsp:nvSpPr>
        <dsp:cNvPr id="0" name=""/>
        <dsp:cNvSpPr/>
      </dsp:nvSpPr>
      <dsp:spPr>
        <a:xfrm>
          <a:off x="737447" y="836599"/>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2000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2027 год = 3,5 млн. рублей</a:t>
          </a:r>
        </a:p>
      </dsp:txBody>
      <dsp:txXfrm>
        <a:off x="763800" y="862952"/>
        <a:ext cx="2531767" cy="487136"/>
      </dsp:txXfrm>
    </dsp:sp>
    <dsp:sp modelId="{2FF0DEB8-BB8E-49EA-93B4-257C5AA28F44}">
      <dsp:nvSpPr>
        <dsp:cNvPr id="0" name=""/>
        <dsp:cNvSpPr/>
      </dsp:nvSpPr>
      <dsp:spPr>
        <a:xfrm>
          <a:off x="737447" y="1443922"/>
          <a:ext cx="2584473" cy="539842"/>
        </a:xfrm>
        <a:prstGeom prst="roundRect">
          <a:avLst/>
        </a:prstGeom>
        <a:solidFill>
          <a:schemeClr val="lt1">
            <a:alpha val="90000"/>
            <a:hueOff val="0"/>
            <a:satOff val="0"/>
            <a:lumOff val="0"/>
            <a:alphaOff val="0"/>
          </a:schemeClr>
        </a:solidFill>
        <a:ln w="9525" cap="flat" cmpd="sng" algn="ctr">
          <a:solidFill>
            <a:schemeClr val="accent5">
              <a:alpha val="90000"/>
              <a:hueOff val="0"/>
              <a:satOff val="0"/>
              <a:lumOff val="0"/>
              <a:alphaOff val="-4000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2028 год = 3,5 млн. рублей</a:t>
          </a:r>
        </a:p>
      </dsp:txBody>
      <dsp:txXfrm>
        <a:off x="763800" y="1470275"/>
        <a:ext cx="2531767" cy="48713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9.png"/></Relationships>
</file>

<file path=ppt/drawings/drawing1.xml><?xml version="1.0" encoding="utf-8"?>
<c:userShapes xmlns:c="http://schemas.openxmlformats.org/drawingml/2006/chart">
  <cdr:relSizeAnchor xmlns:cdr="http://schemas.openxmlformats.org/drawingml/2006/chartDrawing">
    <cdr:from>
      <cdr:x>0.81677</cdr:x>
      <cdr:y>0.07157</cdr:y>
    </cdr:from>
    <cdr:to>
      <cdr:x>0.95953</cdr:x>
      <cdr:y>0.14455</cdr:y>
    </cdr:to>
    <cdr:pic>
      <cdr:nvPicPr>
        <cdr:cNvPr id="9" name="chart">
          <a:extLst xmlns:a="http://schemas.openxmlformats.org/drawingml/2006/main">
            <a:ext uri="{FF2B5EF4-FFF2-40B4-BE49-F238E27FC236}">
              <a16:creationId xmlns:a16="http://schemas.microsoft.com/office/drawing/2014/main" id="{7FC7C4AB-917B-48FC-8848-68DB7E7182B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55591" y="328930"/>
          <a:ext cx="936079" cy="33545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2984870" cy="502754"/>
          </a:xfrm>
          <a:prstGeom prst="rect">
            <a:avLst/>
          </a:prstGeom>
        </p:spPr>
        <p:txBody>
          <a:bodyPr vert="horz" lIns="92446" tIns="46223" rIns="92446" bIns="46223" rtlCol="0"/>
          <a:lstStyle>
            <a:lvl1pPr algn="l">
              <a:defRPr sz="1200"/>
            </a:lvl1pPr>
          </a:lstStyle>
          <a:p>
            <a:endParaRPr lang="ru-RU"/>
          </a:p>
        </p:txBody>
      </p:sp>
      <p:sp>
        <p:nvSpPr>
          <p:cNvPr id="3" name="Дата 2"/>
          <p:cNvSpPr>
            <a:spLocks noGrp="1"/>
          </p:cNvSpPr>
          <p:nvPr>
            <p:ph type="dt" idx="1"/>
          </p:nvPr>
        </p:nvSpPr>
        <p:spPr>
          <a:xfrm>
            <a:off x="3901701" y="2"/>
            <a:ext cx="2984870" cy="502754"/>
          </a:xfrm>
          <a:prstGeom prst="rect">
            <a:avLst/>
          </a:prstGeom>
        </p:spPr>
        <p:txBody>
          <a:bodyPr vert="horz" lIns="92446" tIns="46223" rIns="92446" bIns="46223" rtlCol="0"/>
          <a:lstStyle>
            <a:lvl1pPr algn="r">
              <a:defRPr sz="1200"/>
            </a:lvl1pPr>
          </a:lstStyle>
          <a:p>
            <a:fld id="{C3A2DFBC-35AC-4BA6-8A78-16C16AC8EC5B}" type="datetimeFigureOut">
              <a:rPr lang="ru-RU" smtClean="0"/>
              <a:t>08.12.2025</a:t>
            </a:fld>
            <a:endParaRPr lang="ru-RU"/>
          </a:p>
        </p:txBody>
      </p:sp>
      <p:sp>
        <p:nvSpPr>
          <p:cNvPr id="4" name="Образ слайда 3"/>
          <p:cNvSpPr>
            <a:spLocks noGrp="1" noRot="1" noChangeAspect="1"/>
          </p:cNvSpPr>
          <p:nvPr>
            <p:ph type="sldImg" idx="2"/>
          </p:nvPr>
        </p:nvSpPr>
        <p:spPr>
          <a:xfrm>
            <a:off x="2176463" y="1252538"/>
            <a:ext cx="2535237" cy="3379787"/>
          </a:xfrm>
          <a:prstGeom prst="rect">
            <a:avLst/>
          </a:prstGeom>
          <a:noFill/>
          <a:ln w="12700">
            <a:solidFill>
              <a:prstClr val="black"/>
            </a:solidFill>
          </a:ln>
        </p:spPr>
        <p:txBody>
          <a:bodyPr vert="horz" lIns="92446" tIns="46223" rIns="92446" bIns="46223" rtlCol="0" anchor="ctr"/>
          <a:lstStyle/>
          <a:p>
            <a:endParaRPr lang="ru-RU"/>
          </a:p>
        </p:txBody>
      </p:sp>
      <p:sp>
        <p:nvSpPr>
          <p:cNvPr id="5" name="Заметки 4"/>
          <p:cNvSpPr>
            <a:spLocks noGrp="1"/>
          </p:cNvSpPr>
          <p:nvPr>
            <p:ph type="body" sz="quarter" idx="3"/>
          </p:nvPr>
        </p:nvSpPr>
        <p:spPr>
          <a:xfrm>
            <a:off x="688817" y="4822270"/>
            <a:ext cx="5510530" cy="3945493"/>
          </a:xfrm>
          <a:prstGeom prst="rect">
            <a:avLst/>
          </a:prstGeom>
        </p:spPr>
        <p:txBody>
          <a:bodyPr vert="horz" lIns="92446" tIns="46223" rIns="92446" bIns="4622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3" y="9517547"/>
            <a:ext cx="2984870" cy="502753"/>
          </a:xfrm>
          <a:prstGeom prst="rect">
            <a:avLst/>
          </a:prstGeom>
        </p:spPr>
        <p:txBody>
          <a:bodyPr vert="horz" lIns="92446" tIns="46223" rIns="92446" bIns="46223" rtlCol="0" anchor="b"/>
          <a:lstStyle>
            <a:lvl1pPr algn="l">
              <a:defRPr sz="1200"/>
            </a:lvl1pPr>
          </a:lstStyle>
          <a:p>
            <a:endParaRPr lang="ru-RU"/>
          </a:p>
        </p:txBody>
      </p:sp>
      <p:sp>
        <p:nvSpPr>
          <p:cNvPr id="7" name="Номер слайда 6"/>
          <p:cNvSpPr>
            <a:spLocks noGrp="1"/>
          </p:cNvSpPr>
          <p:nvPr>
            <p:ph type="sldNum" sz="quarter" idx="5"/>
          </p:nvPr>
        </p:nvSpPr>
        <p:spPr>
          <a:xfrm>
            <a:off x="3901701" y="9517547"/>
            <a:ext cx="2984870" cy="502753"/>
          </a:xfrm>
          <a:prstGeom prst="rect">
            <a:avLst/>
          </a:prstGeom>
        </p:spPr>
        <p:txBody>
          <a:bodyPr vert="horz" lIns="92446" tIns="46223" rIns="92446" bIns="46223" rtlCol="0" anchor="b"/>
          <a:lstStyle>
            <a:lvl1pPr algn="r">
              <a:defRPr sz="1200"/>
            </a:lvl1pPr>
          </a:lstStyle>
          <a:p>
            <a:fld id="{E17F9177-D20A-428E-9A94-5E7F226929AC}" type="slidenum">
              <a:rPr lang="ru-RU" smtClean="0"/>
              <a:t>‹#›</a:t>
            </a:fld>
            <a:endParaRPr lang="ru-RU"/>
          </a:p>
        </p:txBody>
      </p:sp>
    </p:spTree>
    <p:extLst>
      <p:ext uri="{BB962C8B-B14F-4D97-AF65-F5344CB8AC3E}">
        <p14:creationId xmlns:p14="http://schemas.microsoft.com/office/powerpoint/2010/main" val="66197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2</a:t>
            </a:fld>
            <a:endParaRPr lang="ru-RU"/>
          </a:p>
        </p:txBody>
      </p:sp>
    </p:spTree>
    <p:extLst>
      <p:ext uri="{BB962C8B-B14F-4D97-AF65-F5344CB8AC3E}">
        <p14:creationId xmlns:p14="http://schemas.microsoft.com/office/powerpoint/2010/main" val="122522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defTabSz="924458">
              <a:defRPr/>
            </a:pPr>
            <a:fld id="{E17F9177-D20A-428E-9A94-5E7F226929AC}" type="slidenum">
              <a:rPr lang="ru-RU">
                <a:solidFill>
                  <a:prstClr val="black"/>
                </a:solidFill>
                <a:latin typeface="Calibri"/>
              </a:rPr>
              <a:pPr defTabSz="924458">
                <a:defRPr/>
              </a:pPr>
              <a:t>35</a:t>
            </a:fld>
            <a:endParaRPr lang="ru-RU">
              <a:solidFill>
                <a:prstClr val="black"/>
              </a:solidFill>
              <a:latin typeface="Calibri"/>
            </a:endParaRPr>
          </a:p>
        </p:txBody>
      </p:sp>
    </p:spTree>
    <p:extLst>
      <p:ext uri="{BB962C8B-B14F-4D97-AF65-F5344CB8AC3E}">
        <p14:creationId xmlns:p14="http://schemas.microsoft.com/office/powerpoint/2010/main" val="69118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41</a:t>
            </a:fld>
            <a:endParaRPr lang="ru-RU"/>
          </a:p>
        </p:txBody>
      </p:sp>
    </p:spTree>
    <p:extLst>
      <p:ext uri="{BB962C8B-B14F-4D97-AF65-F5344CB8AC3E}">
        <p14:creationId xmlns:p14="http://schemas.microsoft.com/office/powerpoint/2010/main" val="280892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4D079-2D18-C1BE-7697-D6C3E76ADB1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6E5F46B-45CB-205E-227A-7364A6BEA564}"/>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C35181D3-C88A-1464-CBB4-51F15F35F9ED}"/>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11CDCE1D-3B5E-F440-C1D9-6101E989A8DA}"/>
              </a:ext>
            </a:extLst>
          </p:cNvPr>
          <p:cNvSpPr>
            <a:spLocks noGrp="1"/>
          </p:cNvSpPr>
          <p:nvPr>
            <p:ph type="sldNum" sz="quarter" idx="5"/>
          </p:nvPr>
        </p:nvSpPr>
        <p:spPr/>
        <p:txBody>
          <a:bodyPr/>
          <a:lstStyle/>
          <a:p>
            <a:fld id="{E17F9177-D20A-428E-9A94-5E7F226929AC}" type="slidenum">
              <a:rPr lang="ru-RU" smtClean="0"/>
              <a:t>44</a:t>
            </a:fld>
            <a:endParaRPr lang="ru-RU"/>
          </a:p>
        </p:txBody>
      </p:sp>
    </p:spTree>
    <p:extLst>
      <p:ext uri="{BB962C8B-B14F-4D97-AF65-F5344CB8AC3E}">
        <p14:creationId xmlns:p14="http://schemas.microsoft.com/office/powerpoint/2010/main" val="95599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45</a:t>
            </a:fld>
            <a:endParaRPr lang="ru-RU"/>
          </a:p>
        </p:txBody>
      </p:sp>
    </p:spTree>
    <p:extLst>
      <p:ext uri="{BB962C8B-B14F-4D97-AF65-F5344CB8AC3E}">
        <p14:creationId xmlns:p14="http://schemas.microsoft.com/office/powerpoint/2010/main" val="722387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50</a:t>
            </a:fld>
            <a:endParaRPr lang="ru-RU"/>
          </a:p>
        </p:txBody>
      </p:sp>
    </p:spTree>
    <p:extLst>
      <p:ext uri="{BB962C8B-B14F-4D97-AF65-F5344CB8AC3E}">
        <p14:creationId xmlns:p14="http://schemas.microsoft.com/office/powerpoint/2010/main" val="50429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52</a:t>
            </a:fld>
            <a:endParaRPr lang="ru-RU"/>
          </a:p>
        </p:txBody>
      </p:sp>
    </p:spTree>
    <p:extLst>
      <p:ext uri="{BB962C8B-B14F-4D97-AF65-F5344CB8AC3E}">
        <p14:creationId xmlns:p14="http://schemas.microsoft.com/office/powerpoint/2010/main" val="286166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59</a:t>
            </a:fld>
            <a:endParaRPr lang="ru-RU"/>
          </a:p>
        </p:txBody>
      </p:sp>
    </p:spTree>
    <p:extLst>
      <p:ext uri="{BB962C8B-B14F-4D97-AF65-F5344CB8AC3E}">
        <p14:creationId xmlns:p14="http://schemas.microsoft.com/office/powerpoint/2010/main" val="345513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66</a:t>
            </a:fld>
            <a:endParaRPr lang="ru-RU"/>
          </a:p>
        </p:txBody>
      </p:sp>
    </p:spTree>
    <p:extLst>
      <p:ext uri="{BB962C8B-B14F-4D97-AF65-F5344CB8AC3E}">
        <p14:creationId xmlns:p14="http://schemas.microsoft.com/office/powerpoint/2010/main" val="2752819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70</a:t>
            </a:fld>
            <a:endParaRPr lang="ru-RU"/>
          </a:p>
        </p:txBody>
      </p:sp>
    </p:spTree>
    <p:extLst>
      <p:ext uri="{BB962C8B-B14F-4D97-AF65-F5344CB8AC3E}">
        <p14:creationId xmlns:p14="http://schemas.microsoft.com/office/powerpoint/2010/main" val="85669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71</a:t>
            </a:fld>
            <a:endParaRPr lang="ru-RU"/>
          </a:p>
        </p:txBody>
      </p:sp>
    </p:spTree>
    <p:extLst>
      <p:ext uri="{BB962C8B-B14F-4D97-AF65-F5344CB8AC3E}">
        <p14:creationId xmlns:p14="http://schemas.microsoft.com/office/powerpoint/2010/main" val="288754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7F9177-D20A-428E-9A94-5E7F226929AC}" type="slidenum">
              <a:rPr lang="ru-RU" smtClean="0"/>
              <a:t>5</a:t>
            </a:fld>
            <a:endParaRPr lang="ru-RU"/>
          </a:p>
        </p:txBody>
      </p:sp>
    </p:spTree>
    <p:extLst>
      <p:ext uri="{BB962C8B-B14F-4D97-AF65-F5344CB8AC3E}">
        <p14:creationId xmlns:p14="http://schemas.microsoft.com/office/powerpoint/2010/main" val="244144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9177-D20A-428E-9A94-5E7F226929A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19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E17F9177-D20A-428E-9A94-5E7F226929AC}" type="slidenum">
              <a:rPr kumimoji="0" lang="ru-RU"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01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22</a:t>
            </a:fld>
            <a:endParaRPr lang="ru-RU"/>
          </a:p>
        </p:txBody>
      </p:sp>
    </p:spTree>
    <p:extLst>
      <p:ext uri="{BB962C8B-B14F-4D97-AF65-F5344CB8AC3E}">
        <p14:creationId xmlns:p14="http://schemas.microsoft.com/office/powerpoint/2010/main" val="358746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23</a:t>
            </a:fld>
            <a:endParaRPr lang="ru-RU"/>
          </a:p>
        </p:txBody>
      </p:sp>
    </p:spTree>
    <p:extLst>
      <p:ext uri="{BB962C8B-B14F-4D97-AF65-F5344CB8AC3E}">
        <p14:creationId xmlns:p14="http://schemas.microsoft.com/office/powerpoint/2010/main" val="308657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30</a:t>
            </a:fld>
            <a:endParaRPr lang="ru-RU"/>
          </a:p>
        </p:txBody>
      </p:sp>
    </p:spTree>
    <p:extLst>
      <p:ext uri="{BB962C8B-B14F-4D97-AF65-F5344CB8AC3E}">
        <p14:creationId xmlns:p14="http://schemas.microsoft.com/office/powerpoint/2010/main" val="115529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7F9177-D20A-428E-9A94-5E7F226929AC}" type="slidenum">
              <a:rPr lang="ru-RU" smtClean="0"/>
              <a:t>31</a:t>
            </a:fld>
            <a:endParaRPr lang="ru-RU"/>
          </a:p>
        </p:txBody>
      </p:sp>
    </p:spTree>
    <p:extLst>
      <p:ext uri="{BB962C8B-B14F-4D97-AF65-F5344CB8AC3E}">
        <p14:creationId xmlns:p14="http://schemas.microsoft.com/office/powerpoint/2010/main" val="127232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lang="ru-RU"/>
          </a:p>
        </p:txBody>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7F9177-D20A-428E-9A94-5E7F226929AC}" type="slidenum">
              <a:rPr lang="ru-RU" smtClean="0"/>
              <a:t>32</a:t>
            </a:fld>
            <a:endParaRPr lang="ru-RU"/>
          </a:p>
        </p:txBody>
      </p:sp>
    </p:spTree>
    <p:extLst>
      <p:ext uri="{BB962C8B-B14F-4D97-AF65-F5344CB8AC3E}">
        <p14:creationId xmlns:p14="http://schemas.microsoft.com/office/powerpoint/2010/main" val="206683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2834640"/>
            <a:ext cx="58293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120640"/>
            <a:ext cx="48006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444248-376C-4AB0-AEDB-3402485F6D82}" type="datetime1">
              <a:rPr lang="en-US" smtClean="0"/>
              <a:t>12/8/2025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Verdana"/>
                <a:cs typeface="Verdana"/>
              </a:defRPr>
            </a:lvl1pPr>
          </a:lstStyle>
          <a:p>
            <a:pPr marL="53340">
              <a:lnSpc>
                <a:spcPct val="100000"/>
              </a:lnSpc>
              <a:spcBef>
                <a:spcPts val="165"/>
              </a:spcBef>
            </a:pPr>
            <a:fld id="{81D60167-4931-47E6-BA6A-407CBD079E47}" type="slidenum">
              <a:rPr spc="-100" dirty="0"/>
              <a:t>‹#›</a:t>
            </a:fld>
            <a:endParaRPr spc="-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AB6D58-97DC-44E4-9E0A-561EED96B0BA}"/>
              </a:ext>
            </a:extLst>
          </p:cNvPr>
          <p:cNvSpPr>
            <a:spLocks noGrp="1"/>
          </p:cNvSpPr>
          <p:nvPr>
            <p:ph type="title"/>
          </p:nvPr>
        </p:nvSpPr>
        <p:spPr>
          <a:xfrm>
            <a:off x="2036813" y="486834"/>
            <a:ext cx="4349700" cy="1385167"/>
          </a:xfrm>
        </p:spPr>
        <p:txBody>
          <a:bodyPr/>
          <a:lstStyle/>
          <a:p>
            <a:r>
              <a:rPr lang="ru-RU"/>
              <a:t>Образец заголовка</a:t>
            </a:r>
          </a:p>
        </p:txBody>
      </p:sp>
      <p:sp>
        <p:nvSpPr>
          <p:cNvPr id="6" name="Прямоугольник 5">
            <a:extLst>
              <a:ext uri="{FF2B5EF4-FFF2-40B4-BE49-F238E27FC236}">
                <a16:creationId xmlns:a16="http://schemas.microsoft.com/office/drawing/2014/main" id="{CBB7FDFF-D2AD-4235-A46C-DC66DD4D1013}"/>
              </a:ext>
            </a:extLst>
          </p:cNvPr>
          <p:cNvSpPr/>
          <p:nvPr userDrawn="1"/>
        </p:nvSpPr>
        <p:spPr>
          <a:xfrm>
            <a:off x="0" y="0"/>
            <a:ext cx="16065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p>
        </p:txBody>
      </p:sp>
      <p:sp>
        <p:nvSpPr>
          <p:cNvPr id="4" name="Текст 3">
            <a:extLst>
              <a:ext uri="{FF2B5EF4-FFF2-40B4-BE49-F238E27FC236}">
                <a16:creationId xmlns:a16="http://schemas.microsoft.com/office/drawing/2014/main" id="{3E46014F-1F57-473C-840B-91CF6FA9A71D}"/>
              </a:ext>
            </a:extLst>
          </p:cNvPr>
          <p:cNvSpPr>
            <a:spLocks noGrp="1"/>
          </p:cNvSpPr>
          <p:nvPr>
            <p:ph type="body" sz="quarter" idx="10"/>
          </p:nvPr>
        </p:nvSpPr>
        <p:spPr>
          <a:xfrm>
            <a:off x="2011859" y="2230967"/>
            <a:ext cx="4379119" cy="6601884"/>
          </a:xfrm>
        </p:spPr>
        <p:txBody>
          <a:bodyPr/>
          <a:lstStyle>
            <a:lvl1pPr marL="0" indent="0">
              <a:buNone/>
              <a:defRPr/>
            </a:lvl1pPr>
            <a:lvl2pPr marL="257175" indent="0">
              <a:buNone/>
              <a:defRPr/>
            </a:lvl2pPr>
            <a:lvl3pPr marL="514350" indent="0">
              <a:buNone/>
              <a:defRPr/>
            </a:lvl3pPr>
            <a:lvl4pPr marL="771525" indent="0">
              <a:buNone/>
              <a:defRPr/>
            </a:lvl4pPr>
            <a:lvl5pPr marL="10287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53774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21462-A9E1-4536-9F2D-B2F8F2185D48}"/>
              </a:ext>
            </a:extLst>
          </p:cNvPr>
          <p:cNvSpPr>
            <a:spLocks noGrp="1"/>
          </p:cNvSpPr>
          <p:nvPr>
            <p:ph type="title"/>
          </p:nvPr>
        </p:nvSpPr>
        <p:spPr>
          <a:xfrm>
            <a:off x="3428999" y="486834"/>
            <a:ext cx="2957513" cy="1767417"/>
          </a:xfrm>
        </p:spPr>
        <p:txBody>
          <a:bodyPr/>
          <a:lstStyle>
            <a:lvl1pPr>
              <a:defRPr b="1">
                <a:solidFill>
                  <a:schemeClr val="accent1"/>
                </a:solidFill>
              </a:defRPr>
            </a:lvl1pPr>
          </a:lstStyle>
          <a:p>
            <a:r>
              <a:rPr lang="ru-RU" dirty="0"/>
              <a:t>Образец заголовка</a:t>
            </a:r>
          </a:p>
        </p:txBody>
      </p:sp>
      <p:sp>
        <p:nvSpPr>
          <p:cNvPr id="3" name="Дата 2">
            <a:extLst>
              <a:ext uri="{FF2B5EF4-FFF2-40B4-BE49-F238E27FC236}">
                <a16:creationId xmlns:a16="http://schemas.microsoft.com/office/drawing/2014/main" id="{A18D8509-D379-49B3-A4FE-EDBEE0641797}"/>
              </a:ext>
            </a:extLst>
          </p:cNvPr>
          <p:cNvSpPr>
            <a:spLocks noGrp="1"/>
          </p:cNvSpPr>
          <p:nvPr>
            <p:ph type="dt" sz="half" idx="10"/>
          </p:nvPr>
        </p:nvSpPr>
        <p:spPr/>
        <p:txBody>
          <a:bodyPr/>
          <a:lstStyle>
            <a:lvl1pPr>
              <a:defRPr>
                <a:solidFill>
                  <a:schemeClr val="accent1"/>
                </a:solidFill>
              </a:defRPr>
            </a:lvl1pPr>
          </a:lstStyle>
          <a:p>
            <a:fld id="{90FB3E60-2F82-4C12-95B3-7ACC1B0E5862}" type="datetimeFigureOut">
              <a:rPr lang="ru-RU" smtClean="0"/>
              <a:pPr/>
              <a:t>08.12.2025</a:t>
            </a:fld>
            <a:endParaRPr lang="ru-RU"/>
          </a:p>
        </p:txBody>
      </p:sp>
      <p:sp>
        <p:nvSpPr>
          <p:cNvPr id="6" name="Прямоугольник 5">
            <a:extLst>
              <a:ext uri="{FF2B5EF4-FFF2-40B4-BE49-F238E27FC236}">
                <a16:creationId xmlns:a16="http://schemas.microsoft.com/office/drawing/2014/main" id="{1D1B458C-BFE5-4FED-890B-A3C81CBD9E00}"/>
              </a:ext>
            </a:extLst>
          </p:cNvPr>
          <p:cNvSpPr/>
          <p:nvPr userDrawn="1"/>
        </p:nvSpPr>
        <p:spPr>
          <a:xfrm>
            <a:off x="0" y="0"/>
            <a:ext cx="6858000" cy="1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sp>
        <p:nvSpPr>
          <p:cNvPr id="7" name="Прямоугольник 6">
            <a:extLst>
              <a:ext uri="{FF2B5EF4-FFF2-40B4-BE49-F238E27FC236}">
                <a16:creationId xmlns:a16="http://schemas.microsoft.com/office/drawing/2014/main" id="{474EC097-BE1E-47C5-A4A4-558BFD9F9C06}"/>
              </a:ext>
            </a:extLst>
          </p:cNvPr>
          <p:cNvSpPr/>
          <p:nvPr userDrawn="1"/>
        </p:nvSpPr>
        <p:spPr>
          <a:xfrm>
            <a:off x="7003" y="9029900"/>
            <a:ext cx="6858000" cy="1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sp>
        <p:nvSpPr>
          <p:cNvPr id="8" name="Рисунок 2">
            <a:extLst>
              <a:ext uri="{FF2B5EF4-FFF2-40B4-BE49-F238E27FC236}">
                <a16:creationId xmlns:a16="http://schemas.microsoft.com/office/drawing/2014/main" id="{17DD4B55-CA6E-4B68-97C9-646C6EC1FBE1}"/>
              </a:ext>
            </a:extLst>
          </p:cNvPr>
          <p:cNvSpPr>
            <a:spLocks noGrp="1"/>
          </p:cNvSpPr>
          <p:nvPr>
            <p:ph type="pic" sz="quarter" idx="13"/>
          </p:nvPr>
        </p:nvSpPr>
        <p:spPr>
          <a:xfrm>
            <a:off x="11728" y="-766"/>
            <a:ext cx="2917329" cy="9144767"/>
          </a:xfrm>
          <a:solidFill>
            <a:schemeClr val="bg1"/>
          </a:solidFill>
        </p:spPr>
        <p:txBody>
          <a:bodyPr/>
          <a:lstStyle>
            <a:lvl1pPr>
              <a:defRPr>
                <a:solidFill>
                  <a:schemeClr val="accent1"/>
                </a:solidFill>
              </a:defRPr>
            </a:lvl1pPr>
          </a:lstStyle>
          <a:p>
            <a:endParaRPr lang="ru-RU"/>
          </a:p>
        </p:txBody>
      </p:sp>
      <p:grpSp>
        <p:nvGrpSpPr>
          <p:cNvPr id="9" name="Группа 8">
            <a:extLst>
              <a:ext uri="{FF2B5EF4-FFF2-40B4-BE49-F238E27FC236}">
                <a16:creationId xmlns:a16="http://schemas.microsoft.com/office/drawing/2014/main" id="{ECD6CA42-8F84-4EF7-AC44-C6D7CA7B5256}"/>
              </a:ext>
            </a:extLst>
          </p:cNvPr>
          <p:cNvGrpSpPr/>
          <p:nvPr userDrawn="1"/>
        </p:nvGrpSpPr>
        <p:grpSpPr>
          <a:xfrm>
            <a:off x="2929057" y="48100"/>
            <a:ext cx="1600172" cy="366000"/>
            <a:chOff x="5228062" y="49500"/>
            <a:chExt cx="2844750" cy="274500"/>
          </a:xfrm>
          <a:solidFill>
            <a:schemeClr val="accent1"/>
          </a:solidFill>
        </p:grpSpPr>
        <p:sp>
          <p:nvSpPr>
            <p:cNvPr id="10" name="Прямоугольник 9">
              <a:extLst>
                <a:ext uri="{FF2B5EF4-FFF2-40B4-BE49-F238E27FC236}">
                  <a16:creationId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solidFill>
                  <a:schemeClr val="accent1"/>
                </a:solidFill>
              </a:endParaRPr>
            </a:p>
          </p:txBody>
        </p:sp>
        <p:sp>
          <p:nvSpPr>
            <p:cNvPr id="11" name="Блок-схема: объединение 10">
              <a:extLst>
                <a:ext uri="{FF2B5EF4-FFF2-40B4-BE49-F238E27FC236}">
                  <a16:creationId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grpSp>
        <p:nvGrpSpPr>
          <p:cNvPr id="12" name="Группа 11">
            <a:extLst>
              <a:ext uri="{FF2B5EF4-FFF2-40B4-BE49-F238E27FC236}">
                <a16:creationId xmlns:a16="http://schemas.microsoft.com/office/drawing/2014/main" id="{F77822EB-8A6C-4A70-8594-303E6651250C}"/>
              </a:ext>
            </a:extLst>
          </p:cNvPr>
          <p:cNvGrpSpPr/>
          <p:nvPr userDrawn="1"/>
        </p:nvGrpSpPr>
        <p:grpSpPr>
          <a:xfrm>
            <a:off x="5277741" y="8795900"/>
            <a:ext cx="1600172" cy="366000"/>
            <a:chOff x="9347250" y="6571200"/>
            <a:chExt cx="2844750" cy="274500"/>
          </a:xfrm>
          <a:solidFill>
            <a:schemeClr val="accent1"/>
          </a:solidFill>
        </p:grpSpPr>
        <p:sp>
          <p:nvSpPr>
            <p:cNvPr id="13" name="Прямоугольник 12">
              <a:extLst>
                <a:ext uri="{FF2B5EF4-FFF2-40B4-BE49-F238E27FC236}">
                  <a16:creationId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solidFill>
                  <a:schemeClr val="accent1"/>
                </a:solidFill>
              </a:endParaRPr>
            </a:p>
          </p:txBody>
        </p:sp>
        <p:sp>
          <p:nvSpPr>
            <p:cNvPr id="14" name="Блок-схема: объединение 13">
              <a:extLst>
                <a:ext uri="{FF2B5EF4-FFF2-40B4-BE49-F238E27FC236}">
                  <a16:creationId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sp>
        <p:nvSpPr>
          <p:cNvPr id="16" name="Текст 18">
            <a:extLst>
              <a:ext uri="{FF2B5EF4-FFF2-40B4-BE49-F238E27FC236}">
                <a16:creationId xmlns:a16="http://schemas.microsoft.com/office/drawing/2014/main" id="{57C0137E-3F0D-4D70-B2CA-0E5AD27AD19D}"/>
              </a:ext>
            </a:extLst>
          </p:cNvPr>
          <p:cNvSpPr>
            <a:spLocks noGrp="1"/>
          </p:cNvSpPr>
          <p:nvPr>
            <p:ph type="body" sz="quarter" idx="14"/>
          </p:nvPr>
        </p:nvSpPr>
        <p:spPr>
          <a:xfrm>
            <a:off x="3429000" y="2711451"/>
            <a:ext cx="2917329" cy="53996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817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solidFill>
          <a:schemeClr val="bg1"/>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95E16D1-998B-48A7-9C66-2F192101B82F}"/>
              </a:ext>
            </a:extLst>
          </p:cNvPr>
          <p:cNvSpPr/>
          <p:nvPr userDrawn="1"/>
        </p:nvSpPr>
        <p:spPr>
          <a:xfrm>
            <a:off x="0" y="0"/>
            <a:ext cx="6858000" cy="1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sp>
        <p:nvSpPr>
          <p:cNvPr id="6" name="Прямоугольник 5">
            <a:extLst>
              <a:ext uri="{FF2B5EF4-FFF2-40B4-BE49-F238E27FC236}">
                <a16:creationId xmlns:a16="http://schemas.microsoft.com/office/drawing/2014/main" id="{548120B5-0C92-46E1-BAA0-BA8A5399D9C2}"/>
              </a:ext>
            </a:extLst>
          </p:cNvPr>
          <p:cNvSpPr/>
          <p:nvPr userDrawn="1"/>
        </p:nvSpPr>
        <p:spPr>
          <a:xfrm>
            <a:off x="0" y="9012000"/>
            <a:ext cx="6858000" cy="1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nvGrpSpPr>
          <p:cNvPr id="7" name="Группа 6">
            <a:extLst>
              <a:ext uri="{FF2B5EF4-FFF2-40B4-BE49-F238E27FC236}">
                <a16:creationId xmlns:a16="http://schemas.microsoft.com/office/drawing/2014/main" id="{7BF0CE19-D07F-45F4-8B53-F4AE3EAC0AF5}"/>
              </a:ext>
            </a:extLst>
          </p:cNvPr>
          <p:cNvGrpSpPr/>
          <p:nvPr userDrawn="1"/>
        </p:nvGrpSpPr>
        <p:grpSpPr>
          <a:xfrm>
            <a:off x="2340562" y="200"/>
            <a:ext cx="1600172" cy="381360"/>
            <a:chOff x="9347250" y="37980"/>
            <a:chExt cx="2844750" cy="286020"/>
          </a:xfrm>
          <a:solidFill>
            <a:schemeClr val="accent1"/>
          </a:solidFill>
        </p:grpSpPr>
        <p:sp>
          <p:nvSpPr>
            <p:cNvPr id="8" name="Прямоугольник 7">
              <a:extLst>
                <a:ext uri="{FF2B5EF4-FFF2-40B4-BE49-F238E27FC236}">
                  <a16:creationId xmlns:a16="http://schemas.microsoft.com/office/drawing/2014/main" id="{56D0ED7C-6F6D-4A0C-B5BF-D4C886121974}"/>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solidFill>
                  <a:schemeClr val="accent1"/>
                </a:solidFill>
              </a:endParaRPr>
            </a:p>
          </p:txBody>
        </p:sp>
        <p:sp>
          <p:nvSpPr>
            <p:cNvPr id="9" name="Блок-схема: объединение 8">
              <a:extLst>
                <a:ext uri="{FF2B5EF4-FFF2-40B4-BE49-F238E27FC236}">
                  <a16:creationId xmlns:a16="http://schemas.microsoft.com/office/drawing/2014/main" id="{F6313D72-2173-410E-9DAC-5F683BF77D8C}"/>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grpSp>
        <p:nvGrpSpPr>
          <p:cNvPr id="10" name="Группа 9">
            <a:extLst>
              <a:ext uri="{FF2B5EF4-FFF2-40B4-BE49-F238E27FC236}">
                <a16:creationId xmlns:a16="http://schemas.microsoft.com/office/drawing/2014/main" id="{9D0FFF0F-DED0-4533-AA04-278237E63B65}"/>
              </a:ext>
            </a:extLst>
          </p:cNvPr>
          <p:cNvGrpSpPr/>
          <p:nvPr userDrawn="1"/>
        </p:nvGrpSpPr>
        <p:grpSpPr>
          <a:xfrm>
            <a:off x="-19828" y="8778000"/>
            <a:ext cx="1600172" cy="366000"/>
            <a:chOff x="-35250" y="6583500"/>
            <a:chExt cx="2844750" cy="274500"/>
          </a:xfrm>
          <a:solidFill>
            <a:schemeClr val="accent1"/>
          </a:solidFill>
        </p:grpSpPr>
        <p:sp>
          <p:nvSpPr>
            <p:cNvPr id="11" name="Прямоугольник 10">
              <a:extLst>
                <a:ext uri="{FF2B5EF4-FFF2-40B4-BE49-F238E27FC236}">
                  <a16:creationId xmlns:a16="http://schemas.microsoft.com/office/drawing/2014/main" id="{01E034F0-B288-495E-B8C4-5A4D6270B72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solidFill>
                  <a:schemeClr val="accent1"/>
                </a:solidFill>
              </a:endParaRPr>
            </a:p>
          </p:txBody>
        </p:sp>
        <p:sp>
          <p:nvSpPr>
            <p:cNvPr id="12" name="Блок-схема: объединение 11">
              <a:extLst>
                <a:ext uri="{FF2B5EF4-FFF2-40B4-BE49-F238E27FC236}">
                  <a16:creationId xmlns:a16="http://schemas.microsoft.com/office/drawing/2014/main" id="{7F3095C1-9AE8-47F3-8F8B-8B149C02C892}"/>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sp>
        <p:nvSpPr>
          <p:cNvPr id="13" name="Рисунок 2">
            <a:extLst>
              <a:ext uri="{FF2B5EF4-FFF2-40B4-BE49-F238E27FC236}">
                <a16:creationId xmlns:a16="http://schemas.microsoft.com/office/drawing/2014/main" id="{9563E350-4964-48DA-95EE-507A76F6014F}"/>
              </a:ext>
            </a:extLst>
          </p:cNvPr>
          <p:cNvSpPr>
            <a:spLocks noGrp="1"/>
          </p:cNvSpPr>
          <p:nvPr>
            <p:ph type="pic" sz="quarter" idx="10"/>
          </p:nvPr>
        </p:nvSpPr>
        <p:spPr>
          <a:xfrm>
            <a:off x="3940671" y="12000"/>
            <a:ext cx="2917329" cy="4440000"/>
          </a:xfrm>
        </p:spPr>
        <p:txBody>
          <a:bodyPr/>
          <a:lstStyle>
            <a:lvl1pPr>
              <a:defRPr>
                <a:solidFill>
                  <a:schemeClr val="accent1"/>
                </a:solidFill>
              </a:defRPr>
            </a:lvl1pPr>
          </a:lstStyle>
          <a:p>
            <a:endParaRPr lang="ru-RU"/>
          </a:p>
        </p:txBody>
      </p:sp>
      <p:sp>
        <p:nvSpPr>
          <p:cNvPr id="14" name="Заголовок 16">
            <a:extLst>
              <a:ext uri="{FF2B5EF4-FFF2-40B4-BE49-F238E27FC236}">
                <a16:creationId xmlns:a16="http://schemas.microsoft.com/office/drawing/2014/main" id="{E44DF226-C979-4C53-9AB3-F30F19A61E56}"/>
              </a:ext>
            </a:extLst>
          </p:cNvPr>
          <p:cNvSpPr>
            <a:spLocks noGrp="1"/>
          </p:cNvSpPr>
          <p:nvPr>
            <p:ph type="title"/>
          </p:nvPr>
        </p:nvSpPr>
        <p:spPr>
          <a:xfrm>
            <a:off x="374055" y="647336"/>
            <a:ext cx="2957513" cy="1767417"/>
          </a:xfrm>
        </p:spPr>
        <p:txBody>
          <a:bodyPr/>
          <a:lstStyle>
            <a:lvl1pPr>
              <a:defRPr b="1">
                <a:solidFill>
                  <a:schemeClr val="accent1"/>
                </a:solidFill>
              </a:defRPr>
            </a:lvl1pPr>
          </a:lstStyle>
          <a:p>
            <a:r>
              <a:rPr lang="ru-RU" dirty="0"/>
              <a:t>Образец заголовка</a:t>
            </a:r>
          </a:p>
        </p:txBody>
      </p:sp>
      <p:sp>
        <p:nvSpPr>
          <p:cNvPr id="15" name="Текст 18">
            <a:extLst>
              <a:ext uri="{FF2B5EF4-FFF2-40B4-BE49-F238E27FC236}">
                <a16:creationId xmlns:a16="http://schemas.microsoft.com/office/drawing/2014/main" id="{C0D997C5-63D2-40A5-8978-8A0E7A482F38}"/>
              </a:ext>
            </a:extLst>
          </p:cNvPr>
          <p:cNvSpPr>
            <a:spLocks noGrp="1"/>
          </p:cNvSpPr>
          <p:nvPr>
            <p:ph type="body" sz="quarter" idx="11"/>
          </p:nvPr>
        </p:nvSpPr>
        <p:spPr>
          <a:xfrm>
            <a:off x="374056" y="2871952"/>
            <a:ext cx="2917329" cy="53996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Рисунок 2">
            <a:extLst>
              <a:ext uri="{FF2B5EF4-FFF2-40B4-BE49-F238E27FC236}">
                <a16:creationId xmlns:a16="http://schemas.microsoft.com/office/drawing/2014/main" id="{0DC8507B-223A-4D10-9873-5F8CBA1FA68A}"/>
              </a:ext>
            </a:extLst>
          </p:cNvPr>
          <p:cNvSpPr>
            <a:spLocks noGrp="1"/>
          </p:cNvSpPr>
          <p:nvPr>
            <p:ph type="pic" sz="quarter" idx="12"/>
          </p:nvPr>
        </p:nvSpPr>
        <p:spPr>
          <a:xfrm>
            <a:off x="3928859" y="4692000"/>
            <a:ext cx="2917329" cy="4440000"/>
          </a:xfrm>
        </p:spPr>
        <p:txBody>
          <a:bodyPr/>
          <a:lstStyle>
            <a:lvl1pPr>
              <a:defRPr>
                <a:solidFill>
                  <a:schemeClr val="accent1"/>
                </a:solidFill>
              </a:defRPr>
            </a:lvl1pPr>
          </a:lstStyle>
          <a:p>
            <a:endParaRPr lang="ru-RU"/>
          </a:p>
        </p:txBody>
      </p:sp>
    </p:spTree>
    <p:extLst>
      <p:ext uri="{BB962C8B-B14F-4D97-AF65-F5344CB8AC3E}">
        <p14:creationId xmlns:p14="http://schemas.microsoft.com/office/powerpoint/2010/main" val="4183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31BDB-50F3-43CA-877E-F9C7672D8469}"/>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7" name="Объект 2">
            <a:extLst>
              <a:ext uri="{FF2B5EF4-FFF2-40B4-BE49-F238E27FC236}">
                <a16:creationId xmlns:a16="http://schemas.microsoft.com/office/drawing/2014/main" id="{74453DF6-9509-45CB-BD4E-84F90C1C94D0}"/>
              </a:ext>
            </a:extLst>
          </p:cNvPr>
          <p:cNvSpPr>
            <a:spLocks noGrp="1"/>
          </p:cNvSpPr>
          <p:nvPr>
            <p:ph idx="1"/>
          </p:nvPr>
        </p:nvSpPr>
        <p:spPr>
          <a:xfrm>
            <a:off x="471488" y="2434167"/>
            <a:ext cx="5915025" cy="580178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a16="http://schemas.microsoft.com/office/drawing/2014/main" id="{8AF27442-62D0-4CA6-81B4-B7FDDA51A9A2}"/>
              </a:ext>
            </a:extLst>
          </p:cNvPr>
          <p:cNvSpPr/>
          <p:nvPr userDrawn="1"/>
        </p:nvSpPr>
        <p:spPr>
          <a:xfrm>
            <a:off x="0" y="0"/>
            <a:ext cx="6858000" cy="1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sp>
        <p:nvSpPr>
          <p:cNvPr id="11" name="Прямоугольник 10">
            <a:extLst>
              <a:ext uri="{FF2B5EF4-FFF2-40B4-BE49-F238E27FC236}">
                <a16:creationId xmlns:a16="http://schemas.microsoft.com/office/drawing/2014/main" id="{E1FD6AC4-0F96-4D40-B8AD-EF85E9EDE11D}"/>
              </a:ext>
            </a:extLst>
          </p:cNvPr>
          <p:cNvSpPr/>
          <p:nvPr userDrawn="1"/>
        </p:nvSpPr>
        <p:spPr>
          <a:xfrm>
            <a:off x="0" y="9012000"/>
            <a:ext cx="6858000" cy="1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nvGrpSpPr>
          <p:cNvPr id="12" name="Группа 11">
            <a:extLst>
              <a:ext uri="{FF2B5EF4-FFF2-40B4-BE49-F238E27FC236}">
                <a16:creationId xmlns:a16="http://schemas.microsoft.com/office/drawing/2014/main" id="{73640FF5-D492-4210-9DE4-D7B66426125F}"/>
              </a:ext>
            </a:extLst>
          </p:cNvPr>
          <p:cNvGrpSpPr/>
          <p:nvPr userDrawn="1"/>
        </p:nvGrpSpPr>
        <p:grpSpPr>
          <a:xfrm>
            <a:off x="5257828" y="50640"/>
            <a:ext cx="1600172" cy="381360"/>
            <a:chOff x="9347250" y="37980"/>
            <a:chExt cx="2844750" cy="286020"/>
          </a:xfrm>
          <a:solidFill>
            <a:schemeClr val="accent1"/>
          </a:solidFill>
        </p:grpSpPr>
        <p:sp>
          <p:nvSpPr>
            <p:cNvPr id="13" name="Прямоугольник 12">
              <a:extLst>
                <a:ext uri="{FF2B5EF4-FFF2-40B4-BE49-F238E27FC236}">
                  <a16:creationId xmlns:a16="http://schemas.microsoft.com/office/drawing/2014/main" id="{062B47E0-EF90-4ECC-A73E-6E5DA1F62FCD}"/>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solidFill>
                  <a:schemeClr val="accent1"/>
                </a:solidFill>
              </a:endParaRPr>
            </a:p>
          </p:txBody>
        </p:sp>
        <p:sp>
          <p:nvSpPr>
            <p:cNvPr id="14" name="Блок-схема: объединение 13">
              <a:extLst>
                <a:ext uri="{FF2B5EF4-FFF2-40B4-BE49-F238E27FC236}">
                  <a16:creationId xmlns:a16="http://schemas.microsoft.com/office/drawing/2014/main" id="{2FC4DE4B-558A-425B-A23E-B63E93533558}"/>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grpSp>
        <p:nvGrpSpPr>
          <p:cNvPr id="15" name="Группа 14">
            <a:extLst>
              <a:ext uri="{FF2B5EF4-FFF2-40B4-BE49-F238E27FC236}">
                <a16:creationId xmlns:a16="http://schemas.microsoft.com/office/drawing/2014/main" id="{D1C3AA05-E7C7-4C27-A908-2E47AFEBA600}"/>
              </a:ext>
            </a:extLst>
          </p:cNvPr>
          <p:cNvGrpSpPr/>
          <p:nvPr userDrawn="1"/>
        </p:nvGrpSpPr>
        <p:grpSpPr>
          <a:xfrm>
            <a:off x="-19828" y="8778000"/>
            <a:ext cx="1600172" cy="366000"/>
            <a:chOff x="-35250" y="6583500"/>
            <a:chExt cx="2844750" cy="274500"/>
          </a:xfrm>
          <a:solidFill>
            <a:schemeClr val="accent1"/>
          </a:solidFill>
        </p:grpSpPr>
        <p:sp>
          <p:nvSpPr>
            <p:cNvPr id="16" name="Прямоугольник 15">
              <a:extLst>
                <a:ext uri="{FF2B5EF4-FFF2-40B4-BE49-F238E27FC236}">
                  <a16:creationId xmlns:a16="http://schemas.microsoft.com/office/drawing/2014/main" id="{D94BF255-53E4-439B-83D0-7DE93A9900DD}"/>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solidFill>
                  <a:schemeClr val="accent1"/>
                </a:solidFill>
              </a:endParaRPr>
            </a:p>
          </p:txBody>
        </p:sp>
        <p:sp>
          <p:nvSpPr>
            <p:cNvPr id="17" name="Блок-схема: объединение 16">
              <a:extLst>
                <a:ext uri="{FF2B5EF4-FFF2-40B4-BE49-F238E27FC236}">
                  <a16:creationId xmlns:a16="http://schemas.microsoft.com/office/drawing/2014/main" id="{E38044D4-D5F4-4E1E-8B74-E24D6E7B2929}"/>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1"/>
                </a:solidFill>
              </a:endParaRPr>
            </a:p>
          </p:txBody>
        </p:sp>
      </p:grpSp>
    </p:spTree>
    <p:extLst>
      <p:ext uri="{BB962C8B-B14F-4D97-AF65-F5344CB8AC3E}">
        <p14:creationId xmlns:p14="http://schemas.microsoft.com/office/powerpoint/2010/main" val="29835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16" name="Заголовок 11">
            <a:extLst>
              <a:ext uri="{FF2B5EF4-FFF2-40B4-BE49-F238E27FC236}">
                <a16:creationId xmlns:a16="http://schemas.microsoft.com/office/drawing/2014/main" id="{AC7B45C4-0029-484F-BC10-E13FF56236DF}"/>
              </a:ext>
            </a:extLst>
          </p:cNvPr>
          <p:cNvSpPr>
            <a:spLocks noGrp="1"/>
          </p:cNvSpPr>
          <p:nvPr>
            <p:ph type="title"/>
          </p:nvPr>
        </p:nvSpPr>
        <p:spPr>
          <a:xfrm>
            <a:off x="239316" y="312000"/>
            <a:ext cx="6379369" cy="1380000"/>
          </a:xfrm>
        </p:spPr>
        <p:txBody>
          <a:bodyPr/>
          <a:lstStyle>
            <a:lvl1pPr>
              <a:defRPr>
                <a:solidFill>
                  <a:schemeClr val="accent1"/>
                </a:solidFill>
              </a:defRPr>
            </a:lvl1pPr>
          </a:lstStyle>
          <a:p>
            <a:r>
              <a:rPr lang="ru-RU" dirty="0"/>
              <a:t>Образец заголовка</a:t>
            </a:r>
          </a:p>
        </p:txBody>
      </p:sp>
      <p:sp>
        <p:nvSpPr>
          <p:cNvPr id="17" name="Рисунок 2">
            <a:extLst>
              <a:ext uri="{FF2B5EF4-FFF2-40B4-BE49-F238E27FC236}">
                <a16:creationId xmlns:a16="http://schemas.microsoft.com/office/drawing/2014/main" id="{F8FF044D-1DB9-4B7C-9D24-F0D3A3DD3C0C}"/>
              </a:ext>
            </a:extLst>
          </p:cNvPr>
          <p:cNvSpPr>
            <a:spLocks noGrp="1"/>
          </p:cNvSpPr>
          <p:nvPr>
            <p:ph type="pic" sz="quarter" idx="13"/>
          </p:nvPr>
        </p:nvSpPr>
        <p:spPr>
          <a:xfrm>
            <a:off x="239316" y="3071285"/>
            <a:ext cx="2253122" cy="2161116"/>
          </a:xfrm>
        </p:spPr>
        <p:txBody>
          <a:bodyPr/>
          <a:lstStyle>
            <a:lvl1pPr>
              <a:defRPr>
                <a:solidFill>
                  <a:schemeClr val="accent1"/>
                </a:solidFill>
              </a:defRPr>
            </a:lvl1pPr>
          </a:lstStyle>
          <a:p>
            <a:endParaRPr lang="ru-RU"/>
          </a:p>
        </p:txBody>
      </p:sp>
      <p:sp>
        <p:nvSpPr>
          <p:cNvPr id="18" name="Рисунок 2">
            <a:extLst>
              <a:ext uri="{FF2B5EF4-FFF2-40B4-BE49-F238E27FC236}">
                <a16:creationId xmlns:a16="http://schemas.microsoft.com/office/drawing/2014/main" id="{738784A2-81B9-4C54-8F48-52CB72EF9714}"/>
              </a:ext>
            </a:extLst>
          </p:cNvPr>
          <p:cNvSpPr>
            <a:spLocks noGrp="1"/>
          </p:cNvSpPr>
          <p:nvPr>
            <p:ph type="pic" sz="quarter" idx="14"/>
          </p:nvPr>
        </p:nvSpPr>
        <p:spPr>
          <a:xfrm>
            <a:off x="2584879" y="3071285"/>
            <a:ext cx="2253122" cy="2161116"/>
          </a:xfrm>
        </p:spPr>
        <p:txBody>
          <a:bodyPr/>
          <a:lstStyle>
            <a:lvl1pPr>
              <a:defRPr>
                <a:solidFill>
                  <a:schemeClr val="accent1"/>
                </a:solidFill>
              </a:defRPr>
            </a:lvl1pPr>
          </a:lstStyle>
          <a:p>
            <a:endParaRPr lang="ru-RU"/>
          </a:p>
        </p:txBody>
      </p:sp>
      <p:sp>
        <p:nvSpPr>
          <p:cNvPr id="19" name="Рисунок 2">
            <a:extLst>
              <a:ext uri="{FF2B5EF4-FFF2-40B4-BE49-F238E27FC236}">
                <a16:creationId xmlns:a16="http://schemas.microsoft.com/office/drawing/2014/main" id="{21C4B4FC-EB7C-4B83-9B03-36AC76ADC66E}"/>
              </a:ext>
            </a:extLst>
          </p:cNvPr>
          <p:cNvSpPr>
            <a:spLocks noGrp="1"/>
          </p:cNvSpPr>
          <p:nvPr>
            <p:ph type="pic" sz="quarter" idx="15"/>
          </p:nvPr>
        </p:nvSpPr>
        <p:spPr>
          <a:xfrm>
            <a:off x="4928443" y="3071285"/>
            <a:ext cx="1690242" cy="2161116"/>
          </a:xfrm>
        </p:spPr>
        <p:txBody>
          <a:bodyPr/>
          <a:lstStyle>
            <a:lvl1pPr>
              <a:defRPr>
                <a:solidFill>
                  <a:schemeClr val="accent1"/>
                </a:solidFill>
              </a:defRPr>
            </a:lvl1pPr>
          </a:lstStyle>
          <a:p>
            <a:endParaRPr lang="ru-RU"/>
          </a:p>
        </p:txBody>
      </p:sp>
      <p:sp>
        <p:nvSpPr>
          <p:cNvPr id="20" name="Рисунок 2">
            <a:extLst>
              <a:ext uri="{FF2B5EF4-FFF2-40B4-BE49-F238E27FC236}">
                <a16:creationId xmlns:a16="http://schemas.microsoft.com/office/drawing/2014/main" id="{FC421DAD-9956-40BC-B396-121BDF52207E}"/>
              </a:ext>
            </a:extLst>
          </p:cNvPr>
          <p:cNvSpPr>
            <a:spLocks noGrp="1"/>
          </p:cNvSpPr>
          <p:nvPr>
            <p:ph type="pic" sz="quarter" idx="16"/>
          </p:nvPr>
        </p:nvSpPr>
        <p:spPr>
          <a:xfrm>
            <a:off x="239316" y="5410885"/>
            <a:ext cx="1690242" cy="2161116"/>
          </a:xfrm>
        </p:spPr>
        <p:txBody>
          <a:bodyPr/>
          <a:lstStyle>
            <a:lvl1pPr>
              <a:defRPr>
                <a:solidFill>
                  <a:schemeClr val="accent1"/>
                </a:solidFill>
              </a:defRPr>
            </a:lvl1pPr>
          </a:lstStyle>
          <a:p>
            <a:endParaRPr lang="ru-RU"/>
          </a:p>
        </p:txBody>
      </p:sp>
      <p:sp>
        <p:nvSpPr>
          <p:cNvPr id="21" name="Рисунок 2">
            <a:extLst>
              <a:ext uri="{FF2B5EF4-FFF2-40B4-BE49-F238E27FC236}">
                <a16:creationId xmlns:a16="http://schemas.microsoft.com/office/drawing/2014/main" id="{0596AFFC-6327-4316-8A52-555C5499A3E5}"/>
              </a:ext>
            </a:extLst>
          </p:cNvPr>
          <p:cNvSpPr>
            <a:spLocks noGrp="1"/>
          </p:cNvSpPr>
          <p:nvPr>
            <p:ph type="pic" sz="quarter" idx="17"/>
          </p:nvPr>
        </p:nvSpPr>
        <p:spPr>
          <a:xfrm>
            <a:off x="2028436" y="5410885"/>
            <a:ext cx="2253122" cy="2161116"/>
          </a:xfrm>
        </p:spPr>
        <p:txBody>
          <a:bodyPr/>
          <a:lstStyle>
            <a:lvl1pPr>
              <a:defRPr>
                <a:solidFill>
                  <a:schemeClr val="accent1"/>
                </a:solidFill>
              </a:defRPr>
            </a:lvl1pPr>
          </a:lstStyle>
          <a:p>
            <a:endParaRPr lang="ru-RU"/>
          </a:p>
        </p:txBody>
      </p:sp>
      <p:sp>
        <p:nvSpPr>
          <p:cNvPr id="22" name="Рисунок 2">
            <a:extLst>
              <a:ext uri="{FF2B5EF4-FFF2-40B4-BE49-F238E27FC236}">
                <a16:creationId xmlns:a16="http://schemas.microsoft.com/office/drawing/2014/main" id="{709A8CBC-B10E-4729-8664-C17D4F6947A6}"/>
              </a:ext>
            </a:extLst>
          </p:cNvPr>
          <p:cNvSpPr>
            <a:spLocks noGrp="1"/>
          </p:cNvSpPr>
          <p:nvPr>
            <p:ph type="pic" sz="quarter" idx="18"/>
          </p:nvPr>
        </p:nvSpPr>
        <p:spPr>
          <a:xfrm>
            <a:off x="4374000" y="5410885"/>
            <a:ext cx="2253122" cy="2161116"/>
          </a:xfrm>
        </p:spPr>
        <p:txBody>
          <a:bodyPr/>
          <a:lstStyle>
            <a:lvl1pPr>
              <a:defRPr>
                <a:solidFill>
                  <a:schemeClr val="accent1"/>
                </a:solidFill>
              </a:defRPr>
            </a:lvl1pPr>
          </a:lstStyle>
          <a:p>
            <a:endParaRPr lang="ru-RU"/>
          </a:p>
        </p:txBody>
      </p:sp>
      <p:sp>
        <p:nvSpPr>
          <p:cNvPr id="23" name="Текст 4">
            <a:extLst>
              <a:ext uri="{FF2B5EF4-FFF2-40B4-BE49-F238E27FC236}">
                <a16:creationId xmlns:a16="http://schemas.microsoft.com/office/drawing/2014/main" id="{05550F69-FB7F-4160-902B-8FE3C5C275BB}"/>
              </a:ext>
            </a:extLst>
          </p:cNvPr>
          <p:cNvSpPr>
            <a:spLocks noGrp="1"/>
          </p:cNvSpPr>
          <p:nvPr>
            <p:ph type="body" sz="quarter" idx="19"/>
          </p:nvPr>
        </p:nvSpPr>
        <p:spPr>
          <a:xfrm>
            <a:off x="247353" y="1991784"/>
            <a:ext cx="6379369" cy="836083"/>
          </a:xfrm>
        </p:spPr>
        <p:txBody>
          <a:bodyPr/>
          <a:lstStyle>
            <a:lvl1pPr marL="0" indent="0">
              <a:buNone/>
              <a:defRPr>
                <a:solidFill>
                  <a:schemeClr val="accent1"/>
                </a:solidFill>
              </a:defRPr>
            </a:lvl1pPr>
            <a:lvl2pPr marL="257175" indent="0">
              <a:buNone/>
              <a:defRPr>
                <a:solidFill>
                  <a:schemeClr val="accent1"/>
                </a:solidFill>
              </a:defRPr>
            </a:lvl2pPr>
            <a:lvl3pPr marL="514350" indent="0">
              <a:buNone/>
              <a:defRPr>
                <a:solidFill>
                  <a:schemeClr val="accent1"/>
                </a:solidFill>
              </a:defRPr>
            </a:lvl3pPr>
            <a:lvl4pPr marL="771525" indent="0">
              <a:buNone/>
              <a:defRPr>
                <a:solidFill>
                  <a:schemeClr val="accent1"/>
                </a:solidFill>
              </a:defRPr>
            </a:lvl4pPr>
            <a:lvl5pPr marL="10287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98913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AB12F-3919-42A5-9D52-28C1DE361DB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B5FE983-91ED-40FC-9704-B9703B862A1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5FD293-9E72-4E85-80A3-FF4D8D8E6E97}"/>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5" name="Нижний колонтитул 4">
            <a:extLst>
              <a:ext uri="{FF2B5EF4-FFF2-40B4-BE49-F238E27FC236}">
                <a16:creationId xmlns:a16="http://schemas.microsoft.com/office/drawing/2014/main" id="{7323688E-55E4-4D81-890E-EC336702E8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7A172E-A83B-408A-B0A4-2E5F7035D2AE}"/>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79145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533554-5169-4CC7-A4B9-9D141DCB46B1}"/>
              </a:ext>
            </a:extLst>
          </p:cNvPr>
          <p:cNvSpPr>
            <a:spLocks noGrp="1"/>
          </p:cNvSpPr>
          <p:nvPr>
            <p:ph type="title"/>
          </p:nvPr>
        </p:nvSpPr>
        <p:spPr>
          <a:xfrm>
            <a:off x="467916" y="2279652"/>
            <a:ext cx="5915025" cy="3803649"/>
          </a:xfrm>
        </p:spPr>
        <p:txBody>
          <a:bodyPr anchor="b"/>
          <a:lstStyle>
            <a:lvl1pPr>
              <a:defRPr sz="3375"/>
            </a:lvl1pPr>
          </a:lstStyle>
          <a:p>
            <a:r>
              <a:rPr lang="ru-RU"/>
              <a:t>Образец заголовка</a:t>
            </a:r>
          </a:p>
        </p:txBody>
      </p:sp>
      <p:sp>
        <p:nvSpPr>
          <p:cNvPr id="3" name="Текст 2">
            <a:extLst>
              <a:ext uri="{FF2B5EF4-FFF2-40B4-BE49-F238E27FC236}">
                <a16:creationId xmlns:a16="http://schemas.microsoft.com/office/drawing/2014/main" id="{E108A324-4A63-43E6-9BBD-85864AB686B5}"/>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77C24C4-894C-409E-9E39-69CFA6E20C0B}"/>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5" name="Нижний колонтитул 4">
            <a:extLst>
              <a:ext uri="{FF2B5EF4-FFF2-40B4-BE49-F238E27FC236}">
                <a16:creationId xmlns:a16="http://schemas.microsoft.com/office/drawing/2014/main" id="{00037769-3786-46C2-A86D-ED5F8347B2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81EAF2-D9EA-4EE8-B9A7-F2E9680D8F10}"/>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260823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679DA0-77CA-42D1-9E41-301657ACEC6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3C4ACEA-FC89-4D93-8E7C-FE16DB6CBDD5}"/>
              </a:ext>
            </a:extLst>
          </p:cNvPr>
          <p:cNvSpPr>
            <a:spLocks noGrp="1"/>
          </p:cNvSpPr>
          <p:nvPr>
            <p:ph sz="half" idx="1"/>
          </p:nvPr>
        </p:nvSpPr>
        <p:spPr>
          <a:xfrm>
            <a:off x="471488" y="2434167"/>
            <a:ext cx="291465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D149FBB-7482-43D8-98B8-BF5BFD05281D}"/>
              </a:ext>
            </a:extLst>
          </p:cNvPr>
          <p:cNvSpPr>
            <a:spLocks noGrp="1"/>
          </p:cNvSpPr>
          <p:nvPr>
            <p:ph sz="half" idx="2"/>
          </p:nvPr>
        </p:nvSpPr>
        <p:spPr>
          <a:xfrm>
            <a:off x="3471863" y="2434167"/>
            <a:ext cx="291465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95205ED-E192-4047-A673-F6E4B00049D0}"/>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6" name="Нижний колонтитул 5">
            <a:extLst>
              <a:ext uri="{FF2B5EF4-FFF2-40B4-BE49-F238E27FC236}">
                <a16:creationId xmlns:a16="http://schemas.microsoft.com/office/drawing/2014/main" id="{2878A468-C1C1-4B5B-B81A-B95CA4BF00E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74FA79D-0246-4C47-B9A0-628545E61D46}"/>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41542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D9698-40DB-4AB0-BD05-36AA0D1E7116}"/>
              </a:ext>
            </a:extLst>
          </p:cNvPr>
          <p:cNvSpPr>
            <a:spLocks noGrp="1"/>
          </p:cNvSpPr>
          <p:nvPr>
            <p:ph type="title"/>
          </p:nvPr>
        </p:nvSpPr>
        <p:spPr>
          <a:xfrm>
            <a:off x="472381" y="486834"/>
            <a:ext cx="5915025" cy="1767417"/>
          </a:xfrm>
        </p:spPr>
        <p:txBody>
          <a:bodyPr/>
          <a:lstStyle/>
          <a:p>
            <a:r>
              <a:rPr lang="ru-RU"/>
              <a:t>Образец заголовка</a:t>
            </a:r>
          </a:p>
        </p:txBody>
      </p:sp>
      <p:sp>
        <p:nvSpPr>
          <p:cNvPr id="3" name="Текст 2">
            <a:extLst>
              <a:ext uri="{FF2B5EF4-FFF2-40B4-BE49-F238E27FC236}">
                <a16:creationId xmlns:a16="http://schemas.microsoft.com/office/drawing/2014/main" id="{FB14F902-6425-4FA6-93D4-724C523F5FEE}"/>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4" name="Объект 3">
            <a:extLst>
              <a:ext uri="{FF2B5EF4-FFF2-40B4-BE49-F238E27FC236}">
                <a16:creationId xmlns:a16="http://schemas.microsoft.com/office/drawing/2014/main" id="{7A049BD2-C62A-4E57-B887-C32B05B19F80}"/>
              </a:ext>
            </a:extLst>
          </p:cNvPr>
          <p:cNvSpPr>
            <a:spLocks noGrp="1"/>
          </p:cNvSpPr>
          <p:nvPr>
            <p:ph sz="half" idx="2"/>
          </p:nvPr>
        </p:nvSpPr>
        <p:spPr>
          <a:xfrm>
            <a:off x="472381" y="3340100"/>
            <a:ext cx="2901255"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E74049-94B3-49AA-8CD7-9172B01C5ED0}"/>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6" name="Объект 5">
            <a:extLst>
              <a:ext uri="{FF2B5EF4-FFF2-40B4-BE49-F238E27FC236}">
                <a16:creationId xmlns:a16="http://schemas.microsoft.com/office/drawing/2014/main" id="{17109F05-4687-4CFD-A436-163973A05E6B}"/>
              </a:ext>
            </a:extLst>
          </p:cNvPr>
          <p:cNvSpPr>
            <a:spLocks noGrp="1"/>
          </p:cNvSpPr>
          <p:nvPr>
            <p:ph sz="quarter" idx="4"/>
          </p:nvPr>
        </p:nvSpPr>
        <p:spPr>
          <a:xfrm>
            <a:off x="3471863" y="3340100"/>
            <a:ext cx="2915543"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EAC0CE0-2AB5-4CBD-8E60-2ABDF65704F1}"/>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8" name="Нижний колонтитул 7">
            <a:extLst>
              <a:ext uri="{FF2B5EF4-FFF2-40B4-BE49-F238E27FC236}">
                <a16:creationId xmlns:a16="http://schemas.microsoft.com/office/drawing/2014/main" id="{3B3D1275-E8E5-480E-90E1-4EADE740B5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BCDE941-E13C-4D42-AF56-C64BB08DFB44}"/>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135228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70D95C-0797-4F7D-BC50-20E74033F65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6A4E088-2564-49AE-8E4F-8DD392A1CF2D}"/>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4" name="Нижний колонтитул 3">
            <a:extLst>
              <a:ext uri="{FF2B5EF4-FFF2-40B4-BE49-F238E27FC236}">
                <a16:creationId xmlns:a16="http://schemas.microsoft.com/office/drawing/2014/main" id="{01D8E9E9-6661-4367-AB64-688C61CDFC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15DA628-06E5-4D9C-A79C-DB0B4A4F2A07}"/>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8031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3B6996"/>
                </a:solidFill>
                <a:latin typeface="Franklin Gothic Medium"/>
                <a:cs typeface="Franklin Gothic 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9A1648C-7C75-4F63-BD8F-C8BFFB153D2F}" type="datetime1">
              <a:rPr lang="en-US" smtClean="0"/>
              <a:t>12/8/2025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Verdana"/>
                <a:cs typeface="Verdana"/>
              </a:defRPr>
            </a:lvl1pPr>
          </a:lstStyle>
          <a:p>
            <a:pPr marL="53340">
              <a:lnSpc>
                <a:spcPct val="100000"/>
              </a:lnSpc>
              <a:spcBef>
                <a:spcPts val="165"/>
              </a:spcBef>
            </a:pPr>
            <a:fld id="{81D60167-4931-47E6-BA6A-407CBD079E47}" type="slidenum">
              <a:rPr spc="-100" dirty="0"/>
              <a:t>‹#›</a:t>
            </a:fld>
            <a:endParaRPr spc="-1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F5E2C55-0969-41E2-8FFB-082F86A7F798}"/>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3" name="Нижний колонтитул 2">
            <a:extLst>
              <a:ext uri="{FF2B5EF4-FFF2-40B4-BE49-F238E27FC236}">
                <a16:creationId xmlns:a16="http://schemas.microsoft.com/office/drawing/2014/main" id="{62CE4470-2816-455C-8E37-FC40595D61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0095C40-48B2-41DD-A014-024576B74309}"/>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633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5042B5-EF30-4606-8317-A279D26E4700}"/>
              </a:ext>
            </a:extLst>
          </p:cNvPr>
          <p:cNvSpPr>
            <a:spLocks noGrp="1"/>
          </p:cNvSpPr>
          <p:nvPr>
            <p:ph type="title"/>
          </p:nvPr>
        </p:nvSpPr>
        <p:spPr>
          <a:xfrm>
            <a:off x="472381" y="609600"/>
            <a:ext cx="2211883" cy="2133600"/>
          </a:xfrm>
        </p:spPr>
        <p:txBody>
          <a:bodyPr anchor="b"/>
          <a:lstStyle>
            <a:lvl1pPr>
              <a:defRPr sz="1800"/>
            </a:lvl1pPr>
          </a:lstStyle>
          <a:p>
            <a:r>
              <a:rPr lang="ru-RU"/>
              <a:t>Образец заголовка</a:t>
            </a:r>
          </a:p>
        </p:txBody>
      </p:sp>
      <p:sp>
        <p:nvSpPr>
          <p:cNvPr id="3" name="Объект 2">
            <a:extLst>
              <a:ext uri="{FF2B5EF4-FFF2-40B4-BE49-F238E27FC236}">
                <a16:creationId xmlns:a16="http://schemas.microsoft.com/office/drawing/2014/main" id="{AAA24599-6234-48CF-AD9E-314A84EAE24F}"/>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3D57904-A3CD-4307-A279-44285096DAE9}"/>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Дата 4">
            <a:extLst>
              <a:ext uri="{FF2B5EF4-FFF2-40B4-BE49-F238E27FC236}">
                <a16:creationId xmlns:a16="http://schemas.microsoft.com/office/drawing/2014/main" id="{1EA95DA4-8BB1-4E7F-AF48-045C67366AE1}"/>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6" name="Нижний колонтитул 5">
            <a:extLst>
              <a:ext uri="{FF2B5EF4-FFF2-40B4-BE49-F238E27FC236}">
                <a16:creationId xmlns:a16="http://schemas.microsoft.com/office/drawing/2014/main" id="{1465630F-C522-48EC-9F1F-E5EB236012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721C11B-307E-411A-A095-F9ECC0B47831}"/>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1827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431920-2195-4E28-AA90-D5435E4BA315}"/>
              </a:ext>
            </a:extLst>
          </p:cNvPr>
          <p:cNvSpPr>
            <a:spLocks noGrp="1"/>
          </p:cNvSpPr>
          <p:nvPr>
            <p:ph type="title"/>
          </p:nvPr>
        </p:nvSpPr>
        <p:spPr>
          <a:xfrm>
            <a:off x="472381" y="609600"/>
            <a:ext cx="2211883" cy="2133600"/>
          </a:xfrm>
        </p:spPr>
        <p:txBody>
          <a:bodyPr anchor="b"/>
          <a:lstStyle>
            <a:lvl1pPr>
              <a:defRPr sz="1800"/>
            </a:lvl1pPr>
          </a:lstStyle>
          <a:p>
            <a:r>
              <a:rPr lang="ru-RU"/>
              <a:t>Образец заголовка</a:t>
            </a:r>
          </a:p>
        </p:txBody>
      </p:sp>
      <p:sp>
        <p:nvSpPr>
          <p:cNvPr id="3" name="Рисунок 2">
            <a:extLst>
              <a:ext uri="{FF2B5EF4-FFF2-40B4-BE49-F238E27FC236}">
                <a16:creationId xmlns:a16="http://schemas.microsoft.com/office/drawing/2014/main" id="{091F81EF-CBFD-4115-A513-0A50A4CDC896}"/>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ru-RU"/>
          </a:p>
        </p:txBody>
      </p:sp>
      <p:sp>
        <p:nvSpPr>
          <p:cNvPr id="4" name="Текст 3">
            <a:extLst>
              <a:ext uri="{FF2B5EF4-FFF2-40B4-BE49-F238E27FC236}">
                <a16:creationId xmlns:a16="http://schemas.microsoft.com/office/drawing/2014/main" id="{7AC7EBD3-6E69-4898-8DE6-878FC9E5FD34}"/>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Дата 4">
            <a:extLst>
              <a:ext uri="{FF2B5EF4-FFF2-40B4-BE49-F238E27FC236}">
                <a16:creationId xmlns:a16="http://schemas.microsoft.com/office/drawing/2014/main" id="{1E07ABFA-DDA1-49CD-87EA-ED4C527076D9}"/>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6" name="Нижний колонтитул 5">
            <a:extLst>
              <a:ext uri="{FF2B5EF4-FFF2-40B4-BE49-F238E27FC236}">
                <a16:creationId xmlns:a16="http://schemas.microsoft.com/office/drawing/2014/main" id="{73580AF6-21B1-4083-AAB1-2DACA204BA9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8C60580-281C-47D0-9648-B147512E3358}"/>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25459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CEC1A4-0E58-49C3-B439-240A1A9877A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D451F3B-FD5E-4E7C-85E3-1969A7FCC1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B9DA68-4033-4F4D-BA02-F06DD5780F3F}"/>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5" name="Нижний колонтитул 4">
            <a:extLst>
              <a:ext uri="{FF2B5EF4-FFF2-40B4-BE49-F238E27FC236}">
                <a16:creationId xmlns:a16="http://schemas.microsoft.com/office/drawing/2014/main" id="{4E2F5F98-4F93-4447-9EB7-B7EBA24550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E1C79D1-9967-4DDF-A07B-505B1BB8B517}"/>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76580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0057E58-D846-4199-8F9E-1C0B7031A875}"/>
              </a:ext>
            </a:extLst>
          </p:cNvPr>
          <p:cNvSpPr>
            <a:spLocks noGrp="1"/>
          </p:cNvSpPr>
          <p:nvPr>
            <p:ph type="title" orient="vert"/>
          </p:nvPr>
        </p:nvSpPr>
        <p:spPr>
          <a:xfrm>
            <a:off x="4907756" y="486834"/>
            <a:ext cx="1478756" cy="7749117"/>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14FF0D0-E51B-4909-9B60-E67E657A9921}"/>
              </a:ext>
            </a:extLst>
          </p:cNvPr>
          <p:cNvSpPr>
            <a:spLocks noGrp="1"/>
          </p:cNvSpPr>
          <p:nvPr>
            <p:ph type="body" orient="vert" idx="1"/>
          </p:nvPr>
        </p:nvSpPr>
        <p:spPr>
          <a:xfrm>
            <a:off x="471487" y="486834"/>
            <a:ext cx="4350544"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366614-09B2-4A72-B948-DF23AB3418D5}"/>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5" name="Нижний колонтитул 4">
            <a:extLst>
              <a:ext uri="{FF2B5EF4-FFF2-40B4-BE49-F238E27FC236}">
                <a16:creationId xmlns:a16="http://schemas.microsoft.com/office/drawing/2014/main" id="{75A4C8D8-0894-4668-A55F-A450833BED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E9E2D4-6B9E-42F2-85D8-22619C9B4676}"/>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282241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Заголовок и объект">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25B58B65-100C-4B21-AFF8-E62D902901A7}"/>
              </a:ext>
            </a:extLst>
          </p:cNvPr>
          <p:cNvSpPr/>
          <p:nvPr userDrawn="1"/>
        </p:nvSpPr>
        <p:spPr>
          <a:xfrm>
            <a:off x="0" y="0"/>
            <a:ext cx="6858000" cy="4572000"/>
          </a:xfrm>
          <a:prstGeom prst="rect">
            <a:avLst/>
          </a:prstGeom>
          <a:solidFill>
            <a:schemeClr val="tx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p>
        </p:txBody>
      </p:sp>
      <p:sp>
        <p:nvSpPr>
          <p:cNvPr id="9" name="Прямоугольник 8">
            <a:extLst>
              <a:ext uri="{FF2B5EF4-FFF2-40B4-BE49-F238E27FC236}">
                <a16:creationId xmlns:a16="http://schemas.microsoft.com/office/drawing/2014/main" id="{C8DD59B8-A520-499C-994A-447F75BE6575}"/>
              </a:ext>
            </a:extLst>
          </p:cNvPr>
          <p:cNvSpPr/>
          <p:nvPr userDrawn="1"/>
        </p:nvSpPr>
        <p:spPr>
          <a:xfrm>
            <a:off x="0" y="4572000"/>
            <a:ext cx="6858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p>
        </p:txBody>
      </p:sp>
      <p:sp>
        <p:nvSpPr>
          <p:cNvPr id="10" name="Заголовок 9">
            <a:extLst>
              <a:ext uri="{FF2B5EF4-FFF2-40B4-BE49-F238E27FC236}">
                <a16:creationId xmlns:a16="http://schemas.microsoft.com/office/drawing/2014/main" id="{50F77323-0FBA-40DF-B211-9888665C8BAE}"/>
              </a:ext>
            </a:extLst>
          </p:cNvPr>
          <p:cNvSpPr>
            <a:spLocks noGrp="1"/>
          </p:cNvSpPr>
          <p:nvPr>
            <p:ph type="title"/>
          </p:nvPr>
        </p:nvSpPr>
        <p:spPr>
          <a:xfrm>
            <a:off x="568688" y="5412000"/>
            <a:ext cx="3138750" cy="2940000"/>
          </a:xfrm>
        </p:spPr>
        <p:txBody>
          <a:bodyPr>
            <a:normAutofit/>
          </a:bodyPr>
          <a:lstStyle>
            <a:lvl1pPr>
              <a:defRPr sz="2700" b="1">
                <a:solidFill>
                  <a:schemeClr val="bg1"/>
                </a:solidFill>
              </a:defRPr>
            </a:lvl1pPr>
          </a:lstStyle>
          <a:p>
            <a:r>
              <a:rPr lang="ru-RU" dirty="0"/>
              <a:t>Образец заголовка</a:t>
            </a:r>
          </a:p>
        </p:txBody>
      </p:sp>
      <p:sp>
        <p:nvSpPr>
          <p:cNvPr id="12" name="Рисунок 11">
            <a:extLst>
              <a:ext uri="{FF2B5EF4-FFF2-40B4-BE49-F238E27FC236}">
                <a16:creationId xmlns:a16="http://schemas.microsoft.com/office/drawing/2014/main" id="{CA326983-9EAF-4713-8FAF-7F72E801359C}"/>
              </a:ext>
            </a:extLst>
          </p:cNvPr>
          <p:cNvSpPr>
            <a:spLocks noGrp="1"/>
          </p:cNvSpPr>
          <p:nvPr>
            <p:ph type="pic" sz="quarter" idx="10"/>
          </p:nvPr>
        </p:nvSpPr>
        <p:spPr>
          <a:xfrm>
            <a:off x="4087119" y="732367"/>
            <a:ext cx="2480667" cy="7620000"/>
          </a:xfrm>
        </p:spPr>
        <p:txBody>
          <a:bodyPr/>
          <a:lstStyle/>
          <a:p>
            <a:endParaRPr lang="ru-RU"/>
          </a:p>
        </p:txBody>
      </p:sp>
    </p:spTree>
    <p:extLst>
      <p:ext uri="{BB962C8B-B14F-4D97-AF65-F5344CB8AC3E}">
        <p14:creationId xmlns:p14="http://schemas.microsoft.com/office/powerpoint/2010/main" val="229615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3B6996"/>
                </a:solidFill>
                <a:latin typeface="Franklin Gothic Medium"/>
                <a:cs typeface="Franklin Gothic Medium"/>
              </a:defRPr>
            </a:lvl1pPr>
          </a:lstStyle>
          <a:p>
            <a:endParaRPr/>
          </a:p>
        </p:txBody>
      </p:sp>
      <p:sp>
        <p:nvSpPr>
          <p:cNvPr id="3" name="Holder 3"/>
          <p:cNvSpPr>
            <a:spLocks noGrp="1"/>
          </p:cNvSpPr>
          <p:nvPr>
            <p:ph sz="half" idx="2"/>
          </p:nvPr>
        </p:nvSpPr>
        <p:spPr>
          <a:xfrm>
            <a:off x="1180896" y="3010916"/>
            <a:ext cx="1970405" cy="5440680"/>
          </a:xfrm>
          <a:prstGeom prst="rect">
            <a:avLst/>
          </a:prstGeom>
        </p:spPr>
        <p:txBody>
          <a:bodyPr wrap="square" lIns="0" tIns="0" rIns="0" bIns="0">
            <a:spAutoFit/>
          </a:bodyPr>
          <a:lstStyle>
            <a:lvl1pPr>
              <a:defRPr sz="3700" b="1" i="0">
                <a:solidFill>
                  <a:srgbClr val="6C99C5"/>
                </a:solidFill>
                <a:latin typeface="Tahoma"/>
                <a:cs typeface="Tahoma"/>
              </a:defRPr>
            </a:lvl1pPr>
          </a:lstStyle>
          <a:p>
            <a:endParaRPr/>
          </a:p>
        </p:txBody>
      </p:sp>
      <p:sp>
        <p:nvSpPr>
          <p:cNvPr id="4" name="Holder 4"/>
          <p:cNvSpPr>
            <a:spLocks noGrp="1"/>
          </p:cNvSpPr>
          <p:nvPr>
            <p:ph sz="half" idx="3"/>
          </p:nvPr>
        </p:nvSpPr>
        <p:spPr>
          <a:xfrm>
            <a:off x="3531870" y="2103120"/>
            <a:ext cx="298323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8E1C57E-175E-490D-84DF-8311A8E14C23}" type="datetime1">
              <a:rPr lang="en-US" smtClean="0"/>
              <a:t>12/8/2025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Verdana"/>
                <a:cs typeface="Verdana"/>
              </a:defRPr>
            </a:lvl1pPr>
          </a:lstStyle>
          <a:p>
            <a:pPr marL="53340">
              <a:lnSpc>
                <a:spcPct val="100000"/>
              </a:lnSpc>
              <a:spcBef>
                <a:spcPts val="165"/>
              </a:spcBef>
            </a:pPr>
            <a:fld id="{81D60167-4931-47E6-BA6A-407CBD079E47}" type="slidenum">
              <a:rPr spc="-100" dirty="0"/>
              <a:t>‹#›</a:t>
            </a:fld>
            <a:endParaRPr spc="-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3B6996"/>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B5FE559-2EB5-4B6B-8842-86E6D975DD28}" type="datetime1">
              <a:rPr lang="en-US" smtClean="0"/>
              <a:t>12/8/2025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Verdana"/>
                <a:cs typeface="Verdana"/>
              </a:defRPr>
            </a:lvl1pPr>
          </a:lstStyle>
          <a:p>
            <a:pPr marL="53340">
              <a:lnSpc>
                <a:spcPct val="100000"/>
              </a:lnSpc>
              <a:spcBef>
                <a:spcPts val="165"/>
              </a:spcBef>
            </a:pPr>
            <a:fld id="{81D60167-4931-47E6-BA6A-407CBD079E47}" type="slidenum">
              <a:rPr spc="-100" dirty="0"/>
              <a:t>‹#›</a:t>
            </a:fld>
            <a:endParaRPr spc="-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FD3A33D-ED64-4E5B-97BA-21764AC29CBD}" type="datetime1">
              <a:rPr lang="en-US" smtClean="0"/>
              <a:t>12/8/2025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Verdana"/>
                <a:cs typeface="Verdana"/>
              </a:defRPr>
            </a:lvl1pPr>
          </a:lstStyle>
          <a:p>
            <a:pPr marL="53340">
              <a:lnSpc>
                <a:spcPct val="100000"/>
              </a:lnSpc>
              <a:spcBef>
                <a:spcPts val="165"/>
              </a:spcBef>
            </a:pPr>
            <a:fld id="{81D60167-4931-47E6-BA6A-407CBD079E47}" type="slidenum">
              <a:rPr spc="-100" dirty="0"/>
              <a:t>‹#›</a:t>
            </a:fld>
            <a:endParaRPr spc="-1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C1583-19C2-445C-95FA-A70871E05F58}"/>
              </a:ext>
            </a:extLst>
          </p:cNvPr>
          <p:cNvSpPr>
            <a:spLocks noGrp="1"/>
          </p:cNvSpPr>
          <p:nvPr>
            <p:ph type="ctrTitle"/>
          </p:nvPr>
        </p:nvSpPr>
        <p:spPr>
          <a:xfrm>
            <a:off x="857250" y="1496484"/>
            <a:ext cx="5143500" cy="3183467"/>
          </a:xfrm>
        </p:spPr>
        <p:txBody>
          <a:bodyPr anchor="b"/>
          <a:lstStyle>
            <a:lvl1pPr algn="ctr">
              <a:defRPr sz="3375"/>
            </a:lvl1pPr>
          </a:lstStyle>
          <a:p>
            <a:r>
              <a:rPr lang="ru-RU"/>
              <a:t>Образец заголовка</a:t>
            </a:r>
          </a:p>
        </p:txBody>
      </p:sp>
      <p:sp>
        <p:nvSpPr>
          <p:cNvPr id="3" name="Подзаголовок 2">
            <a:extLst>
              <a:ext uri="{FF2B5EF4-FFF2-40B4-BE49-F238E27FC236}">
                <a16:creationId xmlns:a16="http://schemas.microsoft.com/office/drawing/2014/main" id="{03A5486A-C161-425C-A383-9D1AA1977DE8}"/>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ru-RU"/>
              <a:t>Образец подзаголовка</a:t>
            </a:r>
          </a:p>
        </p:txBody>
      </p:sp>
      <p:sp>
        <p:nvSpPr>
          <p:cNvPr id="4" name="Дата 3">
            <a:extLst>
              <a:ext uri="{FF2B5EF4-FFF2-40B4-BE49-F238E27FC236}">
                <a16:creationId xmlns:a16="http://schemas.microsoft.com/office/drawing/2014/main" id="{02C422A5-B09C-47C4-9C8A-9B9C05176A6D}"/>
              </a:ext>
            </a:extLst>
          </p:cNvPr>
          <p:cNvSpPr>
            <a:spLocks noGrp="1"/>
          </p:cNvSpPr>
          <p:nvPr>
            <p:ph type="dt" sz="half" idx="10"/>
          </p:nvPr>
        </p:nvSpPr>
        <p:spPr/>
        <p:txBody>
          <a:bodyPr/>
          <a:lstStyle/>
          <a:p>
            <a:fld id="{2293E2BF-9ADC-477C-B985-ED6A3FE2C52E}" type="datetimeFigureOut">
              <a:rPr lang="ru-RU" smtClean="0"/>
              <a:t>08.12.2025</a:t>
            </a:fld>
            <a:endParaRPr lang="ru-RU"/>
          </a:p>
        </p:txBody>
      </p:sp>
      <p:sp>
        <p:nvSpPr>
          <p:cNvPr id="5" name="Нижний колонтитул 4">
            <a:extLst>
              <a:ext uri="{FF2B5EF4-FFF2-40B4-BE49-F238E27FC236}">
                <a16:creationId xmlns:a16="http://schemas.microsoft.com/office/drawing/2014/main" id="{DB7E6C82-6792-4FBB-A79A-3F80C4AF24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855793-DEBA-4AE8-B065-700CB9549312}"/>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81141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21462-A9E1-4536-9F2D-B2F8F2185D48}"/>
              </a:ext>
            </a:extLst>
          </p:cNvPr>
          <p:cNvSpPr>
            <a:spLocks noGrp="1"/>
          </p:cNvSpPr>
          <p:nvPr>
            <p:ph type="title"/>
          </p:nvPr>
        </p:nvSpPr>
        <p:spPr>
          <a:xfrm>
            <a:off x="471488" y="486834"/>
            <a:ext cx="5915024" cy="1767417"/>
          </a:xfrm>
        </p:spPr>
        <p:txBody>
          <a:bodyPr/>
          <a:lstStyle>
            <a:lvl1pPr>
              <a:defRPr b="1">
                <a:solidFill>
                  <a:schemeClr val="accent1"/>
                </a:solidFill>
              </a:defRPr>
            </a:lvl1pPr>
          </a:lstStyle>
          <a:p>
            <a:r>
              <a:rPr lang="ru-RU" dirty="0"/>
              <a:t>Образец заголовка</a:t>
            </a:r>
          </a:p>
        </p:txBody>
      </p:sp>
      <p:sp>
        <p:nvSpPr>
          <p:cNvPr id="6" name="Прямоугольник 5">
            <a:extLst>
              <a:ext uri="{FF2B5EF4-FFF2-40B4-BE49-F238E27FC236}">
                <a16:creationId xmlns:a16="http://schemas.microsoft.com/office/drawing/2014/main" id="{1D1B458C-BFE5-4FED-890B-A3C81CBD9E00}"/>
              </a:ext>
            </a:extLst>
          </p:cNvPr>
          <p:cNvSpPr/>
          <p:nvPr userDrawn="1"/>
        </p:nvSpPr>
        <p:spPr>
          <a:xfrm>
            <a:off x="0" y="0"/>
            <a:ext cx="6858000" cy="1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p>
        </p:txBody>
      </p:sp>
      <p:sp>
        <p:nvSpPr>
          <p:cNvPr id="7" name="Прямоугольник 6">
            <a:extLst>
              <a:ext uri="{FF2B5EF4-FFF2-40B4-BE49-F238E27FC236}">
                <a16:creationId xmlns:a16="http://schemas.microsoft.com/office/drawing/2014/main" id="{474EC097-BE1E-47C5-A4A4-558BFD9F9C06}"/>
              </a:ext>
            </a:extLst>
          </p:cNvPr>
          <p:cNvSpPr/>
          <p:nvPr userDrawn="1"/>
        </p:nvSpPr>
        <p:spPr>
          <a:xfrm>
            <a:off x="7003" y="9029900"/>
            <a:ext cx="6858000" cy="1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p>
        </p:txBody>
      </p:sp>
      <p:grpSp>
        <p:nvGrpSpPr>
          <p:cNvPr id="9" name="Группа 8">
            <a:extLst>
              <a:ext uri="{FF2B5EF4-FFF2-40B4-BE49-F238E27FC236}">
                <a16:creationId xmlns:a16="http://schemas.microsoft.com/office/drawing/2014/main" id="{ECD6CA42-8F84-4EF7-AC44-C6D7CA7B5256}"/>
              </a:ext>
            </a:extLst>
          </p:cNvPr>
          <p:cNvGrpSpPr/>
          <p:nvPr userDrawn="1"/>
        </p:nvGrpSpPr>
        <p:grpSpPr>
          <a:xfrm>
            <a:off x="0" y="66000"/>
            <a:ext cx="1600172" cy="366000"/>
            <a:chOff x="5228062" y="49500"/>
            <a:chExt cx="2844750" cy="274500"/>
          </a:xfrm>
          <a:solidFill>
            <a:schemeClr val="tx2"/>
          </a:solidFill>
        </p:grpSpPr>
        <p:sp>
          <p:nvSpPr>
            <p:cNvPr id="10" name="Прямоугольник 9">
              <a:extLst>
                <a:ext uri="{FF2B5EF4-FFF2-40B4-BE49-F238E27FC236}">
                  <a16:creationId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11" name="Блок-схема: объединение 10">
              <a:extLst>
                <a:ext uri="{FF2B5EF4-FFF2-40B4-BE49-F238E27FC236}">
                  <a16:creationId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p>
          </p:txBody>
        </p:sp>
      </p:grpSp>
      <p:grpSp>
        <p:nvGrpSpPr>
          <p:cNvPr id="12" name="Группа 11">
            <a:extLst>
              <a:ext uri="{FF2B5EF4-FFF2-40B4-BE49-F238E27FC236}">
                <a16:creationId xmlns:a16="http://schemas.microsoft.com/office/drawing/2014/main" id="{F77822EB-8A6C-4A70-8594-303E6651250C}"/>
              </a:ext>
            </a:extLst>
          </p:cNvPr>
          <p:cNvGrpSpPr/>
          <p:nvPr userDrawn="1"/>
        </p:nvGrpSpPr>
        <p:grpSpPr>
          <a:xfrm>
            <a:off x="5277741" y="8795900"/>
            <a:ext cx="1600172" cy="366000"/>
            <a:chOff x="9347250" y="6571200"/>
            <a:chExt cx="2844750" cy="274500"/>
          </a:xfrm>
          <a:solidFill>
            <a:schemeClr val="tx2"/>
          </a:solidFill>
        </p:grpSpPr>
        <p:sp>
          <p:nvSpPr>
            <p:cNvPr id="13" name="Прямоугольник 12">
              <a:extLst>
                <a:ext uri="{FF2B5EF4-FFF2-40B4-BE49-F238E27FC236}">
                  <a16:creationId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14" name="Блок-схема: объединение 13">
              <a:extLst>
                <a:ext uri="{FF2B5EF4-FFF2-40B4-BE49-F238E27FC236}">
                  <a16:creationId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p>
          </p:txBody>
        </p:sp>
      </p:grpSp>
      <p:sp>
        <p:nvSpPr>
          <p:cNvPr id="16" name="Текст 18">
            <a:extLst>
              <a:ext uri="{FF2B5EF4-FFF2-40B4-BE49-F238E27FC236}">
                <a16:creationId xmlns:a16="http://schemas.microsoft.com/office/drawing/2014/main" id="{57C0137E-3F0D-4D70-B2CA-0E5AD27AD19D}"/>
              </a:ext>
            </a:extLst>
          </p:cNvPr>
          <p:cNvSpPr>
            <a:spLocks noGrp="1"/>
          </p:cNvSpPr>
          <p:nvPr>
            <p:ph type="body" sz="quarter" idx="14"/>
          </p:nvPr>
        </p:nvSpPr>
        <p:spPr>
          <a:xfrm>
            <a:off x="471488" y="2711451"/>
            <a:ext cx="5874842" cy="5399616"/>
          </a:xfrm>
        </p:spPr>
        <p:txBody>
          <a:bodyPr/>
          <a:lstStyle>
            <a:lvl1pPr marL="0" indent="0">
              <a:buNone/>
              <a:defRPr>
                <a:solidFill>
                  <a:schemeClr val="accent1"/>
                </a:solidFill>
              </a:defRPr>
            </a:lvl1pPr>
            <a:lvl2pPr marL="257175" indent="0">
              <a:buNone/>
              <a:defRPr>
                <a:solidFill>
                  <a:schemeClr val="accent1"/>
                </a:solidFill>
              </a:defRPr>
            </a:lvl2pPr>
            <a:lvl3pPr marL="514350" indent="0">
              <a:buNone/>
              <a:defRPr>
                <a:solidFill>
                  <a:schemeClr val="accent1"/>
                </a:solidFill>
              </a:defRPr>
            </a:lvl3pPr>
            <a:lvl4pPr marL="771525" indent="0">
              <a:buNone/>
              <a:defRPr>
                <a:solidFill>
                  <a:schemeClr val="accent1"/>
                </a:solidFill>
              </a:defRPr>
            </a:lvl4pPr>
            <a:lvl5pPr marL="10287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86133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BB7FDFF-D2AD-4235-A46C-DC66DD4D1013}"/>
              </a:ext>
            </a:extLst>
          </p:cNvPr>
          <p:cNvSpPr/>
          <p:nvPr userDrawn="1"/>
        </p:nvSpPr>
        <p:spPr>
          <a:xfrm>
            <a:off x="0" y="0"/>
            <a:ext cx="6858000" cy="31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3"/>
              </a:solidFill>
            </a:endParaRPr>
          </a:p>
        </p:txBody>
      </p:sp>
      <p:sp>
        <p:nvSpPr>
          <p:cNvPr id="10" name="Текст 9">
            <a:extLst>
              <a:ext uri="{FF2B5EF4-FFF2-40B4-BE49-F238E27FC236}">
                <a16:creationId xmlns:a16="http://schemas.microsoft.com/office/drawing/2014/main" id="{4070D4A9-B599-4348-B256-0E428B8B824E}"/>
              </a:ext>
            </a:extLst>
          </p:cNvPr>
          <p:cNvSpPr>
            <a:spLocks noGrp="1"/>
          </p:cNvSpPr>
          <p:nvPr>
            <p:ph type="body" sz="quarter" idx="10"/>
          </p:nvPr>
        </p:nvSpPr>
        <p:spPr>
          <a:xfrm>
            <a:off x="442020" y="1752600"/>
            <a:ext cx="5998964" cy="1380067"/>
          </a:xfrm>
        </p:spPr>
        <p:txBody>
          <a:bodyPr/>
          <a:lstStyle>
            <a:lvl1pPr marL="0" indent="0" algn="l">
              <a:buNone/>
              <a:defRPr/>
            </a:lvl1pPr>
            <a:lvl2pPr marL="257175" indent="0" algn="l">
              <a:buNone/>
              <a:defRPr/>
            </a:lvl2pPr>
            <a:lvl3pPr marL="514350" indent="0" algn="l">
              <a:buNone/>
              <a:defRPr/>
            </a:lvl3pPr>
            <a:lvl4pPr marL="771525" indent="0" algn="l">
              <a:buNone/>
              <a:defRPr/>
            </a:lvl4pPr>
            <a:lvl5pPr marL="1028700" indent="0" algn="l">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Текст 11">
            <a:extLst>
              <a:ext uri="{FF2B5EF4-FFF2-40B4-BE49-F238E27FC236}">
                <a16:creationId xmlns:a16="http://schemas.microsoft.com/office/drawing/2014/main" id="{6EF77BD0-0A00-4EB4-9CDD-5A98ACBE159B}"/>
              </a:ext>
            </a:extLst>
          </p:cNvPr>
          <p:cNvSpPr>
            <a:spLocks noGrp="1"/>
          </p:cNvSpPr>
          <p:nvPr>
            <p:ph type="body" sz="quarter" idx="11"/>
          </p:nvPr>
        </p:nvSpPr>
        <p:spPr>
          <a:xfrm>
            <a:off x="471488" y="3790951"/>
            <a:ext cx="5969496" cy="50419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 name="Заголовок 12">
            <a:extLst>
              <a:ext uri="{FF2B5EF4-FFF2-40B4-BE49-F238E27FC236}">
                <a16:creationId xmlns:a16="http://schemas.microsoft.com/office/drawing/2014/main" id="{A9322F2F-857E-4FE4-BE4D-D21B4515EC5F}"/>
              </a:ext>
            </a:extLst>
          </p:cNvPr>
          <p:cNvSpPr>
            <a:spLocks noGrp="1"/>
          </p:cNvSpPr>
          <p:nvPr>
            <p:ph type="title"/>
          </p:nvPr>
        </p:nvSpPr>
        <p:spPr/>
        <p:txBody>
          <a:bodyPr/>
          <a:lstStyle>
            <a:lvl1pPr>
              <a:defRPr>
                <a:solidFill>
                  <a:schemeClr val="accent3"/>
                </a:solidFill>
              </a:defRPr>
            </a:lvl1pPr>
          </a:lstStyle>
          <a:p>
            <a:r>
              <a:rPr lang="ru-RU" dirty="0"/>
              <a:t>Образец заголовка</a:t>
            </a:r>
          </a:p>
        </p:txBody>
      </p:sp>
    </p:spTree>
    <p:extLst>
      <p:ext uri="{BB962C8B-B14F-4D97-AF65-F5344CB8AC3E}">
        <p14:creationId xmlns:p14="http://schemas.microsoft.com/office/powerpoint/2010/main" val="125700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BB7FDFF-D2AD-4235-A46C-DC66DD4D1013}"/>
              </a:ext>
            </a:extLst>
          </p:cNvPr>
          <p:cNvSpPr/>
          <p:nvPr userDrawn="1"/>
        </p:nvSpPr>
        <p:spPr>
          <a:xfrm>
            <a:off x="0" y="6012000"/>
            <a:ext cx="6858000" cy="31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schemeClr val="accent3"/>
              </a:solidFill>
            </a:endParaRPr>
          </a:p>
        </p:txBody>
      </p:sp>
      <p:sp>
        <p:nvSpPr>
          <p:cNvPr id="10" name="Текст 9">
            <a:extLst>
              <a:ext uri="{FF2B5EF4-FFF2-40B4-BE49-F238E27FC236}">
                <a16:creationId xmlns:a16="http://schemas.microsoft.com/office/drawing/2014/main" id="{4070D4A9-B599-4348-B256-0E428B8B824E}"/>
              </a:ext>
            </a:extLst>
          </p:cNvPr>
          <p:cNvSpPr>
            <a:spLocks noGrp="1"/>
          </p:cNvSpPr>
          <p:nvPr>
            <p:ph type="body" sz="quarter" idx="10"/>
          </p:nvPr>
        </p:nvSpPr>
        <p:spPr>
          <a:xfrm>
            <a:off x="442020" y="1752600"/>
            <a:ext cx="5998964" cy="3899400"/>
          </a:xfrm>
        </p:spPr>
        <p:txBody>
          <a:bodyPr/>
          <a:lstStyle>
            <a:lvl1pPr marL="0" indent="0" algn="l">
              <a:buNone/>
              <a:defRPr/>
            </a:lvl1pPr>
            <a:lvl2pPr marL="257175" indent="0" algn="l">
              <a:buNone/>
              <a:defRPr/>
            </a:lvl2pPr>
            <a:lvl3pPr marL="514350" indent="0" algn="l">
              <a:buNone/>
              <a:defRPr/>
            </a:lvl3pPr>
            <a:lvl4pPr marL="771525" indent="0" algn="l">
              <a:buNone/>
              <a:defRPr/>
            </a:lvl4pPr>
            <a:lvl5pPr marL="1028700" indent="0" algn="l">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Заголовок 3">
            <a:extLst>
              <a:ext uri="{FF2B5EF4-FFF2-40B4-BE49-F238E27FC236}">
                <a16:creationId xmlns:a16="http://schemas.microsoft.com/office/drawing/2014/main" id="{1D6F7538-3390-41DD-B230-F5083FB829A9}"/>
              </a:ext>
            </a:extLst>
          </p:cNvPr>
          <p:cNvSpPr>
            <a:spLocks noGrp="1"/>
          </p:cNvSpPr>
          <p:nvPr>
            <p:ph type="title"/>
          </p:nvPr>
        </p:nvSpPr>
        <p:spPr>
          <a:xfrm>
            <a:off x="442020" y="74583"/>
            <a:ext cx="5915025" cy="1223916"/>
          </a:xfrm>
        </p:spPr>
        <p:txBody>
          <a:bodyPr/>
          <a:lstStyle/>
          <a:p>
            <a:r>
              <a:rPr lang="ru-RU"/>
              <a:t>Образец заголовка</a:t>
            </a:r>
          </a:p>
        </p:txBody>
      </p:sp>
    </p:spTree>
    <p:extLst>
      <p:ext uri="{BB962C8B-B14F-4D97-AF65-F5344CB8AC3E}">
        <p14:creationId xmlns:p14="http://schemas.microsoft.com/office/powerpoint/2010/main" val="37600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1.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8267" y="96773"/>
            <a:ext cx="6341465" cy="635635"/>
          </a:xfrm>
          <a:prstGeom prst="rect">
            <a:avLst/>
          </a:prstGeom>
        </p:spPr>
        <p:txBody>
          <a:bodyPr wrap="square" lIns="0" tIns="0" rIns="0" bIns="0">
            <a:spAutoFit/>
          </a:bodyPr>
          <a:lstStyle>
            <a:lvl1pPr>
              <a:defRPr sz="2000" b="0" i="0">
                <a:solidFill>
                  <a:srgbClr val="3B6996"/>
                </a:solidFill>
                <a:latin typeface="Franklin Gothic Medium"/>
                <a:cs typeface="Franklin Gothic Medium"/>
              </a:defRPr>
            </a:lvl1pPr>
          </a:lstStyle>
          <a:p>
            <a:endParaRPr/>
          </a:p>
        </p:txBody>
      </p:sp>
      <p:sp>
        <p:nvSpPr>
          <p:cNvPr id="3" name="Holder 3"/>
          <p:cNvSpPr>
            <a:spLocks noGrp="1"/>
          </p:cNvSpPr>
          <p:nvPr>
            <p:ph type="body" idx="1"/>
          </p:nvPr>
        </p:nvSpPr>
        <p:spPr>
          <a:xfrm>
            <a:off x="2601086" y="3685285"/>
            <a:ext cx="4090670" cy="195833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331720" y="8503920"/>
            <a:ext cx="219456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8503920"/>
            <a:ext cx="1577340" cy="457200"/>
          </a:xfrm>
          <a:prstGeom prst="rect">
            <a:avLst/>
          </a:prstGeom>
        </p:spPr>
        <p:txBody>
          <a:bodyPr wrap="square" lIns="0" tIns="0" rIns="0" bIns="0">
            <a:spAutoFit/>
          </a:bodyPr>
          <a:lstStyle>
            <a:lvl1pPr algn="l">
              <a:defRPr>
                <a:solidFill>
                  <a:schemeClr val="tx1">
                    <a:tint val="75000"/>
                  </a:schemeClr>
                </a:solidFill>
              </a:defRPr>
            </a:lvl1pPr>
          </a:lstStyle>
          <a:p>
            <a:fld id="{407D876E-3696-4DD6-B307-5CEB3E91403B}" type="datetime1">
              <a:rPr lang="en-US" smtClean="0"/>
              <a:t>12/8/2025</a:t>
            </a:fld>
            <a:endParaRPr lang="en-US"/>
          </a:p>
        </p:txBody>
      </p:sp>
      <p:sp>
        <p:nvSpPr>
          <p:cNvPr id="6" name="Holder 6"/>
          <p:cNvSpPr>
            <a:spLocks noGrp="1"/>
          </p:cNvSpPr>
          <p:nvPr>
            <p:ph type="sldNum" sz="quarter" idx="7"/>
          </p:nvPr>
        </p:nvSpPr>
        <p:spPr>
          <a:xfrm>
            <a:off x="6544309" y="8786521"/>
            <a:ext cx="287020" cy="227329"/>
          </a:xfrm>
          <a:prstGeom prst="rect">
            <a:avLst/>
          </a:prstGeom>
        </p:spPr>
        <p:txBody>
          <a:bodyPr wrap="square" lIns="0" tIns="0" rIns="0" bIns="0">
            <a:spAutoFit/>
          </a:bodyPr>
          <a:lstStyle>
            <a:lvl1pPr>
              <a:defRPr sz="1200" b="0" i="0">
                <a:solidFill>
                  <a:srgbClr val="888888"/>
                </a:solidFill>
                <a:latin typeface="Verdana"/>
                <a:cs typeface="Verdana"/>
              </a:defRPr>
            </a:lvl1pPr>
          </a:lstStyle>
          <a:p>
            <a:pPr marL="53340">
              <a:lnSpc>
                <a:spcPct val="100000"/>
              </a:lnSpc>
              <a:spcBef>
                <a:spcPts val="165"/>
              </a:spcBef>
            </a:pPr>
            <a:fld id="{81D60167-4931-47E6-BA6A-407CBD079E47}" type="slidenum">
              <a:rPr spc="-100" dirty="0"/>
              <a:t>‹#›</a:t>
            </a:fld>
            <a:endParaRPr spc="-1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8E8430-DDB9-4451-9D36-B3AF2E7697F0}"/>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BE93D94-3035-46FC-A88F-4C3D803A53E0}"/>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C1E060-1FC4-4335-BB7B-E97E627FA939}"/>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293E2BF-9ADC-477C-B985-ED6A3FE2C52E}" type="datetimeFigureOut">
              <a:rPr lang="ru-RU" smtClean="0"/>
              <a:t>08.12.2025</a:t>
            </a:fld>
            <a:endParaRPr lang="ru-RU"/>
          </a:p>
        </p:txBody>
      </p:sp>
      <p:sp>
        <p:nvSpPr>
          <p:cNvPr id="5" name="Нижний колонтитул 4">
            <a:extLst>
              <a:ext uri="{FF2B5EF4-FFF2-40B4-BE49-F238E27FC236}">
                <a16:creationId xmlns:a16="http://schemas.microsoft.com/office/drawing/2014/main" id="{66DED04A-12F8-4119-ACB5-AA522965E308}"/>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DF0D0D2-7346-4BE2-B3F5-7DE8403A2166}"/>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27424E6-770A-4943-8DFB-C07B33ECB3B4}" type="slidenum">
              <a:rPr lang="ru-RU" smtClean="0"/>
              <a:t>‹#›</a:t>
            </a:fld>
            <a:endParaRPr lang="ru-RU"/>
          </a:p>
        </p:txBody>
      </p:sp>
      <p:pic>
        <p:nvPicPr>
          <p:cNvPr id="7" name="Рисунок 6">
            <a:hlinkClick r:id="rId22"/>
            <a:extLst>
              <a:ext uri="{FF2B5EF4-FFF2-40B4-BE49-F238E27FC236}">
                <a16:creationId xmlns:a16="http://schemas.microsoft.com/office/drawing/2014/main" id="{43780347-ADC3-4039-95E5-9DAF405C2D48}"/>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671625" y="489858"/>
            <a:ext cx="426241" cy="1010349"/>
          </a:xfrm>
          <a:prstGeom prst="rect">
            <a:avLst/>
          </a:prstGeom>
        </p:spPr>
      </p:pic>
    </p:spTree>
    <p:extLst>
      <p:ext uri="{BB962C8B-B14F-4D97-AF65-F5344CB8AC3E}">
        <p14:creationId xmlns:p14="http://schemas.microsoft.com/office/powerpoint/2010/main" val="11467621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ru-RU"/>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3.xml"/><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5.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91.jpe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 Id="rId4" Type="http://schemas.openxmlformats.org/officeDocument/2006/relationships/image" Target="../media/image95.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1.jpeg"/><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mf.nnov.ru/" TargetMode="External"/><Relationship Id="rId7" Type="http://schemas.openxmlformats.org/officeDocument/2006/relationships/hyperlink" Target="https://vk.com/public221666044" TargetMode="External"/><Relationship Id="rId2" Type="http://schemas.openxmlformats.org/officeDocument/2006/relationships/hyperlink" Target="http://government-nnov.ru/" TargetMode="External"/><Relationship Id="rId1" Type="http://schemas.openxmlformats.org/officeDocument/2006/relationships/slideLayout" Target="../slideLayouts/slideLayout5.xml"/><Relationship Id="rId6" Type="http://schemas.openxmlformats.org/officeDocument/2006/relationships/hyperlink" Target="http://zakupki.gov.ru/" TargetMode="External"/><Relationship Id="rId5" Type="http://schemas.openxmlformats.org/officeDocument/2006/relationships/hyperlink" Target="http://fin-semenov.ru/" TargetMode="External"/><Relationship Id="rId4" Type="http://schemas.openxmlformats.org/officeDocument/2006/relationships/hyperlink" Target="http://semenov.nnov.ru/"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https://fin-semenov.ru/byudzhetnyy-protsess/byudzhet-dlya-grazhdan.html" TargetMode="External"/><Relationship Id="rId2" Type="http://schemas.openxmlformats.org/officeDocument/2006/relationships/image" Target="../media/image100.png"/><Relationship Id="rId1" Type="http://schemas.openxmlformats.org/officeDocument/2006/relationships/slideLayout" Target="../slideLayouts/slideLayout5.xml"/><Relationship Id="rId5" Type="http://schemas.openxmlformats.org/officeDocument/2006/relationships/image" Target="../media/image101.png"/><Relationship Id="rId4" Type="http://schemas.openxmlformats.org/officeDocument/2006/relationships/hyperlink" Target="https://vk.com/public22166604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AE82F797-9B88-8327-11C9-A21820D823B4}"/>
              </a:ext>
            </a:extLst>
          </p:cNvPr>
          <p:cNvSpPr/>
          <p:nvPr/>
        </p:nvSpPr>
        <p:spPr>
          <a:xfrm>
            <a:off x="0" y="4584700"/>
            <a:ext cx="6858000" cy="4572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ru-RU" sz="1013">
              <a:solidFill>
                <a:prstClr val="white"/>
              </a:solidFill>
              <a:latin typeface="Calibri" panose="020F0502020204030204"/>
            </a:endParaRPr>
          </a:p>
        </p:txBody>
      </p:sp>
      <p:sp>
        <p:nvSpPr>
          <p:cNvPr id="17" name="Прямоугольник 16">
            <a:extLst>
              <a:ext uri="{FF2B5EF4-FFF2-40B4-BE49-F238E27FC236}">
                <a16:creationId xmlns:a16="http://schemas.microsoft.com/office/drawing/2014/main" id="{2C169431-359B-DE46-2C0A-2C1248DDE73A}"/>
              </a:ext>
            </a:extLst>
          </p:cNvPr>
          <p:cNvSpPr/>
          <p:nvPr/>
        </p:nvSpPr>
        <p:spPr>
          <a:xfrm>
            <a:off x="304800" y="5029200"/>
            <a:ext cx="6366600" cy="358121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ru-RU" sz="1013">
              <a:solidFill>
                <a:prstClr val="white"/>
              </a:solidFill>
              <a:latin typeface="Calibri" panose="020F0502020204030204"/>
            </a:endParaRPr>
          </a:p>
        </p:txBody>
      </p:sp>
      <p:sp>
        <p:nvSpPr>
          <p:cNvPr id="20" name="Прямоугольник 19">
            <a:extLst>
              <a:ext uri="{FF2B5EF4-FFF2-40B4-BE49-F238E27FC236}">
                <a16:creationId xmlns:a16="http://schemas.microsoft.com/office/drawing/2014/main" id="{61301943-AF62-8E75-18BF-38CE11A33842}"/>
              </a:ext>
            </a:extLst>
          </p:cNvPr>
          <p:cNvSpPr/>
          <p:nvPr/>
        </p:nvSpPr>
        <p:spPr>
          <a:xfrm>
            <a:off x="685800" y="5257800"/>
            <a:ext cx="5467500" cy="307546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ru-RU" sz="1013">
              <a:solidFill>
                <a:prstClr val="white"/>
              </a:solidFill>
              <a:latin typeface="Calibri" panose="020F0502020204030204"/>
            </a:endParaRPr>
          </a:p>
        </p:txBody>
      </p:sp>
      <p:sp>
        <p:nvSpPr>
          <p:cNvPr id="21" name="Заголовок 6">
            <a:extLst>
              <a:ext uri="{FF2B5EF4-FFF2-40B4-BE49-F238E27FC236}">
                <a16:creationId xmlns:a16="http://schemas.microsoft.com/office/drawing/2014/main" id="{7BD2A52A-93F2-B7A3-F43D-23F01D010423}"/>
              </a:ext>
            </a:extLst>
          </p:cNvPr>
          <p:cNvSpPr txBox="1">
            <a:spLocks/>
          </p:cNvSpPr>
          <p:nvPr/>
        </p:nvSpPr>
        <p:spPr>
          <a:xfrm>
            <a:off x="914400" y="5257800"/>
            <a:ext cx="5257800" cy="3183467"/>
          </a:xfrm>
          <a:prstGeom prst="rect">
            <a:avLst/>
          </a:prstGeom>
        </p:spPr>
        <p:txBody>
          <a:bodyPr vert="horz" lIns="91440" tIns="45720" rIns="91440" bIns="45720" rtlCol="0" anchor="ctr">
            <a:normAutofit fontScale="92500"/>
          </a:bodyPr>
          <a:lstStyle>
            <a:lvl1pPr algn="l" defTabSz="514350" rtl="0" eaLnBrk="1" latinLnBrk="0" hangingPunct="1">
              <a:lnSpc>
                <a:spcPct val="90000"/>
              </a:lnSpc>
              <a:spcBef>
                <a:spcPct val="0"/>
              </a:spcBef>
              <a:buNone/>
              <a:defRPr sz="2700" b="1" kern="1200">
                <a:solidFill>
                  <a:schemeClr val="bg1"/>
                </a:solidFill>
                <a:latin typeface="+mj-lt"/>
                <a:ea typeface="+mj-ea"/>
                <a:cs typeface="+mj-cs"/>
              </a:defRPr>
            </a:lvl1pPr>
          </a:lstStyle>
          <a:p>
            <a:pPr algn="ctr"/>
            <a:r>
              <a:rPr lang="ru-RU" dirty="0">
                <a:solidFill>
                  <a:schemeClr val="accent3"/>
                </a:solidFill>
              </a:rPr>
              <a:t>к проекту решения Совета депутатов</a:t>
            </a:r>
          </a:p>
          <a:p>
            <a:pPr algn="ctr"/>
            <a:r>
              <a:rPr lang="ru-RU" dirty="0">
                <a:solidFill>
                  <a:schemeClr val="accent3"/>
                </a:solidFill>
              </a:rPr>
              <a:t>муниципального округа Семеновский</a:t>
            </a:r>
          </a:p>
          <a:p>
            <a:pPr algn="ctr"/>
            <a:r>
              <a:rPr lang="ru-RU" dirty="0">
                <a:solidFill>
                  <a:schemeClr val="accent3"/>
                </a:solidFill>
              </a:rPr>
              <a:t>Нижегородской области</a:t>
            </a:r>
          </a:p>
          <a:p>
            <a:pPr algn="ctr"/>
            <a:r>
              <a:rPr lang="ru-RU" dirty="0">
                <a:solidFill>
                  <a:schemeClr val="accent3"/>
                </a:solidFill>
              </a:rPr>
              <a:t>«О бюджете муниципального </a:t>
            </a:r>
          </a:p>
          <a:p>
            <a:pPr algn="ctr"/>
            <a:r>
              <a:rPr lang="ru-RU" dirty="0">
                <a:solidFill>
                  <a:schemeClr val="accent3"/>
                </a:solidFill>
              </a:rPr>
              <a:t>округа Семеновский </a:t>
            </a:r>
          </a:p>
          <a:p>
            <a:pPr algn="ctr"/>
            <a:r>
              <a:rPr lang="ru-RU" dirty="0">
                <a:solidFill>
                  <a:schemeClr val="accent3"/>
                </a:solidFill>
              </a:rPr>
              <a:t>Нижегородской области </a:t>
            </a:r>
            <a:br>
              <a:rPr lang="ru-RU" dirty="0">
                <a:solidFill>
                  <a:schemeClr val="accent3"/>
                </a:solidFill>
              </a:rPr>
            </a:br>
            <a:r>
              <a:rPr lang="ru-RU" dirty="0">
                <a:solidFill>
                  <a:schemeClr val="accent3"/>
                </a:solidFill>
              </a:rPr>
              <a:t>на 2026 год и на плановый </a:t>
            </a:r>
          </a:p>
          <a:p>
            <a:pPr algn="ctr"/>
            <a:r>
              <a:rPr lang="ru-RU" dirty="0">
                <a:solidFill>
                  <a:schemeClr val="accent3"/>
                </a:solidFill>
              </a:rPr>
              <a:t>период 2027 и 2028 годов»</a:t>
            </a:r>
          </a:p>
        </p:txBody>
      </p:sp>
      <p:pic>
        <p:nvPicPr>
          <p:cNvPr id="4" name="Picture 2">
            <a:extLst>
              <a:ext uri="{FF2B5EF4-FFF2-40B4-BE49-F238E27FC236}">
                <a16:creationId xmlns:a16="http://schemas.microsoft.com/office/drawing/2014/main" id="{6B3F8A1F-8E15-6302-DA7E-39CCD771DB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61"/>
          <a:stretch>
            <a:fillRect/>
          </a:stretch>
        </p:blipFill>
        <p:spPr bwMode="auto">
          <a:xfrm>
            <a:off x="25400" y="-12700"/>
            <a:ext cx="6832600" cy="4660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3" name="Прямоугольник 22">
            <a:extLst>
              <a:ext uri="{FF2B5EF4-FFF2-40B4-BE49-F238E27FC236}">
                <a16:creationId xmlns:a16="http://schemas.microsoft.com/office/drawing/2014/main" id="{1B37D18E-BFF8-3DE2-48B5-2C186631AB47}"/>
              </a:ext>
            </a:extLst>
          </p:cNvPr>
          <p:cNvSpPr/>
          <p:nvPr/>
        </p:nvSpPr>
        <p:spPr>
          <a:xfrm rot="5400000">
            <a:off x="1066800" y="-1066800"/>
            <a:ext cx="4724400" cy="6858000"/>
          </a:xfrm>
          <a:prstGeom prst="rect">
            <a:avLst/>
          </a:prstGeom>
          <a:solidFill>
            <a:sysClr val="window" lastClr="FFFFFF">
              <a:alpha val="80000"/>
            </a:sysClr>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5" name="Текст 10">
            <a:extLst>
              <a:ext uri="{FF2B5EF4-FFF2-40B4-BE49-F238E27FC236}">
                <a16:creationId xmlns:a16="http://schemas.microsoft.com/office/drawing/2014/main" id="{4B303DC1-B672-4333-AF20-8BE213A707F7}"/>
              </a:ext>
            </a:extLst>
          </p:cNvPr>
          <p:cNvSpPr txBox="1">
            <a:spLocks/>
          </p:cNvSpPr>
          <p:nvPr/>
        </p:nvSpPr>
        <p:spPr>
          <a:xfrm>
            <a:off x="1295400" y="457200"/>
            <a:ext cx="3962400" cy="978729"/>
          </a:xfrm>
          <a:prstGeom prst="rect">
            <a:avLst/>
          </a:prstGeom>
          <a:noFill/>
        </p:spPr>
        <p:txBody>
          <a:bodyPr vert="horz" wrap="square" lIns="91440" tIns="45720" rIns="91440" bIns="45720" rtlCol="0">
            <a:sp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r>
              <a:rPr lang="ru-RU" sz="3200" b="1" dirty="0">
                <a:solidFill>
                  <a:srgbClr val="002060"/>
                </a:solidFill>
                <a:latin typeface="Tahoma" panose="020B0604030504040204" pitchFamily="34" charset="0"/>
                <a:ea typeface="Tahoma" panose="020B0604030504040204" pitchFamily="34" charset="0"/>
                <a:cs typeface="Tahoma" panose="020B0604030504040204" pitchFamily="34" charset="0"/>
              </a:rPr>
              <a:t>БЮДЖЕТ ДЛЯ ГРАЖДАН</a:t>
            </a:r>
          </a:p>
        </p:txBody>
      </p:sp>
      <p:sp>
        <p:nvSpPr>
          <p:cNvPr id="6" name="Текст 10">
            <a:extLst>
              <a:ext uri="{FF2B5EF4-FFF2-40B4-BE49-F238E27FC236}">
                <a16:creationId xmlns:a16="http://schemas.microsoft.com/office/drawing/2014/main" id="{E2750532-0E9E-10E9-40A6-F086AEF1AA6D}"/>
              </a:ext>
            </a:extLst>
          </p:cNvPr>
          <p:cNvSpPr txBox="1">
            <a:spLocks/>
          </p:cNvSpPr>
          <p:nvPr/>
        </p:nvSpPr>
        <p:spPr>
          <a:xfrm>
            <a:off x="4572000" y="2895600"/>
            <a:ext cx="2590800" cy="1846659"/>
          </a:xfrm>
          <a:prstGeom prst="rect">
            <a:avLst/>
          </a:prstGeom>
          <a:noFill/>
        </p:spPr>
        <p:txBody>
          <a:bodyPr wrap="square" lIns="0" tIns="0" rIns="0" bIns="0" rtlCol="0">
            <a:spAutoFit/>
          </a:bodyPr>
          <a:lstStyle>
            <a:lvl1pPr marL="0" indent="0">
              <a:buNone/>
              <a:defRPr sz="1125" b="0" i="0" spc="169">
                <a:solidFill>
                  <a:schemeClr val="accent6"/>
                </a:solidFill>
                <a:latin typeface="+mn-lt"/>
                <a:ea typeface="+mn-ea"/>
                <a:cs typeface="Calibri" panose="020F0502020204030204" pitchFamily="34" charset="0"/>
              </a:defRPr>
            </a:lvl1pPr>
            <a:lvl2pPr marL="257175" indent="0">
              <a:buNone/>
              <a:defRPr sz="1125">
                <a:solidFill>
                  <a:schemeClr val="tx1">
                    <a:tint val="75000"/>
                  </a:schemeClr>
                </a:solidFill>
                <a:latin typeface="+mn-lt"/>
                <a:ea typeface="+mn-ea"/>
                <a:cs typeface="+mn-cs"/>
              </a:defRPr>
            </a:lvl2pPr>
            <a:lvl3pPr marL="514350" indent="0">
              <a:buNone/>
              <a:defRPr sz="1013">
                <a:solidFill>
                  <a:schemeClr val="tx1">
                    <a:tint val="75000"/>
                  </a:schemeClr>
                </a:solidFill>
                <a:latin typeface="+mn-lt"/>
                <a:ea typeface="+mn-ea"/>
                <a:cs typeface="+mn-cs"/>
              </a:defRPr>
            </a:lvl3pPr>
            <a:lvl4pPr marL="771525" indent="0">
              <a:buNone/>
              <a:defRPr sz="900">
                <a:solidFill>
                  <a:schemeClr val="tx1">
                    <a:tint val="75000"/>
                  </a:schemeClr>
                </a:solidFill>
                <a:latin typeface="+mn-lt"/>
                <a:ea typeface="+mn-ea"/>
                <a:cs typeface="+mn-cs"/>
              </a:defRPr>
            </a:lvl4pPr>
            <a:lvl5pPr marL="1028700" indent="0">
              <a:buNone/>
              <a:defRPr sz="900">
                <a:solidFill>
                  <a:schemeClr val="tx1">
                    <a:tint val="75000"/>
                  </a:schemeClr>
                </a:solidFill>
                <a:latin typeface="+mn-lt"/>
                <a:ea typeface="+mn-ea"/>
                <a:cs typeface="+mn-cs"/>
              </a:defRPr>
            </a:lvl5pPr>
            <a:lvl6pPr marL="1285875" indent="0">
              <a:buNone/>
              <a:defRPr sz="900">
                <a:solidFill>
                  <a:schemeClr val="tx1">
                    <a:tint val="75000"/>
                  </a:schemeClr>
                </a:solidFill>
                <a:latin typeface="+mn-lt"/>
                <a:ea typeface="+mn-ea"/>
                <a:cs typeface="+mn-cs"/>
              </a:defRPr>
            </a:lvl6pPr>
            <a:lvl7pPr marL="1543050" indent="0">
              <a:buNone/>
              <a:defRPr sz="900">
                <a:solidFill>
                  <a:schemeClr val="tx1">
                    <a:tint val="75000"/>
                  </a:schemeClr>
                </a:solidFill>
                <a:latin typeface="+mn-lt"/>
                <a:ea typeface="+mn-ea"/>
                <a:cs typeface="+mn-cs"/>
              </a:defRPr>
            </a:lvl7pPr>
            <a:lvl8pPr marL="1800225" indent="0">
              <a:buNone/>
              <a:defRPr sz="900">
                <a:solidFill>
                  <a:schemeClr val="tx1">
                    <a:tint val="75000"/>
                  </a:schemeClr>
                </a:solidFill>
                <a:latin typeface="+mn-lt"/>
                <a:ea typeface="+mn-ea"/>
                <a:cs typeface="+mn-cs"/>
              </a:defRPr>
            </a:lvl8pPr>
            <a:lvl9pPr marL="2057400" indent="0">
              <a:buNone/>
              <a:defRPr sz="900">
                <a:solidFill>
                  <a:schemeClr val="tx1">
                    <a:tint val="75000"/>
                  </a:schemeClr>
                </a:solidFill>
                <a:latin typeface="+mn-lt"/>
                <a:ea typeface="+mn-ea"/>
                <a:cs typeface="+mn-cs"/>
              </a:defRPr>
            </a:lvl9pPr>
          </a:lstStyle>
          <a:p>
            <a:pPr algn="ctr"/>
            <a:r>
              <a:rPr lang="ru-RU" sz="6000" b="1" kern="0" dirty="0">
                <a:solidFill>
                  <a:srgbClr val="002060"/>
                </a:solidFill>
                <a:latin typeface="Arial" panose="020B0604020202020204" pitchFamily="34" charset="0"/>
                <a:cs typeface="Arial" panose="020B0604020202020204" pitchFamily="34" charset="0"/>
              </a:rPr>
              <a:t>2026</a:t>
            </a:r>
          </a:p>
          <a:p>
            <a:pPr algn="ctr"/>
            <a:r>
              <a:rPr lang="ru-RU" sz="6000" b="1" kern="0" dirty="0">
                <a:solidFill>
                  <a:srgbClr val="002060"/>
                </a:solidFill>
                <a:latin typeface="Arial" panose="020B0604020202020204" pitchFamily="34" charset="0"/>
                <a:cs typeface="Arial" panose="020B0604020202020204" pitchFamily="34" charset="0"/>
              </a:rPr>
              <a:t>2028</a:t>
            </a:r>
          </a:p>
        </p:txBody>
      </p:sp>
    </p:spTree>
    <p:extLst>
      <p:ext uri="{BB962C8B-B14F-4D97-AF65-F5344CB8AC3E}">
        <p14:creationId xmlns:p14="http://schemas.microsoft.com/office/powerpoint/2010/main" val="182990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p:nvPr/>
        </p:nvSpPr>
        <p:spPr>
          <a:xfrm>
            <a:off x="237186" y="915553"/>
            <a:ext cx="6500367" cy="4549964"/>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24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ОБЪЕМ ОТГРУЖЕННОЙ ПРОДУКЦИИ</a:t>
            </a:r>
            <a:br>
              <a:rPr kumimoji="0" lang="ru-RU" sz="1800" b="1" i="0" u="none" strike="noStrike" kern="1200" cap="none" spc="0" normalizeH="0" baseline="0" noProof="0" dirty="0">
                <a:ln>
                  <a:noFill/>
                </a:ln>
                <a:solidFill>
                  <a:srgbClr val="297083"/>
                </a:solidFill>
                <a:effectLst/>
                <a:uLnTx/>
                <a:uFillTx/>
                <a:latin typeface="Arial" pitchFamily="34" charset="0"/>
                <a:ea typeface="+mn-ea"/>
                <a:cs typeface="Arial" pitchFamily="34" charset="0"/>
              </a:rPr>
            </a:br>
            <a:br>
              <a:rPr kumimoji="0" lang="ru-RU" sz="1800" b="1" i="0" u="none" strike="noStrike" kern="1200" cap="none" spc="0" normalizeH="0" baseline="0" noProof="0" dirty="0">
                <a:ln>
                  <a:noFill/>
                </a:ln>
                <a:solidFill>
                  <a:srgbClr val="297083"/>
                </a:solidFill>
                <a:effectLst/>
                <a:uLnTx/>
                <a:uFillTx/>
                <a:latin typeface="Arial" pitchFamily="34" charset="0"/>
                <a:ea typeface="+mn-ea"/>
                <a:cs typeface="Arial" pitchFamily="34" charset="0"/>
              </a:rPr>
            </a:br>
            <a:endParaRPr kumimoji="0" sz="13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7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a:p>
            <a:pPr marL="0" marR="94615" lvl="0" indent="0" algn="r" defTabSz="914400" rtl="0" eaLnBrk="1" fontAlgn="auto" latinLnBrk="0" hangingPunct="1">
              <a:lnSpc>
                <a:spcPts val="5270"/>
              </a:lnSpc>
              <a:spcBef>
                <a:spcPts val="0"/>
              </a:spcBef>
              <a:spcAft>
                <a:spcPts val="0"/>
              </a:spcAft>
              <a:buClrTx/>
              <a:buSzTx/>
              <a:buFontTx/>
              <a:buNone/>
              <a:tabLst/>
              <a:defRPr/>
            </a:pPr>
            <a:br>
              <a:rPr kumimoji="0" lang="ru-RU" sz="4400" b="1" i="0" u="none" strike="noStrike" kern="1200" cap="none" spc="-335" normalizeH="0" baseline="0" noProof="0" dirty="0">
                <a:ln>
                  <a:noFill/>
                </a:ln>
                <a:solidFill>
                  <a:srgbClr val="297083"/>
                </a:solidFill>
                <a:effectLst/>
                <a:uLnTx/>
                <a:uFillTx/>
                <a:latin typeface="Arial" pitchFamily="34" charset="0"/>
                <a:ea typeface="+mn-ea"/>
                <a:cs typeface="Arial" pitchFamily="34" charset="0"/>
              </a:rPr>
            </a:br>
            <a:r>
              <a:rPr kumimoji="0" lang="ru-RU" sz="4400" b="1" i="0" u="none" strike="noStrike" kern="1200" cap="none" spc="-335" normalizeH="0" baseline="0" noProof="0" dirty="0">
                <a:ln>
                  <a:noFill/>
                </a:ln>
                <a:solidFill>
                  <a:srgbClr val="990033"/>
                </a:solidFill>
                <a:effectLst/>
                <a:uLnTx/>
                <a:uFillTx/>
                <a:latin typeface="Arial" pitchFamily="34" charset="0"/>
                <a:ea typeface="+mn-ea"/>
                <a:cs typeface="Arial" pitchFamily="34" charset="0"/>
              </a:rPr>
              <a:t>27 454,6</a:t>
            </a:r>
            <a:endParaRPr kumimoji="0" sz="4400" b="0" i="0" u="none" strike="noStrike" kern="1200" cap="none" spc="0" normalizeH="0" baseline="0" noProof="0" dirty="0">
              <a:ln>
                <a:noFill/>
              </a:ln>
              <a:solidFill>
                <a:srgbClr val="990033"/>
              </a:solidFill>
              <a:effectLst/>
              <a:uLnTx/>
              <a:uFillTx/>
              <a:latin typeface="Arial" pitchFamily="34" charset="0"/>
              <a:ea typeface="+mn-ea"/>
              <a:cs typeface="Arial" pitchFamily="34" charset="0"/>
            </a:endParaRPr>
          </a:p>
          <a:p>
            <a:pPr marL="4290060" marR="0" lvl="0" indent="0" algn="ctr" defTabSz="914400" rtl="0" eaLnBrk="1" fontAlgn="auto" latinLnBrk="0" hangingPunct="1">
              <a:lnSpc>
                <a:spcPts val="2030"/>
              </a:lnSpc>
              <a:spcBef>
                <a:spcPts val="0"/>
              </a:spcBef>
              <a:spcAft>
                <a:spcPts val="0"/>
              </a:spcAft>
              <a:buClrTx/>
              <a:buSzTx/>
              <a:buFontTx/>
              <a:buNone/>
              <a:tabLst/>
              <a:defRPr/>
            </a:pPr>
            <a:r>
              <a:rPr kumimoji="0" lang="ru-RU" sz="1700" b="1" i="0" u="none" strike="noStrike" kern="1200" cap="none" spc="-10" normalizeH="0" baseline="0" noProof="0" dirty="0">
                <a:ln>
                  <a:noFill/>
                </a:ln>
                <a:solidFill>
                  <a:srgbClr val="1F497D">
                    <a:lumMod val="50000"/>
                  </a:srgbClr>
                </a:solidFill>
                <a:effectLst/>
                <a:uLnTx/>
                <a:uFillTx/>
                <a:latin typeface="Arial" pitchFamily="34" charset="0"/>
                <a:ea typeface="+mn-ea"/>
                <a:cs typeface="Arial" pitchFamily="34" charset="0"/>
              </a:rPr>
              <a:t>млн</a:t>
            </a:r>
            <a:r>
              <a:rPr kumimoji="0" sz="1700" b="1" i="0" u="none" strike="noStrike" kern="1200" cap="none" spc="-10" normalizeH="0" baseline="0" noProof="0" dirty="0">
                <a:ln>
                  <a:noFill/>
                </a:ln>
                <a:solidFill>
                  <a:srgbClr val="1F497D">
                    <a:lumMod val="50000"/>
                  </a:srgbClr>
                </a:solidFill>
                <a:effectLst/>
                <a:uLnTx/>
                <a:uFillTx/>
                <a:latin typeface="Arial" pitchFamily="34" charset="0"/>
                <a:ea typeface="+mn-ea"/>
                <a:cs typeface="Arial" pitchFamily="34" charset="0"/>
              </a:rPr>
              <a:t>.</a:t>
            </a:r>
            <a:r>
              <a:rPr kumimoji="0" sz="1700" b="1" i="0" u="none" strike="noStrike" kern="1200" cap="none" spc="-45"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700" b="1"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руб</a:t>
            </a:r>
            <a:r>
              <a:rPr kumimoji="0" lang="ru-RU" sz="1700" b="1"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a:t>
            </a:r>
            <a:endParaRPr kumimoji="0" sz="17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a:p>
            <a:pPr marL="4300220" marR="5080" lvl="0" indent="0" algn="ctr" defTabSz="914400" rtl="0" eaLnBrk="1" fontAlgn="auto" latinLnBrk="0" hangingPunct="1">
              <a:lnSpc>
                <a:spcPct val="100000"/>
              </a:lnSpc>
              <a:spcBef>
                <a:spcPts val="600"/>
              </a:spcBef>
              <a:spcAft>
                <a:spcPts val="0"/>
              </a:spcAft>
              <a:buClrTx/>
              <a:buSzTx/>
              <a:buFontTx/>
              <a:buNone/>
              <a:tabLst/>
              <a:defRPr/>
            </a:pPr>
            <a:r>
              <a:rPr kumimoji="0" lang="ru-RU" sz="1700" b="0"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Объем отгруженной продукции муниципального округа Семеновский 2026 году</a:t>
            </a:r>
            <a:endParaRPr kumimoji="0" sz="17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a:p>
            <a:pPr marL="205740" marR="0" lvl="0" indent="0" algn="l" defTabSz="914400" rtl="0" eaLnBrk="1" fontAlgn="auto" latinLnBrk="0" hangingPunct="1">
              <a:lnSpc>
                <a:spcPct val="100000"/>
              </a:lnSpc>
              <a:spcBef>
                <a:spcPts val="65"/>
              </a:spcBef>
              <a:spcAft>
                <a:spcPts val="0"/>
              </a:spcAft>
              <a:buClrTx/>
              <a:buSzTx/>
              <a:buFontTx/>
              <a:buNone/>
              <a:tabLst>
                <a:tab pos="850265" algn="l"/>
                <a:tab pos="1494790" algn="l"/>
                <a:tab pos="2138680" algn="l"/>
                <a:tab pos="2783205" algn="l"/>
                <a:tab pos="3427729" algn="l"/>
              </a:tabLst>
              <a:defRPr/>
            </a:pPr>
            <a:r>
              <a:rPr kumimoji="0"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4</a:t>
            </a:r>
            <a:r>
              <a:rPr kumimoji="0" sz="1600" b="1" i="0" u="none" strike="noStrike" kern="1200" cap="none" spc="-110" normalizeH="0" baseline="0" noProof="0" dirty="0">
                <a:ln>
                  <a:noFill/>
                </a:ln>
                <a:solidFill>
                  <a:srgbClr val="297083"/>
                </a:solidFill>
                <a:effectLst/>
                <a:uLnTx/>
                <a:uFillTx/>
                <a:latin typeface="Arial" pitchFamily="34" charset="0"/>
                <a:ea typeface="+mn-ea"/>
                <a:cs typeface="Arial" pitchFamily="34" charset="0"/>
              </a:rPr>
              <a:t>	</a:t>
            </a:r>
            <a:r>
              <a:rPr kumimoji="0" lang="ru-RU"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5</a:t>
            </a:r>
            <a:r>
              <a:rPr kumimoji="0" sz="1600" b="1" i="0" u="none" strike="noStrike" kern="1200" cap="none" spc="-110" normalizeH="0" baseline="0" noProof="0" dirty="0">
                <a:ln>
                  <a:noFill/>
                </a:ln>
                <a:solidFill>
                  <a:srgbClr val="297083"/>
                </a:solidFill>
                <a:effectLst/>
                <a:uLnTx/>
                <a:uFillTx/>
                <a:latin typeface="Arial" pitchFamily="34" charset="0"/>
                <a:ea typeface="+mn-ea"/>
                <a:cs typeface="Arial" pitchFamily="34" charset="0"/>
              </a:rPr>
              <a:t>	</a:t>
            </a:r>
            <a:r>
              <a:rPr kumimoji="0" lang="ru-RU" sz="1600" b="1" i="0" u="none" strike="noStrike" kern="1200" cap="none" spc="-110" normalizeH="0" baseline="0" noProof="0" dirty="0">
                <a:ln>
                  <a:noFill/>
                </a:ln>
                <a:solidFill>
                  <a:srgbClr val="297083"/>
                </a:solidFill>
                <a:effectLst/>
                <a:uLnTx/>
                <a:uFillTx/>
                <a:latin typeface="Arial" pitchFamily="34" charset="0"/>
                <a:ea typeface="+mn-ea"/>
                <a:cs typeface="Arial" pitchFamily="34" charset="0"/>
              </a:rPr>
              <a:t> </a:t>
            </a:r>
            <a:r>
              <a:rPr kumimoji="0" sz="1600" b="1" i="0" u="none" strike="noStrike" kern="1200" cap="none" spc="-110" normalizeH="0" baseline="0" noProof="0" dirty="0">
                <a:ln>
                  <a:noFill/>
                </a:ln>
                <a:solidFill>
                  <a:srgbClr val="C00000"/>
                </a:solidFill>
                <a:effectLst/>
                <a:uLnTx/>
                <a:uFillTx/>
                <a:latin typeface="Arial" pitchFamily="34" charset="0"/>
                <a:ea typeface="+mn-ea"/>
                <a:cs typeface="Arial" pitchFamily="34" charset="0"/>
              </a:rPr>
              <a:t>202</a:t>
            </a:r>
            <a:r>
              <a:rPr kumimoji="0" lang="ru-RU" sz="1600" b="1" i="0" u="none" strike="noStrike" kern="1200" cap="none" spc="-110" normalizeH="0" baseline="0" noProof="0" dirty="0">
                <a:ln>
                  <a:noFill/>
                </a:ln>
                <a:solidFill>
                  <a:srgbClr val="C00000"/>
                </a:solidFill>
                <a:effectLst/>
                <a:uLnTx/>
                <a:uFillTx/>
                <a:latin typeface="Arial" pitchFamily="34" charset="0"/>
                <a:ea typeface="+mn-ea"/>
                <a:cs typeface="Arial" pitchFamily="34" charset="0"/>
              </a:rPr>
              <a:t>6</a:t>
            </a:r>
            <a:r>
              <a:rPr kumimoji="0" sz="1600" b="1" i="0" u="none" strike="noStrike" kern="1200" cap="none" spc="-110" normalizeH="0" baseline="0" noProof="0" dirty="0">
                <a:ln>
                  <a:noFill/>
                </a:ln>
                <a:solidFill>
                  <a:srgbClr val="297083"/>
                </a:solidFill>
                <a:effectLst/>
                <a:uLnTx/>
                <a:uFillTx/>
                <a:latin typeface="Arial" pitchFamily="34" charset="0"/>
                <a:ea typeface="+mn-ea"/>
                <a:cs typeface="Arial" pitchFamily="34" charset="0"/>
              </a:rPr>
              <a:t>	</a:t>
            </a:r>
            <a:r>
              <a:rPr kumimoji="0" lang="ru-RU"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20</a:t>
            </a:r>
            <a:r>
              <a:rPr kumimoji="0" lang="ru-RU"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27</a:t>
            </a:r>
            <a:r>
              <a:rPr kumimoji="0" sz="1600" b="1" i="0" u="none" strike="noStrike" kern="1200" cap="none" spc="-110" normalizeH="0" baseline="0" noProof="0" dirty="0">
                <a:ln>
                  <a:noFill/>
                </a:ln>
                <a:solidFill>
                  <a:srgbClr val="297083"/>
                </a:solidFill>
                <a:effectLst/>
                <a:uLnTx/>
                <a:uFillTx/>
                <a:latin typeface="Arial" pitchFamily="34" charset="0"/>
                <a:ea typeface="+mn-ea"/>
                <a:cs typeface="Arial" pitchFamily="34" charset="0"/>
              </a:rPr>
              <a:t>	</a:t>
            </a:r>
            <a:r>
              <a:rPr kumimoji="0" lang="ru-RU" sz="1600" b="1" i="0" u="none" strike="noStrike" kern="1200" cap="none" spc="-110" normalizeH="0" baseline="0" noProof="0" dirty="0">
                <a:ln>
                  <a:noFill/>
                </a:ln>
                <a:solidFill>
                  <a:srgbClr val="297083"/>
                </a:solidFill>
                <a:effectLst/>
                <a:uLnTx/>
                <a:uFillTx/>
                <a:latin typeface="Arial" pitchFamily="34" charset="0"/>
                <a:ea typeface="+mn-ea"/>
                <a:cs typeface="Arial" pitchFamily="34" charset="0"/>
              </a:rPr>
              <a:t>    </a:t>
            </a:r>
            <a:r>
              <a:rPr kumimoji="0"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8</a:t>
            </a:r>
            <a:r>
              <a:rPr kumimoji="0" lang="ru-RU" sz="1600" b="1"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 </a:t>
            </a:r>
            <a:endParaRPr kumimoji="0" sz="16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4" name="object 4"/>
          <p:cNvSpPr txBox="1"/>
          <p:nvPr/>
        </p:nvSpPr>
        <p:spPr>
          <a:xfrm>
            <a:off x="334058" y="5700543"/>
            <a:ext cx="2782051" cy="2410916"/>
          </a:xfrm>
          <a:prstGeom prst="rect">
            <a:avLst/>
          </a:prstGeom>
        </p:spPr>
        <p:txBody>
          <a:bodyPr vert="horz" wrap="square" lIns="0" tIns="12700" rIns="0" bIns="0" rtlCol="0">
            <a:spAutoFit/>
          </a:bodyPr>
          <a:lstStyle/>
          <a:p>
            <a:pPr marL="292735" marR="0" lvl="0" indent="0" algn="ctr" defTabSz="914400" rtl="0" eaLnBrk="1" fontAlgn="auto" latinLnBrk="0" hangingPunct="1">
              <a:lnSpc>
                <a:spcPts val="5275"/>
              </a:lnSpc>
              <a:spcBef>
                <a:spcPts val="100"/>
              </a:spcBef>
              <a:spcAft>
                <a:spcPts val="0"/>
              </a:spcAft>
              <a:buClrTx/>
              <a:buSzTx/>
              <a:buFontTx/>
              <a:buNone/>
              <a:tabLst/>
              <a:defRPr/>
            </a:pPr>
            <a:r>
              <a:rPr kumimoji="0" lang="ru-RU" sz="4400" b="1" i="0" u="none" strike="noStrike" kern="1200" cap="none" spc="-300" normalizeH="0" baseline="0" noProof="0" dirty="0">
                <a:ln>
                  <a:noFill/>
                </a:ln>
                <a:solidFill>
                  <a:srgbClr val="990033"/>
                </a:solidFill>
                <a:effectLst/>
                <a:uLnTx/>
                <a:uFillTx/>
                <a:latin typeface="Arial" pitchFamily="34" charset="0"/>
                <a:ea typeface="+mn-ea"/>
                <a:cs typeface="Arial" pitchFamily="34" charset="0"/>
              </a:rPr>
              <a:t>614,4</a:t>
            </a:r>
            <a:endParaRPr kumimoji="0" sz="4400" b="0" i="0" u="none" strike="noStrike" kern="1200" cap="none" spc="0" normalizeH="0" baseline="0" noProof="0" dirty="0">
              <a:ln>
                <a:noFill/>
              </a:ln>
              <a:solidFill>
                <a:srgbClr val="990033"/>
              </a:solidFill>
              <a:effectLst/>
              <a:uLnTx/>
              <a:uFillTx/>
              <a:latin typeface="Arial" pitchFamily="34" charset="0"/>
              <a:ea typeface="+mn-ea"/>
              <a:cs typeface="Arial" pitchFamily="34" charset="0"/>
            </a:endParaRPr>
          </a:p>
          <a:p>
            <a:pPr marL="367665" marR="0" lvl="0" indent="0" algn="ctr" defTabSz="914400" rtl="0" eaLnBrk="1" fontAlgn="auto" latinLnBrk="0" hangingPunct="1">
              <a:lnSpc>
                <a:spcPts val="2035"/>
              </a:lnSpc>
              <a:spcBef>
                <a:spcPts val="0"/>
              </a:spcBef>
              <a:spcAft>
                <a:spcPts val="0"/>
              </a:spcAft>
              <a:buClrTx/>
              <a:buSzTx/>
              <a:buFontTx/>
              <a:buNone/>
              <a:tabLst/>
              <a:defRPr/>
            </a:pPr>
            <a:r>
              <a:rPr kumimoji="0" lang="ru-RU" sz="1700" b="1"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тыс. </a:t>
            </a:r>
            <a:r>
              <a:rPr kumimoji="0" sz="1700" b="1"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руб</a:t>
            </a:r>
            <a:r>
              <a:rPr kumimoji="0" lang="ru-RU" sz="1700" b="1" i="0" u="none" strike="noStrike" kern="1200" cap="none" spc="-5" normalizeH="0" baseline="0" noProof="0" dirty="0">
                <a:ln>
                  <a:noFill/>
                </a:ln>
                <a:solidFill>
                  <a:srgbClr val="297083"/>
                </a:solidFill>
                <a:effectLst/>
                <a:uLnTx/>
                <a:uFillTx/>
                <a:latin typeface="Arial" pitchFamily="34" charset="0"/>
                <a:ea typeface="+mn-ea"/>
                <a:cs typeface="Arial" pitchFamily="34" charset="0"/>
              </a:rPr>
              <a:t>.</a:t>
            </a:r>
          </a:p>
          <a:p>
            <a:pPr marL="12700" marR="5080" lvl="0" indent="51435" algn="ctr" defTabSz="914400" rtl="0" eaLnBrk="1" fontAlgn="auto" latinLnBrk="0" hangingPunct="1">
              <a:lnSpc>
                <a:spcPct val="100000"/>
              </a:lnSpc>
              <a:spcBef>
                <a:spcPts val="605"/>
              </a:spcBef>
              <a:spcAft>
                <a:spcPts val="0"/>
              </a:spcAft>
              <a:buClrTx/>
              <a:buSzTx/>
              <a:buFontTx/>
              <a:buNone/>
              <a:tabLst/>
              <a:defRPr/>
            </a:pPr>
            <a:r>
              <a:rPr kumimoji="0" lang="ru-RU" sz="1700" b="0"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Объем отгруженной продукции муниципального округа Семеновский в 2026 году в расчёте на</a:t>
            </a:r>
          </a:p>
          <a:p>
            <a:pPr marL="12700" marR="5080" lvl="0" indent="51435" algn="ctr" defTabSz="914400" rtl="0" eaLnBrk="1" fontAlgn="auto" latinLnBrk="0" hangingPunct="1">
              <a:lnSpc>
                <a:spcPct val="100000"/>
              </a:lnSpc>
              <a:spcBef>
                <a:spcPts val="605"/>
              </a:spcBef>
              <a:spcAft>
                <a:spcPts val="0"/>
              </a:spcAft>
              <a:buClrTx/>
              <a:buSzTx/>
              <a:buFontTx/>
              <a:buNone/>
              <a:tabLst/>
              <a:defRPr/>
            </a:pPr>
            <a:r>
              <a:rPr kumimoji="0" lang="ru-RU" sz="1700" b="0"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1 жителя</a:t>
            </a:r>
            <a:endParaRPr kumimoji="0" sz="17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grpSp>
        <p:nvGrpSpPr>
          <p:cNvPr id="15" name="object 15"/>
          <p:cNvGrpSpPr/>
          <p:nvPr/>
        </p:nvGrpSpPr>
        <p:grpSpPr>
          <a:xfrm>
            <a:off x="1713430" y="2536020"/>
            <a:ext cx="558165" cy="2402639"/>
            <a:chOff x="2351532" y="3369564"/>
            <a:chExt cx="558165" cy="1412875"/>
          </a:xfrm>
        </p:grpSpPr>
        <p:pic>
          <p:nvPicPr>
            <p:cNvPr id="16" name="object 16"/>
            <p:cNvPicPr/>
            <p:nvPr/>
          </p:nvPicPr>
          <p:blipFill>
            <a:blip r:embed="rId3" cstate="print"/>
            <a:stretch>
              <a:fillRect/>
            </a:stretch>
          </p:blipFill>
          <p:spPr>
            <a:xfrm>
              <a:off x="2351532" y="3369564"/>
              <a:ext cx="550163" cy="1412748"/>
            </a:xfrm>
            <a:prstGeom prst="rect">
              <a:avLst/>
            </a:prstGeom>
          </p:spPr>
        </p:pic>
        <p:pic>
          <p:nvPicPr>
            <p:cNvPr id="17" name="object 17"/>
            <p:cNvPicPr/>
            <p:nvPr/>
          </p:nvPicPr>
          <p:blipFill>
            <a:blip r:embed="rId4" cstate="print"/>
            <a:stretch>
              <a:fillRect/>
            </a:stretch>
          </p:blipFill>
          <p:spPr>
            <a:xfrm>
              <a:off x="2403348" y="3535680"/>
              <a:ext cx="505968" cy="1028700"/>
            </a:xfrm>
            <a:prstGeom prst="rect">
              <a:avLst/>
            </a:prstGeom>
          </p:spPr>
        </p:pic>
        <p:sp>
          <p:nvSpPr>
            <p:cNvPr id="18" name="object 18"/>
            <p:cNvSpPr/>
            <p:nvPr/>
          </p:nvSpPr>
          <p:spPr>
            <a:xfrm>
              <a:off x="2377948" y="3396234"/>
              <a:ext cx="443230" cy="1306830"/>
            </a:xfrm>
            <a:custGeom>
              <a:avLst/>
              <a:gdLst/>
              <a:ahLst/>
              <a:cxnLst/>
              <a:rect l="l" t="t" r="r" b="b"/>
              <a:pathLst>
                <a:path w="443230" h="1306829">
                  <a:moveTo>
                    <a:pt x="368934" y="0"/>
                  </a:moveTo>
                  <a:lnTo>
                    <a:pt x="73787" y="0"/>
                  </a:lnTo>
                  <a:lnTo>
                    <a:pt x="45059" y="5816"/>
                  </a:lnTo>
                  <a:lnTo>
                    <a:pt x="21605" y="21669"/>
                  </a:lnTo>
                  <a:lnTo>
                    <a:pt x="5796" y="45166"/>
                  </a:lnTo>
                  <a:lnTo>
                    <a:pt x="0" y="73913"/>
                  </a:lnTo>
                  <a:lnTo>
                    <a:pt x="0" y="1232535"/>
                  </a:lnTo>
                  <a:lnTo>
                    <a:pt x="5796" y="1261282"/>
                  </a:lnTo>
                  <a:lnTo>
                    <a:pt x="21605" y="1284779"/>
                  </a:lnTo>
                  <a:lnTo>
                    <a:pt x="45059" y="1300632"/>
                  </a:lnTo>
                  <a:lnTo>
                    <a:pt x="73787" y="1306449"/>
                  </a:lnTo>
                  <a:lnTo>
                    <a:pt x="368934" y="1306449"/>
                  </a:lnTo>
                  <a:lnTo>
                    <a:pt x="397662" y="1300632"/>
                  </a:lnTo>
                  <a:lnTo>
                    <a:pt x="421116" y="1284779"/>
                  </a:lnTo>
                  <a:lnTo>
                    <a:pt x="436925" y="1261282"/>
                  </a:lnTo>
                  <a:lnTo>
                    <a:pt x="442721" y="1232535"/>
                  </a:lnTo>
                  <a:lnTo>
                    <a:pt x="442721" y="73913"/>
                  </a:lnTo>
                  <a:lnTo>
                    <a:pt x="436925" y="45166"/>
                  </a:lnTo>
                  <a:lnTo>
                    <a:pt x="421116" y="21669"/>
                  </a:lnTo>
                  <a:lnTo>
                    <a:pt x="397662" y="5816"/>
                  </a:lnTo>
                  <a:lnTo>
                    <a:pt x="368934" y="0"/>
                  </a:lnTo>
                  <a:close/>
                </a:path>
              </a:pathLst>
            </a:custGeom>
            <a:solidFill>
              <a:srgbClr val="7F2F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 name="object 20"/>
          <p:cNvGrpSpPr/>
          <p:nvPr/>
        </p:nvGrpSpPr>
        <p:grpSpPr>
          <a:xfrm>
            <a:off x="2368295" y="2352138"/>
            <a:ext cx="558165" cy="2586305"/>
            <a:chOff x="2996183" y="3168395"/>
            <a:chExt cx="558165" cy="1614170"/>
          </a:xfrm>
        </p:grpSpPr>
        <p:pic>
          <p:nvPicPr>
            <p:cNvPr id="21" name="object 21"/>
            <p:cNvPicPr/>
            <p:nvPr/>
          </p:nvPicPr>
          <p:blipFill>
            <a:blip r:embed="rId5" cstate="print"/>
            <a:stretch>
              <a:fillRect/>
            </a:stretch>
          </p:blipFill>
          <p:spPr>
            <a:xfrm>
              <a:off x="2996183" y="3168395"/>
              <a:ext cx="548640" cy="1613915"/>
            </a:xfrm>
            <a:prstGeom prst="rect">
              <a:avLst/>
            </a:prstGeom>
          </p:spPr>
        </p:pic>
        <p:pic>
          <p:nvPicPr>
            <p:cNvPr id="22" name="object 22"/>
            <p:cNvPicPr/>
            <p:nvPr/>
          </p:nvPicPr>
          <p:blipFill>
            <a:blip r:embed="rId6" cstate="print"/>
            <a:stretch>
              <a:fillRect/>
            </a:stretch>
          </p:blipFill>
          <p:spPr>
            <a:xfrm>
              <a:off x="3047999" y="3435095"/>
              <a:ext cx="505968" cy="1028700"/>
            </a:xfrm>
            <a:prstGeom prst="rect">
              <a:avLst/>
            </a:prstGeom>
          </p:spPr>
        </p:pic>
        <p:sp>
          <p:nvSpPr>
            <p:cNvPr id="23" name="object 23"/>
            <p:cNvSpPr/>
            <p:nvPr/>
          </p:nvSpPr>
          <p:spPr>
            <a:xfrm>
              <a:off x="3022091" y="3194176"/>
              <a:ext cx="443230" cy="1508760"/>
            </a:xfrm>
            <a:custGeom>
              <a:avLst/>
              <a:gdLst/>
              <a:ahLst/>
              <a:cxnLst/>
              <a:rect l="l" t="t" r="r" b="b"/>
              <a:pathLst>
                <a:path w="443229" h="1508760">
                  <a:moveTo>
                    <a:pt x="369061" y="0"/>
                  </a:moveTo>
                  <a:lnTo>
                    <a:pt x="73787" y="0"/>
                  </a:lnTo>
                  <a:lnTo>
                    <a:pt x="45059" y="5796"/>
                  </a:lnTo>
                  <a:lnTo>
                    <a:pt x="21605" y="21605"/>
                  </a:lnTo>
                  <a:lnTo>
                    <a:pt x="5796" y="45059"/>
                  </a:lnTo>
                  <a:lnTo>
                    <a:pt x="0" y="73787"/>
                  </a:lnTo>
                  <a:lnTo>
                    <a:pt x="0" y="1434592"/>
                  </a:lnTo>
                  <a:lnTo>
                    <a:pt x="5796" y="1463339"/>
                  </a:lnTo>
                  <a:lnTo>
                    <a:pt x="21605" y="1486836"/>
                  </a:lnTo>
                  <a:lnTo>
                    <a:pt x="45059" y="1502689"/>
                  </a:lnTo>
                  <a:lnTo>
                    <a:pt x="73787" y="1508506"/>
                  </a:lnTo>
                  <a:lnTo>
                    <a:pt x="369061" y="1508506"/>
                  </a:lnTo>
                  <a:lnTo>
                    <a:pt x="397789" y="1502689"/>
                  </a:lnTo>
                  <a:lnTo>
                    <a:pt x="421243" y="1486836"/>
                  </a:lnTo>
                  <a:lnTo>
                    <a:pt x="437052" y="1463339"/>
                  </a:lnTo>
                  <a:lnTo>
                    <a:pt x="442848" y="1434592"/>
                  </a:lnTo>
                  <a:lnTo>
                    <a:pt x="442848" y="73787"/>
                  </a:lnTo>
                  <a:lnTo>
                    <a:pt x="437052" y="45059"/>
                  </a:lnTo>
                  <a:lnTo>
                    <a:pt x="421243" y="21605"/>
                  </a:lnTo>
                  <a:lnTo>
                    <a:pt x="397789" y="5796"/>
                  </a:lnTo>
                  <a:lnTo>
                    <a:pt x="369061"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5" name="object 25"/>
          <p:cNvGrpSpPr/>
          <p:nvPr/>
        </p:nvGrpSpPr>
        <p:grpSpPr>
          <a:xfrm>
            <a:off x="3062769" y="1895397"/>
            <a:ext cx="559435" cy="3043046"/>
            <a:chOff x="3639311" y="2977895"/>
            <a:chExt cx="559435" cy="1804670"/>
          </a:xfrm>
        </p:grpSpPr>
        <p:pic>
          <p:nvPicPr>
            <p:cNvPr id="26" name="object 26"/>
            <p:cNvPicPr/>
            <p:nvPr/>
          </p:nvPicPr>
          <p:blipFill>
            <a:blip r:embed="rId7" cstate="print"/>
            <a:stretch>
              <a:fillRect/>
            </a:stretch>
          </p:blipFill>
          <p:spPr>
            <a:xfrm>
              <a:off x="3639311" y="2977895"/>
              <a:ext cx="550163" cy="1804415"/>
            </a:xfrm>
            <a:prstGeom prst="rect">
              <a:avLst/>
            </a:prstGeom>
          </p:spPr>
        </p:pic>
        <p:pic>
          <p:nvPicPr>
            <p:cNvPr id="27" name="object 27"/>
            <p:cNvPicPr/>
            <p:nvPr/>
          </p:nvPicPr>
          <p:blipFill>
            <a:blip r:embed="rId8" cstate="print"/>
            <a:stretch>
              <a:fillRect/>
            </a:stretch>
          </p:blipFill>
          <p:spPr>
            <a:xfrm>
              <a:off x="3692651" y="3340607"/>
              <a:ext cx="505968" cy="1028700"/>
            </a:xfrm>
            <a:prstGeom prst="rect">
              <a:avLst/>
            </a:prstGeom>
          </p:spPr>
        </p:pic>
        <p:sp>
          <p:nvSpPr>
            <p:cNvPr id="28" name="object 28"/>
            <p:cNvSpPr/>
            <p:nvPr/>
          </p:nvSpPr>
          <p:spPr>
            <a:xfrm>
              <a:off x="3666362" y="3004438"/>
              <a:ext cx="443230" cy="1698625"/>
            </a:xfrm>
            <a:custGeom>
              <a:avLst/>
              <a:gdLst/>
              <a:ahLst/>
              <a:cxnLst/>
              <a:rect l="l" t="t" r="r" b="b"/>
              <a:pathLst>
                <a:path w="443229" h="1698625">
                  <a:moveTo>
                    <a:pt x="368935" y="0"/>
                  </a:moveTo>
                  <a:lnTo>
                    <a:pt x="73787" y="0"/>
                  </a:lnTo>
                  <a:lnTo>
                    <a:pt x="45059" y="5796"/>
                  </a:lnTo>
                  <a:lnTo>
                    <a:pt x="21605" y="21605"/>
                  </a:lnTo>
                  <a:lnTo>
                    <a:pt x="5796" y="45059"/>
                  </a:lnTo>
                  <a:lnTo>
                    <a:pt x="0" y="73787"/>
                  </a:lnTo>
                  <a:lnTo>
                    <a:pt x="0" y="1624330"/>
                  </a:lnTo>
                  <a:lnTo>
                    <a:pt x="5796" y="1653077"/>
                  </a:lnTo>
                  <a:lnTo>
                    <a:pt x="21605" y="1676574"/>
                  </a:lnTo>
                  <a:lnTo>
                    <a:pt x="45059" y="1692427"/>
                  </a:lnTo>
                  <a:lnTo>
                    <a:pt x="73787" y="1698244"/>
                  </a:lnTo>
                  <a:lnTo>
                    <a:pt x="368935" y="1698244"/>
                  </a:lnTo>
                  <a:lnTo>
                    <a:pt x="397662" y="1692427"/>
                  </a:lnTo>
                  <a:lnTo>
                    <a:pt x="421116" y="1676574"/>
                  </a:lnTo>
                  <a:lnTo>
                    <a:pt x="436925" y="1653077"/>
                  </a:lnTo>
                  <a:lnTo>
                    <a:pt x="442722" y="1624330"/>
                  </a:lnTo>
                  <a:lnTo>
                    <a:pt x="442722" y="73787"/>
                  </a:lnTo>
                  <a:lnTo>
                    <a:pt x="436925" y="45059"/>
                  </a:lnTo>
                  <a:lnTo>
                    <a:pt x="421116" y="21605"/>
                  </a:lnTo>
                  <a:lnTo>
                    <a:pt x="397662" y="5796"/>
                  </a:lnTo>
                  <a:lnTo>
                    <a:pt x="368935"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0" name="object 30"/>
          <p:cNvGrpSpPr/>
          <p:nvPr/>
        </p:nvGrpSpPr>
        <p:grpSpPr>
          <a:xfrm>
            <a:off x="421839" y="2970209"/>
            <a:ext cx="557783" cy="1858198"/>
            <a:chOff x="419100" y="3681984"/>
            <a:chExt cx="557783" cy="1118146"/>
          </a:xfrm>
        </p:grpSpPr>
        <p:pic>
          <p:nvPicPr>
            <p:cNvPr id="31" name="object 31"/>
            <p:cNvPicPr/>
            <p:nvPr/>
          </p:nvPicPr>
          <p:blipFill>
            <a:blip r:embed="rId9" cstate="print"/>
            <a:stretch>
              <a:fillRect/>
            </a:stretch>
          </p:blipFill>
          <p:spPr>
            <a:xfrm>
              <a:off x="419100" y="3681984"/>
              <a:ext cx="548640" cy="1100327"/>
            </a:xfrm>
            <a:prstGeom prst="rect">
              <a:avLst/>
            </a:prstGeom>
          </p:spPr>
        </p:pic>
        <p:pic>
          <p:nvPicPr>
            <p:cNvPr id="32" name="object 32"/>
            <p:cNvPicPr/>
            <p:nvPr/>
          </p:nvPicPr>
          <p:blipFill>
            <a:blip r:embed="rId10" cstate="print"/>
            <a:stretch>
              <a:fillRect/>
            </a:stretch>
          </p:blipFill>
          <p:spPr>
            <a:xfrm>
              <a:off x="470915" y="3691128"/>
              <a:ext cx="505968" cy="1028700"/>
            </a:xfrm>
            <a:prstGeom prst="rect">
              <a:avLst/>
            </a:prstGeom>
          </p:spPr>
        </p:pic>
        <p:sp>
          <p:nvSpPr>
            <p:cNvPr id="33" name="object 33"/>
            <p:cNvSpPr/>
            <p:nvPr/>
          </p:nvSpPr>
          <p:spPr>
            <a:xfrm>
              <a:off x="471805" y="3744934"/>
              <a:ext cx="443230" cy="1055196"/>
            </a:xfrm>
            <a:custGeom>
              <a:avLst/>
              <a:gdLst/>
              <a:ahLst/>
              <a:cxnLst/>
              <a:rect l="l" t="t" r="r" b="b"/>
              <a:pathLst>
                <a:path w="443230" h="995045">
                  <a:moveTo>
                    <a:pt x="368998" y="0"/>
                  </a:moveTo>
                  <a:lnTo>
                    <a:pt x="73799" y="0"/>
                  </a:lnTo>
                  <a:lnTo>
                    <a:pt x="45069" y="5796"/>
                  </a:lnTo>
                  <a:lnTo>
                    <a:pt x="21612" y="21605"/>
                  </a:lnTo>
                  <a:lnTo>
                    <a:pt x="5798" y="45059"/>
                  </a:lnTo>
                  <a:lnTo>
                    <a:pt x="0" y="73787"/>
                  </a:lnTo>
                  <a:lnTo>
                    <a:pt x="0" y="920877"/>
                  </a:lnTo>
                  <a:lnTo>
                    <a:pt x="5798" y="949624"/>
                  </a:lnTo>
                  <a:lnTo>
                    <a:pt x="21612" y="973121"/>
                  </a:lnTo>
                  <a:lnTo>
                    <a:pt x="45069" y="988974"/>
                  </a:lnTo>
                  <a:lnTo>
                    <a:pt x="73799" y="994791"/>
                  </a:lnTo>
                  <a:lnTo>
                    <a:pt x="368998" y="994791"/>
                  </a:lnTo>
                  <a:lnTo>
                    <a:pt x="397722" y="988974"/>
                  </a:lnTo>
                  <a:lnTo>
                    <a:pt x="421181" y="973121"/>
                  </a:lnTo>
                  <a:lnTo>
                    <a:pt x="436998" y="949624"/>
                  </a:lnTo>
                  <a:lnTo>
                    <a:pt x="442798" y="920877"/>
                  </a:lnTo>
                  <a:lnTo>
                    <a:pt x="442798" y="73787"/>
                  </a:lnTo>
                  <a:lnTo>
                    <a:pt x="436998" y="45059"/>
                  </a:lnTo>
                  <a:lnTo>
                    <a:pt x="421181" y="21605"/>
                  </a:lnTo>
                  <a:lnTo>
                    <a:pt x="397722" y="5796"/>
                  </a:lnTo>
                  <a:lnTo>
                    <a:pt x="368998"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6" name="object 36"/>
          <p:cNvGrpSpPr/>
          <p:nvPr/>
        </p:nvGrpSpPr>
        <p:grpSpPr>
          <a:xfrm>
            <a:off x="3445764" y="6435487"/>
            <a:ext cx="558165" cy="1274825"/>
            <a:chOff x="3445764" y="6630923"/>
            <a:chExt cx="558165" cy="1026160"/>
          </a:xfrm>
        </p:grpSpPr>
        <p:pic>
          <p:nvPicPr>
            <p:cNvPr id="37" name="object 37"/>
            <p:cNvPicPr/>
            <p:nvPr/>
          </p:nvPicPr>
          <p:blipFill>
            <a:blip r:embed="rId11" cstate="print"/>
            <a:stretch>
              <a:fillRect/>
            </a:stretch>
          </p:blipFill>
          <p:spPr>
            <a:xfrm>
              <a:off x="3445764" y="6630923"/>
              <a:ext cx="548639" cy="1025651"/>
            </a:xfrm>
            <a:prstGeom prst="rect">
              <a:avLst/>
            </a:prstGeom>
          </p:spPr>
        </p:pic>
        <p:pic>
          <p:nvPicPr>
            <p:cNvPr id="38" name="object 38"/>
            <p:cNvPicPr/>
            <p:nvPr/>
          </p:nvPicPr>
          <p:blipFill>
            <a:blip r:embed="rId12" cstate="print"/>
            <a:stretch>
              <a:fillRect/>
            </a:stretch>
          </p:blipFill>
          <p:spPr>
            <a:xfrm>
              <a:off x="3497580" y="6684263"/>
              <a:ext cx="505968" cy="868680"/>
            </a:xfrm>
            <a:prstGeom prst="rect">
              <a:avLst/>
            </a:prstGeom>
          </p:spPr>
        </p:pic>
        <p:sp>
          <p:nvSpPr>
            <p:cNvPr id="39" name="object 39"/>
            <p:cNvSpPr/>
            <p:nvPr/>
          </p:nvSpPr>
          <p:spPr>
            <a:xfrm>
              <a:off x="3471545" y="6657974"/>
              <a:ext cx="443230" cy="918844"/>
            </a:xfrm>
            <a:custGeom>
              <a:avLst/>
              <a:gdLst/>
              <a:ahLst/>
              <a:cxnLst/>
              <a:rect l="l" t="t" r="r" b="b"/>
              <a:pathLst>
                <a:path w="443229" h="918845">
                  <a:moveTo>
                    <a:pt x="368934" y="0"/>
                  </a:moveTo>
                  <a:lnTo>
                    <a:pt x="73787" y="0"/>
                  </a:lnTo>
                  <a:lnTo>
                    <a:pt x="45059" y="5796"/>
                  </a:lnTo>
                  <a:lnTo>
                    <a:pt x="21605" y="21605"/>
                  </a:lnTo>
                  <a:lnTo>
                    <a:pt x="5796" y="45059"/>
                  </a:lnTo>
                  <a:lnTo>
                    <a:pt x="0" y="73787"/>
                  </a:lnTo>
                  <a:lnTo>
                    <a:pt x="0" y="844804"/>
                  </a:lnTo>
                  <a:lnTo>
                    <a:pt x="5796" y="873531"/>
                  </a:lnTo>
                  <a:lnTo>
                    <a:pt x="21605" y="896985"/>
                  </a:lnTo>
                  <a:lnTo>
                    <a:pt x="45059" y="912794"/>
                  </a:lnTo>
                  <a:lnTo>
                    <a:pt x="73787" y="918591"/>
                  </a:lnTo>
                  <a:lnTo>
                    <a:pt x="368934" y="918591"/>
                  </a:lnTo>
                  <a:lnTo>
                    <a:pt x="397662" y="912794"/>
                  </a:lnTo>
                  <a:lnTo>
                    <a:pt x="421116" y="896985"/>
                  </a:lnTo>
                  <a:lnTo>
                    <a:pt x="436925" y="873531"/>
                  </a:lnTo>
                  <a:lnTo>
                    <a:pt x="442721" y="844804"/>
                  </a:lnTo>
                  <a:lnTo>
                    <a:pt x="442721" y="73787"/>
                  </a:lnTo>
                  <a:lnTo>
                    <a:pt x="436925" y="45059"/>
                  </a:lnTo>
                  <a:lnTo>
                    <a:pt x="421116" y="21605"/>
                  </a:lnTo>
                  <a:lnTo>
                    <a:pt x="397662" y="5796"/>
                  </a:lnTo>
                  <a:lnTo>
                    <a:pt x="368934"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1" name="object 41"/>
          <p:cNvGrpSpPr/>
          <p:nvPr/>
        </p:nvGrpSpPr>
        <p:grpSpPr>
          <a:xfrm>
            <a:off x="4088891" y="6326204"/>
            <a:ext cx="559435" cy="1362837"/>
            <a:chOff x="4088891" y="6374891"/>
            <a:chExt cx="559435" cy="1282065"/>
          </a:xfrm>
        </p:grpSpPr>
        <p:pic>
          <p:nvPicPr>
            <p:cNvPr id="42" name="object 42"/>
            <p:cNvPicPr/>
            <p:nvPr/>
          </p:nvPicPr>
          <p:blipFill>
            <a:blip r:embed="rId13" cstate="print"/>
            <a:stretch>
              <a:fillRect/>
            </a:stretch>
          </p:blipFill>
          <p:spPr>
            <a:xfrm>
              <a:off x="4088891" y="6374891"/>
              <a:ext cx="550163" cy="1281684"/>
            </a:xfrm>
            <a:prstGeom prst="rect">
              <a:avLst/>
            </a:prstGeom>
          </p:spPr>
        </p:pic>
        <p:pic>
          <p:nvPicPr>
            <p:cNvPr id="43" name="object 43"/>
            <p:cNvPicPr/>
            <p:nvPr/>
          </p:nvPicPr>
          <p:blipFill>
            <a:blip r:embed="rId14" cstate="print"/>
            <a:stretch>
              <a:fillRect/>
            </a:stretch>
          </p:blipFill>
          <p:spPr>
            <a:xfrm>
              <a:off x="4142231" y="6554723"/>
              <a:ext cx="505967" cy="868680"/>
            </a:xfrm>
            <a:prstGeom prst="rect">
              <a:avLst/>
            </a:prstGeom>
          </p:spPr>
        </p:pic>
        <p:sp>
          <p:nvSpPr>
            <p:cNvPr id="44" name="object 44"/>
            <p:cNvSpPr/>
            <p:nvPr/>
          </p:nvSpPr>
          <p:spPr>
            <a:xfrm>
              <a:off x="4115688" y="6400926"/>
              <a:ext cx="443230" cy="1176020"/>
            </a:xfrm>
            <a:custGeom>
              <a:avLst/>
              <a:gdLst/>
              <a:ahLst/>
              <a:cxnLst/>
              <a:rect l="l" t="t" r="r" b="b"/>
              <a:pathLst>
                <a:path w="443229" h="1176020">
                  <a:moveTo>
                    <a:pt x="369062" y="0"/>
                  </a:moveTo>
                  <a:lnTo>
                    <a:pt x="73787" y="0"/>
                  </a:lnTo>
                  <a:lnTo>
                    <a:pt x="45059" y="5796"/>
                  </a:lnTo>
                  <a:lnTo>
                    <a:pt x="21605" y="21605"/>
                  </a:lnTo>
                  <a:lnTo>
                    <a:pt x="5796" y="45059"/>
                  </a:lnTo>
                  <a:lnTo>
                    <a:pt x="0" y="73787"/>
                  </a:lnTo>
                  <a:lnTo>
                    <a:pt x="0" y="1101852"/>
                  </a:lnTo>
                  <a:lnTo>
                    <a:pt x="5796" y="1130579"/>
                  </a:lnTo>
                  <a:lnTo>
                    <a:pt x="21605" y="1154033"/>
                  </a:lnTo>
                  <a:lnTo>
                    <a:pt x="45059" y="1169842"/>
                  </a:lnTo>
                  <a:lnTo>
                    <a:pt x="73787" y="1175639"/>
                  </a:lnTo>
                  <a:lnTo>
                    <a:pt x="369062" y="1175639"/>
                  </a:lnTo>
                  <a:lnTo>
                    <a:pt x="397789" y="1169842"/>
                  </a:lnTo>
                  <a:lnTo>
                    <a:pt x="421243" y="1154033"/>
                  </a:lnTo>
                  <a:lnTo>
                    <a:pt x="437052" y="1130579"/>
                  </a:lnTo>
                  <a:lnTo>
                    <a:pt x="442849" y="1101852"/>
                  </a:lnTo>
                  <a:lnTo>
                    <a:pt x="442849" y="73787"/>
                  </a:lnTo>
                  <a:lnTo>
                    <a:pt x="437052" y="45059"/>
                  </a:lnTo>
                  <a:lnTo>
                    <a:pt x="421243" y="21605"/>
                  </a:lnTo>
                  <a:lnTo>
                    <a:pt x="397789" y="5796"/>
                  </a:lnTo>
                  <a:lnTo>
                    <a:pt x="369062"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6" name="object 46"/>
          <p:cNvGrpSpPr/>
          <p:nvPr/>
        </p:nvGrpSpPr>
        <p:grpSpPr>
          <a:xfrm>
            <a:off x="4733544" y="6098290"/>
            <a:ext cx="558165" cy="1615567"/>
            <a:chOff x="4733544" y="6243828"/>
            <a:chExt cx="558165" cy="1412875"/>
          </a:xfrm>
        </p:grpSpPr>
        <p:pic>
          <p:nvPicPr>
            <p:cNvPr id="47" name="object 47"/>
            <p:cNvPicPr/>
            <p:nvPr/>
          </p:nvPicPr>
          <p:blipFill>
            <a:blip r:embed="rId15" cstate="print"/>
            <a:stretch>
              <a:fillRect/>
            </a:stretch>
          </p:blipFill>
          <p:spPr>
            <a:xfrm>
              <a:off x="4733544" y="6243828"/>
              <a:ext cx="550163" cy="1412748"/>
            </a:xfrm>
            <a:prstGeom prst="rect">
              <a:avLst/>
            </a:prstGeom>
          </p:spPr>
        </p:pic>
        <p:pic>
          <p:nvPicPr>
            <p:cNvPr id="48" name="object 48"/>
            <p:cNvPicPr/>
            <p:nvPr/>
          </p:nvPicPr>
          <p:blipFill>
            <a:blip r:embed="rId16" cstate="print"/>
            <a:stretch>
              <a:fillRect/>
            </a:stretch>
          </p:blipFill>
          <p:spPr>
            <a:xfrm>
              <a:off x="4785360" y="6489192"/>
              <a:ext cx="505967" cy="868680"/>
            </a:xfrm>
            <a:prstGeom prst="rect">
              <a:avLst/>
            </a:prstGeom>
          </p:spPr>
        </p:pic>
        <p:sp>
          <p:nvSpPr>
            <p:cNvPr id="49" name="object 49"/>
            <p:cNvSpPr/>
            <p:nvPr/>
          </p:nvSpPr>
          <p:spPr>
            <a:xfrm>
              <a:off x="4759960" y="6270244"/>
              <a:ext cx="443230" cy="1306830"/>
            </a:xfrm>
            <a:custGeom>
              <a:avLst/>
              <a:gdLst/>
              <a:ahLst/>
              <a:cxnLst/>
              <a:rect l="l" t="t" r="r" b="b"/>
              <a:pathLst>
                <a:path w="443229" h="1306829">
                  <a:moveTo>
                    <a:pt x="368935" y="0"/>
                  </a:moveTo>
                  <a:lnTo>
                    <a:pt x="73787" y="0"/>
                  </a:lnTo>
                  <a:lnTo>
                    <a:pt x="45059" y="5796"/>
                  </a:lnTo>
                  <a:lnTo>
                    <a:pt x="21605" y="21605"/>
                  </a:lnTo>
                  <a:lnTo>
                    <a:pt x="5796" y="45059"/>
                  </a:lnTo>
                  <a:lnTo>
                    <a:pt x="0" y="73786"/>
                  </a:lnTo>
                  <a:lnTo>
                    <a:pt x="0" y="1232534"/>
                  </a:lnTo>
                  <a:lnTo>
                    <a:pt x="5796" y="1261262"/>
                  </a:lnTo>
                  <a:lnTo>
                    <a:pt x="21605" y="1284716"/>
                  </a:lnTo>
                  <a:lnTo>
                    <a:pt x="45059" y="1300525"/>
                  </a:lnTo>
                  <a:lnTo>
                    <a:pt x="73787" y="1306321"/>
                  </a:lnTo>
                  <a:lnTo>
                    <a:pt x="368935" y="1306321"/>
                  </a:lnTo>
                  <a:lnTo>
                    <a:pt x="397662" y="1300525"/>
                  </a:lnTo>
                  <a:lnTo>
                    <a:pt x="421116" y="1284716"/>
                  </a:lnTo>
                  <a:lnTo>
                    <a:pt x="436925" y="1261262"/>
                  </a:lnTo>
                  <a:lnTo>
                    <a:pt x="442722" y="1232534"/>
                  </a:lnTo>
                  <a:lnTo>
                    <a:pt x="442722" y="73786"/>
                  </a:lnTo>
                  <a:lnTo>
                    <a:pt x="436925" y="45059"/>
                  </a:lnTo>
                  <a:lnTo>
                    <a:pt x="421116" y="21605"/>
                  </a:lnTo>
                  <a:lnTo>
                    <a:pt x="397662" y="5796"/>
                  </a:lnTo>
                  <a:lnTo>
                    <a:pt x="368935" y="0"/>
                  </a:lnTo>
                  <a:close/>
                </a:path>
              </a:pathLst>
            </a:custGeom>
            <a:solidFill>
              <a:srgbClr val="7F2F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6" name="object 56"/>
          <p:cNvGrpSpPr/>
          <p:nvPr/>
        </p:nvGrpSpPr>
        <p:grpSpPr>
          <a:xfrm>
            <a:off x="6031285" y="5564079"/>
            <a:ext cx="559307" cy="2138538"/>
            <a:chOff x="6021323" y="5852159"/>
            <a:chExt cx="559307" cy="1804416"/>
          </a:xfrm>
        </p:grpSpPr>
        <p:pic>
          <p:nvPicPr>
            <p:cNvPr id="57" name="object 57"/>
            <p:cNvPicPr/>
            <p:nvPr/>
          </p:nvPicPr>
          <p:blipFill>
            <a:blip r:embed="rId17" cstate="print"/>
            <a:stretch>
              <a:fillRect/>
            </a:stretch>
          </p:blipFill>
          <p:spPr>
            <a:xfrm>
              <a:off x="6021323" y="5852159"/>
              <a:ext cx="550164" cy="1804416"/>
            </a:xfrm>
            <a:prstGeom prst="rect">
              <a:avLst/>
            </a:prstGeom>
          </p:spPr>
        </p:pic>
        <p:pic>
          <p:nvPicPr>
            <p:cNvPr id="58" name="object 58"/>
            <p:cNvPicPr/>
            <p:nvPr/>
          </p:nvPicPr>
          <p:blipFill>
            <a:blip r:embed="rId18" cstate="print"/>
            <a:stretch>
              <a:fillRect/>
            </a:stretch>
          </p:blipFill>
          <p:spPr>
            <a:xfrm>
              <a:off x="6074663" y="6294119"/>
              <a:ext cx="505967" cy="868680"/>
            </a:xfrm>
            <a:prstGeom prst="rect">
              <a:avLst/>
            </a:prstGeom>
          </p:spPr>
        </p:pic>
        <p:sp>
          <p:nvSpPr>
            <p:cNvPr id="59" name="object 59"/>
            <p:cNvSpPr/>
            <p:nvPr/>
          </p:nvSpPr>
          <p:spPr>
            <a:xfrm>
              <a:off x="6048374" y="5878321"/>
              <a:ext cx="443230" cy="1698625"/>
            </a:xfrm>
            <a:custGeom>
              <a:avLst/>
              <a:gdLst/>
              <a:ahLst/>
              <a:cxnLst/>
              <a:rect l="l" t="t" r="r" b="b"/>
              <a:pathLst>
                <a:path w="443229" h="1698625">
                  <a:moveTo>
                    <a:pt x="368935" y="0"/>
                  </a:moveTo>
                  <a:lnTo>
                    <a:pt x="73787" y="0"/>
                  </a:lnTo>
                  <a:lnTo>
                    <a:pt x="45059" y="5796"/>
                  </a:lnTo>
                  <a:lnTo>
                    <a:pt x="21605" y="21605"/>
                  </a:lnTo>
                  <a:lnTo>
                    <a:pt x="5796" y="45059"/>
                  </a:lnTo>
                  <a:lnTo>
                    <a:pt x="0" y="73786"/>
                  </a:lnTo>
                  <a:lnTo>
                    <a:pt x="0" y="1624457"/>
                  </a:lnTo>
                  <a:lnTo>
                    <a:pt x="5796" y="1653184"/>
                  </a:lnTo>
                  <a:lnTo>
                    <a:pt x="21605" y="1676638"/>
                  </a:lnTo>
                  <a:lnTo>
                    <a:pt x="45059" y="1692447"/>
                  </a:lnTo>
                  <a:lnTo>
                    <a:pt x="73787" y="1698243"/>
                  </a:lnTo>
                  <a:lnTo>
                    <a:pt x="368935" y="1698243"/>
                  </a:lnTo>
                  <a:lnTo>
                    <a:pt x="397682" y="1692447"/>
                  </a:lnTo>
                  <a:lnTo>
                    <a:pt x="421179" y="1676638"/>
                  </a:lnTo>
                  <a:lnTo>
                    <a:pt x="437032" y="1653184"/>
                  </a:lnTo>
                  <a:lnTo>
                    <a:pt x="442849" y="1624457"/>
                  </a:lnTo>
                  <a:lnTo>
                    <a:pt x="442849" y="73786"/>
                  </a:lnTo>
                  <a:lnTo>
                    <a:pt x="437032" y="45059"/>
                  </a:lnTo>
                  <a:lnTo>
                    <a:pt x="421179" y="21605"/>
                  </a:lnTo>
                  <a:lnTo>
                    <a:pt x="397682" y="5796"/>
                  </a:lnTo>
                  <a:lnTo>
                    <a:pt x="368935"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6" name="object 66"/>
          <p:cNvSpPr txBox="1"/>
          <p:nvPr/>
        </p:nvSpPr>
        <p:spPr>
          <a:xfrm>
            <a:off x="2798194" y="7736270"/>
            <a:ext cx="3748969"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656590" algn="l"/>
                <a:tab pos="1301115" algn="l"/>
                <a:tab pos="1945639" algn="l"/>
                <a:tab pos="2589530" algn="l"/>
                <a:tab pos="3234055" algn="l"/>
              </a:tabLst>
              <a:defRPr/>
            </a:pPr>
            <a:r>
              <a:rPr kumimoji="0"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4</a:t>
            </a:r>
            <a:r>
              <a:rPr kumimoji="0"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5</a:t>
            </a:r>
            <a:r>
              <a:rPr kumimoji="0"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6</a:t>
            </a:r>
            <a:r>
              <a:rPr kumimoji="0"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7</a:t>
            </a:r>
            <a:r>
              <a:rPr kumimoji="0"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600" b="1"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8</a:t>
            </a:r>
            <a:endParaRPr kumimoji="0" sz="16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67" name="object 67"/>
          <p:cNvSpPr txBox="1"/>
          <p:nvPr/>
        </p:nvSpPr>
        <p:spPr>
          <a:xfrm>
            <a:off x="246379" y="87630"/>
            <a:ext cx="6491174" cy="5796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1800" b="1" i="0" u="none" strike="noStrike" kern="1200" cap="none" spc="-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ДИНАМИКА ПРОГНОЗНЫХ ПОКАЗАТЕЛЕЙ </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1800" b="1" i="0" u="none" strike="noStrike" kern="1200" cap="none" spc="-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СОЦИАЛЬНО-ЭКОНОМИЧЕСКОГО РАЗВИТИЯ ОКРУГА</a:t>
            </a:r>
            <a:endParaRPr kumimoji="0"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68" name="object 68"/>
          <p:cNvSpPr/>
          <p:nvPr/>
        </p:nvSpPr>
        <p:spPr>
          <a:xfrm>
            <a:off x="256743" y="732390"/>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object 69"/>
          <p:cNvSpPr txBox="1"/>
          <p:nvPr/>
        </p:nvSpPr>
        <p:spPr>
          <a:xfrm>
            <a:off x="6544309" y="8786521"/>
            <a:ext cx="260985" cy="227329"/>
          </a:xfrm>
          <a:prstGeom prst="rect">
            <a:avLst/>
          </a:prstGeom>
        </p:spPr>
        <p:txBody>
          <a:bodyPr vert="horz" wrap="square" lIns="0" tIns="20955" rIns="0" bIns="0" rtlCol="0">
            <a:spAutoFit/>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sz="1200" b="0" i="0" u="none" strike="noStrike" kern="1200" cap="none" spc="-100" normalizeH="0" baseline="0" noProof="0" dirty="0">
                <a:ln>
                  <a:noFill/>
                </a:ln>
                <a:solidFill>
                  <a:srgbClr val="888888"/>
                </a:solidFill>
                <a:effectLst/>
                <a:uLnTx/>
                <a:uFillTx/>
                <a:latin typeface="Verdana"/>
                <a:ea typeface="+mn-ea"/>
                <a:cs typeface="Verdana"/>
              </a:rPr>
              <a:pPr marL="53340" marR="0" lvl="0" indent="0" algn="l" defTabSz="914400" rtl="0" eaLnBrk="1" fontAlgn="auto" latinLnBrk="0" hangingPunct="1">
                <a:lnSpc>
                  <a:spcPct val="100000"/>
                </a:lnSpc>
                <a:spcBef>
                  <a:spcPts val="165"/>
                </a:spcBef>
                <a:spcAft>
                  <a:spcPts val="0"/>
                </a:spcAft>
                <a:buClrTx/>
                <a:buSzTx/>
                <a:buFontTx/>
                <a:buNone/>
                <a:tabLst/>
                <a:defRPr/>
              </a:pPr>
              <a:t>10</a:t>
            </a:fld>
            <a:endParaRPr kumimoji="0"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0" name="Прямоугольник 69"/>
          <p:cNvSpPr/>
          <p:nvPr/>
        </p:nvSpPr>
        <p:spPr>
          <a:xfrm rot="16200000">
            <a:off x="5047" y="3838694"/>
            <a:ext cx="1328890"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21 845,9</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 name="Прямоугольник 70"/>
          <p:cNvSpPr/>
          <p:nvPr/>
        </p:nvSpPr>
        <p:spPr>
          <a:xfrm rot="16200000">
            <a:off x="771071" y="4015259"/>
            <a:ext cx="1069845" cy="369332"/>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8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9 </a:t>
            </a:r>
            <a:r>
              <a:rPr kumimoji="0" lang="ru-RU" sz="1800" b="1" i="0" u="none" strike="noStrike" kern="1200" cap="none" spc="-5" normalizeH="0" baseline="0" noProof="0" dirty="0">
                <a:ln>
                  <a:noFill/>
                </a:ln>
                <a:solidFill>
                  <a:prstClr val="white"/>
                </a:solidFill>
                <a:effectLst/>
                <a:uLnTx/>
                <a:uFillTx/>
                <a:latin typeface="Tahoma" panose="020B0604030504040204" pitchFamily="34" charset="0"/>
                <a:ea typeface="Verdana" panose="020B0604030504040204" pitchFamily="34" charset="0"/>
                <a:cs typeface="Verdana" panose="020B0604030504040204" pitchFamily="34" charset="0"/>
              </a:rPr>
              <a:t>419,9</a:t>
            </a:r>
            <a:endParaRPr kumimoji="0" lang="ru-RU"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 name="Прямоугольник 71"/>
          <p:cNvSpPr/>
          <p:nvPr/>
        </p:nvSpPr>
        <p:spPr>
          <a:xfrm rot="16200000">
            <a:off x="1288267" y="3751560"/>
            <a:ext cx="1328890"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27 454,6</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3" name="Прямоугольник 72"/>
          <p:cNvSpPr/>
          <p:nvPr/>
        </p:nvSpPr>
        <p:spPr>
          <a:xfrm rot="16200000">
            <a:off x="1955721" y="3751560"/>
            <a:ext cx="1328890"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28 935,0</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 name="Прямоугольник 73"/>
          <p:cNvSpPr/>
          <p:nvPr/>
        </p:nvSpPr>
        <p:spPr>
          <a:xfrm rot="16200000">
            <a:off x="2642677" y="3681974"/>
            <a:ext cx="1328890"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30 469,0</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 name="Прямоугольник 75"/>
          <p:cNvSpPr/>
          <p:nvPr/>
        </p:nvSpPr>
        <p:spPr>
          <a:xfrm rot="16200000">
            <a:off x="3867403" y="6807364"/>
            <a:ext cx="928459"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570,8</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 name="Прямоугольник 76"/>
          <p:cNvSpPr/>
          <p:nvPr/>
        </p:nvSpPr>
        <p:spPr>
          <a:xfrm rot="16200000">
            <a:off x="4521186" y="6732385"/>
            <a:ext cx="928459"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614,4</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 name="Прямоугольник 77"/>
          <p:cNvSpPr/>
          <p:nvPr/>
        </p:nvSpPr>
        <p:spPr>
          <a:xfrm rot="16200000">
            <a:off x="5198081" y="6908387"/>
            <a:ext cx="856325" cy="369332"/>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8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445,5</a:t>
            </a:r>
            <a:endParaRPr kumimoji="0" lang="ru-RU"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9" name="Прямоугольник 78"/>
          <p:cNvSpPr/>
          <p:nvPr/>
        </p:nvSpPr>
        <p:spPr>
          <a:xfrm rot="16200000">
            <a:off x="5817289" y="6775396"/>
            <a:ext cx="928459"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686,0</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60" name="object 30"/>
          <p:cNvGrpSpPr/>
          <p:nvPr/>
        </p:nvGrpSpPr>
        <p:grpSpPr>
          <a:xfrm>
            <a:off x="1065305" y="2883255"/>
            <a:ext cx="558165" cy="2099814"/>
            <a:chOff x="419100" y="3681984"/>
            <a:chExt cx="558165" cy="1100455"/>
          </a:xfrm>
        </p:grpSpPr>
        <p:pic>
          <p:nvPicPr>
            <p:cNvPr id="61" name="object 31"/>
            <p:cNvPicPr/>
            <p:nvPr/>
          </p:nvPicPr>
          <p:blipFill>
            <a:blip r:embed="rId9" cstate="print"/>
            <a:stretch>
              <a:fillRect/>
            </a:stretch>
          </p:blipFill>
          <p:spPr>
            <a:xfrm>
              <a:off x="419100" y="3681984"/>
              <a:ext cx="548640" cy="1100327"/>
            </a:xfrm>
            <a:prstGeom prst="rect">
              <a:avLst/>
            </a:prstGeom>
          </p:spPr>
        </p:pic>
        <p:pic>
          <p:nvPicPr>
            <p:cNvPr id="62" name="object 32"/>
            <p:cNvPicPr/>
            <p:nvPr/>
          </p:nvPicPr>
          <p:blipFill>
            <a:blip r:embed="rId10" cstate="print"/>
            <a:stretch>
              <a:fillRect/>
            </a:stretch>
          </p:blipFill>
          <p:spPr>
            <a:xfrm>
              <a:off x="470915" y="3691128"/>
              <a:ext cx="505968" cy="1028700"/>
            </a:xfrm>
            <a:prstGeom prst="rect">
              <a:avLst/>
            </a:prstGeom>
          </p:spPr>
        </p:pic>
        <p:sp>
          <p:nvSpPr>
            <p:cNvPr id="63" name="object 33"/>
            <p:cNvSpPr/>
            <p:nvPr/>
          </p:nvSpPr>
          <p:spPr>
            <a:xfrm>
              <a:off x="445261" y="3707892"/>
              <a:ext cx="443230" cy="995044"/>
            </a:xfrm>
            <a:custGeom>
              <a:avLst/>
              <a:gdLst/>
              <a:ahLst/>
              <a:cxnLst/>
              <a:rect l="l" t="t" r="r" b="b"/>
              <a:pathLst>
                <a:path w="443230" h="995045">
                  <a:moveTo>
                    <a:pt x="368998" y="0"/>
                  </a:moveTo>
                  <a:lnTo>
                    <a:pt x="73799" y="0"/>
                  </a:lnTo>
                  <a:lnTo>
                    <a:pt x="45069" y="5796"/>
                  </a:lnTo>
                  <a:lnTo>
                    <a:pt x="21612" y="21605"/>
                  </a:lnTo>
                  <a:lnTo>
                    <a:pt x="5798" y="45059"/>
                  </a:lnTo>
                  <a:lnTo>
                    <a:pt x="0" y="73787"/>
                  </a:lnTo>
                  <a:lnTo>
                    <a:pt x="0" y="920877"/>
                  </a:lnTo>
                  <a:lnTo>
                    <a:pt x="5798" y="949624"/>
                  </a:lnTo>
                  <a:lnTo>
                    <a:pt x="21612" y="973121"/>
                  </a:lnTo>
                  <a:lnTo>
                    <a:pt x="45069" y="988974"/>
                  </a:lnTo>
                  <a:lnTo>
                    <a:pt x="73799" y="994791"/>
                  </a:lnTo>
                  <a:lnTo>
                    <a:pt x="368998" y="994791"/>
                  </a:lnTo>
                  <a:lnTo>
                    <a:pt x="397722" y="988974"/>
                  </a:lnTo>
                  <a:lnTo>
                    <a:pt x="421181" y="973121"/>
                  </a:lnTo>
                  <a:lnTo>
                    <a:pt x="436998" y="949624"/>
                  </a:lnTo>
                  <a:lnTo>
                    <a:pt x="442798" y="920877"/>
                  </a:lnTo>
                  <a:lnTo>
                    <a:pt x="442798" y="73787"/>
                  </a:lnTo>
                  <a:lnTo>
                    <a:pt x="436998" y="45059"/>
                  </a:lnTo>
                  <a:lnTo>
                    <a:pt x="421181" y="21605"/>
                  </a:lnTo>
                  <a:lnTo>
                    <a:pt x="397722" y="5796"/>
                  </a:lnTo>
                  <a:lnTo>
                    <a:pt x="368998"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4" name="Прямоугольник 63"/>
          <p:cNvSpPr/>
          <p:nvPr/>
        </p:nvSpPr>
        <p:spPr>
          <a:xfrm rot="16200000">
            <a:off x="626160" y="3870348"/>
            <a:ext cx="1328890"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25 752,0</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Прямоугольник 64"/>
          <p:cNvSpPr/>
          <p:nvPr/>
        </p:nvSpPr>
        <p:spPr>
          <a:xfrm rot="16200000">
            <a:off x="3215875" y="6841289"/>
            <a:ext cx="928459"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482,7</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 name="Прямоугольник 79"/>
          <p:cNvSpPr/>
          <p:nvPr/>
        </p:nvSpPr>
        <p:spPr>
          <a:xfrm>
            <a:off x="286740" y="8500075"/>
            <a:ext cx="639895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Показатели указаны в соответствии с Прогнозом социально-экономического развития городского округа Семеновский на среднесрочный период (на 2026 год и на плановый период 2027 и 2028 годов)</a:t>
            </a:r>
          </a:p>
        </p:txBody>
      </p:sp>
      <p:sp>
        <p:nvSpPr>
          <p:cNvPr id="2" name="Прямоугольник 1"/>
          <p:cNvSpPr/>
          <p:nvPr/>
        </p:nvSpPr>
        <p:spPr>
          <a:xfrm rot="16200000">
            <a:off x="5198080" y="6887916"/>
            <a:ext cx="856325" cy="369332"/>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800" b="1" i="0" u="none" strike="noStrike" kern="1200" cap="none" spc="-5" normalizeH="0" baseline="0" noProof="0" dirty="0">
                <a:ln>
                  <a:noFill/>
                </a:ln>
                <a:solidFill>
                  <a:prstClr val="white"/>
                </a:solidFill>
                <a:effectLst/>
                <a:uLnTx/>
                <a:uFillTx/>
                <a:latin typeface="Tahoma" panose="020B0604030504040204" pitchFamily="34" charset="0"/>
                <a:ea typeface="Verdana" panose="020B0604030504040204" pitchFamily="34" charset="0"/>
                <a:cs typeface="Verdana" panose="020B0604030504040204" pitchFamily="34" charset="0"/>
              </a:rPr>
              <a:t>445,5</a:t>
            </a:r>
            <a:endParaRPr kumimoji="0" lang="ru-RU"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object 59">
            <a:extLst>
              <a:ext uri="{FF2B5EF4-FFF2-40B4-BE49-F238E27FC236}">
                <a16:creationId xmlns:a16="http://schemas.microsoft.com/office/drawing/2014/main" id="{FCECF7B2-F2BC-0763-0309-FA5816A5BAD8}"/>
              </a:ext>
            </a:extLst>
          </p:cNvPr>
          <p:cNvSpPr/>
          <p:nvPr/>
        </p:nvSpPr>
        <p:spPr>
          <a:xfrm>
            <a:off x="5410200" y="5791200"/>
            <a:ext cx="443230" cy="1844229"/>
          </a:xfrm>
          <a:custGeom>
            <a:avLst/>
            <a:gdLst/>
            <a:ahLst/>
            <a:cxnLst/>
            <a:rect l="l" t="t" r="r" b="b"/>
            <a:pathLst>
              <a:path w="443229" h="1698625">
                <a:moveTo>
                  <a:pt x="368935" y="0"/>
                </a:moveTo>
                <a:lnTo>
                  <a:pt x="73787" y="0"/>
                </a:lnTo>
                <a:lnTo>
                  <a:pt x="45059" y="5796"/>
                </a:lnTo>
                <a:lnTo>
                  <a:pt x="21605" y="21605"/>
                </a:lnTo>
                <a:lnTo>
                  <a:pt x="5796" y="45059"/>
                </a:lnTo>
                <a:lnTo>
                  <a:pt x="0" y="73786"/>
                </a:lnTo>
                <a:lnTo>
                  <a:pt x="0" y="1624457"/>
                </a:lnTo>
                <a:lnTo>
                  <a:pt x="5796" y="1653184"/>
                </a:lnTo>
                <a:lnTo>
                  <a:pt x="21605" y="1676638"/>
                </a:lnTo>
                <a:lnTo>
                  <a:pt x="45059" y="1692447"/>
                </a:lnTo>
                <a:lnTo>
                  <a:pt x="73787" y="1698243"/>
                </a:lnTo>
                <a:lnTo>
                  <a:pt x="368935" y="1698243"/>
                </a:lnTo>
                <a:lnTo>
                  <a:pt x="397682" y="1692447"/>
                </a:lnTo>
                <a:lnTo>
                  <a:pt x="421179" y="1676638"/>
                </a:lnTo>
                <a:lnTo>
                  <a:pt x="437032" y="1653184"/>
                </a:lnTo>
                <a:lnTo>
                  <a:pt x="442849" y="1624457"/>
                </a:lnTo>
                <a:lnTo>
                  <a:pt x="442849" y="73786"/>
                </a:lnTo>
                <a:lnTo>
                  <a:pt x="437032" y="45059"/>
                </a:lnTo>
                <a:lnTo>
                  <a:pt x="421179" y="21605"/>
                </a:lnTo>
                <a:lnTo>
                  <a:pt x="397682" y="5796"/>
                </a:lnTo>
                <a:lnTo>
                  <a:pt x="368935"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Прямоугольник 4">
            <a:extLst>
              <a:ext uri="{FF2B5EF4-FFF2-40B4-BE49-F238E27FC236}">
                <a16:creationId xmlns:a16="http://schemas.microsoft.com/office/drawing/2014/main" id="{B38874AE-301F-0F73-670F-2791E633B20B}"/>
              </a:ext>
            </a:extLst>
          </p:cNvPr>
          <p:cNvSpPr/>
          <p:nvPr/>
        </p:nvSpPr>
        <p:spPr>
          <a:xfrm rot="16200000">
            <a:off x="5177402" y="6731502"/>
            <a:ext cx="928459" cy="400110"/>
          </a:xfrm>
          <a:prstGeom prst="rect">
            <a:avLst/>
          </a:prstGeom>
        </p:spPr>
        <p:txBody>
          <a:bodyPr wrap="none">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2000" b="1" i="0" u="none" strike="noStrike" kern="1200" cap="none" spc="-5" normalizeH="0" baseline="0" noProof="0" dirty="0">
                <a:ln>
                  <a:noFill/>
                </a:ln>
                <a:solidFill>
                  <a:srgbClr val="FFFFFF"/>
                </a:solidFill>
                <a:effectLst/>
                <a:uLnTx/>
                <a:uFillTx/>
                <a:latin typeface="Tahoma" panose="020B0604030504040204" pitchFamily="34" charset="0"/>
                <a:ea typeface="Verdana" panose="020B0604030504040204" pitchFamily="34" charset="0"/>
                <a:cs typeface="Verdana" panose="020B0604030504040204" pitchFamily="34" charset="0"/>
              </a:rPr>
              <a:t>649,5</a:t>
            </a:r>
            <a:endParaRPr kumimoji="0" lang="ru-RU"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773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7"/>
          <p:cNvSpPr txBox="1">
            <a:spLocks noChangeArrowheads="1"/>
          </p:cNvSpPr>
          <p:nvPr/>
        </p:nvSpPr>
        <p:spPr bwMode="auto">
          <a:xfrm>
            <a:off x="-392860" y="198287"/>
            <a:ext cx="7250860" cy="72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90600" marR="11430" lvl="0" indent="-527685" algn="ctr" defTabSz="914400" rtl="0" eaLnBrk="1" fontAlgn="auto" latinLnBrk="0" hangingPunct="1">
              <a:lnSpc>
                <a:spcPct val="105000"/>
              </a:lnSpc>
              <a:spcBef>
                <a:spcPts val="80"/>
              </a:spcBef>
              <a:spcAft>
                <a:spcPts val="0"/>
              </a:spcAft>
              <a:buClrTx/>
              <a:buSzTx/>
              <a:buFontTx/>
              <a:buNone/>
              <a:tabLst/>
              <a:defRPr/>
            </a:pPr>
            <a:r>
              <a:rPr kumimoji="0" lang="ru-RU" sz="18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ДИНАМИКА ПРОГНОЗНЫХ ПОКАЗАТЕЛЕЙ</a:t>
            </a:r>
            <a:r>
              <a:rPr kumimoji="0" lang="ru-RU" sz="18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p>
          <a:p>
            <a:pPr marL="990600" marR="11430" lvl="0" indent="-527685" algn="ctr" defTabSz="914400" rtl="0" eaLnBrk="1" fontAlgn="auto" latinLnBrk="0" hangingPunct="1">
              <a:lnSpc>
                <a:spcPct val="105000"/>
              </a:lnSpc>
              <a:spcBef>
                <a:spcPts val="8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СОЦИАЛЬНО-ЭКОНОМИЧЕСКОГО</a:t>
            </a:r>
            <a:r>
              <a:rPr kumimoji="0" lang="ru-RU" sz="1800" b="1" i="0" u="none" strike="noStrike" kern="1200" cap="none" spc="40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РАЗВИТИЯ</a:t>
            </a:r>
            <a:r>
              <a:rPr kumimoji="0" lang="ru-RU" sz="1800" b="1" i="0" u="none" strike="noStrike" kern="1200" cap="none" spc="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ОКРУГА</a:t>
            </a:r>
            <a:endPar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21514" name="Rectangle 64"/>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516" name="Прямоугольник 21515"/>
          <p:cNvSpPr/>
          <p:nvPr/>
        </p:nvSpPr>
        <p:spPr>
          <a:xfrm>
            <a:off x="1062698" y="1160071"/>
            <a:ext cx="4872800" cy="369332"/>
          </a:xfrm>
          <a:prstGeom prst="rect">
            <a:avLst/>
          </a:prstGeom>
        </p:spPr>
        <p:txBody>
          <a:bodyPr wrap="square">
            <a:spAutoFit/>
          </a:bodyPr>
          <a:lstStyle/>
          <a:p>
            <a:pPr marL="29210" marR="108585" lvl="0" indent="0" algn="ctr" defTabSz="914400" rtl="0" eaLnBrk="1" fontAlgn="auto" latinLnBrk="0" hangingPunct="1">
              <a:lnSpc>
                <a:spcPct val="100000"/>
              </a:lnSpc>
              <a:spcBef>
                <a:spcPts val="51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Численность</a:t>
            </a:r>
            <a:r>
              <a:rPr kumimoji="0" lang="ru-RU" sz="1800" b="1" i="0" u="none" strike="noStrike" kern="1200" cap="none" spc="20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населения,</a:t>
            </a:r>
            <a:r>
              <a:rPr kumimoji="0" lang="ru-RU" sz="1800" b="1" i="0" u="none" strike="noStrike" kern="1200" cap="none" spc="20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человек</a:t>
            </a:r>
            <a:endParaRPr kumimoji="0" lang="ru-RU" sz="18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21521" name="Прямоугольник 21520"/>
          <p:cNvSpPr/>
          <p:nvPr/>
        </p:nvSpPr>
        <p:spPr>
          <a:xfrm>
            <a:off x="593637" y="3124200"/>
            <a:ext cx="6230303" cy="710451"/>
          </a:xfrm>
          <a:prstGeom prst="rect">
            <a:avLst/>
          </a:prstGeom>
        </p:spPr>
        <p:txBody>
          <a:bodyPr wrap="square">
            <a:spAutoFit/>
          </a:bodyPr>
          <a:lstStyle/>
          <a:p>
            <a:pPr marL="810260" marR="1186815" lvl="0" indent="0" algn="ctr" defTabSz="914400" rtl="0" eaLnBrk="1" fontAlgn="auto" latinLnBrk="0" hangingPunct="1">
              <a:lnSpc>
                <a:spcPct val="100000"/>
              </a:lnSpc>
              <a:spcBef>
                <a:spcPts val="510"/>
              </a:spcBef>
              <a:spcAft>
                <a:spcPts val="0"/>
              </a:spcAft>
              <a:buClrTx/>
              <a:buSzTx/>
              <a:buFontTx/>
              <a:buNone/>
              <a:tabLst/>
              <a:defRPr/>
            </a:pPr>
            <a:endParaRPr kumimoji="0" lang="ru-RU" sz="1800" b="1" i="0" u="none" strike="noStrike" kern="1200" cap="none" spc="0" normalizeH="0" baseline="0" noProof="0" dirty="0">
              <a:ln>
                <a:noFill/>
              </a:ln>
              <a:solidFill>
                <a:srgbClr val="990033"/>
              </a:solidFill>
              <a:effectLst/>
              <a:uLnTx/>
              <a:uFillTx/>
              <a:latin typeface="Arial" pitchFamily="34" charset="0"/>
              <a:ea typeface="Tahoma" panose="020B0604030504040204" pitchFamily="34" charset="0"/>
              <a:cs typeface="Arial" pitchFamily="34" charset="0"/>
            </a:endParaRPr>
          </a:p>
          <a:p>
            <a:pPr marL="810260" marR="1186815" lvl="0" indent="0" algn="ctr" defTabSz="914400" rtl="0" eaLnBrk="1" fontAlgn="auto" latinLnBrk="0" hangingPunct="1">
              <a:lnSpc>
                <a:spcPct val="100000"/>
              </a:lnSpc>
              <a:spcBef>
                <a:spcPts val="510"/>
              </a:spcBef>
              <a:spcAft>
                <a:spcPts val="0"/>
              </a:spcAft>
              <a:buClrTx/>
              <a:buSzTx/>
              <a:buFontTx/>
              <a:buNone/>
              <a:tabLst/>
              <a:defRPr/>
            </a:pPr>
            <a:r>
              <a:rPr kumimoji="0" lang="ru-RU" sz="1800" b="1" i="0" u="none" strike="noStrike" kern="1200" cap="none" spc="0" normalizeH="0" baseline="0" noProof="0" dirty="0">
                <a:ln>
                  <a:noFill/>
                </a:ln>
                <a:solidFill>
                  <a:srgbClr val="990033"/>
                </a:solidFill>
                <a:effectLst/>
                <a:uLnTx/>
                <a:uFillTx/>
                <a:latin typeface="Arial" pitchFamily="34" charset="0"/>
                <a:ea typeface="Tahoma" panose="020B0604030504040204" pitchFamily="34" charset="0"/>
                <a:cs typeface="Arial" pitchFamily="34" charset="0"/>
              </a:rPr>
              <a:t>Фонд оплаты труда, млн. рублей</a:t>
            </a:r>
          </a:p>
        </p:txBody>
      </p:sp>
      <p:sp>
        <p:nvSpPr>
          <p:cNvPr id="21523" name="Rectangle 70"/>
          <p:cNvSpPr>
            <a:spLocks noChangeArrowheads="1"/>
          </p:cNvSpPr>
          <p:nvPr/>
        </p:nvSpPr>
        <p:spPr bwMode="auto">
          <a:xfrm>
            <a:off x="-258657" y="-96964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Прямоугольник 41"/>
          <p:cNvSpPr/>
          <p:nvPr/>
        </p:nvSpPr>
        <p:spPr>
          <a:xfrm>
            <a:off x="5118912" y="3973772"/>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  9 967,5</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3" name="Прямоугольник 42"/>
          <p:cNvSpPr/>
          <p:nvPr/>
        </p:nvSpPr>
        <p:spPr>
          <a:xfrm>
            <a:off x="3211500" y="4110166"/>
            <a:ext cx="113640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8 490,4</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4" name="Прямоугольник 43"/>
          <p:cNvSpPr/>
          <p:nvPr/>
        </p:nvSpPr>
        <p:spPr>
          <a:xfrm>
            <a:off x="1150813" y="4148394"/>
            <a:ext cx="113640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  6 801,3</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5" name="Прямоугольник 44"/>
          <p:cNvSpPr/>
          <p:nvPr/>
        </p:nvSpPr>
        <p:spPr>
          <a:xfrm>
            <a:off x="4128884" y="3994505"/>
            <a:ext cx="113640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  9 195,1</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6" name="Прямоугольник 45"/>
          <p:cNvSpPr/>
          <p:nvPr/>
        </p:nvSpPr>
        <p:spPr>
          <a:xfrm>
            <a:off x="2115495" y="4124691"/>
            <a:ext cx="113640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  7 920,2</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8" name="object 68"/>
          <p:cNvSpPr/>
          <p:nvPr/>
        </p:nvSpPr>
        <p:spPr>
          <a:xfrm>
            <a:off x="204884" y="921553"/>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Диаграмма 3"/>
          <p:cNvGraphicFramePr/>
          <p:nvPr>
            <p:extLst>
              <p:ext uri="{D42A27DB-BD31-4B8C-83A1-F6EECF244321}">
                <p14:modId xmlns:p14="http://schemas.microsoft.com/office/powerpoint/2010/main" val="3457314509"/>
              </p:ext>
            </p:extLst>
          </p:nvPr>
        </p:nvGraphicFramePr>
        <p:xfrm>
          <a:off x="1066800" y="1752600"/>
          <a:ext cx="5089448" cy="1920892"/>
        </p:xfrm>
        <a:graphic>
          <a:graphicData uri="http://schemas.openxmlformats.org/drawingml/2006/chart">
            <c:chart xmlns:c="http://schemas.openxmlformats.org/drawingml/2006/chart" xmlns:r="http://schemas.openxmlformats.org/officeDocument/2006/relationships" r:id="rId3"/>
          </a:graphicData>
        </a:graphic>
      </p:graphicFrame>
      <p:sp>
        <p:nvSpPr>
          <p:cNvPr id="78" name="Прямоугольник 77"/>
          <p:cNvSpPr/>
          <p:nvPr/>
        </p:nvSpPr>
        <p:spPr>
          <a:xfrm>
            <a:off x="1104183" y="1598560"/>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45 255</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80" name="Прямоугольник 79"/>
          <p:cNvSpPr/>
          <p:nvPr/>
        </p:nvSpPr>
        <p:spPr>
          <a:xfrm>
            <a:off x="3069670" y="1831119"/>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44 683</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81" name="Прямоугольник 80"/>
          <p:cNvSpPr/>
          <p:nvPr/>
        </p:nvSpPr>
        <p:spPr>
          <a:xfrm>
            <a:off x="3976683" y="1902851"/>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44 548</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84" name="Прямоугольник 83"/>
          <p:cNvSpPr/>
          <p:nvPr/>
        </p:nvSpPr>
        <p:spPr>
          <a:xfrm>
            <a:off x="2220859" y="1677231"/>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45 118</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85" name="Прямоугольник 84"/>
          <p:cNvSpPr/>
          <p:nvPr/>
        </p:nvSpPr>
        <p:spPr>
          <a:xfrm>
            <a:off x="5106542" y="1969948"/>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mn-cs"/>
              </a:rPr>
              <a:t>44 418</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graphicFrame>
        <p:nvGraphicFramePr>
          <p:cNvPr id="86" name="Диаграмма 85"/>
          <p:cNvGraphicFramePr/>
          <p:nvPr/>
        </p:nvGraphicFramePr>
        <p:xfrm>
          <a:off x="974796" y="3702520"/>
          <a:ext cx="5275132" cy="1571145"/>
        </p:xfrm>
        <a:graphic>
          <a:graphicData uri="http://schemas.openxmlformats.org/drawingml/2006/chart">
            <c:chart xmlns:c="http://schemas.openxmlformats.org/drawingml/2006/chart" xmlns:r="http://schemas.openxmlformats.org/officeDocument/2006/relationships" r:id="rId4"/>
          </a:graphicData>
        </a:graphic>
      </p:graphicFrame>
      <p:sp>
        <p:nvSpPr>
          <p:cNvPr id="27" name="Прямоугольник 26"/>
          <p:cNvSpPr/>
          <p:nvPr/>
        </p:nvSpPr>
        <p:spPr>
          <a:xfrm>
            <a:off x="25400" y="8305800"/>
            <a:ext cx="639895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Показатели указаны в соответствии с Прогнозом социально-экономического развития    муниципального округа Семеновский на среднесрочный период (на 2026 год и на плановый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период 2027 и 2028 годов)</a:t>
            </a:r>
          </a:p>
        </p:txBody>
      </p:sp>
      <p:sp>
        <p:nvSpPr>
          <p:cNvPr id="3" name="Номер слайда 2">
            <a:extLst>
              <a:ext uri="{FF2B5EF4-FFF2-40B4-BE49-F238E27FC236}">
                <a16:creationId xmlns:a16="http://schemas.microsoft.com/office/drawing/2014/main" id="{40BC08FA-0BE4-3667-576A-E91B036D4855}"/>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11</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
        <p:nvSpPr>
          <p:cNvPr id="29" name="Rectangle 12"/>
          <p:cNvSpPr>
            <a:spLocks noChangeArrowheads="1"/>
          </p:cNvSpPr>
          <p:nvPr/>
        </p:nvSpPr>
        <p:spPr bwMode="auto">
          <a:xfrm>
            <a:off x="1062698" y="5814758"/>
            <a:ext cx="51610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Среднемесячная заработная плата, рублей</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p:txBody>
      </p:sp>
      <p:graphicFrame>
        <p:nvGraphicFramePr>
          <p:cNvPr id="30" name="Диаграмма 29"/>
          <p:cNvGraphicFramePr/>
          <p:nvPr/>
        </p:nvGraphicFramePr>
        <p:xfrm>
          <a:off x="1062698" y="6156177"/>
          <a:ext cx="5089448" cy="1920892"/>
        </p:xfrm>
        <a:graphic>
          <a:graphicData uri="http://schemas.openxmlformats.org/drawingml/2006/chart">
            <c:chart xmlns:c="http://schemas.openxmlformats.org/drawingml/2006/chart" xmlns:r="http://schemas.openxmlformats.org/officeDocument/2006/relationships" r:id="rId5"/>
          </a:graphicData>
        </a:graphic>
      </p:graphicFrame>
      <p:sp>
        <p:nvSpPr>
          <p:cNvPr id="31" name="Прямоугольник 30"/>
          <p:cNvSpPr/>
          <p:nvPr/>
        </p:nvSpPr>
        <p:spPr>
          <a:xfrm>
            <a:off x="2995800" y="6400019"/>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BACC6">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61 311,4</a:t>
            </a:r>
            <a:endParaRPr kumimoji="0" lang="ru-RU" sz="14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32" name="Прямоугольник 31"/>
          <p:cNvSpPr/>
          <p:nvPr/>
        </p:nvSpPr>
        <p:spPr>
          <a:xfrm>
            <a:off x="1936746" y="6417204"/>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BACC6">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57 193,8</a:t>
            </a:r>
            <a:endParaRPr kumimoji="0" lang="ru-RU" sz="14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33" name="Прямоугольник 32"/>
          <p:cNvSpPr/>
          <p:nvPr/>
        </p:nvSpPr>
        <p:spPr>
          <a:xfrm>
            <a:off x="995975" y="6503253"/>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BACC6">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47 688,8</a:t>
            </a:r>
            <a:endParaRPr kumimoji="0" lang="ru-RU" sz="14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34" name="Прямоугольник 33"/>
          <p:cNvSpPr/>
          <p:nvPr/>
        </p:nvSpPr>
        <p:spPr>
          <a:xfrm>
            <a:off x="3976682" y="6359216"/>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BACC6">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66 400,2</a:t>
            </a:r>
            <a:endParaRPr kumimoji="0" lang="ru-RU" sz="14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35" name="Прямоугольник 34"/>
          <p:cNvSpPr/>
          <p:nvPr/>
        </p:nvSpPr>
        <p:spPr>
          <a:xfrm>
            <a:off x="4966505" y="6307200"/>
            <a:ext cx="127823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BACC6">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71 977,9</a:t>
            </a:r>
            <a:endParaRPr kumimoji="0" lang="ru-RU" sz="14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7" name="Прямоугольник 6">
            <a:extLst>
              <a:ext uri="{FF2B5EF4-FFF2-40B4-BE49-F238E27FC236}">
                <a16:creationId xmlns:a16="http://schemas.microsoft.com/office/drawing/2014/main" id="{6DEFAF97-4083-0424-7ACB-77343B6ECE7A}"/>
              </a:ext>
            </a:extLst>
          </p:cNvPr>
          <p:cNvSpPr/>
          <p:nvPr/>
        </p:nvSpPr>
        <p:spPr>
          <a:xfrm>
            <a:off x="50800" y="7924800"/>
            <a:ext cx="6781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Показатели указаны по оценке муниципального округа Семеновский Нижегородской области</a:t>
            </a:r>
          </a:p>
        </p:txBody>
      </p:sp>
    </p:spTree>
    <p:extLst>
      <p:ext uri="{BB962C8B-B14F-4D97-AF65-F5344CB8AC3E}">
        <p14:creationId xmlns:p14="http://schemas.microsoft.com/office/powerpoint/2010/main" val="266390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7"/>
          <p:cNvSpPr txBox="1">
            <a:spLocks noChangeArrowheads="1"/>
          </p:cNvSpPr>
          <p:nvPr/>
        </p:nvSpPr>
        <p:spPr bwMode="auto">
          <a:xfrm>
            <a:off x="-292464" y="136571"/>
            <a:ext cx="6734175" cy="72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90600" marR="11430" lvl="0" indent="-527685" algn="ctr" defTabSz="914400" rtl="0" eaLnBrk="1" fontAlgn="auto" latinLnBrk="0" hangingPunct="1">
              <a:lnSpc>
                <a:spcPct val="105000"/>
              </a:lnSpc>
              <a:spcBef>
                <a:spcPts val="80"/>
              </a:spcBef>
              <a:spcAft>
                <a:spcPts val="0"/>
              </a:spcAft>
              <a:buClrTx/>
              <a:buSzTx/>
              <a:buFontTx/>
              <a:buNone/>
              <a:tabLst/>
              <a:defRPr/>
            </a:pPr>
            <a:r>
              <a:rPr kumimoji="0" lang="ru-RU" sz="2000" b="0" i="0" u="none" strike="noStrike" kern="1200" cap="none" spc="0" normalizeH="0" baseline="0" noProof="0" dirty="0">
                <a:ln>
                  <a:noFill/>
                </a:ln>
                <a:solidFill>
                  <a:srgbClr val="297083"/>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ДИНАМИКА ПРОГНОЗНЫХ ПОКАЗАТЕЛЕЙ</a:t>
            </a:r>
          </a:p>
          <a:p>
            <a:pPr marL="990600" marR="11430" lvl="0" indent="-527685" algn="ctr" defTabSz="914400" rtl="0" eaLnBrk="1" fontAlgn="auto" latinLnBrk="0" hangingPunct="1">
              <a:lnSpc>
                <a:spcPct val="105000"/>
              </a:lnSpc>
              <a:spcBef>
                <a:spcPts val="8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СОЦИАЛЬНО-ЭКОНОМИЧЕСКОГО РАЗВИТИЯ ОКРУГА</a:t>
            </a:r>
          </a:p>
        </p:txBody>
      </p:sp>
      <p:sp>
        <p:nvSpPr>
          <p:cNvPr id="15" name="Rectangle 11"/>
          <p:cNvSpPr>
            <a:spLocks noChangeArrowheads="1"/>
          </p:cNvSpPr>
          <p:nvPr/>
        </p:nvSpPr>
        <p:spPr bwMode="auto">
          <a:xfrm>
            <a:off x="548957" y="82042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89946" tIns="65067" rIns="438012"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 name="Line 1715"/>
          <p:cNvCxnSpPr>
            <a:cxnSpLocks noChangeShapeType="1"/>
          </p:cNvCxnSpPr>
          <p:nvPr/>
        </p:nvCxnSpPr>
        <p:spPr bwMode="auto">
          <a:xfrm>
            <a:off x="7182802" y="1819275"/>
            <a:ext cx="0" cy="56515"/>
          </a:xfrm>
          <a:prstGeom prst="line">
            <a:avLst/>
          </a:prstGeom>
          <a:noFill/>
          <a:ln w="9144">
            <a:solidFill>
              <a:srgbClr val="858585"/>
            </a:solidFill>
            <a:prstDash val="solid"/>
            <a:round/>
            <a:headEnd/>
            <a:tailEnd/>
          </a:ln>
          <a:extLst>
            <a:ext uri="{909E8E84-426E-40DD-AFC4-6F175D3DCCD1}">
              <a14:hiddenFill xmlns:a14="http://schemas.microsoft.com/office/drawing/2010/main">
                <a:noFill/>
              </a14:hiddenFill>
            </a:ext>
          </a:extLst>
        </p:spPr>
      </p:cxnSp>
      <p:sp>
        <p:nvSpPr>
          <p:cNvPr id="18" name="Прямоугольник 17"/>
          <p:cNvSpPr/>
          <p:nvPr/>
        </p:nvSpPr>
        <p:spPr>
          <a:xfrm>
            <a:off x="-152400" y="3575575"/>
            <a:ext cx="7772400" cy="369332"/>
          </a:xfrm>
          <a:prstGeom prst="rect">
            <a:avLst/>
          </a:prstGeom>
        </p:spPr>
        <p:txBody>
          <a:bodyPr wrap="square">
            <a:spAutoFit/>
          </a:bodyPr>
          <a:lstStyle/>
          <a:p>
            <a:pPr marL="810260" marR="1226820" lvl="0" indent="0" algn="ctr" defTabSz="914400" rtl="0" eaLnBrk="1" fontAlgn="auto" latinLnBrk="0" hangingPunct="1">
              <a:lnSpc>
                <a:spcPct val="100000"/>
              </a:lnSpc>
              <a:spcBef>
                <a:spcPts val="51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Инвестиции</a:t>
            </a:r>
            <a:r>
              <a:rPr kumimoji="0" lang="ru-RU" sz="1800" b="1" i="0" u="none" strike="noStrike" kern="1200" cap="none" spc="12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в</a:t>
            </a:r>
            <a:r>
              <a:rPr kumimoji="0" lang="ru-RU" sz="1800" b="1" i="0" u="none" strike="noStrike" kern="1200" cap="none" spc="12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основной</a:t>
            </a:r>
            <a:r>
              <a:rPr kumimoji="0" lang="ru-RU" sz="1800" b="1" i="0" u="none" strike="noStrike" kern="1200" cap="none" spc="14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капитал</a:t>
            </a:r>
            <a:endParaRPr kumimoji="0" lang="ru-RU" sz="18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22528" name="Rectangle 15"/>
          <p:cNvSpPr>
            <a:spLocks noChangeArrowheads="1"/>
          </p:cNvSpPr>
          <p:nvPr/>
        </p:nvSpPr>
        <p:spPr bwMode="auto">
          <a:xfrm>
            <a:off x="97684" y="582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529" name="Rectangle 16"/>
          <p:cNvSpPr>
            <a:spLocks noChangeArrowheads="1"/>
          </p:cNvSpPr>
          <p:nvPr/>
        </p:nvSpPr>
        <p:spPr bwMode="auto">
          <a:xfrm>
            <a:off x="1090713" y="7560413"/>
            <a:ext cx="5506597"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1pPr>
            <a:lvl2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2pPr>
            <a:lvl3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3pPr>
            <a:lvl4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4pPr>
            <a:lvl5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5pPr>
            <a:lvl6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6pPr>
            <a:lvl7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7pPr>
            <a:lvl8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8pPr>
            <a:lvl9pPr eaLnBrk="0" fontAlgn="base" hangingPunct="0">
              <a:spcBef>
                <a:spcPct val="0"/>
              </a:spcBef>
              <a:spcAft>
                <a:spcPct val="0"/>
              </a:spcAft>
              <a:tabLst>
                <a:tab pos="2846388" algn="l"/>
                <a:tab pos="32146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46388" algn="l"/>
                <a:tab pos="3214688" algn="l"/>
              </a:tabLst>
              <a:defRPr/>
            </a:pPr>
            <a:endParaRPr kumimoji="0" lang="ru-RU" altLang="ru-RU" sz="1100" b="0" i="0" u="none" strike="noStrike" kern="1200" cap="none" spc="0" normalizeH="0" baseline="0" noProof="0" dirty="0">
              <a:ln>
                <a:noFill/>
              </a:ln>
              <a:solidFill>
                <a:srgbClr val="46726B"/>
              </a:solidFill>
              <a:effectLst/>
              <a:uLnTx/>
              <a:uFillTx/>
              <a:latin typeface="Arial" panose="020B0604020202020204" pitchFamily="34" charset="0"/>
              <a:ea typeface="Verdana" panose="020B060403050404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46388" algn="l"/>
                <a:tab pos="3214688" algn="l"/>
              </a:tabLst>
              <a:defRPr/>
            </a:pPr>
            <a:r>
              <a:rPr kumimoji="0" lang="ru-RU" altLang="ru-RU" sz="1100" b="0" i="0" u="none" strike="noStrike" kern="1200" cap="none" spc="0" normalizeH="0" baseline="0" noProof="0" dirty="0">
                <a:ln>
                  <a:noFill/>
                </a:ln>
                <a:solidFill>
                  <a:srgbClr val="46726B"/>
                </a:solidFill>
                <a:effectLst/>
                <a:uLnTx/>
                <a:uFillTx/>
                <a:latin typeface="Arial" panose="020B0604020202020204" pitchFamily="34" charset="0"/>
                <a:ea typeface="Verdana" panose="020B0604030504040204" pitchFamily="34" charset="0"/>
                <a:cs typeface="Arial" pitchFamily="34" charset="0"/>
              </a:rPr>
              <a:t>Инвестиции, 	     Индекс физического объема      </a:t>
            </a:r>
          </a:p>
          <a:p>
            <a:pPr marL="0" marR="0" lvl="0" indent="0" algn="l" defTabSz="914400" rtl="0" eaLnBrk="0" fontAlgn="base" latinLnBrk="0" hangingPunct="0">
              <a:lnSpc>
                <a:spcPct val="100000"/>
              </a:lnSpc>
              <a:spcBef>
                <a:spcPct val="0"/>
              </a:spcBef>
              <a:spcAft>
                <a:spcPct val="0"/>
              </a:spcAft>
              <a:buClrTx/>
              <a:buSzTx/>
              <a:buFontTx/>
              <a:buNone/>
              <a:tabLst>
                <a:tab pos="2846388" algn="l"/>
                <a:tab pos="3214688" algn="l"/>
              </a:tabLst>
              <a:defRPr/>
            </a:pPr>
            <a:r>
              <a:rPr kumimoji="0" lang="ru-RU" altLang="ru-RU" sz="1100" b="0" i="0" u="none" strike="noStrike" kern="1200" cap="none" spc="0" normalizeH="0" baseline="0" noProof="0" dirty="0">
                <a:ln>
                  <a:noFill/>
                </a:ln>
                <a:solidFill>
                  <a:srgbClr val="46726B"/>
                </a:solidFill>
                <a:effectLst/>
                <a:uLnTx/>
                <a:uFillTx/>
                <a:latin typeface="Arial" panose="020B0604020202020204" pitchFamily="34" charset="0"/>
                <a:ea typeface="Verdana" panose="020B0604030504040204" pitchFamily="34" charset="0"/>
                <a:cs typeface="Arial" pitchFamily="34" charset="0"/>
              </a:rPr>
              <a:t>млн. рублей                                                           инвестиций, %</a:t>
            </a:r>
            <a:endParaRPr kumimoji="0" lang="ru-RU" altLang="ru-RU" sz="500" b="0" i="0" u="none" strike="noStrike" kern="1200" cap="none" spc="0" normalizeH="0" baseline="0" noProof="0" dirty="0">
              <a:ln>
                <a:noFill/>
              </a:ln>
              <a:solidFill>
                <a:srgbClr val="46726B"/>
              </a:solidFill>
              <a:effectLst/>
              <a:uLnTx/>
              <a:uFillTx/>
              <a:latin typeface="Arial" panose="020B0604020202020204"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46388" algn="l"/>
                <a:tab pos="3214688" algn="l"/>
              </a:tabLst>
              <a:defRPr/>
            </a:pPr>
            <a:endParaRPr kumimoji="0" lang="ru-RU" altLang="ru-RU" sz="1800" b="0" i="0" u="none" strike="noStrike" kern="1200" cap="none" spc="0" normalizeH="0" baseline="0" noProof="0" dirty="0">
              <a:ln>
                <a:noFill/>
              </a:ln>
              <a:solidFill>
                <a:srgbClr val="46726B"/>
              </a:solidFill>
              <a:effectLst/>
              <a:uLnTx/>
              <a:uFillTx/>
              <a:latin typeface="Arial" panose="020B0604020202020204" pitchFamily="34" charset="0"/>
              <a:ea typeface="+mn-ea"/>
              <a:cs typeface="Arial" pitchFamily="34" charset="0"/>
            </a:endParaRPr>
          </a:p>
        </p:txBody>
      </p:sp>
      <p:sp>
        <p:nvSpPr>
          <p:cNvPr id="22530" name="Прямоугольник 22529"/>
          <p:cNvSpPr/>
          <p:nvPr/>
        </p:nvSpPr>
        <p:spPr>
          <a:xfrm>
            <a:off x="286740" y="8460834"/>
            <a:ext cx="6398954"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Показатели указаны в соответствии с Прогнозом социально-экономического развития городского округа Семеновский на среднесрочный период (на 2026 год и на плановый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период 2027 и 2028 годов)</a:t>
            </a:r>
          </a:p>
        </p:txBody>
      </p:sp>
      <p:sp>
        <p:nvSpPr>
          <p:cNvPr id="36" name="object 68"/>
          <p:cNvSpPr/>
          <p:nvPr/>
        </p:nvSpPr>
        <p:spPr>
          <a:xfrm>
            <a:off x="204884" y="921553"/>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3" name="Диаграмма 32"/>
          <p:cNvGraphicFramePr/>
          <p:nvPr/>
        </p:nvGraphicFramePr>
        <p:xfrm>
          <a:off x="849746" y="5167947"/>
          <a:ext cx="5272942" cy="2227851"/>
        </p:xfrm>
        <a:graphic>
          <a:graphicData uri="http://schemas.openxmlformats.org/drawingml/2006/chart">
            <c:chart xmlns:c="http://schemas.openxmlformats.org/drawingml/2006/chart" xmlns:r="http://schemas.openxmlformats.org/officeDocument/2006/relationships" r:id="rId2"/>
          </a:graphicData>
        </a:graphic>
      </p:graphicFrame>
      <p:sp>
        <p:nvSpPr>
          <p:cNvPr id="34" name="Прямоугольник 33"/>
          <p:cNvSpPr/>
          <p:nvPr/>
        </p:nvSpPr>
        <p:spPr>
          <a:xfrm>
            <a:off x="785229" y="7737816"/>
            <a:ext cx="305484" cy="381000"/>
          </a:xfrm>
          <a:prstGeom prst="rect">
            <a:avLst/>
          </a:prstGeom>
          <a:solidFill>
            <a:schemeClr val="tx2">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1" name="Диаграмма 50"/>
          <p:cNvGraphicFramePr/>
          <p:nvPr/>
        </p:nvGraphicFramePr>
        <p:xfrm>
          <a:off x="989921" y="4373545"/>
          <a:ext cx="5153600" cy="10366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Диаграмма 51"/>
          <p:cNvGraphicFramePr/>
          <p:nvPr/>
        </p:nvGraphicFramePr>
        <p:xfrm>
          <a:off x="3565092" y="7855214"/>
          <a:ext cx="732852" cy="343932"/>
        </p:xfrm>
        <a:graphic>
          <a:graphicData uri="http://schemas.openxmlformats.org/drawingml/2006/chart">
            <c:chart xmlns:c="http://schemas.openxmlformats.org/drawingml/2006/chart" xmlns:r="http://schemas.openxmlformats.org/officeDocument/2006/relationships" r:id="rId4"/>
          </a:graphicData>
        </a:graphic>
      </p:graphicFrame>
      <p:sp>
        <p:nvSpPr>
          <p:cNvPr id="25" name="Прямоугольник 24"/>
          <p:cNvSpPr/>
          <p:nvPr/>
        </p:nvSpPr>
        <p:spPr>
          <a:xfrm>
            <a:off x="1208507" y="4431117"/>
            <a:ext cx="7380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101,8</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26" name="Прямоугольник 25"/>
          <p:cNvSpPr/>
          <p:nvPr/>
        </p:nvSpPr>
        <p:spPr>
          <a:xfrm>
            <a:off x="2269646" y="3934503"/>
            <a:ext cx="7380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104,6</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27" name="Прямоугольник 26"/>
          <p:cNvSpPr/>
          <p:nvPr/>
        </p:nvSpPr>
        <p:spPr>
          <a:xfrm>
            <a:off x="4217293" y="3944907"/>
            <a:ext cx="7380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104,6</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28" name="Прямоугольник 27"/>
          <p:cNvSpPr/>
          <p:nvPr/>
        </p:nvSpPr>
        <p:spPr>
          <a:xfrm>
            <a:off x="3266480" y="3943363"/>
            <a:ext cx="7380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104,5</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29" name="Прямоугольник 28"/>
          <p:cNvSpPr/>
          <p:nvPr/>
        </p:nvSpPr>
        <p:spPr>
          <a:xfrm>
            <a:off x="5187254" y="3936275"/>
            <a:ext cx="7380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726B"/>
                </a:solidFill>
                <a:effectLst/>
                <a:uLnTx/>
                <a:uFillTx/>
                <a:latin typeface="Verdana" panose="020B0604030504040204" pitchFamily="34" charset="0"/>
                <a:ea typeface="Verdana" panose="020B0604030504040204" pitchFamily="34" charset="0"/>
                <a:cs typeface="Verdana" panose="020B0604030504040204" pitchFamily="34" charset="0"/>
              </a:rPr>
              <a:t>  104,6</a:t>
            </a:r>
            <a:endParaRPr kumimoji="0" lang="ru-RU" sz="1400" b="0" i="0" u="none" strike="noStrike" kern="1200" cap="none" spc="0" normalizeH="0" baseline="0" noProof="0" dirty="0">
              <a:ln>
                <a:noFill/>
              </a:ln>
              <a:solidFill>
                <a:srgbClr val="46726B"/>
              </a:solidFill>
              <a:effectLst/>
              <a:uLnTx/>
              <a:uFillTx/>
              <a:latin typeface="Calibri"/>
              <a:ea typeface="+mn-ea"/>
              <a:cs typeface="+mn-cs"/>
            </a:endParaRPr>
          </a:p>
        </p:txBody>
      </p:sp>
      <p:sp>
        <p:nvSpPr>
          <p:cNvPr id="4" name="Номер слайда 3">
            <a:extLst>
              <a:ext uri="{FF2B5EF4-FFF2-40B4-BE49-F238E27FC236}">
                <a16:creationId xmlns:a16="http://schemas.microsoft.com/office/drawing/2014/main" id="{09088627-2BA9-6791-3154-D51A47A2D653}"/>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12</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
        <p:nvSpPr>
          <p:cNvPr id="30" name="Прямоугольник 29"/>
          <p:cNvSpPr/>
          <p:nvPr/>
        </p:nvSpPr>
        <p:spPr>
          <a:xfrm>
            <a:off x="481451" y="961477"/>
            <a:ext cx="6230303" cy="710451"/>
          </a:xfrm>
          <a:prstGeom prst="rect">
            <a:avLst/>
          </a:prstGeom>
        </p:spPr>
        <p:txBody>
          <a:bodyPr wrap="square">
            <a:spAutoFit/>
          </a:bodyPr>
          <a:lstStyle/>
          <a:p>
            <a:pPr marL="810260" marR="1186815" lvl="0" indent="0" algn="ctr" defTabSz="914400" rtl="0" eaLnBrk="1" fontAlgn="auto" latinLnBrk="0" hangingPunct="1">
              <a:lnSpc>
                <a:spcPct val="100000"/>
              </a:lnSpc>
              <a:spcBef>
                <a:spcPts val="510"/>
              </a:spcBef>
              <a:spcAft>
                <a:spcPts val="0"/>
              </a:spcAft>
              <a:buClrTx/>
              <a:buSzTx/>
              <a:buFontTx/>
              <a:buNone/>
              <a:tabLst/>
              <a:defRPr/>
            </a:pPr>
            <a:endParaRPr kumimoji="0" lang="ru-RU" sz="1800" b="1" i="0" u="none" strike="noStrike" kern="1200" cap="none" spc="0" normalizeH="0" baseline="0" noProof="0" dirty="0">
              <a:ln>
                <a:noFill/>
              </a:ln>
              <a:solidFill>
                <a:srgbClr val="822A30"/>
              </a:solidFill>
              <a:effectLst/>
              <a:uLnTx/>
              <a:uFillTx/>
              <a:latin typeface="Arial" pitchFamily="34" charset="0"/>
              <a:ea typeface="Tahoma" panose="020B0604030504040204" pitchFamily="34" charset="0"/>
              <a:cs typeface="Arial" pitchFamily="34" charset="0"/>
            </a:endParaRPr>
          </a:p>
          <a:p>
            <a:pPr marL="810260" marR="1186815" lvl="0" indent="0" algn="ctr" defTabSz="914400" rtl="0" eaLnBrk="1" fontAlgn="auto" latinLnBrk="0" hangingPunct="1">
              <a:lnSpc>
                <a:spcPct val="100000"/>
              </a:lnSpc>
              <a:spcBef>
                <a:spcPts val="510"/>
              </a:spcBef>
              <a:spcAft>
                <a:spcPts val="0"/>
              </a:spcAft>
              <a:buClrTx/>
              <a:buSzTx/>
              <a:buFontTx/>
              <a:buNone/>
              <a:tabLst/>
              <a:defRPr/>
            </a:pPr>
            <a:r>
              <a:rPr kumimoji="0" lang="ru-RU" sz="1800" b="1" i="0" u="none" strike="noStrike" kern="1200" cap="none" spc="0" normalizeH="0" baseline="0" noProof="0" dirty="0">
                <a:ln>
                  <a:noFill/>
                </a:ln>
                <a:solidFill>
                  <a:srgbClr val="822A30"/>
                </a:solidFill>
                <a:effectLst/>
                <a:uLnTx/>
                <a:uFillTx/>
                <a:latin typeface="Arial" pitchFamily="34" charset="0"/>
                <a:ea typeface="Tahoma" panose="020B0604030504040204" pitchFamily="34" charset="0"/>
                <a:cs typeface="Arial" pitchFamily="34" charset="0"/>
              </a:rPr>
              <a:t>Индекс потребительских цен, %</a:t>
            </a:r>
          </a:p>
        </p:txBody>
      </p:sp>
      <p:graphicFrame>
        <p:nvGraphicFramePr>
          <p:cNvPr id="31" name="Диаграмма 30"/>
          <p:cNvGraphicFramePr/>
          <p:nvPr/>
        </p:nvGraphicFramePr>
        <p:xfrm>
          <a:off x="1019103" y="1487239"/>
          <a:ext cx="5153600" cy="1920892"/>
        </p:xfrm>
        <a:graphic>
          <a:graphicData uri="http://schemas.openxmlformats.org/drawingml/2006/chart">
            <c:chart xmlns:c="http://schemas.openxmlformats.org/drawingml/2006/chart" xmlns:r="http://schemas.openxmlformats.org/officeDocument/2006/relationships" r:id="rId5"/>
          </a:graphicData>
        </a:graphic>
      </p:graphicFrame>
      <p:sp>
        <p:nvSpPr>
          <p:cNvPr id="43" name="Прямоугольник 42"/>
          <p:cNvSpPr/>
          <p:nvPr/>
        </p:nvSpPr>
        <p:spPr>
          <a:xfrm>
            <a:off x="1134637" y="1971357"/>
            <a:ext cx="88582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  107,6</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0" name="Прямоугольник 39"/>
          <p:cNvSpPr/>
          <p:nvPr/>
        </p:nvSpPr>
        <p:spPr>
          <a:xfrm>
            <a:off x="3185022" y="2133599"/>
            <a:ext cx="73621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105,4</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4" name="Прямоугольник 43"/>
          <p:cNvSpPr/>
          <p:nvPr/>
        </p:nvSpPr>
        <p:spPr>
          <a:xfrm>
            <a:off x="4099593" y="2199266"/>
            <a:ext cx="8530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  104,0</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2" name="Прямоугольник 41"/>
          <p:cNvSpPr/>
          <p:nvPr/>
        </p:nvSpPr>
        <p:spPr>
          <a:xfrm>
            <a:off x="5006497" y="2202201"/>
            <a:ext cx="91884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  104,0</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
        <p:nvSpPr>
          <p:cNvPr id="41" name="Прямоугольник 40"/>
          <p:cNvSpPr/>
          <p:nvPr/>
        </p:nvSpPr>
        <p:spPr>
          <a:xfrm>
            <a:off x="2213963" y="1891490"/>
            <a:ext cx="84893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9F253C"/>
                </a:solidFill>
                <a:effectLst/>
                <a:uLnTx/>
                <a:uFillTx/>
                <a:latin typeface="Verdana" panose="020B0604030504040204" pitchFamily="34" charset="0"/>
                <a:ea typeface="Verdana" panose="020B0604030504040204" pitchFamily="34" charset="0"/>
                <a:cs typeface="Verdana" panose="020B0604030504040204" pitchFamily="34" charset="0"/>
              </a:rPr>
              <a:t>108,9</a:t>
            </a:r>
            <a:endParaRPr kumimoji="0" lang="ru-RU" sz="1400" b="0" i="0" u="none" strike="noStrike" kern="1200" cap="none" spc="0" normalizeH="0" baseline="0" noProof="0" dirty="0">
              <a:ln>
                <a:noFill/>
              </a:ln>
              <a:solidFill>
                <a:srgbClr val="9F253C"/>
              </a:solidFill>
              <a:effectLst/>
              <a:uLnTx/>
              <a:uFillTx/>
              <a:latin typeface="Calibri"/>
              <a:ea typeface="+mn-ea"/>
              <a:cs typeface="+mn-cs"/>
            </a:endParaRPr>
          </a:p>
        </p:txBody>
      </p:sp>
    </p:spTree>
    <p:extLst>
      <p:ext uri="{BB962C8B-B14F-4D97-AF65-F5344CB8AC3E}">
        <p14:creationId xmlns:p14="http://schemas.microsoft.com/office/powerpoint/2010/main" val="24610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5"/>
          <p:cNvSpPr txBox="1">
            <a:spLocks noChangeArrowheads="1"/>
          </p:cNvSpPr>
          <p:nvPr/>
        </p:nvSpPr>
        <p:spPr bwMode="auto">
          <a:xfrm>
            <a:off x="-243599" y="63574"/>
            <a:ext cx="7333615" cy="11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lvl="0" indent="0" algn="ctr" defTabSz="914400" rtl="0" eaLnBrk="1" fontAlgn="auto" latinLnBrk="0" hangingPunct="1">
              <a:lnSpc>
                <a:spcPct val="105000"/>
              </a:lnSpc>
              <a:spcBef>
                <a:spcPts val="75"/>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КАКОЕ</a:t>
            </a:r>
            <a:r>
              <a:rPr kumimoji="0" lang="ru-RU" sz="1800" b="1" i="0" u="none" strike="noStrike" kern="1200" cap="none" spc="1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МЕСТО</a:t>
            </a:r>
            <a:r>
              <a:rPr kumimoji="0" lang="ru-RU" sz="1800" b="1" i="0" u="none" strike="noStrike" kern="1200" cap="none" spc="16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СРЕДИ</a:t>
            </a:r>
            <a:r>
              <a:rPr kumimoji="0" lang="ru-RU" sz="1800" b="1" i="0" u="none" strike="noStrike" kern="1200" cap="none" spc="16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МУНИЦИПАЛЬНЫХ </a:t>
            </a:r>
          </a:p>
          <a:p>
            <a:pPr marL="12700" marR="0" lvl="0" indent="0" algn="ctr" defTabSz="914400" rtl="0" eaLnBrk="1" fontAlgn="auto" latinLnBrk="0" hangingPunct="1">
              <a:lnSpc>
                <a:spcPct val="105000"/>
              </a:lnSpc>
              <a:spcBef>
                <a:spcPts val="75"/>
              </a:spcBef>
              <a:spcAft>
                <a:spcPts val="0"/>
              </a:spcAft>
              <a:buClrTx/>
              <a:buSzTx/>
              <a:buFontTx/>
              <a:buNone/>
              <a:tabLst/>
              <a:defRPr/>
            </a:pPr>
            <a:r>
              <a:rPr kumimoji="0" lang="ru-RU" sz="1800" b="1" i="0" u="none" strike="noStrike" kern="1200" cap="none" spc="16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ОБРАЗОВАНИЙ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ЗАНИМАЕТ</a:t>
            </a:r>
            <a:r>
              <a:rPr kumimoji="0" lang="ru-RU" sz="1800" b="1" i="0" u="none" strike="noStrike" kern="1200" cap="none" spc="16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ГОРОДСКОЙ ОКРУГ СЕМЕНОВСКИЙ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 ОТДЕЛЬНЫМ ПОКАЗАТЕЛЯМ </a:t>
            </a:r>
            <a:r>
              <a:rPr kumimoji="0" lang="ru-RU" sz="1800" b="1" i="0" u="none" strike="noStrike" kern="1200" cap="none" spc="-3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p>
          <a:p>
            <a:pPr marL="12700" marR="0" lvl="0" indent="0" algn="ctr" defTabSz="914400" rtl="0" eaLnBrk="1" fontAlgn="auto" latinLnBrk="0" hangingPunct="1">
              <a:lnSpc>
                <a:spcPct val="105000"/>
              </a:lnSpc>
              <a:spcBef>
                <a:spcPts val="75"/>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В 2025 ГОДУ</a:t>
            </a:r>
          </a:p>
          <a:p>
            <a:pPr marL="12700" marR="0" lvl="0" indent="0" algn="ctr" defTabSz="914400" rtl="0" eaLnBrk="1" fontAlgn="auto" latinLnBrk="0" hangingPunct="1">
              <a:lnSpc>
                <a:spcPct val="105000"/>
              </a:lnSpc>
              <a:spcBef>
                <a:spcPts val="75"/>
              </a:spcBef>
              <a:spcAft>
                <a:spcPts val="0"/>
              </a:spcAft>
              <a:buClrTx/>
              <a:buSzTx/>
              <a:buFontTx/>
              <a:buNone/>
              <a:tabLst/>
              <a:defRPr/>
            </a:pPr>
            <a:endParaRPr kumimoji="0" lang="ru-RU" sz="1800" b="1" i="0" u="none" strike="noStrike" kern="1200" cap="none" spc="0" normalizeH="0" baseline="0" noProof="0" dirty="0">
              <a:ln>
                <a:noFill/>
              </a:ln>
              <a:solidFill>
                <a:srgbClr val="7F2F2D"/>
              </a:solidFill>
              <a:effectLst/>
              <a:uLnTx/>
              <a:uFillTx/>
              <a:latin typeface="Arial" pitchFamily="34" charset="0"/>
              <a:ea typeface="Verdana" panose="020B0604030504040204" pitchFamily="34" charset="0"/>
              <a:cs typeface="Arial" pitchFamily="34" charset="0"/>
            </a:endParaRPr>
          </a:p>
        </p:txBody>
      </p:sp>
      <p:sp>
        <p:nvSpPr>
          <p:cNvPr id="49" name="Text Box 1503"/>
          <p:cNvSpPr txBox="1">
            <a:spLocks noChangeArrowheads="1"/>
          </p:cNvSpPr>
          <p:nvPr/>
        </p:nvSpPr>
        <p:spPr bwMode="auto">
          <a:xfrm>
            <a:off x="5248910" y="3224530"/>
            <a:ext cx="212725" cy="3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ru-RU"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 name="Text Box 1502"/>
          <p:cNvSpPr txBox="1">
            <a:spLocks noChangeArrowheads="1"/>
          </p:cNvSpPr>
          <p:nvPr/>
        </p:nvSpPr>
        <p:spPr bwMode="auto">
          <a:xfrm>
            <a:off x="5665470" y="3278505"/>
            <a:ext cx="212725" cy="3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ru-RU"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Rectangle 49"/>
          <p:cNvSpPr>
            <a:spLocks noChangeArrowheads="1"/>
          </p:cNvSpPr>
          <p:nvPr/>
        </p:nvSpPr>
        <p:spPr bwMode="auto">
          <a:xfrm>
            <a:off x="375225" y="1332043"/>
            <a:ext cx="63122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Доходы местных бюджетов в 2025 году, млн. рублей* </a:t>
            </a:r>
            <a:endParaRPr kumimoji="0" lang="ru-RU" altLang="ru-RU" sz="18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52" name="Rectangle 75"/>
          <p:cNvSpPr>
            <a:spLocks noChangeArrowheads="1"/>
          </p:cNvSpPr>
          <p:nvPr/>
        </p:nvSpPr>
        <p:spPr bwMode="auto">
          <a:xfrm>
            <a:off x="-423426" y="7385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3" name="Прямоугольник 142"/>
          <p:cNvSpPr/>
          <p:nvPr/>
        </p:nvSpPr>
        <p:spPr>
          <a:xfrm>
            <a:off x="2413244" y="6964573"/>
            <a:ext cx="2265934" cy="461665"/>
          </a:xfrm>
          <a:prstGeom prst="rect">
            <a:avLst/>
          </a:prstGeom>
        </p:spPr>
        <p:txBody>
          <a:bodyPr wrap="square">
            <a:spAutoFit/>
          </a:bodyPr>
          <a:lstStyle/>
          <a:p>
            <a:pPr marL="127000" marR="0" lvl="0" indent="0" algn="l" defTabSz="914400" rtl="0" eaLnBrk="1" fontAlgn="auto" latinLnBrk="0" hangingPunct="1">
              <a:lnSpc>
                <a:spcPct val="100000"/>
              </a:lnSpc>
              <a:spcBef>
                <a:spcPts val="29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2</a:t>
            </a:r>
            <a:r>
              <a:rPr kumimoji="0" lang="ru-RU" sz="1200" b="0" i="0" u="none" strike="noStrike" kern="1200" cap="none" spc="4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Володарский мо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0" name="Прямоугольник 149"/>
          <p:cNvSpPr/>
          <p:nvPr/>
        </p:nvSpPr>
        <p:spPr>
          <a:xfrm>
            <a:off x="617547" y="6988849"/>
            <a:ext cx="191676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1</a:t>
            </a:r>
            <a:r>
              <a:rPr kumimoji="0" lang="ru-RU" sz="1200" b="1" i="0" u="none" strike="noStrike" kern="1200" cap="none" spc="-7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a:t>
            </a:r>
            <a:r>
              <a:rPr kumimoji="0" lang="ru-RU" sz="1200" b="1" i="0" u="none" strike="noStrike" kern="1200" cap="none" spc="-75"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  го Семеновский</a:t>
            </a:r>
            <a:endParaRPr kumimoji="0" lang="ru-RU" sz="1200" b="1" i="0" u="none" strike="noStrike" kern="1200" cap="none" spc="0" normalizeH="0" baseline="0" noProof="0" dirty="0">
              <a:ln>
                <a:noFill/>
              </a:ln>
              <a:solidFill>
                <a:srgbClr val="822A30"/>
              </a:solidFill>
              <a:effectLst/>
              <a:uLnTx/>
              <a:uFillTx/>
              <a:latin typeface="Arial" pitchFamily="34" charset="0"/>
              <a:ea typeface="+mn-ea"/>
              <a:cs typeface="Arial" pitchFamily="34" charset="0"/>
            </a:endParaRPr>
          </a:p>
        </p:txBody>
      </p:sp>
      <p:sp>
        <p:nvSpPr>
          <p:cNvPr id="152" name="Прямоугольник 151"/>
          <p:cNvSpPr/>
          <p:nvPr/>
        </p:nvSpPr>
        <p:spPr>
          <a:xfrm>
            <a:off x="2591946" y="7208961"/>
            <a:ext cx="182551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5</a:t>
            </a:r>
            <a:r>
              <a:rPr kumimoji="0" lang="ru-RU" sz="1200" b="0" i="0" u="none" strike="noStrike" kern="1200" cap="none" spc="-8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го город Шахунья</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3" name="Прямоугольник 152"/>
          <p:cNvSpPr/>
          <p:nvPr/>
        </p:nvSpPr>
        <p:spPr>
          <a:xfrm>
            <a:off x="4746783" y="7195406"/>
            <a:ext cx="340067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6</a:t>
            </a:r>
            <a:r>
              <a:rPr kumimoji="0" lang="ru-RU" sz="1200" b="0" i="0" u="none" strike="noStrike" kern="1200" cap="none" spc="-1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Починковский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4" name="Прямоугольник 153"/>
          <p:cNvSpPr/>
          <p:nvPr/>
        </p:nvSpPr>
        <p:spPr>
          <a:xfrm>
            <a:off x="597262" y="7208962"/>
            <a:ext cx="372384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4</a:t>
            </a:r>
            <a:r>
              <a:rPr kumimoji="0" lang="ru-RU" sz="1200" b="0" i="0" u="none" strike="noStrike" kern="1200" cap="none" spc="-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го город Кулебаки</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5" name="Прямоугольник 154"/>
          <p:cNvSpPr/>
          <p:nvPr/>
        </p:nvSpPr>
        <p:spPr>
          <a:xfrm>
            <a:off x="605047" y="7439795"/>
            <a:ext cx="201965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7</a:t>
            </a:r>
            <a:r>
              <a:rPr kumimoji="0" lang="ru-RU" sz="1200" b="0" i="0" u="none" strike="noStrike" kern="1200" cap="none" spc="-1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Шатковский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8" name="Прямоугольник 157"/>
          <p:cNvSpPr/>
          <p:nvPr/>
        </p:nvSpPr>
        <p:spPr>
          <a:xfrm>
            <a:off x="2418595" y="7439794"/>
            <a:ext cx="3101062" cy="276999"/>
          </a:xfrm>
          <a:prstGeom prst="rect">
            <a:avLst/>
          </a:prstGeom>
        </p:spPr>
        <p:txBody>
          <a:bodyPr wrap="square">
            <a:spAutoFit/>
          </a:bodyPr>
          <a:lstStyle/>
          <a:p>
            <a:pPr marL="163830" marR="0" lvl="0" indent="0" algn="l" defTabSz="914400" rtl="0" eaLnBrk="1" fontAlgn="auto" latinLnBrk="0" hangingPunct="1">
              <a:lnSpc>
                <a:spcPct val="100000"/>
              </a:lnSpc>
              <a:spcBef>
                <a:spcPts val="29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8</a:t>
            </a:r>
            <a:r>
              <a:rPr kumimoji="0" lang="ru-RU" sz="1200" b="0" i="0" u="none" strike="noStrike" kern="1200" cap="none" spc="-2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Лукояновский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27" name="Rectangle 118"/>
          <p:cNvSpPr>
            <a:spLocks noChangeArrowheads="1"/>
          </p:cNvSpPr>
          <p:nvPr/>
        </p:nvSpPr>
        <p:spPr bwMode="auto">
          <a:xfrm>
            <a:off x="-334779" y="-107435"/>
            <a:ext cx="5493014" cy="34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144"/>
          <p:cNvSpPr>
            <a:spLocks noChangeArrowheads="1"/>
          </p:cNvSpPr>
          <p:nvPr/>
        </p:nvSpPr>
        <p:spPr bwMode="auto">
          <a:xfrm>
            <a:off x="-334779" y="349765"/>
            <a:ext cx="5493014" cy="34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Rectangle 197"/>
          <p:cNvSpPr>
            <a:spLocks noChangeArrowheads="1"/>
          </p:cNvSpPr>
          <p:nvPr/>
        </p:nvSpPr>
        <p:spPr bwMode="auto">
          <a:xfrm>
            <a:off x="-373381" y="-10048"/>
            <a:ext cx="5613317" cy="32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Rectangle 227"/>
          <p:cNvSpPr>
            <a:spLocks noChangeArrowheads="1"/>
          </p:cNvSpPr>
          <p:nvPr/>
        </p:nvSpPr>
        <p:spPr bwMode="auto">
          <a:xfrm>
            <a:off x="-373381" y="447152"/>
            <a:ext cx="5613317" cy="32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AutoShape 28">
            <a:extLst>
              <a:ext uri="{FF2B5EF4-FFF2-40B4-BE49-F238E27FC236}">
                <a16:creationId xmlns:a16="http://schemas.microsoft.com/office/drawing/2014/main" id="{E76933D4-2492-E45F-556D-0E0B3DE8DA2D}"/>
              </a:ext>
            </a:extLst>
          </p:cNvPr>
          <p:cNvSpPr>
            <a:spLocks noChangeArrowheads="1"/>
          </p:cNvSpPr>
          <p:nvPr/>
        </p:nvSpPr>
        <p:spPr bwMode="auto">
          <a:xfrm>
            <a:off x="-857153" y="4032177"/>
            <a:ext cx="536356" cy="17374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en-US" altLang="ko-KR" sz="1600" b="1" i="1"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51" name="Прямоугольник 150"/>
          <p:cNvSpPr/>
          <p:nvPr/>
        </p:nvSpPr>
        <p:spPr>
          <a:xfrm>
            <a:off x="4746783" y="6988849"/>
            <a:ext cx="364149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2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3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Лысковский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graphicFrame>
        <p:nvGraphicFramePr>
          <p:cNvPr id="24" name="Диаграмма 23"/>
          <p:cNvGraphicFramePr/>
          <p:nvPr>
            <p:extLst>
              <p:ext uri="{D42A27DB-BD31-4B8C-83A1-F6EECF244321}">
                <p14:modId xmlns:p14="http://schemas.microsoft.com/office/powerpoint/2010/main" val="4033371457"/>
              </p:ext>
            </p:extLst>
          </p:nvPr>
        </p:nvGraphicFramePr>
        <p:xfrm>
          <a:off x="277489" y="2395433"/>
          <a:ext cx="6410392" cy="1536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Диаграмма 24"/>
          <p:cNvGraphicFramePr/>
          <p:nvPr/>
        </p:nvGraphicFramePr>
        <p:xfrm>
          <a:off x="434213" y="1800256"/>
          <a:ext cx="6002332" cy="664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Диаграмма 29"/>
          <p:cNvGraphicFramePr/>
          <p:nvPr/>
        </p:nvGraphicFramePr>
        <p:xfrm>
          <a:off x="4185236" y="8140635"/>
          <a:ext cx="732852" cy="343932"/>
        </p:xfrm>
        <a:graphic>
          <a:graphicData uri="http://schemas.openxmlformats.org/drawingml/2006/chart">
            <c:chart xmlns:c="http://schemas.openxmlformats.org/drawingml/2006/chart" xmlns:r="http://schemas.openxmlformats.org/officeDocument/2006/relationships" r:id="rId4"/>
          </a:graphicData>
        </a:graphic>
      </p:graphicFrame>
      <p:sp>
        <p:nvSpPr>
          <p:cNvPr id="32" name="Прямоугольник 31"/>
          <p:cNvSpPr/>
          <p:nvPr/>
        </p:nvSpPr>
        <p:spPr>
          <a:xfrm>
            <a:off x="-103609" y="8607678"/>
            <a:ext cx="2949170" cy="246221"/>
          </a:xfrm>
          <a:prstGeom prst="rect">
            <a:avLst/>
          </a:prstGeom>
        </p:spPr>
        <p:txBody>
          <a:bodyPr wrap="square">
            <a:spAutoFit/>
          </a:bodyPr>
          <a:lstStyle/>
          <a:p>
            <a:pPr marL="0" marR="0" lvl="0" indent="44958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a:t>
            </a:r>
            <a:r>
              <a:rPr kumimoji="0" lang="ru-RU" altLang="ru-RU" sz="10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0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Численность на 01.01.2025г.</a:t>
            </a:r>
          </a:p>
        </p:txBody>
      </p:sp>
      <p:sp>
        <p:nvSpPr>
          <p:cNvPr id="33"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5742462" y="4847476"/>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44,5</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34"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365071" y="4882086"/>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49,2</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35"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5089013" y="489917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55,4</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38"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5665470" y="1824485"/>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44,8</a:t>
            </a:r>
          </a:p>
        </p:txBody>
      </p:sp>
      <p:sp>
        <p:nvSpPr>
          <p:cNvPr id="39"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969461" y="1785188"/>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4,3</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0"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285403" y="177931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48,8</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1"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3550327" y="1773202"/>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3,7</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2"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845561" y="1868944"/>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3</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9,6</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3"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157221" y="1773432"/>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7</a:t>
            </a: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0</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4"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685800" y="175260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4,5</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5"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1371600" y="175260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57,4</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60" name="Text Box 1518"/>
          <p:cNvSpPr txBox="1">
            <a:spLocks noChangeArrowheads="1"/>
          </p:cNvSpPr>
          <p:nvPr/>
        </p:nvSpPr>
        <p:spPr bwMode="auto">
          <a:xfrm>
            <a:off x="4846104" y="8076800"/>
            <a:ext cx="1792716" cy="8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5"/>
              </a:spcBef>
              <a:spcAft>
                <a:spcPts val="0"/>
              </a:spcAft>
              <a:buClrTx/>
              <a:buSzTx/>
              <a:buFontTx/>
              <a:buNone/>
              <a:tabLst/>
              <a:defRPr/>
            </a:pPr>
            <a:r>
              <a:rPr kumimoji="0" lang="ru-RU" sz="1000" b="0"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Доходы на душу </a:t>
            </a:r>
          </a:p>
          <a:p>
            <a:pPr marL="0" marR="0" lvl="0" indent="0" algn="l" defTabSz="914400" rtl="0" eaLnBrk="1" fontAlgn="auto" latinLnBrk="0" hangingPunct="1">
              <a:lnSpc>
                <a:spcPct val="100000"/>
              </a:lnSpc>
              <a:spcBef>
                <a:spcPts val="5"/>
              </a:spcBef>
              <a:spcAft>
                <a:spcPts val="0"/>
              </a:spcAft>
              <a:buClrTx/>
              <a:buSzTx/>
              <a:buFontTx/>
              <a:buNone/>
              <a:tabLst/>
              <a:defRPr/>
            </a:pPr>
            <a:r>
              <a:rPr kumimoji="0" lang="ru-RU" sz="1000" b="0"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населения, тыс. рублей </a:t>
            </a:r>
            <a:r>
              <a:rPr kumimoji="0" lang="ru-RU" sz="1000" b="0" i="0" u="none" strike="noStrike" kern="1200" cap="none" spc="0" normalizeH="0" baseline="0" noProof="0" dirty="0">
                <a:ln>
                  <a:noFill/>
                </a:ln>
                <a:solidFill>
                  <a:srgbClr val="7F2F2D"/>
                </a:solidFill>
                <a:effectLst/>
                <a:uLnTx/>
                <a:uFillTx/>
                <a:latin typeface="Arial" pitchFamily="34" charset="0"/>
                <a:ea typeface="Verdana" panose="020B0604030504040204" pitchFamily="34" charset="0"/>
                <a:cs typeface="Arial" pitchFamily="34" charset="0"/>
              </a:rPr>
              <a:t>*</a:t>
            </a:r>
          </a:p>
        </p:txBody>
      </p:sp>
      <p:sp>
        <p:nvSpPr>
          <p:cNvPr id="61"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3581400" y="487680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52,6</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63"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174522" y="4957877"/>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57,9</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64"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804158" y="4803989"/>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53,6</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65"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1447800" y="4904448"/>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52,3</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66"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895600" y="495300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dirty="0">
                <a:solidFill>
                  <a:srgbClr val="297083"/>
                </a:solidFill>
              </a:rPr>
              <a:t>42</a:t>
            </a:r>
            <a:r>
              <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,0</a:t>
            </a:r>
          </a:p>
        </p:txBody>
      </p:sp>
      <p:sp>
        <p:nvSpPr>
          <p:cNvPr id="67" name="Прямоугольник 66"/>
          <p:cNvSpPr/>
          <p:nvPr/>
        </p:nvSpPr>
        <p:spPr>
          <a:xfrm>
            <a:off x="157138" y="8361457"/>
            <a:ext cx="3960249" cy="246221"/>
          </a:xfrm>
          <a:prstGeom prst="rect">
            <a:avLst/>
          </a:prstGeom>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Фактические показатели на 01.11.2025г</a:t>
            </a:r>
            <a:r>
              <a:rPr kumimoji="0" lang="ru-RU" sz="1000" b="0" i="0" u="none" strike="noStrike" kern="1200" cap="none" spc="0" normalizeH="0" baseline="0" noProof="0" dirty="0">
                <a:ln>
                  <a:noFill/>
                </a:ln>
                <a:solidFill>
                  <a:srgbClr val="297083"/>
                </a:solidFill>
                <a:effectLst/>
                <a:uLnTx/>
                <a:uFillTx/>
                <a:latin typeface="Arial" pitchFamily="34" charset="0"/>
                <a:ea typeface="Verdana" panose="020B0604030504040204" pitchFamily="34" charset="0"/>
                <a:cs typeface="Arial" pitchFamily="34" charset="0"/>
              </a:rPr>
              <a:t>.</a:t>
            </a:r>
          </a:p>
        </p:txBody>
      </p:sp>
      <p:graphicFrame>
        <p:nvGraphicFramePr>
          <p:cNvPr id="68" name="Диаграмма 67"/>
          <p:cNvGraphicFramePr/>
          <p:nvPr/>
        </p:nvGraphicFramePr>
        <p:xfrm>
          <a:off x="4235319" y="8484566"/>
          <a:ext cx="632685" cy="366391"/>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 Box 1518"/>
          <p:cNvSpPr txBox="1">
            <a:spLocks noChangeArrowheads="1"/>
          </p:cNvSpPr>
          <p:nvPr/>
        </p:nvSpPr>
        <p:spPr bwMode="auto">
          <a:xfrm>
            <a:off x="4817921" y="8484566"/>
            <a:ext cx="1792716" cy="8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5"/>
              </a:spcBef>
              <a:spcAft>
                <a:spcPts val="0"/>
              </a:spcAft>
              <a:buClrTx/>
              <a:buSzTx/>
              <a:buFontTx/>
              <a:buNone/>
              <a:tabLst/>
              <a:defRPr/>
            </a:pPr>
            <a:r>
              <a:rPr kumimoji="0" lang="ru-RU" sz="10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Расходы на душу </a:t>
            </a:r>
          </a:p>
          <a:p>
            <a:pPr marL="0" marR="0" lvl="0" indent="0" algn="l" defTabSz="914400" rtl="0" eaLnBrk="1" fontAlgn="auto" latinLnBrk="0" hangingPunct="1">
              <a:lnSpc>
                <a:spcPct val="100000"/>
              </a:lnSpc>
              <a:spcBef>
                <a:spcPts val="5"/>
              </a:spcBef>
              <a:spcAft>
                <a:spcPts val="0"/>
              </a:spcAft>
              <a:buClrTx/>
              <a:buSzTx/>
              <a:buFontTx/>
              <a:buNone/>
              <a:tabLst/>
              <a:defRPr/>
            </a:pPr>
            <a:r>
              <a:rPr kumimoji="0" lang="ru-RU" sz="10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населения, тыс. рублей *</a:t>
            </a:r>
          </a:p>
        </p:txBody>
      </p:sp>
      <p:sp>
        <p:nvSpPr>
          <p:cNvPr id="70"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6210024" y="1773203"/>
            <a:ext cx="325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71"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6240955" y="4899171"/>
            <a:ext cx="325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rPr>
              <a:t>**</a:t>
            </a:r>
            <a:endParaRPr kumimoji="1" lang="en-US" altLang="ko-KR" sz="1400" b="1" i="0" u="none" strike="noStrike" kern="1200" cap="none" spc="0" normalizeH="0" baseline="0" noProof="0" dirty="0">
              <a:ln>
                <a:noFill/>
              </a:ln>
              <a:solidFill>
                <a:srgbClr val="297083"/>
              </a:solidFill>
              <a:effectLst/>
              <a:uLnTx/>
              <a:uFillTx/>
              <a:latin typeface="Arial" charset="0"/>
              <a:ea typeface="HY견고딕" pitchFamily="18" charset="-127"/>
              <a:cs typeface="+mn-cs"/>
            </a:endParaRPr>
          </a:p>
        </p:txBody>
      </p:sp>
      <p:sp>
        <p:nvSpPr>
          <p:cNvPr id="3" name="Номер слайда 2">
            <a:extLst>
              <a:ext uri="{FF2B5EF4-FFF2-40B4-BE49-F238E27FC236}">
                <a16:creationId xmlns:a16="http://schemas.microsoft.com/office/drawing/2014/main" id="{FEF1F310-BE02-7373-44DA-C306BA50EAA5}"/>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13</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
        <p:nvSpPr>
          <p:cNvPr id="53" name="object 68"/>
          <p:cNvSpPr/>
          <p:nvPr/>
        </p:nvSpPr>
        <p:spPr>
          <a:xfrm>
            <a:off x="321831" y="1201382"/>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Группа 4">
            <a:extLst>
              <a:ext uri="{FF2B5EF4-FFF2-40B4-BE49-F238E27FC236}">
                <a16:creationId xmlns:a16="http://schemas.microsoft.com/office/drawing/2014/main" id="{72980751-7637-F9B0-9A33-B92F58937B77}"/>
              </a:ext>
            </a:extLst>
          </p:cNvPr>
          <p:cNvGrpSpPr/>
          <p:nvPr/>
        </p:nvGrpSpPr>
        <p:grpSpPr>
          <a:xfrm>
            <a:off x="312678" y="3981027"/>
            <a:ext cx="6638613" cy="2861910"/>
            <a:chOff x="312678" y="3981027"/>
            <a:chExt cx="6638613" cy="2861910"/>
          </a:xfrm>
        </p:grpSpPr>
        <p:sp>
          <p:nvSpPr>
            <p:cNvPr id="6" name="Rectangle 49">
              <a:extLst>
                <a:ext uri="{FF2B5EF4-FFF2-40B4-BE49-F238E27FC236}">
                  <a16:creationId xmlns:a16="http://schemas.microsoft.com/office/drawing/2014/main" id="{E6B6B2A9-DE1F-D81F-8A9D-C00B08E2E34C}"/>
                </a:ext>
              </a:extLst>
            </p:cNvPr>
            <p:cNvSpPr>
              <a:spLocks noChangeArrowheads="1"/>
            </p:cNvSpPr>
            <p:nvPr/>
          </p:nvSpPr>
          <p:spPr bwMode="auto">
            <a:xfrm>
              <a:off x="312678" y="3981027"/>
              <a:ext cx="66386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FF0000"/>
                </a:solidFill>
                <a:effectLst/>
                <a:uLnTx/>
                <a:uFillTx/>
                <a:latin typeface="Arial" pitchFamily="34" charset="0"/>
                <a:ea typeface="Verdana" panose="020B060403050404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Расходы местных бюджетов в 2025 году, млн. рублей *</a:t>
              </a:r>
              <a:endParaRPr kumimoji="0" lang="ru-RU" altLang="ru-RU" sz="1800" b="0" i="0" u="none" strike="noStrike" kern="1200" cap="none" spc="0" normalizeH="0" baseline="0" noProof="0" dirty="0">
                <a:ln>
                  <a:noFill/>
                </a:ln>
                <a:solidFill>
                  <a:srgbClr val="822A30"/>
                </a:solidFill>
                <a:effectLst/>
                <a:uLnTx/>
                <a:uFillTx/>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FF0000"/>
                </a:solidFill>
                <a:effectLst/>
                <a:uLnTx/>
                <a:uFillTx/>
                <a:latin typeface="Arial" pitchFamily="34" charset="0"/>
                <a:cs typeface="Arial" pitchFamily="34" charset="0"/>
              </a:endParaRPr>
            </a:p>
          </p:txBody>
        </p:sp>
        <p:graphicFrame>
          <p:nvGraphicFramePr>
            <p:cNvPr id="7" name="Диаграмма 6">
              <a:extLst>
                <a:ext uri="{FF2B5EF4-FFF2-40B4-BE49-F238E27FC236}">
                  <a16:creationId xmlns:a16="http://schemas.microsoft.com/office/drawing/2014/main" id="{40C2A3A6-9BA6-43A5-A316-93E6735F5036}"/>
                </a:ext>
              </a:extLst>
            </p:cNvPr>
            <p:cNvGraphicFramePr/>
            <p:nvPr>
              <p:extLst>
                <p:ext uri="{D42A27DB-BD31-4B8C-83A1-F6EECF244321}">
                  <p14:modId xmlns:p14="http://schemas.microsoft.com/office/powerpoint/2010/main" val="3639647101"/>
                </p:ext>
              </p:extLst>
            </p:nvPr>
          </p:nvGraphicFramePr>
          <p:xfrm>
            <a:off x="312679" y="5449926"/>
            <a:ext cx="6475298" cy="13930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Диаграмма 7">
              <a:extLst>
                <a:ext uri="{FF2B5EF4-FFF2-40B4-BE49-F238E27FC236}">
                  <a16:creationId xmlns:a16="http://schemas.microsoft.com/office/drawing/2014/main" id="{59253DA8-5BF6-B7A1-82BF-29ADA93C4EBA}"/>
                </a:ext>
              </a:extLst>
            </p:cNvPr>
            <p:cNvGraphicFramePr/>
            <p:nvPr>
              <p:extLst>
                <p:ext uri="{D42A27DB-BD31-4B8C-83A1-F6EECF244321}">
                  <p14:modId xmlns:p14="http://schemas.microsoft.com/office/powerpoint/2010/main" val="1076772448"/>
                </p:ext>
              </p:extLst>
            </p:nvPr>
          </p:nvGraphicFramePr>
          <p:xfrm>
            <a:off x="381000" y="5029200"/>
            <a:ext cx="6002332" cy="664015"/>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416379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5"/>
          <p:cNvSpPr txBox="1">
            <a:spLocks noChangeArrowheads="1"/>
          </p:cNvSpPr>
          <p:nvPr/>
        </p:nvSpPr>
        <p:spPr bwMode="auto">
          <a:xfrm>
            <a:off x="-292781" y="62768"/>
            <a:ext cx="7459238" cy="123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lvl="0" indent="0" algn="ctr" defTabSz="914400" rtl="0" eaLnBrk="1" fontAlgn="auto" latinLnBrk="0" hangingPunct="1">
              <a:lnSpc>
                <a:spcPct val="105000"/>
              </a:lnSpc>
              <a:spcBef>
                <a:spcPts val="75"/>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КАКОЕ</a:t>
            </a:r>
            <a:r>
              <a:rPr kumimoji="0" lang="ru-RU" sz="1800" b="1" i="0" u="none" strike="noStrike" kern="1200" cap="none" spc="1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МЕСТО</a:t>
            </a:r>
            <a:r>
              <a:rPr kumimoji="0" lang="ru-RU" sz="1800" b="1" i="0" u="none" strike="noStrike" kern="1200" cap="none" spc="16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СРЕДИ</a:t>
            </a:r>
            <a:r>
              <a:rPr kumimoji="0" lang="ru-RU" sz="1800" b="1" i="0" u="none" strike="noStrike" kern="1200" cap="none" spc="16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МУНИЦИПАЛЬНЫХ </a:t>
            </a:r>
          </a:p>
          <a:p>
            <a:pPr marL="12700" marR="0" lvl="0" indent="0" algn="ctr" defTabSz="914400" rtl="0" eaLnBrk="1" fontAlgn="auto" latinLnBrk="0" hangingPunct="1">
              <a:lnSpc>
                <a:spcPct val="105000"/>
              </a:lnSpc>
              <a:spcBef>
                <a:spcPts val="75"/>
              </a:spcBef>
              <a:spcAft>
                <a:spcPts val="0"/>
              </a:spcAft>
              <a:buClrTx/>
              <a:buSzTx/>
              <a:buFontTx/>
              <a:buNone/>
              <a:tabLst/>
              <a:defRPr/>
            </a:pPr>
            <a:r>
              <a:rPr kumimoji="0" lang="ru-RU" sz="1800" b="1" i="0" u="none" strike="noStrike" kern="1200" cap="none" spc="16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ОБРАЗОВАНИЙ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ЗАНИМАЕТ</a:t>
            </a:r>
            <a:r>
              <a:rPr kumimoji="0" lang="ru-RU" sz="1800" b="1" i="0" u="none" strike="noStrike" kern="1200" cap="none" spc="16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МУНИЦИПАЛЬНЫЙ </a:t>
            </a:r>
          </a:p>
          <a:p>
            <a:pPr marL="12700" marR="0" lvl="0" indent="0" algn="ctr" defTabSz="914400" rtl="0" eaLnBrk="1" fontAlgn="auto" latinLnBrk="0" hangingPunct="1">
              <a:lnSpc>
                <a:spcPct val="105000"/>
              </a:lnSpc>
              <a:spcBef>
                <a:spcPts val="75"/>
              </a:spcBef>
              <a:spcAft>
                <a:spcPts val="0"/>
              </a:spcAft>
              <a:buClrTx/>
              <a:buSzTx/>
              <a:buFontTx/>
              <a:buNone/>
              <a:tabLst/>
              <a:defRPr/>
            </a:pPr>
            <a:r>
              <a:rPr kumimoji="0" lang="ru-RU" sz="1800" b="1" i="0" u="none" strike="noStrike" kern="1200" cap="none" spc="16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ОКРУГ СЕМЕНОВСКИЙ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 ОТДЕЛЬНЫМ ПОКАЗАТЕЛЯМ </a:t>
            </a:r>
          </a:p>
          <a:p>
            <a:pPr marL="12700" marR="0" lvl="0" indent="0" algn="ctr" defTabSz="914400" rtl="0" eaLnBrk="1" fontAlgn="auto" latinLnBrk="0" hangingPunct="1">
              <a:lnSpc>
                <a:spcPct val="105000"/>
              </a:lnSpc>
              <a:spcBef>
                <a:spcPts val="75"/>
              </a:spcBef>
              <a:spcAft>
                <a:spcPts val="0"/>
              </a:spcAft>
              <a:buClrTx/>
              <a:buSzTx/>
              <a:buFontTx/>
              <a:buNone/>
              <a:tabLst/>
              <a:defRPr/>
            </a:pPr>
            <a:r>
              <a:rPr kumimoji="0" lang="ru-RU" sz="1800" b="1" i="0" u="none" strike="noStrike" kern="1200" cap="none" spc="-3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В 2026-2028 ГОДАХ</a:t>
            </a:r>
          </a:p>
        </p:txBody>
      </p:sp>
      <p:sp>
        <p:nvSpPr>
          <p:cNvPr id="49" name="Text Box 1503"/>
          <p:cNvSpPr txBox="1">
            <a:spLocks noChangeArrowheads="1"/>
          </p:cNvSpPr>
          <p:nvPr/>
        </p:nvSpPr>
        <p:spPr bwMode="auto">
          <a:xfrm>
            <a:off x="5248910" y="3224530"/>
            <a:ext cx="212725" cy="3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ru-RU"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 name="Text Box 1502"/>
          <p:cNvSpPr txBox="1">
            <a:spLocks noChangeArrowheads="1"/>
          </p:cNvSpPr>
          <p:nvPr/>
        </p:nvSpPr>
        <p:spPr bwMode="auto">
          <a:xfrm>
            <a:off x="5665470" y="3278505"/>
            <a:ext cx="212725" cy="3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ru-RU"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Rectangle 49"/>
          <p:cNvSpPr>
            <a:spLocks noChangeArrowheads="1"/>
          </p:cNvSpPr>
          <p:nvPr/>
        </p:nvSpPr>
        <p:spPr bwMode="auto">
          <a:xfrm>
            <a:off x="126606" y="1224190"/>
            <a:ext cx="65343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Доходы местных бюджетов в 2026 году, млн. рублей *</a:t>
            </a:r>
            <a:endParaRPr kumimoji="0" lang="ru-RU" altLang="ru-RU" sz="18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52" name="Rectangle 75"/>
          <p:cNvSpPr>
            <a:spLocks noChangeArrowheads="1"/>
          </p:cNvSpPr>
          <p:nvPr/>
        </p:nvSpPr>
        <p:spPr bwMode="auto">
          <a:xfrm>
            <a:off x="-423426" y="7385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3" name="Прямоугольник 142"/>
          <p:cNvSpPr/>
          <p:nvPr/>
        </p:nvSpPr>
        <p:spPr>
          <a:xfrm>
            <a:off x="351372" y="7909790"/>
            <a:ext cx="2265934" cy="461665"/>
          </a:xfrm>
          <a:prstGeom prst="rect">
            <a:avLst/>
          </a:prstGeom>
        </p:spPr>
        <p:txBody>
          <a:bodyPr wrap="square">
            <a:spAutoFit/>
          </a:bodyPr>
          <a:lstStyle/>
          <a:p>
            <a:pPr marL="127000" marR="0" lvl="0" indent="0" algn="l" defTabSz="914400" rtl="0" eaLnBrk="1" fontAlgn="auto" latinLnBrk="0" hangingPunct="1">
              <a:lnSpc>
                <a:spcPct val="100000"/>
              </a:lnSpc>
              <a:spcBef>
                <a:spcPts val="290"/>
              </a:spcBef>
              <a:spcAft>
                <a:spcPts val="0"/>
              </a:spcAft>
              <a:buClrTx/>
              <a:buSzTx/>
              <a:buFontTx/>
              <a:buNone/>
              <a:tabLst/>
              <a:defRPr/>
            </a:pPr>
            <a:r>
              <a:rPr kumimoji="0" lang="ru-RU" sz="1200" b="1"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1</a:t>
            </a:r>
            <a:r>
              <a:rPr kumimoji="0" lang="ru-RU" sz="1200" b="1" i="0" u="none" strike="noStrike" kern="1200" cap="none" spc="4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 мо Семеновский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822A30"/>
                </a:solidFill>
                <a:effectLst/>
                <a:uLnTx/>
                <a:uFillTx/>
                <a:latin typeface="Arial" pitchFamily="34" charset="0"/>
                <a:ea typeface="Verdana" panose="020B0604030504040204" pitchFamily="34" charset="0"/>
                <a:cs typeface="Arial" pitchFamily="34" charset="0"/>
              </a:rPr>
              <a:t>       </a:t>
            </a:r>
            <a:endParaRPr kumimoji="0" lang="ru-RU" sz="1200" b="0" i="0" u="none" strike="noStrike" kern="1200" cap="none" spc="0" normalizeH="0" baseline="0" noProof="0" dirty="0">
              <a:ln>
                <a:noFill/>
              </a:ln>
              <a:solidFill>
                <a:srgbClr val="822A30"/>
              </a:solidFill>
              <a:effectLst/>
              <a:uLnTx/>
              <a:uFillTx/>
              <a:latin typeface="Arial" pitchFamily="34" charset="0"/>
              <a:ea typeface="+mn-ea"/>
              <a:cs typeface="Arial" pitchFamily="34" charset="0"/>
            </a:endParaRPr>
          </a:p>
        </p:txBody>
      </p:sp>
      <p:sp>
        <p:nvSpPr>
          <p:cNvPr id="150" name="Прямоугольник 149"/>
          <p:cNvSpPr/>
          <p:nvPr/>
        </p:nvSpPr>
        <p:spPr>
          <a:xfrm>
            <a:off x="2596689" y="7947890"/>
            <a:ext cx="191676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2</a:t>
            </a:r>
            <a:r>
              <a:rPr kumimoji="0" lang="ru-RU" sz="1200" b="1" i="0" u="none" strike="noStrike" kern="1200" cap="none" spc="-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a:t>
            </a:r>
            <a:r>
              <a:rPr kumimoji="0" lang="ru-RU" sz="1200" b="1" i="0" u="none" strike="noStrike" kern="1200" cap="none" spc="-7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Володарский мо</a:t>
            </a:r>
            <a:r>
              <a:rPr kumimoji="0" lang="ru-RU" sz="1200" b="1" i="0" u="none" strike="noStrike" kern="1200" cap="none" spc="-10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endPar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2" name="Прямоугольник 151"/>
          <p:cNvSpPr/>
          <p:nvPr/>
        </p:nvSpPr>
        <p:spPr>
          <a:xfrm>
            <a:off x="2611825" y="8165551"/>
            <a:ext cx="182551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5</a:t>
            </a:r>
            <a:r>
              <a:rPr kumimoji="0" lang="ru-RU" sz="1200" b="0" i="0" u="none" strike="noStrike" kern="1200" cap="none" spc="-8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го Шахунья</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3" name="Прямоугольник 152"/>
          <p:cNvSpPr/>
          <p:nvPr/>
        </p:nvSpPr>
        <p:spPr>
          <a:xfrm>
            <a:off x="4697870" y="8179233"/>
            <a:ext cx="340067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6</a:t>
            </a:r>
            <a:r>
              <a:rPr kumimoji="0" lang="ru-RU" sz="1200" b="0" i="0" u="none" strike="noStrike" kern="1200" cap="none" spc="-1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Починковский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4" name="Прямоугольник 153"/>
          <p:cNvSpPr/>
          <p:nvPr/>
        </p:nvSpPr>
        <p:spPr>
          <a:xfrm>
            <a:off x="4693294" y="7947889"/>
            <a:ext cx="372384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3</a:t>
            </a:r>
            <a:r>
              <a:rPr kumimoji="0" lang="ru-RU" sz="1200" b="0" i="0" u="none" strike="noStrike" kern="1200" cap="none" spc="-7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Лысковский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5" name="Прямоугольник 154"/>
          <p:cNvSpPr/>
          <p:nvPr/>
        </p:nvSpPr>
        <p:spPr>
          <a:xfrm>
            <a:off x="474514" y="8396456"/>
            <a:ext cx="201965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7</a:t>
            </a:r>
            <a:r>
              <a:rPr kumimoji="0" lang="ru-RU" sz="1200" b="0" i="0" u="none" strike="noStrike" kern="1200" cap="none" spc="-1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Шатковский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58" name="Прямоугольник 157"/>
          <p:cNvSpPr/>
          <p:nvPr/>
        </p:nvSpPr>
        <p:spPr>
          <a:xfrm>
            <a:off x="2432891" y="8396456"/>
            <a:ext cx="3101062" cy="276999"/>
          </a:xfrm>
          <a:prstGeom prst="rect">
            <a:avLst/>
          </a:prstGeom>
        </p:spPr>
        <p:txBody>
          <a:bodyPr wrap="square">
            <a:spAutoFit/>
          </a:bodyPr>
          <a:lstStyle/>
          <a:p>
            <a:pPr marL="163830" marR="0" lvl="0" indent="0" algn="l" defTabSz="914400" rtl="0" eaLnBrk="1" fontAlgn="auto" latinLnBrk="0" hangingPunct="1">
              <a:lnSpc>
                <a:spcPct val="100000"/>
              </a:lnSpc>
              <a:spcBef>
                <a:spcPts val="29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8</a:t>
            </a:r>
            <a:r>
              <a:rPr kumimoji="0" lang="ru-RU" sz="1200" b="0" i="0" u="none" strike="noStrike" kern="1200" cap="none" spc="-2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Лукояновский мо</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27" name="Rectangle 118"/>
          <p:cNvSpPr>
            <a:spLocks noChangeArrowheads="1"/>
          </p:cNvSpPr>
          <p:nvPr/>
        </p:nvSpPr>
        <p:spPr bwMode="auto">
          <a:xfrm>
            <a:off x="-334779" y="-107435"/>
            <a:ext cx="5493014" cy="34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144"/>
          <p:cNvSpPr>
            <a:spLocks noChangeArrowheads="1"/>
          </p:cNvSpPr>
          <p:nvPr/>
        </p:nvSpPr>
        <p:spPr bwMode="auto">
          <a:xfrm>
            <a:off x="-334779" y="349765"/>
            <a:ext cx="5493014" cy="34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Rectangle 197"/>
          <p:cNvSpPr>
            <a:spLocks noChangeArrowheads="1"/>
          </p:cNvSpPr>
          <p:nvPr/>
        </p:nvSpPr>
        <p:spPr bwMode="auto">
          <a:xfrm>
            <a:off x="-373381" y="-10048"/>
            <a:ext cx="5613317" cy="32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Rectangle 227"/>
          <p:cNvSpPr>
            <a:spLocks noChangeArrowheads="1"/>
          </p:cNvSpPr>
          <p:nvPr/>
        </p:nvSpPr>
        <p:spPr bwMode="auto">
          <a:xfrm>
            <a:off x="-373381" y="447152"/>
            <a:ext cx="5613317" cy="32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Rectangle 49">
            <a:extLst>
              <a:ext uri="{FF2B5EF4-FFF2-40B4-BE49-F238E27FC236}">
                <a16:creationId xmlns:a16="http://schemas.microsoft.com/office/drawing/2014/main" id="{9CC66C93-5B52-4B02-9487-7C76562DA712}"/>
              </a:ext>
            </a:extLst>
          </p:cNvPr>
          <p:cNvSpPr>
            <a:spLocks noChangeArrowheads="1"/>
          </p:cNvSpPr>
          <p:nvPr/>
        </p:nvSpPr>
        <p:spPr bwMode="auto">
          <a:xfrm>
            <a:off x="224484" y="3202280"/>
            <a:ext cx="64247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297083"/>
              </a:solidFill>
              <a:effectLst/>
              <a:uLnTx/>
              <a:uFillTx/>
              <a:latin typeface="Arial" pitchFamily="34" charset="0"/>
              <a:ea typeface="Verdana" panose="020B060403050404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Доходы местных бюджетов в 2027 году, млн. рублей *</a:t>
            </a:r>
            <a:endParaRPr kumimoji="0" lang="ru-RU" altLang="ru-RU" sz="18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p:txBody>
      </p:sp>
      <p:sp>
        <p:nvSpPr>
          <p:cNvPr id="62" name="AutoShape 28">
            <a:extLst>
              <a:ext uri="{FF2B5EF4-FFF2-40B4-BE49-F238E27FC236}">
                <a16:creationId xmlns:a16="http://schemas.microsoft.com/office/drawing/2014/main" id="{E76933D4-2492-E45F-556D-0E0B3DE8DA2D}"/>
              </a:ext>
            </a:extLst>
          </p:cNvPr>
          <p:cNvSpPr>
            <a:spLocks noChangeArrowheads="1"/>
          </p:cNvSpPr>
          <p:nvPr/>
        </p:nvSpPr>
        <p:spPr bwMode="auto">
          <a:xfrm>
            <a:off x="-857153" y="4032177"/>
            <a:ext cx="536356" cy="17374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en-US" altLang="ko-KR" sz="1600" b="1" i="1"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51" name="Прямоугольник 150"/>
          <p:cNvSpPr/>
          <p:nvPr/>
        </p:nvSpPr>
        <p:spPr>
          <a:xfrm>
            <a:off x="466709" y="8135254"/>
            <a:ext cx="364149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4</a:t>
            </a:r>
            <a:r>
              <a:rPr kumimoji="0" lang="ru-RU" sz="1200" b="0" i="0" u="none" strike="noStrike" kern="1200" cap="none" spc="2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го Кулебаки</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93" name="Rectangle 49">
            <a:extLst>
              <a:ext uri="{FF2B5EF4-FFF2-40B4-BE49-F238E27FC236}">
                <a16:creationId xmlns:a16="http://schemas.microsoft.com/office/drawing/2014/main" id="{9CC66C93-5B52-4B02-9487-7C76562DA712}"/>
              </a:ext>
            </a:extLst>
          </p:cNvPr>
          <p:cNvSpPr>
            <a:spLocks noChangeArrowheads="1"/>
          </p:cNvSpPr>
          <p:nvPr/>
        </p:nvSpPr>
        <p:spPr bwMode="auto">
          <a:xfrm>
            <a:off x="326554" y="5536051"/>
            <a:ext cx="64247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297083"/>
              </a:solidFill>
              <a:effectLst/>
              <a:uLnTx/>
              <a:uFillTx/>
              <a:latin typeface="Arial" pitchFamily="34" charset="0"/>
              <a:ea typeface="Verdana" panose="020B060403050404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Доходы местных бюджетов в 2028 году, млн. рублей </a:t>
            </a:r>
            <a:r>
              <a:rPr kumimoji="0" lang="ru-RU" altLang="ru-RU" sz="1800" b="1" i="0" u="none" strike="noStrike" kern="1200" cap="none" spc="0" normalizeH="0" baseline="0" noProof="0" dirty="0">
                <a:ln>
                  <a:noFill/>
                </a:ln>
                <a:solidFill>
                  <a:srgbClr val="297083"/>
                </a:solidFill>
                <a:effectLst/>
                <a:uLnTx/>
                <a:uFillTx/>
                <a:latin typeface="Arial" pitchFamily="34" charset="0"/>
                <a:ea typeface="Verdana" panose="020B0604030504040204" pitchFamily="34" charset="0"/>
                <a:cs typeface="Arial" pitchFamily="34" charset="0"/>
              </a:rPr>
              <a:t>*</a:t>
            </a:r>
            <a:endParaRPr kumimoji="0" lang="ru-RU" altLang="ru-RU" sz="18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p:txBody>
      </p:sp>
      <p:graphicFrame>
        <p:nvGraphicFramePr>
          <p:cNvPr id="24" name="Диаграмма 23"/>
          <p:cNvGraphicFramePr/>
          <p:nvPr/>
        </p:nvGraphicFramePr>
        <p:xfrm>
          <a:off x="397784" y="1942317"/>
          <a:ext cx="6065248" cy="1536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Диаграмма 24"/>
          <p:cNvGraphicFramePr/>
          <p:nvPr/>
        </p:nvGraphicFramePr>
        <p:xfrm>
          <a:off x="410144" y="1621859"/>
          <a:ext cx="6002332" cy="664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Диаграмма 25"/>
          <p:cNvGraphicFramePr/>
          <p:nvPr/>
        </p:nvGraphicFramePr>
        <p:xfrm>
          <a:off x="453369" y="4272067"/>
          <a:ext cx="6065248" cy="15369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Диаграмма 28"/>
          <p:cNvGraphicFramePr/>
          <p:nvPr/>
        </p:nvGraphicFramePr>
        <p:xfrm>
          <a:off x="404214" y="6460770"/>
          <a:ext cx="6065248" cy="13930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Диаграмма 29"/>
          <p:cNvGraphicFramePr/>
          <p:nvPr/>
        </p:nvGraphicFramePr>
        <p:xfrm>
          <a:off x="4198360" y="8673455"/>
          <a:ext cx="732852" cy="376608"/>
        </p:xfrm>
        <a:graphic>
          <a:graphicData uri="http://schemas.openxmlformats.org/drawingml/2006/chart">
            <c:chart xmlns:c="http://schemas.openxmlformats.org/drawingml/2006/chart" xmlns:r="http://schemas.openxmlformats.org/officeDocument/2006/relationships" r:id="rId6"/>
          </a:graphicData>
        </a:graphic>
      </p:graphicFrame>
      <p:sp>
        <p:nvSpPr>
          <p:cNvPr id="32" name="Прямоугольник 31"/>
          <p:cNvSpPr/>
          <p:nvPr/>
        </p:nvSpPr>
        <p:spPr>
          <a:xfrm>
            <a:off x="-504643" y="8754367"/>
            <a:ext cx="2949170" cy="261610"/>
          </a:xfrm>
          <a:prstGeom prst="rect">
            <a:avLst/>
          </a:prstGeom>
        </p:spPr>
        <p:txBody>
          <a:bodyPr wrap="square">
            <a:spAutoFit/>
          </a:bodyPr>
          <a:lstStyle/>
          <a:p>
            <a:pPr marL="0" marR="0" lvl="0" indent="44958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altLang="ru-RU" sz="11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Численность на 01.01.2025г</a:t>
            </a:r>
          </a:p>
        </p:txBody>
      </p:sp>
      <p:sp>
        <p:nvSpPr>
          <p:cNvPr id="33"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5636052" y="6334026"/>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1,1</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34"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973677" y="6268965"/>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55,6</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35"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266496" y="6256194"/>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9,2</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36"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5674995" y="3860311"/>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59,0</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37"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266496" y="3878288"/>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56,0</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38"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5636052" y="162708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53,3</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39"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929117" y="1627078"/>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52,8</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0"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4237921" y="1627079"/>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4,1</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1"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084788" y="1583759"/>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58,9</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2"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818715" y="162708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4</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8,4</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3"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1432894" y="1536563"/>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62,8</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4"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3505628" y="1536565"/>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68,4</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45"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693330" y="1536564"/>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6</a:t>
            </a: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3,5</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graphicFrame>
        <p:nvGraphicFramePr>
          <p:cNvPr id="46" name="Диаграмма 45"/>
          <p:cNvGraphicFramePr/>
          <p:nvPr/>
        </p:nvGraphicFramePr>
        <p:xfrm>
          <a:off x="553903" y="3883888"/>
          <a:ext cx="6002332" cy="6640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Диаграмма 46"/>
          <p:cNvGraphicFramePr/>
          <p:nvPr/>
        </p:nvGraphicFramePr>
        <p:xfrm>
          <a:off x="337014" y="6344823"/>
          <a:ext cx="6002332" cy="664015"/>
        </p:xfrm>
        <a:graphic>
          <a:graphicData uri="http://schemas.openxmlformats.org/drawingml/2006/chart">
            <c:chart xmlns:c="http://schemas.openxmlformats.org/drawingml/2006/chart" xmlns:r="http://schemas.openxmlformats.org/officeDocument/2006/relationships" r:id="rId8"/>
          </a:graphicData>
        </a:graphic>
      </p:graphicFrame>
      <p:sp>
        <p:nvSpPr>
          <p:cNvPr id="48"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3575686" y="3817833"/>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64,9</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53"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862385" y="3911784"/>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51,1</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56"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178618" y="3883888"/>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58,8</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57"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1432894" y="3842688"/>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58,0</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58"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5001435" y="3911784"/>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53,0</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59"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759026" y="3871880"/>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59,9</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60" name="Text Box 1518"/>
          <p:cNvSpPr txBox="1">
            <a:spLocks noChangeArrowheads="1"/>
          </p:cNvSpPr>
          <p:nvPr/>
        </p:nvSpPr>
        <p:spPr bwMode="auto">
          <a:xfrm>
            <a:off x="4891274" y="8608210"/>
            <a:ext cx="1792716" cy="8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5"/>
              </a:spcBef>
              <a:spcAft>
                <a:spcPts val="0"/>
              </a:spcAft>
              <a:buClrTx/>
              <a:buSzTx/>
              <a:buFontTx/>
              <a:buNone/>
              <a:tabLst/>
              <a:defRPr/>
            </a:pPr>
            <a:r>
              <a:rPr kumimoji="0" lang="ru-RU" sz="1100" b="0" i="0" u="none" strike="noStrike" kern="1200" cap="none" spc="0" normalizeH="0" baseline="0" noProof="0" dirty="0">
                <a:ln>
                  <a:noFill/>
                </a:ln>
                <a:solidFill>
                  <a:srgbClr val="7F2F2D"/>
                </a:solidFill>
                <a:effectLst/>
                <a:uLnTx/>
                <a:uFillTx/>
                <a:latin typeface="Arial" pitchFamily="34" charset="0"/>
                <a:ea typeface="Verdana" panose="020B0604030504040204" pitchFamily="34" charset="0"/>
                <a:cs typeface="Arial" pitchFamily="34" charset="0"/>
              </a:rPr>
              <a:t>Доходы на душу </a:t>
            </a:r>
          </a:p>
          <a:p>
            <a:pPr marL="0" marR="0" lvl="0" indent="0" algn="l" defTabSz="914400" rtl="0" eaLnBrk="1" fontAlgn="auto" latinLnBrk="0" hangingPunct="1">
              <a:lnSpc>
                <a:spcPct val="100000"/>
              </a:lnSpc>
              <a:spcBef>
                <a:spcPts val="5"/>
              </a:spcBef>
              <a:spcAft>
                <a:spcPts val="0"/>
              </a:spcAft>
              <a:buClrTx/>
              <a:buSzTx/>
              <a:buFontTx/>
              <a:buNone/>
              <a:tabLst/>
              <a:defRPr/>
            </a:pPr>
            <a:r>
              <a:rPr kumimoji="0" lang="ru-RU" sz="1100" b="0" i="0" u="none" strike="noStrike" kern="1200" cap="none" spc="0" normalizeH="0" baseline="0" noProof="0" dirty="0">
                <a:ln>
                  <a:noFill/>
                </a:ln>
                <a:solidFill>
                  <a:srgbClr val="7F2F2D"/>
                </a:solidFill>
                <a:effectLst/>
                <a:uLnTx/>
                <a:uFillTx/>
                <a:latin typeface="Arial" pitchFamily="34" charset="0"/>
                <a:ea typeface="Verdana" panose="020B0604030504040204" pitchFamily="34" charset="0"/>
                <a:cs typeface="Arial" pitchFamily="34" charset="0"/>
              </a:rPr>
              <a:t>населения, тыс. рублей *</a:t>
            </a:r>
          </a:p>
        </p:txBody>
      </p:sp>
      <p:sp>
        <p:nvSpPr>
          <p:cNvPr id="61"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3546567" y="6209936"/>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68,8</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63"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818715" y="6197457"/>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70,9</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64"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2145469" y="6256195"/>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57,9</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65"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1432894" y="6263409"/>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57,0</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66" name="Text Box 14">
            <a:extLst>
              <a:ext uri="{FF2B5EF4-FFF2-40B4-BE49-F238E27FC236}">
                <a16:creationId xmlns:a16="http://schemas.microsoft.com/office/drawing/2014/main" id="{4E2B4B3A-2AFE-9C62-B6FC-A73CBCC97EB7}"/>
              </a:ext>
            </a:extLst>
          </p:cNvPr>
          <p:cNvSpPr txBox="1">
            <a:spLocks noChangeArrowheads="1"/>
          </p:cNvSpPr>
          <p:nvPr/>
        </p:nvSpPr>
        <p:spPr bwMode="auto">
          <a:xfrm>
            <a:off x="732258" y="6208421"/>
            <a:ext cx="532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ru-RU"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rPr>
              <a:t>64,5</a:t>
            </a:r>
            <a:endParaRPr kumimoji="1" lang="en-US" altLang="ko-KR" sz="1400" b="1" i="0" u="none" strike="noStrike" kern="1200" cap="none" spc="0" normalizeH="0" baseline="0" noProof="0" dirty="0">
              <a:ln>
                <a:noFill/>
              </a:ln>
              <a:solidFill>
                <a:srgbClr val="7F2F2D"/>
              </a:solidFill>
              <a:effectLst/>
              <a:uLnTx/>
              <a:uFillTx/>
              <a:latin typeface="Arial" charset="0"/>
              <a:ea typeface="HY견고딕" pitchFamily="18" charset="-127"/>
              <a:cs typeface="+mn-cs"/>
            </a:endParaRPr>
          </a:p>
        </p:txBody>
      </p:sp>
      <p:sp>
        <p:nvSpPr>
          <p:cNvPr id="3" name="Номер слайда 2">
            <a:extLst>
              <a:ext uri="{FF2B5EF4-FFF2-40B4-BE49-F238E27FC236}">
                <a16:creationId xmlns:a16="http://schemas.microsoft.com/office/drawing/2014/main" id="{8028E2C4-0C8C-9351-20FA-A15654CD780E}"/>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14</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98746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223" y="2054697"/>
            <a:ext cx="2070735" cy="1320233"/>
          </a:xfrm>
          <a:prstGeom prst="rect">
            <a:avLst/>
          </a:prstGeom>
        </p:spPr>
        <p:txBody>
          <a:bodyPr vert="horz" wrap="square" lIns="0" tIns="12065" rIns="0" bIns="0" rtlCol="0">
            <a:spAutoFit/>
          </a:bodyPr>
          <a:lstStyle/>
          <a:p>
            <a:pPr marL="1905" marR="0" lvl="0" indent="0" algn="ctr" defTabSz="914400" rtl="0" eaLnBrk="1" fontAlgn="auto" latinLnBrk="0" hangingPunct="1">
              <a:lnSpc>
                <a:spcPct val="100000"/>
              </a:lnSpc>
              <a:spcBef>
                <a:spcPts val="95"/>
              </a:spcBef>
              <a:spcAft>
                <a:spcPts val="0"/>
              </a:spcAft>
              <a:buClrTx/>
              <a:buSzTx/>
              <a:buFontTx/>
              <a:buNone/>
              <a:tabLst/>
              <a:defRPr/>
            </a:pPr>
            <a:r>
              <a:rPr kumimoji="0" lang="ru-RU" sz="3700" b="1" i="0" u="none" strike="noStrike" kern="1200" cap="none" spc="-265" normalizeH="0" baseline="0" noProof="0" dirty="0">
                <a:ln>
                  <a:noFill/>
                </a:ln>
                <a:solidFill>
                  <a:srgbClr val="1F497D">
                    <a:lumMod val="50000"/>
                  </a:srgbClr>
                </a:solidFill>
                <a:effectLst/>
                <a:uLnTx/>
                <a:uFillTx/>
                <a:latin typeface="Arial" pitchFamily="34" charset="0"/>
                <a:ea typeface="+mn-ea"/>
                <a:cs typeface="Arial" pitchFamily="34" charset="0"/>
              </a:rPr>
              <a:t>2  862,8</a:t>
            </a:r>
            <a:endParaRPr kumimoji="0" sz="37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1500" b="1" i="0" u="none" strike="noStrike" kern="1200" cap="none" spc="-30" normalizeH="0" baseline="0" noProof="0" dirty="0">
                <a:ln>
                  <a:noFill/>
                </a:ln>
                <a:solidFill>
                  <a:srgbClr val="1F497D">
                    <a:lumMod val="50000"/>
                  </a:srgbClr>
                </a:solidFill>
                <a:effectLst/>
                <a:uLnTx/>
                <a:uFillTx/>
                <a:latin typeface="Arial" pitchFamily="34" charset="0"/>
                <a:ea typeface="+mn-ea"/>
                <a:cs typeface="Arial" pitchFamily="34" charset="0"/>
              </a:rPr>
              <a:t>мл</a:t>
            </a:r>
            <a:r>
              <a:rPr kumimoji="0" lang="ru-RU" sz="1500" b="1" i="0" u="none" strike="noStrike" kern="1200" cap="none" spc="-30" normalizeH="0" baseline="0" noProof="0" dirty="0">
                <a:ln>
                  <a:noFill/>
                </a:ln>
                <a:solidFill>
                  <a:srgbClr val="1F497D">
                    <a:lumMod val="50000"/>
                  </a:srgbClr>
                </a:solidFill>
                <a:effectLst/>
                <a:uLnTx/>
                <a:uFillTx/>
                <a:latin typeface="Arial" pitchFamily="34" charset="0"/>
                <a:ea typeface="+mn-ea"/>
                <a:cs typeface="Arial" pitchFamily="34" charset="0"/>
              </a:rPr>
              <a:t>н</a:t>
            </a:r>
            <a:r>
              <a:rPr kumimoji="0" sz="1500" b="1" i="0" u="none" strike="noStrike" kern="1200" cap="none" spc="-30" normalizeH="0" baseline="0" noProof="0" dirty="0">
                <a:ln>
                  <a:noFill/>
                </a:ln>
                <a:solidFill>
                  <a:srgbClr val="1F497D">
                    <a:lumMod val="50000"/>
                  </a:srgbClr>
                </a:solidFill>
                <a:effectLst/>
                <a:uLnTx/>
                <a:uFillTx/>
                <a:latin typeface="Arial" pitchFamily="34" charset="0"/>
                <a:ea typeface="+mn-ea"/>
                <a:cs typeface="Arial" pitchFamily="34" charset="0"/>
              </a:rPr>
              <a:t>.</a:t>
            </a:r>
            <a:r>
              <a:rPr kumimoji="0" sz="1500" b="1" i="0" u="none" strike="noStrike" kern="1200" cap="none" spc="-5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500" b="1" i="0" u="none" strike="noStrike" kern="1200" cap="none" spc="-20" normalizeH="0" baseline="0" noProof="0" dirty="0">
                <a:ln>
                  <a:noFill/>
                </a:ln>
                <a:solidFill>
                  <a:srgbClr val="1F497D">
                    <a:lumMod val="50000"/>
                  </a:srgbClr>
                </a:solidFill>
                <a:effectLst/>
                <a:uLnTx/>
                <a:uFillTx/>
                <a:latin typeface="Arial" pitchFamily="34" charset="0"/>
                <a:ea typeface="+mn-ea"/>
                <a:cs typeface="Arial" pitchFamily="34" charset="0"/>
              </a:rPr>
              <a:t>рублей</a:t>
            </a:r>
            <a:endParaRPr kumimoji="0" sz="15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a:p>
            <a:pPr marL="295910" marR="290195" lvl="0" indent="0" algn="ctr" defTabSz="914400" rtl="0" eaLnBrk="1" fontAlgn="auto" latinLnBrk="0" hangingPunct="1">
              <a:lnSpc>
                <a:spcPct val="100000"/>
              </a:lnSpc>
              <a:spcBef>
                <a:spcPts val="5"/>
              </a:spcBef>
              <a:spcAft>
                <a:spcPts val="0"/>
              </a:spcAft>
              <a:buClrTx/>
              <a:buSzTx/>
              <a:buFontTx/>
              <a:buNone/>
              <a:tabLst/>
              <a:defRPr/>
            </a:pPr>
            <a:r>
              <a:rPr kumimoji="0" sz="1100" b="0" i="0" u="none" strike="noStrike" kern="1200" cap="none" spc="-10" normalizeH="0" baseline="0" noProof="0" dirty="0">
                <a:ln>
                  <a:noFill/>
                </a:ln>
                <a:solidFill>
                  <a:srgbClr val="1F497D">
                    <a:lumMod val="50000"/>
                  </a:srgbClr>
                </a:solidFill>
                <a:effectLst/>
                <a:uLnTx/>
                <a:uFillTx/>
                <a:latin typeface="Arial" pitchFamily="34" charset="0"/>
                <a:ea typeface="+mn-ea"/>
                <a:cs typeface="Arial" pitchFamily="34" charset="0"/>
              </a:rPr>
              <a:t>прогн</a:t>
            </a:r>
            <a:r>
              <a:rPr kumimoji="0" sz="1100" b="0" i="0" u="none" strike="noStrike" kern="1200" cap="none" spc="-15" normalizeH="0" baseline="0" noProof="0" dirty="0">
                <a:ln>
                  <a:noFill/>
                </a:ln>
                <a:solidFill>
                  <a:srgbClr val="1F497D">
                    <a:lumMod val="50000"/>
                  </a:srgbClr>
                </a:solidFill>
                <a:effectLst/>
                <a:uLnTx/>
                <a:uFillTx/>
                <a:latin typeface="Arial" pitchFamily="34" charset="0"/>
                <a:ea typeface="+mn-ea"/>
                <a:cs typeface="Arial" pitchFamily="34" charset="0"/>
              </a:rPr>
              <a:t>о</a:t>
            </a:r>
            <a:r>
              <a:rPr kumimoji="0" sz="1100" b="0"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з</a:t>
            </a:r>
            <a:r>
              <a:rPr kumimoji="0" sz="1100" b="0" i="0" u="none" strike="noStrike" kern="1200" cap="none" spc="-75"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1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по</a:t>
            </a:r>
            <a:r>
              <a:rPr kumimoji="0" sz="1100" b="0" i="0" u="none" strike="noStrike" kern="1200" cap="none" spc="125" normalizeH="0" baseline="0" noProof="0" dirty="0">
                <a:ln>
                  <a:noFill/>
                </a:ln>
                <a:solidFill>
                  <a:srgbClr val="1F497D">
                    <a:lumMod val="50000"/>
                  </a:srgbClr>
                </a:solidFill>
                <a:effectLst/>
                <a:uLnTx/>
                <a:uFillTx/>
                <a:latin typeface="Arial" pitchFamily="34" charset="0"/>
                <a:ea typeface="+mn-ea"/>
                <a:cs typeface="Arial" pitchFamily="34" charset="0"/>
              </a:rPr>
              <a:t>с</a:t>
            </a:r>
            <a:r>
              <a:rPr kumimoji="0" sz="1100" b="0" i="0" u="none" strike="noStrike" kern="1200" cap="none" spc="-85" normalizeH="0" baseline="0" noProof="0" dirty="0">
                <a:ln>
                  <a:noFill/>
                </a:ln>
                <a:solidFill>
                  <a:srgbClr val="1F497D">
                    <a:lumMod val="50000"/>
                  </a:srgbClr>
                </a:solidFill>
                <a:effectLst/>
                <a:uLnTx/>
                <a:uFillTx/>
                <a:latin typeface="Arial" pitchFamily="34" charset="0"/>
                <a:ea typeface="+mn-ea"/>
                <a:cs typeface="Arial" pitchFamily="34" charset="0"/>
              </a:rPr>
              <a:t>т</a:t>
            </a:r>
            <a:r>
              <a:rPr kumimoji="0" sz="1100" b="0" i="0" u="none" strike="noStrike" kern="1200" cap="none" spc="-110" normalizeH="0" baseline="0" noProof="0" dirty="0">
                <a:ln>
                  <a:noFill/>
                </a:ln>
                <a:solidFill>
                  <a:srgbClr val="1F497D">
                    <a:lumMod val="50000"/>
                  </a:srgbClr>
                </a:solidFill>
                <a:effectLst/>
                <a:uLnTx/>
                <a:uFillTx/>
                <a:latin typeface="Arial" pitchFamily="34" charset="0"/>
                <a:ea typeface="+mn-ea"/>
                <a:cs typeface="Arial" pitchFamily="34" charset="0"/>
              </a:rPr>
              <a:t>у</a:t>
            </a:r>
            <a:r>
              <a:rPr kumimoji="0" sz="1100" b="0" i="0" u="none" strike="noStrike" kern="1200" cap="none" spc="-30" normalizeH="0" baseline="0" noProof="0" dirty="0">
                <a:ln>
                  <a:noFill/>
                </a:ln>
                <a:solidFill>
                  <a:srgbClr val="1F497D">
                    <a:lumMod val="50000"/>
                  </a:srgbClr>
                </a:solidFill>
                <a:effectLst/>
                <a:uLnTx/>
                <a:uFillTx/>
                <a:latin typeface="Arial" pitchFamily="34" charset="0"/>
                <a:ea typeface="+mn-ea"/>
                <a:cs typeface="Arial" pitchFamily="34" charset="0"/>
              </a:rPr>
              <a:t>плен</a:t>
            </a:r>
            <a:r>
              <a:rPr kumimoji="0" sz="1100" b="0" i="0" u="none" strike="noStrike" kern="1200" cap="none" spc="-20" normalizeH="0" baseline="0" noProof="0" dirty="0">
                <a:ln>
                  <a:noFill/>
                </a:ln>
                <a:solidFill>
                  <a:srgbClr val="1F497D">
                    <a:lumMod val="50000"/>
                  </a:srgbClr>
                </a:solidFill>
                <a:effectLst/>
                <a:uLnTx/>
                <a:uFillTx/>
                <a:latin typeface="Arial" pitchFamily="34" charset="0"/>
                <a:ea typeface="+mn-ea"/>
                <a:cs typeface="Arial" pitchFamily="34" charset="0"/>
              </a:rPr>
              <a:t>и</a:t>
            </a:r>
            <a:r>
              <a:rPr kumimoji="0" sz="1100" b="0" i="0" u="none" strike="noStrike" kern="1200" cap="none" spc="-125" normalizeH="0" baseline="0" noProof="0" dirty="0">
                <a:ln>
                  <a:noFill/>
                </a:ln>
                <a:solidFill>
                  <a:srgbClr val="1F497D">
                    <a:lumMod val="50000"/>
                  </a:srgbClr>
                </a:solidFill>
                <a:effectLst/>
                <a:uLnTx/>
                <a:uFillTx/>
                <a:latin typeface="Arial" pitchFamily="34" charset="0"/>
                <a:ea typeface="+mn-ea"/>
                <a:cs typeface="Arial" pitchFamily="34" charset="0"/>
              </a:rPr>
              <a:t>я  </a:t>
            </a:r>
            <a:r>
              <a:rPr kumimoji="0" sz="1100" b="0" i="0" u="none" strike="noStrike" kern="1200" cap="none" spc="-20" normalizeH="0" baseline="0" noProof="0" dirty="0">
                <a:ln>
                  <a:noFill/>
                </a:ln>
                <a:solidFill>
                  <a:srgbClr val="1F497D">
                    <a:lumMod val="50000"/>
                  </a:srgbClr>
                </a:solidFill>
                <a:effectLst/>
                <a:uLnTx/>
                <a:uFillTx/>
                <a:latin typeface="Arial" pitchFamily="34" charset="0"/>
                <a:ea typeface="+mn-ea"/>
                <a:cs typeface="Arial" pitchFamily="34" charset="0"/>
              </a:rPr>
              <a:t>д</a:t>
            </a:r>
            <a:r>
              <a:rPr kumimoji="0" sz="1100" b="0" i="0" u="none" strike="noStrike" kern="1200" cap="none" spc="-35" normalizeH="0" baseline="0" noProof="0" dirty="0">
                <a:ln>
                  <a:noFill/>
                </a:ln>
                <a:solidFill>
                  <a:srgbClr val="1F497D">
                    <a:lumMod val="50000"/>
                  </a:srgbClr>
                </a:solidFill>
                <a:effectLst/>
                <a:uLnTx/>
                <a:uFillTx/>
                <a:latin typeface="Arial" pitchFamily="34" charset="0"/>
                <a:ea typeface="+mn-ea"/>
                <a:cs typeface="Arial" pitchFamily="34" charset="0"/>
              </a:rPr>
              <a:t>о</a:t>
            </a:r>
            <a:r>
              <a:rPr kumimoji="0" sz="1100" b="0" i="0" u="none" strike="noStrike" kern="1200" cap="none" spc="-45" normalizeH="0" baseline="0" noProof="0" dirty="0">
                <a:ln>
                  <a:noFill/>
                </a:ln>
                <a:solidFill>
                  <a:srgbClr val="1F497D">
                    <a:lumMod val="50000"/>
                  </a:srgbClr>
                </a:solidFill>
                <a:effectLst/>
                <a:uLnTx/>
                <a:uFillTx/>
                <a:latin typeface="Arial" pitchFamily="34" charset="0"/>
                <a:ea typeface="+mn-ea"/>
                <a:cs typeface="Arial" pitchFamily="34" charset="0"/>
              </a:rPr>
              <a:t>х</a:t>
            </a:r>
            <a:r>
              <a:rPr kumimoji="0" sz="1100" b="0" i="0" u="none" strike="noStrike" kern="1200" cap="none" spc="-15" normalizeH="0" baseline="0" noProof="0" dirty="0">
                <a:ln>
                  <a:noFill/>
                </a:ln>
                <a:solidFill>
                  <a:srgbClr val="1F497D">
                    <a:lumMod val="50000"/>
                  </a:srgbClr>
                </a:solidFill>
                <a:effectLst/>
                <a:uLnTx/>
                <a:uFillTx/>
                <a:latin typeface="Arial" pitchFamily="34" charset="0"/>
                <a:ea typeface="+mn-ea"/>
                <a:cs typeface="Arial" pitchFamily="34" charset="0"/>
              </a:rPr>
              <a:t>одов</a:t>
            </a:r>
            <a:r>
              <a:rPr kumimoji="0" sz="1100" b="0" i="0" u="none" strike="noStrike" kern="1200" cap="none" spc="-105"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100" b="0" i="0" u="none" strike="noStrike" kern="1200" cap="none" spc="-140" normalizeH="0" baseline="0" noProof="0" dirty="0">
                <a:ln>
                  <a:noFill/>
                </a:ln>
                <a:solidFill>
                  <a:srgbClr val="1F497D">
                    <a:lumMod val="50000"/>
                  </a:srgbClr>
                </a:solidFill>
                <a:effectLst/>
                <a:uLnTx/>
                <a:uFillTx/>
                <a:latin typeface="Arial" pitchFamily="34" charset="0"/>
                <a:ea typeface="+mn-ea"/>
                <a:cs typeface="Arial" pitchFamily="34" charset="0"/>
              </a:rPr>
              <a:t>в</a:t>
            </a: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100" b="0" i="0" u="none" strike="noStrike" kern="1200" cap="none" spc="60" normalizeH="0" baseline="0" noProof="0" dirty="0">
                <a:ln>
                  <a:noFill/>
                </a:ln>
                <a:solidFill>
                  <a:srgbClr val="1F497D">
                    <a:lumMod val="50000"/>
                  </a:srgbClr>
                </a:solidFill>
                <a:effectLst/>
                <a:uLnTx/>
                <a:uFillTx/>
                <a:latin typeface="Arial" pitchFamily="34" charset="0"/>
                <a:ea typeface="+mn-ea"/>
                <a:cs typeface="Arial" pitchFamily="34" charset="0"/>
              </a:rPr>
              <a:t>б</a:t>
            </a:r>
            <a:r>
              <a:rPr kumimoji="0" sz="1100" b="0" i="0" u="none" strike="noStrike" kern="1200" cap="none" spc="-10" normalizeH="0" baseline="0" noProof="0" dirty="0">
                <a:ln>
                  <a:noFill/>
                </a:ln>
                <a:solidFill>
                  <a:srgbClr val="1F497D">
                    <a:lumMod val="50000"/>
                  </a:srgbClr>
                </a:solidFill>
                <a:effectLst/>
                <a:uLnTx/>
                <a:uFillTx/>
                <a:latin typeface="Arial" pitchFamily="34" charset="0"/>
                <a:ea typeface="+mn-ea"/>
                <a:cs typeface="Arial" pitchFamily="34" charset="0"/>
              </a:rPr>
              <a:t>юд</a:t>
            </a:r>
            <a:r>
              <a:rPr kumimoji="0" sz="1100" b="0" i="0" u="none" strike="noStrike" kern="1200" cap="none" spc="15" normalizeH="0" baseline="0" noProof="0" dirty="0">
                <a:ln>
                  <a:noFill/>
                </a:ln>
                <a:solidFill>
                  <a:srgbClr val="1F497D">
                    <a:lumMod val="50000"/>
                  </a:srgbClr>
                </a:solidFill>
                <a:effectLst/>
                <a:uLnTx/>
                <a:uFillTx/>
                <a:latin typeface="Arial" pitchFamily="34" charset="0"/>
                <a:ea typeface="+mn-ea"/>
                <a:cs typeface="Arial" pitchFamily="34" charset="0"/>
              </a:rPr>
              <a:t>же</a:t>
            </a:r>
            <a:r>
              <a:rPr kumimoji="0" sz="1100" b="0" i="0" u="none" strike="noStrike" kern="1200" cap="none" spc="-100" normalizeH="0" baseline="0" noProof="0" dirty="0">
                <a:ln>
                  <a:noFill/>
                </a:ln>
                <a:solidFill>
                  <a:srgbClr val="1F497D">
                    <a:lumMod val="50000"/>
                  </a:srgbClr>
                </a:solidFill>
                <a:effectLst/>
                <a:uLnTx/>
                <a:uFillTx/>
                <a:latin typeface="Arial" pitchFamily="34" charset="0"/>
                <a:ea typeface="+mn-ea"/>
                <a:cs typeface="Arial" pitchFamily="34" charset="0"/>
              </a:rPr>
              <a:t>т  </a:t>
            </a:r>
            <a:endParaRPr kumimoji="0" lang="ru-RU" sz="1100" b="0" i="0" u="none" strike="noStrike" kern="1200" cap="none" spc="-100" normalizeH="0" baseline="0" noProof="0" dirty="0">
              <a:ln>
                <a:noFill/>
              </a:ln>
              <a:solidFill>
                <a:srgbClr val="1F497D">
                  <a:lumMod val="50000"/>
                </a:srgbClr>
              </a:solidFill>
              <a:effectLst/>
              <a:uLnTx/>
              <a:uFillTx/>
              <a:latin typeface="Arial" pitchFamily="34" charset="0"/>
              <a:ea typeface="+mn-ea"/>
              <a:cs typeface="Arial" pitchFamily="34" charset="0"/>
            </a:endParaRPr>
          </a:p>
          <a:p>
            <a:pPr marL="295910" marR="290195" lvl="0" indent="0" algn="ctr" defTabSz="914400" rtl="0" eaLnBrk="1" fontAlgn="auto" latinLnBrk="0" hangingPunct="1">
              <a:lnSpc>
                <a:spcPct val="100000"/>
              </a:lnSpc>
              <a:spcBef>
                <a:spcPts val="5"/>
              </a:spcBef>
              <a:spcAft>
                <a:spcPts val="0"/>
              </a:spcAft>
              <a:buClrTx/>
              <a:buSzTx/>
              <a:buFontTx/>
              <a:buNone/>
              <a:tabLst/>
              <a:defRPr/>
            </a:pPr>
            <a:r>
              <a:rPr kumimoji="0" sz="1100" b="0" i="0" u="none" strike="noStrike" kern="1200" cap="none" spc="-140" normalizeH="0" baseline="0" noProof="0" dirty="0">
                <a:ln>
                  <a:noFill/>
                </a:ln>
                <a:solidFill>
                  <a:srgbClr val="1F497D">
                    <a:lumMod val="50000"/>
                  </a:srgbClr>
                </a:solidFill>
                <a:effectLst/>
                <a:uLnTx/>
                <a:uFillTx/>
                <a:latin typeface="Arial" pitchFamily="34" charset="0"/>
                <a:ea typeface="+mn-ea"/>
                <a:cs typeface="Arial" pitchFamily="34" charset="0"/>
              </a:rPr>
              <a:t>в</a:t>
            </a:r>
            <a:r>
              <a:rPr kumimoji="0" lang="ru-RU" sz="1100" b="0" i="0" u="none" strike="noStrike" kern="1200" cap="none" spc="-14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100" b="0"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100" b="0" i="0" u="none" strike="noStrike" kern="1200" cap="none" spc="-95"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100" b="0"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6</a:t>
            </a:r>
            <a:r>
              <a:rPr kumimoji="0" sz="1100" b="0" i="0" u="none" strike="noStrike" kern="1200" cap="none" spc="-85"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sz="1100" b="0" i="0" u="none" strike="noStrike" kern="1200" cap="none" spc="-30" normalizeH="0" baseline="0" noProof="0" dirty="0">
                <a:ln>
                  <a:noFill/>
                </a:ln>
                <a:solidFill>
                  <a:srgbClr val="1F497D">
                    <a:lumMod val="50000"/>
                  </a:srgbClr>
                </a:solidFill>
                <a:effectLst/>
                <a:uLnTx/>
                <a:uFillTx/>
                <a:latin typeface="Arial" pitchFamily="34" charset="0"/>
                <a:ea typeface="+mn-ea"/>
                <a:cs typeface="Arial" pitchFamily="34" charset="0"/>
              </a:rPr>
              <a:t>г</a:t>
            </a:r>
            <a:r>
              <a:rPr kumimoji="0" sz="1100" b="0" i="0" u="none" strike="noStrike" kern="1200" cap="none" spc="-50" normalizeH="0" baseline="0" noProof="0" dirty="0">
                <a:ln>
                  <a:noFill/>
                </a:ln>
                <a:solidFill>
                  <a:srgbClr val="1F497D">
                    <a:lumMod val="50000"/>
                  </a:srgbClr>
                </a:solidFill>
                <a:effectLst/>
                <a:uLnTx/>
                <a:uFillTx/>
                <a:latin typeface="Arial" pitchFamily="34" charset="0"/>
                <a:ea typeface="+mn-ea"/>
                <a:cs typeface="Arial" pitchFamily="34" charset="0"/>
              </a:rPr>
              <a:t>о</a:t>
            </a:r>
            <a:r>
              <a:rPr kumimoji="0" sz="1100" b="0" i="0" u="none" strike="noStrike" kern="1200" cap="none" spc="-20" normalizeH="0" baseline="0" noProof="0" dirty="0">
                <a:ln>
                  <a:noFill/>
                </a:ln>
                <a:solidFill>
                  <a:srgbClr val="1F497D">
                    <a:lumMod val="50000"/>
                  </a:srgbClr>
                </a:solidFill>
                <a:effectLst/>
                <a:uLnTx/>
                <a:uFillTx/>
                <a:latin typeface="Arial" pitchFamily="34" charset="0"/>
                <a:ea typeface="+mn-ea"/>
                <a:cs typeface="Arial" pitchFamily="34" charset="0"/>
              </a:rPr>
              <a:t>д</a:t>
            </a:r>
            <a:r>
              <a:rPr kumimoji="0" lang="ru-RU" sz="1100" b="0" i="0" u="none" strike="noStrike" kern="1200" cap="none" spc="-60" normalizeH="0" baseline="0" noProof="0" dirty="0">
                <a:ln>
                  <a:noFill/>
                </a:ln>
                <a:solidFill>
                  <a:srgbClr val="1F497D">
                    <a:lumMod val="50000"/>
                  </a:srgbClr>
                </a:solidFill>
                <a:effectLst/>
                <a:uLnTx/>
                <a:uFillTx/>
                <a:latin typeface="Arial" pitchFamily="34" charset="0"/>
                <a:ea typeface="+mn-ea"/>
                <a:cs typeface="Arial" pitchFamily="34" charset="0"/>
              </a:rPr>
              <a:t>у</a:t>
            </a:r>
            <a:endParaRPr kumimoji="0" sz="11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grpSp>
        <p:nvGrpSpPr>
          <p:cNvPr id="3" name="object 3"/>
          <p:cNvGrpSpPr/>
          <p:nvPr/>
        </p:nvGrpSpPr>
        <p:grpSpPr>
          <a:xfrm>
            <a:off x="2719515" y="1614059"/>
            <a:ext cx="3801684" cy="1973152"/>
            <a:chOff x="2763962" y="629127"/>
            <a:chExt cx="3801684" cy="1973152"/>
          </a:xfrm>
        </p:grpSpPr>
        <p:sp>
          <p:nvSpPr>
            <p:cNvPr id="5" name="object 5"/>
            <p:cNvSpPr/>
            <p:nvPr/>
          </p:nvSpPr>
          <p:spPr>
            <a:xfrm>
              <a:off x="2763962" y="1148668"/>
              <a:ext cx="424815" cy="1453611"/>
            </a:xfrm>
            <a:custGeom>
              <a:avLst/>
              <a:gdLst/>
              <a:ahLst/>
              <a:cxnLst/>
              <a:rect l="l" t="t" r="r" b="b"/>
              <a:pathLst>
                <a:path w="424814" h="900430">
                  <a:moveTo>
                    <a:pt x="353568" y="0"/>
                  </a:moveTo>
                  <a:lnTo>
                    <a:pt x="70739" y="0"/>
                  </a:lnTo>
                  <a:lnTo>
                    <a:pt x="43183" y="5552"/>
                  </a:lnTo>
                  <a:lnTo>
                    <a:pt x="20700" y="20700"/>
                  </a:lnTo>
                  <a:lnTo>
                    <a:pt x="5552" y="43183"/>
                  </a:lnTo>
                  <a:lnTo>
                    <a:pt x="0" y="70738"/>
                  </a:lnTo>
                  <a:lnTo>
                    <a:pt x="0" y="829309"/>
                  </a:lnTo>
                  <a:lnTo>
                    <a:pt x="5552" y="856865"/>
                  </a:lnTo>
                  <a:lnTo>
                    <a:pt x="20700" y="879347"/>
                  </a:lnTo>
                  <a:lnTo>
                    <a:pt x="43183" y="894496"/>
                  </a:lnTo>
                  <a:lnTo>
                    <a:pt x="70739" y="900049"/>
                  </a:lnTo>
                  <a:lnTo>
                    <a:pt x="353568" y="900049"/>
                  </a:lnTo>
                  <a:lnTo>
                    <a:pt x="381069" y="894496"/>
                  </a:lnTo>
                  <a:lnTo>
                    <a:pt x="403558" y="879348"/>
                  </a:lnTo>
                  <a:lnTo>
                    <a:pt x="418736" y="856865"/>
                  </a:lnTo>
                  <a:lnTo>
                    <a:pt x="424306" y="829309"/>
                  </a:lnTo>
                  <a:lnTo>
                    <a:pt x="424306" y="70738"/>
                  </a:lnTo>
                  <a:lnTo>
                    <a:pt x="418736" y="43183"/>
                  </a:lnTo>
                  <a:lnTo>
                    <a:pt x="403558" y="20700"/>
                  </a:lnTo>
                  <a:lnTo>
                    <a:pt x="381069" y="5552"/>
                  </a:lnTo>
                  <a:lnTo>
                    <a:pt x="353568" y="0"/>
                  </a:lnTo>
                  <a:close/>
                </a:path>
              </a:pathLst>
            </a:custGeom>
            <a:solidFill>
              <a:srgbClr val="822A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7F2F2D"/>
                </a:solidFill>
                <a:effectLst/>
                <a:uLnTx/>
                <a:uFillTx/>
                <a:latin typeface="Calibri"/>
                <a:ea typeface="+mn-ea"/>
                <a:cs typeface="+mn-cs"/>
              </a:endParaRPr>
            </a:p>
          </p:txBody>
        </p:sp>
        <p:sp>
          <p:nvSpPr>
            <p:cNvPr id="7" name="object 7"/>
            <p:cNvSpPr/>
            <p:nvPr/>
          </p:nvSpPr>
          <p:spPr>
            <a:xfrm>
              <a:off x="3580324" y="920068"/>
              <a:ext cx="424180" cy="1679965"/>
            </a:xfrm>
            <a:custGeom>
              <a:avLst/>
              <a:gdLst/>
              <a:ahLst/>
              <a:cxnLst/>
              <a:rect l="l" t="t" r="r" b="b"/>
              <a:pathLst>
                <a:path w="424179" h="842644">
                  <a:moveTo>
                    <a:pt x="353568" y="0"/>
                  </a:moveTo>
                  <a:lnTo>
                    <a:pt x="70738" y="0"/>
                  </a:lnTo>
                  <a:lnTo>
                    <a:pt x="43183" y="5550"/>
                  </a:lnTo>
                  <a:lnTo>
                    <a:pt x="20700" y="20685"/>
                  </a:lnTo>
                  <a:lnTo>
                    <a:pt x="5552" y="43130"/>
                  </a:lnTo>
                  <a:lnTo>
                    <a:pt x="0" y="70611"/>
                  </a:lnTo>
                  <a:lnTo>
                    <a:pt x="0" y="771778"/>
                  </a:lnTo>
                  <a:lnTo>
                    <a:pt x="5552" y="799334"/>
                  </a:lnTo>
                  <a:lnTo>
                    <a:pt x="20700" y="821816"/>
                  </a:lnTo>
                  <a:lnTo>
                    <a:pt x="43183" y="836965"/>
                  </a:lnTo>
                  <a:lnTo>
                    <a:pt x="70738" y="842518"/>
                  </a:lnTo>
                  <a:lnTo>
                    <a:pt x="353568" y="842518"/>
                  </a:lnTo>
                  <a:lnTo>
                    <a:pt x="381049" y="836965"/>
                  </a:lnTo>
                  <a:lnTo>
                    <a:pt x="403494" y="821817"/>
                  </a:lnTo>
                  <a:lnTo>
                    <a:pt x="418629" y="799334"/>
                  </a:lnTo>
                  <a:lnTo>
                    <a:pt x="424180" y="771778"/>
                  </a:lnTo>
                  <a:lnTo>
                    <a:pt x="424180" y="70611"/>
                  </a:lnTo>
                  <a:lnTo>
                    <a:pt x="418629" y="43130"/>
                  </a:lnTo>
                  <a:lnTo>
                    <a:pt x="403494" y="20685"/>
                  </a:lnTo>
                  <a:lnTo>
                    <a:pt x="381049" y="5550"/>
                  </a:lnTo>
                  <a:lnTo>
                    <a:pt x="353568" y="0"/>
                  </a:lnTo>
                  <a:close/>
                </a:path>
              </a:pathLst>
            </a:custGeom>
            <a:solidFill>
              <a:srgbClr val="822A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7F2F2D"/>
                </a:solidFill>
                <a:effectLst/>
                <a:uLnTx/>
                <a:uFillTx/>
                <a:latin typeface="Calibri"/>
                <a:ea typeface="+mn-ea"/>
                <a:cs typeface="+mn-cs"/>
              </a:endParaRPr>
            </a:p>
          </p:txBody>
        </p:sp>
        <p:sp>
          <p:nvSpPr>
            <p:cNvPr id="9" name="object 9"/>
            <p:cNvSpPr/>
            <p:nvPr/>
          </p:nvSpPr>
          <p:spPr>
            <a:xfrm>
              <a:off x="4458391" y="857396"/>
              <a:ext cx="424180" cy="1735046"/>
            </a:xfrm>
            <a:custGeom>
              <a:avLst/>
              <a:gdLst/>
              <a:ahLst/>
              <a:cxnLst/>
              <a:rect l="l" t="t" r="r" b="b"/>
              <a:pathLst>
                <a:path w="424179" h="985519">
                  <a:moveTo>
                    <a:pt x="353440" y="0"/>
                  </a:moveTo>
                  <a:lnTo>
                    <a:pt x="70612" y="0"/>
                  </a:lnTo>
                  <a:lnTo>
                    <a:pt x="43130" y="5552"/>
                  </a:lnTo>
                  <a:lnTo>
                    <a:pt x="20685" y="20700"/>
                  </a:lnTo>
                  <a:lnTo>
                    <a:pt x="5550" y="43183"/>
                  </a:lnTo>
                  <a:lnTo>
                    <a:pt x="0" y="70739"/>
                  </a:lnTo>
                  <a:lnTo>
                    <a:pt x="0" y="914400"/>
                  </a:lnTo>
                  <a:lnTo>
                    <a:pt x="5550" y="941955"/>
                  </a:lnTo>
                  <a:lnTo>
                    <a:pt x="20685" y="964437"/>
                  </a:lnTo>
                  <a:lnTo>
                    <a:pt x="43130" y="979586"/>
                  </a:lnTo>
                  <a:lnTo>
                    <a:pt x="70612" y="985139"/>
                  </a:lnTo>
                  <a:lnTo>
                    <a:pt x="353440" y="985139"/>
                  </a:lnTo>
                  <a:lnTo>
                    <a:pt x="380996" y="979586"/>
                  </a:lnTo>
                  <a:lnTo>
                    <a:pt x="403478" y="964438"/>
                  </a:lnTo>
                  <a:lnTo>
                    <a:pt x="418627" y="941955"/>
                  </a:lnTo>
                  <a:lnTo>
                    <a:pt x="424179" y="914400"/>
                  </a:lnTo>
                  <a:lnTo>
                    <a:pt x="424179" y="70739"/>
                  </a:lnTo>
                  <a:lnTo>
                    <a:pt x="418627" y="43183"/>
                  </a:lnTo>
                  <a:lnTo>
                    <a:pt x="403478" y="20701"/>
                  </a:lnTo>
                  <a:lnTo>
                    <a:pt x="380996" y="5552"/>
                  </a:lnTo>
                  <a:lnTo>
                    <a:pt x="353440"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7F2F2D"/>
                </a:solidFill>
                <a:effectLst/>
                <a:uLnTx/>
                <a:uFillTx/>
                <a:latin typeface="Calibri"/>
                <a:ea typeface="+mn-ea"/>
                <a:cs typeface="+mn-cs"/>
              </a:endParaRPr>
            </a:p>
          </p:txBody>
        </p:sp>
        <p:sp>
          <p:nvSpPr>
            <p:cNvPr id="11" name="object 11"/>
            <p:cNvSpPr/>
            <p:nvPr/>
          </p:nvSpPr>
          <p:spPr>
            <a:xfrm>
              <a:off x="5344174" y="1148668"/>
              <a:ext cx="424815" cy="1440894"/>
            </a:xfrm>
            <a:custGeom>
              <a:avLst/>
              <a:gdLst/>
              <a:ahLst/>
              <a:cxnLst/>
              <a:rect l="l" t="t" r="r" b="b"/>
              <a:pathLst>
                <a:path w="424814" h="1061085">
                  <a:moveTo>
                    <a:pt x="353568" y="0"/>
                  </a:moveTo>
                  <a:lnTo>
                    <a:pt x="70738" y="0"/>
                  </a:lnTo>
                  <a:lnTo>
                    <a:pt x="43183" y="5552"/>
                  </a:lnTo>
                  <a:lnTo>
                    <a:pt x="20700" y="20700"/>
                  </a:lnTo>
                  <a:lnTo>
                    <a:pt x="5552" y="43183"/>
                  </a:lnTo>
                  <a:lnTo>
                    <a:pt x="0" y="70739"/>
                  </a:lnTo>
                  <a:lnTo>
                    <a:pt x="0" y="989838"/>
                  </a:lnTo>
                  <a:lnTo>
                    <a:pt x="5552" y="1017393"/>
                  </a:lnTo>
                  <a:lnTo>
                    <a:pt x="20700" y="1039876"/>
                  </a:lnTo>
                  <a:lnTo>
                    <a:pt x="43183" y="1055024"/>
                  </a:lnTo>
                  <a:lnTo>
                    <a:pt x="70738" y="1060577"/>
                  </a:lnTo>
                  <a:lnTo>
                    <a:pt x="353568" y="1060577"/>
                  </a:lnTo>
                  <a:lnTo>
                    <a:pt x="381069" y="1055024"/>
                  </a:lnTo>
                  <a:lnTo>
                    <a:pt x="403558" y="1039876"/>
                  </a:lnTo>
                  <a:lnTo>
                    <a:pt x="418736" y="1017393"/>
                  </a:lnTo>
                  <a:lnTo>
                    <a:pt x="424307" y="989838"/>
                  </a:lnTo>
                  <a:lnTo>
                    <a:pt x="424307" y="70739"/>
                  </a:lnTo>
                  <a:lnTo>
                    <a:pt x="418736" y="43183"/>
                  </a:lnTo>
                  <a:lnTo>
                    <a:pt x="403558" y="20701"/>
                  </a:lnTo>
                  <a:lnTo>
                    <a:pt x="381069" y="5552"/>
                  </a:lnTo>
                  <a:lnTo>
                    <a:pt x="353568" y="0"/>
                  </a:lnTo>
                  <a:close/>
                </a:path>
              </a:pathLst>
            </a:custGeom>
            <a:solidFill>
              <a:srgbClr val="822A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7F2F2D"/>
                </a:solidFill>
                <a:effectLst/>
                <a:uLnTx/>
                <a:uFillTx/>
                <a:latin typeface="Calibri"/>
                <a:ea typeface="+mn-ea"/>
                <a:cs typeface="+mn-cs"/>
              </a:endParaRPr>
            </a:p>
          </p:txBody>
        </p:sp>
        <p:sp>
          <p:nvSpPr>
            <p:cNvPr id="13" name="object 13"/>
            <p:cNvSpPr/>
            <p:nvPr/>
          </p:nvSpPr>
          <p:spPr>
            <a:xfrm>
              <a:off x="6141466" y="629127"/>
              <a:ext cx="424180" cy="1965139"/>
            </a:xfrm>
            <a:custGeom>
              <a:avLst/>
              <a:gdLst/>
              <a:ahLst/>
              <a:cxnLst/>
              <a:rect l="l" t="t" r="r" b="b"/>
              <a:pathLst>
                <a:path w="424179" h="1135380">
                  <a:moveTo>
                    <a:pt x="353567" y="0"/>
                  </a:moveTo>
                  <a:lnTo>
                    <a:pt x="70738" y="0"/>
                  </a:lnTo>
                  <a:lnTo>
                    <a:pt x="43183" y="5552"/>
                  </a:lnTo>
                  <a:lnTo>
                    <a:pt x="20700" y="20700"/>
                  </a:lnTo>
                  <a:lnTo>
                    <a:pt x="5552" y="43183"/>
                  </a:lnTo>
                  <a:lnTo>
                    <a:pt x="0" y="70738"/>
                  </a:lnTo>
                  <a:lnTo>
                    <a:pt x="0" y="1064132"/>
                  </a:lnTo>
                  <a:lnTo>
                    <a:pt x="5552" y="1091688"/>
                  </a:lnTo>
                  <a:lnTo>
                    <a:pt x="20700" y="1114170"/>
                  </a:lnTo>
                  <a:lnTo>
                    <a:pt x="43183" y="1129319"/>
                  </a:lnTo>
                  <a:lnTo>
                    <a:pt x="70738" y="1134872"/>
                  </a:lnTo>
                  <a:lnTo>
                    <a:pt x="353567" y="1134872"/>
                  </a:lnTo>
                  <a:lnTo>
                    <a:pt x="381049" y="1129319"/>
                  </a:lnTo>
                  <a:lnTo>
                    <a:pt x="403494" y="1114171"/>
                  </a:lnTo>
                  <a:lnTo>
                    <a:pt x="418629" y="1091688"/>
                  </a:lnTo>
                  <a:lnTo>
                    <a:pt x="424179" y="1064132"/>
                  </a:lnTo>
                  <a:lnTo>
                    <a:pt x="424179" y="70738"/>
                  </a:lnTo>
                  <a:lnTo>
                    <a:pt x="418629" y="43183"/>
                  </a:lnTo>
                  <a:lnTo>
                    <a:pt x="403494" y="20700"/>
                  </a:lnTo>
                  <a:lnTo>
                    <a:pt x="381049" y="5552"/>
                  </a:lnTo>
                  <a:lnTo>
                    <a:pt x="353567" y="0"/>
                  </a:lnTo>
                  <a:close/>
                </a:path>
              </a:pathLst>
            </a:custGeom>
            <a:solidFill>
              <a:srgbClr val="822A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7F2F2D"/>
                </a:solidFill>
                <a:effectLst/>
                <a:uLnTx/>
                <a:uFillTx/>
                <a:latin typeface="Calibri"/>
                <a:ea typeface="+mn-ea"/>
                <a:cs typeface="+mn-cs"/>
              </a:endParaRPr>
            </a:p>
          </p:txBody>
        </p:sp>
      </p:grpSp>
      <p:sp>
        <p:nvSpPr>
          <p:cNvPr id="14" name="object 14"/>
          <p:cNvSpPr txBox="1"/>
          <p:nvPr/>
        </p:nvSpPr>
        <p:spPr>
          <a:xfrm>
            <a:off x="2601208" y="1887105"/>
            <a:ext cx="737213"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400" b="1" i="0" u="none" strike="noStrike" kern="1200" cap="none" spc="-85" normalizeH="0" baseline="0" noProof="0" dirty="0">
                <a:ln>
                  <a:noFill/>
                </a:ln>
                <a:solidFill>
                  <a:srgbClr val="7F2F2D"/>
                </a:solidFill>
                <a:effectLst/>
                <a:uLnTx/>
                <a:uFillTx/>
                <a:latin typeface="Tahoma"/>
                <a:ea typeface="+mn-ea"/>
                <a:cs typeface="Tahoma"/>
              </a:rPr>
              <a:t>2 716,6</a:t>
            </a:r>
            <a:endParaRPr kumimoji="0" sz="14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15" name="object 15"/>
          <p:cNvSpPr txBox="1"/>
          <p:nvPr/>
        </p:nvSpPr>
        <p:spPr>
          <a:xfrm>
            <a:off x="3414129" y="1614059"/>
            <a:ext cx="714869"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85" normalizeH="0" baseline="0" noProof="0" dirty="0">
                <a:ln>
                  <a:noFill/>
                </a:ln>
                <a:solidFill>
                  <a:srgbClr val="7F2F2D"/>
                </a:solidFill>
                <a:effectLst/>
                <a:uLnTx/>
                <a:uFillTx/>
                <a:latin typeface="Tahoma"/>
                <a:ea typeface="+mn-ea"/>
                <a:cs typeface="Tahoma"/>
              </a:rPr>
              <a:t>2 860,7</a:t>
            </a:r>
            <a:endParaRPr kumimoji="0" sz="14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16" name="object 16"/>
          <p:cNvSpPr txBox="1"/>
          <p:nvPr/>
        </p:nvSpPr>
        <p:spPr>
          <a:xfrm>
            <a:off x="4317503" y="1544703"/>
            <a:ext cx="63726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85" normalizeH="0" baseline="0" noProof="0" dirty="0">
                <a:ln>
                  <a:noFill/>
                </a:ln>
                <a:solidFill>
                  <a:srgbClr val="1F497D">
                    <a:lumMod val="50000"/>
                  </a:srgbClr>
                </a:solidFill>
                <a:effectLst/>
                <a:uLnTx/>
                <a:uFillTx/>
                <a:latin typeface="Tahoma"/>
                <a:ea typeface="+mn-ea"/>
                <a:cs typeface="Tahoma"/>
              </a:rPr>
              <a:t>2 862,8</a:t>
            </a:r>
            <a:endParaRPr kumimoji="0" sz="14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17" name="object 17"/>
          <p:cNvSpPr txBox="1"/>
          <p:nvPr/>
        </p:nvSpPr>
        <p:spPr>
          <a:xfrm>
            <a:off x="5175191" y="1887375"/>
            <a:ext cx="663617"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400" b="1" i="0" u="none" strike="noStrike" kern="1200" cap="none" spc="-85" normalizeH="0" baseline="0" noProof="0" dirty="0">
                <a:ln>
                  <a:noFill/>
                </a:ln>
                <a:solidFill>
                  <a:srgbClr val="7F2F2D"/>
                </a:solidFill>
                <a:effectLst/>
                <a:uLnTx/>
                <a:uFillTx/>
                <a:latin typeface="Tahoma"/>
                <a:ea typeface="+mn-ea"/>
                <a:cs typeface="Tahoma"/>
              </a:rPr>
              <a:t>2 702,9</a:t>
            </a:r>
            <a:endParaRPr kumimoji="0" sz="14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18" name="object 18"/>
          <p:cNvSpPr txBox="1"/>
          <p:nvPr/>
        </p:nvSpPr>
        <p:spPr>
          <a:xfrm>
            <a:off x="5676975" y="919221"/>
            <a:ext cx="996873" cy="223779"/>
          </a:xfrm>
          <a:prstGeom prst="rect">
            <a:avLst/>
          </a:prstGeom>
        </p:spPr>
        <p:txBody>
          <a:bodyPr vert="horz" wrap="square" lIns="0" tIns="69215" rIns="0" bIns="0" rtlCol="0">
            <a:spAutoFit/>
          </a:bodyPr>
          <a:lstStyle/>
          <a:p>
            <a:pPr marL="12700" marR="0" lvl="0" indent="0" algn="r" defTabSz="914400" rtl="0" eaLnBrk="1" fontAlgn="auto" latinLnBrk="0" hangingPunct="1">
              <a:lnSpc>
                <a:spcPct val="100000"/>
              </a:lnSpc>
              <a:spcBef>
                <a:spcPts val="545"/>
              </a:spcBef>
              <a:spcAft>
                <a:spcPts val="0"/>
              </a:spcAft>
              <a:buClrTx/>
              <a:buSzTx/>
              <a:buFontTx/>
              <a:buNone/>
              <a:tabLst/>
              <a:defRPr/>
            </a:pPr>
            <a:r>
              <a:rPr kumimoji="0" sz="1000" b="0" i="0" u="none" strike="noStrike" kern="1200" cap="none" spc="55" normalizeH="0" baseline="0" noProof="0" dirty="0">
                <a:ln>
                  <a:noFill/>
                </a:ln>
                <a:solidFill>
                  <a:srgbClr val="46726B"/>
                </a:solidFill>
                <a:effectLst/>
                <a:uLnTx/>
                <a:uFillTx/>
                <a:latin typeface="Verdana"/>
                <a:ea typeface="+mn-ea"/>
                <a:cs typeface="Verdana"/>
              </a:rPr>
              <a:t>мл</a:t>
            </a:r>
            <a:r>
              <a:rPr kumimoji="0" lang="ru-RU" sz="1000" b="0" i="0" u="none" strike="noStrike" kern="1200" cap="none" spc="55" normalizeH="0" baseline="0" noProof="0" dirty="0">
                <a:ln>
                  <a:noFill/>
                </a:ln>
                <a:solidFill>
                  <a:srgbClr val="46726B"/>
                </a:solidFill>
                <a:effectLst/>
                <a:uLnTx/>
                <a:uFillTx/>
                <a:latin typeface="Verdana"/>
                <a:ea typeface="+mn-ea"/>
                <a:cs typeface="Verdana"/>
              </a:rPr>
              <a:t>н</a:t>
            </a:r>
            <a:r>
              <a:rPr kumimoji="0" sz="1000" b="0" i="0" u="none" strike="noStrike" kern="1200" cap="none" spc="-55" normalizeH="0" baseline="0" noProof="0" dirty="0">
                <a:ln>
                  <a:noFill/>
                </a:ln>
                <a:solidFill>
                  <a:srgbClr val="46726B"/>
                </a:solidFill>
                <a:effectLst/>
                <a:uLnTx/>
                <a:uFillTx/>
                <a:latin typeface="Verdana"/>
                <a:ea typeface="+mn-ea"/>
                <a:cs typeface="Verdana"/>
              </a:rPr>
              <a:t>.</a:t>
            </a:r>
            <a:r>
              <a:rPr kumimoji="0" sz="1000" b="0" i="0" u="none" strike="noStrike" kern="1200" cap="none" spc="-80" normalizeH="0" baseline="0" noProof="0" dirty="0">
                <a:ln>
                  <a:noFill/>
                </a:ln>
                <a:solidFill>
                  <a:srgbClr val="46726B"/>
                </a:solidFill>
                <a:effectLst/>
                <a:uLnTx/>
                <a:uFillTx/>
                <a:latin typeface="Verdana"/>
                <a:ea typeface="+mn-ea"/>
                <a:cs typeface="Verdana"/>
              </a:rPr>
              <a:t> </a:t>
            </a:r>
            <a:r>
              <a:rPr kumimoji="0" sz="1000" b="0" i="0" u="none" strike="noStrike" kern="1200" cap="none" spc="55" normalizeH="0" baseline="0" noProof="0" dirty="0">
                <a:ln>
                  <a:noFill/>
                </a:ln>
                <a:solidFill>
                  <a:srgbClr val="46726B"/>
                </a:solidFill>
                <a:effectLst/>
                <a:uLnTx/>
                <a:uFillTx/>
                <a:latin typeface="Verdana"/>
                <a:ea typeface="+mn-ea"/>
                <a:cs typeface="Verdana"/>
              </a:rPr>
              <a:t>р</a:t>
            </a:r>
            <a:r>
              <a:rPr kumimoji="0" sz="1000" b="0" i="0" u="none" strike="noStrike" kern="1200" cap="none" spc="-70" normalizeH="0" baseline="0" noProof="0" dirty="0">
                <a:ln>
                  <a:noFill/>
                </a:ln>
                <a:solidFill>
                  <a:srgbClr val="46726B"/>
                </a:solidFill>
                <a:effectLst/>
                <a:uLnTx/>
                <a:uFillTx/>
                <a:latin typeface="Verdana"/>
                <a:ea typeface="+mn-ea"/>
                <a:cs typeface="Verdana"/>
              </a:rPr>
              <a:t>у</a:t>
            </a:r>
            <a:r>
              <a:rPr kumimoji="0" sz="1000" b="0" i="0" u="none" strike="noStrike" kern="1200" cap="none" spc="55" normalizeH="0" baseline="0" noProof="0" dirty="0">
                <a:ln>
                  <a:noFill/>
                </a:ln>
                <a:solidFill>
                  <a:srgbClr val="46726B"/>
                </a:solidFill>
                <a:effectLst/>
                <a:uLnTx/>
                <a:uFillTx/>
                <a:latin typeface="Verdana"/>
                <a:ea typeface="+mn-ea"/>
                <a:cs typeface="Verdana"/>
              </a:rPr>
              <a:t>б</a:t>
            </a:r>
            <a:r>
              <a:rPr kumimoji="0" sz="1000" b="0" i="0" u="none" strike="noStrike" kern="1200" cap="none" spc="-20" normalizeH="0" baseline="0" noProof="0" dirty="0">
                <a:ln>
                  <a:noFill/>
                </a:ln>
                <a:solidFill>
                  <a:srgbClr val="46726B"/>
                </a:solidFill>
                <a:effectLst/>
                <a:uLnTx/>
                <a:uFillTx/>
                <a:latin typeface="Verdana"/>
                <a:ea typeface="+mn-ea"/>
                <a:cs typeface="Verdana"/>
              </a:rPr>
              <a:t>лей</a:t>
            </a:r>
            <a:endParaRPr kumimoji="0" sz="1000" b="0" i="0" u="none" strike="noStrike" kern="1200" cap="none" spc="0" normalizeH="0" baseline="0" noProof="0" dirty="0">
              <a:ln>
                <a:noFill/>
              </a:ln>
              <a:solidFill>
                <a:srgbClr val="46726B"/>
              </a:solidFill>
              <a:effectLst/>
              <a:uLnTx/>
              <a:uFillTx/>
              <a:latin typeface="Verdana"/>
              <a:ea typeface="+mn-ea"/>
              <a:cs typeface="Verdana"/>
            </a:endParaRPr>
          </a:p>
        </p:txBody>
      </p:sp>
      <p:sp>
        <p:nvSpPr>
          <p:cNvPr id="19" name="object 19"/>
          <p:cNvSpPr txBox="1"/>
          <p:nvPr/>
        </p:nvSpPr>
        <p:spPr>
          <a:xfrm>
            <a:off x="2719515" y="3762847"/>
            <a:ext cx="500600"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0" normalizeH="0" baseline="0" noProof="0" dirty="0">
                <a:ln>
                  <a:noFill/>
                </a:ln>
                <a:solidFill>
                  <a:srgbClr val="7F2F2D"/>
                </a:solidFill>
                <a:effectLst/>
                <a:uLnTx/>
                <a:uFillTx/>
                <a:latin typeface="Tahoma"/>
                <a:ea typeface="+mn-ea"/>
                <a:cs typeface="Tahoma"/>
              </a:rPr>
              <a:t>202</a:t>
            </a:r>
            <a:r>
              <a:rPr kumimoji="0" lang="ru-RU" sz="1200" b="1" i="0" u="none" strike="noStrike" kern="1200" cap="none" spc="-95" normalizeH="0" baseline="0" noProof="0" dirty="0">
                <a:ln>
                  <a:noFill/>
                </a:ln>
                <a:solidFill>
                  <a:srgbClr val="7F2F2D"/>
                </a:solidFill>
                <a:effectLst/>
                <a:uLnTx/>
                <a:uFillTx/>
                <a:latin typeface="Tahoma"/>
                <a:ea typeface="+mn-ea"/>
                <a:cs typeface="Tahoma"/>
              </a:rPr>
              <a:t>4</a:t>
            </a:r>
            <a:r>
              <a:rPr kumimoji="0" sz="1200" b="1" i="0" u="none" strike="noStrike" kern="1200" cap="none" spc="-215" normalizeH="0" baseline="0" noProof="0" dirty="0">
                <a:ln>
                  <a:noFill/>
                </a:ln>
                <a:solidFill>
                  <a:srgbClr val="7F2F2D"/>
                </a:solidFill>
                <a:effectLst/>
                <a:uLnTx/>
                <a:uFillTx/>
                <a:latin typeface="Tahoma"/>
                <a:ea typeface="+mn-ea"/>
                <a:cs typeface="Tahoma"/>
              </a:rPr>
              <a:t>*</a:t>
            </a:r>
            <a:endParaRPr kumimoji="0" sz="12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20" name="object 20"/>
          <p:cNvSpPr txBox="1"/>
          <p:nvPr/>
        </p:nvSpPr>
        <p:spPr>
          <a:xfrm>
            <a:off x="3540705" y="3780141"/>
            <a:ext cx="560663"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5" normalizeH="0" baseline="0" noProof="0" dirty="0">
                <a:ln>
                  <a:noFill/>
                </a:ln>
                <a:solidFill>
                  <a:srgbClr val="7F2F2D"/>
                </a:solidFill>
                <a:effectLst/>
                <a:uLnTx/>
                <a:uFillTx/>
                <a:latin typeface="Tahoma"/>
                <a:ea typeface="+mn-ea"/>
                <a:cs typeface="Tahoma"/>
              </a:rPr>
              <a:t>202</a:t>
            </a:r>
            <a:r>
              <a:rPr kumimoji="0" lang="ru-RU" sz="1200" b="1" i="0" u="none" strike="noStrike" kern="1200" cap="none" spc="-95" normalizeH="0" baseline="0" noProof="0" dirty="0">
                <a:ln>
                  <a:noFill/>
                </a:ln>
                <a:solidFill>
                  <a:srgbClr val="7F2F2D"/>
                </a:solidFill>
                <a:effectLst/>
                <a:uLnTx/>
                <a:uFillTx/>
                <a:latin typeface="Tahoma"/>
                <a:ea typeface="+mn-ea"/>
                <a:cs typeface="Tahoma"/>
              </a:rPr>
              <a:t>5</a:t>
            </a:r>
            <a:r>
              <a:rPr kumimoji="0" sz="1200" b="1" i="0" u="none" strike="noStrike" kern="1200" cap="none" spc="-225" normalizeH="0" baseline="0" noProof="0" dirty="0">
                <a:ln>
                  <a:noFill/>
                </a:ln>
                <a:solidFill>
                  <a:srgbClr val="7F2F2D"/>
                </a:solidFill>
                <a:effectLst/>
                <a:uLnTx/>
                <a:uFillTx/>
                <a:latin typeface="Tahoma"/>
                <a:ea typeface="+mn-ea"/>
                <a:cs typeface="Tahoma"/>
              </a:rPr>
              <a:t>*</a:t>
            </a:r>
            <a:r>
              <a:rPr kumimoji="0" sz="1200" b="1" i="0" u="none" strike="noStrike" kern="1200" cap="none" spc="-215" normalizeH="0" baseline="0" noProof="0" dirty="0">
                <a:ln>
                  <a:noFill/>
                </a:ln>
                <a:solidFill>
                  <a:srgbClr val="7F2F2D"/>
                </a:solidFill>
                <a:effectLst/>
                <a:uLnTx/>
                <a:uFillTx/>
                <a:latin typeface="Tahoma"/>
                <a:ea typeface="+mn-ea"/>
                <a:cs typeface="Tahoma"/>
              </a:rPr>
              <a:t>*</a:t>
            </a:r>
            <a:endParaRPr kumimoji="0" sz="12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21" name="object 21"/>
          <p:cNvSpPr txBox="1"/>
          <p:nvPr/>
        </p:nvSpPr>
        <p:spPr>
          <a:xfrm>
            <a:off x="4425896" y="3779291"/>
            <a:ext cx="412227"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5" normalizeH="0" baseline="0" noProof="0" dirty="0">
                <a:ln>
                  <a:noFill/>
                </a:ln>
                <a:solidFill>
                  <a:srgbClr val="1F497D">
                    <a:lumMod val="50000"/>
                  </a:srgbClr>
                </a:solidFill>
                <a:effectLst/>
                <a:uLnTx/>
                <a:uFillTx/>
                <a:latin typeface="Tahoma"/>
                <a:ea typeface="+mn-ea"/>
                <a:cs typeface="Tahoma"/>
              </a:rPr>
              <a:t>202</a:t>
            </a:r>
            <a:r>
              <a:rPr kumimoji="0" lang="ru-RU" sz="1200" b="1" i="0" u="none" strike="noStrike" kern="1200" cap="none" spc="-85" normalizeH="0" baseline="0" noProof="0" dirty="0">
                <a:ln>
                  <a:noFill/>
                </a:ln>
                <a:solidFill>
                  <a:srgbClr val="1F497D">
                    <a:lumMod val="50000"/>
                  </a:srgbClr>
                </a:solidFill>
                <a:effectLst/>
                <a:uLnTx/>
                <a:uFillTx/>
                <a:latin typeface="Tahoma"/>
                <a:ea typeface="+mn-ea"/>
                <a:cs typeface="Tahoma"/>
              </a:rPr>
              <a:t>6</a:t>
            </a:r>
            <a:endParaRPr kumimoji="0" sz="12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22" name="object 22"/>
          <p:cNvSpPr txBox="1"/>
          <p:nvPr/>
        </p:nvSpPr>
        <p:spPr>
          <a:xfrm>
            <a:off x="5211327" y="3778236"/>
            <a:ext cx="513215"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5" normalizeH="0" baseline="0" noProof="0" dirty="0">
                <a:ln>
                  <a:noFill/>
                </a:ln>
                <a:solidFill>
                  <a:srgbClr val="7F2F2D"/>
                </a:solidFill>
                <a:effectLst/>
                <a:uLnTx/>
                <a:uFillTx/>
                <a:latin typeface="Tahoma"/>
                <a:ea typeface="+mn-ea"/>
                <a:cs typeface="Tahoma"/>
              </a:rPr>
              <a:t>20</a:t>
            </a:r>
            <a:r>
              <a:rPr kumimoji="0" lang="ru-RU" sz="1200" b="1" i="0" u="none" strike="noStrike" kern="1200" cap="none" spc="-85" normalizeH="0" baseline="0" noProof="0" dirty="0">
                <a:ln>
                  <a:noFill/>
                </a:ln>
                <a:solidFill>
                  <a:srgbClr val="7F2F2D"/>
                </a:solidFill>
                <a:effectLst/>
                <a:uLnTx/>
                <a:uFillTx/>
                <a:latin typeface="Tahoma"/>
                <a:ea typeface="+mn-ea"/>
                <a:cs typeface="Tahoma"/>
              </a:rPr>
              <a:t>27</a:t>
            </a:r>
            <a:endParaRPr kumimoji="0" sz="12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23" name="object 23"/>
          <p:cNvSpPr txBox="1"/>
          <p:nvPr/>
        </p:nvSpPr>
        <p:spPr>
          <a:xfrm>
            <a:off x="6147001" y="3780638"/>
            <a:ext cx="496978"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5" normalizeH="0" baseline="0" noProof="0" dirty="0">
                <a:ln>
                  <a:noFill/>
                </a:ln>
                <a:solidFill>
                  <a:srgbClr val="7F2F2D"/>
                </a:solidFill>
                <a:effectLst/>
                <a:uLnTx/>
                <a:uFillTx/>
                <a:latin typeface="Tahoma"/>
                <a:ea typeface="+mn-ea"/>
                <a:cs typeface="Tahoma"/>
              </a:rPr>
              <a:t>202</a:t>
            </a:r>
            <a:r>
              <a:rPr kumimoji="0" lang="ru-RU" sz="1200" b="1" i="0" u="none" strike="noStrike" kern="1200" cap="none" spc="-85" normalizeH="0" baseline="0" noProof="0" dirty="0">
                <a:ln>
                  <a:noFill/>
                </a:ln>
                <a:solidFill>
                  <a:srgbClr val="7F2F2D"/>
                </a:solidFill>
                <a:effectLst/>
                <a:uLnTx/>
                <a:uFillTx/>
                <a:latin typeface="Tahoma"/>
                <a:ea typeface="+mn-ea"/>
                <a:cs typeface="Tahoma"/>
              </a:rPr>
              <a:t>8</a:t>
            </a:r>
            <a:endParaRPr kumimoji="0" sz="12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24" name="object 24"/>
          <p:cNvSpPr/>
          <p:nvPr/>
        </p:nvSpPr>
        <p:spPr>
          <a:xfrm>
            <a:off x="312748" y="3657600"/>
            <a:ext cx="6445885" cy="0"/>
          </a:xfrm>
          <a:custGeom>
            <a:avLst/>
            <a:gdLst/>
            <a:ahLst/>
            <a:cxnLst/>
            <a:rect l="l" t="t" r="r" b="b"/>
            <a:pathLst>
              <a:path w="6445884">
                <a:moveTo>
                  <a:pt x="0" y="0"/>
                </a:moveTo>
                <a:lnTo>
                  <a:pt x="6445707"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4387733" y="3994968"/>
            <a:ext cx="2160270" cy="117475"/>
          </a:xfrm>
          <a:custGeom>
            <a:avLst/>
            <a:gdLst/>
            <a:ahLst/>
            <a:cxnLst/>
            <a:rect l="l" t="t" r="r" b="b"/>
            <a:pathLst>
              <a:path w="2160270" h="117475">
                <a:moveTo>
                  <a:pt x="2160016" y="0"/>
                </a:moveTo>
                <a:lnTo>
                  <a:pt x="2159255" y="45733"/>
                </a:lnTo>
                <a:lnTo>
                  <a:pt x="2157174" y="83073"/>
                </a:lnTo>
                <a:lnTo>
                  <a:pt x="2154068" y="108245"/>
                </a:lnTo>
                <a:lnTo>
                  <a:pt x="2150237" y="117475"/>
                </a:lnTo>
                <a:lnTo>
                  <a:pt x="9778" y="117475"/>
                </a:lnTo>
                <a:lnTo>
                  <a:pt x="6000" y="108245"/>
                </a:lnTo>
                <a:lnTo>
                  <a:pt x="2889" y="83073"/>
                </a:lnTo>
                <a:lnTo>
                  <a:pt x="777" y="45733"/>
                </a:lnTo>
                <a:lnTo>
                  <a:pt x="0"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7F2F2D"/>
              </a:solidFill>
              <a:effectLst/>
              <a:uLnTx/>
              <a:uFillTx/>
              <a:latin typeface="Calibri"/>
              <a:ea typeface="+mn-ea"/>
              <a:cs typeface="+mn-cs"/>
            </a:endParaRPr>
          </a:p>
        </p:txBody>
      </p:sp>
      <p:sp>
        <p:nvSpPr>
          <p:cNvPr id="26" name="object 26"/>
          <p:cNvSpPr txBox="1"/>
          <p:nvPr/>
        </p:nvSpPr>
        <p:spPr>
          <a:xfrm>
            <a:off x="5863623" y="4400258"/>
            <a:ext cx="1299845" cy="3366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sz="1100" b="0" i="0" u="none" strike="noStrike" kern="1200" cap="none" spc="0" normalizeH="0" baseline="0" noProof="0" dirty="0">
              <a:ln>
                <a:noFill/>
              </a:ln>
              <a:solidFill>
                <a:srgbClr val="A5002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95" normalizeH="0" baseline="0" noProof="0" dirty="0">
                <a:ln>
                  <a:noFill/>
                </a:ln>
                <a:solidFill>
                  <a:srgbClr val="A50021"/>
                </a:solidFill>
                <a:effectLst/>
                <a:uLnTx/>
                <a:uFillTx/>
                <a:latin typeface="Arial" pitchFamily="34" charset="0"/>
                <a:ea typeface="+mn-ea"/>
                <a:cs typeface="Arial" pitchFamily="34" charset="0"/>
              </a:rPr>
              <a:t>т</a:t>
            </a:r>
            <a:r>
              <a:rPr kumimoji="0" sz="1000" b="0" i="0" u="none" strike="noStrike" kern="1200" cap="none" spc="-145" normalizeH="0" baseline="0" noProof="0" dirty="0">
                <a:ln>
                  <a:noFill/>
                </a:ln>
                <a:solidFill>
                  <a:srgbClr val="A50021"/>
                </a:solidFill>
                <a:effectLst/>
                <a:uLnTx/>
                <a:uFillTx/>
                <a:latin typeface="Arial" pitchFamily="34" charset="0"/>
                <a:ea typeface="+mn-ea"/>
                <a:cs typeface="Arial" pitchFamily="34" charset="0"/>
              </a:rPr>
              <a:t>ы</a:t>
            </a:r>
            <a:r>
              <a:rPr kumimoji="0" sz="1000" b="0" i="0" u="none" strike="noStrike" kern="1200" cap="none" spc="110" normalizeH="0" baseline="0" noProof="0" dirty="0">
                <a:ln>
                  <a:noFill/>
                </a:ln>
                <a:solidFill>
                  <a:srgbClr val="A50021"/>
                </a:solidFill>
                <a:effectLst/>
                <a:uLnTx/>
                <a:uFillTx/>
                <a:latin typeface="Arial" pitchFamily="34" charset="0"/>
                <a:ea typeface="+mn-ea"/>
                <a:cs typeface="Arial" pitchFamily="34" charset="0"/>
              </a:rPr>
              <a:t>с</a:t>
            </a:r>
            <a:r>
              <a:rPr kumimoji="0" sz="1000" b="0" i="0" u="none" strike="noStrike" kern="1200" cap="none" spc="-90" normalizeH="0" baseline="0" noProof="0" dirty="0">
                <a:ln>
                  <a:noFill/>
                </a:ln>
                <a:solidFill>
                  <a:srgbClr val="A50021"/>
                </a:solidFill>
                <a:effectLst/>
                <a:uLnTx/>
                <a:uFillTx/>
                <a:latin typeface="Arial" pitchFamily="34" charset="0"/>
                <a:ea typeface="+mn-ea"/>
                <a:cs typeface="Arial" pitchFamily="34" charset="0"/>
              </a:rPr>
              <a:t>.</a:t>
            </a:r>
            <a:r>
              <a:rPr kumimoji="0" sz="1000" b="0" i="0" u="none" strike="noStrike" kern="1200" cap="none" spc="-65" normalizeH="0" baseline="0" noProof="0" dirty="0">
                <a:ln>
                  <a:noFill/>
                </a:ln>
                <a:solidFill>
                  <a:srgbClr val="A50021"/>
                </a:solidFill>
                <a:effectLst/>
                <a:uLnTx/>
                <a:uFillTx/>
                <a:latin typeface="Arial" pitchFamily="34" charset="0"/>
                <a:ea typeface="+mn-ea"/>
                <a:cs typeface="Arial" pitchFamily="34" charset="0"/>
              </a:rPr>
              <a:t> </a:t>
            </a:r>
            <a:r>
              <a:rPr kumimoji="0" sz="1000" b="0" i="0" u="none" strike="noStrike" kern="1200" cap="none" spc="55" normalizeH="0" baseline="0" noProof="0" dirty="0">
                <a:ln>
                  <a:noFill/>
                </a:ln>
                <a:solidFill>
                  <a:srgbClr val="A50021"/>
                </a:solidFill>
                <a:effectLst/>
                <a:uLnTx/>
                <a:uFillTx/>
                <a:latin typeface="Arial" pitchFamily="34" charset="0"/>
                <a:ea typeface="+mn-ea"/>
                <a:cs typeface="Arial" pitchFamily="34" charset="0"/>
              </a:rPr>
              <a:t>р</a:t>
            </a:r>
            <a:r>
              <a:rPr kumimoji="0" sz="1000" b="0" i="0" u="none" strike="noStrike" kern="1200" cap="none" spc="-70" normalizeH="0" baseline="0" noProof="0" dirty="0">
                <a:ln>
                  <a:noFill/>
                </a:ln>
                <a:solidFill>
                  <a:srgbClr val="A50021"/>
                </a:solidFill>
                <a:effectLst/>
                <a:uLnTx/>
                <a:uFillTx/>
                <a:latin typeface="Arial" pitchFamily="34" charset="0"/>
                <a:ea typeface="+mn-ea"/>
                <a:cs typeface="Arial" pitchFamily="34" charset="0"/>
              </a:rPr>
              <a:t>у</a:t>
            </a:r>
            <a:r>
              <a:rPr kumimoji="0" sz="1000" b="0" i="0" u="none" strike="noStrike" kern="1200" cap="none" spc="55" normalizeH="0" baseline="0" noProof="0" dirty="0">
                <a:ln>
                  <a:noFill/>
                </a:ln>
                <a:solidFill>
                  <a:srgbClr val="A50021"/>
                </a:solidFill>
                <a:effectLst/>
                <a:uLnTx/>
                <a:uFillTx/>
                <a:latin typeface="Arial" pitchFamily="34" charset="0"/>
                <a:ea typeface="+mn-ea"/>
                <a:cs typeface="Arial" pitchFamily="34" charset="0"/>
              </a:rPr>
              <a:t>б</a:t>
            </a:r>
            <a:r>
              <a:rPr kumimoji="0" sz="1000" b="0" i="0" u="none" strike="noStrike" kern="1200" cap="none" spc="-20" normalizeH="0" baseline="0" noProof="0" dirty="0">
                <a:ln>
                  <a:noFill/>
                </a:ln>
                <a:solidFill>
                  <a:srgbClr val="A50021"/>
                </a:solidFill>
                <a:effectLst/>
                <a:uLnTx/>
                <a:uFillTx/>
                <a:latin typeface="Arial" pitchFamily="34" charset="0"/>
                <a:ea typeface="+mn-ea"/>
                <a:cs typeface="Arial" pitchFamily="34" charset="0"/>
              </a:rPr>
              <a:t>лей</a:t>
            </a:r>
            <a:endParaRPr kumimoji="0" sz="1000" b="0" i="0" u="none" strike="noStrike" kern="1200" cap="none" spc="0" normalizeH="0" baseline="0" noProof="0" dirty="0">
              <a:ln>
                <a:noFill/>
              </a:ln>
              <a:solidFill>
                <a:srgbClr val="A50021"/>
              </a:solidFill>
              <a:effectLst/>
              <a:uLnTx/>
              <a:uFillTx/>
              <a:latin typeface="Arial" pitchFamily="34" charset="0"/>
              <a:ea typeface="+mn-ea"/>
              <a:cs typeface="Arial" pitchFamily="34" charset="0"/>
            </a:endParaRPr>
          </a:p>
        </p:txBody>
      </p:sp>
      <p:sp>
        <p:nvSpPr>
          <p:cNvPr id="56" name="object 56"/>
          <p:cNvSpPr txBox="1"/>
          <p:nvPr/>
        </p:nvSpPr>
        <p:spPr>
          <a:xfrm>
            <a:off x="226454" y="5279934"/>
            <a:ext cx="1904364" cy="1150956"/>
          </a:xfrm>
          <a:prstGeom prst="rect">
            <a:avLst/>
          </a:prstGeom>
        </p:spPr>
        <p:txBody>
          <a:bodyPr vert="horz" wrap="square" lIns="0" tIns="12065" rIns="0" bIns="0" rtlCol="0">
            <a:spAutoFit/>
          </a:bodyPr>
          <a:lstStyle/>
          <a:p>
            <a:pPr marL="1270" marR="0" lvl="0" indent="0" algn="ctr" defTabSz="914400" rtl="0" eaLnBrk="1" fontAlgn="auto" latinLnBrk="0" hangingPunct="1">
              <a:lnSpc>
                <a:spcPct val="100000"/>
              </a:lnSpc>
              <a:spcBef>
                <a:spcPts val="95"/>
              </a:spcBef>
              <a:spcAft>
                <a:spcPts val="0"/>
              </a:spcAft>
              <a:buClrTx/>
              <a:buSzTx/>
              <a:buFontTx/>
              <a:buNone/>
              <a:tabLst/>
              <a:defRPr/>
            </a:pPr>
            <a:r>
              <a:rPr kumimoji="0" lang="ru-RU" sz="3700" b="1" i="0" u="none" strike="noStrike" kern="1200" cap="none" spc="-250" normalizeH="0" baseline="0" noProof="0" dirty="0">
                <a:ln>
                  <a:noFill/>
                </a:ln>
                <a:solidFill>
                  <a:srgbClr val="822A30"/>
                </a:solidFill>
                <a:effectLst/>
                <a:uLnTx/>
                <a:uFillTx/>
                <a:latin typeface="Arial" pitchFamily="34" charset="0"/>
                <a:ea typeface="+mn-ea"/>
                <a:cs typeface="Arial" pitchFamily="34" charset="0"/>
              </a:rPr>
              <a:t>64,1</a:t>
            </a:r>
            <a:endParaRPr kumimoji="0" sz="3700" b="0" i="0" u="none" strike="noStrike" kern="1200" cap="none" spc="0" normalizeH="0" baseline="0" noProof="0" dirty="0">
              <a:ln>
                <a:noFill/>
              </a:ln>
              <a:solidFill>
                <a:srgbClr val="822A3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1500" b="1" i="0" u="none" strike="noStrike" kern="1200" cap="none" spc="0" normalizeH="0" baseline="0" noProof="0" dirty="0">
                <a:ln>
                  <a:noFill/>
                </a:ln>
                <a:solidFill>
                  <a:srgbClr val="822A30"/>
                </a:solidFill>
                <a:effectLst/>
                <a:uLnTx/>
                <a:uFillTx/>
                <a:latin typeface="Arial" pitchFamily="34" charset="0"/>
                <a:ea typeface="+mn-ea"/>
                <a:cs typeface="Arial" pitchFamily="34" charset="0"/>
              </a:rPr>
              <a:t>тыс.</a:t>
            </a:r>
            <a:r>
              <a:rPr kumimoji="0" sz="1500" b="1" i="0" u="none" strike="noStrike" kern="1200" cap="none" spc="-80" normalizeH="0" baseline="0" noProof="0" dirty="0">
                <a:ln>
                  <a:noFill/>
                </a:ln>
                <a:solidFill>
                  <a:srgbClr val="822A30"/>
                </a:solidFill>
                <a:effectLst/>
                <a:uLnTx/>
                <a:uFillTx/>
                <a:latin typeface="Arial" pitchFamily="34" charset="0"/>
                <a:ea typeface="+mn-ea"/>
                <a:cs typeface="Arial" pitchFamily="34" charset="0"/>
              </a:rPr>
              <a:t> </a:t>
            </a:r>
            <a:r>
              <a:rPr kumimoji="0" sz="1500" b="1" i="0" u="none" strike="noStrike" kern="1200" cap="none" spc="-15" normalizeH="0" baseline="0" noProof="0" dirty="0">
                <a:ln>
                  <a:noFill/>
                </a:ln>
                <a:solidFill>
                  <a:srgbClr val="822A30"/>
                </a:solidFill>
                <a:effectLst/>
                <a:uLnTx/>
                <a:uFillTx/>
                <a:latin typeface="Arial" pitchFamily="34" charset="0"/>
                <a:ea typeface="+mn-ea"/>
                <a:cs typeface="Arial" pitchFamily="34" charset="0"/>
              </a:rPr>
              <a:t>рублей</a:t>
            </a:r>
            <a:endParaRPr kumimoji="0" sz="1500" b="0" i="0" u="none" strike="noStrike" kern="1200" cap="none" spc="0" normalizeH="0" baseline="0" noProof="0" dirty="0">
              <a:ln>
                <a:noFill/>
              </a:ln>
              <a:solidFill>
                <a:srgbClr val="822A30"/>
              </a:solidFill>
              <a:effectLst/>
              <a:uLnTx/>
              <a:uFillTx/>
              <a:latin typeface="Arial" pitchFamily="34" charset="0"/>
              <a:ea typeface="+mn-ea"/>
              <a:cs typeface="Arial" pitchFamily="34" charset="0"/>
            </a:endParaRPr>
          </a:p>
          <a:p>
            <a:pPr marL="12700" marR="5080" lvl="0" indent="1270" algn="ctr" defTabSz="914400" rtl="0" eaLnBrk="1" fontAlgn="auto" latinLnBrk="0" hangingPunct="1">
              <a:lnSpc>
                <a:spcPct val="100000"/>
              </a:lnSpc>
              <a:spcBef>
                <a:spcPts val="10"/>
              </a:spcBef>
              <a:spcAft>
                <a:spcPts val="0"/>
              </a:spcAft>
              <a:buClrTx/>
              <a:buSzTx/>
              <a:buFontTx/>
              <a:buNone/>
              <a:tabLst/>
              <a:defRPr/>
            </a:pPr>
            <a:r>
              <a:rPr kumimoji="0" sz="1100" b="0" i="0" u="none" strike="noStrike" kern="1200" cap="none" spc="10" normalizeH="0" baseline="0" noProof="0" dirty="0">
                <a:ln>
                  <a:noFill/>
                </a:ln>
                <a:solidFill>
                  <a:srgbClr val="822A30"/>
                </a:solidFill>
                <a:effectLst/>
                <a:uLnTx/>
                <a:uFillTx/>
                <a:latin typeface="Arial" pitchFamily="34" charset="0"/>
                <a:ea typeface="+mn-ea"/>
                <a:cs typeface="Arial" pitchFamily="34" charset="0"/>
              </a:rPr>
              <a:t>д</a:t>
            </a:r>
            <a:r>
              <a:rPr kumimoji="0" sz="1100" b="0" i="0" u="none" strike="noStrike" kern="1200" cap="none" spc="5" normalizeH="0" baseline="0" noProof="0" dirty="0">
                <a:ln>
                  <a:noFill/>
                </a:ln>
                <a:solidFill>
                  <a:srgbClr val="822A30"/>
                </a:solidFill>
                <a:effectLst/>
                <a:uLnTx/>
                <a:uFillTx/>
                <a:latin typeface="Arial" pitchFamily="34" charset="0"/>
                <a:ea typeface="+mn-ea"/>
                <a:cs typeface="Arial" pitchFamily="34" charset="0"/>
              </a:rPr>
              <a:t>о</a:t>
            </a:r>
            <a:r>
              <a:rPr kumimoji="0" sz="1100" b="0" i="0" u="none" strike="noStrike" kern="1200" cap="none" spc="-55" normalizeH="0" baseline="0" noProof="0" dirty="0">
                <a:ln>
                  <a:noFill/>
                </a:ln>
                <a:solidFill>
                  <a:srgbClr val="822A30"/>
                </a:solidFill>
                <a:effectLst/>
                <a:uLnTx/>
                <a:uFillTx/>
                <a:latin typeface="Arial" pitchFamily="34" charset="0"/>
                <a:ea typeface="+mn-ea"/>
                <a:cs typeface="Arial" pitchFamily="34" charset="0"/>
              </a:rPr>
              <a:t>ходы</a:t>
            </a:r>
            <a:r>
              <a:rPr kumimoji="0" sz="1100" b="0" i="0" u="none" strike="noStrike" kern="1200" cap="none" spc="-75" normalizeH="0" baseline="0" noProof="0" dirty="0">
                <a:ln>
                  <a:noFill/>
                </a:ln>
                <a:solidFill>
                  <a:srgbClr val="822A30"/>
                </a:solidFill>
                <a:effectLst/>
                <a:uLnTx/>
                <a:uFillTx/>
                <a:latin typeface="Arial" pitchFamily="34" charset="0"/>
                <a:ea typeface="+mn-ea"/>
                <a:cs typeface="Arial" pitchFamily="34" charset="0"/>
              </a:rPr>
              <a:t> </a:t>
            </a:r>
            <a:r>
              <a:rPr kumimoji="0" lang="ru-RU" sz="1100" b="0" i="0" u="none" strike="noStrike" kern="1200" cap="none" spc="-95" normalizeH="0" baseline="0" noProof="0" dirty="0">
                <a:ln>
                  <a:noFill/>
                </a:ln>
                <a:solidFill>
                  <a:srgbClr val="822A30"/>
                </a:solidFill>
                <a:effectLst/>
                <a:uLnTx/>
                <a:uFillTx/>
                <a:latin typeface="Arial" pitchFamily="34" charset="0"/>
                <a:ea typeface="+mn-ea"/>
                <a:cs typeface="Arial" pitchFamily="34" charset="0"/>
              </a:rPr>
              <a:t>в</a:t>
            </a:r>
            <a:r>
              <a:rPr kumimoji="0" sz="1100" b="0" i="0" u="none" strike="noStrike" kern="1200" cap="none" spc="-10" normalizeH="0" baseline="0" noProof="0" dirty="0">
                <a:ln>
                  <a:noFill/>
                </a:ln>
                <a:solidFill>
                  <a:srgbClr val="822A30"/>
                </a:solidFill>
                <a:effectLst/>
                <a:uLnTx/>
                <a:uFillTx/>
                <a:latin typeface="Arial" pitchFamily="34" charset="0"/>
                <a:ea typeface="+mn-ea"/>
                <a:cs typeface="Arial" pitchFamily="34" charset="0"/>
              </a:rPr>
              <a:t> </a:t>
            </a:r>
            <a:r>
              <a:rPr kumimoji="0" sz="1100" b="0" i="0" u="none" strike="noStrike" kern="1200" cap="none" spc="55" normalizeH="0" baseline="0" noProof="0" dirty="0">
                <a:ln>
                  <a:noFill/>
                </a:ln>
                <a:solidFill>
                  <a:srgbClr val="822A30"/>
                </a:solidFill>
                <a:effectLst/>
                <a:uLnTx/>
                <a:uFillTx/>
                <a:latin typeface="Arial" pitchFamily="34" charset="0"/>
                <a:ea typeface="+mn-ea"/>
                <a:cs typeface="Arial" pitchFamily="34" charset="0"/>
              </a:rPr>
              <a:t>б</a:t>
            </a:r>
            <a:r>
              <a:rPr kumimoji="0" sz="1100" b="0" i="0" u="none" strike="noStrike" kern="1200" cap="none" spc="-15" normalizeH="0" baseline="0" noProof="0" dirty="0">
                <a:ln>
                  <a:noFill/>
                </a:ln>
                <a:solidFill>
                  <a:srgbClr val="822A30"/>
                </a:solidFill>
                <a:effectLst/>
                <a:uLnTx/>
                <a:uFillTx/>
                <a:latin typeface="Arial" pitchFamily="34" charset="0"/>
                <a:ea typeface="+mn-ea"/>
                <a:cs typeface="Arial" pitchFamily="34" charset="0"/>
              </a:rPr>
              <a:t>ю</a:t>
            </a:r>
            <a:r>
              <a:rPr kumimoji="0" sz="1100" b="0" i="0" u="none" strike="noStrike" kern="1200" cap="none" spc="-20" normalizeH="0" baseline="0" noProof="0" dirty="0">
                <a:ln>
                  <a:noFill/>
                </a:ln>
                <a:solidFill>
                  <a:srgbClr val="822A30"/>
                </a:solidFill>
                <a:effectLst/>
                <a:uLnTx/>
                <a:uFillTx/>
                <a:latin typeface="Arial" pitchFamily="34" charset="0"/>
                <a:ea typeface="+mn-ea"/>
                <a:cs typeface="Arial" pitchFamily="34" charset="0"/>
              </a:rPr>
              <a:t>д</a:t>
            </a:r>
            <a:r>
              <a:rPr kumimoji="0" sz="1100" b="0" i="0" u="none" strike="noStrike" kern="1200" cap="none" spc="-35" normalizeH="0" baseline="0" noProof="0" dirty="0">
                <a:ln>
                  <a:noFill/>
                </a:ln>
                <a:solidFill>
                  <a:srgbClr val="822A30"/>
                </a:solidFill>
                <a:effectLst/>
                <a:uLnTx/>
                <a:uFillTx/>
                <a:latin typeface="Arial" pitchFamily="34" charset="0"/>
                <a:ea typeface="+mn-ea"/>
                <a:cs typeface="Arial" pitchFamily="34" charset="0"/>
              </a:rPr>
              <a:t>ж</a:t>
            </a:r>
            <a:r>
              <a:rPr kumimoji="0" sz="1100" b="0" i="0" u="none" strike="noStrike" kern="1200" cap="none" spc="50" normalizeH="0" baseline="0" noProof="0" dirty="0">
                <a:ln>
                  <a:noFill/>
                </a:ln>
                <a:solidFill>
                  <a:srgbClr val="822A30"/>
                </a:solidFill>
                <a:effectLst/>
                <a:uLnTx/>
                <a:uFillTx/>
                <a:latin typeface="Arial" pitchFamily="34" charset="0"/>
                <a:ea typeface="+mn-ea"/>
                <a:cs typeface="Arial" pitchFamily="34" charset="0"/>
              </a:rPr>
              <a:t>е</a:t>
            </a:r>
            <a:r>
              <a:rPr kumimoji="0" sz="1100" b="0" i="0" u="none" strike="noStrike" kern="1200" cap="none" spc="-20" normalizeH="0" baseline="0" noProof="0" dirty="0">
                <a:ln>
                  <a:noFill/>
                </a:ln>
                <a:solidFill>
                  <a:srgbClr val="822A30"/>
                </a:solidFill>
                <a:effectLst/>
                <a:uLnTx/>
                <a:uFillTx/>
                <a:latin typeface="Arial" pitchFamily="34" charset="0"/>
                <a:ea typeface="+mn-ea"/>
                <a:cs typeface="Arial" pitchFamily="34" charset="0"/>
              </a:rPr>
              <a:t>т</a:t>
            </a:r>
            <a:r>
              <a:rPr kumimoji="0" sz="1100" b="0" i="0" u="none" strike="noStrike" kern="1200" cap="none" spc="-45" normalizeH="0" baseline="0" noProof="0" dirty="0">
                <a:ln>
                  <a:noFill/>
                </a:ln>
                <a:solidFill>
                  <a:srgbClr val="822A30"/>
                </a:solidFill>
                <a:effectLst/>
                <a:uLnTx/>
                <a:uFillTx/>
                <a:latin typeface="Arial" pitchFamily="34" charset="0"/>
                <a:ea typeface="+mn-ea"/>
                <a:cs typeface="Arial" pitchFamily="34" charset="0"/>
              </a:rPr>
              <a:t> н</a:t>
            </a:r>
            <a:r>
              <a:rPr kumimoji="0" sz="1100" b="0" i="0" u="none" strike="noStrike" kern="1200" cap="none" spc="75" normalizeH="0" baseline="0" noProof="0" dirty="0">
                <a:ln>
                  <a:noFill/>
                </a:ln>
                <a:solidFill>
                  <a:srgbClr val="822A30"/>
                </a:solidFill>
                <a:effectLst/>
                <a:uLnTx/>
                <a:uFillTx/>
                <a:latin typeface="Arial" pitchFamily="34" charset="0"/>
                <a:ea typeface="+mn-ea"/>
                <a:cs typeface="Arial" pitchFamily="34" charset="0"/>
              </a:rPr>
              <a:t>а</a:t>
            </a:r>
            <a:r>
              <a:rPr kumimoji="0" sz="1100" b="0" i="0" u="none" strike="noStrike" kern="1200" cap="none" spc="-75" normalizeH="0" baseline="0" noProof="0" dirty="0">
                <a:ln>
                  <a:noFill/>
                </a:ln>
                <a:solidFill>
                  <a:srgbClr val="822A30"/>
                </a:solidFill>
                <a:effectLst/>
                <a:uLnTx/>
                <a:uFillTx/>
                <a:latin typeface="Arial" pitchFamily="34" charset="0"/>
                <a:ea typeface="+mn-ea"/>
                <a:cs typeface="Arial" pitchFamily="34" charset="0"/>
              </a:rPr>
              <a:t> </a:t>
            </a:r>
            <a:r>
              <a:rPr kumimoji="0" sz="1100" b="0" i="0" u="none" strike="noStrike" kern="1200" cap="none" spc="-40" normalizeH="0" baseline="0" noProof="0" dirty="0">
                <a:ln>
                  <a:noFill/>
                </a:ln>
                <a:solidFill>
                  <a:srgbClr val="822A30"/>
                </a:solidFill>
                <a:effectLst/>
                <a:uLnTx/>
                <a:uFillTx/>
                <a:latin typeface="Arial" pitchFamily="34" charset="0"/>
                <a:ea typeface="+mn-ea"/>
                <a:cs typeface="Arial" pitchFamily="34" charset="0"/>
              </a:rPr>
              <a:t>д</a:t>
            </a:r>
            <a:r>
              <a:rPr kumimoji="0" sz="1100" b="0" i="0" u="none" strike="noStrike" kern="1200" cap="none" spc="-50" normalizeH="0" baseline="0" noProof="0" dirty="0">
                <a:ln>
                  <a:noFill/>
                </a:ln>
                <a:solidFill>
                  <a:srgbClr val="822A30"/>
                </a:solidFill>
                <a:effectLst/>
                <a:uLnTx/>
                <a:uFillTx/>
                <a:latin typeface="Arial" pitchFamily="34" charset="0"/>
                <a:ea typeface="+mn-ea"/>
                <a:cs typeface="Arial" pitchFamily="34" charset="0"/>
              </a:rPr>
              <a:t>у</a:t>
            </a:r>
            <a:r>
              <a:rPr kumimoji="0" sz="1100" b="0" i="0" u="none" strike="noStrike" kern="1200" cap="none" spc="70" normalizeH="0" baseline="0" noProof="0" dirty="0">
                <a:ln>
                  <a:noFill/>
                </a:ln>
                <a:solidFill>
                  <a:srgbClr val="822A30"/>
                </a:solidFill>
                <a:effectLst/>
                <a:uLnTx/>
                <a:uFillTx/>
                <a:latin typeface="Arial" pitchFamily="34" charset="0"/>
                <a:ea typeface="+mn-ea"/>
                <a:cs typeface="Arial" pitchFamily="34" charset="0"/>
              </a:rPr>
              <a:t>ш</a:t>
            </a:r>
            <a:r>
              <a:rPr kumimoji="0" sz="1100" b="0" i="0" u="none" strike="noStrike" kern="1200" cap="none" spc="-60" normalizeH="0" baseline="0" noProof="0" dirty="0">
                <a:ln>
                  <a:noFill/>
                </a:ln>
                <a:solidFill>
                  <a:srgbClr val="822A30"/>
                </a:solidFill>
                <a:effectLst/>
                <a:uLnTx/>
                <a:uFillTx/>
                <a:latin typeface="Arial" pitchFamily="34" charset="0"/>
                <a:ea typeface="+mn-ea"/>
                <a:cs typeface="Arial" pitchFamily="34" charset="0"/>
              </a:rPr>
              <a:t>у </a:t>
            </a:r>
            <a:r>
              <a:rPr kumimoji="0" sz="1100" b="0" i="0" u="none" strike="noStrike" kern="1200" cap="none" spc="-45" normalizeH="0" baseline="0" noProof="0" dirty="0">
                <a:ln>
                  <a:noFill/>
                </a:ln>
                <a:solidFill>
                  <a:srgbClr val="822A30"/>
                </a:solidFill>
                <a:effectLst/>
                <a:uLnTx/>
                <a:uFillTx/>
                <a:latin typeface="Arial" pitchFamily="34" charset="0"/>
                <a:ea typeface="+mn-ea"/>
                <a:cs typeface="Arial" pitchFamily="34" charset="0"/>
              </a:rPr>
              <a:t>н</a:t>
            </a:r>
            <a:r>
              <a:rPr kumimoji="0" sz="1100" b="0" i="0" u="none" strike="noStrike" kern="1200" cap="none" spc="75" normalizeH="0" baseline="0" noProof="0" dirty="0">
                <a:ln>
                  <a:noFill/>
                </a:ln>
                <a:solidFill>
                  <a:srgbClr val="822A30"/>
                </a:solidFill>
                <a:effectLst/>
                <a:uLnTx/>
                <a:uFillTx/>
                <a:latin typeface="Arial" pitchFamily="34" charset="0"/>
                <a:ea typeface="+mn-ea"/>
                <a:cs typeface="Arial" pitchFamily="34" charset="0"/>
              </a:rPr>
              <a:t>а</a:t>
            </a:r>
            <a:r>
              <a:rPr kumimoji="0" lang="ru-RU" sz="1100" b="0" i="0" u="none" strike="noStrike" kern="1200" cap="none" spc="114" normalizeH="0" baseline="0" noProof="0" dirty="0">
                <a:ln>
                  <a:noFill/>
                </a:ln>
                <a:solidFill>
                  <a:srgbClr val="822A30"/>
                </a:solidFill>
                <a:effectLst/>
                <a:uLnTx/>
                <a:uFillTx/>
                <a:latin typeface="Arial" pitchFamily="34" charset="0"/>
                <a:ea typeface="+mn-ea"/>
                <a:cs typeface="Arial" pitchFamily="34" charset="0"/>
              </a:rPr>
              <a:t>с</a:t>
            </a:r>
            <a:r>
              <a:rPr kumimoji="0" sz="1100" b="0" i="0" u="none" strike="noStrike" kern="1200" cap="none" spc="50" normalizeH="0" baseline="0" noProof="0" dirty="0">
                <a:ln>
                  <a:noFill/>
                </a:ln>
                <a:solidFill>
                  <a:srgbClr val="822A30"/>
                </a:solidFill>
                <a:effectLst/>
                <a:uLnTx/>
                <a:uFillTx/>
                <a:latin typeface="Arial" pitchFamily="34" charset="0"/>
                <a:ea typeface="+mn-ea"/>
                <a:cs typeface="Arial" pitchFamily="34" charset="0"/>
              </a:rPr>
              <a:t>е</a:t>
            </a:r>
            <a:r>
              <a:rPr kumimoji="0" sz="1100" b="0" i="0" u="none" strike="noStrike" kern="1200" cap="none" spc="-15" normalizeH="0" baseline="0" noProof="0" dirty="0">
                <a:ln>
                  <a:noFill/>
                </a:ln>
                <a:solidFill>
                  <a:srgbClr val="822A30"/>
                </a:solidFill>
                <a:effectLst/>
                <a:uLnTx/>
                <a:uFillTx/>
                <a:latin typeface="Arial" pitchFamily="34" charset="0"/>
                <a:ea typeface="+mn-ea"/>
                <a:cs typeface="Arial" pitchFamily="34" charset="0"/>
              </a:rPr>
              <a:t>л</a:t>
            </a:r>
            <a:r>
              <a:rPr kumimoji="0" sz="1100" b="0" i="0" u="none" strike="noStrike" kern="1200" cap="none" spc="-10" normalizeH="0" baseline="0" noProof="0" dirty="0">
                <a:ln>
                  <a:noFill/>
                </a:ln>
                <a:solidFill>
                  <a:srgbClr val="822A30"/>
                </a:solidFill>
                <a:effectLst/>
                <a:uLnTx/>
                <a:uFillTx/>
                <a:latin typeface="Arial" pitchFamily="34" charset="0"/>
                <a:ea typeface="+mn-ea"/>
                <a:cs typeface="Arial" pitchFamily="34" charset="0"/>
              </a:rPr>
              <a:t>е</a:t>
            </a:r>
            <a:r>
              <a:rPr kumimoji="0" sz="1100" b="0" i="0" u="none" strike="noStrike" kern="1200" cap="none" spc="-45" normalizeH="0" baseline="0" noProof="0" dirty="0">
                <a:ln>
                  <a:noFill/>
                </a:ln>
                <a:solidFill>
                  <a:srgbClr val="822A30"/>
                </a:solidFill>
                <a:effectLst/>
                <a:uLnTx/>
                <a:uFillTx/>
                <a:latin typeface="Arial" pitchFamily="34" charset="0"/>
                <a:ea typeface="+mn-ea"/>
                <a:cs typeface="Arial" pitchFamily="34" charset="0"/>
              </a:rPr>
              <a:t>н</a:t>
            </a:r>
            <a:r>
              <a:rPr kumimoji="0" sz="1100" b="0" i="0" u="none" strike="noStrike" kern="1200" cap="none" spc="-80" normalizeH="0" baseline="0" noProof="0" dirty="0">
                <a:ln>
                  <a:noFill/>
                </a:ln>
                <a:solidFill>
                  <a:srgbClr val="822A30"/>
                </a:solidFill>
                <a:effectLst/>
                <a:uLnTx/>
                <a:uFillTx/>
                <a:latin typeface="Arial" pitchFamily="34" charset="0"/>
                <a:ea typeface="+mn-ea"/>
                <a:cs typeface="Arial" pitchFamily="34" charset="0"/>
              </a:rPr>
              <a:t>ия  </a:t>
            </a:r>
            <a:r>
              <a:rPr kumimoji="0" sz="1100" b="0" i="0" u="none" strike="noStrike" kern="1200" cap="none" spc="-130" normalizeH="0" baseline="0" noProof="0" dirty="0">
                <a:ln>
                  <a:noFill/>
                </a:ln>
                <a:solidFill>
                  <a:srgbClr val="822A30"/>
                </a:solidFill>
                <a:effectLst/>
                <a:uLnTx/>
                <a:uFillTx/>
                <a:latin typeface="Arial" pitchFamily="34" charset="0"/>
                <a:ea typeface="+mn-ea"/>
                <a:cs typeface="Arial" pitchFamily="34" charset="0"/>
              </a:rPr>
              <a:t>в</a:t>
            </a:r>
            <a:r>
              <a:rPr kumimoji="0" sz="1100" b="0" i="0" u="none" strike="noStrike" kern="1200" cap="none" spc="-90" normalizeH="0" baseline="0" noProof="0" dirty="0">
                <a:ln>
                  <a:noFill/>
                </a:ln>
                <a:solidFill>
                  <a:srgbClr val="822A30"/>
                </a:solidFill>
                <a:effectLst/>
                <a:uLnTx/>
                <a:uFillTx/>
                <a:latin typeface="Arial" pitchFamily="34" charset="0"/>
                <a:ea typeface="+mn-ea"/>
                <a:cs typeface="Arial" pitchFamily="34" charset="0"/>
              </a:rPr>
              <a:t> 20</a:t>
            </a:r>
            <a:r>
              <a:rPr kumimoji="0" lang="ru-RU" sz="1100" b="0" i="0" u="none" strike="noStrike" kern="1200" cap="none" spc="-90" normalizeH="0" baseline="0" noProof="0" dirty="0">
                <a:ln>
                  <a:noFill/>
                </a:ln>
                <a:solidFill>
                  <a:srgbClr val="822A30"/>
                </a:solidFill>
                <a:effectLst/>
                <a:uLnTx/>
                <a:uFillTx/>
                <a:latin typeface="Arial" pitchFamily="34" charset="0"/>
                <a:ea typeface="+mn-ea"/>
                <a:cs typeface="Arial" pitchFamily="34" charset="0"/>
              </a:rPr>
              <a:t>2</a:t>
            </a:r>
            <a:r>
              <a:rPr kumimoji="0" lang="ru-RU" sz="1100" b="0" i="0" u="none" strike="noStrike" kern="1200" cap="none" spc="-80" normalizeH="0" baseline="0" noProof="0" dirty="0">
                <a:ln>
                  <a:noFill/>
                </a:ln>
                <a:solidFill>
                  <a:srgbClr val="822A30"/>
                </a:solidFill>
                <a:effectLst/>
                <a:uLnTx/>
                <a:uFillTx/>
                <a:latin typeface="Arial" pitchFamily="34" charset="0"/>
                <a:ea typeface="+mn-ea"/>
                <a:cs typeface="Arial" pitchFamily="34" charset="0"/>
              </a:rPr>
              <a:t>6 </a:t>
            </a:r>
            <a:r>
              <a:rPr kumimoji="0" sz="1100" b="0" i="0" u="none" strike="noStrike" kern="1200" cap="none" spc="-30" normalizeH="0" baseline="0" noProof="0" dirty="0">
                <a:ln>
                  <a:noFill/>
                </a:ln>
                <a:solidFill>
                  <a:srgbClr val="822A30"/>
                </a:solidFill>
                <a:effectLst/>
                <a:uLnTx/>
                <a:uFillTx/>
                <a:latin typeface="Arial" pitchFamily="34" charset="0"/>
                <a:ea typeface="+mn-ea"/>
                <a:cs typeface="Arial" pitchFamily="34" charset="0"/>
              </a:rPr>
              <a:t>г</a:t>
            </a:r>
            <a:r>
              <a:rPr kumimoji="0" sz="1100" b="0" i="0" u="none" strike="noStrike" kern="1200" cap="none" spc="-45" normalizeH="0" baseline="0" noProof="0" dirty="0">
                <a:ln>
                  <a:noFill/>
                </a:ln>
                <a:solidFill>
                  <a:srgbClr val="822A30"/>
                </a:solidFill>
                <a:effectLst/>
                <a:uLnTx/>
                <a:uFillTx/>
                <a:latin typeface="Arial" pitchFamily="34" charset="0"/>
                <a:ea typeface="+mn-ea"/>
                <a:cs typeface="Arial" pitchFamily="34" charset="0"/>
              </a:rPr>
              <a:t>о</a:t>
            </a:r>
            <a:r>
              <a:rPr kumimoji="0" sz="1100" b="0" i="0" u="none" strike="noStrike" kern="1200" cap="none" spc="-25" normalizeH="0" baseline="0" noProof="0" dirty="0">
                <a:ln>
                  <a:noFill/>
                </a:ln>
                <a:solidFill>
                  <a:srgbClr val="822A30"/>
                </a:solidFill>
                <a:effectLst/>
                <a:uLnTx/>
                <a:uFillTx/>
                <a:latin typeface="Arial" pitchFamily="34" charset="0"/>
                <a:ea typeface="+mn-ea"/>
                <a:cs typeface="Arial" pitchFamily="34" charset="0"/>
              </a:rPr>
              <a:t>д</a:t>
            </a:r>
            <a:r>
              <a:rPr kumimoji="0" sz="1100" b="0" i="0" u="none" strike="noStrike" kern="1200" cap="none" spc="-60" normalizeH="0" baseline="0" noProof="0" dirty="0">
                <a:ln>
                  <a:noFill/>
                </a:ln>
                <a:solidFill>
                  <a:srgbClr val="822A30"/>
                </a:solidFill>
                <a:effectLst/>
                <a:uLnTx/>
                <a:uFillTx/>
                <a:latin typeface="Arial" pitchFamily="34" charset="0"/>
                <a:ea typeface="+mn-ea"/>
                <a:cs typeface="Arial" pitchFamily="34" charset="0"/>
              </a:rPr>
              <a:t>у</a:t>
            </a:r>
            <a:endParaRPr kumimoji="0" sz="1100" b="0" i="0" u="none" strike="noStrike" kern="1200" cap="none" spc="0" normalizeH="0" baseline="0" noProof="0" dirty="0">
              <a:ln>
                <a:noFill/>
              </a:ln>
              <a:solidFill>
                <a:srgbClr val="822A30"/>
              </a:solidFill>
              <a:effectLst/>
              <a:uLnTx/>
              <a:uFillTx/>
              <a:latin typeface="Arial" pitchFamily="34" charset="0"/>
              <a:ea typeface="+mn-ea"/>
              <a:cs typeface="Arial" pitchFamily="34" charset="0"/>
            </a:endParaRPr>
          </a:p>
        </p:txBody>
      </p:sp>
      <p:sp>
        <p:nvSpPr>
          <p:cNvPr id="59" name="object 59"/>
          <p:cNvSpPr/>
          <p:nvPr/>
        </p:nvSpPr>
        <p:spPr>
          <a:xfrm>
            <a:off x="3704818" y="5708044"/>
            <a:ext cx="424180" cy="1352434"/>
          </a:xfrm>
          <a:custGeom>
            <a:avLst/>
            <a:gdLst/>
            <a:ahLst/>
            <a:cxnLst/>
            <a:rect l="l" t="t" r="r" b="b"/>
            <a:pathLst>
              <a:path w="424179" h="603250">
                <a:moveTo>
                  <a:pt x="353440" y="0"/>
                </a:moveTo>
                <a:lnTo>
                  <a:pt x="70612" y="0"/>
                </a:lnTo>
                <a:lnTo>
                  <a:pt x="43130" y="5552"/>
                </a:lnTo>
                <a:lnTo>
                  <a:pt x="20685" y="20700"/>
                </a:lnTo>
                <a:lnTo>
                  <a:pt x="5550" y="43183"/>
                </a:lnTo>
                <a:lnTo>
                  <a:pt x="0" y="70738"/>
                </a:lnTo>
                <a:lnTo>
                  <a:pt x="0" y="532384"/>
                </a:lnTo>
                <a:lnTo>
                  <a:pt x="5550" y="559939"/>
                </a:lnTo>
                <a:lnTo>
                  <a:pt x="20685" y="582422"/>
                </a:lnTo>
                <a:lnTo>
                  <a:pt x="43130" y="597570"/>
                </a:lnTo>
                <a:lnTo>
                  <a:pt x="70612" y="603123"/>
                </a:lnTo>
                <a:lnTo>
                  <a:pt x="353440" y="603123"/>
                </a:lnTo>
                <a:lnTo>
                  <a:pt x="380996" y="597570"/>
                </a:lnTo>
                <a:lnTo>
                  <a:pt x="403479" y="582422"/>
                </a:lnTo>
                <a:lnTo>
                  <a:pt x="418627" y="559939"/>
                </a:lnTo>
                <a:lnTo>
                  <a:pt x="424180" y="532384"/>
                </a:lnTo>
                <a:lnTo>
                  <a:pt x="424180" y="70738"/>
                </a:lnTo>
                <a:lnTo>
                  <a:pt x="418627" y="43183"/>
                </a:lnTo>
                <a:lnTo>
                  <a:pt x="403478" y="20700"/>
                </a:lnTo>
                <a:lnTo>
                  <a:pt x="380996" y="5552"/>
                </a:lnTo>
                <a:lnTo>
                  <a:pt x="353440"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6726B"/>
              </a:solidFill>
              <a:effectLst/>
              <a:uLnTx/>
              <a:uFillTx/>
              <a:latin typeface="Calibri"/>
              <a:ea typeface="+mn-ea"/>
              <a:cs typeface="+mn-cs"/>
            </a:endParaRPr>
          </a:p>
        </p:txBody>
      </p:sp>
      <p:sp>
        <p:nvSpPr>
          <p:cNvPr id="60" name="object 60"/>
          <p:cNvSpPr txBox="1"/>
          <p:nvPr/>
        </p:nvSpPr>
        <p:spPr>
          <a:xfrm>
            <a:off x="2816331" y="5593589"/>
            <a:ext cx="502747"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400" b="1" i="0" u="none" strike="noStrike" kern="1200" cap="none" spc="-85" normalizeH="0" baseline="0" noProof="0" dirty="0">
                <a:ln>
                  <a:noFill/>
                </a:ln>
                <a:solidFill>
                  <a:srgbClr val="1F497D">
                    <a:lumMod val="50000"/>
                  </a:srgbClr>
                </a:solidFill>
                <a:effectLst/>
                <a:uLnTx/>
                <a:uFillTx/>
                <a:latin typeface="Tahoma"/>
                <a:ea typeface="+mn-ea"/>
                <a:cs typeface="Tahoma"/>
              </a:rPr>
              <a:t>60,0</a:t>
            </a:r>
            <a:endParaRPr kumimoji="0" sz="14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61" name="object 61"/>
          <p:cNvSpPr txBox="1"/>
          <p:nvPr/>
        </p:nvSpPr>
        <p:spPr>
          <a:xfrm>
            <a:off x="3648470" y="7203762"/>
            <a:ext cx="669033"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5" normalizeH="0" baseline="0" noProof="0" dirty="0">
                <a:ln>
                  <a:noFill/>
                </a:ln>
                <a:solidFill>
                  <a:srgbClr val="1F497D">
                    <a:lumMod val="50000"/>
                  </a:srgbClr>
                </a:solidFill>
                <a:effectLst/>
                <a:uLnTx/>
                <a:uFillTx/>
                <a:latin typeface="Tahoma"/>
                <a:ea typeface="+mn-ea"/>
                <a:cs typeface="Tahoma"/>
              </a:rPr>
              <a:t>202</a:t>
            </a:r>
            <a:r>
              <a:rPr kumimoji="0" lang="ru-RU" sz="1200" b="1" i="0" u="none" strike="noStrike" kern="1200" cap="none" spc="-95" normalizeH="0" baseline="0" noProof="0" dirty="0">
                <a:ln>
                  <a:noFill/>
                </a:ln>
                <a:solidFill>
                  <a:srgbClr val="1F497D">
                    <a:lumMod val="50000"/>
                  </a:srgbClr>
                </a:solidFill>
                <a:effectLst/>
                <a:uLnTx/>
                <a:uFillTx/>
                <a:latin typeface="Tahoma"/>
                <a:ea typeface="+mn-ea"/>
                <a:cs typeface="Tahoma"/>
              </a:rPr>
              <a:t>5</a:t>
            </a:r>
            <a:r>
              <a:rPr kumimoji="0" sz="1200" b="1" i="0" u="none" strike="noStrike" kern="1200" cap="none" spc="-225" normalizeH="0" baseline="0" noProof="0" dirty="0">
                <a:ln>
                  <a:noFill/>
                </a:ln>
                <a:solidFill>
                  <a:srgbClr val="1F497D">
                    <a:lumMod val="50000"/>
                  </a:srgbClr>
                </a:solidFill>
                <a:effectLst/>
                <a:uLnTx/>
                <a:uFillTx/>
                <a:latin typeface="Tahoma"/>
                <a:ea typeface="+mn-ea"/>
                <a:cs typeface="Tahoma"/>
              </a:rPr>
              <a:t>*</a:t>
            </a:r>
            <a:r>
              <a:rPr kumimoji="0" sz="1200" b="1" i="0" u="none" strike="noStrike" kern="1200" cap="none" spc="-215" normalizeH="0" baseline="0" noProof="0" dirty="0">
                <a:ln>
                  <a:noFill/>
                </a:ln>
                <a:solidFill>
                  <a:srgbClr val="1F497D">
                    <a:lumMod val="50000"/>
                  </a:srgbClr>
                </a:solidFill>
                <a:effectLst/>
                <a:uLnTx/>
                <a:uFillTx/>
                <a:latin typeface="Tahoma"/>
                <a:ea typeface="+mn-ea"/>
                <a:cs typeface="Tahoma"/>
              </a:rPr>
              <a:t>*</a:t>
            </a:r>
            <a:endParaRPr kumimoji="0" sz="12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64" name="object 64"/>
          <p:cNvSpPr/>
          <p:nvPr/>
        </p:nvSpPr>
        <p:spPr>
          <a:xfrm>
            <a:off x="4508446" y="5615360"/>
            <a:ext cx="424815" cy="1426068"/>
          </a:xfrm>
          <a:custGeom>
            <a:avLst/>
            <a:gdLst/>
            <a:ahLst/>
            <a:cxnLst/>
            <a:rect l="l" t="t" r="r" b="b"/>
            <a:pathLst>
              <a:path w="424814" h="796289">
                <a:moveTo>
                  <a:pt x="353567" y="0"/>
                </a:moveTo>
                <a:lnTo>
                  <a:pt x="70738" y="0"/>
                </a:lnTo>
                <a:lnTo>
                  <a:pt x="43237" y="5552"/>
                </a:lnTo>
                <a:lnTo>
                  <a:pt x="20748" y="20700"/>
                </a:lnTo>
                <a:lnTo>
                  <a:pt x="5570" y="43183"/>
                </a:lnTo>
                <a:lnTo>
                  <a:pt x="0" y="70738"/>
                </a:lnTo>
                <a:lnTo>
                  <a:pt x="0" y="725551"/>
                </a:lnTo>
                <a:lnTo>
                  <a:pt x="5570" y="753106"/>
                </a:lnTo>
                <a:lnTo>
                  <a:pt x="20748" y="775588"/>
                </a:lnTo>
                <a:lnTo>
                  <a:pt x="43237" y="790737"/>
                </a:lnTo>
                <a:lnTo>
                  <a:pt x="70738" y="796289"/>
                </a:lnTo>
                <a:lnTo>
                  <a:pt x="353567" y="796289"/>
                </a:lnTo>
                <a:lnTo>
                  <a:pt x="381069" y="790737"/>
                </a:lnTo>
                <a:lnTo>
                  <a:pt x="403558" y="775588"/>
                </a:lnTo>
                <a:lnTo>
                  <a:pt x="418736" y="753106"/>
                </a:lnTo>
                <a:lnTo>
                  <a:pt x="424306" y="725551"/>
                </a:lnTo>
                <a:lnTo>
                  <a:pt x="424306" y="70738"/>
                </a:lnTo>
                <a:lnTo>
                  <a:pt x="418736" y="43183"/>
                </a:lnTo>
                <a:lnTo>
                  <a:pt x="403558" y="20700"/>
                </a:lnTo>
                <a:lnTo>
                  <a:pt x="381069" y="5552"/>
                </a:lnTo>
                <a:lnTo>
                  <a:pt x="353567" y="0"/>
                </a:lnTo>
                <a:close/>
              </a:path>
            </a:pathLst>
          </a:custGeom>
          <a:solidFill>
            <a:srgbClr val="822A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object 65"/>
          <p:cNvSpPr txBox="1"/>
          <p:nvPr/>
        </p:nvSpPr>
        <p:spPr>
          <a:xfrm>
            <a:off x="4493266" y="5310080"/>
            <a:ext cx="465575"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400" b="1" i="0" u="none" strike="noStrike" kern="1200" cap="none" spc="-85" normalizeH="0" baseline="0" noProof="0" dirty="0">
                <a:ln>
                  <a:noFill/>
                </a:ln>
                <a:solidFill>
                  <a:srgbClr val="7F2F2D"/>
                </a:solidFill>
                <a:effectLst/>
                <a:uLnTx/>
                <a:uFillTx/>
                <a:latin typeface="Tahoma"/>
                <a:ea typeface="+mn-ea"/>
                <a:cs typeface="Tahoma"/>
              </a:rPr>
              <a:t>64,1</a:t>
            </a:r>
            <a:endParaRPr kumimoji="0" sz="14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66" name="object 66"/>
          <p:cNvSpPr txBox="1"/>
          <p:nvPr/>
        </p:nvSpPr>
        <p:spPr>
          <a:xfrm>
            <a:off x="4542216" y="7211421"/>
            <a:ext cx="467358"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0" normalizeH="0" baseline="0" noProof="0" dirty="0">
                <a:ln>
                  <a:noFill/>
                </a:ln>
                <a:solidFill>
                  <a:srgbClr val="7F2F2D"/>
                </a:solidFill>
                <a:effectLst/>
                <a:uLnTx/>
                <a:uFillTx/>
                <a:latin typeface="Tahoma"/>
                <a:ea typeface="+mn-ea"/>
                <a:cs typeface="Tahoma"/>
              </a:rPr>
              <a:t>202</a:t>
            </a:r>
            <a:r>
              <a:rPr kumimoji="0" lang="ru-RU" sz="1200" b="1" i="0" u="none" strike="noStrike" kern="1200" cap="none" spc="-80" normalizeH="0" baseline="0" noProof="0" dirty="0">
                <a:ln>
                  <a:noFill/>
                </a:ln>
                <a:solidFill>
                  <a:srgbClr val="7F2F2D"/>
                </a:solidFill>
                <a:effectLst/>
                <a:uLnTx/>
                <a:uFillTx/>
                <a:latin typeface="Tahoma"/>
                <a:ea typeface="+mn-ea"/>
                <a:cs typeface="Tahoma"/>
              </a:rPr>
              <a:t>6</a:t>
            </a:r>
            <a:endParaRPr kumimoji="0" sz="1200" b="0" i="0" u="none" strike="noStrike" kern="1200" cap="none" spc="0" normalizeH="0" baseline="0" noProof="0" dirty="0">
              <a:ln>
                <a:noFill/>
              </a:ln>
              <a:solidFill>
                <a:srgbClr val="7F2F2D"/>
              </a:solidFill>
              <a:effectLst/>
              <a:uLnTx/>
              <a:uFillTx/>
              <a:latin typeface="Tahoma"/>
              <a:ea typeface="+mn-ea"/>
              <a:cs typeface="Tahoma"/>
            </a:endParaRPr>
          </a:p>
        </p:txBody>
      </p:sp>
      <p:sp>
        <p:nvSpPr>
          <p:cNvPr id="69" name="object 69"/>
          <p:cNvSpPr/>
          <p:nvPr/>
        </p:nvSpPr>
        <p:spPr>
          <a:xfrm>
            <a:off x="5368302" y="5827684"/>
            <a:ext cx="424180" cy="1222689"/>
          </a:xfrm>
          <a:custGeom>
            <a:avLst/>
            <a:gdLst/>
            <a:ahLst/>
            <a:cxnLst/>
            <a:rect l="l" t="t" r="r" b="b"/>
            <a:pathLst>
              <a:path w="424179" h="868679">
                <a:moveTo>
                  <a:pt x="353568" y="0"/>
                </a:moveTo>
                <a:lnTo>
                  <a:pt x="70738" y="0"/>
                </a:lnTo>
                <a:lnTo>
                  <a:pt x="43183" y="5552"/>
                </a:lnTo>
                <a:lnTo>
                  <a:pt x="20700" y="20700"/>
                </a:lnTo>
                <a:lnTo>
                  <a:pt x="5552" y="43183"/>
                </a:lnTo>
                <a:lnTo>
                  <a:pt x="0" y="70738"/>
                </a:lnTo>
                <a:lnTo>
                  <a:pt x="0" y="797560"/>
                </a:lnTo>
                <a:lnTo>
                  <a:pt x="5552" y="825115"/>
                </a:lnTo>
                <a:lnTo>
                  <a:pt x="20700" y="847598"/>
                </a:lnTo>
                <a:lnTo>
                  <a:pt x="43183" y="862746"/>
                </a:lnTo>
                <a:lnTo>
                  <a:pt x="70738" y="868299"/>
                </a:lnTo>
                <a:lnTo>
                  <a:pt x="353568" y="868299"/>
                </a:lnTo>
                <a:lnTo>
                  <a:pt x="381049" y="862746"/>
                </a:lnTo>
                <a:lnTo>
                  <a:pt x="403494" y="847598"/>
                </a:lnTo>
                <a:lnTo>
                  <a:pt x="418629" y="825115"/>
                </a:lnTo>
                <a:lnTo>
                  <a:pt x="424180" y="797560"/>
                </a:lnTo>
                <a:lnTo>
                  <a:pt x="424180" y="70738"/>
                </a:lnTo>
                <a:lnTo>
                  <a:pt x="418629" y="43183"/>
                </a:lnTo>
                <a:lnTo>
                  <a:pt x="403494" y="20700"/>
                </a:lnTo>
                <a:lnTo>
                  <a:pt x="381049" y="5552"/>
                </a:lnTo>
                <a:lnTo>
                  <a:pt x="353568"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object 70"/>
          <p:cNvSpPr txBox="1"/>
          <p:nvPr/>
        </p:nvSpPr>
        <p:spPr>
          <a:xfrm>
            <a:off x="6131752" y="5165479"/>
            <a:ext cx="400843"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400" b="1" i="0" u="none" strike="noStrike" kern="1200" cap="none" spc="-85" normalizeH="0" baseline="0" noProof="0" dirty="0">
                <a:ln>
                  <a:noFill/>
                </a:ln>
                <a:solidFill>
                  <a:srgbClr val="1F497D">
                    <a:lumMod val="50000"/>
                  </a:srgbClr>
                </a:solidFill>
                <a:effectLst/>
                <a:uLnTx/>
                <a:uFillTx/>
                <a:latin typeface="Tahoma"/>
                <a:ea typeface="+mn-ea"/>
                <a:cs typeface="Tahoma"/>
              </a:rPr>
              <a:t>65,5</a:t>
            </a:r>
            <a:endParaRPr kumimoji="0" sz="14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71" name="object 71"/>
          <p:cNvSpPr txBox="1"/>
          <p:nvPr/>
        </p:nvSpPr>
        <p:spPr>
          <a:xfrm>
            <a:off x="5434972" y="7211421"/>
            <a:ext cx="484005"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0" normalizeH="0" baseline="0" noProof="0" dirty="0">
                <a:ln>
                  <a:noFill/>
                </a:ln>
                <a:solidFill>
                  <a:srgbClr val="1F497D">
                    <a:lumMod val="50000"/>
                  </a:srgbClr>
                </a:solidFill>
                <a:effectLst/>
                <a:uLnTx/>
                <a:uFillTx/>
                <a:latin typeface="Tahoma"/>
                <a:ea typeface="+mn-ea"/>
                <a:cs typeface="Tahoma"/>
              </a:rPr>
              <a:t>20</a:t>
            </a:r>
            <a:r>
              <a:rPr kumimoji="0" lang="ru-RU" sz="1200" b="1" i="0" u="none" strike="noStrike" kern="1200" cap="none" spc="-80" normalizeH="0" baseline="0" noProof="0" dirty="0">
                <a:ln>
                  <a:noFill/>
                </a:ln>
                <a:solidFill>
                  <a:srgbClr val="1F497D">
                    <a:lumMod val="50000"/>
                  </a:srgbClr>
                </a:solidFill>
                <a:effectLst/>
                <a:uLnTx/>
                <a:uFillTx/>
                <a:latin typeface="Tahoma"/>
                <a:ea typeface="+mn-ea"/>
                <a:cs typeface="Tahoma"/>
              </a:rPr>
              <a:t>27</a:t>
            </a:r>
            <a:endParaRPr kumimoji="0" sz="12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grpSp>
        <p:nvGrpSpPr>
          <p:cNvPr id="72" name="object 72"/>
          <p:cNvGrpSpPr/>
          <p:nvPr/>
        </p:nvGrpSpPr>
        <p:grpSpPr>
          <a:xfrm>
            <a:off x="219116" y="5507330"/>
            <a:ext cx="6445885" cy="1634554"/>
            <a:chOff x="205790" y="3367341"/>
            <a:chExt cx="6445885" cy="1634554"/>
          </a:xfrm>
          <a:solidFill>
            <a:srgbClr val="008080"/>
          </a:solidFill>
        </p:grpSpPr>
        <p:sp>
          <p:nvSpPr>
            <p:cNvPr id="74" name="object 74"/>
            <p:cNvSpPr/>
            <p:nvPr/>
          </p:nvSpPr>
          <p:spPr>
            <a:xfrm>
              <a:off x="6115388" y="3367341"/>
              <a:ext cx="424815" cy="1558881"/>
            </a:xfrm>
            <a:custGeom>
              <a:avLst/>
              <a:gdLst/>
              <a:ahLst/>
              <a:cxnLst/>
              <a:rect l="l" t="t" r="r" b="b"/>
              <a:pathLst>
                <a:path w="424815" h="962025">
                  <a:moveTo>
                    <a:pt x="353567" y="0"/>
                  </a:moveTo>
                  <a:lnTo>
                    <a:pt x="70738" y="0"/>
                  </a:lnTo>
                  <a:lnTo>
                    <a:pt x="43237" y="5552"/>
                  </a:lnTo>
                  <a:lnTo>
                    <a:pt x="20748" y="20700"/>
                  </a:lnTo>
                  <a:lnTo>
                    <a:pt x="5570" y="43183"/>
                  </a:lnTo>
                  <a:lnTo>
                    <a:pt x="0" y="70738"/>
                  </a:lnTo>
                  <a:lnTo>
                    <a:pt x="0" y="891159"/>
                  </a:lnTo>
                  <a:lnTo>
                    <a:pt x="5570" y="918714"/>
                  </a:lnTo>
                  <a:lnTo>
                    <a:pt x="20748" y="941197"/>
                  </a:lnTo>
                  <a:lnTo>
                    <a:pt x="43237" y="956345"/>
                  </a:lnTo>
                  <a:lnTo>
                    <a:pt x="70738" y="961898"/>
                  </a:lnTo>
                  <a:lnTo>
                    <a:pt x="353567" y="961898"/>
                  </a:lnTo>
                  <a:lnTo>
                    <a:pt x="381123" y="956345"/>
                  </a:lnTo>
                  <a:lnTo>
                    <a:pt x="403605" y="941197"/>
                  </a:lnTo>
                  <a:lnTo>
                    <a:pt x="418754" y="918714"/>
                  </a:lnTo>
                  <a:lnTo>
                    <a:pt x="424306" y="891159"/>
                  </a:lnTo>
                  <a:lnTo>
                    <a:pt x="424306" y="70738"/>
                  </a:lnTo>
                  <a:lnTo>
                    <a:pt x="418754" y="43183"/>
                  </a:lnTo>
                  <a:lnTo>
                    <a:pt x="403605" y="20700"/>
                  </a:lnTo>
                  <a:lnTo>
                    <a:pt x="381123" y="5552"/>
                  </a:lnTo>
                  <a:lnTo>
                    <a:pt x="353567"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6726B"/>
                </a:solidFill>
                <a:effectLst/>
                <a:uLnTx/>
                <a:uFillTx/>
                <a:latin typeface="Calibri"/>
                <a:ea typeface="+mn-ea"/>
                <a:cs typeface="+mn-cs"/>
              </a:endParaRPr>
            </a:p>
          </p:txBody>
        </p:sp>
        <p:sp>
          <p:nvSpPr>
            <p:cNvPr id="75" name="object 75"/>
            <p:cNvSpPr/>
            <p:nvPr/>
          </p:nvSpPr>
          <p:spPr>
            <a:xfrm>
              <a:off x="205790" y="5001895"/>
              <a:ext cx="6445885" cy="0"/>
            </a:xfrm>
            <a:custGeom>
              <a:avLst/>
              <a:gdLst/>
              <a:ahLst/>
              <a:cxnLst/>
              <a:rect l="l" t="t" r="r" b="b"/>
              <a:pathLst>
                <a:path w="6445884">
                  <a:moveTo>
                    <a:pt x="0" y="0"/>
                  </a:moveTo>
                  <a:lnTo>
                    <a:pt x="6445707" y="0"/>
                  </a:lnTo>
                </a:path>
              </a:pathLst>
            </a:custGeom>
            <a:grpFill/>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6726B"/>
                </a:solidFill>
                <a:effectLst/>
                <a:uLnTx/>
                <a:uFillTx/>
                <a:latin typeface="Calibri"/>
                <a:ea typeface="+mn-ea"/>
                <a:cs typeface="+mn-cs"/>
              </a:endParaRPr>
            </a:p>
          </p:txBody>
        </p:sp>
        <p:sp>
          <p:nvSpPr>
            <p:cNvPr id="77" name="object 77"/>
            <p:cNvSpPr/>
            <p:nvPr/>
          </p:nvSpPr>
          <p:spPr>
            <a:xfrm>
              <a:off x="2803005" y="3720968"/>
              <a:ext cx="424180" cy="1199521"/>
            </a:xfrm>
            <a:custGeom>
              <a:avLst/>
              <a:gdLst/>
              <a:ahLst/>
              <a:cxnLst/>
              <a:rect l="l" t="t" r="r" b="b"/>
              <a:pathLst>
                <a:path w="424180" h="652779">
                  <a:moveTo>
                    <a:pt x="353568" y="0"/>
                  </a:moveTo>
                  <a:lnTo>
                    <a:pt x="70738" y="0"/>
                  </a:lnTo>
                  <a:lnTo>
                    <a:pt x="43183" y="5552"/>
                  </a:lnTo>
                  <a:lnTo>
                    <a:pt x="20700" y="20700"/>
                  </a:lnTo>
                  <a:lnTo>
                    <a:pt x="5552" y="43183"/>
                  </a:lnTo>
                  <a:lnTo>
                    <a:pt x="0" y="70738"/>
                  </a:lnTo>
                  <a:lnTo>
                    <a:pt x="0" y="581533"/>
                  </a:lnTo>
                  <a:lnTo>
                    <a:pt x="5552" y="609088"/>
                  </a:lnTo>
                  <a:lnTo>
                    <a:pt x="20701" y="631571"/>
                  </a:lnTo>
                  <a:lnTo>
                    <a:pt x="43183" y="646719"/>
                  </a:lnTo>
                  <a:lnTo>
                    <a:pt x="70738" y="652272"/>
                  </a:lnTo>
                  <a:lnTo>
                    <a:pt x="353568" y="652272"/>
                  </a:lnTo>
                  <a:lnTo>
                    <a:pt x="381049" y="646719"/>
                  </a:lnTo>
                  <a:lnTo>
                    <a:pt x="403494" y="631571"/>
                  </a:lnTo>
                  <a:lnTo>
                    <a:pt x="418629" y="609088"/>
                  </a:lnTo>
                  <a:lnTo>
                    <a:pt x="424180" y="581533"/>
                  </a:lnTo>
                  <a:lnTo>
                    <a:pt x="424180" y="70738"/>
                  </a:lnTo>
                  <a:lnTo>
                    <a:pt x="418629" y="43183"/>
                  </a:lnTo>
                  <a:lnTo>
                    <a:pt x="403494" y="20700"/>
                  </a:lnTo>
                  <a:lnTo>
                    <a:pt x="381049" y="5552"/>
                  </a:lnTo>
                  <a:lnTo>
                    <a:pt x="353568"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6726B"/>
                </a:solidFill>
                <a:effectLst/>
                <a:uLnTx/>
                <a:uFillTx/>
                <a:latin typeface="Calibri"/>
                <a:ea typeface="+mn-ea"/>
                <a:cs typeface="+mn-cs"/>
              </a:endParaRPr>
            </a:p>
          </p:txBody>
        </p:sp>
      </p:grpSp>
      <p:sp>
        <p:nvSpPr>
          <p:cNvPr id="78" name="object 78"/>
          <p:cNvSpPr txBox="1"/>
          <p:nvPr/>
        </p:nvSpPr>
        <p:spPr>
          <a:xfrm>
            <a:off x="5351792" y="5507330"/>
            <a:ext cx="457200"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400" b="1" i="0" u="none" strike="noStrike" kern="1200" cap="none" spc="-85" normalizeH="0" baseline="0" noProof="0" dirty="0">
                <a:ln>
                  <a:noFill/>
                </a:ln>
                <a:solidFill>
                  <a:srgbClr val="1F497D">
                    <a:lumMod val="50000"/>
                  </a:srgbClr>
                </a:solidFill>
                <a:effectLst/>
                <a:uLnTx/>
                <a:uFillTx/>
                <a:latin typeface="Tahoma"/>
                <a:ea typeface="+mn-ea"/>
                <a:cs typeface="Tahoma"/>
              </a:rPr>
              <a:t>60,7</a:t>
            </a:r>
            <a:endParaRPr kumimoji="0" sz="14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79" name="object 79"/>
          <p:cNvSpPr txBox="1"/>
          <p:nvPr/>
        </p:nvSpPr>
        <p:spPr>
          <a:xfrm>
            <a:off x="6175411" y="7211421"/>
            <a:ext cx="449291"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80" normalizeH="0" baseline="0" noProof="0" dirty="0">
                <a:ln>
                  <a:noFill/>
                </a:ln>
                <a:solidFill>
                  <a:srgbClr val="1F497D">
                    <a:lumMod val="50000"/>
                  </a:srgbClr>
                </a:solidFill>
                <a:effectLst/>
                <a:uLnTx/>
                <a:uFillTx/>
                <a:latin typeface="Tahoma"/>
                <a:ea typeface="+mn-ea"/>
                <a:cs typeface="Tahoma"/>
              </a:rPr>
              <a:t>202</a:t>
            </a:r>
            <a:r>
              <a:rPr kumimoji="0" lang="ru-RU" sz="1200" b="1" i="0" u="none" strike="noStrike" kern="1200" cap="none" spc="-80" normalizeH="0" baseline="0" noProof="0" dirty="0">
                <a:ln>
                  <a:noFill/>
                </a:ln>
                <a:solidFill>
                  <a:srgbClr val="1F497D">
                    <a:lumMod val="50000"/>
                  </a:srgbClr>
                </a:solidFill>
                <a:effectLst/>
                <a:uLnTx/>
                <a:uFillTx/>
                <a:latin typeface="Tahoma"/>
                <a:ea typeface="+mn-ea"/>
                <a:cs typeface="Tahoma"/>
              </a:rPr>
              <a:t>8</a:t>
            </a:r>
            <a:endParaRPr kumimoji="0" sz="12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80" name="object 80"/>
          <p:cNvSpPr txBox="1"/>
          <p:nvPr/>
        </p:nvSpPr>
        <p:spPr>
          <a:xfrm>
            <a:off x="3714623" y="5416136"/>
            <a:ext cx="397458"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400" b="1" i="0" u="none" strike="noStrike" kern="1200" cap="none" spc="-80" normalizeH="0" baseline="0" noProof="0" dirty="0">
                <a:ln>
                  <a:noFill/>
                </a:ln>
                <a:solidFill>
                  <a:srgbClr val="1F497D">
                    <a:lumMod val="50000"/>
                  </a:srgbClr>
                </a:solidFill>
                <a:effectLst/>
                <a:uLnTx/>
                <a:uFillTx/>
                <a:latin typeface="Tahoma"/>
                <a:ea typeface="+mn-ea"/>
                <a:cs typeface="Tahoma"/>
              </a:rPr>
              <a:t>63,4</a:t>
            </a:r>
            <a:endParaRPr kumimoji="0" sz="14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81" name="object 81"/>
          <p:cNvSpPr txBox="1"/>
          <p:nvPr/>
        </p:nvSpPr>
        <p:spPr>
          <a:xfrm>
            <a:off x="2835655" y="7203761"/>
            <a:ext cx="578474"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114" normalizeH="0" baseline="0" noProof="0" dirty="0">
                <a:ln>
                  <a:noFill/>
                </a:ln>
                <a:solidFill>
                  <a:srgbClr val="1F497D">
                    <a:lumMod val="50000"/>
                  </a:srgbClr>
                </a:solidFill>
                <a:effectLst/>
                <a:uLnTx/>
                <a:uFillTx/>
                <a:latin typeface="Tahoma"/>
                <a:ea typeface="+mn-ea"/>
                <a:cs typeface="Tahoma"/>
              </a:rPr>
              <a:t>202</a:t>
            </a:r>
            <a:r>
              <a:rPr kumimoji="0" lang="ru-RU" sz="1200" b="1" i="0" u="none" strike="noStrike" kern="1200" cap="none" spc="-114" normalizeH="0" baseline="0" noProof="0" dirty="0">
                <a:ln>
                  <a:noFill/>
                </a:ln>
                <a:solidFill>
                  <a:srgbClr val="1F497D">
                    <a:lumMod val="50000"/>
                  </a:srgbClr>
                </a:solidFill>
                <a:effectLst/>
                <a:uLnTx/>
                <a:uFillTx/>
                <a:latin typeface="Tahoma"/>
                <a:ea typeface="+mn-ea"/>
                <a:cs typeface="Tahoma"/>
              </a:rPr>
              <a:t>4</a:t>
            </a:r>
            <a:r>
              <a:rPr kumimoji="0" sz="1200" b="1" i="0" u="none" strike="noStrike" kern="1200" cap="none" spc="-114" normalizeH="0" baseline="0" noProof="0" dirty="0">
                <a:ln>
                  <a:noFill/>
                </a:ln>
                <a:solidFill>
                  <a:srgbClr val="1F497D">
                    <a:lumMod val="50000"/>
                  </a:srgbClr>
                </a:solidFill>
                <a:effectLst/>
                <a:uLnTx/>
                <a:uFillTx/>
                <a:latin typeface="Tahoma"/>
                <a:ea typeface="+mn-ea"/>
                <a:cs typeface="Tahoma"/>
              </a:rPr>
              <a:t>*</a:t>
            </a:r>
            <a:endParaRPr kumimoji="0" sz="12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82" name="object 82"/>
          <p:cNvSpPr/>
          <p:nvPr/>
        </p:nvSpPr>
        <p:spPr>
          <a:xfrm>
            <a:off x="4508446" y="7554912"/>
            <a:ext cx="2160270" cy="117475"/>
          </a:xfrm>
          <a:custGeom>
            <a:avLst/>
            <a:gdLst/>
            <a:ahLst/>
            <a:cxnLst/>
            <a:rect l="l" t="t" r="r" b="b"/>
            <a:pathLst>
              <a:path w="2160270" h="117475">
                <a:moveTo>
                  <a:pt x="2160016" y="0"/>
                </a:moveTo>
                <a:lnTo>
                  <a:pt x="2159255" y="45714"/>
                </a:lnTo>
                <a:lnTo>
                  <a:pt x="2157174" y="83010"/>
                </a:lnTo>
                <a:lnTo>
                  <a:pt x="2154068" y="108138"/>
                </a:lnTo>
                <a:lnTo>
                  <a:pt x="2150237" y="117347"/>
                </a:lnTo>
                <a:lnTo>
                  <a:pt x="9778" y="117347"/>
                </a:lnTo>
                <a:lnTo>
                  <a:pt x="6000" y="108138"/>
                </a:lnTo>
                <a:lnTo>
                  <a:pt x="2889" y="83010"/>
                </a:lnTo>
                <a:lnTo>
                  <a:pt x="777" y="45714"/>
                </a:lnTo>
                <a:lnTo>
                  <a:pt x="0" y="0"/>
                </a:lnTo>
              </a:path>
            </a:pathLst>
          </a:custGeom>
          <a:ln w="9524">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8080"/>
              </a:solidFill>
              <a:effectLst/>
              <a:uLnTx/>
              <a:uFillTx/>
              <a:latin typeface="Calibri"/>
              <a:ea typeface="+mn-ea"/>
              <a:cs typeface="+mn-cs"/>
            </a:endParaRPr>
          </a:p>
        </p:txBody>
      </p:sp>
      <p:sp>
        <p:nvSpPr>
          <p:cNvPr id="83" name="object 83"/>
          <p:cNvSpPr txBox="1"/>
          <p:nvPr/>
        </p:nvSpPr>
        <p:spPr>
          <a:xfrm>
            <a:off x="5368302" y="7711371"/>
            <a:ext cx="581660" cy="1827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7F2F2D"/>
                </a:solidFill>
                <a:effectLst/>
                <a:uLnTx/>
                <a:uFillTx/>
                <a:latin typeface="Verdana"/>
                <a:ea typeface="+mn-ea"/>
                <a:cs typeface="Verdana"/>
              </a:rPr>
              <a:t>прогн</a:t>
            </a:r>
            <a:r>
              <a:rPr kumimoji="0" sz="1100" b="0" i="0" u="none" strike="noStrike" kern="1200" cap="none" spc="-15" normalizeH="0" baseline="0" noProof="0" dirty="0">
                <a:ln>
                  <a:noFill/>
                </a:ln>
                <a:solidFill>
                  <a:srgbClr val="7F2F2D"/>
                </a:solidFill>
                <a:effectLst/>
                <a:uLnTx/>
                <a:uFillTx/>
                <a:latin typeface="Verdana"/>
                <a:ea typeface="+mn-ea"/>
                <a:cs typeface="Verdana"/>
              </a:rPr>
              <a:t>о</a:t>
            </a:r>
            <a:r>
              <a:rPr kumimoji="0" sz="1100" b="0" i="0" u="none" strike="noStrike" kern="1200" cap="none" spc="-110" normalizeH="0" baseline="0" noProof="0" dirty="0">
                <a:ln>
                  <a:noFill/>
                </a:ln>
                <a:solidFill>
                  <a:srgbClr val="7F2F2D"/>
                </a:solidFill>
                <a:effectLst/>
                <a:uLnTx/>
                <a:uFillTx/>
                <a:latin typeface="Verdana"/>
                <a:ea typeface="+mn-ea"/>
                <a:cs typeface="Verdana"/>
              </a:rPr>
              <a:t>з</a:t>
            </a:r>
            <a:endParaRPr kumimoji="0" sz="1100" b="0" i="0" u="none" strike="noStrike" kern="1200" cap="none" spc="0" normalizeH="0" baseline="0" noProof="0" dirty="0">
              <a:ln>
                <a:noFill/>
              </a:ln>
              <a:solidFill>
                <a:srgbClr val="7F2F2D"/>
              </a:solidFill>
              <a:effectLst/>
              <a:uLnTx/>
              <a:uFillTx/>
              <a:latin typeface="Verdana"/>
              <a:ea typeface="+mn-ea"/>
              <a:cs typeface="Verdana"/>
            </a:endParaRPr>
          </a:p>
        </p:txBody>
      </p:sp>
      <p:sp>
        <p:nvSpPr>
          <p:cNvPr id="84" name="object 84"/>
          <p:cNvSpPr txBox="1">
            <a:spLocks noGrp="1"/>
          </p:cNvSpPr>
          <p:nvPr>
            <p:ph type="title"/>
          </p:nvPr>
        </p:nvSpPr>
        <p:spPr>
          <a:xfrm>
            <a:off x="258267" y="128661"/>
            <a:ext cx="6341465" cy="566822"/>
          </a:xfrm>
          <a:prstGeom prst="rect">
            <a:avLst/>
          </a:prstGeom>
        </p:spPr>
        <p:txBody>
          <a:bodyPr vert="horz" wrap="square" lIns="0" tIns="12700" rIns="0" bIns="0" rtlCol="0">
            <a:spAutoFit/>
          </a:bodyPr>
          <a:lstStyle/>
          <a:p>
            <a:pPr marL="12700" marR="5080" algn="ctr">
              <a:lnSpc>
                <a:spcPct val="100000"/>
              </a:lnSpc>
              <a:spcBef>
                <a:spcPts val="100"/>
              </a:spcBef>
            </a:pPr>
            <a:r>
              <a:rPr lang="ru-RU" sz="1800" spc="-155" dirty="0">
                <a:solidFill>
                  <a:schemeClr val="tx2">
                    <a:lumMod val="50000"/>
                  </a:schemeClr>
                </a:solidFill>
                <a:latin typeface="Arial" pitchFamily="34" charset="0"/>
                <a:cs typeface="Arial" pitchFamily="34" charset="0"/>
              </a:rPr>
              <a:t>         </a:t>
            </a:r>
            <a:r>
              <a:rPr sz="1800" b="1" dirty="0">
                <a:solidFill>
                  <a:schemeClr val="tx2">
                    <a:lumMod val="50000"/>
                  </a:schemeClr>
                </a:solidFill>
                <a:latin typeface="Arial" pitchFamily="34" charset="0"/>
                <a:ea typeface="Verdana" panose="020B0604030504040204" pitchFamily="34" charset="0"/>
                <a:cs typeface="Arial" pitchFamily="34" charset="0"/>
              </a:rPr>
              <a:t>ДОХОДЫ </a:t>
            </a:r>
            <a:r>
              <a:rPr lang="ru-RU" sz="1800" b="1" dirty="0">
                <a:solidFill>
                  <a:schemeClr val="tx2">
                    <a:lumMod val="50000"/>
                  </a:schemeClr>
                </a:solidFill>
                <a:latin typeface="Arial" pitchFamily="34" charset="0"/>
                <a:ea typeface="Verdana" panose="020B0604030504040204" pitchFamily="34" charset="0"/>
                <a:cs typeface="Arial" pitchFamily="34" charset="0"/>
              </a:rPr>
              <a:t>БЮДЖЕТА МУНИЦИПАЛЬНОГО</a:t>
            </a:r>
            <a:br>
              <a:rPr lang="ru-RU" sz="1800" b="1" dirty="0">
                <a:solidFill>
                  <a:schemeClr val="tx2">
                    <a:lumMod val="50000"/>
                  </a:schemeClr>
                </a:solidFill>
                <a:latin typeface="Arial" pitchFamily="34" charset="0"/>
                <a:ea typeface="Verdana" panose="020B0604030504040204" pitchFamily="34" charset="0"/>
                <a:cs typeface="Arial" pitchFamily="34" charset="0"/>
              </a:rPr>
            </a:br>
            <a:r>
              <a:rPr lang="ru-RU" sz="1800" b="1" dirty="0">
                <a:solidFill>
                  <a:schemeClr val="tx2">
                    <a:lumMod val="50000"/>
                  </a:schemeClr>
                </a:solidFill>
                <a:latin typeface="Arial" pitchFamily="34" charset="0"/>
                <a:ea typeface="Verdana" panose="020B0604030504040204" pitchFamily="34" charset="0"/>
                <a:cs typeface="Arial" pitchFamily="34" charset="0"/>
              </a:rPr>
              <a:t>ОКРУГА СЕМЕНОВСКИЙ</a:t>
            </a:r>
            <a:endParaRPr sz="1800" b="1" dirty="0">
              <a:solidFill>
                <a:schemeClr val="tx2">
                  <a:lumMod val="50000"/>
                </a:schemeClr>
              </a:solidFill>
              <a:latin typeface="Arial" pitchFamily="34" charset="0"/>
              <a:ea typeface="Verdana" panose="020B0604030504040204" pitchFamily="34" charset="0"/>
              <a:cs typeface="Arial" pitchFamily="34" charset="0"/>
            </a:endParaRPr>
          </a:p>
        </p:txBody>
      </p:sp>
      <p:sp>
        <p:nvSpPr>
          <p:cNvPr id="85" name="object 85"/>
          <p:cNvSpPr/>
          <p:nvPr/>
        </p:nvSpPr>
        <p:spPr>
          <a:xfrm>
            <a:off x="208392" y="762000"/>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object 87"/>
          <p:cNvSpPr txBox="1"/>
          <p:nvPr/>
        </p:nvSpPr>
        <p:spPr>
          <a:xfrm>
            <a:off x="6544309" y="8786521"/>
            <a:ext cx="259079" cy="227329"/>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fld id="{81D60167-4931-47E6-BA6A-407CBD079E47}" type="slidenum">
              <a:rPr kumimoji="0" sz="1300" b="0" i="0" u="none" strike="noStrike" kern="1200" cap="none" spc="-110" normalizeH="0" baseline="0" noProof="0" dirty="0">
                <a:ln>
                  <a:noFill/>
                </a:ln>
                <a:solidFill>
                  <a:srgbClr val="888888"/>
                </a:solidFill>
                <a:effectLst/>
                <a:uLnTx/>
                <a:uFillTx/>
                <a:latin typeface="Verdana"/>
                <a:ea typeface="+mn-ea"/>
                <a:cs typeface="Verdana"/>
              </a:rPr>
              <a:pPr marL="38100" marR="0" lvl="0" indent="0" algn="l" defTabSz="914400" rtl="0" eaLnBrk="1" fontAlgn="auto" latinLnBrk="0" hangingPunct="1">
                <a:lnSpc>
                  <a:spcPct val="100000"/>
                </a:lnSpc>
                <a:spcBef>
                  <a:spcPts val="100"/>
                </a:spcBef>
                <a:spcAft>
                  <a:spcPts val="0"/>
                </a:spcAft>
                <a:buClrTx/>
                <a:buSzTx/>
                <a:buFontTx/>
                <a:buNone/>
                <a:tabLst/>
                <a:defRPr/>
              </a:pPr>
              <a:t>15</a:t>
            </a:fld>
            <a:endParaRPr kumimoji="0" sz="13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6" name="object 18"/>
          <p:cNvSpPr txBox="1"/>
          <p:nvPr/>
        </p:nvSpPr>
        <p:spPr>
          <a:xfrm>
            <a:off x="5479809" y="333474"/>
            <a:ext cx="1323579" cy="1211229"/>
          </a:xfrm>
          <a:prstGeom prst="rect">
            <a:avLst/>
          </a:prstGeom>
        </p:spPr>
        <p:txBody>
          <a:bodyPr vert="horz" wrap="square" lIns="0" tIns="69215" rIns="0" bIns="0" rtlCol="0">
            <a:spAutoFit/>
          </a:bodyPr>
          <a:lstStyle/>
          <a:p>
            <a:pPr marL="12700" marR="0" lvl="0" indent="0" algn="r" defTabSz="914400" rtl="0" eaLnBrk="1" fontAlgn="auto" latinLnBrk="0" hangingPunct="1">
              <a:lnSpc>
                <a:spcPct val="100000"/>
              </a:lnSpc>
              <a:spcBef>
                <a:spcPts val="545"/>
              </a:spcBef>
              <a:spcAft>
                <a:spcPts val="0"/>
              </a:spcAft>
              <a:buClrTx/>
              <a:buSzTx/>
              <a:buFontTx/>
              <a:buNone/>
              <a:tabLst/>
              <a:defRPr/>
            </a:pPr>
            <a:endParaRPr kumimoji="0" sz="1400" b="0" i="0" u="none" strike="noStrike" kern="1200" cap="none" spc="0" normalizeH="0" baseline="0" noProof="0" dirty="0">
              <a:ln>
                <a:noFill/>
              </a:ln>
              <a:solidFill>
                <a:srgbClr val="1F497D">
                  <a:lumMod val="50000"/>
                </a:srgbClr>
              </a:solidFill>
              <a:effectLst/>
              <a:uLnTx/>
              <a:uFillTx/>
              <a:latin typeface="Verdana"/>
              <a:ea typeface="+mn-ea"/>
              <a:cs typeface="Verdana"/>
            </a:endParaRPr>
          </a:p>
          <a:p>
            <a:pPr marL="509270" marR="0" lvl="0" indent="0" algn="l" defTabSz="914400" rtl="0" eaLnBrk="1" fontAlgn="auto" latinLnBrk="0" hangingPunct="1">
              <a:lnSpc>
                <a:spcPct val="100000"/>
              </a:lnSpc>
              <a:spcBef>
                <a:spcPts val="500"/>
              </a:spcBef>
              <a:spcAft>
                <a:spcPts val="0"/>
              </a:spcAft>
              <a:buClrTx/>
              <a:buSzTx/>
              <a:buFontTx/>
              <a:buNone/>
              <a:tabLst/>
              <a:defRPr/>
            </a:pPr>
            <a:br>
              <a:rPr kumimoji="0" lang="ru-RU" sz="1400" b="1" i="0" u="none" strike="noStrike" kern="1200" cap="none" spc="-75" normalizeH="0" baseline="0" noProof="0" dirty="0">
                <a:ln>
                  <a:noFill/>
                </a:ln>
                <a:solidFill>
                  <a:srgbClr val="1F497D">
                    <a:lumMod val="50000"/>
                  </a:srgbClr>
                </a:solidFill>
                <a:effectLst/>
                <a:uLnTx/>
                <a:uFillTx/>
                <a:latin typeface="Tahoma"/>
                <a:ea typeface="+mn-ea"/>
                <a:cs typeface="Tahoma"/>
              </a:rPr>
            </a:br>
            <a:br>
              <a:rPr kumimoji="0" lang="ru-RU" sz="1400" b="1" i="0" u="none" strike="noStrike" kern="1200" cap="none" spc="-75" normalizeH="0" baseline="0" noProof="0" dirty="0">
                <a:ln>
                  <a:noFill/>
                </a:ln>
                <a:solidFill>
                  <a:srgbClr val="1F497D">
                    <a:lumMod val="50000"/>
                  </a:srgbClr>
                </a:solidFill>
                <a:effectLst/>
                <a:uLnTx/>
                <a:uFillTx/>
                <a:latin typeface="Tahoma"/>
                <a:ea typeface="+mn-ea"/>
                <a:cs typeface="Tahoma"/>
              </a:rPr>
            </a:br>
            <a:br>
              <a:rPr kumimoji="0" lang="ru-RU" sz="1400" b="1" i="0" u="none" strike="noStrike" kern="1200" cap="none" spc="-75" normalizeH="0" baseline="0" noProof="0" dirty="0">
                <a:ln>
                  <a:noFill/>
                </a:ln>
                <a:solidFill>
                  <a:srgbClr val="1F497D">
                    <a:lumMod val="50000"/>
                  </a:srgbClr>
                </a:solidFill>
                <a:effectLst/>
                <a:uLnTx/>
                <a:uFillTx/>
                <a:latin typeface="Tahoma"/>
                <a:ea typeface="+mn-ea"/>
                <a:cs typeface="Tahoma"/>
              </a:rPr>
            </a:br>
            <a:r>
              <a:rPr kumimoji="0" lang="ru-RU" sz="1400" b="1" i="0" u="none" strike="noStrike" kern="1200" cap="none" spc="-75" normalizeH="0" baseline="0" noProof="0" dirty="0">
                <a:ln>
                  <a:noFill/>
                </a:ln>
                <a:solidFill>
                  <a:srgbClr val="1F497D">
                    <a:lumMod val="50000"/>
                  </a:srgbClr>
                </a:solidFill>
                <a:effectLst/>
                <a:uLnTx/>
                <a:uFillTx/>
                <a:latin typeface="Tahoma"/>
                <a:ea typeface="+mn-ea"/>
                <a:cs typeface="Tahoma"/>
              </a:rPr>
              <a:t>2 910,9</a:t>
            </a:r>
            <a:endParaRPr kumimoji="0" sz="1400" b="0" i="0" u="none" strike="noStrike" kern="1200" cap="none" spc="0" normalizeH="0" baseline="0" noProof="0" dirty="0">
              <a:ln>
                <a:noFill/>
              </a:ln>
              <a:solidFill>
                <a:srgbClr val="1F497D">
                  <a:lumMod val="50000"/>
                </a:srgbClr>
              </a:solidFill>
              <a:effectLst/>
              <a:uLnTx/>
              <a:uFillTx/>
              <a:latin typeface="Tahoma"/>
              <a:ea typeface="+mn-ea"/>
              <a:cs typeface="Tahoma"/>
            </a:endParaRPr>
          </a:p>
        </p:txBody>
      </p:sp>
      <p:sp>
        <p:nvSpPr>
          <p:cNvPr id="88" name="object 26"/>
          <p:cNvSpPr txBox="1"/>
          <p:nvPr/>
        </p:nvSpPr>
        <p:spPr>
          <a:xfrm>
            <a:off x="5190056" y="4197125"/>
            <a:ext cx="1299845" cy="1827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25" normalizeH="0" baseline="0" noProof="0" dirty="0">
                <a:ln>
                  <a:noFill/>
                </a:ln>
                <a:solidFill>
                  <a:srgbClr val="1F497D">
                    <a:lumMod val="50000"/>
                  </a:srgbClr>
                </a:solidFill>
                <a:effectLst/>
                <a:uLnTx/>
                <a:uFillTx/>
                <a:latin typeface="Verdana"/>
                <a:ea typeface="+mn-ea"/>
                <a:cs typeface="Verdana"/>
              </a:rPr>
              <a:t>прогноз</a:t>
            </a:r>
            <a:endParaRPr kumimoji="0" sz="1100" b="0" i="0" u="none" strike="noStrike" kern="1200" cap="none" spc="0" normalizeH="0" baseline="0" noProof="0" dirty="0">
              <a:ln>
                <a:noFill/>
              </a:ln>
              <a:solidFill>
                <a:srgbClr val="1F497D">
                  <a:lumMod val="50000"/>
                </a:srgbClr>
              </a:solidFill>
              <a:effectLst/>
              <a:uLnTx/>
              <a:uFillTx/>
              <a:latin typeface="Verdana"/>
              <a:ea typeface="+mn-ea"/>
              <a:cs typeface="Verdana"/>
            </a:endParaRPr>
          </a:p>
        </p:txBody>
      </p:sp>
      <p:sp>
        <p:nvSpPr>
          <p:cNvPr id="89" name="Прямоугольник 88"/>
          <p:cNvSpPr/>
          <p:nvPr/>
        </p:nvSpPr>
        <p:spPr>
          <a:xfrm>
            <a:off x="-190744" y="8617244"/>
            <a:ext cx="5607875" cy="461665"/>
          </a:xfrm>
          <a:prstGeom prst="rect">
            <a:avLst/>
          </a:prstGeom>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Segoe UI" pitchFamily="34" charset="0"/>
                <a:ea typeface="Verdana" panose="020B0604030504040204" pitchFamily="34" charset="0"/>
                <a:cs typeface="Segoe UI" pitchFamily="34" charset="0"/>
              </a:rPr>
              <a:t> *Факт 2024г.</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Segoe UI" pitchFamily="34" charset="0"/>
                <a:ea typeface="Verdana" panose="020B0604030504040204" pitchFamily="34" charset="0"/>
                <a:cs typeface="Segoe UI" pitchFamily="34" charset="0"/>
              </a:rPr>
              <a:t> **Первоначальный план 2025г.</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256743" y="151109"/>
            <a:ext cx="6826470" cy="1010533"/>
          </a:xfrm>
          <a:prstGeom prst="rect">
            <a:avLst/>
          </a:prstGeom>
        </p:spPr>
        <p:txBody>
          <a:bodyPr vert="horz" wrap="square" lIns="0" tIns="12700" rIns="0" bIns="0" rtlCol="0">
            <a:spAutoFit/>
          </a:bodyPr>
          <a:lstStyle/>
          <a:p>
            <a:pPr marL="12700" marR="482600" lvl="0" indent="0" algn="ctr" defTabSz="914400" rtl="0" eaLnBrk="1" fontAlgn="auto" latinLnBrk="0" hangingPunct="1">
              <a:lnSpc>
                <a:spcPct val="100000"/>
              </a:lnSpc>
              <a:spcBef>
                <a:spcPts val="10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КАКИЕ НАЛОГИ ЗАЧИСЛЯЮТСЯ НА ТЕРРИТОРИИ  МУНИЦИПАЛЬНОГО ОКРУГА</a:t>
            </a:r>
            <a:endParaRPr kumimoji="0"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a:p>
            <a:pPr marL="0" marR="5080" lvl="0" indent="0" algn="ctr" defTabSz="914400" rtl="0" eaLnBrk="1" fontAlgn="auto" latinLnBrk="0" hangingPunct="1">
              <a:lnSpc>
                <a:spcPct val="100000"/>
              </a:lnSpc>
              <a:spcBef>
                <a:spcPts val="1320"/>
              </a:spcBef>
              <a:spcAft>
                <a:spcPts val="0"/>
              </a:spcAft>
              <a:buClrTx/>
              <a:buSzTx/>
              <a:buFontTx/>
              <a:buNone/>
              <a:tabLst/>
              <a:defRPr/>
            </a:pPr>
            <a:endParaRPr kumimoji="0" sz="18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p:txBody>
      </p:sp>
      <p:graphicFrame>
        <p:nvGraphicFramePr>
          <p:cNvPr id="3" name="Таблица 2"/>
          <p:cNvGraphicFramePr>
            <a:graphicFrameLocks noGrp="1"/>
          </p:cNvGraphicFramePr>
          <p:nvPr/>
        </p:nvGraphicFramePr>
        <p:xfrm>
          <a:off x="13971" y="838200"/>
          <a:ext cx="6831329" cy="5356718"/>
        </p:xfrm>
        <a:graphic>
          <a:graphicData uri="http://schemas.openxmlformats.org/drawingml/2006/table">
            <a:tbl>
              <a:tblPr firstRow="1" firstCol="1" lastRow="1" lastCol="1" bandRow="1" bandCol="1">
                <a:tableStyleId>{69CF1AB2-1976-4502-BF36-3FF5EA218861}</a:tableStyleId>
              </a:tblPr>
              <a:tblGrid>
                <a:gridCol w="4809027">
                  <a:extLst>
                    <a:ext uri="{9D8B030D-6E8A-4147-A177-3AD203B41FA5}">
                      <a16:colId xmlns:a16="http://schemas.microsoft.com/office/drawing/2014/main" val="20000"/>
                    </a:ext>
                  </a:extLst>
                </a:gridCol>
                <a:gridCol w="2022302">
                  <a:extLst>
                    <a:ext uri="{9D8B030D-6E8A-4147-A177-3AD203B41FA5}">
                      <a16:colId xmlns:a16="http://schemas.microsoft.com/office/drawing/2014/main" val="20001"/>
                    </a:ext>
                  </a:extLst>
                </a:gridCol>
              </a:tblGrid>
              <a:tr h="1165234">
                <a:tc>
                  <a:txBody>
                    <a:bodyPr/>
                    <a:lstStyle/>
                    <a:p>
                      <a:pPr algn="ctr">
                        <a:lnSpc>
                          <a:spcPct val="115000"/>
                        </a:lnSpc>
                        <a:spcAft>
                          <a:spcPts val="0"/>
                        </a:spcAft>
                      </a:pPr>
                      <a:r>
                        <a:rPr lang="ru-RU" sz="1200" b="1"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effectLst/>
                          <a:latin typeface="Arial" panose="020B0604020202020204" pitchFamily="34" charset="0"/>
                          <a:cs typeface="Arial" panose="020B0604020202020204" pitchFamily="34" charset="0"/>
                        </a:rPr>
                        <a:t>Налоги и сборы, установленные законодательством</a:t>
                      </a:r>
                      <a:endParaRPr lang="ru-RU" sz="1200" dirty="0">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effectLst/>
                          <a:latin typeface="Arial" panose="020B0604020202020204" pitchFamily="34" charset="0"/>
                          <a:cs typeface="Arial" panose="020B0604020202020204" pitchFamily="34" charset="0"/>
                        </a:rPr>
                        <a:t> </a:t>
                      </a:r>
                      <a:endParaRPr lang="ru-RU" sz="1200" dirty="0">
                        <a:effectLst/>
                        <a:latin typeface="Arial" pitchFamily="34" charset="0"/>
                        <a:ea typeface="Calibri"/>
                        <a:cs typeface="Arial" pitchFamily="34" charset="0"/>
                      </a:endParaRPr>
                    </a:p>
                  </a:txBody>
                  <a:tcPr marL="35489" marR="35489" marT="0" marB="0" anchor="ctr"/>
                </a:tc>
                <a:tc>
                  <a:txBody>
                    <a:bodyPr/>
                    <a:lstStyle/>
                    <a:p>
                      <a:pPr algn="ctr">
                        <a:lnSpc>
                          <a:spcPct val="115000"/>
                        </a:lnSpc>
                        <a:spcAft>
                          <a:spcPts val="0"/>
                        </a:spcAft>
                      </a:pPr>
                      <a:r>
                        <a:rPr lang="ru-RU" sz="1200" b="1" dirty="0">
                          <a:effectLst/>
                          <a:latin typeface="Arial" panose="020B0604020202020204" pitchFamily="34" charset="0"/>
                          <a:cs typeface="Arial" panose="020B0604020202020204" pitchFamily="34" charset="0"/>
                        </a:rPr>
                        <a:t>Бюджет городского округа на 2026 год</a:t>
                      </a:r>
                      <a:endParaRPr lang="ru-RU" sz="1200" dirty="0">
                        <a:effectLst/>
                        <a:latin typeface="Arial" pitchFamily="34" charset="0"/>
                        <a:ea typeface="Calibri"/>
                        <a:cs typeface="Arial" pitchFamily="34" charset="0"/>
                      </a:endParaRPr>
                    </a:p>
                  </a:txBody>
                  <a:tcPr marL="35489" marR="35489" marT="0" marB="0" anchor="ctr"/>
                </a:tc>
                <a:extLst>
                  <a:ext uri="{0D108BD9-81ED-4DB2-BD59-A6C34878D82A}">
                    <a16:rowId xmlns:a16="http://schemas.microsoft.com/office/drawing/2014/main" val="10000"/>
                  </a:ext>
                </a:extLst>
              </a:tr>
              <a:tr h="319541">
                <a:tc>
                  <a:txBody>
                    <a:bodyPr/>
                    <a:lstStyle/>
                    <a:p>
                      <a:pPr marL="0" lvl="0" indent="0">
                        <a:lnSpc>
                          <a:spcPct val="115000"/>
                        </a:lnSpc>
                        <a:spcAft>
                          <a:spcPts val="0"/>
                        </a:spcAft>
                        <a:buFont typeface="+mj-lt"/>
                        <a:buNone/>
                      </a:pPr>
                      <a:r>
                        <a:rPr lang="ru-RU" sz="1200" dirty="0">
                          <a:effectLst/>
                          <a:latin typeface="Arial" panose="020B0604020202020204" pitchFamily="34" charset="0"/>
                          <a:cs typeface="Arial" panose="020B0604020202020204" pitchFamily="34" charset="0"/>
                        </a:rPr>
                        <a:t>1. Налог на доходы физических лиц, в том числе:</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100%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01"/>
                  </a:ext>
                </a:extLst>
              </a:tr>
              <a:tr h="308749">
                <a:tc>
                  <a:txBody>
                    <a:bodyPr/>
                    <a:lstStyle/>
                    <a:p>
                      <a:pPr>
                        <a:lnSpc>
                          <a:spcPct val="115000"/>
                        </a:lnSpc>
                        <a:spcAft>
                          <a:spcPts val="0"/>
                        </a:spcAft>
                      </a:pPr>
                      <a:r>
                        <a:rPr lang="ru-RU" sz="1200" dirty="0">
                          <a:effectLst/>
                          <a:latin typeface="Arial" panose="020B0604020202020204" pitchFamily="34" charset="0"/>
                          <a:cs typeface="Arial" panose="020B0604020202020204" pitchFamily="34" charset="0"/>
                        </a:rPr>
                        <a:t>по единому нормативу</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18%</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02"/>
                  </a:ext>
                </a:extLst>
              </a:tr>
              <a:tr h="319541">
                <a:tc>
                  <a:txBody>
                    <a:bodyPr/>
                    <a:lstStyle/>
                    <a:p>
                      <a:pPr>
                        <a:lnSpc>
                          <a:spcPct val="115000"/>
                        </a:lnSpc>
                        <a:spcAft>
                          <a:spcPts val="0"/>
                        </a:spcAft>
                      </a:pPr>
                      <a:r>
                        <a:rPr lang="ru-RU" sz="1200" dirty="0">
                          <a:effectLst/>
                          <a:latin typeface="Arial" panose="020B0604020202020204" pitchFamily="34" charset="0"/>
                          <a:cs typeface="Arial" panose="020B0604020202020204" pitchFamily="34" charset="0"/>
                        </a:rPr>
                        <a:t>по дополнительному нормативу</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82%</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03"/>
                  </a:ext>
                </a:extLst>
              </a:tr>
              <a:tr h="278126">
                <a:tc>
                  <a:txBody>
                    <a:bodyPr/>
                    <a:lstStyle/>
                    <a:p>
                      <a:pPr marL="0" lvl="0" indent="0">
                        <a:lnSpc>
                          <a:spcPct val="115000"/>
                        </a:lnSpc>
                        <a:spcAft>
                          <a:spcPts val="0"/>
                        </a:spcAft>
                        <a:buFont typeface="+mj-lt"/>
                        <a:buNone/>
                      </a:pPr>
                      <a:r>
                        <a:rPr lang="ru-RU" sz="1200" dirty="0">
                          <a:effectLst/>
                          <a:latin typeface="Arial" panose="020B0604020202020204" pitchFamily="34" charset="0"/>
                          <a:cs typeface="Arial" panose="020B0604020202020204" pitchFamily="34" charset="0"/>
                        </a:rPr>
                        <a:t>2. Доходы от уплаты акцизов на нефтепродукты</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10%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04"/>
                  </a:ext>
                </a:extLst>
              </a:tr>
              <a:tr h="409195">
                <a:tc gridSpan="2">
                  <a:txBody>
                    <a:bodyPr/>
                    <a:lstStyle/>
                    <a:p>
                      <a:pPr marL="0" lvl="0" indent="0">
                        <a:lnSpc>
                          <a:spcPct val="115000"/>
                        </a:lnSpc>
                        <a:spcAft>
                          <a:spcPts val="0"/>
                        </a:spcAft>
                        <a:buFont typeface="+mj-lt"/>
                        <a:buNone/>
                      </a:pPr>
                      <a:r>
                        <a:rPr lang="ru-RU" sz="1200" dirty="0">
                          <a:effectLst/>
                          <a:latin typeface="Arial" panose="020B0604020202020204" pitchFamily="34" charset="0"/>
                          <a:cs typeface="Arial" panose="020B0604020202020204" pitchFamily="34" charset="0"/>
                        </a:rPr>
                        <a:t>3. Налоги со специальными налоговыми режимами, в том числе:</a:t>
                      </a:r>
                      <a:endParaRPr lang="ru-RU" sz="1200" dirty="0">
                        <a:effectLst/>
                        <a:latin typeface="Arial" pitchFamily="34" charset="0"/>
                        <a:ea typeface="Calibri"/>
                        <a:cs typeface="Arial" pitchFamily="34" charset="0"/>
                      </a:endParaRPr>
                    </a:p>
                  </a:txBody>
                  <a:tcPr marL="35489" marR="35489" marT="0" marB="0"/>
                </a:tc>
                <a:tc hMerge="1">
                  <a:txBody>
                    <a:bodyPr/>
                    <a:lstStyle/>
                    <a:p>
                      <a:endParaRPr lang="ru-RU"/>
                    </a:p>
                  </a:txBody>
                  <a:tcPr/>
                </a:tc>
                <a:extLst>
                  <a:ext uri="{0D108BD9-81ED-4DB2-BD59-A6C34878D82A}">
                    <a16:rowId xmlns:a16="http://schemas.microsoft.com/office/drawing/2014/main" val="10005"/>
                  </a:ext>
                </a:extLst>
              </a:tr>
              <a:tr h="319541">
                <a:tc>
                  <a:txBody>
                    <a:bodyPr/>
                    <a:lstStyle/>
                    <a:p>
                      <a:pPr>
                        <a:lnSpc>
                          <a:spcPct val="115000"/>
                        </a:lnSpc>
                        <a:spcAft>
                          <a:spcPts val="0"/>
                        </a:spcAft>
                      </a:pPr>
                      <a:r>
                        <a:rPr lang="ru-RU" sz="1200" dirty="0">
                          <a:effectLst/>
                          <a:latin typeface="Arial" panose="020B0604020202020204" pitchFamily="34" charset="0"/>
                          <a:cs typeface="Arial" panose="020B0604020202020204" pitchFamily="34" charset="0"/>
                        </a:rPr>
                        <a:t>налог, взимаемый в связи с УСН</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30%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06"/>
                  </a:ext>
                </a:extLst>
              </a:tr>
              <a:tr h="319541">
                <a:tc>
                  <a:txBody>
                    <a:bodyPr/>
                    <a:lstStyle/>
                    <a:p>
                      <a:pPr>
                        <a:lnSpc>
                          <a:spcPct val="115000"/>
                        </a:lnSpc>
                        <a:spcAft>
                          <a:spcPts val="0"/>
                        </a:spcAft>
                      </a:pPr>
                      <a:r>
                        <a:rPr lang="ru-RU" sz="1200" dirty="0">
                          <a:effectLst/>
                          <a:latin typeface="Arial" panose="020B0604020202020204" pitchFamily="34" charset="0"/>
                          <a:cs typeface="Arial" panose="020B0604020202020204" pitchFamily="34" charset="0"/>
                        </a:rPr>
                        <a:t>единый сельскохозяйственный налог</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100%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07"/>
                  </a:ext>
                </a:extLst>
              </a:tr>
              <a:tr h="639084">
                <a:tc>
                  <a:txBody>
                    <a:bodyPr/>
                    <a:lstStyle/>
                    <a:p>
                      <a:pPr>
                        <a:lnSpc>
                          <a:spcPct val="115000"/>
                        </a:lnSpc>
                        <a:spcAft>
                          <a:spcPts val="0"/>
                        </a:spcAft>
                      </a:pPr>
                      <a:r>
                        <a:rPr lang="ru-RU" sz="1200" dirty="0">
                          <a:effectLst/>
                          <a:latin typeface="Arial" panose="020B0604020202020204" pitchFamily="34" charset="0"/>
                          <a:cs typeface="Arial" panose="020B0604020202020204" pitchFamily="34" charset="0"/>
                        </a:rPr>
                        <a:t>налог, взимаемый в связи с применением патентной системы налогообложения</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effectLst/>
                          <a:latin typeface="Arial" panose="020B0604020202020204" pitchFamily="34" charset="0"/>
                          <a:cs typeface="Arial" panose="020B0604020202020204" pitchFamily="34" charset="0"/>
                        </a:rPr>
                        <a:t>100%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08"/>
                  </a:ext>
                </a:extLst>
              </a:tr>
              <a:tr h="639084">
                <a:tc>
                  <a:txBody>
                    <a:bodyPr/>
                    <a:lstStyle/>
                    <a:p>
                      <a:pPr marL="0" lvl="0" indent="0">
                        <a:lnSpc>
                          <a:spcPct val="115000"/>
                        </a:lnSpc>
                        <a:spcAft>
                          <a:spcPts val="0"/>
                        </a:spcAft>
                        <a:buFont typeface="+mj-lt"/>
                        <a:buNone/>
                      </a:pPr>
                      <a:r>
                        <a:rPr lang="ru-RU" sz="1200" dirty="0">
                          <a:effectLst/>
                          <a:latin typeface="Arial" panose="020B0604020202020204" pitchFamily="34" charset="0"/>
                          <a:cs typeface="Arial" panose="020B0604020202020204" pitchFamily="34" charset="0"/>
                        </a:rPr>
                        <a:t>4. Государственная пошлина (в зависимости от</a:t>
                      </a:r>
                    </a:p>
                    <a:p>
                      <a:pPr marL="457200" indent="-457200">
                        <a:lnSpc>
                          <a:spcPct val="115000"/>
                        </a:lnSpc>
                        <a:spcAft>
                          <a:spcPts val="0"/>
                        </a:spcAft>
                      </a:pPr>
                      <a:r>
                        <a:rPr lang="ru-RU" sz="1200" dirty="0">
                          <a:effectLst/>
                          <a:latin typeface="Arial" panose="020B0604020202020204" pitchFamily="34" charset="0"/>
                          <a:cs typeface="Arial" panose="020B0604020202020204" pitchFamily="34" charset="0"/>
                        </a:rPr>
                        <a:t>установленных полномочий)</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effectLst/>
                          <a:latin typeface="Arial" panose="020B0604020202020204" pitchFamily="34" charset="0"/>
                          <a:cs typeface="Arial" panose="020B0604020202020204" pitchFamily="34" charset="0"/>
                        </a:rPr>
                        <a:t>100%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10"/>
                  </a:ext>
                </a:extLst>
              </a:tr>
              <a:tr h="319541">
                <a:tc>
                  <a:txBody>
                    <a:bodyPr/>
                    <a:lstStyle/>
                    <a:p>
                      <a:pPr marL="0" lvl="0" indent="0">
                        <a:lnSpc>
                          <a:spcPct val="115000"/>
                        </a:lnSpc>
                        <a:spcAft>
                          <a:spcPts val="0"/>
                        </a:spcAft>
                        <a:buFont typeface="+mj-lt"/>
                        <a:buNone/>
                      </a:pPr>
                      <a:r>
                        <a:rPr lang="ru-RU" sz="1200" dirty="0">
                          <a:effectLst/>
                          <a:latin typeface="Arial" panose="020B0604020202020204" pitchFamily="34" charset="0"/>
                          <a:cs typeface="Arial" panose="020B0604020202020204" pitchFamily="34" charset="0"/>
                        </a:rPr>
                        <a:t>5. Налог на имущество физических лиц</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100%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11"/>
                  </a:ext>
                </a:extLst>
              </a:tr>
              <a:tr h="319541">
                <a:tc>
                  <a:txBody>
                    <a:bodyPr/>
                    <a:lstStyle/>
                    <a:p>
                      <a:pPr marL="0" lvl="0" indent="0">
                        <a:lnSpc>
                          <a:spcPct val="115000"/>
                        </a:lnSpc>
                        <a:spcAft>
                          <a:spcPts val="0"/>
                        </a:spcAft>
                        <a:buFont typeface="+mj-lt"/>
                        <a:buNone/>
                      </a:pPr>
                      <a:r>
                        <a:rPr lang="ru-RU" sz="1200" dirty="0">
                          <a:effectLst/>
                          <a:latin typeface="Arial" panose="020B0604020202020204" pitchFamily="34" charset="0"/>
                          <a:cs typeface="Arial" panose="020B0604020202020204" pitchFamily="34" charset="0"/>
                        </a:rPr>
                        <a:t>6. Земельный налог</a:t>
                      </a:r>
                      <a:endParaRPr lang="ru-RU" sz="1200" dirty="0">
                        <a:effectLst/>
                        <a:latin typeface="Arial" pitchFamily="34" charset="0"/>
                        <a:ea typeface="Calibri"/>
                        <a:cs typeface="Arial" pitchFamily="34" charset="0"/>
                      </a:endParaRPr>
                    </a:p>
                  </a:txBody>
                  <a:tcPr marL="35489" marR="35489" marT="0" marB="0"/>
                </a:tc>
                <a:tc>
                  <a:txBody>
                    <a:bodyPr/>
                    <a:lstStyle/>
                    <a:p>
                      <a:pPr algn="ctr">
                        <a:lnSpc>
                          <a:spcPct val="115000"/>
                        </a:lnSpc>
                        <a:spcAft>
                          <a:spcPts val="0"/>
                        </a:spcAft>
                      </a:pPr>
                      <a:r>
                        <a:rPr lang="ru-RU" sz="1200" dirty="0">
                          <a:effectLst/>
                          <a:latin typeface="Arial" panose="020B0604020202020204" pitchFamily="34" charset="0"/>
                          <a:cs typeface="Arial" panose="020B0604020202020204" pitchFamily="34" charset="0"/>
                        </a:rPr>
                        <a:t>100%</a:t>
                      </a:r>
                      <a:endParaRPr lang="ru-RU" sz="1200" dirty="0">
                        <a:effectLst/>
                        <a:latin typeface="Arial" pitchFamily="34" charset="0"/>
                        <a:ea typeface="Calibri"/>
                        <a:cs typeface="Arial" pitchFamily="34" charset="0"/>
                      </a:endParaRPr>
                    </a:p>
                  </a:txBody>
                  <a:tcPr marL="35489" marR="35489" marT="0" marB="0"/>
                </a:tc>
                <a:extLst>
                  <a:ext uri="{0D108BD9-81ED-4DB2-BD59-A6C34878D82A}">
                    <a16:rowId xmlns:a16="http://schemas.microsoft.com/office/drawing/2014/main" val="10012"/>
                  </a:ext>
                </a:extLst>
              </a:tr>
            </a:tbl>
          </a:graphicData>
        </a:graphic>
      </p:graphicFrame>
      <p:sp>
        <p:nvSpPr>
          <p:cNvPr id="2" name="Номер слайда 1">
            <a:extLst>
              <a:ext uri="{FF2B5EF4-FFF2-40B4-BE49-F238E27FC236}">
                <a16:creationId xmlns:a16="http://schemas.microsoft.com/office/drawing/2014/main" id="{FAF6F711-0F6F-93E3-78B8-09B794D866AF}"/>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16</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324740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52400"/>
            <a:ext cx="6561433" cy="1120820"/>
          </a:xfrm>
          <a:prstGeom prst="rect">
            <a:avLst/>
          </a:prstGeom>
        </p:spPr>
        <p:txBody>
          <a:bodyPr vert="horz" wrap="square" lIns="0" tIns="12700" rIns="0" bIns="0" rtlCol="0">
            <a:spAutoFit/>
          </a:bodyPr>
          <a:lstStyle/>
          <a:p>
            <a:pPr marL="12700" marR="48260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ИЗ КАКИХ ПОСТУПЛЕНИЙ ФОРМИРУЮТСЯ ДОХОДЫ БЮДЖЕТА</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МУНИЦИПАЛЬНОГО ОКРУГА  В</a:t>
            </a:r>
            <a:r>
              <a:rPr kumimoji="0"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202</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6</a:t>
            </a:r>
            <a:r>
              <a:rPr kumimoji="0"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-202</a:t>
            </a: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8</a:t>
            </a:r>
            <a:r>
              <a:rPr kumimoji="0"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ГОДАХ</a:t>
            </a:r>
          </a:p>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70"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lang="ru-RU" sz="1400" b="0" i="0" u="none" strike="noStrike" kern="1200" cap="none" spc="70" normalizeH="0" baseline="0" noProof="0" dirty="0">
                <a:ln>
                  <a:noFill/>
                </a:ln>
                <a:solidFill>
                  <a:srgbClr val="1F497D">
                    <a:lumMod val="50000"/>
                  </a:srgbClr>
                </a:solidFill>
                <a:effectLst/>
                <a:uLnTx/>
                <a:uFillTx/>
                <a:latin typeface="Arial" pitchFamily="34" charset="0"/>
                <a:ea typeface="+mn-ea"/>
                <a:cs typeface="Arial" pitchFamily="34" charset="0"/>
              </a:rPr>
              <a:t>млн</a:t>
            </a:r>
            <a:r>
              <a:rPr kumimoji="0" lang="ru-RU" sz="1400" b="0" i="0" u="none" strike="noStrike" kern="1200" cap="none" spc="-114" normalizeH="0" baseline="0" noProof="0" dirty="0">
                <a:ln>
                  <a:noFill/>
                </a:ln>
                <a:solidFill>
                  <a:srgbClr val="1F497D">
                    <a:lumMod val="50000"/>
                  </a:srgbClr>
                </a:solidFill>
                <a:effectLst/>
                <a:uLnTx/>
                <a:uFillTx/>
                <a:latin typeface="Arial" pitchFamily="34" charset="0"/>
                <a:ea typeface="+mn-ea"/>
                <a:cs typeface="Arial" pitchFamily="34" charset="0"/>
              </a:rPr>
              <a:t>.</a:t>
            </a:r>
            <a:r>
              <a:rPr kumimoji="0" lang="ru-RU" sz="1800" b="0" i="0" u="none" strike="noStrike" kern="1200" cap="none" spc="-85" normalizeH="0" baseline="0" noProof="0" dirty="0">
                <a:ln>
                  <a:noFill/>
                </a:ln>
                <a:solidFill>
                  <a:srgbClr val="1F497D">
                    <a:lumMod val="50000"/>
                  </a:srgbClr>
                </a:solidFill>
                <a:effectLst/>
                <a:uLnTx/>
                <a:uFillTx/>
                <a:latin typeface="Arial" pitchFamily="34" charset="0"/>
                <a:ea typeface="+mn-ea"/>
                <a:cs typeface="Arial" pitchFamily="34" charset="0"/>
              </a:rPr>
              <a:t> </a:t>
            </a:r>
            <a:r>
              <a:rPr kumimoji="0" lang="ru-RU" sz="1400" b="0" i="0" u="none" strike="noStrike" kern="1200" cap="none" spc="70" normalizeH="0" baseline="0" noProof="0" dirty="0">
                <a:ln>
                  <a:noFill/>
                </a:ln>
                <a:solidFill>
                  <a:srgbClr val="1F497D">
                    <a:lumMod val="50000"/>
                  </a:srgbClr>
                </a:solidFill>
                <a:effectLst/>
                <a:uLnTx/>
                <a:uFillTx/>
                <a:latin typeface="Arial" pitchFamily="34" charset="0"/>
                <a:ea typeface="+mn-ea"/>
                <a:cs typeface="Arial" pitchFamily="34" charset="0"/>
              </a:rPr>
              <a:t>р</a:t>
            </a:r>
            <a:r>
              <a:rPr kumimoji="0" lang="ru-RU" sz="1400" b="0"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у</a:t>
            </a:r>
            <a:r>
              <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блей</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4" name="object 4"/>
          <p:cNvSpPr txBox="1"/>
          <p:nvPr/>
        </p:nvSpPr>
        <p:spPr>
          <a:xfrm>
            <a:off x="895393" y="7455462"/>
            <a:ext cx="492206"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7</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8" name="object 8"/>
          <p:cNvSpPr/>
          <p:nvPr/>
        </p:nvSpPr>
        <p:spPr>
          <a:xfrm>
            <a:off x="913460" y="6395973"/>
            <a:ext cx="343075" cy="805671"/>
          </a:xfrm>
          <a:custGeom>
            <a:avLst/>
            <a:gdLst/>
            <a:ahLst/>
            <a:cxnLst/>
            <a:rect l="l" t="t" r="r" b="b"/>
            <a:pathLst>
              <a:path w="322580" h="1815465">
                <a:moveTo>
                  <a:pt x="268605" y="0"/>
                </a:moveTo>
                <a:lnTo>
                  <a:pt x="53721" y="0"/>
                </a:lnTo>
                <a:lnTo>
                  <a:pt x="32805" y="4214"/>
                </a:lnTo>
                <a:lnTo>
                  <a:pt x="15730" y="15716"/>
                </a:lnTo>
                <a:lnTo>
                  <a:pt x="4220" y="32789"/>
                </a:lnTo>
                <a:lnTo>
                  <a:pt x="0" y="53721"/>
                </a:lnTo>
                <a:lnTo>
                  <a:pt x="0" y="1761363"/>
                </a:lnTo>
                <a:lnTo>
                  <a:pt x="4220" y="1782294"/>
                </a:lnTo>
                <a:lnTo>
                  <a:pt x="15730" y="1799367"/>
                </a:lnTo>
                <a:lnTo>
                  <a:pt x="32805" y="1810869"/>
                </a:lnTo>
                <a:lnTo>
                  <a:pt x="53721" y="1815084"/>
                </a:lnTo>
                <a:lnTo>
                  <a:pt x="268605" y="1815084"/>
                </a:lnTo>
                <a:lnTo>
                  <a:pt x="289504" y="1810869"/>
                </a:lnTo>
                <a:lnTo>
                  <a:pt x="306595" y="1799367"/>
                </a:lnTo>
                <a:lnTo>
                  <a:pt x="318130" y="1782294"/>
                </a:lnTo>
                <a:lnTo>
                  <a:pt x="322364" y="1761363"/>
                </a:lnTo>
                <a:lnTo>
                  <a:pt x="322364" y="53721"/>
                </a:lnTo>
                <a:lnTo>
                  <a:pt x="318130" y="32789"/>
                </a:lnTo>
                <a:lnTo>
                  <a:pt x="306595" y="15716"/>
                </a:lnTo>
                <a:lnTo>
                  <a:pt x="289504" y="4214"/>
                </a:lnTo>
                <a:lnTo>
                  <a:pt x="268605"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1645410" y="7446391"/>
            <a:ext cx="411989"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8</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4" name="object 14"/>
          <p:cNvSpPr/>
          <p:nvPr/>
        </p:nvSpPr>
        <p:spPr>
          <a:xfrm>
            <a:off x="1627528" y="6248400"/>
            <a:ext cx="323951" cy="965624"/>
          </a:xfrm>
          <a:custGeom>
            <a:avLst/>
            <a:gdLst/>
            <a:ahLst/>
            <a:cxnLst/>
            <a:rect l="l" t="t" r="r" b="b"/>
            <a:pathLst>
              <a:path w="322580" h="2031365">
                <a:moveTo>
                  <a:pt x="268605" y="0"/>
                </a:moveTo>
                <a:lnTo>
                  <a:pt x="53721" y="0"/>
                </a:lnTo>
                <a:lnTo>
                  <a:pt x="32789" y="4214"/>
                </a:lnTo>
                <a:lnTo>
                  <a:pt x="15716" y="15716"/>
                </a:lnTo>
                <a:lnTo>
                  <a:pt x="4214" y="32789"/>
                </a:lnTo>
                <a:lnTo>
                  <a:pt x="0" y="53721"/>
                </a:lnTo>
                <a:lnTo>
                  <a:pt x="0" y="1977390"/>
                </a:lnTo>
                <a:lnTo>
                  <a:pt x="4214" y="1998321"/>
                </a:lnTo>
                <a:lnTo>
                  <a:pt x="15716" y="2015394"/>
                </a:lnTo>
                <a:lnTo>
                  <a:pt x="32789" y="2026896"/>
                </a:lnTo>
                <a:lnTo>
                  <a:pt x="53721" y="2031111"/>
                </a:lnTo>
                <a:lnTo>
                  <a:pt x="268605" y="2031111"/>
                </a:lnTo>
                <a:lnTo>
                  <a:pt x="289536" y="2026896"/>
                </a:lnTo>
                <a:lnTo>
                  <a:pt x="306609" y="2015394"/>
                </a:lnTo>
                <a:lnTo>
                  <a:pt x="318111" y="1998321"/>
                </a:lnTo>
                <a:lnTo>
                  <a:pt x="322326" y="1977390"/>
                </a:lnTo>
                <a:lnTo>
                  <a:pt x="322326" y="53721"/>
                </a:lnTo>
                <a:lnTo>
                  <a:pt x="318111" y="32789"/>
                </a:lnTo>
                <a:lnTo>
                  <a:pt x="306609" y="15716"/>
                </a:lnTo>
                <a:lnTo>
                  <a:pt x="289536" y="4214"/>
                </a:lnTo>
                <a:lnTo>
                  <a:pt x="268605"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204105" y="6453367"/>
            <a:ext cx="338361" cy="747496"/>
          </a:xfrm>
          <a:custGeom>
            <a:avLst/>
            <a:gdLst/>
            <a:ahLst/>
            <a:cxnLst/>
            <a:rect l="l" t="t" r="r" b="b"/>
            <a:pathLst>
              <a:path w="322580" h="1599565">
                <a:moveTo>
                  <a:pt x="268605" y="0"/>
                </a:moveTo>
                <a:lnTo>
                  <a:pt x="53721" y="0"/>
                </a:lnTo>
                <a:lnTo>
                  <a:pt x="32811" y="4214"/>
                </a:lnTo>
                <a:lnTo>
                  <a:pt x="15735" y="15716"/>
                </a:lnTo>
                <a:lnTo>
                  <a:pt x="4221" y="32789"/>
                </a:lnTo>
                <a:lnTo>
                  <a:pt x="0" y="53720"/>
                </a:lnTo>
                <a:lnTo>
                  <a:pt x="0" y="1545335"/>
                </a:lnTo>
                <a:lnTo>
                  <a:pt x="4221" y="1566267"/>
                </a:lnTo>
                <a:lnTo>
                  <a:pt x="15735" y="1583340"/>
                </a:lnTo>
                <a:lnTo>
                  <a:pt x="32811" y="1594842"/>
                </a:lnTo>
                <a:lnTo>
                  <a:pt x="53721" y="1599056"/>
                </a:lnTo>
                <a:lnTo>
                  <a:pt x="268605" y="1599056"/>
                </a:lnTo>
                <a:lnTo>
                  <a:pt x="289522" y="1594842"/>
                </a:lnTo>
                <a:lnTo>
                  <a:pt x="306601" y="1583340"/>
                </a:lnTo>
                <a:lnTo>
                  <a:pt x="318116" y="1566267"/>
                </a:lnTo>
                <a:lnTo>
                  <a:pt x="322338" y="1545335"/>
                </a:lnTo>
                <a:lnTo>
                  <a:pt x="322338" y="53720"/>
                </a:lnTo>
                <a:lnTo>
                  <a:pt x="318116" y="32789"/>
                </a:lnTo>
                <a:lnTo>
                  <a:pt x="306601" y="15716"/>
                </a:lnTo>
                <a:lnTo>
                  <a:pt x="289522" y="4214"/>
                </a:lnTo>
                <a:lnTo>
                  <a:pt x="268605"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txBox="1"/>
          <p:nvPr/>
        </p:nvSpPr>
        <p:spPr>
          <a:xfrm>
            <a:off x="196201" y="7454900"/>
            <a:ext cx="407783"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6</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22" name="object 22"/>
          <p:cNvSpPr txBox="1"/>
          <p:nvPr/>
        </p:nvSpPr>
        <p:spPr>
          <a:xfrm>
            <a:off x="3175254" y="7454900"/>
            <a:ext cx="407542"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7</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26" name="object 26"/>
          <p:cNvSpPr/>
          <p:nvPr/>
        </p:nvSpPr>
        <p:spPr>
          <a:xfrm>
            <a:off x="3193795" y="6667499"/>
            <a:ext cx="348098" cy="527227"/>
          </a:xfrm>
          <a:custGeom>
            <a:avLst/>
            <a:gdLst/>
            <a:ahLst/>
            <a:cxnLst/>
            <a:rect l="l" t="t" r="r" b="b"/>
            <a:pathLst>
              <a:path w="322579" h="379095">
                <a:moveTo>
                  <a:pt x="268604" y="0"/>
                </a:moveTo>
                <a:lnTo>
                  <a:pt x="53720" y="0"/>
                </a:lnTo>
                <a:lnTo>
                  <a:pt x="32843" y="4214"/>
                </a:lnTo>
                <a:lnTo>
                  <a:pt x="15763" y="15716"/>
                </a:lnTo>
                <a:lnTo>
                  <a:pt x="4232" y="32789"/>
                </a:lnTo>
                <a:lnTo>
                  <a:pt x="0" y="53720"/>
                </a:lnTo>
                <a:lnTo>
                  <a:pt x="0" y="325246"/>
                </a:lnTo>
                <a:lnTo>
                  <a:pt x="4232" y="346124"/>
                </a:lnTo>
                <a:lnTo>
                  <a:pt x="15763" y="363204"/>
                </a:lnTo>
                <a:lnTo>
                  <a:pt x="32843" y="374735"/>
                </a:lnTo>
                <a:lnTo>
                  <a:pt x="53720" y="378967"/>
                </a:lnTo>
                <a:lnTo>
                  <a:pt x="268604" y="378967"/>
                </a:lnTo>
                <a:lnTo>
                  <a:pt x="289536" y="374735"/>
                </a:lnTo>
                <a:lnTo>
                  <a:pt x="306609" y="363204"/>
                </a:lnTo>
                <a:lnTo>
                  <a:pt x="318111" y="346124"/>
                </a:lnTo>
                <a:lnTo>
                  <a:pt x="322325" y="325246"/>
                </a:lnTo>
                <a:lnTo>
                  <a:pt x="322325" y="53720"/>
                </a:lnTo>
                <a:lnTo>
                  <a:pt x="318111" y="32789"/>
                </a:lnTo>
                <a:lnTo>
                  <a:pt x="306609" y="15716"/>
                </a:lnTo>
                <a:lnTo>
                  <a:pt x="289536" y="4214"/>
                </a:lnTo>
                <a:lnTo>
                  <a:pt x="268604"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txBox="1"/>
          <p:nvPr/>
        </p:nvSpPr>
        <p:spPr>
          <a:xfrm>
            <a:off x="3840607" y="7454900"/>
            <a:ext cx="413138"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8</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32" name="object 32"/>
          <p:cNvSpPr/>
          <p:nvPr/>
        </p:nvSpPr>
        <p:spPr>
          <a:xfrm>
            <a:off x="3883933" y="6629400"/>
            <a:ext cx="335964" cy="575968"/>
          </a:xfrm>
          <a:custGeom>
            <a:avLst/>
            <a:gdLst/>
            <a:ahLst/>
            <a:cxnLst/>
            <a:rect l="l" t="t" r="r" b="b"/>
            <a:pathLst>
              <a:path w="322579" h="447040">
                <a:moveTo>
                  <a:pt x="268604" y="0"/>
                </a:moveTo>
                <a:lnTo>
                  <a:pt x="53721" y="0"/>
                </a:lnTo>
                <a:lnTo>
                  <a:pt x="32789" y="4214"/>
                </a:lnTo>
                <a:lnTo>
                  <a:pt x="15716" y="15716"/>
                </a:lnTo>
                <a:lnTo>
                  <a:pt x="4214" y="32789"/>
                </a:lnTo>
                <a:lnTo>
                  <a:pt x="0" y="53721"/>
                </a:lnTo>
                <a:lnTo>
                  <a:pt x="0" y="392811"/>
                </a:lnTo>
                <a:lnTo>
                  <a:pt x="4214" y="413742"/>
                </a:lnTo>
                <a:lnTo>
                  <a:pt x="15716" y="430815"/>
                </a:lnTo>
                <a:lnTo>
                  <a:pt x="32789" y="442317"/>
                </a:lnTo>
                <a:lnTo>
                  <a:pt x="53721" y="446532"/>
                </a:lnTo>
                <a:lnTo>
                  <a:pt x="268604" y="446532"/>
                </a:lnTo>
                <a:lnTo>
                  <a:pt x="289482" y="442317"/>
                </a:lnTo>
                <a:lnTo>
                  <a:pt x="306562" y="430815"/>
                </a:lnTo>
                <a:lnTo>
                  <a:pt x="318093" y="413742"/>
                </a:lnTo>
                <a:lnTo>
                  <a:pt x="322325" y="392811"/>
                </a:lnTo>
                <a:lnTo>
                  <a:pt x="322325" y="53721"/>
                </a:lnTo>
                <a:lnTo>
                  <a:pt x="318093" y="32789"/>
                </a:lnTo>
                <a:lnTo>
                  <a:pt x="306562" y="15716"/>
                </a:lnTo>
                <a:lnTo>
                  <a:pt x="289482" y="4214"/>
                </a:lnTo>
                <a:lnTo>
                  <a:pt x="268604"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object 37"/>
          <p:cNvSpPr/>
          <p:nvPr/>
        </p:nvSpPr>
        <p:spPr>
          <a:xfrm>
            <a:off x="2479242" y="6606710"/>
            <a:ext cx="353572" cy="588562"/>
          </a:xfrm>
          <a:custGeom>
            <a:avLst/>
            <a:gdLst/>
            <a:ahLst/>
            <a:cxnLst/>
            <a:rect l="l" t="t" r="r" b="b"/>
            <a:pathLst>
              <a:path w="322580" h="373379">
                <a:moveTo>
                  <a:pt x="268605" y="0"/>
                </a:moveTo>
                <a:lnTo>
                  <a:pt x="53720" y="0"/>
                </a:lnTo>
                <a:lnTo>
                  <a:pt x="32843" y="4232"/>
                </a:lnTo>
                <a:lnTo>
                  <a:pt x="15763" y="15763"/>
                </a:lnTo>
                <a:lnTo>
                  <a:pt x="4232" y="32843"/>
                </a:lnTo>
                <a:lnTo>
                  <a:pt x="0" y="53720"/>
                </a:lnTo>
                <a:lnTo>
                  <a:pt x="0" y="319404"/>
                </a:lnTo>
                <a:lnTo>
                  <a:pt x="4232" y="340336"/>
                </a:lnTo>
                <a:lnTo>
                  <a:pt x="15763" y="357409"/>
                </a:lnTo>
                <a:lnTo>
                  <a:pt x="32843" y="368911"/>
                </a:lnTo>
                <a:lnTo>
                  <a:pt x="53720" y="373125"/>
                </a:lnTo>
                <a:lnTo>
                  <a:pt x="268605" y="373125"/>
                </a:lnTo>
                <a:lnTo>
                  <a:pt x="289536" y="368911"/>
                </a:lnTo>
                <a:lnTo>
                  <a:pt x="306609" y="357409"/>
                </a:lnTo>
                <a:lnTo>
                  <a:pt x="318111" y="340336"/>
                </a:lnTo>
                <a:lnTo>
                  <a:pt x="322325" y="319404"/>
                </a:lnTo>
                <a:lnTo>
                  <a:pt x="322325" y="53720"/>
                </a:lnTo>
                <a:lnTo>
                  <a:pt x="318111" y="32843"/>
                </a:lnTo>
                <a:lnTo>
                  <a:pt x="306609" y="15763"/>
                </a:lnTo>
                <a:lnTo>
                  <a:pt x="289536" y="4232"/>
                </a:lnTo>
                <a:lnTo>
                  <a:pt x="268605"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object 39"/>
          <p:cNvSpPr txBox="1"/>
          <p:nvPr/>
        </p:nvSpPr>
        <p:spPr>
          <a:xfrm>
            <a:off x="2510154" y="7454900"/>
            <a:ext cx="461646"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6</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40" name="object 40"/>
          <p:cNvSpPr txBox="1"/>
          <p:nvPr/>
        </p:nvSpPr>
        <p:spPr>
          <a:xfrm>
            <a:off x="5553834" y="7454900"/>
            <a:ext cx="465965"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7</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44" name="object 44"/>
          <p:cNvSpPr/>
          <p:nvPr/>
        </p:nvSpPr>
        <p:spPr>
          <a:xfrm>
            <a:off x="5486400" y="6395973"/>
            <a:ext cx="373038" cy="807792"/>
          </a:xfrm>
          <a:custGeom>
            <a:avLst/>
            <a:gdLst/>
            <a:ahLst/>
            <a:cxnLst/>
            <a:rect l="l" t="t" r="r" b="b"/>
            <a:pathLst>
              <a:path w="322579" h="789304">
                <a:moveTo>
                  <a:pt x="268604" y="0"/>
                </a:moveTo>
                <a:lnTo>
                  <a:pt x="53720" y="0"/>
                </a:lnTo>
                <a:lnTo>
                  <a:pt x="32843" y="4214"/>
                </a:lnTo>
                <a:lnTo>
                  <a:pt x="15763" y="15716"/>
                </a:lnTo>
                <a:lnTo>
                  <a:pt x="4232" y="32789"/>
                </a:lnTo>
                <a:lnTo>
                  <a:pt x="0" y="53720"/>
                </a:lnTo>
                <a:lnTo>
                  <a:pt x="0" y="735329"/>
                </a:lnTo>
                <a:lnTo>
                  <a:pt x="4232" y="756261"/>
                </a:lnTo>
                <a:lnTo>
                  <a:pt x="15763" y="773334"/>
                </a:lnTo>
                <a:lnTo>
                  <a:pt x="32843" y="784836"/>
                </a:lnTo>
                <a:lnTo>
                  <a:pt x="53720" y="789050"/>
                </a:lnTo>
                <a:lnTo>
                  <a:pt x="268604" y="789050"/>
                </a:lnTo>
                <a:lnTo>
                  <a:pt x="289536" y="784836"/>
                </a:lnTo>
                <a:lnTo>
                  <a:pt x="306609" y="773334"/>
                </a:lnTo>
                <a:lnTo>
                  <a:pt x="318111" y="756261"/>
                </a:lnTo>
                <a:lnTo>
                  <a:pt x="322325" y="735329"/>
                </a:lnTo>
                <a:lnTo>
                  <a:pt x="322325" y="53720"/>
                </a:lnTo>
                <a:lnTo>
                  <a:pt x="318111" y="32789"/>
                </a:lnTo>
                <a:lnTo>
                  <a:pt x="306609" y="15716"/>
                </a:lnTo>
                <a:lnTo>
                  <a:pt x="289536" y="4214"/>
                </a:lnTo>
                <a:lnTo>
                  <a:pt x="268604"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object 46"/>
          <p:cNvSpPr txBox="1"/>
          <p:nvPr/>
        </p:nvSpPr>
        <p:spPr>
          <a:xfrm>
            <a:off x="6255618" y="7454900"/>
            <a:ext cx="383153"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8</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50" name="object 50"/>
          <p:cNvSpPr/>
          <p:nvPr/>
        </p:nvSpPr>
        <p:spPr>
          <a:xfrm>
            <a:off x="6221729" y="6239634"/>
            <a:ext cx="322580" cy="974390"/>
          </a:xfrm>
          <a:custGeom>
            <a:avLst/>
            <a:gdLst/>
            <a:ahLst/>
            <a:cxnLst/>
            <a:rect l="l" t="t" r="r" b="b"/>
            <a:pathLst>
              <a:path w="322579" h="685800">
                <a:moveTo>
                  <a:pt x="268604" y="0"/>
                </a:moveTo>
                <a:lnTo>
                  <a:pt x="53720" y="0"/>
                </a:lnTo>
                <a:lnTo>
                  <a:pt x="32843" y="4232"/>
                </a:lnTo>
                <a:lnTo>
                  <a:pt x="15763" y="15763"/>
                </a:lnTo>
                <a:lnTo>
                  <a:pt x="4232" y="32843"/>
                </a:lnTo>
                <a:lnTo>
                  <a:pt x="0" y="53721"/>
                </a:lnTo>
                <a:lnTo>
                  <a:pt x="0" y="632079"/>
                </a:lnTo>
                <a:lnTo>
                  <a:pt x="4232" y="653010"/>
                </a:lnTo>
                <a:lnTo>
                  <a:pt x="15763" y="670083"/>
                </a:lnTo>
                <a:lnTo>
                  <a:pt x="32843" y="681585"/>
                </a:lnTo>
                <a:lnTo>
                  <a:pt x="53720" y="685800"/>
                </a:lnTo>
                <a:lnTo>
                  <a:pt x="268604" y="685800"/>
                </a:lnTo>
                <a:lnTo>
                  <a:pt x="289536" y="681585"/>
                </a:lnTo>
                <a:lnTo>
                  <a:pt x="306609" y="670083"/>
                </a:lnTo>
                <a:lnTo>
                  <a:pt x="318111" y="653010"/>
                </a:lnTo>
                <a:lnTo>
                  <a:pt x="322325" y="632079"/>
                </a:lnTo>
                <a:lnTo>
                  <a:pt x="322325" y="53721"/>
                </a:lnTo>
                <a:lnTo>
                  <a:pt x="318111" y="32843"/>
                </a:lnTo>
                <a:lnTo>
                  <a:pt x="306609" y="15763"/>
                </a:lnTo>
                <a:lnTo>
                  <a:pt x="289536" y="4232"/>
                </a:lnTo>
                <a:lnTo>
                  <a:pt x="268604"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object 55"/>
          <p:cNvSpPr/>
          <p:nvPr/>
        </p:nvSpPr>
        <p:spPr>
          <a:xfrm>
            <a:off x="4825649" y="6106299"/>
            <a:ext cx="332471" cy="1096404"/>
          </a:xfrm>
          <a:custGeom>
            <a:avLst/>
            <a:gdLst/>
            <a:ahLst/>
            <a:cxnLst/>
            <a:rect l="l" t="t" r="r" b="b"/>
            <a:pathLst>
              <a:path w="322579" h="893445">
                <a:moveTo>
                  <a:pt x="268604" y="0"/>
                </a:moveTo>
                <a:lnTo>
                  <a:pt x="53720" y="0"/>
                </a:lnTo>
                <a:lnTo>
                  <a:pt x="32789" y="4232"/>
                </a:lnTo>
                <a:lnTo>
                  <a:pt x="15716" y="15763"/>
                </a:lnTo>
                <a:lnTo>
                  <a:pt x="4214" y="32843"/>
                </a:lnTo>
                <a:lnTo>
                  <a:pt x="0" y="53720"/>
                </a:lnTo>
                <a:lnTo>
                  <a:pt x="0" y="839343"/>
                </a:lnTo>
                <a:lnTo>
                  <a:pt x="4214" y="860274"/>
                </a:lnTo>
                <a:lnTo>
                  <a:pt x="15716" y="877347"/>
                </a:lnTo>
                <a:lnTo>
                  <a:pt x="32789" y="888849"/>
                </a:lnTo>
                <a:lnTo>
                  <a:pt x="53720" y="893063"/>
                </a:lnTo>
                <a:lnTo>
                  <a:pt x="268604" y="893063"/>
                </a:lnTo>
                <a:lnTo>
                  <a:pt x="289536" y="888849"/>
                </a:lnTo>
                <a:lnTo>
                  <a:pt x="306609" y="877347"/>
                </a:lnTo>
                <a:lnTo>
                  <a:pt x="318111" y="860274"/>
                </a:lnTo>
                <a:lnTo>
                  <a:pt x="322325" y="839343"/>
                </a:lnTo>
                <a:lnTo>
                  <a:pt x="322325" y="53720"/>
                </a:lnTo>
                <a:lnTo>
                  <a:pt x="318111" y="32843"/>
                </a:lnTo>
                <a:lnTo>
                  <a:pt x="306609" y="15763"/>
                </a:lnTo>
                <a:lnTo>
                  <a:pt x="289536" y="4232"/>
                </a:lnTo>
                <a:lnTo>
                  <a:pt x="268604" y="0"/>
                </a:lnTo>
                <a:close/>
              </a:path>
            </a:pathLst>
          </a:custGeom>
          <a:solidFill>
            <a:schemeClr val="tx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object 57"/>
          <p:cNvSpPr txBox="1"/>
          <p:nvPr/>
        </p:nvSpPr>
        <p:spPr>
          <a:xfrm>
            <a:off x="4852050" y="7454900"/>
            <a:ext cx="481949"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202</a:t>
            </a:r>
            <a:r>
              <a:rPr kumimoji="0" lang="ru-RU"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6</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58" name="object 58"/>
          <p:cNvSpPr txBox="1"/>
          <p:nvPr/>
        </p:nvSpPr>
        <p:spPr>
          <a:xfrm>
            <a:off x="716076" y="5014608"/>
            <a:ext cx="1073428" cy="443711"/>
          </a:xfrm>
          <a:prstGeom prst="rect">
            <a:avLst/>
          </a:prstGeom>
        </p:spPr>
        <p:txBody>
          <a:bodyPr vert="horz" wrap="square" lIns="0" tIns="12700" rIns="0" bIns="0" rtlCol="0">
            <a:spAutoFit/>
          </a:bodyPr>
          <a:lstStyle/>
          <a:p>
            <a:pPr marL="133985" marR="5080" lvl="0" indent="-12192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60" normalizeH="0" baseline="0" noProof="0" dirty="0">
                <a:ln>
                  <a:noFill/>
                </a:ln>
                <a:solidFill>
                  <a:srgbClr val="1F497D">
                    <a:lumMod val="50000"/>
                  </a:srgbClr>
                </a:solidFill>
                <a:effectLst/>
                <a:uLnTx/>
                <a:uFillTx/>
                <a:latin typeface="Arial" pitchFamily="34" charset="0"/>
                <a:ea typeface="+mn-ea"/>
                <a:cs typeface="Arial" pitchFamily="34" charset="0"/>
              </a:rPr>
              <a:t>На</a:t>
            </a:r>
            <a:r>
              <a:rPr kumimoji="0" sz="1400" b="1" i="0" u="none" strike="noStrike" kern="1200" cap="none" spc="-55" normalizeH="0" baseline="0" noProof="0" dirty="0">
                <a:ln>
                  <a:noFill/>
                </a:ln>
                <a:solidFill>
                  <a:srgbClr val="1F497D">
                    <a:lumMod val="50000"/>
                  </a:srgbClr>
                </a:solidFill>
                <a:effectLst/>
                <a:uLnTx/>
                <a:uFillTx/>
                <a:latin typeface="Arial" pitchFamily="34" charset="0"/>
                <a:ea typeface="+mn-ea"/>
                <a:cs typeface="Arial" pitchFamily="34" charset="0"/>
              </a:rPr>
              <a:t>л</a:t>
            </a:r>
            <a:r>
              <a:rPr kumimoji="0" sz="1400" b="1" i="0" u="none" strike="noStrike" kern="1200" cap="none" spc="-45" normalizeH="0" baseline="0" noProof="0" dirty="0">
                <a:ln>
                  <a:noFill/>
                </a:ln>
                <a:solidFill>
                  <a:srgbClr val="1F497D">
                    <a:lumMod val="50000"/>
                  </a:srgbClr>
                </a:solidFill>
                <a:effectLst/>
                <a:uLnTx/>
                <a:uFillTx/>
                <a:latin typeface="Arial" pitchFamily="34" charset="0"/>
                <a:ea typeface="+mn-ea"/>
                <a:cs typeface="Arial" pitchFamily="34" charset="0"/>
              </a:rPr>
              <a:t>ого</a:t>
            </a:r>
            <a:r>
              <a:rPr kumimoji="0" sz="1400" b="1" i="0" u="none" strike="noStrike" kern="1200" cap="none" spc="-50" normalizeH="0" baseline="0" noProof="0" dirty="0">
                <a:ln>
                  <a:noFill/>
                </a:ln>
                <a:solidFill>
                  <a:srgbClr val="1F497D">
                    <a:lumMod val="50000"/>
                  </a:srgbClr>
                </a:solidFill>
                <a:effectLst/>
                <a:uLnTx/>
                <a:uFillTx/>
                <a:latin typeface="Arial" pitchFamily="34" charset="0"/>
                <a:ea typeface="+mn-ea"/>
                <a:cs typeface="Arial" pitchFamily="34" charset="0"/>
              </a:rPr>
              <a:t>в</a:t>
            </a:r>
            <a:r>
              <a:rPr kumimoji="0" sz="1400" b="1" i="0" u="none" strike="noStrike" kern="1200" cap="none" spc="-20" normalizeH="0" baseline="0" noProof="0" dirty="0">
                <a:ln>
                  <a:noFill/>
                </a:ln>
                <a:solidFill>
                  <a:srgbClr val="1F497D">
                    <a:lumMod val="50000"/>
                  </a:srgbClr>
                </a:solidFill>
                <a:effectLst/>
                <a:uLnTx/>
                <a:uFillTx/>
                <a:latin typeface="Arial" pitchFamily="34" charset="0"/>
                <a:ea typeface="+mn-ea"/>
                <a:cs typeface="Arial" pitchFamily="34" charset="0"/>
              </a:rPr>
              <a:t>ые  </a:t>
            </a:r>
            <a:r>
              <a:rPr kumimoji="0" sz="1400" b="1" i="0" u="none" strike="noStrike" kern="1200" cap="none" spc="-15" normalizeH="0" baseline="0" noProof="0" dirty="0">
                <a:ln>
                  <a:noFill/>
                </a:ln>
                <a:solidFill>
                  <a:srgbClr val="1F497D">
                    <a:lumMod val="50000"/>
                  </a:srgbClr>
                </a:solidFill>
                <a:effectLst/>
                <a:uLnTx/>
                <a:uFillTx/>
                <a:latin typeface="Arial" pitchFamily="34" charset="0"/>
                <a:ea typeface="+mn-ea"/>
                <a:cs typeface="Arial" pitchFamily="34" charset="0"/>
              </a:rPr>
              <a:t>доходы</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59" name="object 59"/>
          <p:cNvSpPr txBox="1"/>
          <p:nvPr/>
        </p:nvSpPr>
        <p:spPr>
          <a:xfrm>
            <a:off x="2832814" y="5105400"/>
            <a:ext cx="1271123" cy="443711"/>
          </a:xfrm>
          <a:prstGeom prst="rect">
            <a:avLst/>
          </a:prstGeom>
        </p:spPr>
        <p:txBody>
          <a:bodyPr vert="horz" wrap="square" lIns="0" tIns="12700" rIns="0" bIns="0" rtlCol="0">
            <a:spAutoFit/>
          </a:bodyPr>
          <a:lstStyle/>
          <a:p>
            <a:pPr marL="228600" marR="5080" lvl="0" indent="-216535"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40" normalizeH="0" baseline="0" noProof="0" dirty="0">
                <a:ln>
                  <a:noFill/>
                </a:ln>
                <a:solidFill>
                  <a:srgbClr val="1F497D">
                    <a:lumMod val="50000"/>
                  </a:srgbClr>
                </a:solidFill>
                <a:effectLst/>
                <a:uLnTx/>
                <a:uFillTx/>
                <a:latin typeface="Arial" pitchFamily="34" charset="0"/>
                <a:ea typeface="+mn-ea"/>
                <a:cs typeface="Arial" pitchFamily="34" charset="0"/>
              </a:rPr>
              <a:t>Нена</a:t>
            </a:r>
            <a:r>
              <a:rPr kumimoji="0" sz="1400" b="1" i="0" u="none" strike="noStrike" kern="1200" cap="none" spc="-35" normalizeH="0" baseline="0" noProof="0" dirty="0">
                <a:ln>
                  <a:noFill/>
                </a:ln>
                <a:solidFill>
                  <a:srgbClr val="1F497D">
                    <a:lumMod val="50000"/>
                  </a:srgbClr>
                </a:solidFill>
                <a:effectLst/>
                <a:uLnTx/>
                <a:uFillTx/>
                <a:latin typeface="Arial" pitchFamily="34" charset="0"/>
                <a:ea typeface="+mn-ea"/>
                <a:cs typeface="Arial" pitchFamily="34" charset="0"/>
              </a:rPr>
              <a:t>л</a:t>
            </a:r>
            <a:r>
              <a:rPr kumimoji="0" sz="1400" b="1" i="0" u="none" strike="noStrike" kern="1200" cap="none" spc="-45" normalizeH="0" baseline="0" noProof="0" dirty="0">
                <a:ln>
                  <a:noFill/>
                </a:ln>
                <a:solidFill>
                  <a:srgbClr val="1F497D">
                    <a:lumMod val="50000"/>
                  </a:srgbClr>
                </a:solidFill>
                <a:effectLst/>
                <a:uLnTx/>
                <a:uFillTx/>
                <a:latin typeface="Arial" pitchFamily="34" charset="0"/>
                <a:ea typeface="+mn-ea"/>
                <a:cs typeface="Arial" pitchFamily="34" charset="0"/>
              </a:rPr>
              <a:t>ого</a:t>
            </a:r>
            <a:r>
              <a:rPr kumimoji="0" sz="1400" b="1" i="0" u="none" strike="noStrike" kern="1200" cap="none" spc="-50" normalizeH="0" baseline="0" noProof="0" dirty="0">
                <a:ln>
                  <a:noFill/>
                </a:ln>
                <a:solidFill>
                  <a:srgbClr val="1F497D">
                    <a:lumMod val="50000"/>
                  </a:srgbClr>
                </a:solidFill>
                <a:effectLst/>
                <a:uLnTx/>
                <a:uFillTx/>
                <a:latin typeface="Arial" pitchFamily="34" charset="0"/>
                <a:ea typeface="+mn-ea"/>
                <a:cs typeface="Arial" pitchFamily="34" charset="0"/>
              </a:rPr>
              <a:t>в</a:t>
            </a:r>
            <a:r>
              <a:rPr kumimoji="0" sz="1400" b="1" i="0" u="none" strike="noStrike" kern="1200" cap="none" spc="-20" normalizeH="0" baseline="0" noProof="0" dirty="0">
                <a:ln>
                  <a:noFill/>
                </a:ln>
                <a:solidFill>
                  <a:srgbClr val="1F497D">
                    <a:lumMod val="50000"/>
                  </a:srgbClr>
                </a:solidFill>
                <a:effectLst/>
                <a:uLnTx/>
                <a:uFillTx/>
                <a:latin typeface="Arial" pitchFamily="34" charset="0"/>
                <a:ea typeface="+mn-ea"/>
                <a:cs typeface="Arial" pitchFamily="34" charset="0"/>
              </a:rPr>
              <a:t>ые  </a:t>
            </a:r>
            <a:r>
              <a:rPr kumimoji="0" sz="1400" b="1" i="0" u="none" strike="noStrike" kern="1200" cap="none" spc="-15" normalizeH="0" baseline="0" noProof="0" dirty="0">
                <a:ln>
                  <a:noFill/>
                </a:ln>
                <a:solidFill>
                  <a:srgbClr val="1F497D">
                    <a:lumMod val="50000"/>
                  </a:srgbClr>
                </a:solidFill>
                <a:effectLst/>
                <a:uLnTx/>
                <a:uFillTx/>
                <a:latin typeface="Arial" pitchFamily="34" charset="0"/>
                <a:ea typeface="+mn-ea"/>
                <a:cs typeface="Arial" pitchFamily="34" charset="0"/>
              </a:rPr>
              <a:t>доходы</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60" name="object 60"/>
          <p:cNvSpPr txBox="1"/>
          <p:nvPr/>
        </p:nvSpPr>
        <p:spPr>
          <a:xfrm>
            <a:off x="4966474" y="5042689"/>
            <a:ext cx="1480720" cy="443711"/>
          </a:xfrm>
          <a:prstGeom prst="rect">
            <a:avLst/>
          </a:prstGeom>
        </p:spPr>
        <p:txBody>
          <a:bodyPr vert="horz" wrap="square" lIns="0" tIns="12700" rIns="0" bIns="0" rtlCol="0">
            <a:spAutoFit/>
          </a:bodyPr>
          <a:lstStyle/>
          <a:p>
            <a:pPr marL="79375" marR="5080" lvl="0" indent="-67310" algn="ctr"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0" normalizeH="0" baseline="0" noProof="0" dirty="0">
                <a:ln>
                  <a:noFill/>
                </a:ln>
                <a:solidFill>
                  <a:srgbClr val="1F497D">
                    <a:lumMod val="50000"/>
                  </a:srgbClr>
                </a:solidFill>
                <a:effectLst/>
                <a:uLnTx/>
                <a:uFillTx/>
                <a:latin typeface="Arial" pitchFamily="34" charset="0"/>
                <a:ea typeface="+mn-ea"/>
                <a:cs typeface="Arial" pitchFamily="34" charset="0"/>
              </a:rPr>
              <a:t>Б</a:t>
            </a:r>
            <a:r>
              <a:rPr kumimoji="0" sz="1400" b="1" i="0" u="none" strike="noStrike" kern="1200" cap="none" spc="-35" normalizeH="0" baseline="0" noProof="0" dirty="0">
                <a:ln>
                  <a:noFill/>
                </a:ln>
                <a:solidFill>
                  <a:srgbClr val="1F497D">
                    <a:lumMod val="50000"/>
                  </a:srgbClr>
                </a:solidFill>
                <a:effectLst/>
                <a:uLnTx/>
                <a:uFillTx/>
                <a:latin typeface="Arial" pitchFamily="34" charset="0"/>
                <a:ea typeface="+mn-ea"/>
                <a:cs typeface="Arial" pitchFamily="34" charset="0"/>
              </a:rPr>
              <a:t>е</a:t>
            </a:r>
            <a:r>
              <a:rPr kumimoji="0" sz="1400" b="1" i="0" u="none" strike="noStrike" kern="1200" cap="none" spc="-90" normalizeH="0" baseline="0" noProof="0" dirty="0">
                <a:ln>
                  <a:noFill/>
                </a:ln>
                <a:solidFill>
                  <a:srgbClr val="1F497D">
                    <a:lumMod val="50000"/>
                  </a:srgbClr>
                </a:solidFill>
                <a:effectLst/>
                <a:uLnTx/>
                <a:uFillTx/>
                <a:latin typeface="Arial" pitchFamily="34" charset="0"/>
                <a:ea typeface="+mn-ea"/>
                <a:cs typeface="Arial" pitchFamily="34" charset="0"/>
              </a:rPr>
              <a:t>зв</a:t>
            </a:r>
            <a:r>
              <a:rPr kumimoji="0" sz="14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озм</a:t>
            </a:r>
            <a:r>
              <a:rPr kumimoji="0" sz="1400" b="1" i="0" u="none" strike="noStrike" kern="1200" cap="none" spc="5" normalizeH="0" baseline="0" noProof="0" dirty="0">
                <a:ln>
                  <a:noFill/>
                </a:ln>
                <a:solidFill>
                  <a:srgbClr val="1F497D">
                    <a:lumMod val="50000"/>
                  </a:srgbClr>
                </a:solidFill>
                <a:effectLst/>
                <a:uLnTx/>
                <a:uFillTx/>
                <a:latin typeface="Arial" pitchFamily="34" charset="0"/>
                <a:ea typeface="+mn-ea"/>
                <a:cs typeface="Arial" pitchFamily="34" charset="0"/>
              </a:rPr>
              <a:t>е</a:t>
            </a:r>
            <a:r>
              <a:rPr kumimoji="0" sz="1400" b="1" i="0" u="none" strike="noStrike" kern="1200" cap="none" spc="-60" normalizeH="0" baseline="0" noProof="0" dirty="0">
                <a:ln>
                  <a:noFill/>
                </a:ln>
                <a:solidFill>
                  <a:srgbClr val="1F497D">
                    <a:lumMod val="50000"/>
                  </a:srgbClr>
                </a:solidFill>
                <a:effectLst/>
                <a:uLnTx/>
                <a:uFillTx/>
                <a:latin typeface="Arial" pitchFamily="34" charset="0"/>
                <a:ea typeface="+mn-ea"/>
                <a:cs typeface="Arial" pitchFamily="34" charset="0"/>
              </a:rPr>
              <a:t>здн</a:t>
            </a:r>
            <a:r>
              <a:rPr kumimoji="0" sz="1400" b="1" i="0" u="none" strike="noStrike" kern="1200" cap="none" spc="-70" normalizeH="0" baseline="0" noProof="0" dirty="0">
                <a:ln>
                  <a:noFill/>
                </a:ln>
                <a:solidFill>
                  <a:srgbClr val="1F497D">
                    <a:lumMod val="50000"/>
                  </a:srgbClr>
                </a:solidFill>
                <a:effectLst/>
                <a:uLnTx/>
                <a:uFillTx/>
                <a:latin typeface="Arial" pitchFamily="34" charset="0"/>
                <a:ea typeface="+mn-ea"/>
                <a:cs typeface="Arial" pitchFamily="34" charset="0"/>
              </a:rPr>
              <a:t>ы</a:t>
            </a:r>
            <a:r>
              <a:rPr kumimoji="0" sz="1400" b="1" i="0" u="none" strike="noStrike" kern="1200" cap="none" spc="35" normalizeH="0" baseline="0" noProof="0" dirty="0">
                <a:ln>
                  <a:noFill/>
                </a:ln>
                <a:solidFill>
                  <a:srgbClr val="1F497D">
                    <a:lumMod val="50000"/>
                  </a:srgbClr>
                </a:solidFill>
                <a:effectLst/>
                <a:uLnTx/>
                <a:uFillTx/>
                <a:latin typeface="Arial" pitchFamily="34" charset="0"/>
                <a:ea typeface="+mn-ea"/>
                <a:cs typeface="Arial" pitchFamily="34" charset="0"/>
              </a:rPr>
              <a:t>е  </a:t>
            </a:r>
            <a:r>
              <a:rPr kumimoji="0" sz="1400" b="1" i="0" u="none" strike="noStrike" kern="1200" cap="none" spc="-45" normalizeH="0" baseline="0" noProof="0" dirty="0">
                <a:ln>
                  <a:noFill/>
                </a:ln>
                <a:solidFill>
                  <a:srgbClr val="1F497D">
                    <a:lumMod val="50000"/>
                  </a:srgbClr>
                </a:solidFill>
                <a:effectLst/>
                <a:uLnTx/>
                <a:uFillTx/>
                <a:latin typeface="Arial" pitchFamily="34" charset="0"/>
                <a:ea typeface="+mn-ea"/>
                <a:cs typeface="Arial" pitchFamily="34" charset="0"/>
              </a:rPr>
              <a:t>поступления</a:t>
            </a:r>
            <a:endParaRPr kumimoji="0"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grpSp>
        <p:nvGrpSpPr>
          <p:cNvPr id="61" name="object 61"/>
          <p:cNvGrpSpPr/>
          <p:nvPr/>
        </p:nvGrpSpPr>
        <p:grpSpPr>
          <a:xfrm>
            <a:off x="171919" y="5236464"/>
            <a:ext cx="6274435" cy="2319020"/>
            <a:chOff x="171919" y="5236464"/>
            <a:chExt cx="6274435" cy="2319020"/>
          </a:xfrm>
        </p:grpSpPr>
        <p:sp>
          <p:nvSpPr>
            <p:cNvPr id="62" name="object 62"/>
            <p:cNvSpPr/>
            <p:nvPr/>
          </p:nvSpPr>
          <p:spPr>
            <a:xfrm>
              <a:off x="2231008" y="5236464"/>
              <a:ext cx="2194560" cy="2319020"/>
            </a:xfrm>
            <a:custGeom>
              <a:avLst/>
              <a:gdLst/>
              <a:ahLst/>
              <a:cxnLst/>
              <a:rect l="l" t="t" r="r" b="b"/>
              <a:pathLst>
                <a:path w="2194560" h="2319020">
                  <a:moveTo>
                    <a:pt x="0" y="2318512"/>
                  </a:moveTo>
                  <a:lnTo>
                    <a:pt x="0" y="0"/>
                  </a:lnTo>
                </a:path>
                <a:path w="2194560" h="2319020">
                  <a:moveTo>
                    <a:pt x="2194433" y="2318512"/>
                  </a:moveTo>
                  <a:lnTo>
                    <a:pt x="2194433" y="0"/>
                  </a:lnTo>
                </a:path>
              </a:pathLst>
            </a:custGeom>
            <a:ln w="6350">
              <a:solidFill>
                <a:srgbClr val="6C99C5"/>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object 63"/>
            <p:cNvSpPr/>
            <p:nvPr/>
          </p:nvSpPr>
          <p:spPr>
            <a:xfrm>
              <a:off x="171919" y="7391908"/>
              <a:ext cx="6274435" cy="0"/>
            </a:xfrm>
            <a:custGeom>
              <a:avLst/>
              <a:gdLst/>
              <a:ahLst/>
              <a:cxnLst/>
              <a:rect l="l" t="t" r="r" b="b"/>
              <a:pathLst>
                <a:path w="6274435">
                  <a:moveTo>
                    <a:pt x="0" y="0"/>
                  </a:moveTo>
                  <a:lnTo>
                    <a:pt x="6274346" y="0"/>
                  </a:lnTo>
                </a:path>
              </a:pathLst>
            </a:custGeom>
            <a:ln w="6350">
              <a:solidFill>
                <a:srgbClr val="6C99C5"/>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6" name="object 66"/>
          <p:cNvSpPr txBox="1">
            <a:spLocks noGrp="1"/>
          </p:cNvSpPr>
          <p:nvPr>
            <p:ph type="sldNum" sz="quarter" idx="7"/>
          </p:nvPr>
        </p:nvSpPr>
        <p:spPr>
          <a:prstGeom prst="rect">
            <a:avLst/>
          </a:prstGeom>
        </p:spPr>
        <p:txBody>
          <a:bodyPr vert="horz" wrap="square" lIns="0" tIns="20955" rIns="0" bIns="0" rtlCol="0">
            <a:spAutoFit/>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sz="1200" b="0" i="0" u="none" strike="noStrike" kern="1200" cap="none" spc="-100" normalizeH="0" baseline="0" noProof="0" dirty="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17</a:t>
            </a:fld>
            <a:endParaRPr kumimoji="0" sz="1200" b="0" i="0" u="none" strike="noStrike" kern="1200" cap="none" spc="-100" normalizeH="0" baseline="0" noProof="0" dirty="0">
              <a:ln>
                <a:noFill/>
              </a:ln>
              <a:solidFill>
                <a:srgbClr val="888888"/>
              </a:solidFill>
              <a:effectLst/>
              <a:uLnTx/>
              <a:uFillTx/>
              <a:latin typeface="Verdana"/>
              <a:ea typeface="+mn-ea"/>
            </a:endParaRPr>
          </a:p>
        </p:txBody>
      </p:sp>
      <p:sp>
        <p:nvSpPr>
          <p:cNvPr id="69" name="Text Box 1058"/>
          <p:cNvSpPr txBox="1">
            <a:spLocks noChangeArrowheads="1"/>
          </p:cNvSpPr>
          <p:nvPr/>
        </p:nvSpPr>
        <p:spPr bwMode="auto">
          <a:xfrm>
            <a:off x="250336" y="6106299"/>
            <a:ext cx="353649" cy="100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10"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1 227,0</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0" name="Text Box 1060"/>
          <p:cNvSpPr txBox="1">
            <a:spLocks noChangeArrowheads="1"/>
          </p:cNvSpPr>
          <p:nvPr/>
        </p:nvSpPr>
        <p:spPr bwMode="auto">
          <a:xfrm>
            <a:off x="980212" y="6526575"/>
            <a:ext cx="276323" cy="596421"/>
          </a:xfrm>
          <a:prstGeom prst="rect">
            <a:avLst/>
          </a:prstGeom>
          <a:noFill/>
          <a:ln>
            <a:noFill/>
          </a:ln>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10"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1 337,0</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1" name="Text Box 1059"/>
          <p:cNvSpPr txBox="1">
            <a:spLocks noChangeArrowheads="1"/>
          </p:cNvSpPr>
          <p:nvPr/>
        </p:nvSpPr>
        <p:spPr bwMode="auto">
          <a:xfrm>
            <a:off x="1694254" y="6331786"/>
            <a:ext cx="95250" cy="77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10"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1 436,7</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2" name="Text Box 1057"/>
          <p:cNvSpPr txBox="1">
            <a:spLocks noChangeArrowheads="1"/>
          </p:cNvSpPr>
          <p:nvPr/>
        </p:nvSpPr>
        <p:spPr bwMode="auto">
          <a:xfrm>
            <a:off x="2527906" y="6629400"/>
            <a:ext cx="239405" cy="4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51,4</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3" name="Text Box 1056"/>
          <p:cNvSpPr txBox="1">
            <a:spLocks noChangeArrowheads="1"/>
          </p:cNvSpPr>
          <p:nvPr/>
        </p:nvSpPr>
        <p:spPr bwMode="auto">
          <a:xfrm>
            <a:off x="3259298" y="6373294"/>
            <a:ext cx="323498" cy="71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50,5</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4" name="Text Box 1055"/>
          <p:cNvSpPr txBox="1">
            <a:spLocks noChangeArrowheads="1"/>
          </p:cNvSpPr>
          <p:nvPr/>
        </p:nvSpPr>
        <p:spPr bwMode="auto">
          <a:xfrm>
            <a:off x="3944571" y="6534817"/>
            <a:ext cx="309174" cy="56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50,0</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5" name="Text Box 1054"/>
          <p:cNvSpPr txBox="1">
            <a:spLocks noChangeArrowheads="1"/>
          </p:cNvSpPr>
          <p:nvPr/>
        </p:nvSpPr>
        <p:spPr bwMode="auto">
          <a:xfrm>
            <a:off x="4880260" y="6331786"/>
            <a:ext cx="227330" cy="79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5"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 1 584,4</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6" name="Text Box 1053"/>
          <p:cNvSpPr txBox="1">
            <a:spLocks noChangeArrowheads="1"/>
          </p:cNvSpPr>
          <p:nvPr/>
        </p:nvSpPr>
        <p:spPr bwMode="auto">
          <a:xfrm rot="21383510">
            <a:off x="5581387" y="6248400"/>
            <a:ext cx="3049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5"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1 315,4</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sp>
        <p:nvSpPr>
          <p:cNvPr id="77" name="Text Box 1053"/>
          <p:cNvSpPr txBox="1">
            <a:spLocks noChangeArrowheads="1"/>
          </p:cNvSpPr>
          <p:nvPr/>
        </p:nvSpPr>
        <p:spPr bwMode="auto">
          <a:xfrm>
            <a:off x="6255618" y="6331785"/>
            <a:ext cx="310471" cy="76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1" i="0" u="none" strike="noStrike" kern="1200" cap="none" spc="-5" normalizeH="0" baseline="0" noProof="0" dirty="0">
                <a:ln>
                  <a:noFill/>
                </a:ln>
                <a:solidFill>
                  <a:srgbClr val="FFFFFF"/>
                </a:solidFill>
                <a:effectLst/>
                <a:uLnTx/>
                <a:uFillTx/>
                <a:latin typeface="Arial" pitchFamily="34" charset="0"/>
                <a:ea typeface="Verdana" panose="020B0604030504040204" pitchFamily="34" charset="0"/>
                <a:cs typeface="Arial" pitchFamily="34" charset="0"/>
              </a:rPr>
              <a:t>1 424,2</a:t>
            </a:r>
            <a:endParaRPr kumimoji="0" lang="ru-RU" sz="1400" b="0" i="0" u="none" strike="noStrike" kern="1200" cap="none" spc="0" normalizeH="0" baseline="0" noProof="0" dirty="0">
              <a:ln>
                <a:noFill/>
              </a:ln>
              <a:solidFill>
                <a:prstClr val="black"/>
              </a:solidFill>
              <a:effectLst/>
              <a:uLnTx/>
              <a:uFillTx/>
              <a:latin typeface="Arial" pitchFamily="34" charset="0"/>
              <a:ea typeface="Verdana" panose="020B0604030504040204" pitchFamily="34" charset="0"/>
              <a:cs typeface="Arial" pitchFamily="34" charset="0"/>
            </a:endParaRPr>
          </a:p>
        </p:txBody>
      </p:sp>
      <p:graphicFrame>
        <p:nvGraphicFramePr>
          <p:cNvPr id="41" name="Таблица 40"/>
          <p:cNvGraphicFramePr>
            <a:graphicFrameLocks noGrp="1"/>
          </p:cNvGraphicFramePr>
          <p:nvPr/>
        </p:nvGraphicFramePr>
        <p:xfrm>
          <a:off x="76200" y="1299271"/>
          <a:ext cx="6753638" cy="3482440"/>
        </p:xfrm>
        <a:graphic>
          <a:graphicData uri="http://schemas.openxmlformats.org/drawingml/2006/table">
            <a:tbl>
              <a:tblPr firstRow="1" firstCol="1" lastRow="1" lastCol="1" bandRow="1" bandCol="1">
                <a:tableStyleId>{69CF1AB2-1976-4502-BF36-3FF5EA218861}</a:tableStyleId>
              </a:tblPr>
              <a:tblGrid>
                <a:gridCol w="3175910">
                  <a:extLst>
                    <a:ext uri="{9D8B030D-6E8A-4147-A177-3AD203B41FA5}">
                      <a16:colId xmlns:a16="http://schemas.microsoft.com/office/drawing/2014/main" val="20000"/>
                    </a:ext>
                  </a:extLst>
                </a:gridCol>
                <a:gridCol w="1192576">
                  <a:extLst>
                    <a:ext uri="{9D8B030D-6E8A-4147-A177-3AD203B41FA5}">
                      <a16:colId xmlns:a16="http://schemas.microsoft.com/office/drawing/2014/main" val="20003"/>
                    </a:ext>
                  </a:extLst>
                </a:gridCol>
                <a:gridCol w="1192576">
                  <a:extLst>
                    <a:ext uri="{9D8B030D-6E8A-4147-A177-3AD203B41FA5}">
                      <a16:colId xmlns:a16="http://schemas.microsoft.com/office/drawing/2014/main" val="20004"/>
                    </a:ext>
                  </a:extLst>
                </a:gridCol>
                <a:gridCol w="1192576">
                  <a:extLst>
                    <a:ext uri="{9D8B030D-6E8A-4147-A177-3AD203B41FA5}">
                      <a16:colId xmlns:a16="http://schemas.microsoft.com/office/drawing/2014/main" val="20005"/>
                    </a:ext>
                  </a:extLst>
                </a:gridCol>
              </a:tblGrid>
              <a:tr h="337590">
                <a:tc rowSpan="2">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Наименование</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gridSpan="3">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Прогноз</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64655">
                <a:tc vMerge="1">
                  <a:txBody>
                    <a:bodyPr/>
                    <a:lstStyle/>
                    <a:p>
                      <a:endParaRPr lang="ru-RU"/>
                    </a:p>
                  </a:txBody>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2026 год</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2027 год</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2028 год</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extLst>
                  <a:ext uri="{0D108BD9-81ED-4DB2-BD59-A6C34878D82A}">
                    <a16:rowId xmlns:a16="http://schemas.microsoft.com/office/drawing/2014/main" val="10001"/>
                  </a:ext>
                </a:extLst>
              </a:tr>
              <a:tr h="282767">
                <a:tc>
                  <a:txBody>
                    <a:bodyPr/>
                    <a:lstStyle/>
                    <a:p>
                      <a:pPr algn="l">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Доходы бюджета,</a:t>
                      </a:r>
                      <a:r>
                        <a:rPr lang="ru-RU" sz="1200" b="0" baseline="0" dirty="0">
                          <a:solidFill>
                            <a:schemeClr val="tx1"/>
                          </a:solidFill>
                          <a:effectLst/>
                          <a:latin typeface="Arial" panose="020B0604020202020204" pitchFamily="34" charset="0"/>
                          <a:cs typeface="Arial" panose="020B0604020202020204" pitchFamily="34" charset="0"/>
                        </a:rPr>
                        <a:t> ВСЕГО</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2 862,8</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2 702,9</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2 910,9</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extLst>
                  <a:ext uri="{0D108BD9-81ED-4DB2-BD59-A6C34878D82A}">
                    <a16:rowId xmlns:a16="http://schemas.microsoft.com/office/drawing/2014/main" val="10002"/>
                  </a:ext>
                </a:extLst>
              </a:tr>
              <a:tr h="273465">
                <a:tc>
                  <a:txBody>
                    <a:bodyPr/>
                    <a:lstStyle/>
                    <a:p>
                      <a:pPr algn="l">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Налоговые и неналоговые доходы,</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1 278,4</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1 387,5</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1 486,7</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extLst>
                  <a:ext uri="{0D108BD9-81ED-4DB2-BD59-A6C34878D82A}">
                    <a16:rowId xmlns:a16="http://schemas.microsoft.com/office/drawing/2014/main" val="10003"/>
                  </a:ext>
                </a:extLst>
              </a:tr>
              <a:tr h="638084">
                <a:tc>
                  <a:txBody>
                    <a:bodyPr/>
                    <a:lstStyle/>
                    <a:p>
                      <a:pPr algn="l">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в том числе налоговые и неналоговые доходы, являющиеся источниками формирования дорожного фонда городского</a:t>
                      </a:r>
                      <a:r>
                        <a:rPr lang="ru-RU" sz="1200" b="0" baseline="0" dirty="0">
                          <a:solidFill>
                            <a:schemeClr val="tx1"/>
                          </a:solidFill>
                          <a:effectLst/>
                          <a:latin typeface="Arial" panose="020B0604020202020204" pitchFamily="34" charset="0"/>
                          <a:cs typeface="Arial" panose="020B0604020202020204" pitchFamily="34" charset="0"/>
                        </a:rPr>
                        <a:t> округа</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61,4</a:t>
                      </a:r>
                    </a:p>
                  </a:txBody>
                  <a:tcPr marL="25552" marR="25552" marT="0" marB="0">
                    <a:solidFill>
                      <a:srgbClr val="E6EDF6"/>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81,9</a:t>
                      </a:r>
                    </a:p>
                  </a:txBody>
                  <a:tcPr marL="25552" marR="25552" marT="0" marB="0">
                    <a:solidFill>
                      <a:srgbClr val="E6EDF6"/>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itchFamily="34" charset="0"/>
                          <a:ea typeface="Calibri"/>
                          <a:cs typeface="Arial" pitchFamily="34" charset="0"/>
                        </a:rPr>
                        <a:t>85,1</a:t>
                      </a:r>
                    </a:p>
                    <a:p>
                      <a:pPr algn="ctr">
                        <a:lnSpc>
                          <a:spcPct val="115000"/>
                        </a:lnSpc>
                        <a:spcAft>
                          <a:spcPts val="0"/>
                        </a:spcAft>
                      </a:pP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extLst>
                  <a:ext uri="{0D108BD9-81ED-4DB2-BD59-A6C34878D82A}">
                    <a16:rowId xmlns:a16="http://schemas.microsoft.com/office/drawing/2014/main" val="10004"/>
                  </a:ext>
                </a:extLst>
              </a:tr>
              <a:tr h="481526">
                <a:tc>
                  <a:txBody>
                    <a:bodyPr/>
                    <a:lstStyle/>
                    <a:p>
                      <a:pPr algn="l">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Безвозмездные поступления</a:t>
                      </a:r>
                      <a:r>
                        <a:rPr lang="ru-RU" sz="1200" b="0" baseline="0" dirty="0">
                          <a:solidFill>
                            <a:schemeClr val="tx1"/>
                          </a:solidFill>
                          <a:effectLst/>
                          <a:latin typeface="Arial" panose="020B0604020202020204" pitchFamily="34" charset="0"/>
                          <a:cs typeface="Arial" panose="020B0604020202020204" pitchFamily="34" charset="0"/>
                        </a:rPr>
                        <a:t>, ВСЕГО:</a:t>
                      </a:r>
                    </a:p>
                    <a:p>
                      <a:pPr algn="l">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из них:</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1 584,4</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1 315,4</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1 424,2</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extLst>
                  <a:ext uri="{0D108BD9-81ED-4DB2-BD59-A6C34878D82A}">
                    <a16:rowId xmlns:a16="http://schemas.microsoft.com/office/drawing/2014/main" val="10005"/>
                  </a:ext>
                </a:extLst>
              </a:tr>
              <a:tr h="237506">
                <a:tc>
                  <a:txBody>
                    <a:bodyPr/>
                    <a:lstStyle/>
                    <a:p>
                      <a:pPr algn="l">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нецелевые (дотации)</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434,8</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381,9</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386,6</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extLst>
                  <a:ext uri="{0D108BD9-81ED-4DB2-BD59-A6C34878D82A}">
                    <a16:rowId xmlns:a16="http://schemas.microsoft.com/office/drawing/2014/main" val="10006"/>
                  </a:ext>
                </a:extLst>
              </a:tr>
              <a:tr h="481526">
                <a:tc>
                  <a:txBody>
                    <a:bodyPr/>
                    <a:lstStyle/>
                    <a:p>
                      <a:pPr algn="l">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целевые  (субсидии, субвенции,</a:t>
                      </a:r>
                      <a:r>
                        <a:rPr lang="ru-RU" sz="1200" b="0" baseline="0" dirty="0">
                          <a:solidFill>
                            <a:schemeClr val="tx1"/>
                          </a:solidFill>
                          <a:effectLst/>
                          <a:latin typeface="Arial" panose="020B0604020202020204" pitchFamily="34" charset="0"/>
                          <a:cs typeface="Arial" panose="020B0604020202020204" pitchFamily="34" charset="0"/>
                        </a:rPr>
                        <a:t> иные межбюджетные трансферты)</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1 149,6</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933,5</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1 037,6</a:t>
                      </a:r>
                      <a:endParaRPr lang="ru-RU" sz="1200" b="0" dirty="0">
                        <a:solidFill>
                          <a:schemeClr val="tx1"/>
                        </a:solidFill>
                        <a:effectLst/>
                        <a:latin typeface="Arial" pitchFamily="34" charset="0"/>
                        <a:ea typeface="Calibri"/>
                        <a:cs typeface="Arial" pitchFamily="34" charset="0"/>
                      </a:endParaRPr>
                    </a:p>
                  </a:txBody>
                  <a:tcPr marL="25552" marR="25552" marT="0" marB="0">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5137" y="1371601"/>
          <a:ext cx="6832863" cy="5345214"/>
        </p:xfrm>
        <a:graphic>
          <a:graphicData uri="http://schemas.openxmlformats.org/drawingml/2006/table">
            <a:tbl>
              <a:tblPr firstRow="1" firstCol="1" lastRow="1" lastCol="1" bandRow="1" bandCol="1">
                <a:tableStyleId>{BC89EF96-8CEA-46FF-86C4-4CE0E7609802}</a:tableStyleId>
              </a:tblPr>
              <a:tblGrid>
                <a:gridCol w="2194770">
                  <a:extLst>
                    <a:ext uri="{9D8B030D-6E8A-4147-A177-3AD203B41FA5}">
                      <a16:colId xmlns:a16="http://schemas.microsoft.com/office/drawing/2014/main" val="20000"/>
                    </a:ext>
                  </a:extLst>
                </a:gridCol>
                <a:gridCol w="1153810">
                  <a:extLst>
                    <a:ext uri="{9D8B030D-6E8A-4147-A177-3AD203B41FA5}">
                      <a16:colId xmlns:a16="http://schemas.microsoft.com/office/drawing/2014/main" val="20001"/>
                    </a:ext>
                  </a:extLst>
                </a:gridCol>
                <a:gridCol w="839052">
                  <a:extLst>
                    <a:ext uri="{9D8B030D-6E8A-4147-A177-3AD203B41FA5}">
                      <a16:colId xmlns:a16="http://schemas.microsoft.com/office/drawing/2014/main" val="20002"/>
                    </a:ext>
                  </a:extLst>
                </a:gridCol>
                <a:gridCol w="933611">
                  <a:extLst>
                    <a:ext uri="{9D8B030D-6E8A-4147-A177-3AD203B41FA5}">
                      <a16:colId xmlns:a16="http://schemas.microsoft.com/office/drawing/2014/main" val="20003"/>
                    </a:ext>
                  </a:extLst>
                </a:gridCol>
                <a:gridCol w="855810">
                  <a:extLst>
                    <a:ext uri="{9D8B030D-6E8A-4147-A177-3AD203B41FA5}">
                      <a16:colId xmlns:a16="http://schemas.microsoft.com/office/drawing/2014/main" val="20004"/>
                    </a:ext>
                  </a:extLst>
                </a:gridCol>
                <a:gridCol w="855810">
                  <a:extLst>
                    <a:ext uri="{9D8B030D-6E8A-4147-A177-3AD203B41FA5}">
                      <a16:colId xmlns:a16="http://schemas.microsoft.com/office/drawing/2014/main" val="20005"/>
                    </a:ext>
                  </a:extLst>
                </a:gridCol>
              </a:tblGrid>
              <a:tr h="319277">
                <a:tc rowSpan="2">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Наименование</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20000"/>
                        <a:lumOff val="80000"/>
                      </a:schemeClr>
                    </a:solidFill>
                  </a:tcPr>
                </a:tc>
                <a:tc rowSpan="2">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Исполнено за </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2024 год*</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20000"/>
                        <a:lumOff val="80000"/>
                      </a:schemeClr>
                    </a:solidFill>
                  </a:tcPr>
                </a:tc>
                <a:tc rowSpan="2">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2025</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год**</a:t>
                      </a:r>
                      <a:endParaRPr lang="ru-RU" sz="1200" b="1" dirty="0">
                        <a:solidFill>
                          <a:schemeClr val="tx1"/>
                        </a:solidFill>
                        <a:effectLst/>
                        <a:latin typeface="Arial" pitchFamily="34" charset="0"/>
                        <a:ea typeface="Calibri"/>
                        <a:cs typeface="Arial" pitchFamily="34" charset="0"/>
                      </a:endParaRPr>
                    </a:p>
                  </a:txBody>
                  <a:tcPr marL="25552" marR="25552" marT="0" marB="0">
                    <a:solidFill>
                      <a:schemeClr val="accent1">
                        <a:lumMod val="20000"/>
                        <a:lumOff val="80000"/>
                      </a:schemeClr>
                    </a:solidFill>
                  </a:tcPr>
                </a:tc>
                <a:tc gridSpan="3">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Прогноз</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40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2026 год</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20000"/>
                        <a:lumOff val="80000"/>
                      </a:schemeClr>
                    </a:solidFill>
                  </a:tcPr>
                </a:tc>
                <a:tc>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2027 год</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20000"/>
                        <a:lumOff val="80000"/>
                      </a:schemeClr>
                    </a:solidFill>
                  </a:tcPr>
                </a:tc>
                <a:tc>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2028 год</a:t>
                      </a:r>
                      <a:endParaRPr lang="ru-RU" sz="1200" dirty="0">
                        <a:solidFill>
                          <a:schemeClr val="tx1"/>
                        </a:solidFill>
                        <a:effectLst/>
                        <a:latin typeface="Arial" pitchFamily="34" charset="0"/>
                        <a:ea typeface="Calibri"/>
                        <a:cs typeface="Arial" pitchFamily="34" charset="0"/>
                      </a:endParaRPr>
                    </a:p>
                  </a:txBody>
                  <a:tcPr marL="25552" marR="25552" marT="0" marB="0">
                    <a:solidFill>
                      <a:schemeClr val="accent1">
                        <a:lumMod val="20000"/>
                        <a:lumOff val="80000"/>
                      </a:schemeClr>
                    </a:solidFill>
                  </a:tcPr>
                </a:tc>
                <a:extLst>
                  <a:ext uri="{0D108BD9-81ED-4DB2-BD59-A6C34878D82A}">
                    <a16:rowId xmlns:a16="http://schemas.microsoft.com/office/drawing/2014/main" val="10001"/>
                  </a:ext>
                </a:extLst>
              </a:tr>
              <a:tr h="556516">
                <a:tc>
                  <a:txBody>
                    <a:bodyPr/>
                    <a:lstStyle/>
                    <a:p>
                      <a:pPr algn="l">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Налоговые и неналоговые доходы, из них:</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1 136,7</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1 187,2</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endParaRPr lang="ru-RU" sz="1200" b="1" dirty="0">
                        <a:latin typeface="Arial" pitchFamily="34" charset="0"/>
                        <a:cs typeface="Arial" pitchFamily="34" charset="0"/>
                      </a:endParaRPr>
                    </a:p>
                    <a:p>
                      <a:pPr algn="ctr"/>
                      <a:r>
                        <a:rPr lang="ru-RU" sz="1200" b="1" dirty="0">
                          <a:latin typeface="Arial" pitchFamily="34" charset="0"/>
                          <a:cs typeface="Arial" pitchFamily="34" charset="0"/>
                        </a:rPr>
                        <a:t>1 278,4</a:t>
                      </a:r>
                    </a:p>
                  </a:txBody>
                  <a:tcPr marL="25552" marR="25552" marT="0" marB="0">
                    <a:solidFill>
                      <a:srgbClr val="EFF9FF"/>
                    </a:solidFill>
                  </a:tcPr>
                </a:tc>
                <a:tc>
                  <a:txBody>
                    <a:bodyPr/>
                    <a:lstStyle/>
                    <a:p>
                      <a:pPr algn="ctr"/>
                      <a:endParaRPr lang="ru-RU" sz="1200" b="1" dirty="0">
                        <a:latin typeface="Arial" pitchFamily="34" charset="0"/>
                        <a:cs typeface="Arial" pitchFamily="34" charset="0"/>
                      </a:endParaRPr>
                    </a:p>
                    <a:p>
                      <a:pPr algn="ctr"/>
                      <a:r>
                        <a:rPr lang="ru-RU" sz="1200" b="1" dirty="0">
                          <a:latin typeface="Arial" pitchFamily="34" charset="0"/>
                          <a:cs typeface="Arial" pitchFamily="34" charset="0"/>
                        </a:rPr>
                        <a:t>1 387,5</a:t>
                      </a:r>
                    </a:p>
                  </a:txBody>
                  <a:tcPr marL="25552" marR="25552" marT="0" marB="0">
                    <a:solidFill>
                      <a:srgbClr val="EFF9FF"/>
                    </a:solidFill>
                  </a:tcPr>
                </a:tc>
                <a:tc>
                  <a:txBody>
                    <a:bodyPr/>
                    <a:lstStyle/>
                    <a:p>
                      <a:pPr algn="ctr"/>
                      <a:endParaRPr lang="ru-RU" sz="1200" b="1" dirty="0">
                        <a:latin typeface="Arial" pitchFamily="34" charset="0"/>
                        <a:cs typeface="Arial" pitchFamily="34" charset="0"/>
                      </a:endParaRPr>
                    </a:p>
                    <a:p>
                      <a:pPr algn="ctr"/>
                      <a:r>
                        <a:rPr lang="ru-RU" sz="1200" b="1" dirty="0">
                          <a:latin typeface="Arial" pitchFamily="34" charset="0"/>
                          <a:cs typeface="Arial" pitchFamily="34" charset="0"/>
                        </a:rPr>
                        <a:t>1 486,7</a:t>
                      </a:r>
                    </a:p>
                  </a:txBody>
                  <a:tcPr marL="25552" marR="25552" marT="0" marB="0">
                    <a:solidFill>
                      <a:srgbClr val="EFF9FF"/>
                    </a:solidFill>
                  </a:tcPr>
                </a:tc>
                <a:extLst>
                  <a:ext uri="{0D108BD9-81ED-4DB2-BD59-A6C34878D82A}">
                    <a16:rowId xmlns:a16="http://schemas.microsoft.com/office/drawing/2014/main" val="10002"/>
                  </a:ext>
                </a:extLst>
              </a:tr>
              <a:tr h="562071">
                <a:tc>
                  <a:txBody>
                    <a:bodyPr/>
                    <a:lstStyle/>
                    <a:p>
                      <a:pPr algn="l">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Налоговые доходы всего:</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1 024,4</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1 107,4</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1 227,0</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1 337,0</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1 436,7</a:t>
                      </a:r>
                      <a:endParaRPr lang="ru-RU" sz="1200" dirty="0">
                        <a:solidFill>
                          <a:schemeClr val="tx1"/>
                        </a:solidFill>
                        <a:effectLst/>
                        <a:latin typeface="Arial" pitchFamily="34" charset="0"/>
                        <a:ea typeface="Calibri"/>
                        <a:cs typeface="Arial" pitchFamily="34" charset="0"/>
                      </a:endParaRPr>
                    </a:p>
                  </a:txBody>
                  <a:tcPr marL="25552" marR="25552" marT="0" marB="0"/>
                </a:tc>
                <a:extLst>
                  <a:ext uri="{0D108BD9-81ED-4DB2-BD59-A6C34878D82A}">
                    <a16:rowId xmlns:a16="http://schemas.microsoft.com/office/drawing/2014/main" val="10003"/>
                  </a:ext>
                </a:extLst>
              </a:tr>
              <a:tr h="550944">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Налог на доходы физических лиц</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851,9</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913,4</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1 005,8</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1 089,0</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1</a:t>
                      </a:r>
                      <a:r>
                        <a:rPr lang="ru-RU" sz="1200" b="0" baseline="0" dirty="0">
                          <a:solidFill>
                            <a:schemeClr val="tx1"/>
                          </a:solidFill>
                          <a:effectLst/>
                          <a:latin typeface="Arial" pitchFamily="34" charset="0"/>
                          <a:ea typeface="+mn-ea"/>
                          <a:cs typeface="Arial" panose="020B0604020202020204" pitchFamily="34" charset="0"/>
                        </a:rPr>
                        <a:t> 179,0</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FF9FF"/>
                    </a:solidFill>
                  </a:tcPr>
                </a:tc>
                <a:extLst>
                  <a:ext uri="{0D108BD9-81ED-4DB2-BD59-A6C34878D82A}">
                    <a16:rowId xmlns:a16="http://schemas.microsoft.com/office/drawing/2014/main" val="10004"/>
                  </a:ext>
                </a:extLst>
              </a:tr>
              <a:tr h="342552">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Акцизы </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46,5</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52,9</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61,0</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81,5</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84,7</a:t>
                      </a:r>
                      <a:endParaRPr lang="ru-RU" sz="1200" b="0" dirty="0">
                        <a:solidFill>
                          <a:schemeClr val="tx1"/>
                        </a:solidFill>
                        <a:effectLst/>
                        <a:latin typeface="Arial" pitchFamily="34" charset="0"/>
                        <a:ea typeface="Calibri"/>
                        <a:cs typeface="Arial" pitchFamily="34" charset="0"/>
                      </a:endParaRPr>
                    </a:p>
                  </a:txBody>
                  <a:tcPr marL="25552" marR="25552" marT="0" marB="0"/>
                </a:tc>
                <a:extLst>
                  <a:ext uri="{0D108BD9-81ED-4DB2-BD59-A6C34878D82A}">
                    <a16:rowId xmlns:a16="http://schemas.microsoft.com/office/drawing/2014/main" val="10005"/>
                  </a:ext>
                </a:extLst>
              </a:tr>
              <a:tr h="473658">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Налог, взимаемый в связи с применением УСН</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46,4</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44,9</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51,6</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53,6</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55,8</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FF9FF"/>
                    </a:solidFill>
                  </a:tcPr>
                </a:tc>
                <a:extLst>
                  <a:ext uri="{0D108BD9-81ED-4DB2-BD59-A6C34878D82A}">
                    <a16:rowId xmlns:a16="http://schemas.microsoft.com/office/drawing/2014/main" val="10006"/>
                  </a:ext>
                </a:extLst>
              </a:tr>
              <a:tr h="342552">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Единый с/х налог</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3,1</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3,3</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5,0</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5,2</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5,3</a:t>
                      </a:r>
                      <a:endParaRPr lang="ru-RU" sz="1200" b="0" dirty="0">
                        <a:solidFill>
                          <a:schemeClr val="tx1"/>
                        </a:solidFill>
                        <a:effectLst/>
                        <a:latin typeface="Arial" pitchFamily="34" charset="0"/>
                        <a:ea typeface="Calibri"/>
                        <a:cs typeface="Arial" pitchFamily="34" charset="0"/>
                      </a:endParaRPr>
                    </a:p>
                  </a:txBody>
                  <a:tcPr marL="25552" marR="25552" marT="0" marB="0"/>
                </a:tc>
                <a:extLst>
                  <a:ext uri="{0D108BD9-81ED-4DB2-BD59-A6C34878D82A}">
                    <a16:rowId xmlns:a16="http://schemas.microsoft.com/office/drawing/2014/main" val="10008"/>
                  </a:ext>
                </a:extLst>
              </a:tr>
              <a:tr h="473658">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Налог в виде стоимости патента</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7,7</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11,1</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2,0</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2,1</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2,1</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FF9FF"/>
                    </a:solidFill>
                  </a:tcPr>
                </a:tc>
                <a:extLst>
                  <a:ext uri="{0D108BD9-81ED-4DB2-BD59-A6C34878D82A}">
                    <a16:rowId xmlns:a16="http://schemas.microsoft.com/office/drawing/2014/main" val="10009"/>
                  </a:ext>
                </a:extLst>
              </a:tr>
              <a:tr h="519407">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Налог на имущество физических лиц</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23,,0</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23,2</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29,8</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32,4</a:t>
                      </a:r>
                      <a:endParaRPr lang="ru-RU" sz="1200" dirty="0">
                        <a:solidFill>
                          <a:schemeClr val="tx1"/>
                        </a:solidFill>
                        <a:effectLst/>
                        <a:latin typeface="Arial" pitchFamily="34" charset="0"/>
                        <a:ea typeface="Calibri"/>
                        <a:cs typeface="Arial" pitchFamily="34" charset="0"/>
                      </a:endParaRPr>
                    </a:p>
                  </a:txBody>
                  <a:tcPr marL="25552" marR="25552" marT="0" marB="0"/>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35,0</a:t>
                      </a:r>
                      <a:endParaRPr lang="ru-RU" sz="1200" b="0" dirty="0">
                        <a:solidFill>
                          <a:schemeClr val="tx1"/>
                        </a:solidFill>
                        <a:effectLst/>
                        <a:latin typeface="Arial" pitchFamily="34" charset="0"/>
                        <a:ea typeface="Calibri"/>
                        <a:cs typeface="Arial" pitchFamily="34" charset="0"/>
                      </a:endParaRPr>
                    </a:p>
                  </a:txBody>
                  <a:tcPr marL="25552" marR="25552" marT="0" marB="0"/>
                </a:tc>
                <a:extLst>
                  <a:ext uri="{0D108BD9-81ED-4DB2-BD59-A6C34878D82A}">
                    <a16:rowId xmlns:a16="http://schemas.microsoft.com/office/drawing/2014/main" val="10010"/>
                  </a:ext>
                </a:extLst>
              </a:tr>
              <a:tr h="278338">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Земельный налог</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37,0</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36,6</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59,0</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60,1</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61,3</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FF9FF"/>
                    </a:solidFill>
                  </a:tcPr>
                </a:tc>
                <a:extLst>
                  <a:ext uri="{0D108BD9-81ED-4DB2-BD59-A6C34878D82A}">
                    <a16:rowId xmlns:a16="http://schemas.microsoft.com/office/drawing/2014/main" val="10011"/>
                  </a:ext>
                </a:extLst>
              </a:tr>
              <a:tr h="392215">
                <a:tc>
                  <a:txBody>
                    <a:bodyPr/>
                    <a:lstStyle/>
                    <a:p>
                      <a:pPr algn="l">
                        <a:lnSpc>
                          <a:spcPct val="115000"/>
                        </a:lnSpc>
                        <a:spcAft>
                          <a:spcPts val="0"/>
                        </a:spcAft>
                      </a:pPr>
                      <a:endParaRPr lang="ru-RU" sz="6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Государственная пошлина</a:t>
                      </a:r>
                      <a:endParaRPr lang="ru-RU" sz="120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endParaRPr lang="ru-RU" sz="6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8,8</a:t>
                      </a:r>
                      <a:endParaRPr lang="ru-RU" sz="1200" b="0" dirty="0">
                        <a:solidFill>
                          <a:schemeClr val="tx1"/>
                        </a:solidFill>
                        <a:effectLst/>
                        <a:latin typeface="Arial" pitchFamily="34" charset="0"/>
                        <a:ea typeface="Times New Roman"/>
                        <a:cs typeface="Arial" pitchFamily="34" charset="0"/>
                      </a:endParaRPr>
                    </a:p>
                  </a:txBody>
                  <a:tcPr marL="25552" marR="25552" marT="0" marB="0">
                    <a:solidFill>
                      <a:srgbClr val="E6EDF6"/>
                    </a:solidFill>
                  </a:tcPr>
                </a:tc>
                <a:tc>
                  <a:txBody>
                    <a:bodyPr/>
                    <a:lstStyle/>
                    <a:p>
                      <a:pPr algn="ctr">
                        <a:lnSpc>
                          <a:spcPct val="115000"/>
                        </a:lnSpc>
                        <a:spcAft>
                          <a:spcPts val="0"/>
                        </a:spcAft>
                      </a:pPr>
                      <a:endParaRPr lang="ru-RU" sz="6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22,0</a:t>
                      </a:r>
                      <a:endParaRPr lang="ru-RU" sz="1200" b="0" dirty="0">
                        <a:solidFill>
                          <a:schemeClr val="tx1"/>
                        </a:solidFill>
                        <a:effectLst/>
                        <a:latin typeface="Arial" pitchFamily="34" charset="0"/>
                        <a:ea typeface="Times New Roman"/>
                        <a:cs typeface="Arial" pitchFamily="34" charset="0"/>
                      </a:endParaRPr>
                    </a:p>
                  </a:txBody>
                  <a:tcPr marL="25552" marR="25552" marT="0" marB="0">
                    <a:solidFill>
                      <a:srgbClr val="E6EDF6"/>
                    </a:solidFill>
                  </a:tcPr>
                </a:tc>
                <a:tc>
                  <a:txBody>
                    <a:bodyPr/>
                    <a:lstStyle/>
                    <a:p>
                      <a:pPr algn="ctr">
                        <a:lnSpc>
                          <a:spcPct val="115000"/>
                        </a:lnSpc>
                        <a:spcAft>
                          <a:spcPts val="0"/>
                        </a:spcAft>
                      </a:pPr>
                      <a:endParaRPr lang="ru-RU" sz="6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12,8</a:t>
                      </a:r>
                      <a:endParaRPr lang="ru-RU" sz="1200" b="0" dirty="0">
                        <a:solidFill>
                          <a:schemeClr val="tx1"/>
                        </a:solidFill>
                        <a:effectLst/>
                        <a:latin typeface="Arial" pitchFamily="34" charset="0"/>
                        <a:ea typeface="Times New Roman"/>
                        <a:cs typeface="Arial" pitchFamily="34" charset="0"/>
                      </a:endParaRPr>
                    </a:p>
                  </a:txBody>
                  <a:tcPr marL="25552" marR="25552" marT="0" marB="0">
                    <a:solidFill>
                      <a:srgbClr val="E6EDF6"/>
                    </a:solidFill>
                  </a:tcPr>
                </a:tc>
                <a:tc>
                  <a:txBody>
                    <a:bodyPr/>
                    <a:lstStyle/>
                    <a:p>
                      <a:pPr algn="ctr">
                        <a:lnSpc>
                          <a:spcPct val="115000"/>
                        </a:lnSpc>
                        <a:spcAft>
                          <a:spcPts val="0"/>
                        </a:spcAft>
                      </a:pPr>
                      <a:endParaRPr lang="ru-RU" sz="6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13,1</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tc>
                  <a:txBody>
                    <a:bodyPr/>
                    <a:lstStyle/>
                    <a:p>
                      <a:pPr algn="ctr">
                        <a:lnSpc>
                          <a:spcPct val="115000"/>
                        </a:lnSpc>
                        <a:spcAft>
                          <a:spcPts val="0"/>
                        </a:spcAft>
                      </a:pPr>
                      <a:endParaRPr lang="ru-RU" sz="6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13,5</a:t>
                      </a:r>
                      <a:endParaRPr lang="ru-RU" sz="1200" b="0" dirty="0">
                        <a:solidFill>
                          <a:schemeClr val="tx1"/>
                        </a:solidFill>
                        <a:effectLst/>
                        <a:latin typeface="Arial" pitchFamily="34" charset="0"/>
                        <a:ea typeface="Calibri"/>
                        <a:cs typeface="Arial" pitchFamily="34" charset="0"/>
                      </a:endParaRPr>
                    </a:p>
                  </a:txBody>
                  <a:tcPr marL="25552" marR="25552" marT="0" marB="0">
                    <a:solidFill>
                      <a:srgbClr val="E6EDF6"/>
                    </a:solidFill>
                  </a:tcPr>
                </a:tc>
                <a:extLst>
                  <a:ext uri="{0D108BD9-81ED-4DB2-BD59-A6C34878D82A}">
                    <a16:rowId xmlns:a16="http://schemas.microsoft.com/office/drawing/2014/main" val="10012"/>
                  </a:ext>
                </a:extLst>
              </a:tr>
            </a:tbl>
          </a:graphicData>
        </a:graphic>
      </p:graphicFrame>
      <p:sp>
        <p:nvSpPr>
          <p:cNvPr id="4" name="object 5"/>
          <p:cNvSpPr txBox="1"/>
          <p:nvPr/>
        </p:nvSpPr>
        <p:spPr>
          <a:xfrm>
            <a:off x="152400" y="228600"/>
            <a:ext cx="6922601" cy="856645"/>
          </a:xfrm>
          <a:prstGeom prst="rect">
            <a:avLst/>
          </a:prstGeom>
        </p:spPr>
        <p:txBody>
          <a:bodyPr vert="horz" wrap="square" lIns="0" tIns="12700" rIns="0" bIns="0" rtlCol="0">
            <a:spAutoFit/>
          </a:bodyPr>
          <a:lstStyle/>
          <a:p>
            <a:pPr marL="12700" marR="135890" lvl="0" indent="0" algn="ctr" defTabSz="914400" rtl="0" eaLnBrk="1" fontAlgn="auto" latinLnBrk="0" hangingPunct="1">
              <a:lnSpc>
                <a:spcPct val="100000"/>
              </a:lnSpc>
              <a:spcBef>
                <a:spcPts val="10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ДИНАМИКА НАЛОГОВЫХ И НЕНАЛОГОВЫХ ДОХОДОВ БЮДЖЕТА МУНИЦИПАЛЬНОГО ОКРУГА СЕМЕНОВСКИЙ  </a:t>
            </a:r>
          </a:p>
          <a:p>
            <a:pPr marL="12700" marR="135890" lvl="0" indent="0" algn="ctr" defTabSz="914400" rtl="0" eaLnBrk="1" fontAlgn="auto" latinLnBrk="0" hangingPunct="1">
              <a:lnSpc>
                <a:spcPct val="100000"/>
              </a:lnSpc>
              <a:spcBef>
                <a:spcPts val="10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ПО ВИДАМ</a:t>
            </a:r>
            <a:endParaRPr kumimoji="0"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Прямоугольник 5"/>
          <p:cNvSpPr/>
          <p:nvPr/>
        </p:nvSpPr>
        <p:spPr>
          <a:xfrm>
            <a:off x="-190744" y="8617244"/>
            <a:ext cx="5607875" cy="461665"/>
          </a:xfrm>
          <a:prstGeom prst="rect">
            <a:avLst/>
          </a:prstGeom>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*Факт 2024г.</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**Первоначальный план 2025г.</a:t>
            </a:r>
          </a:p>
        </p:txBody>
      </p:sp>
      <p:sp>
        <p:nvSpPr>
          <p:cNvPr id="7" name="object 18"/>
          <p:cNvSpPr txBox="1"/>
          <p:nvPr/>
        </p:nvSpPr>
        <p:spPr>
          <a:xfrm>
            <a:off x="5650942" y="997161"/>
            <a:ext cx="996873" cy="223779"/>
          </a:xfrm>
          <a:prstGeom prst="rect">
            <a:avLst/>
          </a:prstGeom>
        </p:spPr>
        <p:txBody>
          <a:bodyPr vert="horz" wrap="square" lIns="0" tIns="69215" rIns="0" bIns="0" rtlCol="0">
            <a:spAutoFit/>
          </a:bodyPr>
          <a:lstStyle/>
          <a:p>
            <a:pPr marL="12700" marR="0" lvl="0" indent="0" algn="r" defTabSz="914400" rtl="0" eaLnBrk="1" fontAlgn="auto" latinLnBrk="0" hangingPunct="1">
              <a:lnSpc>
                <a:spcPct val="100000"/>
              </a:lnSpc>
              <a:spcBef>
                <a:spcPts val="545"/>
              </a:spcBef>
              <a:spcAft>
                <a:spcPts val="0"/>
              </a:spcAft>
              <a:buClrTx/>
              <a:buSzTx/>
              <a:buFontTx/>
              <a:buNone/>
              <a:tabLst/>
              <a:defRPr/>
            </a:pPr>
            <a:r>
              <a:rPr kumimoji="0" sz="1000" b="0" i="0" u="none" strike="noStrike" kern="1200" cap="none" spc="55" normalizeH="0" baseline="0" noProof="0" dirty="0">
                <a:ln>
                  <a:noFill/>
                </a:ln>
                <a:solidFill>
                  <a:srgbClr val="1F497D">
                    <a:lumMod val="50000"/>
                  </a:srgbClr>
                </a:solidFill>
                <a:effectLst/>
                <a:uLnTx/>
                <a:uFillTx/>
                <a:latin typeface="Verdana"/>
                <a:ea typeface="+mn-ea"/>
                <a:cs typeface="Verdana"/>
              </a:rPr>
              <a:t>мл</a:t>
            </a:r>
            <a:r>
              <a:rPr kumimoji="0" lang="ru-RU" sz="1000" b="0" i="0" u="none" strike="noStrike" kern="1200" cap="none" spc="55" normalizeH="0" baseline="0" noProof="0" dirty="0">
                <a:ln>
                  <a:noFill/>
                </a:ln>
                <a:solidFill>
                  <a:srgbClr val="1F497D">
                    <a:lumMod val="50000"/>
                  </a:srgbClr>
                </a:solidFill>
                <a:effectLst/>
                <a:uLnTx/>
                <a:uFillTx/>
                <a:latin typeface="Verdana"/>
                <a:ea typeface="+mn-ea"/>
                <a:cs typeface="Verdana"/>
              </a:rPr>
              <a:t>н</a:t>
            </a:r>
            <a:r>
              <a:rPr kumimoji="0" sz="1000" b="0" i="0" u="none" strike="noStrike" kern="1200" cap="none" spc="-55" normalizeH="0" baseline="0" noProof="0" dirty="0">
                <a:ln>
                  <a:noFill/>
                </a:ln>
                <a:solidFill>
                  <a:srgbClr val="1F497D">
                    <a:lumMod val="50000"/>
                  </a:srgbClr>
                </a:solidFill>
                <a:effectLst/>
                <a:uLnTx/>
                <a:uFillTx/>
                <a:latin typeface="Verdana"/>
                <a:ea typeface="+mn-ea"/>
                <a:cs typeface="Verdana"/>
              </a:rPr>
              <a:t>.</a:t>
            </a:r>
            <a:r>
              <a:rPr kumimoji="0" sz="1000" b="0" i="0" u="none" strike="noStrike" kern="1200" cap="none" spc="-80" normalizeH="0" baseline="0" noProof="0" dirty="0">
                <a:ln>
                  <a:noFill/>
                </a:ln>
                <a:solidFill>
                  <a:srgbClr val="1F497D">
                    <a:lumMod val="50000"/>
                  </a:srgbClr>
                </a:solidFill>
                <a:effectLst/>
                <a:uLnTx/>
                <a:uFillTx/>
                <a:latin typeface="Verdana"/>
                <a:ea typeface="+mn-ea"/>
                <a:cs typeface="Verdana"/>
              </a:rPr>
              <a:t> </a:t>
            </a:r>
            <a:r>
              <a:rPr kumimoji="0" sz="1000" b="0" i="0" u="none" strike="noStrike" kern="1200" cap="none" spc="55" normalizeH="0" baseline="0" noProof="0" dirty="0">
                <a:ln>
                  <a:noFill/>
                </a:ln>
                <a:solidFill>
                  <a:srgbClr val="1F497D">
                    <a:lumMod val="50000"/>
                  </a:srgbClr>
                </a:solidFill>
                <a:effectLst/>
                <a:uLnTx/>
                <a:uFillTx/>
                <a:latin typeface="Verdana"/>
                <a:ea typeface="+mn-ea"/>
                <a:cs typeface="Verdana"/>
              </a:rPr>
              <a:t>р</a:t>
            </a:r>
            <a:r>
              <a:rPr kumimoji="0" sz="1000" b="0" i="0" u="none" strike="noStrike" kern="1200" cap="none" spc="-70" normalizeH="0" baseline="0" noProof="0" dirty="0">
                <a:ln>
                  <a:noFill/>
                </a:ln>
                <a:solidFill>
                  <a:srgbClr val="1F497D">
                    <a:lumMod val="50000"/>
                  </a:srgbClr>
                </a:solidFill>
                <a:effectLst/>
                <a:uLnTx/>
                <a:uFillTx/>
                <a:latin typeface="Verdana"/>
                <a:ea typeface="+mn-ea"/>
                <a:cs typeface="Verdana"/>
              </a:rPr>
              <a:t>у</a:t>
            </a:r>
            <a:r>
              <a:rPr kumimoji="0" sz="1000" b="0" i="0" u="none" strike="noStrike" kern="1200" cap="none" spc="55" normalizeH="0" baseline="0" noProof="0" dirty="0">
                <a:ln>
                  <a:noFill/>
                </a:ln>
                <a:solidFill>
                  <a:srgbClr val="1F497D">
                    <a:lumMod val="50000"/>
                  </a:srgbClr>
                </a:solidFill>
                <a:effectLst/>
                <a:uLnTx/>
                <a:uFillTx/>
                <a:latin typeface="Verdana"/>
                <a:ea typeface="+mn-ea"/>
                <a:cs typeface="Verdana"/>
              </a:rPr>
              <a:t>б</a:t>
            </a:r>
            <a:r>
              <a:rPr kumimoji="0" sz="1000" b="0" i="0" u="none" strike="noStrike" kern="1200" cap="none" spc="-20" normalizeH="0" baseline="0" noProof="0" dirty="0">
                <a:ln>
                  <a:noFill/>
                </a:ln>
                <a:solidFill>
                  <a:srgbClr val="1F497D">
                    <a:lumMod val="50000"/>
                  </a:srgbClr>
                </a:solidFill>
                <a:effectLst/>
                <a:uLnTx/>
                <a:uFillTx/>
                <a:latin typeface="Verdana"/>
                <a:ea typeface="+mn-ea"/>
                <a:cs typeface="Verdana"/>
              </a:rPr>
              <a:t>лей</a:t>
            </a:r>
            <a:endParaRPr kumimoji="0" sz="1000" b="0" i="0" u="none" strike="noStrike" kern="1200" cap="none" spc="0" normalizeH="0" baseline="0" noProof="0" dirty="0">
              <a:ln>
                <a:noFill/>
              </a:ln>
              <a:solidFill>
                <a:srgbClr val="1F497D">
                  <a:lumMod val="50000"/>
                </a:srgbClr>
              </a:solidFill>
              <a:effectLst/>
              <a:uLnTx/>
              <a:uFillTx/>
              <a:latin typeface="Verdana"/>
              <a:ea typeface="+mn-ea"/>
              <a:cs typeface="Verdana"/>
            </a:endParaRPr>
          </a:p>
        </p:txBody>
      </p:sp>
      <p:sp>
        <p:nvSpPr>
          <p:cNvPr id="2" name="Номер слайда 1">
            <a:extLst>
              <a:ext uri="{FF2B5EF4-FFF2-40B4-BE49-F238E27FC236}">
                <a16:creationId xmlns:a16="http://schemas.microsoft.com/office/drawing/2014/main" id="{68B49FBE-6D60-2DE8-EC4C-CB0523D7A685}"/>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18</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19893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p:nvPr/>
        </p:nvSpPr>
        <p:spPr>
          <a:xfrm>
            <a:off x="240178" y="153150"/>
            <a:ext cx="6495415" cy="764312"/>
          </a:xfrm>
          <a:prstGeom prst="rect">
            <a:avLst/>
          </a:prstGeom>
        </p:spPr>
        <p:txBody>
          <a:bodyPr vert="horz" wrap="square" lIns="0" tIns="12700" rIns="0" bIns="0" rtlCol="0">
            <a:spAutoFit/>
          </a:bodyPr>
          <a:lstStyle/>
          <a:p>
            <a:pPr marL="12700" marR="135890" lvl="0" indent="0" algn="ctr" defTabSz="914400" rtl="0" eaLnBrk="1" fontAlgn="auto" latinLnBrk="0" hangingPunct="1">
              <a:lnSpc>
                <a:spcPct val="100000"/>
              </a:lnSpc>
              <a:spcBef>
                <a:spcPts val="100"/>
              </a:spcBef>
              <a:spcAft>
                <a:spcPts val="0"/>
              </a:spcAft>
              <a:buClrTx/>
              <a:buSzTx/>
              <a:buFontTx/>
              <a:buNone/>
              <a:tabLst/>
              <a:defRPr/>
            </a:pP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ДИНАМИКА НАЛОГОВЫХ И НЕНАЛОГОВЫХ ДОХОДОВ БЮДЖЕТА МУНИЦИПАЛЬНОГО ОКРУГА СЕМЕНОВСКИЙ </a:t>
            </a:r>
          </a:p>
          <a:p>
            <a:pPr marL="12700" marR="135890" lvl="0" indent="0" algn="ctr" defTabSz="914400" rtl="0" eaLnBrk="1" fontAlgn="auto" latinLnBrk="0" hangingPunct="1">
              <a:lnSpc>
                <a:spcPct val="100000"/>
              </a:lnSpc>
              <a:spcBef>
                <a:spcPts val="100"/>
              </a:spcBef>
              <a:spcAft>
                <a:spcPts val="0"/>
              </a:spcAft>
              <a:buClrTx/>
              <a:buSzTx/>
              <a:buFontTx/>
              <a:buNone/>
              <a:tabLst/>
              <a:defRPr/>
            </a:pP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 ВИДАМ</a:t>
            </a:r>
            <a:endParaRPr kumimoji="0"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5" name="object 64"/>
          <p:cNvSpPr/>
          <p:nvPr/>
        </p:nvSpPr>
        <p:spPr>
          <a:xfrm>
            <a:off x="265219" y="917462"/>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Таблица 1"/>
          <p:cNvGraphicFramePr>
            <a:graphicFrameLocks noGrp="1"/>
          </p:cNvGraphicFramePr>
          <p:nvPr/>
        </p:nvGraphicFramePr>
        <p:xfrm>
          <a:off x="152399" y="1295401"/>
          <a:ext cx="6680200" cy="5180260"/>
        </p:xfrm>
        <a:graphic>
          <a:graphicData uri="http://schemas.openxmlformats.org/drawingml/2006/table">
            <a:tbl>
              <a:tblPr firstRow="1" firstCol="1" lastRow="1" lastCol="1" bandRow="1" bandCol="1">
                <a:tableStyleId>{69CF1AB2-1976-4502-BF36-3FF5EA218861}</a:tableStyleId>
              </a:tblPr>
              <a:tblGrid>
                <a:gridCol w="2693263">
                  <a:extLst>
                    <a:ext uri="{9D8B030D-6E8A-4147-A177-3AD203B41FA5}">
                      <a16:colId xmlns:a16="http://schemas.microsoft.com/office/drawing/2014/main" val="20000"/>
                    </a:ext>
                  </a:extLst>
                </a:gridCol>
                <a:gridCol w="1134114">
                  <a:extLst>
                    <a:ext uri="{9D8B030D-6E8A-4147-A177-3AD203B41FA5}">
                      <a16:colId xmlns:a16="http://schemas.microsoft.com/office/drawing/2014/main" val="20002"/>
                    </a:ext>
                  </a:extLst>
                </a:gridCol>
                <a:gridCol w="604861">
                  <a:extLst>
                    <a:ext uri="{9D8B030D-6E8A-4147-A177-3AD203B41FA5}">
                      <a16:colId xmlns:a16="http://schemas.microsoft.com/office/drawing/2014/main" val="20001"/>
                    </a:ext>
                  </a:extLst>
                </a:gridCol>
                <a:gridCol w="762368">
                  <a:extLst>
                    <a:ext uri="{9D8B030D-6E8A-4147-A177-3AD203B41FA5}">
                      <a16:colId xmlns:a16="http://schemas.microsoft.com/office/drawing/2014/main" val="20003"/>
                    </a:ext>
                  </a:extLst>
                </a:gridCol>
                <a:gridCol w="742797">
                  <a:extLst>
                    <a:ext uri="{9D8B030D-6E8A-4147-A177-3AD203B41FA5}">
                      <a16:colId xmlns:a16="http://schemas.microsoft.com/office/drawing/2014/main" val="20004"/>
                    </a:ext>
                  </a:extLst>
                </a:gridCol>
                <a:gridCol w="742797">
                  <a:extLst>
                    <a:ext uri="{9D8B030D-6E8A-4147-A177-3AD203B41FA5}">
                      <a16:colId xmlns:a16="http://schemas.microsoft.com/office/drawing/2014/main" val="20005"/>
                    </a:ext>
                  </a:extLst>
                </a:gridCol>
              </a:tblGrid>
              <a:tr h="392125">
                <a:tc rowSpan="2">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Наименование</a:t>
                      </a:r>
                      <a:endParaRPr lang="ru-RU" sz="1200" dirty="0">
                        <a:solidFill>
                          <a:schemeClr val="tx1"/>
                        </a:solidFill>
                        <a:effectLst/>
                        <a:latin typeface="Arial" pitchFamily="34" charset="0"/>
                        <a:ea typeface="Calibri"/>
                        <a:cs typeface="Arial" pitchFamily="34" charset="0"/>
                      </a:endParaRPr>
                    </a:p>
                  </a:txBody>
                  <a:tcPr marL="31940" marR="31940" marT="0" marB="0" anchor="ctr">
                    <a:solidFill>
                      <a:schemeClr val="accent1">
                        <a:lumMod val="20000"/>
                        <a:lumOff val="80000"/>
                      </a:schemeClr>
                    </a:solidFill>
                  </a:tcPr>
                </a:tc>
                <a:tc rowSpan="2">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Исполнено за </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2024 год*</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rowSpan="2">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2025 </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год**</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gridSpan="3">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Прогноз</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6195">
                <a:tc vMerge="1">
                  <a:txBody>
                    <a:bodyPr/>
                    <a:lstStyle/>
                    <a:p>
                      <a:endParaRPr lang="ru-RU"/>
                    </a:p>
                  </a:txBody>
                  <a:tcPr/>
                </a:tc>
                <a:tc vMerge="1">
                  <a:txBody>
                    <a:bodyPr/>
                    <a:lstStyle/>
                    <a:p>
                      <a:endParaRPr lang="ru-RU" dirty="0"/>
                    </a:p>
                  </a:txBody>
                  <a:tcPr/>
                </a:tc>
                <a:tc vMerge="1">
                  <a:txBody>
                    <a:bodyPr/>
                    <a:lstStyle/>
                    <a:p>
                      <a:endParaRPr lang="ru-RU"/>
                    </a:p>
                  </a:txBody>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2026 год</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2027 год</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2028 год</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extLst>
                  <a:ext uri="{0D108BD9-81ED-4DB2-BD59-A6C34878D82A}">
                    <a16:rowId xmlns:a16="http://schemas.microsoft.com/office/drawing/2014/main" val="10001"/>
                  </a:ext>
                </a:extLst>
              </a:tr>
              <a:tr h="265786">
                <a:tc>
                  <a:txBody>
                    <a:bodyPr/>
                    <a:lstStyle/>
                    <a:p>
                      <a:pPr algn="l">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Неналоговые доходы:</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112,3</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79,8</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51,4</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50,5</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50,0</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extLst>
                  <a:ext uri="{0D108BD9-81ED-4DB2-BD59-A6C34878D82A}">
                    <a16:rowId xmlns:a16="http://schemas.microsoft.com/office/drawing/2014/main" val="10002"/>
                  </a:ext>
                </a:extLst>
              </a:tr>
              <a:tr h="318306">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Доходы от аренды земли</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15,6</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16,1</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16,4</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17,0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17,7</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extLst>
                  <a:ext uri="{0D108BD9-81ED-4DB2-BD59-A6C34878D82A}">
                    <a16:rowId xmlns:a16="http://schemas.microsoft.com/office/drawing/2014/main" val="10003"/>
                  </a:ext>
                </a:extLst>
              </a:tr>
              <a:tr h="268232">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Доходы от аренды имущества</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36,9</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38,3</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7,5</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7,8</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8,2</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extLst>
                  <a:ext uri="{0D108BD9-81ED-4DB2-BD59-A6C34878D82A}">
                    <a16:rowId xmlns:a16="http://schemas.microsoft.com/office/drawing/2014/main" val="10004"/>
                  </a:ext>
                </a:extLst>
              </a:tr>
              <a:tr h="522022">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Плата по соглашениям об установлении сервитута</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0,2</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0,1</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0,1</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0,1</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0,1</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extLst>
                  <a:ext uri="{0D108BD9-81ED-4DB2-BD59-A6C34878D82A}">
                    <a16:rowId xmlns:a16="http://schemas.microsoft.com/office/drawing/2014/main" val="10014"/>
                  </a:ext>
                </a:extLst>
              </a:tr>
              <a:tr h="508825">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Прочие поступления от использования имущества</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1,4</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2,5</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3,1</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3,2</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3,3</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extLst>
                  <a:ext uri="{0D108BD9-81ED-4DB2-BD59-A6C34878D82A}">
                    <a16:rowId xmlns:a16="http://schemas.microsoft.com/office/drawing/2014/main" val="10005"/>
                  </a:ext>
                </a:extLst>
              </a:tr>
              <a:tr h="329375">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ru-RU" sz="1200" dirty="0">
                          <a:solidFill>
                            <a:schemeClr val="tx1"/>
                          </a:solidFill>
                          <a:effectLst/>
                          <a:latin typeface="Arial" panose="020B0604020202020204" pitchFamily="34" charset="0"/>
                          <a:cs typeface="Arial" panose="020B0604020202020204" pitchFamily="34" charset="0"/>
                        </a:rPr>
                        <a:t>Плата за негативное воздействие на окружающую среду</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itchFamily="34" charset="0"/>
                          <a:ea typeface="Calibri"/>
                          <a:cs typeface="Arial" pitchFamily="34" charset="0"/>
                        </a:rPr>
                        <a:t>0,1</a:t>
                      </a: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itchFamily="34" charset="0"/>
                          <a:ea typeface="Calibri"/>
                          <a:cs typeface="Arial" pitchFamily="34" charset="0"/>
                        </a:rPr>
                        <a:t>0,1</a:t>
                      </a: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itchFamily="34" charset="0"/>
                          <a:ea typeface="Calibri"/>
                          <a:cs typeface="Arial" pitchFamily="34" charset="0"/>
                        </a:rPr>
                        <a:t>0,0</a:t>
                      </a: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itchFamily="34" charset="0"/>
                          <a:ea typeface="Calibri"/>
                          <a:cs typeface="Arial" pitchFamily="34" charset="0"/>
                        </a:rPr>
                        <a:t>0,0</a:t>
                      </a: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itchFamily="34" charset="0"/>
                          <a:ea typeface="Calibri"/>
                          <a:cs typeface="Arial" pitchFamily="34" charset="0"/>
                        </a:rPr>
                        <a:t>0,0</a:t>
                      </a:r>
                    </a:p>
                  </a:txBody>
                  <a:tcPr marL="31940" marR="31940" marT="0" marB="0">
                    <a:solidFill>
                      <a:schemeClr val="accent1">
                        <a:lumMod val="20000"/>
                        <a:lumOff val="80000"/>
                      </a:schemeClr>
                    </a:solidFill>
                  </a:tcPr>
                </a:tc>
                <a:extLst>
                  <a:ext uri="{0D108BD9-81ED-4DB2-BD59-A6C34878D82A}">
                    <a16:rowId xmlns:a16="http://schemas.microsoft.com/office/drawing/2014/main" val="10008"/>
                  </a:ext>
                </a:extLst>
              </a:tr>
              <a:tr h="481775">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Доходы от оказания платных услуг</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14,0</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0,8</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2,1</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2,2</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2,3</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extLst>
                  <a:ext uri="{0D108BD9-81ED-4DB2-BD59-A6C34878D82A}">
                    <a16:rowId xmlns:a16="http://schemas.microsoft.com/office/drawing/2014/main" val="10006"/>
                  </a:ext>
                </a:extLst>
              </a:tr>
              <a:tr h="304800">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Доходы от продажи земли</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13,0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10,0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8,0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7,2</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6,5</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extLst>
                  <a:ext uri="{0D108BD9-81ED-4DB2-BD59-A6C34878D82A}">
                    <a16:rowId xmlns:a16="http://schemas.microsoft.com/office/drawing/2014/main" val="10007"/>
                  </a:ext>
                </a:extLst>
              </a:tr>
              <a:tr h="283293">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Плата за увеличение земельных участков</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14,3</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8,0</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11,8</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10,6</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9,6</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extLst>
                  <a:ext uri="{0D108BD9-81ED-4DB2-BD59-A6C34878D82A}">
                    <a16:rowId xmlns:a16="http://schemas.microsoft.com/office/drawing/2014/main" val="10009"/>
                  </a:ext>
                </a:extLst>
              </a:tr>
              <a:tr h="493776">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Доходы от приватизации имущества</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1,2</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1,2</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0,9</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0,8</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0,7</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extLst>
                  <a:ext uri="{0D108BD9-81ED-4DB2-BD59-A6C34878D82A}">
                    <a16:rowId xmlns:a16="http://schemas.microsoft.com/office/drawing/2014/main" val="10010"/>
                  </a:ext>
                </a:extLst>
              </a:tr>
              <a:tr h="293131">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Штрафные санкции</a:t>
                      </a:r>
                      <a:endParaRPr lang="ru-RU" sz="120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3,3</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2,7</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1,5</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1,6</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1,6</a:t>
                      </a:r>
                      <a:endParaRPr lang="ru-RU" sz="1200" b="0" dirty="0">
                        <a:solidFill>
                          <a:schemeClr val="tx1"/>
                        </a:solidFill>
                        <a:effectLst/>
                        <a:latin typeface="Arial" pitchFamily="34" charset="0"/>
                        <a:ea typeface="Calibri"/>
                        <a:cs typeface="Arial" pitchFamily="34" charset="0"/>
                      </a:endParaRPr>
                    </a:p>
                  </a:txBody>
                  <a:tcPr marL="31940" marR="31940" marT="0" marB="0">
                    <a:solidFill>
                      <a:srgbClr val="EFF9FF"/>
                    </a:solidFill>
                  </a:tcPr>
                </a:tc>
                <a:extLst>
                  <a:ext uri="{0D108BD9-81ED-4DB2-BD59-A6C34878D82A}">
                    <a16:rowId xmlns:a16="http://schemas.microsoft.com/office/drawing/2014/main" val="10011"/>
                  </a:ext>
                </a:extLst>
              </a:tr>
              <a:tr h="239725">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Прочие неналоговые доходы</a:t>
                      </a:r>
                      <a:endParaRPr lang="ru-RU" sz="120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itchFamily="34" charset="0"/>
                          <a:ea typeface="+mn-ea"/>
                          <a:cs typeface="Arial" panose="020B0604020202020204" pitchFamily="34" charset="0"/>
                        </a:rPr>
                        <a:t>15,7</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0,0</a:t>
                      </a:r>
                      <a:endParaRPr lang="ru-RU" sz="1200" b="0" dirty="0">
                        <a:solidFill>
                          <a:schemeClr val="tx1"/>
                        </a:solidFill>
                        <a:effectLst/>
                        <a:latin typeface="Arial" pitchFamily="34" charset="0"/>
                        <a:ea typeface="Calibri"/>
                        <a:cs typeface="Arial" pitchFamily="34" charset="0"/>
                      </a:endParaRPr>
                    </a:p>
                  </a:txBody>
                  <a:tcPr marL="31940" marR="31940" marT="0" marB="0">
                    <a:solidFill>
                      <a:schemeClr val="accent1">
                        <a:lumMod val="20000"/>
                        <a:lumOff val="80000"/>
                      </a:schemeClr>
                    </a:solidFill>
                  </a:tcPr>
                </a:tc>
                <a:extLst>
                  <a:ext uri="{0D108BD9-81ED-4DB2-BD59-A6C34878D82A}">
                    <a16:rowId xmlns:a16="http://schemas.microsoft.com/office/drawing/2014/main" val="10012"/>
                  </a:ext>
                </a:extLst>
              </a:tr>
            </a:tbl>
          </a:graphicData>
        </a:graphic>
      </p:graphicFrame>
      <p:sp>
        <p:nvSpPr>
          <p:cNvPr id="6" name="Прямоугольник 5"/>
          <p:cNvSpPr/>
          <p:nvPr/>
        </p:nvSpPr>
        <p:spPr>
          <a:xfrm>
            <a:off x="-381000" y="8590740"/>
            <a:ext cx="5607875" cy="461665"/>
          </a:xfrm>
          <a:prstGeom prst="rect">
            <a:avLst/>
          </a:prstGeom>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*Факт 2024г.</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**Первоначальный план 2025г.</a:t>
            </a:r>
          </a:p>
        </p:txBody>
      </p:sp>
      <p:sp>
        <p:nvSpPr>
          <p:cNvPr id="7" name="object 18"/>
          <p:cNvSpPr txBox="1"/>
          <p:nvPr/>
        </p:nvSpPr>
        <p:spPr>
          <a:xfrm>
            <a:off x="5749156" y="992239"/>
            <a:ext cx="996873" cy="223779"/>
          </a:xfrm>
          <a:prstGeom prst="rect">
            <a:avLst/>
          </a:prstGeom>
        </p:spPr>
        <p:txBody>
          <a:bodyPr vert="horz" wrap="square" lIns="0" tIns="69215" rIns="0" bIns="0" rtlCol="0">
            <a:spAutoFit/>
          </a:bodyPr>
          <a:lstStyle/>
          <a:p>
            <a:pPr marL="12700" marR="0" lvl="0" indent="0" algn="r" defTabSz="914400" rtl="0" eaLnBrk="1" fontAlgn="auto" latinLnBrk="0" hangingPunct="1">
              <a:lnSpc>
                <a:spcPct val="100000"/>
              </a:lnSpc>
              <a:spcBef>
                <a:spcPts val="545"/>
              </a:spcBef>
              <a:spcAft>
                <a:spcPts val="0"/>
              </a:spcAft>
              <a:buClrTx/>
              <a:buSzTx/>
              <a:buFontTx/>
              <a:buNone/>
              <a:tabLst/>
              <a:defRPr/>
            </a:pPr>
            <a:r>
              <a:rPr kumimoji="0" sz="1000" b="0" i="0" u="none" strike="noStrike" kern="1200" cap="none" spc="55" normalizeH="0" baseline="0" noProof="0" dirty="0">
                <a:ln>
                  <a:noFill/>
                </a:ln>
                <a:solidFill>
                  <a:srgbClr val="297083"/>
                </a:solidFill>
                <a:effectLst/>
                <a:uLnTx/>
                <a:uFillTx/>
                <a:latin typeface="Arial" pitchFamily="34" charset="0"/>
                <a:ea typeface="+mn-ea"/>
                <a:cs typeface="Arial" pitchFamily="34" charset="0"/>
              </a:rPr>
              <a:t>мл</a:t>
            </a:r>
            <a:r>
              <a:rPr kumimoji="0" lang="ru-RU" sz="1000" b="0" i="0" u="none" strike="noStrike" kern="1200" cap="none" spc="55" normalizeH="0" baseline="0" noProof="0" dirty="0">
                <a:ln>
                  <a:noFill/>
                </a:ln>
                <a:solidFill>
                  <a:srgbClr val="297083"/>
                </a:solidFill>
                <a:effectLst/>
                <a:uLnTx/>
                <a:uFillTx/>
                <a:latin typeface="Arial" pitchFamily="34" charset="0"/>
                <a:ea typeface="+mn-ea"/>
                <a:cs typeface="Arial" pitchFamily="34" charset="0"/>
              </a:rPr>
              <a:t>н</a:t>
            </a:r>
            <a:r>
              <a:rPr kumimoji="0" sz="1000" b="0" i="0" u="none" strike="noStrike" kern="1200" cap="none" spc="-55" normalizeH="0" baseline="0" noProof="0" dirty="0">
                <a:ln>
                  <a:noFill/>
                </a:ln>
                <a:solidFill>
                  <a:srgbClr val="297083"/>
                </a:solidFill>
                <a:effectLst/>
                <a:uLnTx/>
                <a:uFillTx/>
                <a:latin typeface="Arial" pitchFamily="34" charset="0"/>
                <a:ea typeface="+mn-ea"/>
                <a:cs typeface="Arial" pitchFamily="34" charset="0"/>
              </a:rPr>
              <a:t>.</a:t>
            </a:r>
            <a:r>
              <a:rPr kumimoji="0" sz="1000" b="0" i="0" u="none" strike="noStrike" kern="1200" cap="none" spc="-80" normalizeH="0" baseline="0" noProof="0" dirty="0">
                <a:ln>
                  <a:noFill/>
                </a:ln>
                <a:solidFill>
                  <a:srgbClr val="297083"/>
                </a:solidFill>
                <a:effectLst/>
                <a:uLnTx/>
                <a:uFillTx/>
                <a:latin typeface="Arial" pitchFamily="34" charset="0"/>
                <a:ea typeface="+mn-ea"/>
                <a:cs typeface="Arial" pitchFamily="34" charset="0"/>
              </a:rPr>
              <a:t> </a:t>
            </a:r>
            <a:r>
              <a:rPr kumimoji="0" sz="1000" b="0" i="0" u="none" strike="noStrike" kern="1200" cap="none" spc="55" normalizeH="0" baseline="0" noProof="0" dirty="0">
                <a:ln>
                  <a:noFill/>
                </a:ln>
                <a:solidFill>
                  <a:srgbClr val="297083"/>
                </a:solidFill>
                <a:effectLst/>
                <a:uLnTx/>
                <a:uFillTx/>
                <a:latin typeface="Arial" pitchFamily="34" charset="0"/>
                <a:ea typeface="+mn-ea"/>
                <a:cs typeface="Arial" pitchFamily="34" charset="0"/>
              </a:rPr>
              <a:t>р</a:t>
            </a:r>
            <a:r>
              <a:rPr kumimoji="0" sz="1000" b="0" i="0" u="none" strike="noStrike" kern="1200" cap="none" spc="-70" normalizeH="0" baseline="0" noProof="0" dirty="0">
                <a:ln>
                  <a:noFill/>
                </a:ln>
                <a:solidFill>
                  <a:srgbClr val="297083"/>
                </a:solidFill>
                <a:effectLst/>
                <a:uLnTx/>
                <a:uFillTx/>
                <a:latin typeface="Arial" pitchFamily="34" charset="0"/>
                <a:ea typeface="+mn-ea"/>
                <a:cs typeface="Arial" pitchFamily="34" charset="0"/>
              </a:rPr>
              <a:t>у</a:t>
            </a:r>
            <a:r>
              <a:rPr kumimoji="0" sz="1000" b="0" i="0" u="none" strike="noStrike" kern="1200" cap="none" spc="55" normalizeH="0" baseline="0" noProof="0" dirty="0">
                <a:ln>
                  <a:noFill/>
                </a:ln>
                <a:solidFill>
                  <a:srgbClr val="297083"/>
                </a:solidFill>
                <a:effectLst/>
                <a:uLnTx/>
                <a:uFillTx/>
                <a:latin typeface="Arial" pitchFamily="34" charset="0"/>
                <a:ea typeface="+mn-ea"/>
                <a:cs typeface="Arial" pitchFamily="34" charset="0"/>
              </a:rPr>
              <a:t>б</a:t>
            </a:r>
            <a:r>
              <a:rPr kumimoji="0" sz="1000" b="0" i="0" u="none" strike="noStrike" kern="1200" cap="none" spc="-20" normalizeH="0" baseline="0" noProof="0" dirty="0">
                <a:ln>
                  <a:noFill/>
                </a:ln>
                <a:solidFill>
                  <a:srgbClr val="297083"/>
                </a:solidFill>
                <a:effectLst/>
                <a:uLnTx/>
                <a:uFillTx/>
                <a:latin typeface="Arial" pitchFamily="34" charset="0"/>
                <a:ea typeface="+mn-ea"/>
                <a:cs typeface="Arial" pitchFamily="34" charset="0"/>
              </a:rPr>
              <a:t>лей</a:t>
            </a:r>
            <a:endParaRPr kumimoji="0" sz="1000" b="0" i="0" u="none" strike="noStrike" kern="1200" cap="none" spc="0" normalizeH="0" baseline="0" noProof="0" dirty="0">
              <a:ln>
                <a:noFill/>
              </a:ln>
              <a:solidFill>
                <a:srgbClr val="297083"/>
              </a:solidFill>
              <a:effectLst/>
              <a:uLnTx/>
              <a:uFillTx/>
              <a:latin typeface="Arial" pitchFamily="34" charset="0"/>
              <a:ea typeface="+mn-ea"/>
              <a:cs typeface="Arial" pitchFamily="34" charset="0"/>
            </a:endParaRPr>
          </a:p>
        </p:txBody>
      </p:sp>
      <p:sp>
        <p:nvSpPr>
          <p:cNvPr id="3" name="Номер слайда 2">
            <a:extLst>
              <a:ext uri="{FF2B5EF4-FFF2-40B4-BE49-F238E27FC236}">
                <a16:creationId xmlns:a16="http://schemas.microsoft.com/office/drawing/2014/main" id="{685222D0-9601-43DC-8515-B01DD1B64B5D}"/>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19</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350771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5000">
              <a:srgbClr val="EFF4FB"/>
            </a:gs>
            <a:gs pos="100000">
              <a:schemeClr val="accent1">
                <a:lumMod val="20000"/>
                <a:lumOff val="80000"/>
              </a:schemeClr>
            </a:gs>
            <a:gs pos="92000">
              <a:srgbClr val="EFF4FB"/>
            </a:gs>
            <a:gs pos="85000">
              <a:srgbClr val="EFF4FB"/>
            </a:gs>
          </a:gsLst>
          <a:lin ang="5400000" scaled="1"/>
        </a:gra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0B0BB09-A09E-B46C-F2C6-6B94FD9ADB60}"/>
              </a:ext>
            </a:extLst>
          </p:cNvPr>
          <p:cNvPicPr>
            <a:picLocks noChangeAspect="1"/>
          </p:cNvPicPr>
          <p:nvPr/>
        </p:nvPicPr>
        <p:blipFill>
          <a:blip r:embed="rId3" cstate="print">
            <a:extLst>
              <a:ext uri="{28A0092B-C50C-407E-A947-70E740481C1C}">
                <a14:useLocalDpi xmlns:a14="http://schemas.microsoft.com/office/drawing/2010/main" val="0"/>
              </a:ext>
            </a:extLst>
          </a:blip>
          <a:srcRect l="5316" t="9434" r="10384"/>
          <a:stretch>
            <a:fillRect/>
          </a:stretch>
        </p:blipFill>
        <p:spPr>
          <a:xfrm>
            <a:off x="3810000" y="762000"/>
            <a:ext cx="2819400" cy="4038600"/>
          </a:xfrm>
          <a:prstGeom prst="rect">
            <a:avLst/>
          </a:prstGeom>
        </p:spPr>
      </p:pic>
      <p:sp>
        <p:nvSpPr>
          <p:cNvPr id="5" name="TextBox 4">
            <a:extLst>
              <a:ext uri="{FF2B5EF4-FFF2-40B4-BE49-F238E27FC236}">
                <a16:creationId xmlns:a16="http://schemas.microsoft.com/office/drawing/2014/main" id="{E2825528-F870-4548-A933-00EB891A72DF}"/>
              </a:ext>
            </a:extLst>
          </p:cNvPr>
          <p:cNvSpPr txBox="1"/>
          <p:nvPr/>
        </p:nvSpPr>
        <p:spPr>
          <a:xfrm>
            <a:off x="457200" y="304800"/>
            <a:ext cx="4572000" cy="646331"/>
          </a:xfrm>
          <a:prstGeom prst="rect">
            <a:avLst/>
          </a:prstGeom>
          <a:noFill/>
        </p:spPr>
        <p:txBody>
          <a:bodyPr wrap="square">
            <a:spAutoFit/>
          </a:bodyPr>
          <a:lstStyle/>
          <a:p>
            <a:r>
              <a:rPr lang="ru-RU" b="1" dirty="0">
                <a:latin typeface="Arial" panose="020B0604020202020204" pitchFamily="34" charset="0"/>
                <a:cs typeface="Arial" panose="020B0604020202020204" pitchFamily="34" charset="0"/>
              </a:rPr>
              <a:t>Уважаемые жители муниципального </a:t>
            </a:r>
          </a:p>
          <a:p>
            <a:r>
              <a:rPr lang="ru-RU" b="1" dirty="0">
                <a:latin typeface="Arial" panose="020B0604020202020204" pitchFamily="34" charset="0"/>
                <a:cs typeface="Arial" panose="020B0604020202020204" pitchFamily="34" charset="0"/>
              </a:rPr>
              <a:t>округа Семеновский!</a:t>
            </a:r>
          </a:p>
        </p:txBody>
      </p:sp>
      <p:sp>
        <p:nvSpPr>
          <p:cNvPr id="8" name="TextBox 7">
            <a:extLst>
              <a:ext uri="{FF2B5EF4-FFF2-40B4-BE49-F238E27FC236}">
                <a16:creationId xmlns:a16="http://schemas.microsoft.com/office/drawing/2014/main" id="{C03FB3BF-721F-4C9F-B12B-27563F6C6B48}"/>
              </a:ext>
            </a:extLst>
          </p:cNvPr>
          <p:cNvSpPr txBox="1"/>
          <p:nvPr/>
        </p:nvSpPr>
        <p:spPr>
          <a:xfrm>
            <a:off x="272144" y="1567577"/>
            <a:ext cx="3604160" cy="369332"/>
          </a:xfrm>
          <a:prstGeom prst="rect">
            <a:avLst/>
          </a:prstGeom>
          <a:noFill/>
        </p:spPr>
        <p:txBody>
          <a:bodyPr wrap="square">
            <a:spAutoFit/>
          </a:bodyPr>
          <a:lstStyle/>
          <a:p>
            <a:r>
              <a:rPr lang="ru-RU" dirty="0">
                <a:latin typeface="Gabriola" panose="04040605051002020D02" pitchFamily="82" charset="0"/>
              </a:rPr>
              <a:t>. </a:t>
            </a:r>
          </a:p>
        </p:txBody>
      </p:sp>
      <p:sp>
        <p:nvSpPr>
          <p:cNvPr id="11" name="TextBox 10">
            <a:extLst>
              <a:ext uri="{FF2B5EF4-FFF2-40B4-BE49-F238E27FC236}">
                <a16:creationId xmlns:a16="http://schemas.microsoft.com/office/drawing/2014/main" id="{76FC31BE-6871-42BC-8F5B-9750B80F31B9}"/>
              </a:ext>
            </a:extLst>
          </p:cNvPr>
          <p:cNvSpPr txBox="1"/>
          <p:nvPr/>
        </p:nvSpPr>
        <p:spPr>
          <a:xfrm>
            <a:off x="3810000" y="5029200"/>
            <a:ext cx="2876238" cy="1015663"/>
          </a:xfrm>
          <a:prstGeom prst="rect">
            <a:avLst/>
          </a:prstGeom>
          <a:noFill/>
        </p:spPr>
        <p:txBody>
          <a:bodyPr wrap="square">
            <a:spAutoFit/>
          </a:bodyPr>
          <a:lstStyle/>
          <a:p>
            <a:pPr algn="ctr"/>
            <a:r>
              <a:rPr lang="ru-RU" sz="1200" dirty="0">
                <a:latin typeface="Arial" panose="020B0604020202020204" pitchFamily="34" charset="0"/>
                <a:cs typeface="Arial" panose="020B0604020202020204" pitchFamily="34" charset="0"/>
              </a:rPr>
              <a:t>Заместитель главы администрации, </a:t>
            </a:r>
          </a:p>
          <a:p>
            <a:pPr algn="ctr"/>
            <a:r>
              <a:rPr lang="ru-RU" sz="1200" dirty="0">
                <a:latin typeface="Arial" panose="020B0604020202020204" pitchFamily="34" charset="0"/>
                <a:cs typeface="Arial" panose="020B0604020202020204" pitchFamily="34" charset="0"/>
              </a:rPr>
              <a:t>начальник финансового</a:t>
            </a:r>
          </a:p>
          <a:p>
            <a:pPr algn="ctr"/>
            <a:r>
              <a:rPr lang="ru-RU" sz="1200" dirty="0">
                <a:latin typeface="Arial" panose="020B0604020202020204" pitchFamily="34" charset="0"/>
                <a:cs typeface="Arial" panose="020B0604020202020204" pitchFamily="34" charset="0"/>
              </a:rPr>
              <a:t> управления администрации </a:t>
            </a:r>
          </a:p>
          <a:p>
            <a:pPr algn="ctr"/>
            <a:r>
              <a:rPr lang="ru-RU" sz="1200" dirty="0">
                <a:latin typeface="Arial" panose="020B0604020202020204" pitchFamily="34" charset="0"/>
                <a:cs typeface="Arial" panose="020B0604020202020204" pitchFamily="34" charset="0"/>
              </a:rPr>
              <a:t>муниципального округа Семеновский </a:t>
            </a:r>
          </a:p>
          <a:p>
            <a:pPr algn="ctr"/>
            <a:r>
              <a:rPr lang="ru-RU" sz="1200" dirty="0">
                <a:latin typeface="Arial" panose="020B0604020202020204" pitchFamily="34" charset="0"/>
                <a:cs typeface="Arial" panose="020B0604020202020204" pitchFamily="34" charset="0"/>
              </a:rPr>
              <a:t>Иванова Е.В.</a:t>
            </a:r>
          </a:p>
        </p:txBody>
      </p:sp>
      <p:sp>
        <p:nvSpPr>
          <p:cNvPr id="2" name="TextBox 1"/>
          <p:cNvSpPr txBox="1"/>
          <p:nvPr/>
        </p:nvSpPr>
        <p:spPr>
          <a:xfrm>
            <a:off x="533400" y="1143000"/>
            <a:ext cx="3299360" cy="5678478"/>
          </a:xfrm>
          <a:prstGeom prst="rect">
            <a:avLst/>
          </a:prstGeom>
          <a:noFill/>
        </p:spPr>
        <p:txBody>
          <a:bodyPr wrap="square" rtlCol="0">
            <a:spAutoFit/>
          </a:bodyPr>
          <a:lstStyle/>
          <a:p>
            <a:r>
              <a:rPr lang="ru-RU" sz="1500" dirty="0">
                <a:latin typeface="Arial" panose="020B0604020202020204" pitchFamily="34" charset="0"/>
                <a:cs typeface="Arial" panose="020B0604020202020204" pitchFamily="34" charset="0"/>
              </a:rPr>
              <a:t>Залогом эффективного взаимодействия населения и органов власти, несомненно является открытость и доступность информации, возможность диалога и обсуждения. Это касается всех сфер жизни каждого из нас и всех направлений деятельности государственных и муниципальных органов власти. </a:t>
            </a:r>
            <a:br>
              <a:rPr lang="ru-RU" sz="1500" dirty="0">
                <a:latin typeface="Arial" panose="020B0604020202020204" pitchFamily="34" charset="0"/>
                <a:cs typeface="Arial" panose="020B0604020202020204" pitchFamily="34" charset="0"/>
              </a:rPr>
            </a:br>
            <a:endParaRPr lang="ru-RU" sz="1500" dirty="0">
              <a:latin typeface="Arial" panose="020B0604020202020204" pitchFamily="34" charset="0"/>
              <a:cs typeface="Arial" panose="020B0604020202020204" pitchFamily="34" charset="0"/>
            </a:endParaRPr>
          </a:p>
          <a:p>
            <a:r>
              <a:rPr lang="ru-RU" sz="1500" dirty="0">
                <a:latin typeface="Arial" panose="020B0604020202020204" pitchFamily="34" charset="0"/>
                <a:cs typeface="Arial" panose="020B0604020202020204" pitchFamily="34" charset="0"/>
              </a:rPr>
              <a:t>Особенно важным является вопрос формирования и распределения финансов. Граждане вправе знать, как и на какие цели они расходуются, ведь от этого напрямую зависит качество жизни каждого человека. Более того бюджеты разного уровня формируются в том числе за счет средств населения через налоговые и прочие платежи. </a:t>
            </a:r>
          </a:p>
          <a:p>
            <a:endParaRPr lang="ru-RU" dirty="0">
              <a:latin typeface="Arial" panose="020B0604020202020204" pitchFamily="34" charset="0"/>
              <a:cs typeface="Arial" panose="020B0604020202020204" pitchFamily="34" charset="0"/>
            </a:endParaRPr>
          </a:p>
        </p:txBody>
      </p:sp>
      <p:sp>
        <p:nvSpPr>
          <p:cNvPr id="3" name="TextBox 2"/>
          <p:cNvSpPr txBox="1"/>
          <p:nvPr/>
        </p:nvSpPr>
        <p:spPr>
          <a:xfrm>
            <a:off x="381000" y="6705600"/>
            <a:ext cx="6324600" cy="1754326"/>
          </a:xfrm>
          <a:prstGeom prst="rect">
            <a:avLst/>
          </a:prstGeom>
          <a:noFill/>
        </p:spPr>
        <p:txBody>
          <a:bodyPr wrap="square" rtlCol="0">
            <a:spAutoFit/>
          </a:bodyPr>
          <a:lstStyle/>
          <a:p>
            <a:pPr algn="just"/>
            <a:r>
              <a:rPr lang="ru-RU" sz="1500" dirty="0">
                <a:latin typeface="Arial" panose="020B0604020202020204" pitchFamily="34" charset="0"/>
                <a:cs typeface="Arial" panose="020B0604020202020204" pitchFamily="34" charset="0"/>
              </a:rPr>
              <a:t>  Перед вами брошюра, в которой в полной и доступной форме раскрываются вопросы формирования и распределения бюджета муниципального округа Семеновский. Мы надеемся, что это не только повысит информированность населения, но и вовлечет его в решение общих задач и позволит наиболее полно понимать решения органов власти, а также оценивать их эффективность. </a:t>
            </a:r>
          </a:p>
          <a:p>
            <a:endParaRPr lang="ru-RU" dirty="0">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2C856E62-314E-664B-E731-511F7E166279}"/>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2</a:t>
            </a:fld>
            <a:endParaRPr lang="ru-RU" spc="-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9"/>
          <p:cNvGrpSpPr>
            <a:grpSpLocks/>
          </p:cNvGrpSpPr>
          <p:nvPr/>
        </p:nvGrpSpPr>
        <p:grpSpPr bwMode="auto">
          <a:xfrm>
            <a:off x="534670" y="1605833"/>
            <a:ext cx="6202883" cy="2088739"/>
            <a:chOff x="0" y="-2554"/>
            <a:chExt cx="10003" cy="4884"/>
          </a:xfrm>
        </p:grpSpPr>
        <p:cxnSp>
          <p:nvCxnSpPr>
            <p:cNvPr id="5" name="Line 1044"/>
            <p:cNvCxnSpPr>
              <a:cxnSpLocks noChangeShapeType="1"/>
            </p:cNvCxnSpPr>
            <p:nvPr/>
          </p:nvCxnSpPr>
          <p:spPr bwMode="auto">
            <a:xfrm>
              <a:off x="0" y="2330"/>
              <a:ext cx="10003" cy="0"/>
            </a:xfrm>
            <a:prstGeom prst="line">
              <a:avLst/>
            </a:prstGeom>
            <a:noFill/>
            <a:ln w="9144">
              <a:solidFill>
                <a:srgbClr val="858585"/>
              </a:solidFill>
              <a:prstDash val="solid"/>
              <a:round/>
              <a:headEnd/>
              <a:tailEnd/>
            </a:ln>
            <a:extLst>
              <a:ext uri="{909E8E84-426E-40DD-AFC4-6F175D3DCCD1}">
                <a14:hiddenFill xmlns:a14="http://schemas.microsoft.com/office/drawing/2010/main">
                  <a:noFill/>
                </a14:hiddenFill>
              </a:ext>
            </a:extLst>
          </p:spPr>
        </p:cxnSp>
        <p:sp>
          <p:nvSpPr>
            <p:cNvPr id="6" name="Text Box 1043"/>
            <p:cNvSpPr txBox="1">
              <a:spLocks noChangeArrowheads="1"/>
            </p:cNvSpPr>
            <p:nvPr/>
          </p:nvSpPr>
          <p:spPr bwMode="auto">
            <a:xfrm>
              <a:off x="323" y="-2554"/>
              <a:ext cx="1289"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1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rPr>
                <a:t>  </a:t>
              </a:r>
            </a:p>
            <a:p>
              <a:pPr marL="0" marR="0" lvl="0" indent="0" algn="l" defTabSz="914400" rtl="0" eaLnBrk="1" fontAlgn="auto" latinLnBrk="0" hangingPunct="1">
                <a:lnSpc>
                  <a:spcPct val="100000"/>
                </a:lnSpc>
                <a:spcBef>
                  <a:spcPts val="1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rPr>
                <a:t>  1 579,9</a:t>
              </a:r>
              <a:endPar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endParaRPr>
            </a:p>
          </p:txBody>
        </p:sp>
        <p:sp>
          <p:nvSpPr>
            <p:cNvPr id="7" name="Text Box 1042"/>
            <p:cNvSpPr txBox="1">
              <a:spLocks noChangeArrowheads="1"/>
            </p:cNvSpPr>
            <p:nvPr/>
          </p:nvSpPr>
          <p:spPr bwMode="auto">
            <a:xfrm>
              <a:off x="4425" y="-1501"/>
              <a:ext cx="1199"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1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rPr>
                <a:t> 1 584,4</a:t>
              </a:r>
              <a:endPar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endParaRPr>
            </a:p>
          </p:txBody>
        </p:sp>
        <p:sp>
          <p:nvSpPr>
            <p:cNvPr id="8" name="Text Box 1041"/>
            <p:cNvSpPr txBox="1">
              <a:spLocks noChangeArrowheads="1"/>
            </p:cNvSpPr>
            <p:nvPr/>
          </p:nvSpPr>
          <p:spPr bwMode="auto">
            <a:xfrm>
              <a:off x="6384" y="-649"/>
              <a:ext cx="1352"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1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rPr>
                <a:t>  1 315,4</a:t>
              </a:r>
              <a:endPar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endParaRPr>
            </a:p>
          </p:txBody>
        </p:sp>
        <p:sp>
          <p:nvSpPr>
            <p:cNvPr id="9" name="Text Box 1040"/>
            <p:cNvSpPr txBox="1">
              <a:spLocks noChangeArrowheads="1"/>
            </p:cNvSpPr>
            <p:nvPr/>
          </p:nvSpPr>
          <p:spPr bwMode="auto">
            <a:xfrm>
              <a:off x="8488" y="-905"/>
              <a:ext cx="1236"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1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rPr>
                <a:t> 1 424,2</a:t>
              </a:r>
              <a:endPar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endParaRPr>
            </a:p>
          </p:txBody>
        </p:sp>
      </p:grpSp>
      <p:sp>
        <p:nvSpPr>
          <p:cNvPr id="10" name="Прямоугольник 9"/>
          <p:cNvSpPr/>
          <p:nvPr/>
        </p:nvSpPr>
        <p:spPr>
          <a:xfrm>
            <a:off x="256743" y="903721"/>
            <a:ext cx="626826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ВСЕГО безвозмездные поступления из других бюджетов,</a:t>
            </a:r>
            <a:endParaRPr kumimoji="0" lang="ru-RU" sz="18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1" name="Прямоугольник 10"/>
          <p:cNvSpPr/>
          <p:nvPr/>
        </p:nvSpPr>
        <p:spPr>
          <a:xfrm>
            <a:off x="327298" y="3759165"/>
            <a:ext cx="63246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2024</a:t>
            </a:r>
            <a:r>
              <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2025</a:t>
            </a:r>
            <a:r>
              <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a:t>
            </a:r>
            <a:r>
              <a:rPr kumimoji="0" lang="ru-RU" sz="16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	     2026	            2027             2028</a:t>
            </a:r>
            <a:endParaRPr kumimoji="0" lang="ru-RU" sz="16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13" name="Прямоугольник 12"/>
          <p:cNvSpPr/>
          <p:nvPr/>
        </p:nvSpPr>
        <p:spPr>
          <a:xfrm>
            <a:off x="865148" y="2133600"/>
            <a:ext cx="539526" cy="15462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Прямоугольник 13"/>
          <p:cNvSpPr/>
          <p:nvPr/>
        </p:nvSpPr>
        <p:spPr>
          <a:xfrm>
            <a:off x="2140653" y="2286001"/>
            <a:ext cx="526347" cy="13938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Прямоугольник 14"/>
          <p:cNvSpPr/>
          <p:nvPr/>
        </p:nvSpPr>
        <p:spPr>
          <a:xfrm>
            <a:off x="3370817" y="2394456"/>
            <a:ext cx="530587" cy="12996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Прямоугольник 15"/>
          <p:cNvSpPr/>
          <p:nvPr/>
        </p:nvSpPr>
        <p:spPr>
          <a:xfrm>
            <a:off x="4647298" y="2693826"/>
            <a:ext cx="530587" cy="9860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Прямоугольник 16"/>
          <p:cNvSpPr/>
          <p:nvPr/>
        </p:nvSpPr>
        <p:spPr>
          <a:xfrm>
            <a:off x="5909967" y="2557184"/>
            <a:ext cx="530587" cy="11226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Прямоугольник 17"/>
          <p:cNvSpPr/>
          <p:nvPr/>
        </p:nvSpPr>
        <p:spPr>
          <a:xfrm>
            <a:off x="5723889" y="1411552"/>
            <a:ext cx="105618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млн. рублей</a:t>
            </a:r>
          </a:p>
        </p:txBody>
      </p:sp>
      <p:sp>
        <p:nvSpPr>
          <p:cNvPr id="19" name="object 3"/>
          <p:cNvSpPr txBox="1"/>
          <p:nvPr/>
        </p:nvSpPr>
        <p:spPr>
          <a:xfrm>
            <a:off x="152400" y="135128"/>
            <a:ext cx="6705599" cy="1023357"/>
          </a:xfrm>
          <a:prstGeom prst="rect">
            <a:avLst/>
          </a:prstGeom>
        </p:spPr>
        <p:txBody>
          <a:bodyPr vert="horz" wrap="square" lIns="0" tIns="12700" rIns="0" bIns="0" rtlCol="0">
            <a:spAutoFit/>
          </a:bodyPr>
          <a:lstStyle/>
          <a:p>
            <a:pPr marL="12700" marR="482600" lvl="0" indent="0" algn="ctr" defTabSz="914400" rtl="0" eaLnBrk="1" fontAlgn="auto" latinLnBrk="0" hangingPunct="1">
              <a:lnSpc>
                <a:spcPct val="100000"/>
              </a:lnSpc>
              <a:spcBef>
                <a:spcPts val="10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КАКУЮ ПОМОЩЬ ИЗ ДРУГИХ БЮДЖЕТОВ  </a:t>
            </a:r>
          </a:p>
          <a:p>
            <a:pPr marL="12700" marR="482600" lvl="0" indent="0" algn="ctr" defTabSz="914400" rtl="0" eaLnBrk="1" fontAlgn="auto" latinLnBrk="0" hangingPunct="1">
              <a:lnSpc>
                <a:spcPct val="100000"/>
              </a:lnSpc>
              <a:spcBef>
                <a:spcPts val="10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ПОЛУЧАЕТ МУНИЦИПАЛЬНЫЙ ОКРУГ </a:t>
            </a:r>
            <a:endParaRPr kumimoji="0"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a:p>
            <a:pPr marL="0" marR="5080" lvl="0" indent="0" algn="ctr" defTabSz="914400" rtl="0" eaLnBrk="1" fontAlgn="auto" latinLnBrk="0" hangingPunct="1">
              <a:lnSpc>
                <a:spcPct val="100000"/>
              </a:lnSpc>
              <a:spcBef>
                <a:spcPts val="1320"/>
              </a:spcBef>
              <a:spcAft>
                <a:spcPts val="0"/>
              </a:spcAft>
              <a:buClrTx/>
              <a:buSzTx/>
              <a:buFontTx/>
              <a:buNone/>
              <a:tabLst/>
              <a:defRPr/>
            </a:pPr>
            <a:endParaRPr kumimoji="0" sz="18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20" name="object 64"/>
          <p:cNvSpPr/>
          <p:nvPr/>
        </p:nvSpPr>
        <p:spPr>
          <a:xfrm>
            <a:off x="256743" y="778129"/>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Прямоугольник 20"/>
          <p:cNvSpPr/>
          <p:nvPr/>
        </p:nvSpPr>
        <p:spPr>
          <a:xfrm>
            <a:off x="673801" y="4038600"/>
            <a:ext cx="618419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Times New Roman" pitchFamily="18" charset="0"/>
              </a:rPr>
              <a:t>в том числе по видам безвозмездных поступлений</a:t>
            </a:r>
            <a:r>
              <a:rPr kumimoji="0" lang="ru-RU" sz="1800" b="0" i="0" u="none" strike="noStrike" kern="1200" cap="none" spc="0" normalizeH="0" baseline="0" noProof="0" dirty="0">
                <a:ln>
                  <a:noFill/>
                </a:ln>
                <a:solidFill>
                  <a:srgbClr val="1F497D">
                    <a:lumMod val="50000"/>
                  </a:srgbClr>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1F497D">
                    <a:lumMod val="50000"/>
                  </a:srgbClr>
                </a:solidFill>
                <a:effectLst/>
                <a:uLnTx/>
                <a:uFillTx/>
                <a:latin typeface="Times New Roman" pitchFamily="18" charset="0"/>
                <a:ea typeface="+mn-ea"/>
                <a:cs typeface="Times New Roman" pitchFamily="18" charset="0"/>
              </a:rPr>
              <a:t>                                                                                          </a:t>
            </a:r>
            <a:r>
              <a:rPr kumimoji="0" lang="ru-RU" sz="1200" b="0" i="0" u="none" strike="noStrike" kern="1200" cap="none" spc="0" normalizeH="0" baseline="0" noProof="0" dirty="0">
                <a:ln>
                  <a:noFill/>
                </a:ln>
                <a:solidFill>
                  <a:srgbClr val="1F497D">
                    <a:lumMod val="50000"/>
                  </a:srgbClr>
                </a:solidFill>
                <a:effectLst/>
                <a:uLnTx/>
                <a:uFillTx/>
                <a:latin typeface="Times New Roman" pitchFamily="18" charset="0"/>
                <a:ea typeface="+mn-ea"/>
                <a:cs typeface="Times New Roman" pitchFamily="18" charset="0"/>
              </a:rPr>
              <a:t>млн. рублей</a:t>
            </a:r>
            <a:endParaRPr kumimoji="0" lang="ru-RU" sz="1800" b="0" i="0" u="none" strike="noStrike" kern="1200" cap="none" spc="0" normalizeH="0" baseline="0" noProof="0" dirty="0">
              <a:ln>
                <a:noFill/>
              </a:ln>
              <a:solidFill>
                <a:srgbClr val="1F497D">
                  <a:lumMod val="50000"/>
                </a:srgbClr>
              </a:solidFill>
              <a:effectLst/>
              <a:uLnTx/>
              <a:uFillTx/>
              <a:latin typeface="Times New Roman" pitchFamily="18" charset="0"/>
              <a:ea typeface="+mn-ea"/>
              <a:cs typeface="Times New Roman"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1F497D">
                    <a:lumMod val="50000"/>
                  </a:srgbClr>
                </a:solidFill>
                <a:effectLst/>
                <a:uLnTx/>
                <a:uFillTx/>
                <a:latin typeface="Times New Roman" pitchFamily="18" charset="0"/>
                <a:ea typeface="+mn-ea"/>
                <a:cs typeface="Times New Roman" pitchFamily="18" charset="0"/>
              </a:rPr>
              <a:t>  </a:t>
            </a:r>
          </a:p>
        </p:txBody>
      </p:sp>
      <p:graphicFrame>
        <p:nvGraphicFramePr>
          <p:cNvPr id="23" name="Таблица 22"/>
          <p:cNvGraphicFramePr>
            <a:graphicFrameLocks noGrp="1"/>
          </p:cNvGraphicFramePr>
          <p:nvPr/>
        </p:nvGraphicFramePr>
        <p:xfrm>
          <a:off x="38075" y="4724400"/>
          <a:ext cx="6705598" cy="3344949"/>
        </p:xfrm>
        <a:graphic>
          <a:graphicData uri="http://schemas.openxmlformats.org/drawingml/2006/table">
            <a:tbl>
              <a:tblPr firstRow="1" firstCol="1" lastRow="1" lastCol="1" bandRow="1" bandCol="1">
                <a:tableStyleId>{69CF1AB2-1976-4502-BF36-3FF5EA218861}</a:tableStyleId>
              </a:tblPr>
              <a:tblGrid>
                <a:gridCol w="2417711">
                  <a:extLst>
                    <a:ext uri="{9D8B030D-6E8A-4147-A177-3AD203B41FA5}">
                      <a16:colId xmlns:a16="http://schemas.microsoft.com/office/drawing/2014/main" val="20000"/>
                    </a:ext>
                  </a:extLst>
                </a:gridCol>
                <a:gridCol w="1179245">
                  <a:extLst>
                    <a:ext uri="{9D8B030D-6E8A-4147-A177-3AD203B41FA5}">
                      <a16:colId xmlns:a16="http://schemas.microsoft.com/office/drawing/2014/main" val="20001"/>
                    </a:ext>
                  </a:extLst>
                </a:gridCol>
                <a:gridCol w="1022012">
                  <a:extLst>
                    <a:ext uri="{9D8B030D-6E8A-4147-A177-3AD203B41FA5}">
                      <a16:colId xmlns:a16="http://schemas.microsoft.com/office/drawing/2014/main" val="20002"/>
                    </a:ext>
                  </a:extLst>
                </a:gridCol>
                <a:gridCol w="707547">
                  <a:extLst>
                    <a:ext uri="{9D8B030D-6E8A-4147-A177-3AD203B41FA5}">
                      <a16:colId xmlns:a16="http://schemas.microsoft.com/office/drawing/2014/main" val="20003"/>
                    </a:ext>
                  </a:extLst>
                </a:gridCol>
                <a:gridCol w="707547">
                  <a:extLst>
                    <a:ext uri="{9D8B030D-6E8A-4147-A177-3AD203B41FA5}">
                      <a16:colId xmlns:a16="http://schemas.microsoft.com/office/drawing/2014/main" val="20004"/>
                    </a:ext>
                  </a:extLst>
                </a:gridCol>
                <a:gridCol w="671536">
                  <a:extLst>
                    <a:ext uri="{9D8B030D-6E8A-4147-A177-3AD203B41FA5}">
                      <a16:colId xmlns:a16="http://schemas.microsoft.com/office/drawing/2014/main" val="20005"/>
                    </a:ext>
                  </a:extLst>
                </a:gridCol>
              </a:tblGrid>
              <a:tr h="228600">
                <a:tc rowSpan="2">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Наименование</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rowSpan="2">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Исполнено</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за </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2024 год*</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rowSpan="2">
                  <a:txBody>
                    <a:bodyPr/>
                    <a:lstStyle/>
                    <a:p>
                      <a:pPr marL="0" marR="0" indent="0" algn="ctr" defTabSz="914400" eaLnBrk="1" fontAlgn="auto" latinLnBrk="0" hangingPunct="1">
                        <a:lnSpc>
                          <a:spcPct val="115000"/>
                        </a:lnSpc>
                        <a:spcBef>
                          <a:spcPts val="0"/>
                        </a:spcBef>
                        <a:spcAft>
                          <a:spcPts val="0"/>
                        </a:spcAft>
                        <a:buClrTx/>
                        <a:buSzTx/>
                        <a:buFontTx/>
                        <a:buNone/>
                        <a:tabLst/>
                        <a:defRPr/>
                      </a:pPr>
                      <a:endParaRPr lang="ru-RU" sz="1200" b="1" dirty="0">
                        <a:solidFill>
                          <a:schemeClr val="tx1"/>
                        </a:solidFill>
                        <a:effectLst/>
                        <a:latin typeface="Arial" panose="020B0604020202020204" pitchFamily="34" charset="0"/>
                        <a:cs typeface="Arial" panose="020B0604020202020204" pitchFamily="34" charset="0"/>
                      </a:endParaRPr>
                    </a:p>
                    <a:p>
                      <a:pPr marL="0" marR="0" indent="0" algn="ctr" defTabSz="914400" eaLnBrk="1" fontAlgn="auto" latinLnBrk="0" hangingPunct="1">
                        <a:lnSpc>
                          <a:spcPct val="115000"/>
                        </a:lnSpc>
                        <a:spcBef>
                          <a:spcPts val="0"/>
                        </a:spcBef>
                        <a:spcAft>
                          <a:spcPts val="0"/>
                        </a:spcAft>
                        <a:buClrTx/>
                        <a:buSzTx/>
                        <a:buFontTx/>
                        <a:buNone/>
                        <a:tabLst/>
                        <a:defRPr/>
                      </a:pPr>
                      <a:r>
                        <a:rPr lang="ru-RU" sz="1200" b="1" dirty="0">
                          <a:solidFill>
                            <a:schemeClr val="tx1"/>
                          </a:solidFill>
                          <a:effectLst/>
                          <a:latin typeface="Arial" panose="020B0604020202020204" pitchFamily="34" charset="0"/>
                          <a:cs typeface="Arial" panose="020B0604020202020204" pitchFamily="34" charset="0"/>
                        </a:rPr>
                        <a:t>2025</a:t>
                      </a:r>
                      <a:r>
                        <a:rPr lang="ru-RU" sz="1200" b="1" baseline="0" dirty="0">
                          <a:solidFill>
                            <a:schemeClr val="tx1"/>
                          </a:solidFill>
                          <a:effectLst/>
                          <a:latin typeface="Arial" panose="020B0604020202020204" pitchFamily="34" charset="0"/>
                          <a:cs typeface="Arial" panose="020B0604020202020204" pitchFamily="34" charset="0"/>
                        </a:rPr>
                        <a:t> </a:t>
                      </a:r>
                      <a:r>
                        <a:rPr lang="ru-RU" sz="1200" b="1" dirty="0">
                          <a:solidFill>
                            <a:schemeClr val="tx1"/>
                          </a:solidFill>
                          <a:effectLst/>
                          <a:latin typeface="Arial" panose="020B0604020202020204" pitchFamily="34" charset="0"/>
                          <a:cs typeface="Arial" panose="020B0604020202020204" pitchFamily="34" charset="0"/>
                        </a:rPr>
                        <a:t>год**</a:t>
                      </a: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gridSpan="3">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Прогноз</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4887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2026</a:t>
                      </a:r>
                      <a:r>
                        <a:rPr lang="ru-RU" sz="1200" b="1" baseline="0" dirty="0">
                          <a:solidFill>
                            <a:schemeClr val="tx1"/>
                          </a:solidFill>
                          <a:effectLst/>
                          <a:latin typeface="Arial" panose="020B0604020202020204" pitchFamily="34" charset="0"/>
                          <a:cs typeface="Arial" panose="020B0604020202020204" pitchFamily="34" charset="0"/>
                        </a:rPr>
                        <a:t> </a:t>
                      </a:r>
                      <a:r>
                        <a:rPr lang="ru-RU" sz="1200" b="1" dirty="0">
                          <a:solidFill>
                            <a:schemeClr val="tx1"/>
                          </a:solidFill>
                          <a:effectLst/>
                          <a:latin typeface="Arial" panose="020B0604020202020204" pitchFamily="34" charset="0"/>
                          <a:cs typeface="Arial" panose="020B0604020202020204" pitchFamily="34" charset="0"/>
                        </a:rPr>
                        <a:t>год</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2027</a:t>
                      </a:r>
                      <a:r>
                        <a:rPr lang="ru-RU" sz="1200" b="1" baseline="0" dirty="0">
                          <a:solidFill>
                            <a:schemeClr val="tx1"/>
                          </a:solidFill>
                          <a:effectLst/>
                          <a:latin typeface="Arial" panose="020B0604020202020204" pitchFamily="34" charset="0"/>
                          <a:cs typeface="Arial" panose="020B0604020202020204" pitchFamily="34" charset="0"/>
                        </a:rPr>
                        <a:t> </a:t>
                      </a:r>
                      <a:r>
                        <a:rPr lang="ru-RU" sz="1200" b="1" dirty="0">
                          <a:solidFill>
                            <a:schemeClr val="tx1"/>
                          </a:solidFill>
                          <a:effectLst/>
                          <a:latin typeface="Arial" panose="020B0604020202020204" pitchFamily="34" charset="0"/>
                          <a:cs typeface="Arial" panose="020B0604020202020204" pitchFamily="34" charset="0"/>
                        </a:rPr>
                        <a:t>год</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2028</a:t>
                      </a:r>
                      <a:r>
                        <a:rPr lang="ru-RU" sz="1200" b="1" baseline="0" dirty="0">
                          <a:solidFill>
                            <a:schemeClr val="tx1"/>
                          </a:solidFill>
                          <a:effectLst/>
                          <a:latin typeface="Arial" panose="020B0604020202020204" pitchFamily="34" charset="0"/>
                          <a:cs typeface="Arial" panose="020B0604020202020204" pitchFamily="34" charset="0"/>
                        </a:rPr>
                        <a:t> </a:t>
                      </a:r>
                      <a:r>
                        <a:rPr lang="ru-RU" sz="1200" b="1" dirty="0">
                          <a:solidFill>
                            <a:schemeClr val="tx1"/>
                          </a:solidFill>
                          <a:effectLst/>
                          <a:latin typeface="Arial" panose="020B0604020202020204" pitchFamily="34" charset="0"/>
                          <a:cs typeface="Arial" panose="020B0604020202020204" pitchFamily="34" charset="0"/>
                        </a:rPr>
                        <a:t>год</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extLst>
                  <a:ext uri="{0D108BD9-81ED-4DB2-BD59-A6C34878D82A}">
                    <a16:rowId xmlns:a16="http://schemas.microsoft.com/office/drawing/2014/main" val="10001"/>
                  </a:ext>
                </a:extLst>
              </a:tr>
              <a:tr h="254508">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Дотации</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343,6</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378,2</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434,8</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381,9</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386,6</a:t>
                      </a:r>
                      <a:endParaRPr lang="ru-RU" sz="1200" b="0" dirty="0">
                        <a:solidFill>
                          <a:schemeClr val="tx1"/>
                        </a:solidFill>
                        <a:effectLst/>
                        <a:latin typeface="Arial" pitchFamily="34" charset="0"/>
                        <a:ea typeface="Calibri"/>
                        <a:cs typeface="Arial" pitchFamily="34" charset="0"/>
                      </a:endParaRPr>
                    </a:p>
                  </a:txBody>
                  <a:tcPr marL="44161" marR="44161" marT="0" marB="0">
                    <a:solidFill>
                      <a:srgbClr val="E6EDF6"/>
                    </a:solidFill>
                  </a:tcPr>
                </a:tc>
                <a:extLst>
                  <a:ext uri="{0D108BD9-81ED-4DB2-BD59-A6C34878D82A}">
                    <a16:rowId xmlns:a16="http://schemas.microsoft.com/office/drawing/2014/main" val="10002"/>
                  </a:ext>
                </a:extLst>
              </a:tr>
              <a:tr h="304800">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Субсидии</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351,6</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472,2</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324,6</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103,7</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179,3</a:t>
                      </a:r>
                      <a:endParaRPr lang="ru-RU" sz="1200" b="0" dirty="0">
                        <a:solidFill>
                          <a:schemeClr val="tx1"/>
                        </a:solidFill>
                        <a:effectLst/>
                        <a:latin typeface="Arial" pitchFamily="34" charset="0"/>
                        <a:ea typeface="Calibri"/>
                        <a:cs typeface="Arial" pitchFamily="34" charset="0"/>
                      </a:endParaRPr>
                    </a:p>
                  </a:txBody>
                  <a:tcPr marL="44161" marR="44161" marT="0" marB="0"/>
                </a:tc>
                <a:extLst>
                  <a:ext uri="{0D108BD9-81ED-4DB2-BD59-A6C34878D82A}">
                    <a16:rowId xmlns:a16="http://schemas.microsoft.com/office/drawing/2014/main" val="10003"/>
                  </a:ext>
                </a:extLst>
              </a:tr>
              <a:tr h="304800">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Субвенции</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838,3</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822,8</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821,8</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826,2</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854,7</a:t>
                      </a:r>
                      <a:endParaRPr lang="ru-RU" sz="1200" b="0" dirty="0">
                        <a:solidFill>
                          <a:schemeClr val="tx1"/>
                        </a:solidFill>
                        <a:effectLst/>
                        <a:latin typeface="Arial" pitchFamily="34" charset="0"/>
                        <a:ea typeface="Calibri"/>
                        <a:cs typeface="Arial" pitchFamily="34" charset="0"/>
                      </a:endParaRPr>
                    </a:p>
                  </a:txBody>
                  <a:tcPr marL="44161" marR="44161" marT="0" marB="0">
                    <a:solidFill>
                      <a:srgbClr val="E6EDF6"/>
                    </a:solidFill>
                  </a:tcPr>
                </a:tc>
                <a:extLst>
                  <a:ext uri="{0D108BD9-81ED-4DB2-BD59-A6C34878D82A}">
                    <a16:rowId xmlns:a16="http://schemas.microsoft.com/office/drawing/2014/main" val="10004"/>
                  </a:ext>
                </a:extLst>
              </a:tr>
              <a:tr h="533400">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Иные межбюджетные трансферты</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43,0</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0,3</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3,2</a:t>
                      </a: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3,6</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3,6</a:t>
                      </a:r>
                      <a:endParaRPr lang="ru-RU" sz="1200" b="0" dirty="0">
                        <a:solidFill>
                          <a:schemeClr val="tx1"/>
                        </a:solidFill>
                        <a:effectLst/>
                        <a:latin typeface="Arial" pitchFamily="34" charset="0"/>
                        <a:ea typeface="Calibri"/>
                        <a:cs typeface="Arial" pitchFamily="34" charset="0"/>
                      </a:endParaRPr>
                    </a:p>
                  </a:txBody>
                  <a:tcPr marL="44161" marR="44161" marT="0" marB="0"/>
                </a:tc>
                <a:extLst>
                  <a:ext uri="{0D108BD9-81ED-4DB2-BD59-A6C34878D82A}">
                    <a16:rowId xmlns:a16="http://schemas.microsoft.com/office/drawing/2014/main" val="10005"/>
                  </a:ext>
                </a:extLst>
              </a:tr>
              <a:tr h="271272">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Прочие</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9,3</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itchFamily="34" charset="0"/>
                        <a:ea typeface="Calibri"/>
                        <a:cs typeface="Arial" pitchFamily="34" charset="0"/>
                      </a:endParaRPr>
                    </a:p>
                  </a:txBody>
                  <a:tcPr marL="44161" marR="44161" marT="0" marB="0">
                    <a:solidFill>
                      <a:srgbClr val="E6EDF6"/>
                    </a:solidFill>
                  </a:tcPr>
                </a:tc>
                <a:extLst>
                  <a:ext uri="{0D108BD9-81ED-4DB2-BD59-A6C34878D82A}">
                    <a16:rowId xmlns:a16="http://schemas.microsoft.com/office/drawing/2014/main" val="10006"/>
                  </a:ext>
                </a:extLst>
              </a:tr>
              <a:tr h="449349">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Доходы от возврата организациями остатков </a:t>
                      </a: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3,1</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itchFamily="34" charset="0"/>
                        <a:ea typeface="Calibri"/>
                        <a:cs typeface="Arial" pitchFamily="34" charset="0"/>
                      </a:endParaRPr>
                    </a:p>
                  </a:txBody>
                  <a:tcPr marL="44161" marR="44161" marT="0" marB="0"/>
                </a:tc>
                <a:extLst>
                  <a:ext uri="{0D108BD9-81ED-4DB2-BD59-A6C34878D82A}">
                    <a16:rowId xmlns:a16="http://schemas.microsoft.com/office/drawing/2014/main" val="10007"/>
                  </a:ext>
                </a:extLst>
              </a:tr>
              <a:tr h="449349">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Возврат остатков субсидий, субвенций</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-9,0</a:t>
                      </a:r>
                      <a:endParaRPr lang="ru-RU" sz="1200" b="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itchFamily="34" charset="0"/>
                        <a:ea typeface="Calibri"/>
                        <a:cs typeface="Arial" pitchFamily="34" charset="0"/>
                      </a:endParaRPr>
                    </a:p>
                  </a:txBody>
                  <a:tcPr marL="44161" marR="44161" marT="0" marB="0"/>
                </a:tc>
                <a:extLst>
                  <a:ext uri="{0D108BD9-81ED-4DB2-BD59-A6C34878D82A}">
                    <a16:rowId xmlns:a16="http://schemas.microsoft.com/office/drawing/2014/main" val="10008"/>
                  </a:ext>
                </a:extLst>
              </a:tr>
            </a:tbl>
          </a:graphicData>
        </a:graphic>
      </p:graphicFrame>
      <p:sp>
        <p:nvSpPr>
          <p:cNvPr id="22" name="Прямоугольник 21"/>
          <p:cNvSpPr/>
          <p:nvPr/>
        </p:nvSpPr>
        <p:spPr>
          <a:xfrm>
            <a:off x="-349886" y="8514446"/>
            <a:ext cx="5607875" cy="492443"/>
          </a:xfrm>
          <a:prstGeom prst="rect">
            <a:avLst/>
          </a:prstGeom>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*Факт 2024г.</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**Первоначальный план 2025г.</a:t>
            </a:r>
          </a:p>
        </p:txBody>
      </p:sp>
      <p:sp>
        <p:nvSpPr>
          <p:cNvPr id="3" name="Номер слайда 2">
            <a:extLst>
              <a:ext uri="{FF2B5EF4-FFF2-40B4-BE49-F238E27FC236}">
                <a16:creationId xmlns:a16="http://schemas.microsoft.com/office/drawing/2014/main" id="{4884269D-5A6B-258F-2436-5FB5F859507F}"/>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20</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
        <p:nvSpPr>
          <p:cNvPr id="4" name="Text Box 1042">
            <a:extLst>
              <a:ext uri="{FF2B5EF4-FFF2-40B4-BE49-F238E27FC236}">
                <a16:creationId xmlns:a16="http://schemas.microsoft.com/office/drawing/2014/main" id="{BA54D3A8-5A35-3CD0-FD81-58BFAE311CF5}"/>
              </a:ext>
            </a:extLst>
          </p:cNvPr>
          <p:cNvSpPr txBox="1">
            <a:spLocks noChangeArrowheads="1"/>
          </p:cNvSpPr>
          <p:nvPr/>
        </p:nvSpPr>
        <p:spPr bwMode="auto">
          <a:xfrm>
            <a:off x="2057400" y="1905000"/>
            <a:ext cx="743503" cy="23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00000"/>
              </a:lnSpc>
              <a:spcBef>
                <a:spcPts val="1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rPr>
              <a:t> 1 673,5</a:t>
            </a:r>
            <a:endPar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a:cs typeface="Arial" pitchFamily="34" charset="0"/>
            </a:endParaRPr>
          </a:p>
        </p:txBody>
      </p:sp>
    </p:spTree>
    <p:extLst>
      <p:ext uri="{BB962C8B-B14F-4D97-AF65-F5344CB8AC3E}">
        <p14:creationId xmlns:p14="http://schemas.microsoft.com/office/powerpoint/2010/main" val="418636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3"/>
          <p:cNvSpPr txBox="1"/>
          <p:nvPr/>
        </p:nvSpPr>
        <p:spPr>
          <a:xfrm>
            <a:off x="-38100" y="76200"/>
            <a:ext cx="7010400" cy="1423467"/>
          </a:xfrm>
          <a:prstGeom prst="rect">
            <a:avLst/>
          </a:prstGeom>
        </p:spPr>
        <p:txBody>
          <a:bodyPr vert="horz" wrap="square" lIns="0" tIns="12700" rIns="0" bIns="0" rtlCol="0">
            <a:spAutoFit/>
          </a:bodyPr>
          <a:lstStyle/>
          <a:p>
            <a:pPr marL="12700" marR="482600" lvl="0" indent="0" algn="ctr" defTabSz="914400" rtl="0" eaLnBrk="1" fontAlgn="auto" latinLnBrk="0" hangingPunct="1">
              <a:lnSpc>
                <a:spcPct val="100000"/>
              </a:lnSpc>
              <a:spcBef>
                <a:spcPts val="100"/>
              </a:spcBef>
              <a:spcAft>
                <a:spcPts val="0"/>
              </a:spcAft>
              <a:buClrTx/>
              <a:buSzTx/>
              <a:buFontTx/>
              <a:buNone/>
              <a:tabLst/>
              <a:defRPr/>
            </a:pP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ПЕРЕЧЕНЬ ДЕЙСТВУЮЩИХ НАЛОГОВЫХ ЛЬГОТ МУНИЦИПАЛЬНОГО ОКРУГА, УСТАНОВЛЕННЫХ </a:t>
            </a:r>
          </a:p>
          <a:p>
            <a:pPr marL="12700" marR="482600" lvl="0" indent="0" algn="ctr" defTabSz="914400" rtl="0" eaLnBrk="1" fontAlgn="auto" latinLnBrk="0" hangingPunct="1">
              <a:lnSpc>
                <a:spcPct val="100000"/>
              </a:lnSpc>
              <a:spcBef>
                <a:spcPts val="100"/>
              </a:spcBef>
              <a:spcAft>
                <a:spcPts val="0"/>
              </a:spcAft>
              <a:buClrTx/>
              <a:buSzTx/>
              <a:buFontTx/>
              <a:buNone/>
              <a:tabLst/>
              <a:defRPr/>
            </a:pP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НОРМАТИВНО-ПРАВОВЫМИ</a:t>
            </a:r>
            <a:r>
              <a:rPr lang="ru-RU" sz="1600" b="1" dirty="0">
                <a:solidFill>
                  <a:srgbClr val="1F497D">
                    <a:lumMod val="50000"/>
                  </a:srgbClr>
                </a:solidFill>
                <a:latin typeface="Arial" pitchFamily="34" charset="0"/>
                <a:ea typeface="Verdana" panose="020B0604030504040204" pitchFamily="34" charset="0"/>
                <a:cs typeface="Arial" pitchFamily="34" charset="0"/>
              </a:rPr>
              <a:t> </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АКТАМИ </a:t>
            </a:r>
          </a:p>
          <a:p>
            <a:pPr marL="12700" marR="482600" lvl="0" indent="0" algn="ctr" defTabSz="914400" rtl="0" eaLnBrk="1" fontAlgn="auto" latinLnBrk="0" hangingPunct="1">
              <a:lnSpc>
                <a:spcPct val="100000"/>
              </a:lnSpc>
              <a:spcBef>
                <a:spcPts val="100"/>
              </a:spcBef>
              <a:spcAft>
                <a:spcPts val="0"/>
              </a:spcAft>
              <a:buClrTx/>
              <a:buSzTx/>
              <a:buFontTx/>
              <a:buNone/>
              <a:tabLst/>
              <a:defRPr/>
            </a:pPr>
            <a:r>
              <a:rPr lang="ru-RU" sz="1600" b="1" dirty="0">
                <a:solidFill>
                  <a:srgbClr val="1F497D">
                    <a:lumMod val="50000"/>
                  </a:srgbClr>
                </a:solidFill>
                <a:latin typeface="Arial" pitchFamily="34" charset="0"/>
                <a:ea typeface="Verdana" panose="020B0604030504040204" pitchFamily="34" charset="0"/>
                <a:cs typeface="Arial" pitchFamily="34" charset="0"/>
              </a:rPr>
              <a:t>МУНИЦИПАЛЬНОГО</a:t>
            </a:r>
            <a:r>
              <a:rPr kumimoji="0" lang="ru-RU"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ОКРУГА СЕМЕНОВСКИЙ</a:t>
            </a:r>
            <a:endParaRPr kumimoji="0" sz="16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a:p>
            <a:pPr marL="0" marR="5080" lvl="0" indent="0" algn="ctr" defTabSz="914400" rtl="0" eaLnBrk="1" fontAlgn="auto" latinLnBrk="0" hangingPunct="1">
              <a:lnSpc>
                <a:spcPct val="100000"/>
              </a:lnSpc>
              <a:spcBef>
                <a:spcPts val="1320"/>
              </a:spcBef>
              <a:spcAft>
                <a:spcPts val="0"/>
              </a:spcAft>
              <a:buClrTx/>
              <a:buSzTx/>
              <a:buFontTx/>
              <a:buNone/>
              <a:tabLst/>
              <a:defRPr/>
            </a:pPr>
            <a:endParaRPr kumimoji="0" sz="16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graphicFrame>
        <p:nvGraphicFramePr>
          <p:cNvPr id="23" name="Таблица 22"/>
          <p:cNvGraphicFramePr>
            <a:graphicFrameLocks noGrp="1"/>
          </p:cNvGraphicFramePr>
          <p:nvPr/>
        </p:nvGraphicFramePr>
        <p:xfrm>
          <a:off x="93188" y="1125906"/>
          <a:ext cx="6718006" cy="7068757"/>
        </p:xfrm>
        <a:graphic>
          <a:graphicData uri="http://schemas.openxmlformats.org/drawingml/2006/table">
            <a:tbl>
              <a:tblPr firstRow="1" firstCol="1" lastRow="1" lastCol="1" bandRow="1" bandCol="1">
                <a:tableStyleId>{69CF1AB2-1976-4502-BF36-3FF5EA218861}</a:tableStyleId>
              </a:tblPr>
              <a:tblGrid>
                <a:gridCol w="353629">
                  <a:extLst>
                    <a:ext uri="{9D8B030D-6E8A-4147-A177-3AD203B41FA5}">
                      <a16:colId xmlns:a16="http://schemas.microsoft.com/office/drawing/2014/main" val="20000"/>
                    </a:ext>
                  </a:extLst>
                </a:gridCol>
                <a:gridCol w="1000983">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18821">
                  <a:extLst>
                    <a:ext uri="{9D8B030D-6E8A-4147-A177-3AD203B41FA5}">
                      <a16:colId xmlns:a16="http://schemas.microsoft.com/office/drawing/2014/main" val="20005"/>
                    </a:ext>
                  </a:extLst>
                </a:gridCol>
                <a:gridCol w="708219">
                  <a:extLst>
                    <a:ext uri="{9D8B030D-6E8A-4147-A177-3AD203B41FA5}">
                      <a16:colId xmlns:a16="http://schemas.microsoft.com/office/drawing/2014/main" val="2524837501"/>
                    </a:ext>
                  </a:extLst>
                </a:gridCol>
                <a:gridCol w="712154">
                  <a:extLst>
                    <a:ext uri="{9D8B030D-6E8A-4147-A177-3AD203B41FA5}">
                      <a16:colId xmlns:a16="http://schemas.microsoft.com/office/drawing/2014/main" val="3316973832"/>
                    </a:ext>
                  </a:extLst>
                </a:gridCol>
              </a:tblGrid>
              <a:tr h="685800">
                <a:tc>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 п/п</a:t>
                      </a:r>
                      <a:endParaRPr lang="ru-RU" sz="1200" b="1"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Наимено</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вание льготы</a:t>
                      </a:r>
                      <a:endParaRPr lang="ru-RU" sz="1200" b="1" dirty="0">
                        <a:solidFill>
                          <a:schemeClr val="tx1"/>
                        </a:solidFill>
                        <a:effectLst/>
                        <a:latin typeface="Arial" pitchFamily="34" charset="0"/>
                        <a:ea typeface="Calibri"/>
                        <a:cs typeface="Arial" pitchFamily="34" charset="0"/>
                      </a:endParaRPr>
                    </a:p>
                  </a:txBody>
                  <a:tcPr marL="44161" marR="44161" marT="0" marB="0"/>
                </a:tc>
                <a:tc>
                  <a:txBody>
                    <a:bodyPr/>
                    <a:lstStyle/>
                    <a:p>
                      <a:pPr marL="0" marR="0" indent="0" algn="ctr" defTabSz="914400" eaLnBrk="1" fontAlgn="auto" latinLnBrk="0" hangingPunct="1">
                        <a:lnSpc>
                          <a:spcPct val="115000"/>
                        </a:lnSpc>
                        <a:spcBef>
                          <a:spcPts val="0"/>
                        </a:spcBef>
                        <a:spcAft>
                          <a:spcPts val="0"/>
                        </a:spcAft>
                        <a:buClrTx/>
                        <a:buSzTx/>
                        <a:buFontTx/>
                        <a:buNone/>
                        <a:tabLst/>
                        <a:defRPr/>
                      </a:pPr>
                      <a:endParaRPr lang="ru-RU" sz="1200" b="1" dirty="0">
                        <a:solidFill>
                          <a:schemeClr val="tx1"/>
                        </a:solidFill>
                        <a:effectLst/>
                        <a:latin typeface="Arial" panose="020B0604020202020204" pitchFamily="34" charset="0"/>
                        <a:cs typeface="Arial" panose="020B0604020202020204" pitchFamily="34" charset="0"/>
                      </a:endParaRPr>
                    </a:p>
                    <a:p>
                      <a:pPr marL="0" marR="0" indent="0" algn="ctr" defTabSz="914400" eaLnBrk="1" fontAlgn="auto" latinLnBrk="0" hangingPunct="1">
                        <a:lnSpc>
                          <a:spcPct val="115000"/>
                        </a:lnSpc>
                        <a:spcBef>
                          <a:spcPts val="0"/>
                        </a:spcBef>
                        <a:spcAft>
                          <a:spcPts val="0"/>
                        </a:spcAft>
                        <a:buClrTx/>
                        <a:buSzTx/>
                        <a:buFontTx/>
                        <a:buNone/>
                        <a:tabLst/>
                        <a:defRPr/>
                      </a:pPr>
                      <a:r>
                        <a:rPr lang="ru-RU" sz="1200" b="1" dirty="0">
                          <a:solidFill>
                            <a:schemeClr val="tx1"/>
                          </a:solidFill>
                          <a:effectLst/>
                          <a:latin typeface="Arial" panose="020B0604020202020204" pitchFamily="34" charset="0"/>
                          <a:cs typeface="Arial" panose="020B0604020202020204" pitchFamily="34" charset="0"/>
                        </a:rPr>
                        <a:t>НПА, которым установлена льгота</a:t>
                      </a:r>
                    </a:p>
                    <a:p>
                      <a:pPr algn="ctr">
                        <a:lnSpc>
                          <a:spcPct val="115000"/>
                        </a:lnSpc>
                        <a:spcAft>
                          <a:spcPts val="0"/>
                        </a:spcAft>
                      </a:pPr>
                      <a:endParaRPr lang="ru-RU" sz="1200" b="1" dirty="0">
                        <a:solidFill>
                          <a:schemeClr val="tx1"/>
                        </a:solidFill>
                        <a:effectLst/>
                        <a:latin typeface="Arial" pitchFamily="34" charset="0"/>
                        <a:ea typeface="Calibri"/>
                        <a:cs typeface="Arial" pitchFamily="34" charset="0"/>
                      </a:endParaRPr>
                    </a:p>
                  </a:txBody>
                  <a:tcPr marL="44161" marR="44161" marT="0" marB="0"/>
                </a:tc>
                <a:tc>
                  <a:txBody>
                    <a:bodyPr/>
                    <a:lstStyle/>
                    <a:p>
                      <a:pPr algn="ctr">
                        <a:lnSpc>
                          <a:spcPct val="115000"/>
                        </a:lnSpc>
                        <a:spcAft>
                          <a:spcPts val="0"/>
                        </a:spcAft>
                      </a:pPr>
                      <a:endParaRPr lang="ru-RU"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Исполнено за </a:t>
                      </a:r>
                    </a:p>
                    <a:p>
                      <a:pPr algn="ctr">
                        <a:lnSpc>
                          <a:spcPct val="115000"/>
                        </a:lnSpc>
                        <a:spcAft>
                          <a:spcPts val="0"/>
                        </a:spcAft>
                      </a:pPr>
                      <a:r>
                        <a:rPr lang="ru-RU" sz="1200" b="1" dirty="0">
                          <a:solidFill>
                            <a:schemeClr val="tx1"/>
                          </a:solidFill>
                          <a:effectLst/>
                          <a:latin typeface="Arial" panose="020B0604020202020204" pitchFamily="34" charset="0"/>
                          <a:cs typeface="Arial" panose="020B0604020202020204" pitchFamily="34" charset="0"/>
                        </a:rPr>
                        <a:t>2024 год*</a:t>
                      </a:r>
                      <a:endParaRPr lang="ru-RU" sz="1200" b="1" dirty="0">
                        <a:solidFill>
                          <a:schemeClr val="tx1"/>
                        </a:solidFill>
                        <a:effectLst/>
                        <a:latin typeface="Arial" pitchFamily="34" charset="0"/>
                        <a:ea typeface="Calibri"/>
                        <a:cs typeface="Arial" pitchFamily="34" charset="0"/>
                      </a:endParaRPr>
                    </a:p>
                  </a:txBody>
                  <a:tcPr marL="44161" marR="44161" marT="0" marB="0"/>
                </a:tc>
                <a:tc>
                  <a:txBody>
                    <a:bodyPr/>
                    <a:lstStyle/>
                    <a:p>
                      <a:pPr algn="ctr"/>
                      <a:endParaRPr lang="ru-RU" sz="1200" b="1" dirty="0">
                        <a:latin typeface="Arial" panose="020B0604020202020204" pitchFamily="34" charset="0"/>
                        <a:cs typeface="Arial" panose="020B0604020202020204" pitchFamily="34" charset="0"/>
                      </a:endParaRPr>
                    </a:p>
                    <a:p>
                      <a:pPr algn="ctr"/>
                      <a:r>
                        <a:rPr lang="ru-RU" sz="1200" b="1" dirty="0">
                          <a:latin typeface="Arial" panose="020B0604020202020204" pitchFamily="34" charset="0"/>
                          <a:cs typeface="Arial" panose="020B0604020202020204" pitchFamily="34" charset="0"/>
                        </a:rPr>
                        <a:t>Оценка 2025 год</a:t>
                      </a:r>
                    </a:p>
                  </a:txBody>
                  <a:tcPr marL="44161" marR="44161" marT="0" marB="0"/>
                </a:tc>
                <a:tc>
                  <a:txBody>
                    <a:bodyPr/>
                    <a:lstStyle/>
                    <a:p>
                      <a:pPr algn="ctr"/>
                      <a:endParaRPr lang="ru-RU" sz="1200" b="1" dirty="0">
                        <a:latin typeface="Arial" panose="020B0604020202020204" pitchFamily="34" charset="0"/>
                        <a:cs typeface="Arial" panose="020B0604020202020204" pitchFamily="34" charset="0"/>
                      </a:endParaRPr>
                    </a:p>
                    <a:p>
                      <a:pPr algn="ctr"/>
                      <a:r>
                        <a:rPr lang="ru-RU" sz="1200" b="1" dirty="0">
                          <a:latin typeface="Arial" panose="020B0604020202020204" pitchFamily="34" charset="0"/>
                          <a:cs typeface="Arial" panose="020B0604020202020204" pitchFamily="34" charset="0"/>
                        </a:rPr>
                        <a:t>Прогноз</a:t>
                      </a:r>
                      <a:r>
                        <a:rPr lang="ru-RU" sz="1200" b="1" baseline="0" dirty="0">
                          <a:latin typeface="Arial" panose="020B0604020202020204" pitchFamily="34" charset="0"/>
                          <a:cs typeface="Arial" panose="020B0604020202020204" pitchFamily="34" charset="0"/>
                        </a:rPr>
                        <a:t> на </a:t>
                      </a:r>
                      <a:r>
                        <a:rPr lang="ru-RU" sz="1200" b="1" dirty="0">
                          <a:latin typeface="Arial" panose="020B0604020202020204" pitchFamily="34" charset="0"/>
                          <a:cs typeface="Arial" panose="020B0604020202020204" pitchFamily="34" charset="0"/>
                        </a:rPr>
                        <a:t>2026 год</a:t>
                      </a:r>
                    </a:p>
                  </a:txBody>
                  <a:tcPr marL="44161" marR="44161" marT="0" marB="0"/>
                </a:tc>
                <a:tc>
                  <a:txBody>
                    <a:bodyPr/>
                    <a:lstStyle/>
                    <a:p>
                      <a:pPr algn="ctr"/>
                      <a:endParaRPr lang="ru-RU" sz="1200" b="1" baseline="0" dirty="0">
                        <a:latin typeface="Arial" panose="020B0604020202020204" pitchFamily="34" charset="0"/>
                        <a:cs typeface="Arial" panose="020B0604020202020204" pitchFamily="34" charset="0"/>
                      </a:endParaRPr>
                    </a:p>
                    <a:p>
                      <a:pPr algn="ctr"/>
                      <a:r>
                        <a:rPr lang="ru-RU" sz="1200" b="1" baseline="0" dirty="0">
                          <a:latin typeface="Arial" panose="020B0604020202020204" pitchFamily="34" charset="0"/>
                          <a:cs typeface="Arial" panose="020B0604020202020204" pitchFamily="34" charset="0"/>
                        </a:rPr>
                        <a:t>Прогноз на </a:t>
                      </a:r>
                      <a:r>
                        <a:rPr lang="ru-RU" sz="1200" b="1" dirty="0">
                          <a:latin typeface="Arial" panose="020B0604020202020204" pitchFamily="34" charset="0"/>
                          <a:cs typeface="Arial" panose="020B0604020202020204" pitchFamily="34" charset="0"/>
                        </a:rPr>
                        <a:t>2027 год</a:t>
                      </a:r>
                    </a:p>
                  </a:txBody>
                  <a:tcPr marL="44161" marR="44161" marT="0" marB="0"/>
                </a:tc>
                <a:tc>
                  <a:txBody>
                    <a:bodyPr/>
                    <a:lstStyle/>
                    <a:p>
                      <a:pPr algn="ctr"/>
                      <a:endParaRPr lang="ru-RU" sz="1200" b="1" baseline="0" dirty="0">
                        <a:latin typeface="Arial" panose="020B0604020202020204" pitchFamily="34" charset="0"/>
                        <a:cs typeface="Arial" panose="020B0604020202020204" pitchFamily="34" charset="0"/>
                      </a:endParaRPr>
                    </a:p>
                    <a:p>
                      <a:pPr algn="ctr"/>
                      <a:r>
                        <a:rPr lang="ru-RU" sz="1200" b="1" baseline="0" dirty="0">
                          <a:latin typeface="Arial" panose="020B0604020202020204" pitchFamily="34" charset="0"/>
                          <a:cs typeface="Arial" panose="020B0604020202020204" pitchFamily="34" charset="0"/>
                        </a:rPr>
                        <a:t>Прогноз на 2028 </a:t>
                      </a:r>
                      <a:r>
                        <a:rPr lang="ru-RU" sz="1200" b="1" dirty="0">
                          <a:latin typeface="Arial" pitchFamily="34" charset="0"/>
                          <a:cs typeface="Arial" pitchFamily="34" charset="0"/>
                        </a:rPr>
                        <a:t>год</a:t>
                      </a:r>
                    </a:p>
                  </a:txBody>
                  <a:tcPr marL="44161" marR="44161" marT="0" marB="0"/>
                </a:tc>
                <a:extLst>
                  <a:ext uri="{0D108BD9-81ED-4DB2-BD59-A6C34878D82A}">
                    <a16:rowId xmlns:a16="http://schemas.microsoft.com/office/drawing/2014/main" val="10000"/>
                  </a:ext>
                </a:extLst>
              </a:tr>
              <a:tr h="0">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1</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l">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Налог на имущество физических лиц</a:t>
                      </a:r>
                      <a:endParaRPr lang="ru-RU" sz="1200" dirty="0">
                        <a:solidFill>
                          <a:schemeClr val="tx1"/>
                        </a:solidFill>
                        <a:effectLst/>
                        <a:latin typeface="Arial" pitchFamily="34" charset="0"/>
                        <a:ea typeface="Calibri"/>
                        <a:cs typeface="Arial" pitchFamily="34" charset="0"/>
                      </a:endParaRPr>
                    </a:p>
                  </a:txBody>
                  <a:tcPr marL="44161" marR="44161" marT="0" marB="0"/>
                </a:tc>
                <a:tc>
                  <a:txBody>
                    <a:bodyPr/>
                    <a:lstStyle/>
                    <a:p>
                      <a:pPr algn="l"/>
                      <a:r>
                        <a:rPr lang="ru-RU" sz="1200" dirty="0">
                          <a:latin typeface="Arial" pitchFamily="34" charset="0"/>
                          <a:cs typeface="Arial" pitchFamily="34" charset="0"/>
                        </a:rPr>
                        <a:t>Решение Совета депутатов городского округа Семеновский Нижегородской области от 27.11.2014г. № 88 "Об установлении налога на имущество физических лиц  на территории городского округа Семеновский Нижегородской  области "</a:t>
                      </a:r>
                    </a:p>
                  </a:txBody>
                  <a:tcPr marL="44161" marR="44161" marT="0" marB="0"/>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2,0</a:t>
                      </a:r>
                    </a:p>
                    <a:p>
                      <a:pPr algn="ctr"/>
                      <a:endParaRPr lang="ru-RU" sz="1200" dirty="0">
                        <a:latin typeface="Arial" panose="020B0604020202020204" pitchFamily="34" charset="0"/>
                        <a:cs typeface="Arial" panose="020B0604020202020204" pitchFamily="34" charset="0"/>
                      </a:endParaRPr>
                    </a:p>
                  </a:txBody>
                  <a:tcPr marL="44161" marR="44161" marT="0" marB="0"/>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2,0</a:t>
                      </a:r>
                    </a:p>
                  </a:txBody>
                  <a:tcPr marL="44161" marR="44161" marT="0" marB="0"/>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2,0</a:t>
                      </a:r>
                    </a:p>
                  </a:txBody>
                  <a:tcPr marL="44161" marR="44161" marT="0" marB="0"/>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2,0</a:t>
                      </a:r>
                    </a:p>
                  </a:txBody>
                  <a:tcPr marL="44161" marR="44161" marT="0" marB="0"/>
                </a:tc>
                <a:tc>
                  <a:txBody>
                    <a:bodyPr/>
                    <a:lstStyle/>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r>
                        <a:rPr lang="ru-RU" sz="1200" b="0" dirty="0">
                          <a:latin typeface="Arial" panose="020B0604020202020204" pitchFamily="34" charset="0"/>
                          <a:cs typeface="Arial" panose="020B0604020202020204" pitchFamily="34" charset="0"/>
                        </a:rPr>
                        <a:t>2,0</a:t>
                      </a:r>
                    </a:p>
                  </a:txBody>
                  <a:tcPr marL="44161" marR="44161" marT="0" marB="0"/>
                </a:tc>
                <a:extLst>
                  <a:ext uri="{0D108BD9-81ED-4DB2-BD59-A6C34878D82A}">
                    <a16:rowId xmlns:a16="http://schemas.microsoft.com/office/drawing/2014/main" val="10002"/>
                  </a:ext>
                </a:extLst>
              </a:tr>
              <a:tr h="304800">
                <a:tc>
                  <a:txBody>
                    <a:bodyPr/>
                    <a:lstStyle/>
                    <a:p>
                      <a:pPr>
                        <a:lnSpc>
                          <a:spcPct val="115000"/>
                        </a:lnSpc>
                        <a:spcAft>
                          <a:spcPts val="0"/>
                        </a:spcAft>
                      </a:pPr>
                      <a:r>
                        <a:rPr lang="ru-RU" sz="1200" dirty="0">
                          <a:solidFill>
                            <a:schemeClr val="tx1"/>
                          </a:solidFill>
                          <a:effectLst/>
                          <a:latin typeface="Arial" panose="020B0604020202020204" pitchFamily="34" charset="0"/>
                          <a:cs typeface="Arial" panose="020B0604020202020204" pitchFamily="34" charset="0"/>
                        </a:rPr>
                        <a:t>2</a:t>
                      </a:r>
                      <a:endParaRPr lang="ru-RU" sz="1200" dirty="0">
                        <a:solidFill>
                          <a:schemeClr val="tx1"/>
                        </a:solidFill>
                        <a:effectLst/>
                        <a:latin typeface="Arial" pitchFamily="34" charset="0"/>
                        <a:ea typeface="Calibri"/>
                        <a:cs typeface="Arial" pitchFamily="34" charset="0"/>
                      </a:endParaRPr>
                    </a:p>
                  </a:txBody>
                  <a:tcPr marL="44161" marR="44161" marT="0" marB="0">
                    <a:solidFill>
                      <a:srgbClr val="E6EDF6"/>
                    </a:solidFill>
                  </a:tcPr>
                </a:tc>
                <a:tc>
                  <a:txBody>
                    <a:bodyPr/>
                    <a:lstStyle/>
                    <a:p>
                      <a:r>
                        <a:rPr lang="ru-RU" sz="1200" dirty="0">
                          <a:latin typeface="Arial" pitchFamily="34" charset="0"/>
                          <a:cs typeface="Arial" pitchFamily="34" charset="0"/>
                        </a:rPr>
                        <a:t>Земельный налог</a:t>
                      </a:r>
                    </a:p>
                  </a:txBody>
                  <a:tcPr marL="44161" marR="44161" marT="0" marB="0">
                    <a:solidFill>
                      <a:srgbClr val="E6EDF6"/>
                    </a:solidFill>
                  </a:tcPr>
                </a:tc>
                <a:tc>
                  <a:txBody>
                    <a:bodyPr/>
                    <a:lstStyle/>
                    <a:p>
                      <a:r>
                        <a:rPr lang="ru-RU" sz="1200" dirty="0">
                          <a:latin typeface="Arial" pitchFamily="34" charset="0"/>
                          <a:cs typeface="Arial" pitchFamily="34" charset="0"/>
                        </a:rPr>
                        <a:t>Решение Совета депутатов городского округа Семеновский Нижегородской области от 27.08.2015г. № 45 "Об установлении и введении земельного налога  на территории городского округа Семеновский Нижегородской  области "</a:t>
                      </a:r>
                    </a:p>
                  </a:txBody>
                  <a:tcPr marL="44161" marR="44161" marT="0" marB="0">
                    <a:solidFill>
                      <a:srgbClr val="E6EDF6"/>
                    </a:solidFill>
                  </a:tcPr>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2 039,0</a:t>
                      </a:r>
                    </a:p>
                  </a:txBody>
                  <a:tcPr marL="44161" marR="44161" marT="0" marB="0">
                    <a:solidFill>
                      <a:srgbClr val="E6EDF6"/>
                    </a:solidFill>
                  </a:tcPr>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2 039,0</a:t>
                      </a:r>
                    </a:p>
                  </a:txBody>
                  <a:tcPr marL="44161" marR="44161" marT="0" marB="0">
                    <a:solidFill>
                      <a:srgbClr val="E6EDF6"/>
                    </a:solidFill>
                  </a:tcPr>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2 039,0</a:t>
                      </a:r>
                    </a:p>
                  </a:txBody>
                  <a:tcPr marL="44161" marR="44161" marT="0" marB="0">
                    <a:solidFill>
                      <a:srgbClr val="E6EDF6"/>
                    </a:solidFill>
                  </a:tcPr>
                </a:tc>
                <a:tc>
                  <a:txBody>
                    <a:bodyPr/>
                    <a:lstStyle/>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2 039,0</a:t>
                      </a:r>
                    </a:p>
                  </a:txBody>
                  <a:tcPr marL="44161" marR="44161" marT="0" marB="0">
                    <a:solidFill>
                      <a:srgbClr val="E6EDF6"/>
                    </a:solidFill>
                  </a:tcPr>
                </a:tc>
                <a:tc>
                  <a:txBody>
                    <a:bodyPr/>
                    <a:lstStyle/>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endParaRPr lang="ru-RU" sz="1200" b="0" dirty="0">
                        <a:latin typeface="Arial" panose="020B0604020202020204" pitchFamily="34" charset="0"/>
                        <a:cs typeface="Arial" panose="020B0604020202020204" pitchFamily="34" charset="0"/>
                      </a:endParaRPr>
                    </a:p>
                    <a:p>
                      <a:pPr algn="ctr"/>
                      <a:r>
                        <a:rPr lang="ru-RU" sz="1200" b="0" dirty="0">
                          <a:latin typeface="Arial" panose="020B0604020202020204" pitchFamily="34" charset="0"/>
                          <a:cs typeface="Arial" panose="020B0604020202020204" pitchFamily="34" charset="0"/>
                        </a:rPr>
                        <a:t>2</a:t>
                      </a:r>
                      <a:r>
                        <a:rPr lang="ru-RU" sz="1200" b="0" baseline="0" dirty="0">
                          <a:latin typeface="Arial" panose="020B0604020202020204" pitchFamily="34" charset="0"/>
                          <a:cs typeface="Arial" panose="020B0604020202020204" pitchFamily="34" charset="0"/>
                        </a:rPr>
                        <a:t> 039,0</a:t>
                      </a:r>
                      <a:endParaRPr lang="ru-RU" sz="1200" b="0" dirty="0">
                        <a:latin typeface="Arial" panose="020B0604020202020204" pitchFamily="34" charset="0"/>
                        <a:cs typeface="Arial" panose="020B0604020202020204" pitchFamily="34" charset="0"/>
                      </a:endParaRPr>
                    </a:p>
                  </a:txBody>
                  <a:tcPr marL="44161" marR="44161" marT="0" marB="0">
                    <a:solidFill>
                      <a:srgbClr val="E6EDF6"/>
                    </a:solidFill>
                  </a:tcPr>
                </a:tc>
                <a:extLst>
                  <a:ext uri="{0D108BD9-81ED-4DB2-BD59-A6C34878D82A}">
                    <a16:rowId xmlns:a16="http://schemas.microsoft.com/office/drawing/2014/main" val="10003"/>
                  </a:ext>
                </a:extLst>
              </a:tr>
              <a:tr h="273507">
                <a:tc>
                  <a:txBody>
                    <a:bodyPr/>
                    <a:lstStyle/>
                    <a:p>
                      <a:pPr>
                        <a:lnSpc>
                          <a:spcPct val="115000"/>
                        </a:lnSpc>
                        <a:spcAft>
                          <a:spcPts val="0"/>
                        </a:spcAft>
                      </a:pPr>
                      <a:endParaRPr lang="ru-RU" sz="1200" dirty="0">
                        <a:solidFill>
                          <a:schemeClr val="tx1"/>
                        </a:solidFill>
                        <a:effectLst/>
                        <a:latin typeface="Arial" pitchFamily="34" charset="0"/>
                        <a:ea typeface="Calibri"/>
                        <a:cs typeface="Arial" pitchFamily="34" charset="0"/>
                      </a:endParaRPr>
                    </a:p>
                  </a:txBody>
                  <a:tcPr marL="44161" marR="44161" marT="0" marB="0">
                    <a:solidFill>
                      <a:srgbClr val="CFDDED"/>
                    </a:solidFill>
                  </a:tcPr>
                </a:tc>
                <a:tc>
                  <a:txBody>
                    <a:bodyPr/>
                    <a:lstStyle/>
                    <a:p>
                      <a:r>
                        <a:rPr lang="ru-RU" sz="1200" b="1" dirty="0">
                          <a:latin typeface="Arial" pitchFamily="34" charset="0"/>
                          <a:cs typeface="Arial" pitchFamily="34" charset="0"/>
                        </a:rPr>
                        <a:t>Сумма льгот</a:t>
                      </a:r>
                    </a:p>
                  </a:txBody>
                  <a:tcPr marL="44161" marR="44161" marT="0" marB="0">
                    <a:solidFill>
                      <a:srgbClr val="CFDDED"/>
                    </a:solidFill>
                  </a:tcPr>
                </a:tc>
                <a:tc>
                  <a:txBody>
                    <a:bodyPr/>
                    <a:lstStyle/>
                    <a:p>
                      <a:endParaRPr lang="ru-RU" sz="1200" b="1" dirty="0">
                        <a:latin typeface="Arial" pitchFamily="34" charset="0"/>
                        <a:cs typeface="Arial" pitchFamily="34" charset="0"/>
                      </a:endParaRPr>
                    </a:p>
                  </a:txBody>
                  <a:tcPr marL="44161" marR="44161" marT="0" marB="0">
                    <a:solidFill>
                      <a:srgbClr val="CFDDED"/>
                    </a:solidFill>
                  </a:tcPr>
                </a:tc>
                <a:tc>
                  <a:txBody>
                    <a:bodyPr/>
                    <a:lstStyle/>
                    <a:p>
                      <a:pPr algn="ctr"/>
                      <a:r>
                        <a:rPr lang="ru-RU" sz="1200" b="1" dirty="0">
                          <a:latin typeface="Arial" panose="020B0604020202020204" pitchFamily="34" charset="0"/>
                          <a:cs typeface="Arial" panose="020B0604020202020204" pitchFamily="34" charset="0"/>
                        </a:rPr>
                        <a:t>2 041,0</a:t>
                      </a:r>
                    </a:p>
                  </a:txBody>
                  <a:tcPr marL="44161" marR="44161" marT="0" marB="0">
                    <a:solidFill>
                      <a:srgbClr val="CFDDED"/>
                    </a:solidFill>
                  </a:tcPr>
                </a:tc>
                <a:tc>
                  <a:txBody>
                    <a:bodyPr/>
                    <a:lstStyle/>
                    <a:p>
                      <a:pPr algn="ctr"/>
                      <a:r>
                        <a:rPr lang="ru-RU" sz="1200" b="1" dirty="0">
                          <a:latin typeface="Arial" panose="020B0604020202020204" pitchFamily="34" charset="0"/>
                          <a:cs typeface="Arial" panose="020B0604020202020204" pitchFamily="34" charset="0"/>
                        </a:rPr>
                        <a:t>2 041,0</a:t>
                      </a:r>
                    </a:p>
                  </a:txBody>
                  <a:tcPr marL="44161" marR="44161" marT="0" marB="0">
                    <a:solidFill>
                      <a:srgbClr val="CFDDED"/>
                    </a:solidFill>
                  </a:tcPr>
                </a:tc>
                <a:tc>
                  <a:txBody>
                    <a:bodyPr/>
                    <a:lstStyle/>
                    <a:p>
                      <a:pPr algn="ctr"/>
                      <a:r>
                        <a:rPr lang="ru-RU" sz="1200" b="1" dirty="0">
                          <a:latin typeface="Arial" panose="020B0604020202020204" pitchFamily="34" charset="0"/>
                          <a:cs typeface="Arial" panose="020B0604020202020204" pitchFamily="34" charset="0"/>
                        </a:rPr>
                        <a:t>2 041,0</a:t>
                      </a:r>
                    </a:p>
                  </a:txBody>
                  <a:tcPr marL="44161" marR="44161" marT="0" marB="0">
                    <a:solidFill>
                      <a:srgbClr val="CFDDED"/>
                    </a:solidFill>
                  </a:tcPr>
                </a:tc>
                <a:tc>
                  <a:txBody>
                    <a:bodyPr/>
                    <a:lstStyle/>
                    <a:p>
                      <a:pPr algn="ctr"/>
                      <a:r>
                        <a:rPr lang="ru-RU" sz="1200" b="1" dirty="0">
                          <a:latin typeface="Arial" panose="020B0604020202020204" pitchFamily="34" charset="0"/>
                          <a:cs typeface="Arial" panose="020B0604020202020204" pitchFamily="34" charset="0"/>
                        </a:rPr>
                        <a:t>2 041,0</a:t>
                      </a:r>
                    </a:p>
                  </a:txBody>
                  <a:tcPr marL="44161" marR="44161" marT="0" marB="0">
                    <a:solidFill>
                      <a:srgbClr val="CFDDED"/>
                    </a:solidFill>
                  </a:tcPr>
                </a:tc>
                <a:tc>
                  <a:txBody>
                    <a:bodyPr/>
                    <a:lstStyle/>
                    <a:p>
                      <a:pPr algn="ctr"/>
                      <a:r>
                        <a:rPr lang="ru-RU" sz="1200" b="1" dirty="0">
                          <a:latin typeface="Arial" panose="020B0604020202020204" pitchFamily="34" charset="0"/>
                          <a:cs typeface="Arial" panose="020B0604020202020204" pitchFamily="34" charset="0"/>
                        </a:rPr>
                        <a:t>2 041,0</a:t>
                      </a:r>
                    </a:p>
                  </a:txBody>
                  <a:tcPr marL="44161" marR="44161" marT="0" marB="0">
                    <a:solidFill>
                      <a:srgbClr val="CFDDED"/>
                    </a:solidFill>
                  </a:tcPr>
                </a:tc>
                <a:extLst>
                  <a:ext uri="{0D108BD9-81ED-4DB2-BD59-A6C34878D82A}">
                    <a16:rowId xmlns:a16="http://schemas.microsoft.com/office/drawing/2014/main" val="10004"/>
                  </a:ext>
                </a:extLst>
              </a:tr>
            </a:tbl>
          </a:graphicData>
        </a:graphic>
      </p:graphicFrame>
      <p:sp>
        <p:nvSpPr>
          <p:cNvPr id="24" name="Прямоугольник 23"/>
          <p:cNvSpPr/>
          <p:nvPr/>
        </p:nvSpPr>
        <p:spPr>
          <a:xfrm>
            <a:off x="5791200" y="838200"/>
            <a:ext cx="1143000"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rPr>
              <a:t>тыс.рублей </a:t>
            </a:r>
            <a:r>
              <a:rPr kumimoji="0" lang="ru-RU" sz="1200" b="0" i="0" u="none" strike="noStrike" kern="1200" cap="none" spc="0" normalizeH="0" baseline="0" noProof="0" dirty="0">
                <a:ln>
                  <a:noFill/>
                </a:ln>
                <a:solidFill>
                  <a:srgbClr val="1F497D">
                    <a:lumMod val="50000"/>
                  </a:srgbClr>
                </a:solidFill>
                <a:effectLst/>
                <a:uLnTx/>
                <a:uFillTx/>
                <a:latin typeface="Times New Roman" pitchFamily="18" charset="0"/>
                <a:ea typeface="+mn-ea"/>
                <a:cs typeface="Times New Roman" pitchFamily="18" charset="0"/>
              </a:rPr>
              <a:t> </a:t>
            </a:r>
          </a:p>
        </p:txBody>
      </p:sp>
      <p:sp>
        <p:nvSpPr>
          <p:cNvPr id="25" name="Прямоугольник 24"/>
          <p:cNvSpPr/>
          <p:nvPr/>
        </p:nvSpPr>
        <p:spPr>
          <a:xfrm>
            <a:off x="-381000" y="8195953"/>
            <a:ext cx="7337655" cy="1015663"/>
          </a:xfrm>
          <a:prstGeom prst="rect">
            <a:avLst/>
          </a:prstGeom>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*Факт 2024г.</a:t>
            </a:r>
          </a:p>
          <a:p>
            <a:pPr marL="0" marR="0" lvl="0" indent="449580" algn="l" defTabSz="914400" rtl="0" eaLnBrk="1" fontAlgn="auto" latinLnBrk="0" hangingPunct="1">
              <a:lnSpc>
                <a:spcPct val="100000"/>
              </a:lnSpc>
              <a:spcBef>
                <a:spcPts val="0"/>
              </a:spcBef>
              <a:spcAft>
                <a:spcPts val="0"/>
              </a:spcAft>
              <a:buClrTx/>
              <a:buSzTx/>
              <a:buFontTx/>
              <a:buNone/>
              <a:tabLst/>
              <a:defRPr/>
            </a:pPr>
            <a:endParaRPr kumimoji="0" lang="ru-RU" sz="6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Эффективность предоставления льгот по налогу на имущество физических лиц, по земельному </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налогу - повышение уровня жизни населения, снижение доли расходов на оплату обязательных </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платежей, формирование льготных условий для незащищенных слоев населения. </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p>
        </p:txBody>
      </p:sp>
      <p:sp>
        <p:nvSpPr>
          <p:cNvPr id="2" name="Номер слайда 1">
            <a:extLst>
              <a:ext uri="{FF2B5EF4-FFF2-40B4-BE49-F238E27FC236}">
                <a16:creationId xmlns:a16="http://schemas.microsoft.com/office/drawing/2014/main" id="{FCF41433-CAB4-42AF-D255-0DD781F736DC}"/>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21</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165644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5000"/>
                <a:lumOff val="95000"/>
              </a:schemeClr>
            </a:gs>
            <a:gs pos="100000">
              <a:schemeClr val="bg1"/>
            </a:gs>
            <a:gs pos="100000">
              <a:schemeClr val="accent5">
                <a:lumMod val="20000"/>
                <a:lumOff val="80000"/>
              </a:schemeClr>
            </a:gs>
            <a:gs pos="94000">
              <a:srgbClr val="E4F2F7"/>
            </a:gs>
            <a:gs pos="100000">
              <a:schemeClr val="accent5">
                <a:lumMod val="20000"/>
                <a:lumOff val="80000"/>
              </a:schemeClr>
            </a:gs>
          </a:gsLst>
          <a:lin ang="5400000" scaled="1"/>
        </a:gradFill>
        <a:effectLst/>
      </p:bgPr>
    </p:bg>
    <p:spTree>
      <p:nvGrpSpPr>
        <p:cNvPr id="1" name="">
          <a:extLst>
            <a:ext uri="{FF2B5EF4-FFF2-40B4-BE49-F238E27FC236}">
              <a16:creationId xmlns:a16="http://schemas.microsoft.com/office/drawing/2014/main" id="{FD75D32B-161E-4A40-993D-DBAE9F139B5B}"/>
            </a:ext>
          </a:extLst>
        </p:cNvPr>
        <p:cNvGrpSpPr/>
        <p:nvPr/>
      </p:nvGrpSpPr>
      <p:grpSpPr>
        <a:xfrm>
          <a:off x="0" y="0"/>
          <a:ext cx="0" cy="0"/>
          <a:chOff x="0" y="0"/>
          <a:chExt cx="0" cy="0"/>
        </a:xfrm>
      </p:grpSpPr>
      <p:pic>
        <p:nvPicPr>
          <p:cNvPr id="17" name="Рисунок 16">
            <a:extLst>
              <a:ext uri="{FF2B5EF4-FFF2-40B4-BE49-F238E27FC236}">
                <a16:creationId xmlns:a16="http://schemas.microsoft.com/office/drawing/2014/main" id="{E7A5F4AE-943C-2A4E-AD19-2D445B658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781800"/>
            <a:ext cx="3657600" cy="2211572"/>
          </a:xfrm>
          <a:prstGeom prst="rect">
            <a:avLst/>
          </a:prstGeom>
          <a:ln>
            <a:noFill/>
          </a:ln>
          <a:effectLst>
            <a:outerShdw blurRad="190500" algn="tl" rotWithShape="0">
              <a:srgbClr val="000000">
                <a:alpha val="70000"/>
              </a:srgbClr>
            </a:outerShdw>
          </a:effectLst>
        </p:spPr>
      </p:pic>
      <p:pic>
        <p:nvPicPr>
          <p:cNvPr id="15" name="Picture 2">
            <a:extLst>
              <a:ext uri="{FF2B5EF4-FFF2-40B4-BE49-F238E27FC236}">
                <a16:creationId xmlns:a16="http://schemas.microsoft.com/office/drawing/2014/main" id="{B2D0FB3D-F61B-533C-5035-B918E94F5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95800"/>
            <a:ext cx="3622918"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CC687167-E23B-DAE3-3D0F-3F568179ED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038600"/>
            <a:ext cx="3276600" cy="2009506"/>
          </a:xfrm>
          <a:prstGeom prst="rect">
            <a:avLst/>
          </a:prstGeom>
          <a:ln>
            <a:noFill/>
          </a:ln>
          <a:effectLst>
            <a:outerShdw blurRad="190500" algn="tl" rotWithShape="0">
              <a:srgbClr val="000000">
                <a:alpha val="70000"/>
              </a:srgbClr>
            </a:outerShdw>
          </a:effectLst>
        </p:spPr>
      </p:pic>
      <p:sp>
        <p:nvSpPr>
          <p:cNvPr id="3" name="object 3">
            <a:extLst>
              <a:ext uri="{FF2B5EF4-FFF2-40B4-BE49-F238E27FC236}">
                <a16:creationId xmlns:a16="http://schemas.microsoft.com/office/drawing/2014/main" id="{6A869802-9C76-0469-CF28-79659D23405D}"/>
              </a:ext>
            </a:extLst>
          </p:cNvPr>
          <p:cNvSpPr txBox="1"/>
          <p:nvPr/>
        </p:nvSpPr>
        <p:spPr>
          <a:xfrm>
            <a:off x="127006" y="123652"/>
            <a:ext cx="6426194" cy="579646"/>
          </a:xfrm>
          <a:prstGeom prst="rect">
            <a:avLst/>
          </a:prstGeom>
        </p:spPr>
        <p:txBody>
          <a:bodyPr vert="horz" wrap="square" lIns="0" tIns="12700" rIns="0" bIns="0" rtlCol="0">
            <a:spAutoFit/>
          </a:bodyPr>
          <a:lstStyle/>
          <a:p>
            <a:pPr marL="12700" algn="ctr">
              <a:lnSpc>
                <a:spcPct val="100000"/>
              </a:lnSpc>
              <a:spcBef>
                <a:spcPts val="100"/>
              </a:spcBef>
            </a:pPr>
            <a:r>
              <a:rPr lang="ru-RU"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РАСХОДЫ БЮДЖЕТА МУНИЦИПАЛЬНОГО ОКРУГА </a:t>
            </a:r>
          </a:p>
          <a:p>
            <a:pPr marL="12700" algn="ctr">
              <a:lnSpc>
                <a:spcPct val="100000"/>
              </a:lnSpc>
              <a:spcBef>
                <a:spcPts val="100"/>
              </a:spcBef>
            </a:pPr>
            <a:r>
              <a:rPr lang="ru-RU"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СЕМЕНОВСКИЙ</a:t>
            </a:r>
            <a:endParaRPr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55" name="Rectangle 50">
            <a:extLst>
              <a:ext uri="{FF2B5EF4-FFF2-40B4-BE49-F238E27FC236}">
                <a16:creationId xmlns:a16="http://schemas.microsoft.com/office/drawing/2014/main" id="{B11614C3-FF25-A505-3345-0C7800BC60CE}"/>
              </a:ext>
            </a:extLst>
          </p:cNvPr>
          <p:cNvSpPr>
            <a:spLocks noChangeArrowheads="1"/>
          </p:cNvSpPr>
          <p:nvPr/>
        </p:nvSpPr>
        <p:spPr bwMode="auto">
          <a:xfrm>
            <a:off x="65194" y="-207211"/>
            <a:ext cx="6640406" cy="400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568" tIns="863328" rIns="91440" bIns="177744" numCol="1" anchor="ctr" anchorCtr="0" compatLnSpc="1">
            <a:prstTxWarp prst="textNoShape">
              <a:avLst/>
            </a:prstTxWarp>
            <a:spAutoFit/>
          </a:bodyPr>
          <a:lstStyle>
            <a:lvl1pPr indent="4238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23863"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accent2">
                    <a:lumMod val="50000"/>
                  </a:schemeClr>
                </a:solidFill>
                <a:effectLst/>
                <a:ea typeface="Verdana" panose="020B0604030504040204" pitchFamily="34" charset="0"/>
                <a:cs typeface="Arial" panose="020B0604020202020204" pitchFamily="34" charset="0"/>
              </a:rPr>
              <a:t>Расходы бюджета </a:t>
            </a:r>
            <a:r>
              <a:rPr kumimoji="0" lang="ru-RU" altLang="ru-RU" sz="1400" b="0" i="0" u="none" strike="noStrike" cap="none" normalizeH="0" baseline="0" dirty="0">
                <a:ln>
                  <a:noFill/>
                </a:ln>
                <a:effectLst/>
                <a:ea typeface="Verdana" panose="020B0604030504040204" pitchFamily="34" charset="0"/>
                <a:cs typeface="Arial" panose="020B0604020202020204" pitchFamily="34" charset="0"/>
              </a:rPr>
              <a:t>– выплачиваемые из бюджета денежные средства, за исключением средств, являющихся источниками финансирования дефицита бюджета.</a:t>
            </a:r>
            <a:endParaRPr kumimoji="0" lang="ru-RU" altLang="ru-RU" sz="1400" b="0" i="0" u="none" strike="noStrike" cap="none" normalizeH="0" baseline="0" dirty="0">
              <a:ln>
                <a:noFill/>
              </a:ln>
              <a:effectLst/>
              <a:cs typeface="Arial" panose="020B0604020202020204" pitchFamily="34" charset="0"/>
            </a:endParaRPr>
          </a:p>
          <a:p>
            <a:pPr marL="0" marR="0" lvl="0" indent="4238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ea typeface="Verdana" panose="020B0604030504040204" pitchFamily="34" charset="0"/>
                <a:cs typeface="Arial" panose="020B0604020202020204" pitchFamily="34" charset="0"/>
              </a:rPr>
              <a:t>Формирование расходов осуществляется в соответствии с расходными обязательствами, законодательно закрепленными за соответствующими уровнями бюджетов.</a:t>
            </a:r>
            <a:endParaRPr lang="ru-RU" altLang="ru-RU" sz="1400" dirty="0">
              <a:cs typeface="Arial" panose="020B0604020202020204" pitchFamily="34" charset="0"/>
            </a:endParaRPr>
          </a:p>
          <a:p>
            <a:pPr marL="0" marR="0" lvl="0" indent="4238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ea typeface="Verdana" panose="020B0604030504040204" pitchFamily="34" charset="0"/>
                <a:cs typeface="Arial" panose="020B0604020202020204" pitchFamily="34" charset="0"/>
              </a:rPr>
              <a:t>Принципы формирования расходов бюджета:</a:t>
            </a:r>
          </a:p>
          <a:p>
            <a:pPr marL="0" marR="0" lvl="0" indent="4238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ea typeface="Verdana" panose="020B0604030504040204" pitchFamily="34" charset="0"/>
                <a:cs typeface="Arial" panose="020B0604020202020204" pitchFamily="34" charset="0"/>
              </a:rPr>
              <a:t>по муниципальным программам,</a:t>
            </a:r>
          </a:p>
          <a:p>
            <a:pPr marL="0" marR="0" lvl="0" indent="4238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ea typeface="Verdana" panose="020B0604030504040204" pitchFamily="34" charset="0"/>
                <a:cs typeface="Arial" panose="020B0604020202020204" pitchFamily="34" charset="0"/>
              </a:rPr>
              <a:t>по разделам (подразделам) функциональной структуры,</a:t>
            </a:r>
          </a:p>
          <a:p>
            <a:pPr marL="0" marR="0" lvl="0" indent="4238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ea typeface="Verdana" panose="020B0604030504040204" pitchFamily="34" charset="0"/>
                <a:cs typeface="Arial" panose="020B0604020202020204" pitchFamily="34" charset="0"/>
              </a:rPr>
              <a:t>по ведомствам.</a:t>
            </a:r>
            <a:endParaRPr kumimoji="0" lang="ru-RU" altLang="ru-RU" sz="1400" b="0" i="0" u="none" strike="noStrike" cap="none" normalizeH="0" baseline="0" dirty="0">
              <a:ln>
                <a:noFill/>
              </a:ln>
              <a:effectLst/>
              <a:cs typeface="Arial" panose="020B0604020202020204" pitchFamily="34" charset="0"/>
            </a:endParaRPr>
          </a:p>
          <a:p>
            <a:pPr marL="0" marR="0" lvl="0" indent="423863" algn="l" defTabSz="914400" rtl="0" eaLnBrk="0" fontAlgn="base" latinLnBrk="0" hangingPunct="0">
              <a:lnSpc>
                <a:spcPct val="100000"/>
              </a:lnSpc>
              <a:spcBef>
                <a:spcPct val="0"/>
              </a:spcBef>
              <a:spcAft>
                <a:spcPct val="0"/>
              </a:spcAft>
              <a:buClrTx/>
              <a:buSzTx/>
              <a:buFontTx/>
              <a:buNone/>
              <a:tabLst/>
            </a:pPr>
            <a:br>
              <a:rPr kumimoji="0" lang="ru-RU" altLang="ru-RU" sz="1400" b="0" i="0" u="none" strike="noStrike" cap="none" normalizeH="0" baseline="0" dirty="0">
                <a:ln>
                  <a:noFill/>
                </a:ln>
                <a:effectLst/>
                <a:ea typeface="Verdana" panose="020B0604030504040204" pitchFamily="34" charset="0"/>
                <a:cs typeface="Arial" panose="020B0604020202020204" pitchFamily="34" charset="0"/>
              </a:rPr>
            </a:br>
            <a:endParaRPr kumimoji="0" lang="ru-RU" altLang="ru-RU" sz="1400" b="0" i="0" u="none" strike="noStrike" cap="none" normalizeH="0" baseline="0" dirty="0">
              <a:ln>
                <a:noFill/>
              </a:ln>
              <a:effectLst/>
              <a:cs typeface="Arial" panose="020B0604020202020204" pitchFamily="34" charset="0"/>
            </a:endParaRPr>
          </a:p>
          <a:p>
            <a:pPr marL="0" marR="0" lvl="0" indent="4238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58" name="Прямоугольник 57">
            <a:extLst>
              <a:ext uri="{FF2B5EF4-FFF2-40B4-BE49-F238E27FC236}">
                <a16:creationId xmlns:a16="http://schemas.microsoft.com/office/drawing/2014/main" id="{7F8271FE-5753-E877-605D-72A93822CE5A}"/>
              </a:ext>
            </a:extLst>
          </p:cNvPr>
          <p:cNvSpPr/>
          <p:nvPr/>
        </p:nvSpPr>
        <p:spPr>
          <a:xfrm>
            <a:off x="2057400" y="3352800"/>
            <a:ext cx="4953000" cy="584775"/>
          </a:xfrm>
          <a:prstGeom prst="rect">
            <a:avLst/>
          </a:prstGeom>
        </p:spPr>
        <p:txBody>
          <a:bodyPr wrap="square">
            <a:spAutoFit/>
          </a:bodyPr>
          <a:lstStyle/>
          <a:p>
            <a:pPr>
              <a:spcBef>
                <a:spcPts val="40"/>
              </a:spcBef>
              <a:spcAft>
                <a:spcPts val="0"/>
              </a:spcAft>
            </a:pPr>
            <a:r>
              <a:rPr lang="ru-RU" sz="2000" dirty="0">
                <a:latin typeface="Verdana" panose="020B0604030504040204" pitchFamily="34" charset="0"/>
                <a:ea typeface="Verdana" panose="020B0604030504040204" pitchFamily="34" charset="0"/>
                <a:cs typeface="Verdana" panose="020B0604030504040204" pitchFamily="34" charset="0"/>
              </a:rPr>
              <a:t> </a:t>
            </a:r>
            <a:endParaRPr lang="ru-RU" sz="900" dirty="0">
              <a:latin typeface="Tahoma" panose="020B0604030504040204" pitchFamily="34" charset="0"/>
              <a:ea typeface="Tahoma" panose="020B0604030504040204" pitchFamily="34" charset="0"/>
              <a:cs typeface="Tahoma" panose="020B0604030504040204" pitchFamily="34" charset="0"/>
            </a:endParaRPr>
          </a:p>
          <a:p>
            <a:pPr marL="1033780" indent="-245745" algn="ctr">
              <a:spcAft>
                <a:spcPts val="0"/>
              </a:spcAft>
            </a:pPr>
            <a:r>
              <a:rPr lang="ru-RU" sz="1200" b="1" spc="-5"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     СРЕДСТВА МАССОВОЙ ИНФОРМАЦИИ</a:t>
            </a:r>
            <a:endParaRPr lang="ru-RU" sz="1200" dirty="0">
              <a:solidFill>
                <a:schemeClr val="accent2">
                  <a:lumMod val="50000"/>
                </a:schemeClr>
              </a:solidFill>
              <a:effectLst/>
              <a:latin typeface="Arial" panose="020B0604020202020204" pitchFamily="34" charset="0"/>
              <a:ea typeface="Tahoma" panose="020B0604030504040204" pitchFamily="34" charset="0"/>
              <a:cs typeface="Arial" panose="020B0604020202020204" pitchFamily="34" charset="0"/>
            </a:endParaRPr>
          </a:p>
        </p:txBody>
      </p:sp>
      <p:sp>
        <p:nvSpPr>
          <p:cNvPr id="59" name="Прямоугольник 58">
            <a:extLst>
              <a:ext uri="{FF2B5EF4-FFF2-40B4-BE49-F238E27FC236}">
                <a16:creationId xmlns:a16="http://schemas.microsoft.com/office/drawing/2014/main" id="{0EB9DB9A-ED26-E577-AC03-328B47C4DA6D}"/>
              </a:ext>
            </a:extLst>
          </p:cNvPr>
          <p:cNvSpPr/>
          <p:nvPr/>
        </p:nvSpPr>
        <p:spPr>
          <a:xfrm>
            <a:off x="228600" y="2438400"/>
            <a:ext cx="5887996" cy="1018227"/>
          </a:xfrm>
          <a:prstGeom prst="rect">
            <a:avLst/>
          </a:prstGeom>
        </p:spPr>
        <p:txBody>
          <a:bodyPr wrap="square">
            <a:spAutoFit/>
          </a:bodyPr>
          <a:lstStyle/>
          <a:p>
            <a:endParaRPr lang="ru-RU" sz="1100" dirty="0">
              <a:solidFill>
                <a:schemeClr val="accent2">
                  <a:lumMod val="50000"/>
                </a:schemeClr>
              </a:solidFill>
              <a:latin typeface="Arial" panose="020B0604020202020204" pitchFamily="34" charset="0"/>
              <a:cs typeface="Arial" panose="020B0604020202020204" pitchFamily="34" charset="0"/>
            </a:endParaRPr>
          </a:p>
          <a:p>
            <a:pPr marL="491490" marR="24130" indent="347345" algn="r">
              <a:spcBef>
                <a:spcPts val="510"/>
              </a:spcBef>
              <a:spcAft>
                <a:spcPts val="0"/>
              </a:spcAft>
            </a:pPr>
            <a:br>
              <a:rPr lang="ru-RU" sz="1100"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br>
            <a:r>
              <a:rPr lang="ru-RU" sz="1200" b="1"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ОХРАНА</a:t>
            </a:r>
            <a:r>
              <a:rPr lang="ru-RU" sz="1200" b="1" spc="-220"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 </a:t>
            </a:r>
            <a:r>
              <a:rPr lang="ru-RU" sz="1200" b="1" spc="-5"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ОКРУЖАЮЩЕЙ</a:t>
            </a:r>
            <a:r>
              <a:rPr lang="ru-RU" sz="1200" spc="-5"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 </a:t>
            </a:r>
            <a:r>
              <a:rPr lang="ru-RU" sz="1200" b="1"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СРЕДЫ</a:t>
            </a:r>
            <a:endParaRPr lang="ru-RU" sz="1200"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endParaRPr>
          </a:p>
          <a:p>
            <a:br>
              <a:rPr lang="ru-RU" sz="1100"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br>
            <a:endParaRPr lang="ru-RU" sz="1100"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endParaRPr>
          </a:p>
        </p:txBody>
      </p:sp>
      <p:sp>
        <p:nvSpPr>
          <p:cNvPr id="60" name="Прямоугольник 59">
            <a:extLst>
              <a:ext uri="{FF2B5EF4-FFF2-40B4-BE49-F238E27FC236}">
                <a16:creationId xmlns:a16="http://schemas.microsoft.com/office/drawing/2014/main" id="{F2572003-1BBF-FEF2-FBB8-92E8E03EDE18}"/>
              </a:ext>
            </a:extLst>
          </p:cNvPr>
          <p:cNvSpPr/>
          <p:nvPr/>
        </p:nvSpPr>
        <p:spPr>
          <a:xfrm>
            <a:off x="3479542" y="3024550"/>
            <a:ext cx="1699179" cy="276999"/>
          </a:xfrm>
          <a:prstGeom prst="rect">
            <a:avLst/>
          </a:prstGeom>
        </p:spPr>
        <p:txBody>
          <a:bodyPr wrap="square">
            <a:spAutoFit/>
          </a:bodyPr>
          <a:lstStyle/>
          <a:p>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ОБРАЗОВАНИЕ</a:t>
            </a:r>
            <a:endParaRPr lang="ru-RU" sz="1200" dirty="0">
              <a:solidFill>
                <a:schemeClr val="accent2">
                  <a:lumMod val="50000"/>
                </a:schemeClr>
              </a:solidFill>
              <a:latin typeface="Arial" panose="020B0604020202020204" pitchFamily="34" charset="0"/>
              <a:cs typeface="Arial" panose="020B0604020202020204" pitchFamily="34" charset="0"/>
            </a:endParaRPr>
          </a:p>
        </p:txBody>
      </p:sp>
      <p:sp>
        <p:nvSpPr>
          <p:cNvPr id="61" name="Прямоугольник 60">
            <a:extLst>
              <a:ext uri="{FF2B5EF4-FFF2-40B4-BE49-F238E27FC236}">
                <a16:creationId xmlns:a16="http://schemas.microsoft.com/office/drawing/2014/main" id="{09D693A3-3995-2ACB-6680-0797CD9787FF}"/>
              </a:ext>
            </a:extLst>
          </p:cNvPr>
          <p:cNvSpPr/>
          <p:nvPr/>
        </p:nvSpPr>
        <p:spPr>
          <a:xfrm>
            <a:off x="-3818226" y="3620045"/>
            <a:ext cx="7305508" cy="276999"/>
          </a:xfrm>
          <a:prstGeom prst="rect">
            <a:avLst/>
          </a:prstGeom>
        </p:spPr>
        <p:txBody>
          <a:bodyPr wrap="square">
            <a:spAutoFit/>
          </a:bodyPr>
          <a:lstStyle/>
          <a:p>
            <a:pPr marL="2214880" indent="271145" algn="r">
              <a:spcBef>
                <a:spcPts val="505"/>
              </a:spcBef>
              <a:spcAft>
                <a:spcPts val="0"/>
              </a:spcAft>
            </a:pP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ЖИЛИЩНО-</a:t>
            </a:r>
            <a:r>
              <a:rPr lang="ru-RU" sz="1200" b="1" spc="-200"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КОММУНАЛЬНОЕ</a:t>
            </a:r>
            <a:r>
              <a:rPr lang="ru-RU" sz="1200"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ХОЗЯЙСТВО</a:t>
            </a:r>
            <a:endParaRPr lang="ru-RU" sz="1200" dirty="0">
              <a:solidFill>
                <a:schemeClr val="accent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2" name="Прямоугольник 61">
            <a:extLst>
              <a:ext uri="{FF2B5EF4-FFF2-40B4-BE49-F238E27FC236}">
                <a16:creationId xmlns:a16="http://schemas.microsoft.com/office/drawing/2014/main" id="{775C5F2C-0DB3-3DF7-F873-B015B4D69070}"/>
              </a:ext>
            </a:extLst>
          </p:cNvPr>
          <p:cNvSpPr/>
          <p:nvPr/>
        </p:nvSpPr>
        <p:spPr>
          <a:xfrm>
            <a:off x="2949333" y="3496148"/>
            <a:ext cx="5254642" cy="276999"/>
          </a:xfrm>
          <a:prstGeom prst="rect">
            <a:avLst/>
          </a:prstGeom>
        </p:spPr>
        <p:txBody>
          <a:bodyPr wrap="square">
            <a:spAutoFit/>
          </a:bodyPr>
          <a:lstStyle/>
          <a:p>
            <a:pPr marL="505460" marR="1755775">
              <a:spcBef>
                <a:spcPts val="505"/>
              </a:spcBef>
              <a:spcAft>
                <a:spcPts val="0"/>
              </a:spcAft>
            </a:pP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ФИЗИЧЕСКАЯ КУЛЬТУРА И СПОРТ</a:t>
            </a:r>
            <a:endParaRPr lang="ru-RU" sz="1200" dirty="0">
              <a:solidFill>
                <a:schemeClr val="accent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3" name="Прямоугольник 62">
            <a:extLst>
              <a:ext uri="{FF2B5EF4-FFF2-40B4-BE49-F238E27FC236}">
                <a16:creationId xmlns:a16="http://schemas.microsoft.com/office/drawing/2014/main" id="{B94AC3CB-8E7F-8AC0-7CC5-00C4377E926C}"/>
              </a:ext>
            </a:extLst>
          </p:cNvPr>
          <p:cNvSpPr/>
          <p:nvPr/>
        </p:nvSpPr>
        <p:spPr>
          <a:xfrm>
            <a:off x="-290512" y="2936112"/>
            <a:ext cx="3505200" cy="223587"/>
          </a:xfrm>
          <a:prstGeom prst="rect">
            <a:avLst/>
          </a:prstGeom>
        </p:spPr>
        <p:txBody>
          <a:bodyPr wrap="square">
            <a:spAutoFit/>
          </a:bodyPr>
          <a:lstStyle/>
          <a:p>
            <a:pPr algn="r">
              <a:lnSpc>
                <a:spcPts val="965"/>
              </a:lnSpc>
              <a:spcBef>
                <a:spcPts val="510"/>
              </a:spcBef>
              <a:spcAft>
                <a:spcPts val="0"/>
              </a:spcAft>
            </a:pPr>
            <a:r>
              <a:rPr lang="ru-RU" sz="1200" b="1"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ОБЩЕГОСУДАРСТВЕННЫЕ</a:t>
            </a:r>
            <a:r>
              <a:rPr lang="ru-RU" sz="1200"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 </a:t>
            </a:r>
            <a:r>
              <a:rPr lang="ru-RU" sz="1200" b="1"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ВОПРОСЫ</a:t>
            </a:r>
            <a:endParaRPr lang="ru-RU" sz="1200" dirty="0">
              <a:solidFill>
                <a:schemeClr val="accent2">
                  <a:lumMod val="50000"/>
                </a:schemeClr>
              </a:solidFill>
              <a:effectLst/>
              <a:latin typeface="Arial" panose="020B0604020202020204" pitchFamily="34" charset="0"/>
              <a:ea typeface="Tahoma" panose="020B0604030504040204" pitchFamily="34" charset="0"/>
              <a:cs typeface="Arial" panose="020B0604020202020204" pitchFamily="34" charset="0"/>
            </a:endParaRPr>
          </a:p>
        </p:txBody>
      </p:sp>
      <p:sp>
        <p:nvSpPr>
          <p:cNvPr id="64" name="Прямоугольник 63">
            <a:extLst>
              <a:ext uri="{FF2B5EF4-FFF2-40B4-BE49-F238E27FC236}">
                <a16:creationId xmlns:a16="http://schemas.microsoft.com/office/drawing/2014/main" id="{8B7BC0C1-B3D4-95D3-7A31-F52A9AE2F741}"/>
              </a:ext>
            </a:extLst>
          </p:cNvPr>
          <p:cNvSpPr/>
          <p:nvPr/>
        </p:nvSpPr>
        <p:spPr>
          <a:xfrm>
            <a:off x="-420367" y="3103374"/>
            <a:ext cx="4704479" cy="461665"/>
          </a:xfrm>
          <a:prstGeom prst="rect">
            <a:avLst/>
          </a:prstGeom>
        </p:spPr>
        <p:txBody>
          <a:bodyPr wrap="square">
            <a:spAutoFit/>
          </a:bodyPr>
          <a:lstStyle/>
          <a:p>
            <a:pPr marL="504190" marR="898525">
              <a:spcBef>
                <a:spcPts val="510"/>
              </a:spcBef>
              <a:spcAft>
                <a:spcPts val="0"/>
              </a:spcAft>
            </a:pP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НАЦИОНАЛЬНАЯ БЕЗОПАСНОСТЬ И  </a:t>
            </a:r>
            <a:r>
              <a:rPr lang="ru-RU" sz="1200" b="1" spc="5"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ПРАВОХРАНИТЕЛЬНАЯ</a:t>
            </a:r>
            <a:r>
              <a:rPr lang="ru-RU" sz="1200" b="1" spc="40"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ДЕЯТЕЛЬНОСТЬ</a:t>
            </a:r>
            <a:endParaRPr lang="ru-RU" sz="1200" dirty="0">
              <a:solidFill>
                <a:schemeClr val="accent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5" name="Прямоугольник 64">
            <a:extLst>
              <a:ext uri="{FF2B5EF4-FFF2-40B4-BE49-F238E27FC236}">
                <a16:creationId xmlns:a16="http://schemas.microsoft.com/office/drawing/2014/main" id="{A8C1D294-3BBA-634D-17D8-529F604FBE18}"/>
              </a:ext>
            </a:extLst>
          </p:cNvPr>
          <p:cNvSpPr/>
          <p:nvPr/>
        </p:nvSpPr>
        <p:spPr>
          <a:xfrm>
            <a:off x="-1782240" y="3453722"/>
            <a:ext cx="5409167" cy="276999"/>
          </a:xfrm>
          <a:prstGeom prst="rect">
            <a:avLst/>
          </a:prstGeom>
        </p:spPr>
        <p:txBody>
          <a:bodyPr wrap="square">
            <a:spAutoFit/>
          </a:bodyPr>
          <a:lstStyle/>
          <a:p>
            <a:pPr marL="1869440" marR="898525">
              <a:spcBef>
                <a:spcPts val="735"/>
              </a:spcBef>
              <a:spcAft>
                <a:spcPts val="0"/>
              </a:spcAft>
            </a:pP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НАЦИОНАЛЬНАЯ</a:t>
            </a:r>
            <a:r>
              <a:rPr lang="ru-RU" sz="1200" b="1" spc="-210"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ЭКОНОМИКА</a:t>
            </a:r>
            <a:endParaRPr lang="ru-RU" sz="1200" dirty="0">
              <a:solidFill>
                <a:schemeClr val="accent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6" name="Прямоугольник 65">
            <a:extLst>
              <a:ext uri="{FF2B5EF4-FFF2-40B4-BE49-F238E27FC236}">
                <a16:creationId xmlns:a16="http://schemas.microsoft.com/office/drawing/2014/main" id="{9D1BBB85-C780-347F-E51F-ECDF7827C3A0}"/>
              </a:ext>
            </a:extLst>
          </p:cNvPr>
          <p:cNvSpPr/>
          <p:nvPr/>
        </p:nvSpPr>
        <p:spPr>
          <a:xfrm>
            <a:off x="3277131" y="3190056"/>
            <a:ext cx="3505200" cy="276999"/>
          </a:xfrm>
          <a:prstGeom prst="rect">
            <a:avLst/>
          </a:prstGeom>
        </p:spPr>
        <p:txBody>
          <a:bodyPr wrap="square">
            <a:spAutoFit/>
          </a:bodyPr>
          <a:lstStyle/>
          <a:p>
            <a:pPr marL="208280">
              <a:spcAft>
                <a:spcPts val="0"/>
              </a:spcAft>
            </a:pP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КУЛЬТУРА, КИНЕМАТОГРАФИЯ</a:t>
            </a:r>
            <a:endParaRPr lang="ru-RU" sz="1200" dirty="0">
              <a:solidFill>
                <a:schemeClr val="accent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7" name="Прямоугольник 66">
            <a:extLst>
              <a:ext uri="{FF2B5EF4-FFF2-40B4-BE49-F238E27FC236}">
                <a16:creationId xmlns:a16="http://schemas.microsoft.com/office/drawing/2014/main" id="{ADED216D-506D-42DA-67E9-4B12BFDDA585}"/>
              </a:ext>
            </a:extLst>
          </p:cNvPr>
          <p:cNvSpPr/>
          <p:nvPr/>
        </p:nvSpPr>
        <p:spPr>
          <a:xfrm>
            <a:off x="3471547" y="3346156"/>
            <a:ext cx="2356303" cy="276999"/>
          </a:xfrm>
          <a:prstGeom prst="rect">
            <a:avLst/>
          </a:prstGeom>
        </p:spPr>
        <p:txBody>
          <a:bodyPr wrap="square">
            <a:spAutoFit/>
          </a:bodyPr>
          <a:lstStyle/>
          <a:p>
            <a:pPr marR="108585" algn="ctr">
              <a:spcBef>
                <a:spcPts val="1320"/>
              </a:spcBef>
              <a:spcAft>
                <a:spcPts val="0"/>
              </a:spcAft>
              <a:tabLst>
                <a:tab pos="4058920" algn="l"/>
              </a:tabLst>
            </a:pP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СОЦИАЛЬНАЯ  ПОЛИТИКА</a:t>
            </a:r>
            <a:endParaRPr lang="ru-RU" sz="1200" dirty="0">
              <a:solidFill>
                <a:schemeClr val="accent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2809224E-FDD7-8A47-DAC1-390CF1CAE424}"/>
              </a:ext>
            </a:extLst>
          </p:cNvPr>
          <p:cNvSpPr txBox="1">
            <a:spLocks/>
          </p:cNvSpPr>
          <p:nvPr/>
        </p:nvSpPr>
        <p:spPr>
          <a:xfrm>
            <a:off x="6346770" y="8761696"/>
            <a:ext cx="287020" cy="184666"/>
          </a:xfrm>
          <a:prstGeom prst="rect">
            <a:avLst/>
          </a:prstGeom>
        </p:spPr>
        <p:txBody>
          <a:bodyPr wrap="square" lIns="0" tIns="0" rIns="0" bIns="0">
            <a:spAutoFit/>
          </a:bodyPr>
          <a:lstStyle>
            <a:defPPr>
              <a:defRPr lang="ru-RU"/>
            </a:defPPr>
            <a:lvl1pPr marL="0" algn="l" defTabSz="914400" rtl="0" eaLnBrk="1" latinLnBrk="0" hangingPunct="1">
              <a:defRPr sz="12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340">
              <a:spcBef>
                <a:spcPts val="165"/>
              </a:spcBef>
            </a:pPr>
            <a:fld id="{81D60167-4931-47E6-BA6A-407CBD079E47}" type="slidenum">
              <a:rPr lang="ru-RU" spc="-100" smtClean="0">
                <a:solidFill>
                  <a:schemeClr val="tx1">
                    <a:lumMod val="95000"/>
                    <a:lumOff val="5000"/>
                  </a:schemeClr>
                </a:solidFill>
              </a:rPr>
              <a:pPr marL="53340">
                <a:spcBef>
                  <a:spcPts val="165"/>
                </a:spcBef>
              </a:pPr>
              <a:t>22</a:t>
            </a:fld>
            <a:endParaRPr lang="ru-RU" spc="-100" dirty="0">
              <a:solidFill>
                <a:schemeClr val="tx1">
                  <a:lumMod val="95000"/>
                  <a:lumOff val="5000"/>
                </a:schemeClr>
              </a:solidFill>
            </a:endParaRPr>
          </a:p>
        </p:txBody>
      </p:sp>
      <p:pic>
        <p:nvPicPr>
          <p:cNvPr id="16" name="Рисунок 15">
            <a:extLst>
              <a:ext uri="{FF2B5EF4-FFF2-40B4-BE49-F238E27FC236}">
                <a16:creationId xmlns:a16="http://schemas.microsoft.com/office/drawing/2014/main" id="{2191AA81-DF00-1E86-3566-8C26A257133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599" y="6172200"/>
            <a:ext cx="3503571" cy="2209800"/>
          </a:xfrm>
          <a:prstGeom prst="rect">
            <a:avLst/>
          </a:prstGeom>
          <a:ln>
            <a:noFill/>
          </a:ln>
          <a:effectLst>
            <a:outerShdw blurRad="190500" algn="tl" rotWithShape="0">
              <a:srgbClr val="000000">
                <a:alpha val="70000"/>
              </a:srgbClr>
            </a:outerShdw>
          </a:effectLst>
        </p:spPr>
      </p:pic>
      <p:sp>
        <p:nvSpPr>
          <p:cNvPr id="4" name="Прямоугольник 3">
            <a:extLst>
              <a:ext uri="{FF2B5EF4-FFF2-40B4-BE49-F238E27FC236}">
                <a16:creationId xmlns:a16="http://schemas.microsoft.com/office/drawing/2014/main" id="{CC3DB58C-A5D0-1A1E-709D-53CDCF600558}"/>
              </a:ext>
            </a:extLst>
          </p:cNvPr>
          <p:cNvSpPr/>
          <p:nvPr/>
        </p:nvSpPr>
        <p:spPr>
          <a:xfrm>
            <a:off x="2971800" y="3810000"/>
            <a:ext cx="5791200" cy="461665"/>
          </a:xfrm>
          <a:prstGeom prst="rect">
            <a:avLst/>
          </a:prstGeom>
        </p:spPr>
        <p:txBody>
          <a:bodyPr wrap="square">
            <a:spAutoFit/>
          </a:bodyPr>
          <a:lstStyle/>
          <a:p>
            <a:pPr marL="505460" marR="1755775">
              <a:spcBef>
                <a:spcPts val="505"/>
              </a:spcBef>
              <a:spcAft>
                <a:spcPts val="0"/>
              </a:spcAft>
            </a:pPr>
            <a:r>
              <a:rPr lang="ru-RU" sz="12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ОБСЛУЖИВАНИЕ ГОСУДАРСТВЕННОГО (МУНИЦИПАЛЬНОГО) ДОЛГА</a:t>
            </a:r>
            <a:endParaRPr lang="ru-RU" sz="1200" dirty="0">
              <a:solidFill>
                <a:schemeClr val="accent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20222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bject 4"/>
          <p:cNvSpPr txBox="1"/>
          <p:nvPr/>
        </p:nvSpPr>
        <p:spPr>
          <a:xfrm>
            <a:off x="1062048" y="259390"/>
            <a:ext cx="6480810" cy="289823"/>
          </a:xfrm>
          <a:prstGeom prst="rect">
            <a:avLst/>
          </a:prstGeom>
        </p:spPr>
        <p:txBody>
          <a:bodyPr vert="horz" wrap="square" lIns="0" tIns="12700" rIns="0" bIns="0" rtlCol="0">
            <a:spAutoFit/>
          </a:bodyPr>
          <a:lstStyle/>
          <a:p>
            <a:pPr marL="12700" marR="5080">
              <a:lnSpc>
                <a:spcPct val="100000"/>
              </a:lnSpc>
              <a:spcBef>
                <a:spcPts val="100"/>
              </a:spcBef>
            </a:pPr>
            <a:r>
              <a:rPr lang="ru-RU" b="1" spc="-11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ЧТО ТАКОЕ ПРОГРАММНЫЙ БЮДЖЕТ</a:t>
            </a:r>
            <a:endParaRPr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6" name="object 6"/>
          <p:cNvSpPr txBox="1">
            <a:spLocks noGrp="1"/>
          </p:cNvSpPr>
          <p:nvPr>
            <p:ph type="sldNum" sz="quarter" idx="7"/>
          </p:nvPr>
        </p:nvSpPr>
        <p:spPr>
          <a:prstGeom prst="rect">
            <a:avLst/>
          </a:prstGeom>
        </p:spPr>
        <p:txBody>
          <a:bodyPr vert="horz" wrap="square" lIns="0" tIns="20955" rIns="0" bIns="0" rtlCol="0">
            <a:spAutoFit/>
          </a:bodyPr>
          <a:lstStyle/>
          <a:p>
            <a:pPr marL="53340">
              <a:lnSpc>
                <a:spcPct val="100000"/>
              </a:lnSpc>
              <a:spcBef>
                <a:spcPts val="165"/>
              </a:spcBef>
            </a:pPr>
            <a:fld id="{81D60167-4931-47E6-BA6A-407CBD079E47}" type="slidenum">
              <a:rPr spc="-100" dirty="0"/>
              <a:t>23</a:t>
            </a:fld>
            <a:endParaRPr spc="-100" dirty="0"/>
          </a:p>
        </p:txBody>
      </p:sp>
      <p:sp>
        <p:nvSpPr>
          <p:cNvPr id="7" name="Rectangle 32"/>
          <p:cNvSpPr>
            <a:spLocks noChangeArrowheads="1"/>
          </p:cNvSpPr>
          <p:nvPr/>
        </p:nvSpPr>
        <p:spPr bwMode="auto">
          <a:xfrm>
            <a:off x="152400" y="-1714872"/>
            <a:ext cx="6544309" cy="683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568" tIns="863328" rIns="91440" bIns="177744" numCol="1" anchor="ctr" anchorCtr="0" compatLnSpc="1">
            <a:prstTxWarp prst="textNoShape">
              <a:avLst/>
            </a:prstTxWarp>
            <a:spAutoFit/>
          </a:bodyPr>
          <a:lstStyle>
            <a:lvl1pPr indent="244475" eaLnBrk="0" fontAlgn="base" hangingPunct="0">
              <a:spcBef>
                <a:spcPct val="0"/>
              </a:spcBef>
              <a:spcAft>
                <a:spcPct val="0"/>
              </a:spcAft>
              <a:tabLst>
                <a:tab pos="4183063" algn="l"/>
              </a:tabLst>
              <a:defRPr>
                <a:solidFill>
                  <a:schemeClr val="tx1"/>
                </a:solidFill>
                <a:latin typeface="Arial" panose="020B0604020202020204" pitchFamily="34" charset="0"/>
              </a:defRPr>
            </a:lvl1pPr>
            <a:lvl2pPr eaLnBrk="0" fontAlgn="base" hangingPunct="0">
              <a:spcBef>
                <a:spcPct val="0"/>
              </a:spcBef>
              <a:spcAft>
                <a:spcPct val="0"/>
              </a:spcAft>
              <a:tabLst>
                <a:tab pos="4183063" algn="l"/>
              </a:tabLst>
              <a:defRPr>
                <a:solidFill>
                  <a:schemeClr val="tx1"/>
                </a:solidFill>
                <a:latin typeface="Arial" panose="020B0604020202020204" pitchFamily="34" charset="0"/>
              </a:defRPr>
            </a:lvl2pPr>
            <a:lvl3pPr eaLnBrk="0" fontAlgn="base" hangingPunct="0">
              <a:spcBef>
                <a:spcPct val="0"/>
              </a:spcBef>
              <a:spcAft>
                <a:spcPct val="0"/>
              </a:spcAft>
              <a:tabLst>
                <a:tab pos="4183063" algn="l"/>
              </a:tabLst>
              <a:defRPr>
                <a:solidFill>
                  <a:schemeClr val="tx1"/>
                </a:solidFill>
                <a:latin typeface="Arial" panose="020B0604020202020204" pitchFamily="34" charset="0"/>
              </a:defRPr>
            </a:lvl3pPr>
            <a:lvl4pPr eaLnBrk="0" fontAlgn="base" hangingPunct="0">
              <a:spcBef>
                <a:spcPct val="0"/>
              </a:spcBef>
              <a:spcAft>
                <a:spcPct val="0"/>
              </a:spcAft>
              <a:tabLst>
                <a:tab pos="4183063" algn="l"/>
              </a:tabLst>
              <a:defRPr>
                <a:solidFill>
                  <a:schemeClr val="tx1"/>
                </a:solidFill>
                <a:latin typeface="Arial" panose="020B0604020202020204" pitchFamily="34" charset="0"/>
              </a:defRPr>
            </a:lvl4pPr>
            <a:lvl5pPr eaLnBrk="0" fontAlgn="base" hangingPunct="0">
              <a:spcBef>
                <a:spcPct val="0"/>
              </a:spcBef>
              <a:spcAft>
                <a:spcPct val="0"/>
              </a:spcAft>
              <a:tabLst>
                <a:tab pos="4183063" algn="l"/>
              </a:tabLst>
              <a:defRPr>
                <a:solidFill>
                  <a:schemeClr val="tx1"/>
                </a:solidFill>
                <a:latin typeface="Arial" panose="020B0604020202020204" pitchFamily="34" charset="0"/>
              </a:defRPr>
            </a:lvl5pPr>
            <a:lvl6pPr eaLnBrk="0" fontAlgn="base" hangingPunct="0">
              <a:spcBef>
                <a:spcPct val="0"/>
              </a:spcBef>
              <a:spcAft>
                <a:spcPct val="0"/>
              </a:spcAft>
              <a:tabLst>
                <a:tab pos="4183063" algn="l"/>
              </a:tabLst>
              <a:defRPr>
                <a:solidFill>
                  <a:schemeClr val="tx1"/>
                </a:solidFill>
                <a:latin typeface="Arial" panose="020B0604020202020204" pitchFamily="34" charset="0"/>
              </a:defRPr>
            </a:lvl6pPr>
            <a:lvl7pPr eaLnBrk="0" fontAlgn="base" hangingPunct="0">
              <a:spcBef>
                <a:spcPct val="0"/>
              </a:spcBef>
              <a:spcAft>
                <a:spcPct val="0"/>
              </a:spcAft>
              <a:tabLst>
                <a:tab pos="4183063" algn="l"/>
              </a:tabLst>
              <a:defRPr>
                <a:solidFill>
                  <a:schemeClr val="tx1"/>
                </a:solidFill>
                <a:latin typeface="Arial" panose="020B0604020202020204" pitchFamily="34" charset="0"/>
              </a:defRPr>
            </a:lvl7pPr>
            <a:lvl8pPr eaLnBrk="0" fontAlgn="base" hangingPunct="0">
              <a:spcBef>
                <a:spcPct val="0"/>
              </a:spcBef>
              <a:spcAft>
                <a:spcPct val="0"/>
              </a:spcAft>
              <a:tabLst>
                <a:tab pos="4183063" algn="l"/>
              </a:tabLst>
              <a:defRPr>
                <a:solidFill>
                  <a:schemeClr val="tx1"/>
                </a:solidFill>
                <a:latin typeface="Arial" panose="020B0604020202020204" pitchFamily="34" charset="0"/>
              </a:defRPr>
            </a:lvl8pPr>
            <a:lvl9pPr eaLnBrk="0" fontAlgn="base" hangingPunct="0">
              <a:spcBef>
                <a:spcPct val="0"/>
              </a:spcBef>
              <a:spcAft>
                <a:spcPct val="0"/>
              </a:spcAft>
              <a:tabLst>
                <a:tab pos="4183063" algn="l"/>
              </a:tabLst>
              <a:defRPr>
                <a:solidFill>
                  <a:schemeClr val="tx1"/>
                </a:solidFill>
                <a:latin typeface="Arial" panose="020B0604020202020204" pitchFamily="34" charset="0"/>
              </a:defRPr>
            </a:lvl9pPr>
          </a:lstStyle>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kumimoji="0" lang="ru-RU" altLang="ru-RU" sz="1400" b="1" i="0" u="none" strike="noStrike" cap="none" normalizeH="0" baseline="0" dirty="0">
              <a:ln>
                <a:noFill/>
              </a:ln>
              <a:solidFill>
                <a:srgbClr val="9F253C"/>
              </a:solidFill>
              <a:effectLst/>
              <a:ea typeface="Verdana" panose="020B0604030504040204" pitchFamily="34" charset="0"/>
              <a:cs typeface="Arial" panose="020B0604020202020204"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lang="ru-RU" altLang="ru-RU" sz="1400" b="1" dirty="0">
              <a:solidFill>
                <a:srgbClr val="9F253C"/>
              </a:solidFill>
              <a:ea typeface="Verdana" panose="020B0604030504040204" pitchFamily="34" charset="0"/>
              <a:cs typeface="Arial" panose="020B0604020202020204"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lang="ru-RU" altLang="ru-RU" sz="1400" b="1" dirty="0">
              <a:solidFill>
                <a:srgbClr val="9F253C"/>
              </a:solidFill>
              <a:ea typeface="Verdana" panose="020B0604030504040204" pitchFamily="34" charset="0"/>
              <a:cs typeface="Arial" panose="020B0604020202020204"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lang="ru-RU" altLang="ru-RU" sz="1400" b="1" dirty="0">
              <a:solidFill>
                <a:srgbClr val="9F253C"/>
              </a:solidFill>
              <a:ea typeface="Verdana" panose="020B0604030504040204" pitchFamily="34" charset="0"/>
              <a:cs typeface="Arial" panose="020B0604020202020204"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lang="ru-RU" altLang="ru-RU" sz="1400" b="1" dirty="0">
              <a:solidFill>
                <a:srgbClr val="9F253C"/>
              </a:solidFill>
              <a:ea typeface="Verdana" panose="020B0604030504040204" pitchFamily="34" charset="0"/>
              <a:cs typeface="Arial" panose="020B0604020202020204"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lang="ru-RU" altLang="ru-RU" sz="1400" b="1" dirty="0">
              <a:solidFill>
                <a:srgbClr val="9F253C"/>
              </a:solidFill>
              <a:ea typeface="Verdana" panose="020B0604030504040204" pitchFamily="34" charset="0"/>
              <a:cs typeface="Arial" panose="020B0604020202020204"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lang="ru-RU" altLang="ru-RU" sz="1400" b="1" dirty="0">
              <a:solidFill>
                <a:srgbClr val="9F253C"/>
              </a:solidFill>
              <a:ea typeface="Verdana" panose="020B0604030504040204" pitchFamily="34" charset="0"/>
              <a:cs typeface="Arial" panose="020B0604020202020204" pitchFamily="34" charset="0"/>
            </a:endParaRPr>
          </a:p>
          <a:p>
            <a:pPr marL="0" marR="0" lvl="0" indent="244475" algn="just" defTabSz="914400" rtl="0" eaLnBrk="0" fontAlgn="base" latinLnBrk="0" hangingPunct="0">
              <a:lnSpc>
                <a:spcPct val="100000"/>
              </a:lnSpc>
              <a:spcBef>
                <a:spcPct val="0"/>
              </a:spcBef>
              <a:spcAft>
                <a:spcPct val="0"/>
              </a:spcAft>
              <a:buClrTx/>
              <a:buSzTx/>
              <a:buFontTx/>
              <a:buNone/>
              <a:tabLst>
                <a:tab pos="4183063" algn="l"/>
              </a:tabLst>
            </a:pPr>
            <a:r>
              <a:rPr kumimoji="0" lang="ru-RU" altLang="ru-RU" sz="1600" b="1" i="0" u="none" strike="noStrike" cap="none" normalizeH="0" baseline="0" dirty="0">
                <a:ln>
                  <a:noFill/>
                </a:ln>
                <a:solidFill>
                  <a:srgbClr val="9F253C"/>
                </a:solidFill>
                <a:effectLst/>
                <a:ea typeface="Verdana" panose="020B0604030504040204" pitchFamily="34" charset="0"/>
                <a:cs typeface="Arial" panose="020B0604020202020204" pitchFamily="34" charset="0"/>
              </a:rPr>
              <a:t>Программный бюджет </a:t>
            </a:r>
            <a:r>
              <a:rPr kumimoji="0" lang="ru-RU" altLang="ru-RU" sz="1600" b="0" i="0" u="none" strike="noStrike" cap="none" normalizeH="0" baseline="0" dirty="0">
                <a:ln>
                  <a:noFill/>
                </a:ln>
                <a:effectLst/>
                <a:ea typeface="Verdana" panose="020B0604030504040204" pitchFamily="34" charset="0"/>
                <a:cs typeface="Arial" panose="020B0604020202020204" pitchFamily="34" charset="0"/>
              </a:rPr>
              <a:t>отличается от традиционного тем, что все или почти все расходы включены в программы и каждая программа своей целью прямо связана с той или иной стратегической задачей деятельности ведомства</a:t>
            </a: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kumimoji="0" lang="ru-RU" altLang="ru-RU" sz="1600" b="0" i="0" u="none" strike="noStrike" cap="none" normalizeH="0" baseline="0" dirty="0">
              <a:ln>
                <a:noFill/>
              </a:ln>
              <a:solidFill>
                <a:schemeClr val="accent5">
                  <a:lumMod val="75000"/>
                </a:schemeClr>
              </a:solidFill>
              <a:effectLst/>
              <a:cs typeface="Arial" panose="020B0604020202020204" pitchFamily="34" charset="0"/>
            </a:endParaRPr>
          </a:p>
          <a:p>
            <a:pPr marL="0" marR="0" lvl="0" indent="244475" algn="just" defTabSz="914400" rtl="0" eaLnBrk="0" fontAlgn="base" latinLnBrk="0" hangingPunct="0">
              <a:lnSpc>
                <a:spcPct val="100000"/>
              </a:lnSpc>
              <a:spcBef>
                <a:spcPct val="0"/>
              </a:spcBef>
              <a:spcAft>
                <a:spcPct val="0"/>
              </a:spcAft>
              <a:buClrTx/>
              <a:buSzTx/>
              <a:buFontTx/>
              <a:buNone/>
              <a:tabLst>
                <a:tab pos="4183063" algn="l"/>
              </a:tabLst>
            </a:pPr>
            <a:r>
              <a:rPr kumimoji="0" lang="ru-RU" altLang="ru-RU" sz="1600" b="1" i="0" u="none" strike="noStrike" cap="none" normalizeH="0" baseline="0" dirty="0">
                <a:ln>
                  <a:noFill/>
                </a:ln>
                <a:solidFill>
                  <a:srgbClr val="9F253C"/>
                </a:solidFill>
                <a:effectLst/>
                <a:ea typeface="Verdana" panose="020B0604030504040204" pitchFamily="34" charset="0"/>
                <a:cs typeface="Arial" panose="020B0604020202020204" pitchFamily="34" charset="0"/>
              </a:rPr>
              <a:t>Программное бюджетирование</a:t>
            </a:r>
            <a:r>
              <a:rPr kumimoji="0" lang="ru-RU" altLang="ru-RU" sz="1600" b="1" i="0" u="none" strike="noStrike" cap="none" normalizeH="0" baseline="0" dirty="0">
                <a:ln>
                  <a:noFill/>
                </a:ln>
                <a:solidFill>
                  <a:schemeClr val="accent3">
                    <a:lumMod val="75000"/>
                  </a:schemeClr>
                </a:solidFill>
                <a:effectLst/>
                <a:ea typeface="Verdana" panose="020B0604030504040204" pitchFamily="34" charset="0"/>
                <a:cs typeface="Arial" panose="020B0604020202020204" pitchFamily="34" charset="0"/>
              </a:rPr>
              <a:t> </a:t>
            </a:r>
            <a:r>
              <a:rPr kumimoji="0" lang="ru-RU" altLang="ru-RU" sz="1600" b="0" i="0" u="none" strike="noStrike" cap="none" normalizeH="0" baseline="0" dirty="0">
                <a:ln>
                  <a:noFill/>
                </a:ln>
                <a:effectLst/>
                <a:ea typeface="Verdana" panose="020B0604030504040204" pitchFamily="34" charset="0"/>
                <a:cs typeface="Arial" panose="020B0604020202020204" pitchFamily="34" charset="0"/>
              </a:rPr>
              <a:t>представляет собой методологию планирования, исполнения и контроля за исполнением бюджета, обеспечивающую взаимосвязь процесса распределения </a:t>
            </a:r>
            <a:r>
              <a:rPr lang="ru-RU" altLang="ru-RU" sz="1600" dirty="0">
                <a:ea typeface="Verdana" panose="020B0604030504040204" pitchFamily="34" charset="0"/>
                <a:cs typeface="Arial" panose="020B0604020202020204" pitchFamily="34" charset="0"/>
              </a:rPr>
              <a:t>муниципальных</a:t>
            </a:r>
            <a:r>
              <a:rPr kumimoji="0" lang="ru-RU" altLang="ru-RU" sz="1600" b="0" i="0" u="none" strike="noStrike" cap="none" normalizeH="0" baseline="0" dirty="0">
                <a:ln>
                  <a:noFill/>
                </a:ln>
                <a:effectLst/>
                <a:ea typeface="Verdana" panose="020B0604030504040204" pitchFamily="34" charset="0"/>
                <a:cs typeface="Arial" panose="020B0604020202020204" pitchFamily="34" charset="0"/>
              </a:rPr>
              <a:t> расходов с результатами от реализации программ, разрабатываемых на основе стратегических целей, общественной значимости ожидаемых и конечных результатов использования бюджетных средств</a:t>
            </a:r>
            <a:endParaRPr kumimoji="0" lang="ru-RU" altLang="ru-RU" sz="1600" b="0" i="0" u="none" strike="noStrike" cap="none" normalizeH="0" baseline="0" dirty="0">
              <a:ln>
                <a:noFill/>
              </a:ln>
              <a:effectLst/>
              <a:cs typeface="Arial" panose="020B0604020202020204" pitchFamily="34" charset="0"/>
            </a:endParaRPr>
          </a:p>
          <a:p>
            <a:pPr marL="0" marR="0" lvl="0" indent="244475" algn="just" defTabSz="914400" rtl="0" eaLnBrk="0" fontAlgn="base" latinLnBrk="0" hangingPunct="0">
              <a:lnSpc>
                <a:spcPct val="100000"/>
              </a:lnSpc>
              <a:spcBef>
                <a:spcPct val="0"/>
              </a:spcBef>
              <a:spcAft>
                <a:spcPct val="0"/>
              </a:spcAft>
              <a:buClrTx/>
              <a:buSzTx/>
              <a:buFontTx/>
              <a:buNone/>
              <a:tabLst>
                <a:tab pos="4183063" algn="l"/>
              </a:tabLst>
            </a:pPr>
            <a:r>
              <a:rPr kumimoji="0" lang="ru-RU" altLang="ru-RU" sz="1600" b="0" i="0" u="none" strike="noStrike" cap="none" normalizeH="0" baseline="0" dirty="0">
                <a:ln>
                  <a:noFill/>
                </a:ln>
                <a:effectLst/>
                <a:ea typeface="Verdana" panose="020B0604030504040204" pitchFamily="34" charset="0"/>
                <a:cs typeface="Arial" panose="020B0604020202020204" pitchFamily="34" charset="0"/>
              </a:rPr>
              <a:t>Бюджет </a:t>
            </a:r>
            <a:r>
              <a:rPr lang="ru-RU" altLang="ru-RU" sz="1600" dirty="0">
                <a:ea typeface="Verdana" panose="020B0604030504040204" pitchFamily="34" charset="0"/>
                <a:cs typeface="Arial" panose="020B0604020202020204" pitchFamily="34" charset="0"/>
              </a:rPr>
              <a:t>муниципального</a:t>
            </a:r>
            <a:r>
              <a:rPr kumimoji="0" lang="ru-RU" altLang="ru-RU" sz="1600" b="0" i="0" u="none" strike="noStrike" cap="none" normalizeH="0" baseline="0" dirty="0">
                <a:ln>
                  <a:noFill/>
                </a:ln>
                <a:effectLst/>
                <a:ea typeface="Verdana" panose="020B0604030504040204" pitchFamily="34" charset="0"/>
                <a:cs typeface="Arial" panose="020B0604020202020204" pitchFamily="34" charset="0"/>
              </a:rPr>
              <a:t> округа Семеновский на 2026-2028 годы сформирован на основе</a:t>
            </a:r>
            <a:r>
              <a:rPr lang="ru-RU" altLang="ru-RU" sz="1600" dirty="0">
                <a:cs typeface="Arial" panose="020B0604020202020204" pitchFamily="34" charset="0"/>
              </a:rPr>
              <a:t> </a:t>
            </a:r>
            <a:r>
              <a:rPr kumimoji="0" lang="ru-RU" altLang="ru-RU" b="1" i="0" u="none" strike="noStrike" cap="none" normalizeH="0" baseline="0" dirty="0">
                <a:ln>
                  <a:noFill/>
                </a:ln>
                <a:solidFill>
                  <a:srgbClr val="9F253C"/>
                </a:solidFill>
                <a:effectLst/>
                <a:latin typeface="Tahoma" panose="020B0604030504040204" pitchFamily="34" charset="0"/>
                <a:ea typeface="Verdana" panose="020B0604030504040204" pitchFamily="34" charset="0"/>
                <a:cs typeface="Tahoma" panose="020B0604030504040204" pitchFamily="34" charset="0"/>
              </a:rPr>
              <a:t>20 муниципальных программ</a:t>
            </a:r>
            <a:r>
              <a:rPr kumimoji="0" lang="ru-RU" altLang="ru-RU" sz="1300" b="1" i="0" u="none" strike="noStrike" cap="none" normalizeH="0" baseline="0" dirty="0">
                <a:ln>
                  <a:noFill/>
                </a:ln>
                <a:solidFill>
                  <a:srgbClr val="9F253C"/>
                </a:solidFill>
                <a:effectLst/>
                <a:latin typeface="Tahoma" panose="020B0604030504040204" pitchFamily="34" charset="0"/>
                <a:ea typeface="Verdana" panose="020B0604030504040204" pitchFamily="34" charset="0"/>
                <a:cs typeface="Tahoma" panose="020B0604030504040204" pitchFamily="34" charset="0"/>
              </a:rPr>
              <a:t>.</a:t>
            </a:r>
            <a:r>
              <a:rPr kumimoji="0" lang="ru-RU" altLang="ru-RU" sz="1300" b="1" i="0" u="none" strike="noStrike" cap="none" normalizeH="0" baseline="0" dirty="0">
                <a:ln>
                  <a:noFill/>
                </a:ln>
                <a:solidFill>
                  <a:srgbClr val="FF585E"/>
                </a:solidFill>
                <a:effectLst/>
                <a:latin typeface="Tahoma" panose="020B0604030504040204" pitchFamily="34" charset="0"/>
                <a:ea typeface="Verdana" panose="020B0604030504040204" pitchFamily="34" charset="0"/>
                <a:cs typeface="Tahoma" panose="020B0604030504040204" pitchFamily="34" charset="0"/>
              </a:rPr>
              <a:t>	</a:t>
            </a:r>
            <a:endParaRPr kumimoji="0" lang="ru-RU" altLang="ru-RU" sz="500" b="0" i="0" u="none" strike="noStrike" cap="none" normalizeH="0" baseline="0" dirty="0">
              <a:ln>
                <a:noFill/>
              </a:ln>
              <a:solidFill>
                <a:schemeClr val="tx1"/>
              </a:solidFill>
              <a:effectLst/>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br>
              <a:rPr kumimoji="0" lang="ru-RU" altLang="ru-RU" sz="1100" b="0" i="0" u="none" strike="noStrike" cap="none" normalizeH="0" baseline="0" dirty="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br>
            <a:endParaRPr kumimoji="0" lang="ru-RU" altLang="ru-RU" sz="500" b="0" i="0" u="none" strike="noStrike" cap="none" normalizeH="0" baseline="0" dirty="0">
              <a:ln>
                <a:noFill/>
              </a:ln>
              <a:solidFill>
                <a:schemeClr val="tx1"/>
              </a:solidFill>
              <a:effectLst/>
            </a:endParaRPr>
          </a:p>
          <a:p>
            <a:pPr marL="0" marR="0" lvl="0" indent="244475" algn="l" defTabSz="914400" rtl="0" eaLnBrk="0" fontAlgn="base" latinLnBrk="0" hangingPunct="0">
              <a:lnSpc>
                <a:spcPct val="100000"/>
              </a:lnSpc>
              <a:spcBef>
                <a:spcPct val="0"/>
              </a:spcBef>
              <a:spcAft>
                <a:spcPct val="0"/>
              </a:spcAft>
              <a:buClrTx/>
              <a:buSzTx/>
              <a:buFontTx/>
              <a:buNone/>
              <a:tabLst>
                <a:tab pos="4183063" algn="l"/>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40" name="Прямоугольник 39"/>
          <p:cNvSpPr/>
          <p:nvPr/>
        </p:nvSpPr>
        <p:spPr>
          <a:xfrm>
            <a:off x="-838200" y="5334000"/>
            <a:ext cx="7239000" cy="535531"/>
          </a:xfrm>
          <a:prstGeom prst="rect">
            <a:avLst/>
          </a:prstGeom>
        </p:spPr>
        <p:txBody>
          <a:bodyPr wrap="square">
            <a:spAutoFit/>
          </a:bodyPr>
          <a:lstStyle/>
          <a:p>
            <a:pPr marL="1208405">
              <a:lnSpc>
                <a:spcPct val="90000"/>
              </a:lnSpc>
              <a:spcAft>
                <a:spcPts val="0"/>
              </a:spcAft>
            </a:pPr>
            <a:r>
              <a:rPr lang="ru-RU" sz="1600" dirty="0">
                <a:latin typeface="Arial" panose="020B0604020202020204" pitchFamily="34" charset="0"/>
                <a:ea typeface="Verdana" panose="020B0604030504040204" pitchFamily="34" charset="0"/>
                <a:cs typeface="Arial" panose="020B0604020202020204" pitchFamily="34" charset="0"/>
              </a:rPr>
              <a:t>1) Исполнение бюджета муниципального округа </a:t>
            </a:r>
            <a:r>
              <a:rPr lang="ru-RU" sz="1600" spc="-48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по</a:t>
            </a:r>
            <a:r>
              <a:rPr lang="ru-RU" sz="1600" spc="-5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программной классификации</a:t>
            </a:r>
            <a:endParaRPr lang="ru-RU" sz="1600" dirty="0">
              <a:effectLst/>
              <a:latin typeface="Arial" panose="020B0604020202020204" pitchFamily="34" charset="0"/>
              <a:ea typeface="Verdana" panose="020B0604030504040204" pitchFamily="34" charset="0"/>
              <a:cs typeface="Arial" panose="020B0604020202020204" pitchFamily="34" charset="0"/>
            </a:endParaRPr>
          </a:p>
        </p:txBody>
      </p:sp>
      <p:sp>
        <p:nvSpPr>
          <p:cNvPr id="43" name="Прямоугольник 42"/>
          <p:cNvSpPr/>
          <p:nvPr/>
        </p:nvSpPr>
        <p:spPr>
          <a:xfrm>
            <a:off x="-838200" y="6477000"/>
            <a:ext cx="7391400" cy="1027974"/>
          </a:xfrm>
          <a:prstGeom prst="rect">
            <a:avLst/>
          </a:prstGeom>
        </p:spPr>
        <p:txBody>
          <a:bodyPr wrap="square">
            <a:spAutoFit/>
          </a:bodyPr>
          <a:lstStyle/>
          <a:p>
            <a:pPr marL="1208405" marR="67310">
              <a:lnSpc>
                <a:spcPct val="90000"/>
              </a:lnSpc>
              <a:spcBef>
                <a:spcPts val="630"/>
              </a:spcBef>
              <a:spcAft>
                <a:spcPts val="0"/>
              </a:spcAft>
            </a:pPr>
            <a:r>
              <a:rPr lang="ru-RU" sz="1600" dirty="0">
                <a:latin typeface="Arial" panose="020B0604020202020204" pitchFamily="34" charset="0"/>
                <a:ea typeface="Verdana" panose="020B0604030504040204" pitchFamily="34" charset="0"/>
                <a:cs typeface="Arial" panose="020B0604020202020204" pitchFamily="34" charset="0"/>
              </a:rPr>
              <a:t>3) Мониторинг</a:t>
            </a:r>
            <a:r>
              <a:rPr lang="ru-RU" sz="1600" spc="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показателей исполнения целевых </a:t>
            </a:r>
            <a:r>
              <a:rPr lang="ru-RU" sz="1600" spc="-45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программ,</a:t>
            </a:r>
            <a:r>
              <a:rPr lang="ru-RU" sz="1600" spc="30"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оценка</a:t>
            </a:r>
            <a:r>
              <a:rPr lang="ru-RU" sz="1600" spc="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эффективности бюджетных</a:t>
            </a:r>
            <a:r>
              <a:rPr lang="ru-RU" sz="1600" spc="200"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расходов</a:t>
            </a:r>
          </a:p>
          <a:p>
            <a:br>
              <a:rPr lang="ru-RU" sz="1600" dirty="0">
                <a:latin typeface="Arial" panose="020B0604020202020204" pitchFamily="34" charset="0"/>
                <a:ea typeface="Verdana" panose="020B060403050404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sp>
        <p:nvSpPr>
          <p:cNvPr id="44" name="Прямоугольник 43"/>
          <p:cNvSpPr/>
          <p:nvPr/>
        </p:nvSpPr>
        <p:spPr>
          <a:xfrm>
            <a:off x="-762000" y="7010400"/>
            <a:ext cx="7315200" cy="535531"/>
          </a:xfrm>
          <a:prstGeom prst="rect">
            <a:avLst/>
          </a:prstGeom>
        </p:spPr>
        <p:txBody>
          <a:bodyPr wrap="square">
            <a:spAutoFit/>
          </a:bodyPr>
          <a:lstStyle/>
          <a:p>
            <a:pPr marL="1156335" marR="618490">
              <a:lnSpc>
                <a:spcPct val="90000"/>
              </a:lnSpc>
              <a:spcBef>
                <a:spcPts val="1400"/>
              </a:spcBef>
              <a:spcAft>
                <a:spcPts val="0"/>
              </a:spcAft>
            </a:pPr>
            <a:r>
              <a:rPr lang="ru-RU" sz="1600" dirty="0">
                <a:latin typeface="Arial" panose="020B0604020202020204" pitchFamily="34" charset="0"/>
                <a:ea typeface="Verdana" panose="020B0604030504040204" pitchFamily="34" charset="0"/>
                <a:cs typeface="Arial" panose="020B0604020202020204" pitchFamily="34" charset="0"/>
              </a:rPr>
              <a:t>4) Повышение</a:t>
            </a:r>
            <a:r>
              <a:rPr lang="ru-RU" sz="1600" spc="80"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качества</a:t>
            </a:r>
            <a:r>
              <a:rPr lang="ru-RU" sz="1600" spc="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бюджетного</a:t>
            </a:r>
            <a:r>
              <a:rPr lang="ru-RU" sz="1600" spc="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планирования и</a:t>
            </a:r>
            <a:r>
              <a:rPr lang="ru-RU" sz="1600" spc="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исполнения</a:t>
            </a:r>
            <a:r>
              <a:rPr lang="ru-RU" sz="1600" spc="370"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бюджета</a:t>
            </a:r>
            <a:endParaRPr lang="ru-RU" sz="1600" dirty="0">
              <a:effectLst/>
              <a:latin typeface="Arial" panose="020B0604020202020204" pitchFamily="34" charset="0"/>
              <a:ea typeface="Verdana" panose="020B060403050404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A5BCB9D-E0BA-6C1A-9858-E704443B97D4}"/>
              </a:ext>
            </a:extLst>
          </p:cNvPr>
          <p:cNvSpPr txBox="1"/>
          <p:nvPr/>
        </p:nvSpPr>
        <p:spPr>
          <a:xfrm>
            <a:off x="76200" y="4419600"/>
            <a:ext cx="8341566" cy="646331"/>
          </a:xfrm>
          <a:prstGeom prst="rect">
            <a:avLst/>
          </a:prstGeom>
          <a:noFill/>
        </p:spPr>
        <p:txBody>
          <a:bodyPr wrap="square">
            <a:spAutoFit/>
          </a:bodyPr>
          <a:lstStyle/>
          <a:p>
            <a:r>
              <a:rPr lang="ru-RU" b="1" dirty="0"/>
              <a:t>ОСОБЕННОСТИ ФОРМИРОВАНИЯ БЮДЖЕТА на 2026-2028 годы</a:t>
            </a:r>
          </a:p>
          <a:p>
            <a:r>
              <a:rPr lang="ru-RU" b="1" dirty="0"/>
              <a:t> </a:t>
            </a:r>
          </a:p>
        </p:txBody>
      </p:sp>
      <p:grpSp>
        <p:nvGrpSpPr>
          <p:cNvPr id="45" name="Группа 44">
            <a:extLst>
              <a:ext uri="{FF2B5EF4-FFF2-40B4-BE49-F238E27FC236}">
                <a16:creationId xmlns:a16="http://schemas.microsoft.com/office/drawing/2014/main" id="{87BBCC93-53EA-0E01-A7AA-6172EE7E9023}"/>
              </a:ext>
            </a:extLst>
          </p:cNvPr>
          <p:cNvGrpSpPr/>
          <p:nvPr/>
        </p:nvGrpSpPr>
        <p:grpSpPr>
          <a:xfrm rot="5400000">
            <a:off x="2019301" y="3314699"/>
            <a:ext cx="2667000" cy="6096002"/>
            <a:chOff x="7355999" y="516475"/>
            <a:chExt cx="4160701" cy="5806363"/>
          </a:xfrm>
        </p:grpSpPr>
        <p:cxnSp>
          <p:nvCxnSpPr>
            <p:cNvPr id="46" name="Прямая соединительная линия 45">
              <a:extLst>
                <a:ext uri="{FF2B5EF4-FFF2-40B4-BE49-F238E27FC236}">
                  <a16:creationId xmlns:a16="http://schemas.microsoft.com/office/drawing/2014/main" id="{90A57565-56F1-0CD5-AB1D-DAF54468BE5C}"/>
                </a:ext>
              </a:extLst>
            </p:cNvPr>
            <p:cNvCxnSpPr>
              <a:cxnSpLocks/>
            </p:cNvCxnSpPr>
            <p:nvPr/>
          </p:nvCxnSpPr>
          <p:spPr>
            <a:xfrm flipH="1" flipV="1">
              <a:off x="7355999" y="516475"/>
              <a:ext cx="4160701" cy="13619"/>
            </a:xfrm>
            <a:prstGeom prst="line">
              <a:avLst/>
            </a:prstGeom>
            <a:ln w="31750">
              <a:solidFill>
                <a:srgbClr val="73233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2EC9DEDD-8C1A-7F7F-7060-A233865B9121}"/>
                </a:ext>
              </a:extLst>
            </p:cNvPr>
            <p:cNvCxnSpPr>
              <a:cxnSpLocks/>
            </p:cNvCxnSpPr>
            <p:nvPr/>
          </p:nvCxnSpPr>
          <p:spPr>
            <a:xfrm flipH="1">
              <a:off x="7355999" y="6322837"/>
              <a:ext cx="4115700" cy="0"/>
            </a:xfrm>
            <a:prstGeom prst="line">
              <a:avLst/>
            </a:prstGeom>
            <a:ln w="31750">
              <a:solidFill>
                <a:srgbClr val="732330"/>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7956B97D-91FF-DAEC-92FE-F43ADFB05A61}"/>
                </a:ext>
              </a:extLst>
            </p:cNvPr>
            <p:cNvCxnSpPr>
              <a:cxnSpLocks/>
            </p:cNvCxnSpPr>
            <p:nvPr/>
          </p:nvCxnSpPr>
          <p:spPr>
            <a:xfrm rot="16200000" flipH="1">
              <a:off x="5831830" y="4798668"/>
              <a:ext cx="3048340" cy="0"/>
            </a:xfrm>
            <a:prstGeom prst="line">
              <a:avLst/>
            </a:prstGeom>
            <a:ln w="31750">
              <a:solidFill>
                <a:srgbClr val="732330"/>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71CECF19-1A66-82D1-4569-CB9CDDA7A257}"/>
                </a:ext>
              </a:extLst>
            </p:cNvPr>
            <p:cNvCxnSpPr>
              <a:cxnSpLocks/>
            </p:cNvCxnSpPr>
            <p:nvPr/>
          </p:nvCxnSpPr>
          <p:spPr>
            <a:xfrm flipH="1">
              <a:off x="11471699" y="530094"/>
              <a:ext cx="45001" cy="5792743"/>
            </a:xfrm>
            <a:prstGeom prst="line">
              <a:avLst/>
            </a:prstGeom>
            <a:ln w="31750">
              <a:solidFill>
                <a:srgbClr val="732330"/>
              </a:solidFill>
            </a:ln>
          </p:spPr>
          <p:style>
            <a:lnRef idx="1">
              <a:schemeClr val="accent1"/>
            </a:lnRef>
            <a:fillRef idx="0">
              <a:schemeClr val="accent1"/>
            </a:fillRef>
            <a:effectRef idx="0">
              <a:schemeClr val="accent1"/>
            </a:effectRef>
            <a:fontRef idx="minor">
              <a:schemeClr val="tx1"/>
            </a:fontRef>
          </p:style>
        </p:cxnSp>
      </p:grpSp>
      <p:sp>
        <p:nvSpPr>
          <p:cNvPr id="66" name="Прямоугольник 65">
            <a:extLst>
              <a:ext uri="{FF2B5EF4-FFF2-40B4-BE49-F238E27FC236}">
                <a16:creationId xmlns:a16="http://schemas.microsoft.com/office/drawing/2014/main" id="{2D25E890-E650-DA0F-F26D-AABC0ED82C2C}"/>
              </a:ext>
            </a:extLst>
          </p:cNvPr>
          <p:cNvSpPr/>
          <p:nvPr/>
        </p:nvSpPr>
        <p:spPr>
          <a:xfrm>
            <a:off x="-762000" y="5943600"/>
            <a:ext cx="6858000" cy="502702"/>
          </a:xfrm>
          <a:prstGeom prst="rect">
            <a:avLst/>
          </a:prstGeom>
        </p:spPr>
        <p:txBody>
          <a:bodyPr wrap="square">
            <a:spAutoFit/>
          </a:bodyPr>
          <a:lstStyle/>
          <a:p>
            <a:pPr marL="1115695">
              <a:lnSpc>
                <a:spcPts val="1625"/>
              </a:lnSpc>
              <a:spcBef>
                <a:spcPts val="505"/>
              </a:spcBef>
              <a:spcAft>
                <a:spcPts val="0"/>
              </a:spcAft>
            </a:pPr>
            <a:r>
              <a:rPr lang="ru-RU" sz="1600" dirty="0">
                <a:latin typeface="Arial" panose="020B0604020202020204" pitchFamily="34" charset="0"/>
                <a:ea typeface="Verdana" panose="020B0604030504040204" pitchFamily="34" charset="0"/>
                <a:cs typeface="Arial" panose="020B0604020202020204" pitchFamily="34" charset="0"/>
              </a:rPr>
              <a:t>2) Взаимосвязь </a:t>
            </a:r>
            <a:r>
              <a:rPr lang="ru-RU" sz="1600" spc="-5" dirty="0">
                <a:latin typeface="Arial" panose="020B0604020202020204" pitchFamily="34" charset="0"/>
                <a:ea typeface="Verdana" panose="020B0604030504040204" pitchFamily="34" charset="0"/>
                <a:cs typeface="Arial" panose="020B0604020202020204" pitchFamily="34" charset="0"/>
              </a:rPr>
              <a:t>бюджетных</a:t>
            </a:r>
            <a:r>
              <a:rPr lang="ru-RU" sz="1600" spc="20" dirty="0">
                <a:latin typeface="Arial" panose="020B0604020202020204" pitchFamily="34" charset="0"/>
                <a:ea typeface="Verdana" panose="020B0604030504040204" pitchFamily="34" charset="0"/>
                <a:cs typeface="Arial" panose="020B0604020202020204" pitchFamily="34" charset="0"/>
              </a:rPr>
              <a:t> </a:t>
            </a:r>
            <a:r>
              <a:rPr lang="ru-RU" sz="1600" spc="-5" dirty="0">
                <a:latin typeface="Arial" panose="020B0604020202020204" pitchFamily="34" charset="0"/>
                <a:ea typeface="Verdana" panose="020B0604030504040204" pitchFamily="34" charset="0"/>
                <a:cs typeface="Arial" panose="020B0604020202020204" pitchFamily="34" charset="0"/>
              </a:rPr>
              <a:t>расходов </a:t>
            </a:r>
            <a:r>
              <a:rPr lang="ru-RU" sz="1600" spc="-480"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с результатами</a:t>
            </a:r>
            <a:r>
              <a:rPr lang="ru-RU" sz="1600" spc="5" dirty="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реализации муниципальных программ</a:t>
            </a:r>
            <a:endParaRPr lang="ru-RU" sz="1600" dirty="0">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Line 1962"/>
          <p:cNvCxnSpPr>
            <a:cxnSpLocks noChangeShapeType="1"/>
          </p:cNvCxnSpPr>
          <p:nvPr/>
        </p:nvCxnSpPr>
        <p:spPr bwMode="auto">
          <a:xfrm>
            <a:off x="152400" y="1066800"/>
            <a:ext cx="6480810" cy="0"/>
          </a:xfrm>
          <a:prstGeom prst="line">
            <a:avLst/>
          </a:prstGeom>
          <a:noFill/>
          <a:ln w="9525">
            <a:solidFill>
              <a:schemeClr val="accent3">
                <a:lumMod val="50000"/>
              </a:schemeClr>
            </a:solidFill>
            <a:prstDash val="solid"/>
            <a:round/>
            <a:headEnd/>
            <a:tailEnd/>
          </a:ln>
          <a:extLst>
            <a:ext uri="{909E8E84-426E-40DD-AFC4-6F175D3DCCD1}">
              <a14:hiddenFill xmlns:a14="http://schemas.microsoft.com/office/drawing/2010/main">
                <a:noFill/>
              </a14:hiddenFill>
            </a:ext>
          </a:extLst>
        </p:spPr>
      </p:cxnSp>
      <p:sp>
        <p:nvSpPr>
          <p:cNvPr id="41" name="Rectangle 20"/>
          <p:cNvSpPr>
            <a:spLocks noChangeArrowheads="1"/>
          </p:cNvSpPr>
          <p:nvPr/>
        </p:nvSpPr>
        <p:spPr bwMode="auto">
          <a:xfrm>
            <a:off x="-988695" y="327189"/>
            <a:ext cx="8763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defRPr/>
            </a:pPr>
            <a:r>
              <a:rPr kumimoji="0" lang="ru-RU" altLang="ru-RU"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КАКИЕ ПОКАЗАТЕЛИ ХАРАКТЕРИЗУЮТ </a:t>
            </a:r>
          </a:p>
          <a:p>
            <a:pPr marL="0" marR="0" lvl="0" indent="0" algn="ctr" defTabSz="914400" rtl="0" eaLnBrk="0" fontAlgn="base" latinLnBrk="0" hangingPunct="0">
              <a:lnSpc>
                <a:spcPct val="100000"/>
              </a:lnSpc>
              <a:spcBef>
                <a:spcPct val="0"/>
              </a:spcBef>
              <a:spcAft>
                <a:spcPct val="0"/>
              </a:spcAft>
              <a:buClrTx/>
              <a:buSzTx/>
              <a:buFontTx/>
              <a:buNone/>
              <a:tabLst>
                <a:tab pos="269875" algn="l"/>
              </a:tabLst>
              <a:defRPr/>
            </a:pPr>
            <a:r>
              <a:rPr kumimoji="0" lang="ru-RU" altLang="ru-RU"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МУНИЦИПАЛЬНЫЙ ОКРУГ СЕМЕНОВСКИЙ в 2026 ГОДУ</a:t>
            </a:r>
          </a:p>
          <a:p>
            <a:pPr marL="0" marR="0" lvl="0" indent="0" algn="l" defTabSz="914400" rtl="0" eaLnBrk="0" fontAlgn="base" latinLnBrk="0" hangingPunct="0">
              <a:lnSpc>
                <a:spcPct val="100000"/>
              </a:lnSpc>
              <a:spcBef>
                <a:spcPct val="0"/>
              </a:spcBef>
              <a:spcAft>
                <a:spcPct val="0"/>
              </a:spcAft>
              <a:buClrTx/>
              <a:buSzTx/>
              <a:buFontTx/>
              <a:buNone/>
              <a:tabLst>
                <a:tab pos="269875" algn="l"/>
              </a:tabLst>
              <a:defRPr/>
            </a:pP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Прямоугольник 45"/>
          <p:cNvSpPr/>
          <p:nvPr/>
        </p:nvSpPr>
        <p:spPr>
          <a:xfrm>
            <a:off x="2743200" y="1409332"/>
            <a:ext cx="3429000" cy="1569660"/>
          </a:xfrm>
          <a:prstGeom prst="rect">
            <a:avLst/>
          </a:prstGeom>
        </p:spPr>
        <p:txBody>
          <a:bodyPr>
            <a:spAutoFit/>
          </a:bodyPr>
          <a:lstStyle/>
          <a:p>
            <a:pPr marL="1091565" marR="43815" lvl="0" indent="0" algn="ctr" defTabSz="914400" rtl="0" eaLnBrk="1" fontAlgn="auto" latinLnBrk="0" hangingPunct="1">
              <a:lnSpc>
                <a:spcPct val="100000"/>
              </a:lnSpc>
              <a:spcBef>
                <a:spcPts val="1700"/>
              </a:spcBef>
              <a:spcAft>
                <a:spcPts val="0"/>
              </a:spcAft>
              <a:buClrTx/>
              <a:buSzTx/>
              <a:buFontTx/>
              <a:buNone/>
              <a:tabLst/>
              <a:defRPr/>
            </a:pPr>
            <a:r>
              <a:rPr kumimoji="0" lang="ru-RU" sz="3700" b="1" i="0" u="none" strike="noStrike" kern="1200" cap="none" spc="0" normalizeH="0" baseline="0" noProof="0" dirty="0">
                <a:ln>
                  <a:noFill/>
                </a:ln>
                <a:solidFill>
                  <a:srgbClr val="6C99C5"/>
                </a:solidFill>
                <a:effectLst/>
                <a:uLnTx/>
                <a:uFillTx/>
                <a:latin typeface="Tahoma" panose="020B0604030504040204" pitchFamily="34" charset="0"/>
                <a:ea typeface="Tahoma" panose="020B0604030504040204" pitchFamily="34" charset="0"/>
                <a:cs typeface="+mn-cs"/>
              </a:rPr>
              <a:t> </a:t>
            </a:r>
            <a:r>
              <a:rPr kumimoji="0" lang="ru-RU" sz="3700" b="1" i="0" u="none" strike="noStrike" kern="1200" cap="none" spc="0" normalizeH="0" baseline="0" noProof="0" dirty="0">
                <a:ln>
                  <a:noFill/>
                </a:ln>
                <a:solidFill>
                  <a:srgbClr val="7F2F2D"/>
                </a:solidFill>
                <a:effectLst/>
                <a:uLnTx/>
                <a:uFillTx/>
                <a:latin typeface="Tahoma" panose="020B0604030504040204" pitchFamily="34" charset="0"/>
                <a:ea typeface="Tahoma" panose="020B0604030504040204" pitchFamily="34" charset="0"/>
                <a:cs typeface="+mn-cs"/>
              </a:rPr>
              <a:t>44 683</a:t>
            </a:r>
            <a:br>
              <a:rPr kumimoji="0" lang="ru-RU" sz="3700" b="1" i="0" u="none" strike="noStrike" kern="1200" cap="none" spc="0" normalizeH="0" baseline="0" noProof="0" dirty="0">
                <a:ln>
                  <a:noFill/>
                </a:ln>
                <a:solidFill>
                  <a:srgbClr val="7F2F2D"/>
                </a:solidFill>
                <a:effectLst/>
                <a:uLnTx/>
                <a:uFillTx/>
                <a:latin typeface="Tahoma" panose="020B0604030504040204" pitchFamily="34" charset="0"/>
                <a:ea typeface="Tahoma" panose="020B0604030504040204" pitchFamily="34" charset="0"/>
                <a:cs typeface="+mn-cs"/>
              </a:rPr>
            </a:br>
            <a:r>
              <a:rPr kumimoji="0" lang="ru-RU" sz="1500" b="1" i="0" u="none" strike="noStrike" kern="1200" cap="none" spc="0" normalizeH="0" baseline="0" noProof="0" dirty="0">
                <a:ln>
                  <a:noFill/>
                </a:ln>
                <a:solidFill>
                  <a:srgbClr val="7F2F2D"/>
                </a:solidFill>
                <a:effectLst/>
                <a:uLnTx/>
                <a:uFillTx/>
                <a:latin typeface="Tahoma" panose="020B0604030504040204" pitchFamily="34" charset="0"/>
                <a:ea typeface="Verdana" panose="020B0604030504040204" pitchFamily="34" charset="0"/>
                <a:cs typeface="Verdana" panose="020B0604030504040204" pitchFamily="34" charset="0"/>
              </a:rPr>
              <a:t>человек</a:t>
            </a:r>
            <a:r>
              <a:rPr kumimoji="0" lang="ru-RU" sz="2000" b="1" i="0" u="none" strike="noStrike" kern="1200" cap="none" spc="5" normalizeH="0" baseline="0" noProof="0" dirty="0">
                <a:ln>
                  <a:noFill/>
                </a:ln>
                <a:solidFill>
                  <a:srgbClr val="7F2F2D"/>
                </a:solidFill>
                <a:effectLst/>
                <a:uLnTx/>
                <a:uFillTx/>
                <a:latin typeface="Tahom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7F2F2D"/>
                </a:solidFill>
                <a:effectLst/>
                <a:uLnTx/>
                <a:uFillTx/>
                <a:latin typeface="Verdana" panose="020B0604030504040204" pitchFamily="34" charset="0"/>
                <a:ea typeface="Verdana" panose="020B0604030504040204" pitchFamily="34" charset="0"/>
                <a:cs typeface="Verdana" panose="020B0604030504040204" pitchFamily="34" charset="0"/>
              </a:rPr>
              <a:t>численность</a:t>
            </a:r>
            <a:r>
              <a:rPr kumimoji="0" lang="ru-RU" sz="1300" b="0" i="0" u="none" strike="noStrike" kern="1200" cap="none" spc="65" normalizeH="0" baseline="0" noProof="0" dirty="0">
                <a:ln>
                  <a:noFill/>
                </a:ln>
                <a:solidFill>
                  <a:srgbClr val="7F2F2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7F2F2D"/>
                </a:solidFill>
                <a:effectLst/>
                <a:uLnTx/>
                <a:uFillTx/>
                <a:latin typeface="Verdana" panose="020B0604030504040204" pitchFamily="34" charset="0"/>
                <a:ea typeface="Verdana" panose="020B0604030504040204" pitchFamily="34" charset="0"/>
                <a:cs typeface="Verdana" panose="020B0604030504040204" pitchFamily="34" charset="0"/>
              </a:rPr>
              <a:t>населения</a:t>
            </a:r>
            <a:r>
              <a:rPr kumimoji="0" lang="ru-RU" sz="1300" b="0" i="0" u="none" strike="noStrike" kern="1200" cap="none" spc="5" normalizeH="0" baseline="0" noProof="0" dirty="0">
                <a:ln>
                  <a:noFill/>
                </a:ln>
                <a:solidFill>
                  <a:srgbClr val="7F2F2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7F2F2D"/>
                </a:solidFill>
                <a:effectLst/>
                <a:uLnTx/>
                <a:uFillTx/>
                <a:latin typeface="Verdana" panose="020B0604030504040204" pitchFamily="34" charset="0"/>
                <a:ea typeface="Verdana" panose="020B0604030504040204" pitchFamily="34" charset="0"/>
                <a:cs typeface="Verdana" panose="020B0604030504040204" pitchFamily="34" charset="0"/>
              </a:rPr>
              <a:t>муниципального округа   Семеновский</a:t>
            </a:r>
          </a:p>
        </p:txBody>
      </p:sp>
      <p:sp>
        <p:nvSpPr>
          <p:cNvPr id="47" name="Прямоугольник 46"/>
          <p:cNvSpPr/>
          <p:nvPr/>
        </p:nvSpPr>
        <p:spPr>
          <a:xfrm>
            <a:off x="2552698" y="7059188"/>
            <a:ext cx="3429000" cy="1336007"/>
          </a:xfrm>
          <a:prstGeom prst="rect">
            <a:avLst/>
          </a:prstGeom>
        </p:spPr>
        <p:txBody>
          <a:bodyPr>
            <a:spAutoFit/>
          </a:bodyPr>
          <a:lstStyle/>
          <a:p>
            <a:pPr marL="1091565" marR="7620" lvl="0" indent="0" algn="ctr" defTabSz="914400" rtl="0" eaLnBrk="1" fontAlgn="auto" latinLnBrk="0" hangingPunct="1">
              <a:lnSpc>
                <a:spcPct val="100000"/>
              </a:lnSpc>
              <a:spcBef>
                <a:spcPts val="0"/>
              </a:spcBef>
              <a:spcAft>
                <a:spcPts val="0"/>
              </a:spcAft>
              <a:buClrTx/>
              <a:buSzTx/>
              <a:buFontTx/>
              <a:buNone/>
              <a:tabLst/>
              <a:defRPr/>
            </a:pPr>
            <a:r>
              <a:rPr kumimoji="0" lang="ru-RU" sz="37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61,3</a:t>
            </a:r>
          </a:p>
          <a:p>
            <a:pPr marL="1091565" marR="9525" lvl="0" indent="0" algn="ctr" defTabSz="914400" rtl="0" eaLnBrk="1" fontAlgn="auto" latinLnBrk="0" hangingPunct="1">
              <a:lnSpc>
                <a:spcPct val="100000"/>
              </a:lnSpc>
              <a:spcBef>
                <a:spcPts val="15"/>
              </a:spcBef>
              <a:spcAft>
                <a:spcPts val="0"/>
              </a:spcAft>
              <a:buClrTx/>
              <a:buSzTx/>
              <a:buFontTx/>
              <a:buNone/>
              <a:tabLst/>
              <a:defRPr/>
            </a:pPr>
            <a:r>
              <a:rPr kumimoji="0" lang="ru-RU" sz="15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тыс. рублей</a:t>
            </a:r>
          </a:p>
          <a:p>
            <a:pPr marL="1377315" marR="295275" lvl="0" indent="-1270" algn="ctr" defTabSz="914400" rtl="0" eaLnBrk="1" fontAlgn="auto" latinLnBrk="0" hangingPunct="1">
              <a:lnSpc>
                <a:spcPct val="98000"/>
              </a:lnSpc>
              <a:spcBef>
                <a:spcPts val="350"/>
              </a:spcBef>
              <a:spcAft>
                <a:spcPts val="0"/>
              </a:spcAft>
              <a:buClrTx/>
              <a:buSzTx/>
              <a:buFontTx/>
              <a:buNone/>
              <a:tabLst/>
              <a:defRPr/>
            </a:pP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среднемесячная</a:t>
            </a:r>
            <a:r>
              <a:rPr kumimoji="0" lang="ru-RU" sz="1300" b="0" i="0" u="none" strike="noStrike" kern="1200" cap="none" spc="5"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заработная</a:t>
            </a:r>
            <a:r>
              <a:rPr kumimoji="0" lang="ru-RU" sz="1300" b="0" i="0" u="none" strike="noStrike" kern="1200" cap="none" spc="31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плата</a:t>
            </a:r>
          </a:p>
        </p:txBody>
      </p:sp>
      <p:sp>
        <p:nvSpPr>
          <p:cNvPr id="48" name="Прямоугольник 47"/>
          <p:cNvSpPr/>
          <p:nvPr/>
        </p:nvSpPr>
        <p:spPr>
          <a:xfrm>
            <a:off x="-228600" y="4881696"/>
            <a:ext cx="3429000" cy="1336007"/>
          </a:xfrm>
          <a:prstGeom prst="rect">
            <a:avLst/>
          </a:prstGeom>
        </p:spPr>
        <p:txBody>
          <a:bodyPr>
            <a:spAutoFit/>
          </a:bodyPr>
          <a:lstStyle/>
          <a:p>
            <a:pPr marL="1091565" marR="131445" lvl="0" indent="0" algn="l" defTabSz="914400" rtl="0" eaLnBrk="1" fontAlgn="auto" latinLnBrk="0" hangingPunct="1">
              <a:lnSpc>
                <a:spcPct val="100000"/>
              </a:lnSpc>
              <a:spcBef>
                <a:spcPts val="0"/>
              </a:spcBef>
              <a:spcAft>
                <a:spcPts val="0"/>
              </a:spcAft>
              <a:buClrTx/>
              <a:buSzTx/>
              <a:buFontTx/>
              <a:buNone/>
              <a:tabLst/>
              <a:defRPr/>
            </a:pPr>
            <a:r>
              <a:rPr kumimoji="0" lang="ru-RU" sz="37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 4 219,9</a:t>
            </a:r>
          </a:p>
          <a:p>
            <a:pPr marL="1091565" marR="133350" lvl="0" indent="0" algn="ctr" defTabSz="914400" rtl="0" eaLnBrk="1" fontAlgn="auto" latinLnBrk="0" hangingPunct="1">
              <a:lnSpc>
                <a:spcPct val="100000"/>
              </a:lnSpc>
              <a:spcBef>
                <a:spcPts val="15"/>
              </a:spcBef>
              <a:spcAft>
                <a:spcPts val="0"/>
              </a:spcAft>
              <a:buClrTx/>
              <a:buSzTx/>
              <a:buFontTx/>
              <a:buNone/>
              <a:tabLst/>
              <a:defRPr/>
            </a:pPr>
            <a:r>
              <a:rPr kumimoji="0" lang="ru-RU" sz="1500" b="1" i="0" u="none" strike="noStrike" kern="1200" cap="none" spc="-5"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млн.</a:t>
            </a:r>
            <a:r>
              <a:rPr kumimoji="0" lang="ru-RU" sz="1500" b="1" i="0" u="none" strike="noStrike" kern="1200" cap="none" spc="-95"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 </a:t>
            </a:r>
            <a:r>
              <a:rPr kumimoji="0" lang="ru-RU" sz="1500" b="1" i="0" u="none" strike="noStrike" kern="1200" cap="none" spc="-5"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рублей</a:t>
            </a:r>
            <a:endParaRPr kumimoji="0" lang="ru-RU" sz="15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endParaRPr>
          </a:p>
          <a:p>
            <a:pPr marL="1091565" marR="135255" lvl="0" indent="0" algn="ctr" defTabSz="914400" rtl="0" eaLnBrk="1" fontAlgn="auto" latinLnBrk="0" hangingPunct="1">
              <a:lnSpc>
                <a:spcPct val="98000"/>
              </a:lnSpc>
              <a:spcBef>
                <a:spcPts val="355"/>
              </a:spcBef>
              <a:spcAft>
                <a:spcPts val="0"/>
              </a:spcAft>
              <a:buClrTx/>
              <a:buSzTx/>
              <a:buFontTx/>
              <a:buNone/>
              <a:tabLst/>
              <a:defRPr/>
            </a:pP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инвестиции</a:t>
            </a:r>
            <a:r>
              <a:rPr kumimoji="0" lang="ru-RU" sz="1300" b="0" i="0" u="none" strike="noStrike" kern="1200" cap="none" spc="7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в</a:t>
            </a:r>
            <a:r>
              <a:rPr kumimoji="0" lang="ru-RU" sz="1300" b="0" i="0" u="none" strike="noStrike" kern="1200" cap="none" spc="75"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основной </a:t>
            </a:r>
            <a:r>
              <a:rPr kumimoji="0" lang="ru-RU" sz="1300" b="0" i="0" u="none" strike="noStrike" kern="1200" cap="none" spc="-42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капитал</a:t>
            </a:r>
            <a:endParaRPr kumimoji="0" lang="ru-RU" sz="13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9" name="Прямоугольник 48"/>
          <p:cNvSpPr/>
          <p:nvPr/>
        </p:nvSpPr>
        <p:spPr>
          <a:xfrm>
            <a:off x="2743200" y="4674592"/>
            <a:ext cx="3429000" cy="1918154"/>
          </a:xfrm>
          <a:prstGeom prst="rect">
            <a:avLst/>
          </a:prstGeom>
        </p:spPr>
        <p:txBody>
          <a:bodyPr anchor="ctr">
            <a:spAutoFit/>
          </a:bodyPr>
          <a:lstStyle/>
          <a:p>
            <a:pPr marL="1091565" marR="46355" lvl="0" indent="0" algn="ctr"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822A30"/>
                </a:solidFill>
                <a:effectLst/>
                <a:uLnTx/>
                <a:uFillTx/>
                <a:latin typeface="Tahoma" panose="020B0604030504040204" pitchFamily="34" charset="0"/>
                <a:ea typeface="Tahoma" panose="020B0604030504040204" pitchFamily="34" charset="0"/>
                <a:cs typeface="+mn-cs"/>
              </a:rPr>
              <a:t>4</a:t>
            </a:r>
            <a:r>
              <a:rPr lang="ru-RU" sz="3700" b="1" dirty="0">
                <a:solidFill>
                  <a:srgbClr val="822A30"/>
                </a:solidFill>
                <a:latin typeface="Tahoma" panose="020B0604030504040204" pitchFamily="34" charset="0"/>
                <a:ea typeface="Tahoma" panose="020B0604030504040204" pitchFamily="34" charset="0"/>
              </a:rPr>
              <a:t>8</a:t>
            </a:r>
            <a:endParaRPr kumimoji="0" lang="ru-RU" sz="3700" b="1" i="0" u="none" strike="noStrike" kern="1200" cap="none" spc="0" normalizeH="0" baseline="0" noProof="0" dirty="0">
              <a:ln>
                <a:noFill/>
              </a:ln>
              <a:solidFill>
                <a:srgbClr val="822A30"/>
              </a:solidFill>
              <a:effectLst/>
              <a:uLnTx/>
              <a:uFillTx/>
              <a:latin typeface="Tahoma" panose="020B0604030504040204" pitchFamily="34" charset="0"/>
              <a:ea typeface="Tahoma" panose="020B0604030504040204" pitchFamily="34" charset="0"/>
              <a:cs typeface="+mn-cs"/>
            </a:endParaRPr>
          </a:p>
          <a:p>
            <a:pPr marL="1091565" marR="46355" lvl="0" indent="0" algn="ctr" defTabSz="914400" rtl="0" eaLnBrk="1" fontAlgn="auto" latinLnBrk="0" hangingPunct="1">
              <a:lnSpc>
                <a:spcPct val="98000"/>
              </a:lnSpc>
              <a:spcBef>
                <a:spcPts val="30"/>
              </a:spcBef>
              <a:spcAft>
                <a:spcPts val="0"/>
              </a:spcAft>
              <a:buClrTx/>
              <a:buSzTx/>
              <a:buFontTx/>
              <a:buNone/>
              <a:tabLst/>
              <a:defRPr/>
            </a:pPr>
            <a:r>
              <a:rPr kumimoji="0" lang="ru-RU" sz="1500" b="1" i="0" u="none" strike="noStrike" kern="1200" cap="none" spc="0" normalizeH="0" baseline="0" noProof="0" dirty="0">
                <a:ln>
                  <a:noFill/>
                </a:ln>
                <a:solidFill>
                  <a:srgbClr val="822A30"/>
                </a:solidFill>
                <a:effectLst/>
                <a:uLnTx/>
                <a:uFillTx/>
                <a:latin typeface="Tahoma" panose="020B0604030504040204" pitchFamily="34" charset="0"/>
                <a:ea typeface="Tahoma" panose="020B0604030504040204" pitchFamily="34" charset="0"/>
                <a:cs typeface="+mn-cs"/>
              </a:rPr>
              <a:t>муниципальных</a:t>
            </a:r>
            <a:r>
              <a:rPr kumimoji="0" lang="ru-RU" sz="1500" b="1" i="0" u="none" strike="noStrike" kern="1200" cap="none" spc="-425" normalizeH="0" baseline="0" noProof="0" dirty="0">
                <a:ln>
                  <a:noFill/>
                </a:ln>
                <a:solidFill>
                  <a:srgbClr val="822A30"/>
                </a:solidFill>
                <a:effectLst/>
                <a:uLnTx/>
                <a:uFillTx/>
                <a:latin typeface="Tahoma" panose="020B0604030504040204" pitchFamily="34" charset="0"/>
                <a:ea typeface="Tahoma" panose="020B0604030504040204" pitchFamily="34" charset="0"/>
                <a:cs typeface="+mn-cs"/>
              </a:rPr>
              <a:t> </a:t>
            </a:r>
            <a:r>
              <a:rPr kumimoji="0" lang="ru-RU" sz="1500" b="1" i="0" u="none" strike="noStrike" kern="1200" cap="none" spc="0" normalizeH="0" baseline="0" noProof="0" dirty="0">
                <a:ln>
                  <a:noFill/>
                </a:ln>
                <a:solidFill>
                  <a:srgbClr val="822A30"/>
                </a:solidFill>
                <a:effectLst/>
                <a:uLnTx/>
                <a:uFillTx/>
                <a:latin typeface="Tahoma" panose="020B0604030504040204" pitchFamily="34" charset="0"/>
                <a:ea typeface="Tahoma" panose="020B0604030504040204" pitchFamily="34" charset="0"/>
                <a:cs typeface="+mn-cs"/>
              </a:rPr>
              <a:t>учреждений</a:t>
            </a:r>
          </a:p>
          <a:p>
            <a:pPr marL="1511935" marR="0" lvl="0" indent="0" algn="l" defTabSz="914400" rtl="0" eaLnBrk="1" fontAlgn="auto" latinLnBrk="0" hangingPunct="1">
              <a:lnSpc>
                <a:spcPts val="1570"/>
              </a:lnSpc>
              <a:spcBef>
                <a:spcPts val="1555"/>
              </a:spcBef>
              <a:spcAft>
                <a:spcPts val="0"/>
              </a:spcAft>
              <a:buClrTx/>
              <a:buSzTx/>
              <a:buFontTx/>
              <a:buNone/>
              <a:tabLst/>
              <a:defRPr/>
            </a:pPr>
            <a:r>
              <a:rPr kumimoji="0" lang="ru-RU" sz="1300" b="0" i="0" u="none" strike="noStrike" kern="1200" cap="none" spc="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42</a:t>
            </a:r>
            <a:r>
              <a:rPr kumimoji="0" lang="ru-RU" sz="1300" b="0" i="0" u="none" strike="noStrike" kern="1200" cap="none" spc="6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ru-RU" sz="1300" b="0" i="0" u="none" strike="noStrike" kern="1200" cap="none" spc="65"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бюджетные    1- автономное</a:t>
            </a:r>
          </a:p>
          <a:p>
            <a:pPr marL="1504315" marR="0" lvl="0" indent="0" algn="l" defTabSz="914400" rtl="0" eaLnBrk="1" fontAlgn="auto" latinLnBrk="0" hangingPunct="1">
              <a:lnSpc>
                <a:spcPts val="1560"/>
              </a:lnSpc>
              <a:spcBef>
                <a:spcPts val="0"/>
              </a:spcBef>
              <a:spcAft>
                <a:spcPts val="0"/>
              </a:spcAft>
              <a:buClrTx/>
              <a:buSzTx/>
              <a:buFontTx/>
              <a:buNone/>
              <a:tabLst/>
              <a:defRPr/>
            </a:pPr>
            <a:r>
              <a:rPr kumimoji="0" lang="ru-RU" sz="1300" b="0" i="0" u="none" strike="noStrike" kern="1200" cap="none" spc="15"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5 </a:t>
            </a:r>
            <a:r>
              <a:rPr kumimoji="0" lang="ru-RU" sz="1300" b="0" i="0" u="none" strike="noStrike" kern="1200" cap="none" spc="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ru-RU" sz="1300" b="0" i="0" u="none" strike="noStrike" kern="1200" cap="none" spc="2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rPr>
              <a:t>казенные</a:t>
            </a:r>
          </a:p>
        </p:txBody>
      </p:sp>
      <p:sp>
        <p:nvSpPr>
          <p:cNvPr id="50" name="Прямоугольник 49"/>
          <p:cNvSpPr/>
          <p:nvPr/>
        </p:nvSpPr>
        <p:spPr>
          <a:xfrm>
            <a:off x="3361137" y="3074731"/>
            <a:ext cx="3429000" cy="1376402"/>
          </a:xfrm>
          <a:prstGeom prst="rect">
            <a:avLst/>
          </a:prstGeom>
        </p:spPr>
        <p:txBody>
          <a:bodyPr>
            <a:spAutoFit/>
          </a:bodyPr>
          <a:lstStyle/>
          <a:p>
            <a:pPr marL="173990" marR="268605" lvl="0" indent="0" algn="ctr" defTabSz="914400" rtl="0" eaLnBrk="1" fontAlgn="auto" latinLnBrk="0" hangingPunct="1">
              <a:lnSpc>
                <a:spcPct val="100000"/>
              </a:lnSpc>
              <a:spcBef>
                <a:spcPts val="1005"/>
              </a:spcBef>
              <a:spcAft>
                <a:spcPts val="0"/>
              </a:spcAft>
              <a:buClrTx/>
              <a:buSzTx/>
              <a:buFontTx/>
              <a:buNone/>
              <a:tabLst/>
              <a:defRPr/>
            </a:pPr>
            <a:r>
              <a:rPr kumimoji="0" lang="ru-RU" sz="37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27 454,6</a:t>
            </a:r>
          </a:p>
          <a:p>
            <a:pPr marL="439420" marR="391795" lvl="0" indent="188595" algn="l" defTabSz="914400" rtl="0" eaLnBrk="1" fontAlgn="auto" latinLnBrk="0" hangingPunct="1">
              <a:lnSpc>
                <a:spcPct val="108000"/>
              </a:lnSpc>
              <a:spcBef>
                <a:spcPts val="15"/>
              </a:spcBef>
              <a:spcAft>
                <a:spcPts val="0"/>
              </a:spcAft>
              <a:buClrTx/>
              <a:buSzTx/>
              <a:buFontTx/>
              <a:buNone/>
              <a:tabLst/>
              <a:defRPr/>
            </a:pPr>
            <a:r>
              <a:rPr kumimoji="0" lang="ru-RU" sz="15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t>     млн. рублей</a:t>
            </a:r>
            <a:r>
              <a:rPr kumimoji="0" lang="ru-RU" sz="1500" b="1" i="0" u="none" strike="noStrike" kern="1200" cap="none" spc="5"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t> </a:t>
            </a:r>
            <a:endParaRPr kumimoji="0" lang="ru-RU" sz="15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391795" lvl="0" indent="0" algn="l" defTabSz="914400" rtl="0" eaLnBrk="1" fontAlgn="auto" latinLnBrk="0" hangingPunct="1">
              <a:lnSpc>
                <a:spcPct val="108000"/>
              </a:lnSpc>
              <a:spcBef>
                <a:spcPts val="15"/>
              </a:spcBef>
              <a:spcAft>
                <a:spcPts val="0"/>
              </a:spcAft>
              <a:buClrTx/>
              <a:buSzTx/>
              <a:buFontTx/>
              <a:buNone/>
              <a:tabLst/>
              <a:defRPr/>
            </a:pPr>
            <a:r>
              <a:rPr kumimoji="0" lang="ru-RU" sz="1300" b="1" i="0" u="none" strike="noStrike" kern="1200" cap="none" spc="5"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t>              объем отгруженной  </a:t>
            </a:r>
            <a:br>
              <a:rPr kumimoji="0" lang="ru-RU" sz="1300" b="1" i="0" u="none" strike="noStrike" kern="1200" cap="none" spc="5"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br>
            <a:r>
              <a:rPr kumimoji="0" lang="ru-RU" sz="1300" b="1" i="0" u="none" strike="noStrike" kern="1200" cap="none" spc="5"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t>            продукции, работ, услуг</a:t>
            </a:r>
            <a:endPar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Прямоугольник 50"/>
          <p:cNvSpPr/>
          <p:nvPr/>
        </p:nvSpPr>
        <p:spPr>
          <a:xfrm>
            <a:off x="459121" y="3235993"/>
            <a:ext cx="2813204" cy="1053878"/>
          </a:xfrm>
          <a:prstGeom prst="rect">
            <a:avLst/>
          </a:prstGeom>
        </p:spPr>
        <p:txBody>
          <a:bodyPr wrap="square">
            <a:spAutoFit/>
          </a:bodyPr>
          <a:lstStyle/>
          <a:p>
            <a:pPr marL="173990" marR="268605" lvl="0" indent="0" algn="ctr" defTabSz="914400" rtl="0" eaLnBrk="1" fontAlgn="auto" latinLnBrk="0" hangingPunct="1">
              <a:lnSpc>
                <a:spcPct val="100000"/>
              </a:lnSpc>
              <a:spcBef>
                <a:spcPts val="5"/>
              </a:spcBef>
              <a:spcAft>
                <a:spcPts val="0"/>
              </a:spcAft>
              <a:buClrTx/>
              <a:buSzTx/>
              <a:buFontTx/>
              <a:buNone/>
              <a:tabLst/>
              <a:defRPr/>
            </a:pPr>
            <a:r>
              <a:rPr kumimoji="0" lang="ru-RU" sz="3700" b="1" i="0" u="none" strike="noStrike" kern="1200" cap="none" spc="0" normalizeH="0" baseline="0" noProof="0" dirty="0">
                <a:ln>
                  <a:noFill/>
                </a:ln>
                <a:solidFill>
                  <a:srgbClr val="822A30"/>
                </a:solidFill>
                <a:effectLst/>
                <a:uLnTx/>
                <a:uFillTx/>
                <a:latin typeface="Tahoma" panose="020B0604030504040204" pitchFamily="34" charset="0"/>
                <a:ea typeface="Tahoma" panose="020B0604030504040204" pitchFamily="34" charset="0"/>
                <a:cs typeface="+mn-cs"/>
              </a:rPr>
              <a:t>12</a:t>
            </a:r>
          </a:p>
          <a:p>
            <a:pPr marL="173990" marR="271780" lvl="0" indent="0" algn="ctr" defTabSz="914400" rtl="0" eaLnBrk="1" fontAlgn="auto" latinLnBrk="0" hangingPunct="1">
              <a:lnSpc>
                <a:spcPct val="98000"/>
              </a:lnSpc>
              <a:spcBef>
                <a:spcPts val="30"/>
              </a:spcBef>
              <a:spcAft>
                <a:spcPts val="0"/>
              </a:spcAft>
              <a:buClrTx/>
              <a:buSzTx/>
              <a:buFontTx/>
              <a:buNone/>
              <a:tabLst/>
              <a:defRPr/>
            </a:pPr>
            <a:r>
              <a:rPr kumimoji="0" lang="ru-RU" sz="1300" b="1" i="0" u="none" strike="noStrike" kern="1200" cap="none" spc="-5" normalizeH="0" baseline="0" noProof="0" dirty="0">
                <a:ln>
                  <a:noFill/>
                </a:ln>
                <a:solidFill>
                  <a:srgbClr val="822A30"/>
                </a:solidFill>
                <a:effectLst/>
                <a:uLnTx/>
                <a:uFillTx/>
                <a:latin typeface="Tahoma" panose="020B0604030504040204" pitchFamily="34" charset="0"/>
                <a:ea typeface="Verdana" panose="020B0604030504040204" pitchFamily="34" charset="0"/>
                <a:cs typeface="Verdana" panose="020B0604030504040204" pitchFamily="34" charset="0"/>
              </a:rPr>
              <a:t>территориальных отделов</a:t>
            </a:r>
            <a:endParaRPr kumimoji="0" lang="ru-RU" sz="1300" b="0" i="0" u="none" strike="noStrike" kern="1200" cap="none" spc="0" normalizeH="0" baseline="0" noProof="0" dirty="0">
              <a:ln>
                <a:noFill/>
              </a:ln>
              <a:solidFill>
                <a:srgbClr val="822A3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Прямоугольник 51"/>
          <p:cNvSpPr/>
          <p:nvPr/>
        </p:nvSpPr>
        <p:spPr>
          <a:xfrm>
            <a:off x="304800" y="1413354"/>
            <a:ext cx="3200185" cy="1519262"/>
          </a:xfrm>
          <a:prstGeom prst="rect">
            <a:avLst/>
          </a:prstGeom>
        </p:spPr>
        <p:txBody>
          <a:bodyPr wrap="square">
            <a:spAutoFit/>
          </a:bodyPr>
          <a:lstStyle/>
          <a:p>
            <a:pPr marL="541020" marR="636905" lvl="0" indent="0" algn="ctr" defTabSz="914400" rtl="0" eaLnBrk="1" fontAlgn="auto" latinLnBrk="0" hangingPunct="1">
              <a:lnSpc>
                <a:spcPct val="100000"/>
              </a:lnSpc>
              <a:spcBef>
                <a:spcPts val="0"/>
              </a:spcBef>
              <a:spcAft>
                <a:spcPts val="0"/>
              </a:spcAft>
              <a:buClrTx/>
              <a:buSzTx/>
              <a:buFontTx/>
              <a:buNone/>
              <a:tabLst/>
              <a:defRPr/>
            </a:pPr>
            <a:r>
              <a:rPr kumimoji="0" lang="ru-RU" sz="37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mn-cs"/>
              </a:rPr>
              <a:t>3 877,4</a:t>
            </a:r>
          </a:p>
          <a:p>
            <a:pPr marL="173990" marR="271780" lvl="0" indent="0" algn="ctr" defTabSz="914400" rtl="0" eaLnBrk="1" fontAlgn="auto" latinLnBrk="0" hangingPunct="1">
              <a:lnSpc>
                <a:spcPct val="100000"/>
              </a:lnSpc>
              <a:spcBef>
                <a:spcPts val="20"/>
              </a:spcBef>
              <a:spcAft>
                <a:spcPts val="0"/>
              </a:spcAft>
              <a:buClrTx/>
              <a:buSzTx/>
              <a:buFontTx/>
              <a:buNone/>
              <a:tabLst/>
              <a:defRPr/>
            </a:pPr>
            <a:r>
              <a:rPr kumimoji="0" lang="ru-RU" sz="15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t>квадратных</a:t>
            </a:r>
            <a:r>
              <a:rPr kumimoji="0" lang="ru-RU" sz="1500" b="1" i="0" u="none" strike="noStrike" kern="1200" cap="none" spc="190"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t> </a:t>
            </a:r>
            <a:r>
              <a:rPr kumimoji="0" lang="ru-RU" sz="1500" b="1" i="0" u="none" strike="noStrike" kern="1200" cap="none" spc="0" normalizeH="0" baseline="0" noProof="0" dirty="0">
                <a:ln>
                  <a:noFill/>
                </a:ln>
                <a:solidFill>
                  <a:srgbClr val="1F497D">
                    <a:lumMod val="50000"/>
                  </a:srgbClr>
                </a:solidFill>
                <a:effectLst/>
                <a:uLnTx/>
                <a:uFillTx/>
                <a:latin typeface="Tahoma" panose="020B0604030504040204" pitchFamily="34" charset="0"/>
                <a:ea typeface="Verdana" panose="020B0604030504040204" pitchFamily="34" charset="0"/>
                <a:cs typeface="Verdana" panose="020B0604030504040204" pitchFamily="34" charset="0"/>
              </a:rPr>
              <a:t>километров</a:t>
            </a:r>
            <a:endParaRPr kumimoji="0" lang="ru-RU" sz="15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40385" marR="636905" lvl="0" indent="0" algn="ctr" defTabSz="914400" rtl="0" eaLnBrk="1" fontAlgn="auto" latinLnBrk="0" hangingPunct="1">
              <a:lnSpc>
                <a:spcPct val="98000"/>
              </a:lnSpc>
              <a:spcBef>
                <a:spcPts val="345"/>
              </a:spcBef>
              <a:spcAft>
                <a:spcPts val="0"/>
              </a:spcAft>
              <a:buClrTx/>
              <a:buSzTx/>
              <a:buFontTx/>
              <a:buNone/>
              <a:tabLst/>
              <a:defRPr/>
            </a:pPr>
            <a:r>
              <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площадь</a:t>
            </a:r>
            <a:r>
              <a:rPr kumimoji="0" lang="ru-RU" sz="1300" b="0" i="0" u="none" strike="noStrike" kern="1200" cap="none" spc="5"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ru-RU" sz="1300" b="0" i="0" u="none" strike="noStrike" kern="1200" cap="none" spc="-5"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муниципального округа Семеновский</a:t>
            </a:r>
            <a:endParaRPr kumimoji="0" lang="ru-RU" sz="13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Номер слайда 1">
            <a:extLst>
              <a:ext uri="{FF2B5EF4-FFF2-40B4-BE49-F238E27FC236}">
                <a16:creationId xmlns:a16="http://schemas.microsoft.com/office/drawing/2014/main" id="{A621EA26-E284-91AD-191C-04A39EF17CCB}"/>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24</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
        <p:nvSpPr>
          <p:cNvPr id="3" name="Прямоугольник 2"/>
          <p:cNvSpPr/>
          <p:nvPr/>
        </p:nvSpPr>
        <p:spPr>
          <a:xfrm>
            <a:off x="304800" y="7010399"/>
            <a:ext cx="3818965" cy="1323439"/>
          </a:xfrm>
          <a:prstGeom prst="rect">
            <a:avLst/>
          </a:prstGeom>
        </p:spPr>
        <p:txBody>
          <a:bodyPr wrap="square">
            <a:spAutoFit/>
          </a:bodyPr>
          <a:lstStyle/>
          <a:p>
            <a:pPr marL="541020" marR="636905" lvl="0" indent="0" algn="ctr"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a:ln>
                  <a:noFill/>
                </a:ln>
                <a:solidFill>
                  <a:srgbClr val="822A30"/>
                </a:solidFill>
                <a:effectLst/>
                <a:uLnTx/>
                <a:uFillTx/>
                <a:latin typeface="Tahoma" panose="020B0604030504040204" pitchFamily="34" charset="0"/>
                <a:ea typeface="Tahoma" panose="020B0604030504040204" pitchFamily="34" charset="0"/>
                <a:cs typeface="+mn-cs"/>
              </a:rPr>
              <a:t>8 490,4</a:t>
            </a:r>
          </a:p>
          <a:p>
            <a:pPr marL="173990" marR="271780" lvl="0" indent="0" algn="ctr" defTabSz="914400" rtl="0" eaLnBrk="1" fontAlgn="auto" latinLnBrk="0" hangingPunct="1">
              <a:lnSpc>
                <a:spcPct val="100000"/>
              </a:lnSpc>
              <a:spcBef>
                <a:spcPts val="20"/>
              </a:spcBef>
              <a:spcAft>
                <a:spcPts val="0"/>
              </a:spcAft>
              <a:buClrTx/>
              <a:buSzTx/>
              <a:buFontTx/>
              <a:buNone/>
              <a:tabLst/>
              <a:defRPr/>
            </a:pPr>
            <a:r>
              <a:rPr kumimoji="0" lang="ru-RU" sz="1800" b="1" i="0" u="none" strike="noStrike" kern="1200" cap="none" spc="0" normalizeH="0" baseline="0" noProof="0" dirty="0">
                <a:ln>
                  <a:noFill/>
                </a:ln>
                <a:solidFill>
                  <a:srgbClr val="822A30"/>
                </a:solidFill>
                <a:effectLst/>
                <a:uLnTx/>
                <a:uFillTx/>
                <a:latin typeface="Tahoma" panose="020B0604030504040204" pitchFamily="34" charset="0"/>
                <a:ea typeface="Verdana" panose="020B0604030504040204" pitchFamily="34" charset="0"/>
                <a:cs typeface="Verdana" panose="020B0604030504040204" pitchFamily="34" charset="0"/>
              </a:rPr>
              <a:t>млн. рублей</a:t>
            </a:r>
          </a:p>
          <a:p>
            <a:pPr marL="173990" marR="271780" lvl="0" indent="0" algn="ctr" defTabSz="914400" rtl="0" eaLnBrk="1" fontAlgn="auto" latinLnBrk="0" hangingPunct="1">
              <a:lnSpc>
                <a:spcPct val="100000"/>
              </a:lnSpc>
              <a:spcBef>
                <a:spcPts val="20"/>
              </a:spcBef>
              <a:spcAft>
                <a:spcPts val="0"/>
              </a:spcAft>
              <a:buClrTx/>
              <a:buSzTx/>
              <a:buFontTx/>
              <a:buNone/>
              <a:tabLst/>
              <a:defRPr/>
            </a:pPr>
            <a:r>
              <a:rPr kumimoji="0" lang="ru-RU" sz="1800" b="1" i="0" u="none" strike="noStrike" kern="1200" cap="none" spc="0" normalizeH="0" baseline="0" noProof="0" dirty="0">
                <a:ln>
                  <a:noFill/>
                </a:ln>
                <a:solidFill>
                  <a:srgbClr val="822A30"/>
                </a:solidFill>
                <a:effectLst/>
                <a:uLnTx/>
                <a:uFillTx/>
                <a:latin typeface="Tahoma" panose="020B0604030504040204" pitchFamily="34" charset="0"/>
                <a:ea typeface="Verdana" panose="020B0604030504040204" pitchFamily="34" charset="0"/>
                <a:cs typeface="+mn-cs"/>
              </a:rPr>
              <a:t>фонд оплаты труда</a:t>
            </a:r>
            <a:endParaRPr kumimoji="0" lang="ru-RU" sz="1800" b="0" i="0" u="none" strike="noStrike" kern="1200" cap="none" spc="0" normalizeH="0" baseline="0" noProof="0" dirty="0">
              <a:ln>
                <a:noFill/>
              </a:ln>
              <a:solidFill>
                <a:srgbClr val="822A30"/>
              </a:solidFill>
              <a:effectLst/>
              <a:uLnTx/>
              <a:uFillTx/>
              <a:latin typeface="Calibri"/>
              <a:ea typeface="+mn-ea"/>
              <a:cs typeface="+mn-cs"/>
            </a:endParaRPr>
          </a:p>
        </p:txBody>
      </p:sp>
    </p:spTree>
    <p:extLst>
      <p:ext uri="{BB962C8B-B14F-4D97-AF65-F5344CB8AC3E}">
        <p14:creationId xmlns:p14="http://schemas.microsoft.com/office/powerpoint/2010/main" val="1898225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1" name="Прямоугольник 90"/>
          <p:cNvSpPr/>
          <p:nvPr/>
        </p:nvSpPr>
        <p:spPr>
          <a:xfrm>
            <a:off x="4038600" y="3886200"/>
            <a:ext cx="1143000" cy="1523494"/>
          </a:xfrm>
          <a:prstGeom prst="rect">
            <a:avLst/>
          </a:prstGeom>
        </p:spPr>
        <p:txBody>
          <a:bodyPr wrap="square">
            <a:spAutoFit/>
          </a:bodyPr>
          <a:lstStyle/>
          <a:p>
            <a:pPr marL="341630">
              <a:spcAft>
                <a:spcPts val="0"/>
              </a:spcAft>
            </a:pPr>
            <a:r>
              <a:rPr lang="ru-RU" sz="2000" b="1" dirty="0">
                <a:solidFill>
                  <a:srgbClr val="7F2F2D"/>
                </a:solidFill>
                <a:latin typeface="Arial" panose="020B0604020202020204" pitchFamily="34" charset="0"/>
                <a:ea typeface="Verdana" panose="020B0604030504040204" pitchFamily="34" charset="0"/>
                <a:cs typeface="Arial" panose="020B0604020202020204" pitchFamily="34" charset="0"/>
              </a:rPr>
              <a:t>0,</a:t>
            </a:r>
            <a:r>
              <a:rPr lang="en-US" sz="2000" b="1" dirty="0">
                <a:solidFill>
                  <a:srgbClr val="7F2F2D"/>
                </a:solidFill>
                <a:latin typeface="Arial" panose="020B0604020202020204" pitchFamily="34" charset="0"/>
                <a:ea typeface="Verdana" panose="020B0604030504040204" pitchFamily="34" charset="0"/>
                <a:cs typeface="Arial" panose="020B0604020202020204" pitchFamily="34" charset="0"/>
              </a:rPr>
              <a:t>0</a:t>
            </a:r>
            <a:endParaRPr lang="ru-RU" sz="2000" dirty="0">
              <a:solidFill>
                <a:srgbClr val="7F2F2D"/>
              </a:solidFill>
              <a:latin typeface="Arial" panose="020B0604020202020204" pitchFamily="34" charset="0"/>
              <a:ea typeface="Verdana" panose="020B0604030504040204" pitchFamily="34" charset="0"/>
              <a:cs typeface="Arial" panose="020B0604020202020204" pitchFamily="34" charset="0"/>
            </a:endParaRPr>
          </a:p>
          <a:p>
            <a:pPr>
              <a:spcAft>
                <a:spcPts val="0"/>
              </a:spcAft>
            </a:pPr>
            <a:r>
              <a:rPr lang="ru-RU" b="1"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rPr>
              <a:t> </a:t>
            </a:r>
            <a:endParaRPr lang="ru-RU"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endParaRPr>
          </a:p>
          <a:p>
            <a:pPr>
              <a:spcAft>
                <a:spcPts val="0"/>
              </a:spcAft>
            </a:pPr>
            <a:r>
              <a:rPr lang="ru-RU" sz="1100" b="1" dirty="0">
                <a:solidFill>
                  <a:schemeClr val="accent5">
                    <a:lumMod val="75000"/>
                  </a:schemeClr>
                </a:solidFill>
                <a:latin typeface="Tahoma" panose="020B0604030504040204" pitchFamily="34" charset="0"/>
                <a:ea typeface="Verdana" panose="020B0604030504040204" pitchFamily="34" charset="0"/>
                <a:cs typeface="Verdana" panose="020B0604030504040204" pitchFamily="34" charset="0"/>
              </a:rPr>
              <a:t> </a:t>
            </a:r>
            <a:endParaRPr lang="ru-RU" sz="11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100" b="1" dirty="0">
                <a:solidFill>
                  <a:schemeClr val="accent5">
                    <a:lumMod val="75000"/>
                  </a:schemeClr>
                </a:solidFill>
                <a:latin typeface="Tahoma" panose="020B0604030504040204" pitchFamily="34" charset="0"/>
                <a:ea typeface="Verdana" panose="020B0604030504040204" pitchFamily="34" charset="0"/>
                <a:cs typeface="Verdana" panose="020B0604030504040204" pitchFamily="34" charset="0"/>
              </a:rPr>
              <a:t> </a:t>
            </a:r>
            <a:endParaRPr lang="ru-RU" sz="11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100" b="1" dirty="0">
                <a:solidFill>
                  <a:schemeClr val="accent5">
                    <a:lumMod val="75000"/>
                  </a:schemeClr>
                </a:solidFill>
                <a:latin typeface="Tahoma" panose="020B0604030504040204" pitchFamily="34" charset="0"/>
                <a:ea typeface="Verdana" panose="020B0604030504040204" pitchFamily="34" charset="0"/>
                <a:cs typeface="Verdana" panose="020B0604030504040204" pitchFamily="34" charset="0"/>
              </a:rPr>
              <a:t> </a:t>
            </a:r>
            <a:br>
              <a:rPr lang="ru-RU" sz="1100" b="1" dirty="0">
                <a:solidFill>
                  <a:schemeClr val="accent5">
                    <a:lumMod val="75000"/>
                  </a:schemeClr>
                </a:solidFill>
                <a:latin typeface="Tahoma" panose="020B0604030504040204" pitchFamily="34" charset="0"/>
                <a:ea typeface="Verdana" panose="020B0604030504040204" pitchFamily="34" charset="0"/>
                <a:cs typeface="Verdana" panose="020B0604030504040204" pitchFamily="34" charset="0"/>
              </a:rPr>
            </a:br>
            <a:endParaRPr lang="ru-RU" sz="11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100" b="1" dirty="0">
                <a:solidFill>
                  <a:schemeClr val="accent5">
                    <a:lumMod val="75000"/>
                  </a:schemeClr>
                </a:solidFill>
                <a:latin typeface="Tahoma" panose="020B0604030504040204" pitchFamily="34" charset="0"/>
                <a:ea typeface="Verdana" panose="020B0604030504040204" pitchFamily="34" charset="0"/>
                <a:cs typeface="Verdana" panose="020B0604030504040204" pitchFamily="34" charset="0"/>
              </a:rPr>
              <a:t> </a:t>
            </a:r>
            <a:endParaRPr lang="ru-RU" sz="11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2" name="Group 1171"/>
          <p:cNvGrpSpPr>
            <a:grpSpLocks/>
          </p:cNvGrpSpPr>
          <p:nvPr/>
        </p:nvGrpSpPr>
        <p:grpSpPr bwMode="auto">
          <a:xfrm>
            <a:off x="228600" y="4114800"/>
            <a:ext cx="6330315" cy="1638935"/>
            <a:chOff x="536" y="-278"/>
            <a:chExt cx="9969" cy="2581"/>
          </a:xfrm>
        </p:grpSpPr>
        <p:pic>
          <p:nvPicPr>
            <p:cNvPr id="73" name="Picture 1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 y="757"/>
              <a:ext cx="790"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Freeform 1181"/>
            <p:cNvSpPr>
              <a:spLocks/>
            </p:cNvSpPr>
            <p:nvPr/>
          </p:nvSpPr>
          <p:spPr bwMode="auto">
            <a:xfrm>
              <a:off x="5881" y="214"/>
              <a:ext cx="769" cy="1950"/>
            </a:xfrm>
            <a:custGeom>
              <a:avLst/>
              <a:gdLst>
                <a:gd name="T0" fmla="+- 0 6428 5881"/>
                <a:gd name="T1" fmla="*/ T0 w 657"/>
                <a:gd name="T2" fmla="+- 0 1195 1195"/>
                <a:gd name="T3" fmla="*/ 1195 h 969"/>
                <a:gd name="T4" fmla="+- 0 5991 5881"/>
                <a:gd name="T5" fmla="*/ T4 w 657"/>
                <a:gd name="T6" fmla="+- 0 1195 1195"/>
                <a:gd name="T7" fmla="*/ 1195 h 969"/>
                <a:gd name="T8" fmla="+- 0 5948 5881"/>
                <a:gd name="T9" fmla="*/ T8 w 657"/>
                <a:gd name="T10" fmla="+- 0 1204 1195"/>
                <a:gd name="T11" fmla="*/ 1204 h 969"/>
                <a:gd name="T12" fmla="+- 0 5913 5881"/>
                <a:gd name="T13" fmla="*/ T12 w 657"/>
                <a:gd name="T14" fmla="+- 0 1227 1195"/>
                <a:gd name="T15" fmla="*/ 1227 h 969"/>
                <a:gd name="T16" fmla="+- 0 5890 5881"/>
                <a:gd name="T17" fmla="*/ T16 w 657"/>
                <a:gd name="T18" fmla="+- 0 1262 1195"/>
                <a:gd name="T19" fmla="*/ 1262 h 969"/>
                <a:gd name="T20" fmla="+- 0 5881 5881"/>
                <a:gd name="T21" fmla="*/ T20 w 657"/>
                <a:gd name="T22" fmla="+- 0 1304 1195"/>
                <a:gd name="T23" fmla="*/ 1304 h 969"/>
                <a:gd name="T24" fmla="+- 0 5881 5881"/>
                <a:gd name="T25" fmla="*/ T24 w 657"/>
                <a:gd name="T26" fmla="+- 0 2055 1195"/>
                <a:gd name="T27" fmla="*/ 2055 h 969"/>
                <a:gd name="T28" fmla="+- 0 5890 5881"/>
                <a:gd name="T29" fmla="*/ T28 w 657"/>
                <a:gd name="T30" fmla="+- 0 2097 1195"/>
                <a:gd name="T31" fmla="*/ 2097 h 969"/>
                <a:gd name="T32" fmla="+- 0 5913 5881"/>
                <a:gd name="T33" fmla="*/ T32 w 657"/>
                <a:gd name="T34" fmla="+- 0 2132 1195"/>
                <a:gd name="T35" fmla="*/ 2132 h 969"/>
                <a:gd name="T36" fmla="+- 0 5948 5881"/>
                <a:gd name="T37" fmla="*/ T36 w 657"/>
                <a:gd name="T38" fmla="+- 0 2156 1195"/>
                <a:gd name="T39" fmla="*/ 2156 h 969"/>
                <a:gd name="T40" fmla="+- 0 5991 5881"/>
                <a:gd name="T41" fmla="*/ T40 w 657"/>
                <a:gd name="T42" fmla="+- 0 2164 1195"/>
                <a:gd name="T43" fmla="*/ 2164 h 969"/>
                <a:gd name="T44" fmla="+- 0 6428 5881"/>
                <a:gd name="T45" fmla="*/ T44 w 657"/>
                <a:gd name="T46" fmla="+- 0 2164 1195"/>
                <a:gd name="T47" fmla="*/ 2164 h 969"/>
                <a:gd name="T48" fmla="+- 0 6471 5881"/>
                <a:gd name="T49" fmla="*/ T48 w 657"/>
                <a:gd name="T50" fmla="+- 0 2156 1195"/>
                <a:gd name="T51" fmla="*/ 2156 h 969"/>
                <a:gd name="T52" fmla="+- 0 6505 5881"/>
                <a:gd name="T53" fmla="*/ T52 w 657"/>
                <a:gd name="T54" fmla="+- 0 2132 1195"/>
                <a:gd name="T55" fmla="*/ 2132 h 969"/>
                <a:gd name="T56" fmla="+- 0 6529 5881"/>
                <a:gd name="T57" fmla="*/ T56 w 657"/>
                <a:gd name="T58" fmla="+- 0 2097 1195"/>
                <a:gd name="T59" fmla="*/ 2097 h 969"/>
                <a:gd name="T60" fmla="+- 0 6537 5881"/>
                <a:gd name="T61" fmla="*/ T60 w 657"/>
                <a:gd name="T62" fmla="+- 0 2055 1195"/>
                <a:gd name="T63" fmla="*/ 2055 h 969"/>
                <a:gd name="T64" fmla="+- 0 6537 5881"/>
                <a:gd name="T65" fmla="*/ T64 w 657"/>
                <a:gd name="T66" fmla="+- 0 1304 1195"/>
                <a:gd name="T67" fmla="*/ 1304 h 969"/>
                <a:gd name="T68" fmla="+- 0 6529 5881"/>
                <a:gd name="T69" fmla="*/ T68 w 657"/>
                <a:gd name="T70" fmla="+- 0 1262 1195"/>
                <a:gd name="T71" fmla="*/ 1262 h 969"/>
                <a:gd name="T72" fmla="+- 0 6505 5881"/>
                <a:gd name="T73" fmla="*/ T72 w 657"/>
                <a:gd name="T74" fmla="+- 0 1227 1195"/>
                <a:gd name="T75" fmla="*/ 1227 h 969"/>
                <a:gd name="T76" fmla="+- 0 6471 5881"/>
                <a:gd name="T77" fmla="*/ T76 w 657"/>
                <a:gd name="T78" fmla="+- 0 1204 1195"/>
                <a:gd name="T79" fmla="*/ 1204 h 969"/>
                <a:gd name="T80" fmla="+- 0 6428 5881"/>
                <a:gd name="T81" fmla="*/ T80 w 657"/>
                <a:gd name="T82" fmla="+- 0 1195 1195"/>
                <a:gd name="T83" fmla="*/ 1195 h 9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7" h="969">
                  <a:moveTo>
                    <a:pt x="547" y="0"/>
                  </a:moveTo>
                  <a:lnTo>
                    <a:pt x="110" y="0"/>
                  </a:lnTo>
                  <a:lnTo>
                    <a:pt x="67" y="9"/>
                  </a:lnTo>
                  <a:lnTo>
                    <a:pt x="32" y="32"/>
                  </a:lnTo>
                  <a:lnTo>
                    <a:pt x="9" y="67"/>
                  </a:lnTo>
                  <a:lnTo>
                    <a:pt x="0" y="109"/>
                  </a:lnTo>
                  <a:lnTo>
                    <a:pt x="0" y="860"/>
                  </a:lnTo>
                  <a:lnTo>
                    <a:pt x="9" y="902"/>
                  </a:lnTo>
                  <a:lnTo>
                    <a:pt x="32" y="937"/>
                  </a:lnTo>
                  <a:lnTo>
                    <a:pt x="67" y="961"/>
                  </a:lnTo>
                  <a:lnTo>
                    <a:pt x="110" y="969"/>
                  </a:lnTo>
                  <a:lnTo>
                    <a:pt x="547" y="969"/>
                  </a:lnTo>
                  <a:lnTo>
                    <a:pt x="590" y="961"/>
                  </a:lnTo>
                  <a:lnTo>
                    <a:pt x="624" y="937"/>
                  </a:lnTo>
                  <a:lnTo>
                    <a:pt x="648" y="902"/>
                  </a:lnTo>
                  <a:lnTo>
                    <a:pt x="656" y="860"/>
                  </a:lnTo>
                  <a:lnTo>
                    <a:pt x="656" y="109"/>
                  </a:lnTo>
                  <a:lnTo>
                    <a:pt x="648" y="67"/>
                  </a:lnTo>
                  <a:lnTo>
                    <a:pt x="624" y="32"/>
                  </a:lnTo>
                  <a:lnTo>
                    <a:pt x="590" y="9"/>
                  </a:lnTo>
                  <a:lnTo>
                    <a:pt x="547" y="0"/>
                  </a:lnTo>
                  <a:close/>
                </a:path>
              </a:pathLst>
            </a:custGeom>
            <a:solidFill>
              <a:srgbClr val="7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75" name="Picture 1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 y="757"/>
              <a:ext cx="790" cy="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79"/>
            <p:cNvSpPr>
              <a:spLocks/>
            </p:cNvSpPr>
            <p:nvPr/>
          </p:nvSpPr>
          <p:spPr bwMode="auto">
            <a:xfrm>
              <a:off x="7155" y="-38"/>
              <a:ext cx="790" cy="2202"/>
            </a:xfrm>
            <a:custGeom>
              <a:avLst/>
              <a:gdLst>
                <a:gd name="T0" fmla="+- 0 7702 7156"/>
                <a:gd name="T1" fmla="*/ T0 w 657"/>
                <a:gd name="T2" fmla="+- 0 783 783"/>
                <a:gd name="T3" fmla="*/ 783 h 1381"/>
                <a:gd name="T4" fmla="+- 0 7265 7156"/>
                <a:gd name="T5" fmla="*/ T4 w 657"/>
                <a:gd name="T6" fmla="+- 0 783 783"/>
                <a:gd name="T7" fmla="*/ 783 h 1381"/>
                <a:gd name="T8" fmla="+- 0 7222 7156"/>
                <a:gd name="T9" fmla="*/ T8 w 657"/>
                <a:gd name="T10" fmla="+- 0 792 783"/>
                <a:gd name="T11" fmla="*/ 792 h 1381"/>
                <a:gd name="T12" fmla="+- 0 7188 7156"/>
                <a:gd name="T13" fmla="*/ T12 w 657"/>
                <a:gd name="T14" fmla="+- 0 815 783"/>
                <a:gd name="T15" fmla="*/ 815 h 1381"/>
                <a:gd name="T16" fmla="+- 0 7164 7156"/>
                <a:gd name="T17" fmla="*/ T16 w 657"/>
                <a:gd name="T18" fmla="+- 0 850 783"/>
                <a:gd name="T19" fmla="*/ 850 h 1381"/>
                <a:gd name="T20" fmla="+- 0 7156 7156"/>
                <a:gd name="T21" fmla="*/ T20 w 657"/>
                <a:gd name="T22" fmla="+- 0 893 783"/>
                <a:gd name="T23" fmla="*/ 893 h 1381"/>
                <a:gd name="T24" fmla="+- 0 7156 7156"/>
                <a:gd name="T25" fmla="*/ T24 w 657"/>
                <a:gd name="T26" fmla="+- 0 2055 783"/>
                <a:gd name="T27" fmla="*/ 2055 h 1381"/>
                <a:gd name="T28" fmla="+- 0 7164 7156"/>
                <a:gd name="T29" fmla="*/ T28 w 657"/>
                <a:gd name="T30" fmla="+- 0 2097 783"/>
                <a:gd name="T31" fmla="*/ 2097 h 1381"/>
                <a:gd name="T32" fmla="+- 0 7188 7156"/>
                <a:gd name="T33" fmla="*/ T32 w 657"/>
                <a:gd name="T34" fmla="+- 0 2132 783"/>
                <a:gd name="T35" fmla="*/ 2132 h 1381"/>
                <a:gd name="T36" fmla="+- 0 7222 7156"/>
                <a:gd name="T37" fmla="*/ T36 w 657"/>
                <a:gd name="T38" fmla="+- 0 2156 783"/>
                <a:gd name="T39" fmla="*/ 2156 h 1381"/>
                <a:gd name="T40" fmla="+- 0 7265 7156"/>
                <a:gd name="T41" fmla="*/ T40 w 657"/>
                <a:gd name="T42" fmla="+- 0 2164 783"/>
                <a:gd name="T43" fmla="*/ 2164 h 1381"/>
                <a:gd name="T44" fmla="+- 0 7702 7156"/>
                <a:gd name="T45" fmla="*/ T44 w 657"/>
                <a:gd name="T46" fmla="+- 0 2164 783"/>
                <a:gd name="T47" fmla="*/ 2164 h 1381"/>
                <a:gd name="T48" fmla="+- 0 7745 7156"/>
                <a:gd name="T49" fmla="*/ T48 w 657"/>
                <a:gd name="T50" fmla="+- 0 2156 783"/>
                <a:gd name="T51" fmla="*/ 2156 h 1381"/>
                <a:gd name="T52" fmla="+- 0 7780 7156"/>
                <a:gd name="T53" fmla="*/ T52 w 657"/>
                <a:gd name="T54" fmla="+- 0 2132 783"/>
                <a:gd name="T55" fmla="*/ 2132 h 1381"/>
                <a:gd name="T56" fmla="+- 0 7803 7156"/>
                <a:gd name="T57" fmla="*/ T56 w 657"/>
                <a:gd name="T58" fmla="+- 0 2097 783"/>
                <a:gd name="T59" fmla="*/ 2097 h 1381"/>
                <a:gd name="T60" fmla="+- 0 7812 7156"/>
                <a:gd name="T61" fmla="*/ T60 w 657"/>
                <a:gd name="T62" fmla="+- 0 2055 783"/>
                <a:gd name="T63" fmla="*/ 2055 h 1381"/>
                <a:gd name="T64" fmla="+- 0 7812 7156"/>
                <a:gd name="T65" fmla="*/ T64 w 657"/>
                <a:gd name="T66" fmla="+- 0 893 783"/>
                <a:gd name="T67" fmla="*/ 893 h 1381"/>
                <a:gd name="T68" fmla="+- 0 7803 7156"/>
                <a:gd name="T69" fmla="*/ T68 w 657"/>
                <a:gd name="T70" fmla="+- 0 850 783"/>
                <a:gd name="T71" fmla="*/ 850 h 1381"/>
                <a:gd name="T72" fmla="+- 0 7780 7156"/>
                <a:gd name="T73" fmla="*/ T72 w 657"/>
                <a:gd name="T74" fmla="+- 0 815 783"/>
                <a:gd name="T75" fmla="*/ 815 h 1381"/>
                <a:gd name="T76" fmla="+- 0 7745 7156"/>
                <a:gd name="T77" fmla="*/ T76 w 657"/>
                <a:gd name="T78" fmla="+- 0 792 783"/>
                <a:gd name="T79" fmla="*/ 792 h 1381"/>
                <a:gd name="T80" fmla="+- 0 7702 7156"/>
                <a:gd name="T81" fmla="*/ T80 w 657"/>
                <a:gd name="T82" fmla="+- 0 783 783"/>
                <a:gd name="T83" fmla="*/ 783 h 13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7" h="1381">
                  <a:moveTo>
                    <a:pt x="546" y="0"/>
                  </a:moveTo>
                  <a:lnTo>
                    <a:pt x="109" y="0"/>
                  </a:lnTo>
                  <a:lnTo>
                    <a:pt x="66" y="9"/>
                  </a:lnTo>
                  <a:lnTo>
                    <a:pt x="32" y="32"/>
                  </a:lnTo>
                  <a:lnTo>
                    <a:pt x="8" y="67"/>
                  </a:lnTo>
                  <a:lnTo>
                    <a:pt x="0" y="110"/>
                  </a:lnTo>
                  <a:lnTo>
                    <a:pt x="0" y="1272"/>
                  </a:lnTo>
                  <a:lnTo>
                    <a:pt x="8" y="1314"/>
                  </a:lnTo>
                  <a:lnTo>
                    <a:pt x="32" y="1349"/>
                  </a:lnTo>
                  <a:lnTo>
                    <a:pt x="66" y="1373"/>
                  </a:lnTo>
                  <a:lnTo>
                    <a:pt x="109" y="1381"/>
                  </a:lnTo>
                  <a:lnTo>
                    <a:pt x="546" y="1381"/>
                  </a:lnTo>
                  <a:lnTo>
                    <a:pt x="589" y="1373"/>
                  </a:lnTo>
                  <a:lnTo>
                    <a:pt x="624" y="1349"/>
                  </a:lnTo>
                  <a:lnTo>
                    <a:pt x="647" y="1314"/>
                  </a:lnTo>
                  <a:lnTo>
                    <a:pt x="656" y="1272"/>
                  </a:lnTo>
                  <a:lnTo>
                    <a:pt x="656" y="110"/>
                  </a:lnTo>
                  <a:lnTo>
                    <a:pt x="647" y="67"/>
                  </a:lnTo>
                  <a:lnTo>
                    <a:pt x="624" y="32"/>
                  </a:lnTo>
                  <a:lnTo>
                    <a:pt x="589" y="9"/>
                  </a:lnTo>
                  <a:lnTo>
                    <a:pt x="546" y="0"/>
                  </a:lnTo>
                  <a:close/>
                </a:path>
              </a:pathLst>
            </a:custGeom>
            <a:solidFill>
              <a:srgbClr val="7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pic>
          <p:nvPicPr>
            <p:cNvPr id="77" name="Picture 1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 y="574"/>
              <a:ext cx="826" cy="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177"/>
            <p:cNvSpPr>
              <a:spLocks/>
            </p:cNvSpPr>
            <p:nvPr/>
          </p:nvSpPr>
          <p:spPr bwMode="auto">
            <a:xfrm>
              <a:off x="8430" y="-278"/>
              <a:ext cx="734" cy="2442"/>
            </a:xfrm>
            <a:custGeom>
              <a:avLst/>
              <a:gdLst>
                <a:gd name="T0" fmla="+- 0 8977 8430"/>
                <a:gd name="T1" fmla="*/ T0 w 657"/>
                <a:gd name="T2" fmla="+- 0 638 638"/>
                <a:gd name="T3" fmla="*/ 638 h 1526"/>
                <a:gd name="T4" fmla="+- 0 8539 8430"/>
                <a:gd name="T5" fmla="*/ T4 w 657"/>
                <a:gd name="T6" fmla="+- 0 638 638"/>
                <a:gd name="T7" fmla="*/ 638 h 1526"/>
                <a:gd name="T8" fmla="+- 0 8497 8430"/>
                <a:gd name="T9" fmla="*/ T8 w 657"/>
                <a:gd name="T10" fmla="+- 0 647 638"/>
                <a:gd name="T11" fmla="*/ 647 h 1526"/>
                <a:gd name="T12" fmla="+- 0 8462 8430"/>
                <a:gd name="T13" fmla="*/ T12 w 657"/>
                <a:gd name="T14" fmla="+- 0 670 638"/>
                <a:gd name="T15" fmla="*/ 670 h 1526"/>
                <a:gd name="T16" fmla="+- 0 8439 8430"/>
                <a:gd name="T17" fmla="*/ T16 w 657"/>
                <a:gd name="T18" fmla="+- 0 705 638"/>
                <a:gd name="T19" fmla="*/ 705 h 1526"/>
                <a:gd name="T20" fmla="+- 0 8430 8430"/>
                <a:gd name="T21" fmla="*/ T20 w 657"/>
                <a:gd name="T22" fmla="+- 0 747 638"/>
                <a:gd name="T23" fmla="*/ 747 h 1526"/>
                <a:gd name="T24" fmla="+- 0 8430 8430"/>
                <a:gd name="T25" fmla="*/ T24 w 657"/>
                <a:gd name="T26" fmla="+- 0 2055 638"/>
                <a:gd name="T27" fmla="*/ 2055 h 1526"/>
                <a:gd name="T28" fmla="+- 0 8439 8430"/>
                <a:gd name="T29" fmla="*/ T28 w 657"/>
                <a:gd name="T30" fmla="+- 0 2097 638"/>
                <a:gd name="T31" fmla="*/ 2097 h 1526"/>
                <a:gd name="T32" fmla="+- 0 8462 8430"/>
                <a:gd name="T33" fmla="*/ T32 w 657"/>
                <a:gd name="T34" fmla="+- 0 2132 638"/>
                <a:gd name="T35" fmla="*/ 2132 h 1526"/>
                <a:gd name="T36" fmla="+- 0 8497 8430"/>
                <a:gd name="T37" fmla="*/ T36 w 657"/>
                <a:gd name="T38" fmla="+- 0 2156 638"/>
                <a:gd name="T39" fmla="*/ 2156 h 1526"/>
                <a:gd name="T40" fmla="+- 0 8539 8430"/>
                <a:gd name="T41" fmla="*/ T40 w 657"/>
                <a:gd name="T42" fmla="+- 0 2164 638"/>
                <a:gd name="T43" fmla="*/ 2164 h 1526"/>
                <a:gd name="T44" fmla="+- 0 8977 8430"/>
                <a:gd name="T45" fmla="*/ T44 w 657"/>
                <a:gd name="T46" fmla="+- 0 2164 638"/>
                <a:gd name="T47" fmla="*/ 2164 h 1526"/>
                <a:gd name="T48" fmla="+- 0 9019 8430"/>
                <a:gd name="T49" fmla="*/ T48 w 657"/>
                <a:gd name="T50" fmla="+- 0 2156 638"/>
                <a:gd name="T51" fmla="*/ 2156 h 1526"/>
                <a:gd name="T52" fmla="+- 0 9054 8430"/>
                <a:gd name="T53" fmla="*/ T52 w 657"/>
                <a:gd name="T54" fmla="+- 0 2132 638"/>
                <a:gd name="T55" fmla="*/ 2132 h 1526"/>
                <a:gd name="T56" fmla="+- 0 9078 8430"/>
                <a:gd name="T57" fmla="*/ T56 w 657"/>
                <a:gd name="T58" fmla="+- 0 2097 638"/>
                <a:gd name="T59" fmla="*/ 2097 h 1526"/>
                <a:gd name="T60" fmla="+- 0 9086 8430"/>
                <a:gd name="T61" fmla="*/ T60 w 657"/>
                <a:gd name="T62" fmla="+- 0 2055 638"/>
                <a:gd name="T63" fmla="*/ 2055 h 1526"/>
                <a:gd name="T64" fmla="+- 0 9086 8430"/>
                <a:gd name="T65" fmla="*/ T64 w 657"/>
                <a:gd name="T66" fmla="+- 0 747 638"/>
                <a:gd name="T67" fmla="*/ 747 h 1526"/>
                <a:gd name="T68" fmla="+- 0 9078 8430"/>
                <a:gd name="T69" fmla="*/ T68 w 657"/>
                <a:gd name="T70" fmla="+- 0 705 638"/>
                <a:gd name="T71" fmla="*/ 705 h 1526"/>
                <a:gd name="T72" fmla="+- 0 9054 8430"/>
                <a:gd name="T73" fmla="*/ T72 w 657"/>
                <a:gd name="T74" fmla="+- 0 670 638"/>
                <a:gd name="T75" fmla="*/ 670 h 1526"/>
                <a:gd name="T76" fmla="+- 0 9019 8430"/>
                <a:gd name="T77" fmla="*/ T76 w 657"/>
                <a:gd name="T78" fmla="+- 0 647 638"/>
                <a:gd name="T79" fmla="*/ 647 h 1526"/>
                <a:gd name="T80" fmla="+- 0 8977 8430"/>
                <a:gd name="T81" fmla="*/ T80 w 657"/>
                <a:gd name="T82" fmla="+- 0 638 638"/>
                <a:gd name="T83" fmla="*/ 638 h 15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7" h="1526">
                  <a:moveTo>
                    <a:pt x="547" y="0"/>
                  </a:moveTo>
                  <a:lnTo>
                    <a:pt x="109" y="0"/>
                  </a:lnTo>
                  <a:lnTo>
                    <a:pt x="67" y="9"/>
                  </a:lnTo>
                  <a:lnTo>
                    <a:pt x="32" y="32"/>
                  </a:lnTo>
                  <a:lnTo>
                    <a:pt x="9" y="67"/>
                  </a:lnTo>
                  <a:lnTo>
                    <a:pt x="0" y="109"/>
                  </a:lnTo>
                  <a:lnTo>
                    <a:pt x="0" y="1417"/>
                  </a:lnTo>
                  <a:lnTo>
                    <a:pt x="9" y="1459"/>
                  </a:lnTo>
                  <a:lnTo>
                    <a:pt x="32" y="1494"/>
                  </a:lnTo>
                  <a:lnTo>
                    <a:pt x="67" y="1518"/>
                  </a:lnTo>
                  <a:lnTo>
                    <a:pt x="109" y="1526"/>
                  </a:lnTo>
                  <a:lnTo>
                    <a:pt x="547" y="1526"/>
                  </a:lnTo>
                  <a:lnTo>
                    <a:pt x="589" y="1518"/>
                  </a:lnTo>
                  <a:lnTo>
                    <a:pt x="624" y="1494"/>
                  </a:lnTo>
                  <a:lnTo>
                    <a:pt x="648" y="1459"/>
                  </a:lnTo>
                  <a:lnTo>
                    <a:pt x="656" y="1417"/>
                  </a:lnTo>
                  <a:lnTo>
                    <a:pt x="656" y="109"/>
                  </a:lnTo>
                  <a:lnTo>
                    <a:pt x="648" y="67"/>
                  </a:lnTo>
                  <a:lnTo>
                    <a:pt x="624" y="32"/>
                  </a:lnTo>
                  <a:lnTo>
                    <a:pt x="589" y="9"/>
                  </a:lnTo>
                  <a:lnTo>
                    <a:pt x="547" y="0"/>
                  </a:lnTo>
                  <a:close/>
                </a:path>
              </a:pathLst>
            </a:custGeom>
            <a:solidFill>
              <a:srgbClr val="7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pic>
          <p:nvPicPr>
            <p:cNvPr id="79" name="Picture 1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 y="1275"/>
              <a:ext cx="790"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175"/>
            <p:cNvSpPr>
              <a:spLocks/>
            </p:cNvSpPr>
            <p:nvPr/>
          </p:nvSpPr>
          <p:spPr bwMode="auto">
            <a:xfrm>
              <a:off x="9722" y="133"/>
              <a:ext cx="706" cy="2031"/>
            </a:xfrm>
            <a:custGeom>
              <a:avLst/>
              <a:gdLst>
                <a:gd name="T0" fmla="+- 0 10251 9704"/>
                <a:gd name="T1" fmla="*/ T0 w 657"/>
                <a:gd name="T2" fmla="+- 0 473 473"/>
                <a:gd name="T3" fmla="*/ 473 h 1691"/>
                <a:gd name="T4" fmla="+- 0 9814 9704"/>
                <a:gd name="T5" fmla="*/ T4 w 657"/>
                <a:gd name="T6" fmla="+- 0 473 473"/>
                <a:gd name="T7" fmla="*/ 473 h 1691"/>
                <a:gd name="T8" fmla="+- 0 9771 9704"/>
                <a:gd name="T9" fmla="*/ T8 w 657"/>
                <a:gd name="T10" fmla="+- 0 482 473"/>
                <a:gd name="T11" fmla="*/ 482 h 1691"/>
                <a:gd name="T12" fmla="+- 0 9736 9704"/>
                <a:gd name="T13" fmla="*/ T12 w 657"/>
                <a:gd name="T14" fmla="+- 0 505 473"/>
                <a:gd name="T15" fmla="*/ 505 h 1691"/>
                <a:gd name="T16" fmla="+- 0 9713 9704"/>
                <a:gd name="T17" fmla="*/ T16 w 657"/>
                <a:gd name="T18" fmla="+- 0 540 473"/>
                <a:gd name="T19" fmla="*/ 540 h 1691"/>
                <a:gd name="T20" fmla="+- 0 9704 9704"/>
                <a:gd name="T21" fmla="*/ T20 w 657"/>
                <a:gd name="T22" fmla="+- 0 583 473"/>
                <a:gd name="T23" fmla="*/ 583 h 1691"/>
                <a:gd name="T24" fmla="+- 0 9704 9704"/>
                <a:gd name="T25" fmla="*/ T24 w 657"/>
                <a:gd name="T26" fmla="+- 0 2055 473"/>
                <a:gd name="T27" fmla="*/ 2055 h 1691"/>
                <a:gd name="T28" fmla="+- 0 9713 9704"/>
                <a:gd name="T29" fmla="*/ T28 w 657"/>
                <a:gd name="T30" fmla="+- 0 2097 473"/>
                <a:gd name="T31" fmla="*/ 2097 h 1691"/>
                <a:gd name="T32" fmla="+- 0 9736 9704"/>
                <a:gd name="T33" fmla="*/ T32 w 657"/>
                <a:gd name="T34" fmla="+- 0 2132 473"/>
                <a:gd name="T35" fmla="*/ 2132 h 1691"/>
                <a:gd name="T36" fmla="+- 0 9771 9704"/>
                <a:gd name="T37" fmla="*/ T36 w 657"/>
                <a:gd name="T38" fmla="+- 0 2156 473"/>
                <a:gd name="T39" fmla="*/ 2156 h 1691"/>
                <a:gd name="T40" fmla="+- 0 9814 9704"/>
                <a:gd name="T41" fmla="*/ T40 w 657"/>
                <a:gd name="T42" fmla="+- 0 2164 473"/>
                <a:gd name="T43" fmla="*/ 2164 h 1691"/>
                <a:gd name="T44" fmla="+- 0 10251 9704"/>
                <a:gd name="T45" fmla="*/ T44 w 657"/>
                <a:gd name="T46" fmla="+- 0 2164 473"/>
                <a:gd name="T47" fmla="*/ 2164 h 1691"/>
                <a:gd name="T48" fmla="+- 0 10294 9704"/>
                <a:gd name="T49" fmla="*/ T48 w 657"/>
                <a:gd name="T50" fmla="+- 0 2156 473"/>
                <a:gd name="T51" fmla="*/ 2156 h 1691"/>
                <a:gd name="T52" fmla="+- 0 10329 9704"/>
                <a:gd name="T53" fmla="*/ T52 w 657"/>
                <a:gd name="T54" fmla="+- 0 2132 473"/>
                <a:gd name="T55" fmla="*/ 2132 h 1691"/>
                <a:gd name="T56" fmla="+- 0 10352 9704"/>
                <a:gd name="T57" fmla="*/ T56 w 657"/>
                <a:gd name="T58" fmla="+- 0 2097 473"/>
                <a:gd name="T59" fmla="*/ 2097 h 1691"/>
                <a:gd name="T60" fmla="+- 0 10361 9704"/>
                <a:gd name="T61" fmla="*/ T60 w 657"/>
                <a:gd name="T62" fmla="+- 0 2055 473"/>
                <a:gd name="T63" fmla="*/ 2055 h 1691"/>
                <a:gd name="T64" fmla="+- 0 10361 9704"/>
                <a:gd name="T65" fmla="*/ T64 w 657"/>
                <a:gd name="T66" fmla="+- 0 583 473"/>
                <a:gd name="T67" fmla="*/ 583 h 1691"/>
                <a:gd name="T68" fmla="+- 0 10352 9704"/>
                <a:gd name="T69" fmla="*/ T68 w 657"/>
                <a:gd name="T70" fmla="+- 0 540 473"/>
                <a:gd name="T71" fmla="*/ 540 h 1691"/>
                <a:gd name="T72" fmla="+- 0 10329 9704"/>
                <a:gd name="T73" fmla="*/ T72 w 657"/>
                <a:gd name="T74" fmla="+- 0 505 473"/>
                <a:gd name="T75" fmla="*/ 505 h 1691"/>
                <a:gd name="T76" fmla="+- 0 10294 9704"/>
                <a:gd name="T77" fmla="*/ T76 w 657"/>
                <a:gd name="T78" fmla="+- 0 482 473"/>
                <a:gd name="T79" fmla="*/ 482 h 1691"/>
                <a:gd name="T80" fmla="+- 0 10251 9704"/>
                <a:gd name="T81" fmla="*/ T80 w 657"/>
                <a:gd name="T82" fmla="+- 0 473 473"/>
                <a:gd name="T83" fmla="*/ 473 h 16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7" h="1691">
                  <a:moveTo>
                    <a:pt x="547" y="0"/>
                  </a:moveTo>
                  <a:lnTo>
                    <a:pt x="110" y="0"/>
                  </a:lnTo>
                  <a:lnTo>
                    <a:pt x="67" y="9"/>
                  </a:lnTo>
                  <a:lnTo>
                    <a:pt x="32" y="32"/>
                  </a:lnTo>
                  <a:lnTo>
                    <a:pt x="9" y="67"/>
                  </a:lnTo>
                  <a:lnTo>
                    <a:pt x="0" y="110"/>
                  </a:lnTo>
                  <a:lnTo>
                    <a:pt x="0" y="1582"/>
                  </a:lnTo>
                  <a:lnTo>
                    <a:pt x="9" y="1624"/>
                  </a:lnTo>
                  <a:lnTo>
                    <a:pt x="32" y="1659"/>
                  </a:lnTo>
                  <a:lnTo>
                    <a:pt x="67" y="1683"/>
                  </a:lnTo>
                  <a:lnTo>
                    <a:pt x="110" y="1691"/>
                  </a:lnTo>
                  <a:lnTo>
                    <a:pt x="547" y="1691"/>
                  </a:lnTo>
                  <a:lnTo>
                    <a:pt x="590" y="1683"/>
                  </a:lnTo>
                  <a:lnTo>
                    <a:pt x="625" y="1659"/>
                  </a:lnTo>
                  <a:lnTo>
                    <a:pt x="648" y="1624"/>
                  </a:lnTo>
                  <a:lnTo>
                    <a:pt x="657" y="1582"/>
                  </a:lnTo>
                  <a:lnTo>
                    <a:pt x="657" y="110"/>
                  </a:lnTo>
                  <a:lnTo>
                    <a:pt x="648" y="67"/>
                  </a:lnTo>
                  <a:lnTo>
                    <a:pt x="625" y="32"/>
                  </a:lnTo>
                  <a:lnTo>
                    <a:pt x="590" y="9"/>
                  </a:lnTo>
                  <a:lnTo>
                    <a:pt x="547" y="0"/>
                  </a:lnTo>
                  <a:close/>
                </a:path>
              </a:pathLst>
            </a:custGeom>
            <a:solidFill>
              <a:srgbClr val="7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cxnSp>
          <p:nvCxnSpPr>
            <p:cNvPr id="81" name="Line 1174"/>
            <p:cNvCxnSpPr>
              <a:cxnSpLocks noChangeShapeType="1"/>
            </p:cNvCxnSpPr>
            <p:nvPr/>
          </p:nvCxnSpPr>
          <p:spPr bwMode="auto">
            <a:xfrm>
              <a:off x="536" y="2253"/>
              <a:ext cx="9969" cy="0"/>
            </a:xfrm>
            <a:prstGeom prst="line">
              <a:avLst/>
            </a:prstGeom>
            <a:noFill/>
            <a:ln w="9525">
              <a:solidFill>
                <a:srgbClr val="A50021"/>
              </a:solidFill>
              <a:prstDash val="solid"/>
              <a:round/>
              <a:headEnd/>
              <a:tailEnd/>
            </a:ln>
            <a:extLst>
              <a:ext uri="{909E8E84-426E-40DD-AFC4-6F175D3DCCD1}">
                <a14:hiddenFill xmlns:a14="http://schemas.microsoft.com/office/drawing/2010/main">
                  <a:noFill/>
                </a14:hiddenFill>
              </a:ext>
            </a:extLst>
          </p:spPr>
        </p:cxnSp>
        <p:pic>
          <p:nvPicPr>
            <p:cNvPr id="82" name="Picture 11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4" y="757"/>
              <a:ext cx="82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1172"/>
            <p:cNvSpPr>
              <a:spLocks/>
            </p:cNvSpPr>
            <p:nvPr/>
          </p:nvSpPr>
          <p:spPr bwMode="auto">
            <a:xfrm>
              <a:off x="4606" y="-38"/>
              <a:ext cx="769" cy="2214"/>
            </a:xfrm>
            <a:custGeom>
              <a:avLst/>
              <a:gdLst>
                <a:gd name="T0" fmla="+- 0 5154 4607"/>
                <a:gd name="T1" fmla="*/ T0 w 657"/>
                <a:gd name="T2" fmla="+- 0 1154 1154"/>
                <a:gd name="T3" fmla="*/ 1154 h 1023"/>
                <a:gd name="T4" fmla="+- 0 4716 4607"/>
                <a:gd name="T5" fmla="*/ T4 w 657"/>
                <a:gd name="T6" fmla="+- 0 1154 1154"/>
                <a:gd name="T7" fmla="*/ 1154 h 1023"/>
                <a:gd name="T8" fmla="+- 0 4674 4607"/>
                <a:gd name="T9" fmla="*/ T8 w 657"/>
                <a:gd name="T10" fmla="+- 0 1162 1154"/>
                <a:gd name="T11" fmla="*/ 1162 h 1023"/>
                <a:gd name="T12" fmla="+- 0 4639 4607"/>
                <a:gd name="T13" fmla="*/ T12 w 657"/>
                <a:gd name="T14" fmla="+- 0 1186 1154"/>
                <a:gd name="T15" fmla="*/ 1186 h 1023"/>
                <a:gd name="T16" fmla="+- 0 4615 4607"/>
                <a:gd name="T17" fmla="*/ T16 w 657"/>
                <a:gd name="T18" fmla="+- 0 1221 1154"/>
                <a:gd name="T19" fmla="*/ 1221 h 1023"/>
                <a:gd name="T20" fmla="+- 0 4607 4607"/>
                <a:gd name="T21" fmla="*/ T20 w 657"/>
                <a:gd name="T22" fmla="+- 0 1263 1154"/>
                <a:gd name="T23" fmla="*/ 1263 h 1023"/>
                <a:gd name="T24" fmla="+- 0 4607 4607"/>
                <a:gd name="T25" fmla="*/ T24 w 657"/>
                <a:gd name="T26" fmla="+- 0 2067 1154"/>
                <a:gd name="T27" fmla="*/ 2067 h 1023"/>
                <a:gd name="T28" fmla="+- 0 4615 4607"/>
                <a:gd name="T29" fmla="*/ T28 w 657"/>
                <a:gd name="T30" fmla="+- 0 2109 1154"/>
                <a:gd name="T31" fmla="*/ 2109 h 1023"/>
                <a:gd name="T32" fmla="+- 0 4639 4607"/>
                <a:gd name="T33" fmla="*/ T32 w 657"/>
                <a:gd name="T34" fmla="+- 0 2144 1154"/>
                <a:gd name="T35" fmla="*/ 2144 h 1023"/>
                <a:gd name="T36" fmla="+- 0 4674 4607"/>
                <a:gd name="T37" fmla="*/ T36 w 657"/>
                <a:gd name="T38" fmla="+- 0 2168 1154"/>
                <a:gd name="T39" fmla="*/ 2168 h 1023"/>
                <a:gd name="T40" fmla="+- 0 4716 4607"/>
                <a:gd name="T41" fmla="*/ T40 w 657"/>
                <a:gd name="T42" fmla="+- 0 2176 1154"/>
                <a:gd name="T43" fmla="*/ 2176 h 1023"/>
                <a:gd name="T44" fmla="+- 0 5154 4607"/>
                <a:gd name="T45" fmla="*/ T44 w 657"/>
                <a:gd name="T46" fmla="+- 0 2176 1154"/>
                <a:gd name="T47" fmla="*/ 2176 h 1023"/>
                <a:gd name="T48" fmla="+- 0 5196 4607"/>
                <a:gd name="T49" fmla="*/ T48 w 657"/>
                <a:gd name="T50" fmla="+- 0 2168 1154"/>
                <a:gd name="T51" fmla="*/ 2168 h 1023"/>
                <a:gd name="T52" fmla="+- 0 5231 4607"/>
                <a:gd name="T53" fmla="*/ T52 w 657"/>
                <a:gd name="T54" fmla="+- 0 2144 1154"/>
                <a:gd name="T55" fmla="*/ 2144 h 1023"/>
                <a:gd name="T56" fmla="+- 0 5254 4607"/>
                <a:gd name="T57" fmla="*/ T56 w 657"/>
                <a:gd name="T58" fmla="+- 0 2109 1154"/>
                <a:gd name="T59" fmla="*/ 2109 h 1023"/>
                <a:gd name="T60" fmla="+- 0 5263 4607"/>
                <a:gd name="T61" fmla="*/ T60 w 657"/>
                <a:gd name="T62" fmla="+- 0 2067 1154"/>
                <a:gd name="T63" fmla="*/ 2067 h 1023"/>
                <a:gd name="T64" fmla="+- 0 5263 4607"/>
                <a:gd name="T65" fmla="*/ T64 w 657"/>
                <a:gd name="T66" fmla="+- 0 1263 1154"/>
                <a:gd name="T67" fmla="*/ 1263 h 1023"/>
                <a:gd name="T68" fmla="+- 0 5254 4607"/>
                <a:gd name="T69" fmla="*/ T68 w 657"/>
                <a:gd name="T70" fmla="+- 0 1221 1154"/>
                <a:gd name="T71" fmla="*/ 1221 h 1023"/>
                <a:gd name="T72" fmla="+- 0 5231 4607"/>
                <a:gd name="T73" fmla="*/ T72 w 657"/>
                <a:gd name="T74" fmla="+- 0 1186 1154"/>
                <a:gd name="T75" fmla="*/ 1186 h 1023"/>
                <a:gd name="T76" fmla="+- 0 5196 4607"/>
                <a:gd name="T77" fmla="*/ T76 w 657"/>
                <a:gd name="T78" fmla="+- 0 1162 1154"/>
                <a:gd name="T79" fmla="*/ 1162 h 1023"/>
                <a:gd name="T80" fmla="+- 0 5154 4607"/>
                <a:gd name="T81" fmla="*/ T80 w 657"/>
                <a:gd name="T82" fmla="+- 0 1154 1154"/>
                <a:gd name="T83" fmla="*/ 1154 h 10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7" h="1023">
                  <a:moveTo>
                    <a:pt x="547" y="0"/>
                  </a:moveTo>
                  <a:lnTo>
                    <a:pt x="109" y="0"/>
                  </a:lnTo>
                  <a:lnTo>
                    <a:pt x="67" y="8"/>
                  </a:lnTo>
                  <a:lnTo>
                    <a:pt x="32" y="32"/>
                  </a:lnTo>
                  <a:lnTo>
                    <a:pt x="8" y="67"/>
                  </a:lnTo>
                  <a:lnTo>
                    <a:pt x="0" y="109"/>
                  </a:lnTo>
                  <a:lnTo>
                    <a:pt x="0" y="913"/>
                  </a:lnTo>
                  <a:lnTo>
                    <a:pt x="8" y="955"/>
                  </a:lnTo>
                  <a:lnTo>
                    <a:pt x="32" y="990"/>
                  </a:lnTo>
                  <a:lnTo>
                    <a:pt x="67" y="1014"/>
                  </a:lnTo>
                  <a:lnTo>
                    <a:pt x="109" y="1022"/>
                  </a:lnTo>
                  <a:lnTo>
                    <a:pt x="547" y="1022"/>
                  </a:lnTo>
                  <a:lnTo>
                    <a:pt x="589" y="1014"/>
                  </a:lnTo>
                  <a:lnTo>
                    <a:pt x="624" y="990"/>
                  </a:lnTo>
                  <a:lnTo>
                    <a:pt x="647" y="955"/>
                  </a:lnTo>
                  <a:lnTo>
                    <a:pt x="656" y="913"/>
                  </a:lnTo>
                  <a:lnTo>
                    <a:pt x="656" y="109"/>
                  </a:lnTo>
                  <a:lnTo>
                    <a:pt x="647" y="67"/>
                  </a:lnTo>
                  <a:lnTo>
                    <a:pt x="624" y="32"/>
                  </a:lnTo>
                  <a:lnTo>
                    <a:pt x="589" y="8"/>
                  </a:lnTo>
                  <a:lnTo>
                    <a:pt x="547" y="0"/>
                  </a:lnTo>
                  <a:close/>
                </a:path>
              </a:pathLst>
            </a:custGeom>
            <a:solidFill>
              <a:srgbClr val="7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7F2F2D"/>
                </a:solidFill>
              </a:endParaRPr>
            </a:p>
          </p:txBody>
        </p:sp>
      </p:grpSp>
      <p:sp>
        <p:nvSpPr>
          <p:cNvPr id="85" name="Прямоугольник 84"/>
          <p:cNvSpPr/>
          <p:nvPr/>
        </p:nvSpPr>
        <p:spPr>
          <a:xfrm>
            <a:off x="-304800" y="3733800"/>
            <a:ext cx="3187681" cy="2598917"/>
          </a:xfrm>
          <a:prstGeom prst="rect">
            <a:avLst/>
          </a:prstGeom>
        </p:spPr>
        <p:txBody>
          <a:bodyPr wrap="square">
            <a:spAutoFit/>
          </a:bodyPr>
          <a:lstStyle/>
          <a:p>
            <a:pPr marL="322580" marR="24130">
              <a:spcBef>
                <a:spcPts val="15"/>
              </a:spcBef>
            </a:pPr>
            <a:r>
              <a:rPr lang="ru-RU" sz="3000" b="1" dirty="0">
                <a:solidFill>
                  <a:srgbClr val="7F2F2D"/>
                </a:solidFill>
                <a:latin typeface="Tahoma" panose="020B0604030504040204" pitchFamily="34" charset="0"/>
                <a:ea typeface="Tahoma" panose="020B0604030504040204" pitchFamily="34" charset="0"/>
              </a:rPr>
              <a:t>         63,4</a:t>
            </a:r>
          </a:p>
          <a:p>
            <a:pPr marL="321310" marR="24130" algn="ctr">
              <a:lnSpc>
                <a:spcPts val="1805"/>
              </a:lnSpc>
              <a:spcBef>
                <a:spcPts val="15"/>
              </a:spcBef>
              <a:spcAft>
                <a:spcPts val="0"/>
              </a:spcAft>
            </a:pPr>
            <a:r>
              <a:rPr lang="ru-RU" sz="1500" b="1" dirty="0">
                <a:solidFill>
                  <a:srgbClr val="7F2F2D"/>
                </a:solidFill>
                <a:latin typeface="Tahoma" panose="020B0604030504040204" pitchFamily="34" charset="0"/>
                <a:ea typeface="Tahoma" panose="020B0604030504040204" pitchFamily="34" charset="0"/>
              </a:rPr>
              <a:t>тыс.</a:t>
            </a:r>
            <a:r>
              <a:rPr lang="ru-RU" sz="1500" b="1" spc="-90" dirty="0">
                <a:solidFill>
                  <a:srgbClr val="7F2F2D"/>
                </a:solidFill>
                <a:latin typeface="Tahoma" panose="020B0604030504040204" pitchFamily="34" charset="0"/>
                <a:ea typeface="Tahoma" panose="020B0604030504040204" pitchFamily="34" charset="0"/>
              </a:rPr>
              <a:t> </a:t>
            </a:r>
            <a:r>
              <a:rPr lang="ru-RU" sz="1500" b="1" dirty="0">
                <a:solidFill>
                  <a:srgbClr val="7F2F2D"/>
                </a:solidFill>
                <a:latin typeface="Tahoma" panose="020B0604030504040204" pitchFamily="34" charset="0"/>
                <a:ea typeface="Tahoma" panose="020B0604030504040204" pitchFamily="34" charset="0"/>
              </a:rPr>
              <a:t>рублей</a:t>
            </a:r>
          </a:p>
          <a:p>
            <a:pPr marL="321310" marR="24130" algn="ctr">
              <a:lnSpc>
                <a:spcPts val="1805"/>
              </a:lnSpc>
              <a:spcBef>
                <a:spcPts val="15"/>
              </a:spcBef>
              <a:spcAft>
                <a:spcPts val="0"/>
              </a:spcAft>
            </a:pPr>
            <a:endParaRPr lang="ru-RU" sz="1500" b="1" dirty="0">
              <a:solidFill>
                <a:srgbClr val="7F2F2D"/>
              </a:solidFill>
              <a:latin typeface="Tahoma" panose="020B0604030504040204" pitchFamily="34" charset="0"/>
              <a:ea typeface="Tahoma" panose="020B0604030504040204" pitchFamily="34" charset="0"/>
            </a:endParaRPr>
          </a:p>
          <a:p>
            <a:pPr marL="323215" marR="24130" algn="ctr">
              <a:lnSpc>
                <a:spcPct val="98000"/>
              </a:lnSpc>
              <a:spcBef>
                <a:spcPts val="10"/>
              </a:spcBef>
              <a:spcAft>
                <a:spcPts val="0"/>
              </a:spcAft>
            </a:pPr>
            <a:r>
              <a:rPr lang="ru-RU" sz="1400" spc="-5" dirty="0">
                <a:solidFill>
                  <a:srgbClr val="7F2F2D"/>
                </a:solidFill>
                <a:latin typeface="Arial" panose="020B0604020202020204" pitchFamily="34" charset="0"/>
                <a:ea typeface="Verdana" panose="020B0604030504040204" pitchFamily="34" charset="0"/>
                <a:cs typeface="Arial" panose="020B0604020202020204" pitchFamily="34" charset="0"/>
              </a:rPr>
              <a:t>Расходы</a:t>
            </a:r>
            <a:r>
              <a:rPr lang="ru-RU" sz="1400" spc="-75" dirty="0">
                <a:solidFill>
                  <a:srgbClr val="7F2F2D"/>
                </a:solidFill>
                <a:latin typeface="Arial" panose="020B0604020202020204" pitchFamily="34" charset="0"/>
                <a:ea typeface="Verdana" panose="020B0604030504040204" pitchFamily="34" charset="0"/>
                <a:cs typeface="Arial" panose="020B0604020202020204" pitchFamily="34" charset="0"/>
              </a:rPr>
              <a:t> </a:t>
            </a:r>
            <a:r>
              <a:rPr lang="ru-RU" sz="1400" dirty="0">
                <a:solidFill>
                  <a:srgbClr val="7F2F2D"/>
                </a:solidFill>
                <a:latin typeface="Arial" panose="020B0604020202020204" pitchFamily="34" charset="0"/>
                <a:ea typeface="Verdana" panose="020B0604030504040204" pitchFamily="34" charset="0"/>
                <a:cs typeface="Arial" panose="020B0604020202020204" pitchFamily="34" charset="0"/>
              </a:rPr>
              <a:t>бюджета муниципального </a:t>
            </a:r>
          </a:p>
          <a:p>
            <a:pPr marL="323215" marR="24130" algn="ctr">
              <a:lnSpc>
                <a:spcPct val="98000"/>
              </a:lnSpc>
              <a:spcBef>
                <a:spcPts val="10"/>
              </a:spcBef>
              <a:spcAft>
                <a:spcPts val="0"/>
              </a:spcAft>
            </a:pPr>
            <a:r>
              <a:rPr lang="ru-RU" sz="1400" dirty="0">
                <a:solidFill>
                  <a:srgbClr val="7F2F2D"/>
                </a:solidFill>
                <a:latin typeface="Arial" panose="020B0604020202020204" pitchFamily="34" charset="0"/>
                <a:ea typeface="Verdana" panose="020B0604030504040204" pitchFamily="34" charset="0"/>
                <a:cs typeface="Arial" panose="020B0604020202020204" pitchFamily="34" charset="0"/>
              </a:rPr>
              <a:t>округа на душу населения</a:t>
            </a:r>
          </a:p>
          <a:p>
            <a:pPr marL="323215" marR="24130" algn="ctr">
              <a:lnSpc>
                <a:spcPct val="98000"/>
              </a:lnSpc>
              <a:spcBef>
                <a:spcPts val="10"/>
              </a:spcBef>
              <a:spcAft>
                <a:spcPts val="0"/>
              </a:spcAft>
            </a:pPr>
            <a:r>
              <a:rPr lang="ru-RU" sz="1400" spc="5" dirty="0">
                <a:solidFill>
                  <a:srgbClr val="7F2F2D"/>
                </a:solidFill>
                <a:latin typeface="Arial" panose="020B0604020202020204" pitchFamily="34" charset="0"/>
                <a:ea typeface="Verdana" panose="020B0604030504040204" pitchFamily="34" charset="0"/>
                <a:cs typeface="Arial" panose="020B0604020202020204" pitchFamily="34" charset="0"/>
              </a:rPr>
              <a:t> </a:t>
            </a:r>
            <a:r>
              <a:rPr lang="ru-RU" sz="1400" dirty="0">
                <a:solidFill>
                  <a:srgbClr val="7F2F2D"/>
                </a:solidFill>
                <a:latin typeface="Arial" panose="020B0604020202020204" pitchFamily="34" charset="0"/>
                <a:ea typeface="Verdana" panose="020B0604030504040204" pitchFamily="34" charset="0"/>
                <a:cs typeface="Arial" panose="020B0604020202020204" pitchFamily="34" charset="0"/>
              </a:rPr>
              <a:t>в</a:t>
            </a:r>
            <a:r>
              <a:rPr lang="ru-RU" sz="1400" spc="-35" dirty="0">
                <a:solidFill>
                  <a:srgbClr val="7F2F2D"/>
                </a:solidFill>
                <a:latin typeface="Arial" panose="020B0604020202020204" pitchFamily="34" charset="0"/>
                <a:ea typeface="Verdana" panose="020B0604030504040204" pitchFamily="34" charset="0"/>
                <a:cs typeface="Arial" panose="020B0604020202020204" pitchFamily="34" charset="0"/>
              </a:rPr>
              <a:t> </a:t>
            </a:r>
            <a:r>
              <a:rPr lang="ru-RU" sz="1400" dirty="0">
                <a:solidFill>
                  <a:srgbClr val="7F2F2D"/>
                </a:solidFill>
                <a:latin typeface="Arial" panose="020B0604020202020204" pitchFamily="34" charset="0"/>
                <a:ea typeface="Verdana" panose="020B0604030504040204" pitchFamily="34" charset="0"/>
                <a:cs typeface="Arial" panose="020B0604020202020204" pitchFamily="34" charset="0"/>
              </a:rPr>
              <a:t>2026</a:t>
            </a:r>
            <a:r>
              <a:rPr lang="ru-RU" sz="1400" spc="-25" dirty="0">
                <a:solidFill>
                  <a:srgbClr val="7F2F2D"/>
                </a:solidFill>
                <a:latin typeface="Arial" panose="020B0604020202020204" pitchFamily="34" charset="0"/>
                <a:ea typeface="Verdana" panose="020B0604030504040204" pitchFamily="34" charset="0"/>
                <a:cs typeface="Arial" panose="020B0604020202020204" pitchFamily="34" charset="0"/>
              </a:rPr>
              <a:t> </a:t>
            </a:r>
            <a:r>
              <a:rPr lang="ru-RU" sz="1400" dirty="0">
                <a:solidFill>
                  <a:srgbClr val="7F2F2D"/>
                </a:solidFill>
                <a:latin typeface="Arial" panose="020B0604020202020204" pitchFamily="34" charset="0"/>
                <a:ea typeface="Verdana" panose="020B0604030504040204" pitchFamily="34" charset="0"/>
                <a:cs typeface="Arial" panose="020B0604020202020204" pitchFamily="34" charset="0"/>
              </a:rPr>
              <a:t>году</a:t>
            </a:r>
          </a:p>
          <a:p>
            <a:pPr>
              <a:spcAft>
                <a:spcPts val="0"/>
              </a:spcAft>
            </a:pPr>
            <a:br>
              <a:rPr lang="ru-RU" sz="2400" dirty="0">
                <a:latin typeface="Verdana" panose="020B0604030504040204" pitchFamily="34" charset="0"/>
                <a:ea typeface="Verdana" panose="020B0604030504040204" pitchFamily="34" charset="0"/>
                <a:cs typeface="Verdana" panose="020B0604030504040204" pitchFamily="34" charset="0"/>
              </a:rPr>
            </a:br>
            <a:endParaRPr lang="ru-RU" sz="2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93" name="Rectangle 61"/>
          <p:cNvSpPr>
            <a:spLocks noChangeArrowheads="1"/>
          </p:cNvSpPr>
          <p:nvPr/>
        </p:nvSpPr>
        <p:spPr bwMode="auto">
          <a:xfrm>
            <a:off x="6019800" y="3962400"/>
            <a:ext cx="9761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0,0</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rgbClr val="7F2F2D"/>
              </a:solidFill>
              <a:effectLst/>
              <a:latin typeface="Arial" panose="020B0604020202020204" pitchFamily="34" charset="0"/>
            </a:endParaRPr>
          </a:p>
        </p:txBody>
      </p:sp>
      <p:sp>
        <p:nvSpPr>
          <p:cNvPr id="94" name="Freeform 1170"/>
          <p:cNvSpPr>
            <a:spLocks/>
          </p:cNvSpPr>
          <p:nvPr/>
        </p:nvSpPr>
        <p:spPr bwMode="auto">
          <a:xfrm>
            <a:off x="4419600" y="6019800"/>
            <a:ext cx="2197735" cy="152400"/>
          </a:xfrm>
          <a:custGeom>
            <a:avLst/>
            <a:gdLst>
              <a:gd name="T0" fmla="+- 0 10474 7134"/>
              <a:gd name="T1" fmla="*/ T0 w 3341"/>
              <a:gd name="T2" fmla="+- 0 274 274"/>
              <a:gd name="T3" fmla="*/ 274 h 185"/>
              <a:gd name="T4" fmla="+- 0 10473 7134"/>
              <a:gd name="T5" fmla="*/ T4 w 3341"/>
              <a:gd name="T6" fmla="+- 0 345 274"/>
              <a:gd name="T7" fmla="*/ 345 h 185"/>
              <a:gd name="T8" fmla="+- 0 10470 7134"/>
              <a:gd name="T9" fmla="*/ T8 w 3341"/>
              <a:gd name="T10" fmla="+- 0 404 274"/>
              <a:gd name="T11" fmla="*/ 404 h 185"/>
              <a:gd name="T12" fmla="+- 0 10465 7134"/>
              <a:gd name="T13" fmla="*/ T12 w 3341"/>
              <a:gd name="T14" fmla="+- 0 444 274"/>
              <a:gd name="T15" fmla="*/ 444 h 185"/>
              <a:gd name="T16" fmla="+- 0 10459 7134"/>
              <a:gd name="T17" fmla="*/ T16 w 3341"/>
              <a:gd name="T18" fmla="+- 0 458 274"/>
              <a:gd name="T19" fmla="*/ 458 h 185"/>
              <a:gd name="T20" fmla="+- 0 7149 7134"/>
              <a:gd name="T21" fmla="*/ T20 w 3341"/>
              <a:gd name="T22" fmla="+- 0 458 274"/>
              <a:gd name="T23" fmla="*/ 458 h 185"/>
              <a:gd name="T24" fmla="+- 0 7143 7134"/>
              <a:gd name="T25" fmla="*/ T24 w 3341"/>
              <a:gd name="T26" fmla="+- 0 444 274"/>
              <a:gd name="T27" fmla="*/ 444 h 185"/>
              <a:gd name="T28" fmla="+- 0 7138 7134"/>
              <a:gd name="T29" fmla="*/ T28 w 3341"/>
              <a:gd name="T30" fmla="+- 0 404 274"/>
              <a:gd name="T31" fmla="*/ 404 h 185"/>
              <a:gd name="T32" fmla="+- 0 7135 7134"/>
              <a:gd name="T33" fmla="*/ T32 w 3341"/>
              <a:gd name="T34" fmla="+- 0 345 274"/>
              <a:gd name="T35" fmla="*/ 345 h 185"/>
              <a:gd name="T36" fmla="+- 0 7134 7134"/>
              <a:gd name="T37" fmla="*/ T36 w 3341"/>
              <a:gd name="T38" fmla="+- 0 274 274"/>
              <a:gd name="T39" fmla="*/ 274 h 1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341" h="185">
                <a:moveTo>
                  <a:pt x="3340" y="0"/>
                </a:moveTo>
                <a:lnTo>
                  <a:pt x="3339" y="71"/>
                </a:lnTo>
                <a:lnTo>
                  <a:pt x="3336" y="130"/>
                </a:lnTo>
                <a:lnTo>
                  <a:pt x="3331" y="170"/>
                </a:lnTo>
                <a:lnTo>
                  <a:pt x="3325" y="184"/>
                </a:lnTo>
                <a:lnTo>
                  <a:pt x="15" y="184"/>
                </a:lnTo>
                <a:lnTo>
                  <a:pt x="9" y="170"/>
                </a:lnTo>
                <a:lnTo>
                  <a:pt x="4" y="130"/>
                </a:lnTo>
                <a:lnTo>
                  <a:pt x="1" y="71"/>
                </a:lnTo>
                <a:lnTo>
                  <a:pt x="0" y="0"/>
                </a:lnTo>
              </a:path>
            </a:pathLst>
          </a:custGeom>
          <a:noFill/>
          <a:ln w="9525">
            <a:solidFill>
              <a:srgbClr val="9F253C"/>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solidFill>
                <a:srgbClr val="7F2F2D"/>
              </a:solidFill>
            </a:endParaRPr>
          </a:p>
        </p:txBody>
      </p:sp>
      <p:sp>
        <p:nvSpPr>
          <p:cNvPr id="95" name="Rectangle 62"/>
          <p:cNvSpPr>
            <a:spLocks noChangeArrowheads="1"/>
          </p:cNvSpPr>
          <p:nvPr/>
        </p:nvSpPr>
        <p:spPr bwMode="auto">
          <a:xfrm>
            <a:off x="5943600" y="5791200"/>
            <a:ext cx="755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2028</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grpSp>
        <p:nvGrpSpPr>
          <p:cNvPr id="96" name="Group 1185"/>
          <p:cNvGrpSpPr>
            <a:grpSpLocks/>
          </p:cNvGrpSpPr>
          <p:nvPr/>
        </p:nvGrpSpPr>
        <p:grpSpPr bwMode="auto">
          <a:xfrm>
            <a:off x="163830" y="914400"/>
            <a:ext cx="6694170" cy="2209925"/>
            <a:chOff x="0" y="-743"/>
            <a:chExt cx="10542" cy="2999"/>
          </a:xfrm>
        </p:grpSpPr>
        <p:pic>
          <p:nvPicPr>
            <p:cNvPr id="97" name="Picture 1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1" y="740"/>
              <a:ext cx="807" cy="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Freeform 1201"/>
            <p:cNvSpPr>
              <a:spLocks/>
            </p:cNvSpPr>
            <p:nvPr/>
          </p:nvSpPr>
          <p:spPr bwMode="auto">
            <a:xfrm>
              <a:off x="4020" y="-19"/>
              <a:ext cx="747" cy="2145"/>
            </a:xfrm>
            <a:custGeom>
              <a:avLst/>
              <a:gdLst>
                <a:gd name="T0" fmla="+- 0 4577 4021"/>
                <a:gd name="T1" fmla="*/ T0 w 669"/>
                <a:gd name="T2" fmla="+- 0 766 766"/>
                <a:gd name="T3" fmla="*/ 766 h 1360"/>
                <a:gd name="T4" fmla="+- 0 4132 4021"/>
                <a:gd name="T5" fmla="*/ T4 w 669"/>
                <a:gd name="T6" fmla="+- 0 766 766"/>
                <a:gd name="T7" fmla="*/ 766 h 1360"/>
                <a:gd name="T8" fmla="+- 0 4089 4021"/>
                <a:gd name="T9" fmla="*/ T8 w 669"/>
                <a:gd name="T10" fmla="+- 0 775 766"/>
                <a:gd name="T11" fmla="*/ 775 h 1360"/>
                <a:gd name="T12" fmla="+- 0 4053 4021"/>
                <a:gd name="T13" fmla="*/ T12 w 669"/>
                <a:gd name="T14" fmla="+- 0 799 766"/>
                <a:gd name="T15" fmla="*/ 799 h 1360"/>
                <a:gd name="T16" fmla="+- 0 4029 4021"/>
                <a:gd name="T17" fmla="*/ T16 w 669"/>
                <a:gd name="T18" fmla="+- 0 834 766"/>
                <a:gd name="T19" fmla="*/ 834 h 1360"/>
                <a:gd name="T20" fmla="+- 0 4021 4021"/>
                <a:gd name="T21" fmla="*/ T20 w 669"/>
                <a:gd name="T22" fmla="+- 0 878 766"/>
                <a:gd name="T23" fmla="*/ 878 h 1360"/>
                <a:gd name="T24" fmla="+- 0 4021 4021"/>
                <a:gd name="T25" fmla="*/ T24 w 669"/>
                <a:gd name="T26" fmla="+- 0 2014 766"/>
                <a:gd name="T27" fmla="*/ 2014 h 1360"/>
                <a:gd name="T28" fmla="+- 0 4029 4021"/>
                <a:gd name="T29" fmla="*/ T28 w 669"/>
                <a:gd name="T30" fmla="+- 0 2057 766"/>
                <a:gd name="T31" fmla="*/ 2057 h 1360"/>
                <a:gd name="T32" fmla="+- 0 4053 4021"/>
                <a:gd name="T33" fmla="*/ T32 w 669"/>
                <a:gd name="T34" fmla="+- 0 2093 766"/>
                <a:gd name="T35" fmla="*/ 2093 h 1360"/>
                <a:gd name="T36" fmla="+- 0 4089 4021"/>
                <a:gd name="T37" fmla="*/ T36 w 669"/>
                <a:gd name="T38" fmla="+- 0 2117 766"/>
                <a:gd name="T39" fmla="*/ 2117 h 1360"/>
                <a:gd name="T40" fmla="+- 0 4132 4021"/>
                <a:gd name="T41" fmla="*/ T40 w 669"/>
                <a:gd name="T42" fmla="+- 0 2125 766"/>
                <a:gd name="T43" fmla="*/ 2125 h 1360"/>
                <a:gd name="T44" fmla="+- 0 4577 4021"/>
                <a:gd name="T45" fmla="*/ T44 w 669"/>
                <a:gd name="T46" fmla="+- 0 2125 766"/>
                <a:gd name="T47" fmla="*/ 2125 h 1360"/>
                <a:gd name="T48" fmla="+- 0 4621 4021"/>
                <a:gd name="T49" fmla="*/ T48 w 669"/>
                <a:gd name="T50" fmla="+- 0 2117 766"/>
                <a:gd name="T51" fmla="*/ 2117 h 1360"/>
                <a:gd name="T52" fmla="+- 0 4656 4021"/>
                <a:gd name="T53" fmla="*/ T52 w 669"/>
                <a:gd name="T54" fmla="+- 0 2093 766"/>
                <a:gd name="T55" fmla="*/ 2093 h 1360"/>
                <a:gd name="T56" fmla="+- 0 4680 4021"/>
                <a:gd name="T57" fmla="*/ T56 w 669"/>
                <a:gd name="T58" fmla="+- 0 2057 766"/>
                <a:gd name="T59" fmla="*/ 2057 h 1360"/>
                <a:gd name="T60" fmla="+- 0 4689 4021"/>
                <a:gd name="T61" fmla="*/ T60 w 669"/>
                <a:gd name="T62" fmla="+- 0 2014 766"/>
                <a:gd name="T63" fmla="*/ 2014 h 1360"/>
                <a:gd name="T64" fmla="+- 0 4689 4021"/>
                <a:gd name="T65" fmla="*/ T64 w 669"/>
                <a:gd name="T66" fmla="+- 0 878 766"/>
                <a:gd name="T67" fmla="*/ 878 h 1360"/>
                <a:gd name="T68" fmla="+- 0 4680 4021"/>
                <a:gd name="T69" fmla="*/ T68 w 669"/>
                <a:gd name="T70" fmla="+- 0 834 766"/>
                <a:gd name="T71" fmla="*/ 834 h 1360"/>
                <a:gd name="T72" fmla="+- 0 4656 4021"/>
                <a:gd name="T73" fmla="*/ T72 w 669"/>
                <a:gd name="T74" fmla="+- 0 799 766"/>
                <a:gd name="T75" fmla="*/ 799 h 1360"/>
                <a:gd name="T76" fmla="+- 0 4621 4021"/>
                <a:gd name="T77" fmla="*/ T76 w 669"/>
                <a:gd name="T78" fmla="+- 0 775 766"/>
                <a:gd name="T79" fmla="*/ 775 h 1360"/>
                <a:gd name="T80" fmla="+- 0 4577 4021"/>
                <a:gd name="T81" fmla="*/ T80 w 669"/>
                <a:gd name="T82" fmla="+- 0 766 766"/>
                <a:gd name="T83" fmla="*/ 766 h 13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9" h="1360">
                  <a:moveTo>
                    <a:pt x="556" y="0"/>
                  </a:moveTo>
                  <a:lnTo>
                    <a:pt x="111" y="0"/>
                  </a:lnTo>
                  <a:lnTo>
                    <a:pt x="68" y="9"/>
                  </a:lnTo>
                  <a:lnTo>
                    <a:pt x="32" y="33"/>
                  </a:lnTo>
                  <a:lnTo>
                    <a:pt x="8" y="68"/>
                  </a:lnTo>
                  <a:lnTo>
                    <a:pt x="0" y="112"/>
                  </a:lnTo>
                  <a:lnTo>
                    <a:pt x="0" y="1248"/>
                  </a:lnTo>
                  <a:lnTo>
                    <a:pt x="8" y="1291"/>
                  </a:lnTo>
                  <a:lnTo>
                    <a:pt x="32" y="1327"/>
                  </a:lnTo>
                  <a:lnTo>
                    <a:pt x="68" y="1351"/>
                  </a:lnTo>
                  <a:lnTo>
                    <a:pt x="111" y="1359"/>
                  </a:lnTo>
                  <a:lnTo>
                    <a:pt x="556" y="1359"/>
                  </a:lnTo>
                  <a:lnTo>
                    <a:pt x="600" y="1351"/>
                  </a:lnTo>
                  <a:lnTo>
                    <a:pt x="635" y="1327"/>
                  </a:lnTo>
                  <a:lnTo>
                    <a:pt x="659" y="1291"/>
                  </a:lnTo>
                  <a:lnTo>
                    <a:pt x="668" y="1248"/>
                  </a:lnTo>
                  <a:lnTo>
                    <a:pt x="668" y="112"/>
                  </a:lnTo>
                  <a:lnTo>
                    <a:pt x="659" y="68"/>
                  </a:lnTo>
                  <a:lnTo>
                    <a:pt x="635" y="33"/>
                  </a:lnTo>
                  <a:lnTo>
                    <a:pt x="600" y="9"/>
                  </a:lnTo>
                  <a:lnTo>
                    <a:pt x="556"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99" name="Picture 12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5" y="884"/>
              <a:ext cx="807"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1199"/>
            <p:cNvSpPr>
              <a:spLocks/>
            </p:cNvSpPr>
            <p:nvPr/>
          </p:nvSpPr>
          <p:spPr bwMode="auto">
            <a:xfrm>
              <a:off x="5433" y="395"/>
              <a:ext cx="803" cy="1735"/>
            </a:xfrm>
            <a:custGeom>
              <a:avLst/>
              <a:gdLst>
                <a:gd name="T0" fmla="+- 0 5909 5353"/>
                <a:gd name="T1" fmla="*/ T0 w 668"/>
                <a:gd name="T2" fmla="+- 0 912 912"/>
                <a:gd name="T3" fmla="*/ 912 h 1213"/>
                <a:gd name="T4" fmla="+- 0 5464 5353"/>
                <a:gd name="T5" fmla="*/ T4 w 668"/>
                <a:gd name="T6" fmla="+- 0 912 912"/>
                <a:gd name="T7" fmla="*/ 912 h 1213"/>
                <a:gd name="T8" fmla="+- 0 5421 5353"/>
                <a:gd name="T9" fmla="*/ T8 w 668"/>
                <a:gd name="T10" fmla="+- 0 921 912"/>
                <a:gd name="T11" fmla="*/ 921 h 1213"/>
                <a:gd name="T12" fmla="+- 0 5385 5353"/>
                <a:gd name="T13" fmla="*/ T12 w 668"/>
                <a:gd name="T14" fmla="+- 0 945 912"/>
                <a:gd name="T15" fmla="*/ 945 h 1213"/>
                <a:gd name="T16" fmla="+- 0 5361 5353"/>
                <a:gd name="T17" fmla="*/ T16 w 668"/>
                <a:gd name="T18" fmla="+- 0 981 912"/>
                <a:gd name="T19" fmla="*/ 981 h 1213"/>
                <a:gd name="T20" fmla="+- 0 5353 5353"/>
                <a:gd name="T21" fmla="*/ T20 w 668"/>
                <a:gd name="T22" fmla="+- 0 1024 912"/>
                <a:gd name="T23" fmla="*/ 1024 h 1213"/>
                <a:gd name="T24" fmla="+- 0 5353 5353"/>
                <a:gd name="T25" fmla="*/ T24 w 668"/>
                <a:gd name="T26" fmla="+- 0 2014 912"/>
                <a:gd name="T27" fmla="*/ 2014 h 1213"/>
                <a:gd name="T28" fmla="+- 0 5361 5353"/>
                <a:gd name="T29" fmla="*/ T28 w 668"/>
                <a:gd name="T30" fmla="+- 0 2057 912"/>
                <a:gd name="T31" fmla="*/ 2057 h 1213"/>
                <a:gd name="T32" fmla="+- 0 5385 5353"/>
                <a:gd name="T33" fmla="*/ T32 w 668"/>
                <a:gd name="T34" fmla="+- 0 2093 912"/>
                <a:gd name="T35" fmla="*/ 2093 h 1213"/>
                <a:gd name="T36" fmla="+- 0 5421 5353"/>
                <a:gd name="T37" fmla="*/ T36 w 668"/>
                <a:gd name="T38" fmla="+- 0 2117 912"/>
                <a:gd name="T39" fmla="*/ 2117 h 1213"/>
                <a:gd name="T40" fmla="+- 0 5464 5353"/>
                <a:gd name="T41" fmla="*/ T40 w 668"/>
                <a:gd name="T42" fmla="+- 0 2125 912"/>
                <a:gd name="T43" fmla="*/ 2125 h 1213"/>
                <a:gd name="T44" fmla="+- 0 5909 5353"/>
                <a:gd name="T45" fmla="*/ T44 w 668"/>
                <a:gd name="T46" fmla="+- 0 2125 912"/>
                <a:gd name="T47" fmla="*/ 2125 h 1213"/>
                <a:gd name="T48" fmla="+- 0 5953 5353"/>
                <a:gd name="T49" fmla="*/ T48 w 668"/>
                <a:gd name="T50" fmla="+- 0 2117 912"/>
                <a:gd name="T51" fmla="*/ 2117 h 1213"/>
                <a:gd name="T52" fmla="+- 0 5988 5353"/>
                <a:gd name="T53" fmla="*/ T52 w 668"/>
                <a:gd name="T54" fmla="+- 0 2093 912"/>
                <a:gd name="T55" fmla="*/ 2093 h 1213"/>
                <a:gd name="T56" fmla="+- 0 6012 5353"/>
                <a:gd name="T57" fmla="*/ T56 w 668"/>
                <a:gd name="T58" fmla="+- 0 2057 912"/>
                <a:gd name="T59" fmla="*/ 2057 h 1213"/>
                <a:gd name="T60" fmla="+- 0 6021 5353"/>
                <a:gd name="T61" fmla="*/ T60 w 668"/>
                <a:gd name="T62" fmla="+- 0 2014 912"/>
                <a:gd name="T63" fmla="*/ 2014 h 1213"/>
                <a:gd name="T64" fmla="+- 0 6021 5353"/>
                <a:gd name="T65" fmla="*/ T64 w 668"/>
                <a:gd name="T66" fmla="+- 0 1024 912"/>
                <a:gd name="T67" fmla="*/ 1024 h 1213"/>
                <a:gd name="T68" fmla="+- 0 6012 5353"/>
                <a:gd name="T69" fmla="*/ T68 w 668"/>
                <a:gd name="T70" fmla="+- 0 981 912"/>
                <a:gd name="T71" fmla="*/ 981 h 1213"/>
                <a:gd name="T72" fmla="+- 0 5988 5353"/>
                <a:gd name="T73" fmla="*/ T72 w 668"/>
                <a:gd name="T74" fmla="+- 0 945 912"/>
                <a:gd name="T75" fmla="*/ 945 h 1213"/>
                <a:gd name="T76" fmla="+- 0 5953 5353"/>
                <a:gd name="T77" fmla="*/ T76 w 668"/>
                <a:gd name="T78" fmla="+- 0 921 912"/>
                <a:gd name="T79" fmla="*/ 921 h 1213"/>
                <a:gd name="T80" fmla="+- 0 5909 5353"/>
                <a:gd name="T81" fmla="*/ T80 w 668"/>
                <a:gd name="T82" fmla="+- 0 912 912"/>
                <a:gd name="T83" fmla="*/ 912 h 12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8" h="1213">
                  <a:moveTo>
                    <a:pt x="556" y="0"/>
                  </a:moveTo>
                  <a:lnTo>
                    <a:pt x="111" y="0"/>
                  </a:lnTo>
                  <a:lnTo>
                    <a:pt x="68" y="9"/>
                  </a:lnTo>
                  <a:lnTo>
                    <a:pt x="32" y="33"/>
                  </a:lnTo>
                  <a:lnTo>
                    <a:pt x="8" y="69"/>
                  </a:lnTo>
                  <a:lnTo>
                    <a:pt x="0" y="112"/>
                  </a:lnTo>
                  <a:lnTo>
                    <a:pt x="0" y="1102"/>
                  </a:lnTo>
                  <a:lnTo>
                    <a:pt x="8" y="1145"/>
                  </a:lnTo>
                  <a:lnTo>
                    <a:pt x="32" y="1181"/>
                  </a:lnTo>
                  <a:lnTo>
                    <a:pt x="68" y="1205"/>
                  </a:lnTo>
                  <a:lnTo>
                    <a:pt x="111" y="1213"/>
                  </a:lnTo>
                  <a:lnTo>
                    <a:pt x="556" y="1213"/>
                  </a:lnTo>
                  <a:lnTo>
                    <a:pt x="600" y="1205"/>
                  </a:lnTo>
                  <a:lnTo>
                    <a:pt x="635" y="1181"/>
                  </a:lnTo>
                  <a:lnTo>
                    <a:pt x="659" y="1145"/>
                  </a:lnTo>
                  <a:lnTo>
                    <a:pt x="668" y="1102"/>
                  </a:lnTo>
                  <a:lnTo>
                    <a:pt x="668" y="112"/>
                  </a:lnTo>
                  <a:lnTo>
                    <a:pt x="659" y="69"/>
                  </a:lnTo>
                  <a:lnTo>
                    <a:pt x="635" y="33"/>
                  </a:lnTo>
                  <a:lnTo>
                    <a:pt x="600" y="9"/>
                  </a:lnTo>
                  <a:lnTo>
                    <a:pt x="556"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101" name="Picture 11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7" y="1038"/>
              <a:ext cx="807"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Freeform 1197"/>
            <p:cNvSpPr>
              <a:spLocks/>
            </p:cNvSpPr>
            <p:nvPr/>
          </p:nvSpPr>
          <p:spPr bwMode="auto">
            <a:xfrm>
              <a:off x="6718" y="-19"/>
              <a:ext cx="773" cy="2162"/>
            </a:xfrm>
            <a:custGeom>
              <a:avLst/>
              <a:gdLst>
                <a:gd name="T0" fmla="+- 0 7241 6685"/>
                <a:gd name="T1" fmla="*/ T0 w 668"/>
                <a:gd name="T2" fmla="+- 0 693 693"/>
                <a:gd name="T3" fmla="*/ 693 h 1433"/>
                <a:gd name="T4" fmla="+- 0 6796 6685"/>
                <a:gd name="T5" fmla="*/ T4 w 668"/>
                <a:gd name="T6" fmla="+- 0 693 693"/>
                <a:gd name="T7" fmla="*/ 693 h 1433"/>
                <a:gd name="T8" fmla="+- 0 6752 6685"/>
                <a:gd name="T9" fmla="*/ T8 w 668"/>
                <a:gd name="T10" fmla="+- 0 702 693"/>
                <a:gd name="T11" fmla="*/ 702 h 1433"/>
                <a:gd name="T12" fmla="+- 0 6717 6685"/>
                <a:gd name="T13" fmla="*/ T12 w 668"/>
                <a:gd name="T14" fmla="+- 0 726 693"/>
                <a:gd name="T15" fmla="*/ 726 h 1433"/>
                <a:gd name="T16" fmla="+- 0 6693 6685"/>
                <a:gd name="T17" fmla="*/ T16 w 668"/>
                <a:gd name="T18" fmla="+- 0 761 693"/>
                <a:gd name="T19" fmla="*/ 761 h 1433"/>
                <a:gd name="T20" fmla="+- 0 6685 6685"/>
                <a:gd name="T21" fmla="*/ T20 w 668"/>
                <a:gd name="T22" fmla="+- 0 804 693"/>
                <a:gd name="T23" fmla="*/ 804 h 1433"/>
                <a:gd name="T24" fmla="+- 0 6685 6685"/>
                <a:gd name="T25" fmla="*/ T24 w 668"/>
                <a:gd name="T26" fmla="+- 0 2014 693"/>
                <a:gd name="T27" fmla="*/ 2014 h 1433"/>
                <a:gd name="T28" fmla="+- 0 6693 6685"/>
                <a:gd name="T29" fmla="*/ T28 w 668"/>
                <a:gd name="T30" fmla="+- 0 2057 693"/>
                <a:gd name="T31" fmla="*/ 2057 h 1433"/>
                <a:gd name="T32" fmla="+- 0 6717 6685"/>
                <a:gd name="T33" fmla="*/ T32 w 668"/>
                <a:gd name="T34" fmla="+- 0 2093 693"/>
                <a:gd name="T35" fmla="*/ 2093 h 1433"/>
                <a:gd name="T36" fmla="+- 0 6752 6685"/>
                <a:gd name="T37" fmla="*/ T36 w 668"/>
                <a:gd name="T38" fmla="+- 0 2117 693"/>
                <a:gd name="T39" fmla="*/ 2117 h 1433"/>
                <a:gd name="T40" fmla="+- 0 6796 6685"/>
                <a:gd name="T41" fmla="*/ T40 w 668"/>
                <a:gd name="T42" fmla="+- 0 2125 693"/>
                <a:gd name="T43" fmla="*/ 2125 h 1433"/>
                <a:gd name="T44" fmla="+- 0 7241 6685"/>
                <a:gd name="T45" fmla="*/ T44 w 668"/>
                <a:gd name="T46" fmla="+- 0 2125 693"/>
                <a:gd name="T47" fmla="*/ 2125 h 1433"/>
                <a:gd name="T48" fmla="+- 0 7285 6685"/>
                <a:gd name="T49" fmla="*/ T48 w 668"/>
                <a:gd name="T50" fmla="+- 0 2117 693"/>
                <a:gd name="T51" fmla="*/ 2117 h 1433"/>
                <a:gd name="T52" fmla="+- 0 7320 6685"/>
                <a:gd name="T53" fmla="*/ T52 w 668"/>
                <a:gd name="T54" fmla="+- 0 2093 693"/>
                <a:gd name="T55" fmla="*/ 2093 h 1433"/>
                <a:gd name="T56" fmla="+- 0 7344 6685"/>
                <a:gd name="T57" fmla="*/ T56 w 668"/>
                <a:gd name="T58" fmla="+- 0 2057 693"/>
                <a:gd name="T59" fmla="*/ 2057 h 1433"/>
                <a:gd name="T60" fmla="+- 0 7353 6685"/>
                <a:gd name="T61" fmla="*/ T60 w 668"/>
                <a:gd name="T62" fmla="+- 0 2014 693"/>
                <a:gd name="T63" fmla="*/ 2014 h 1433"/>
                <a:gd name="T64" fmla="+- 0 7353 6685"/>
                <a:gd name="T65" fmla="*/ T64 w 668"/>
                <a:gd name="T66" fmla="+- 0 804 693"/>
                <a:gd name="T67" fmla="*/ 804 h 1433"/>
                <a:gd name="T68" fmla="+- 0 7344 6685"/>
                <a:gd name="T69" fmla="*/ T68 w 668"/>
                <a:gd name="T70" fmla="+- 0 761 693"/>
                <a:gd name="T71" fmla="*/ 761 h 1433"/>
                <a:gd name="T72" fmla="+- 0 7320 6685"/>
                <a:gd name="T73" fmla="*/ T72 w 668"/>
                <a:gd name="T74" fmla="+- 0 726 693"/>
                <a:gd name="T75" fmla="*/ 726 h 1433"/>
                <a:gd name="T76" fmla="+- 0 7285 6685"/>
                <a:gd name="T77" fmla="*/ T76 w 668"/>
                <a:gd name="T78" fmla="+- 0 702 693"/>
                <a:gd name="T79" fmla="*/ 702 h 1433"/>
                <a:gd name="T80" fmla="+- 0 7241 6685"/>
                <a:gd name="T81" fmla="*/ T80 w 668"/>
                <a:gd name="T82" fmla="+- 0 693 693"/>
                <a:gd name="T83" fmla="*/ 693 h 1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8" h="1433">
                  <a:moveTo>
                    <a:pt x="556" y="0"/>
                  </a:moveTo>
                  <a:lnTo>
                    <a:pt x="111" y="0"/>
                  </a:lnTo>
                  <a:lnTo>
                    <a:pt x="67" y="9"/>
                  </a:lnTo>
                  <a:lnTo>
                    <a:pt x="32" y="33"/>
                  </a:lnTo>
                  <a:lnTo>
                    <a:pt x="8" y="68"/>
                  </a:lnTo>
                  <a:lnTo>
                    <a:pt x="0" y="111"/>
                  </a:lnTo>
                  <a:lnTo>
                    <a:pt x="0" y="1321"/>
                  </a:lnTo>
                  <a:lnTo>
                    <a:pt x="8" y="1364"/>
                  </a:lnTo>
                  <a:lnTo>
                    <a:pt x="32" y="1400"/>
                  </a:lnTo>
                  <a:lnTo>
                    <a:pt x="67" y="1424"/>
                  </a:lnTo>
                  <a:lnTo>
                    <a:pt x="111" y="1432"/>
                  </a:lnTo>
                  <a:lnTo>
                    <a:pt x="556" y="1432"/>
                  </a:lnTo>
                  <a:lnTo>
                    <a:pt x="600" y="1424"/>
                  </a:lnTo>
                  <a:lnTo>
                    <a:pt x="635" y="1400"/>
                  </a:lnTo>
                  <a:lnTo>
                    <a:pt x="659" y="1364"/>
                  </a:lnTo>
                  <a:lnTo>
                    <a:pt x="668" y="1321"/>
                  </a:lnTo>
                  <a:lnTo>
                    <a:pt x="668" y="111"/>
                  </a:lnTo>
                  <a:lnTo>
                    <a:pt x="659" y="68"/>
                  </a:lnTo>
                  <a:lnTo>
                    <a:pt x="635" y="33"/>
                  </a:lnTo>
                  <a:lnTo>
                    <a:pt x="600" y="9"/>
                  </a:lnTo>
                  <a:lnTo>
                    <a:pt x="556"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pic>
          <p:nvPicPr>
            <p:cNvPr id="103" name="Picture 119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9" y="958"/>
              <a:ext cx="807"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1195"/>
            <p:cNvSpPr>
              <a:spLocks/>
            </p:cNvSpPr>
            <p:nvPr/>
          </p:nvSpPr>
          <p:spPr bwMode="auto">
            <a:xfrm>
              <a:off x="8016" y="-226"/>
              <a:ext cx="773" cy="2352"/>
            </a:xfrm>
            <a:custGeom>
              <a:avLst/>
              <a:gdLst>
                <a:gd name="T0" fmla="+- 0 8573 8016"/>
                <a:gd name="T1" fmla="*/ T0 w 669"/>
                <a:gd name="T2" fmla="+- 0 487 487"/>
                <a:gd name="T3" fmla="*/ 487 h 1639"/>
                <a:gd name="T4" fmla="+- 0 8128 8016"/>
                <a:gd name="T5" fmla="*/ T4 w 669"/>
                <a:gd name="T6" fmla="+- 0 487 487"/>
                <a:gd name="T7" fmla="*/ 487 h 1639"/>
                <a:gd name="T8" fmla="+- 0 8084 8016"/>
                <a:gd name="T9" fmla="*/ T8 w 669"/>
                <a:gd name="T10" fmla="+- 0 496 487"/>
                <a:gd name="T11" fmla="*/ 496 h 1639"/>
                <a:gd name="T12" fmla="+- 0 8049 8016"/>
                <a:gd name="T13" fmla="*/ T12 w 669"/>
                <a:gd name="T14" fmla="+- 0 520 487"/>
                <a:gd name="T15" fmla="*/ 520 h 1639"/>
                <a:gd name="T16" fmla="+- 0 8025 8016"/>
                <a:gd name="T17" fmla="*/ T16 w 669"/>
                <a:gd name="T18" fmla="+- 0 555 487"/>
                <a:gd name="T19" fmla="*/ 555 h 1639"/>
                <a:gd name="T20" fmla="+- 0 8016 8016"/>
                <a:gd name="T21" fmla="*/ T20 w 669"/>
                <a:gd name="T22" fmla="+- 0 598 487"/>
                <a:gd name="T23" fmla="*/ 598 h 1639"/>
                <a:gd name="T24" fmla="+- 0 8016 8016"/>
                <a:gd name="T25" fmla="*/ T24 w 669"/>
                <a:gd name="T26" fmla="+- 0 2014 487"/>
                <a:gd name="T27" fmla="*/ 2014 h 1639"/>
                <a:gd name="T28" fmla="+- 0 8025 8016"/>
                <a:gd name="T29" fmla="*/ T28 w 669"/>
                <a:gd name="T30" fmla="+- 0 2057 487"/>
                <a:gd name="T31" fmla="*/ 2057 h 1639"/>
                <a:gd name="T32" fmla="+- 0 8049 8016"/>
                <a:gd name="T33" fmla="*/ T32 w 669"/>
                <a:gd name="T34" fmla="+- 0 2093 487"/>
                <a:gd name="T35" fmla="*/ 2093 h 1639"/>
                <a:gd name="T36" fmla="+- 0 8084 8016"/>
                <a:gd name="T37" fmla="*/ T36 w 669"/>
                <a:gd name="T38" fmla="+- 0 2117 487"/>
                <a:gd name="T39" fmla="*/ 2117 h 1639"/>
                <a:gd name="T40" fmla="+- 0 8128 8016"/>
                <a:gd name="T41" fmla="*/ T40 w 669"/>
                <a:gd name="T42" fmla="+- 0 2125 487"/>
                <a:gd name="T43" fmla="*/ 2125 h 1639"/>
                <a:gd name="T44" fmla="+- 0 8573 8016"/>
                <a:gd name="T45" fmla="*/ T44 w 669"/>
                <a:gd name="T46" fmla="+- 0 2125 487"/>
                <a:gd name="T47" fmla="*/ 2125 h 1639"/>
                <a:gd name="T48" fmla="+- 0 8616 8016"/>
                <a:gd name="T49" fmla="*/ T48 w 669"/>
                <a:gd name="T50" fmla="+- 0 2117 487"/>
                <a:gd name="T51" fmla="*/ 2117 h 1639"/>
                <a:gd name="T52" fmla="+- 0 8652 8016"/>
                <a:gd name="T53" fmla="*/ T52 w 669"/>
                <a:gd name="T54" fmla="+- 0 2093 487"/>
                <a:gd name="T55" fmla="*/ 2093 h 1639"/>
                <a:gd name="T56" fmla="+- 0 8676 8016"/>
                <a:gd name="T57" fmla="*/ T56 w 669"/>
                <a:gd name="T58" fmla="+- 0 2057 487"/>
                <a:gd name="T59" fmla="*/ 2057 h 1639"/>
                <a:gd name="T60" fmla="+- 0 8685 8016"/>
                <a:gd name="T61" fmla="*/ T60 w 669"/>
                <a:gd name="T62" fmla="+- 0 2014 487"/>
                <a:gd name="T63" fmla="*/ 2014 h 1639"/>
                <a:gd name="T64" fmla="+- 0 8685 8016"/>
                <a:gd name="T65" fmla="*/ T64 w 669"/>
                <a:gd name="T66" fmla="+- 0 598 487"/>
                <a:gd name="T67" fmla="*/ 598 h 1639"/>
                <a:gd name="T68" fmla="+- 0 8676 8016"/>
                <a:gd name="T69" fmla="*/ T68 w 669"/>
                <a:gd name="T70" fmla="+- 0 555 487"/>
                <a:gd name="T71" fmla="*/ 555 h 1639"/>
                <a:gd name="T72" fmla="+- 0 8652 8016"/>
                <a:gd name="T73" fmla="*/ T72 w 669"/>
                <a:gd name="T74" fmla="+- 0 520 487"/>
                <a:gd name="T75" fmla="*/ 520 h 1639"/>
                <a:gd name="T76" fmla="+- 0 8616 8016"/>
                <a:gd name="T77" fmla="*/ T76 w 669"/>
                <a:gd name="T78" fmla="+- 0 496 487"/>
                <a:gd name="T79" fmla="*/ 496 h 1639"/>
                <a:gd name="T80" fmla="+- 0 8573 8016"/>
                <a:gd name="T81" fmla="*/ T80 w 669"/>
                <a:gd name="T82" fmla="+- 0 487 487"/>
                <a:gd name="T83" fmla="*/ 487 h 16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9" h="1639">
                  <a:moveTo>
                    <a:pt x="557" y="0"/>
                  </a:moveTo>
                  <a:lnTo>
                    <a:pt x="112" y="0"/>
                  </a:lnTo>
                  <a:lnTo>
                    <a:pt x="68" y="9"/>
                  </a:lnTo>
                  <a:lnTo>
                    <a:pt x="33" y="33"/>
                  </a:lnTo>
                  <a:lnTo>
                    <a:pt x="9" y="68"/>
                  </a:lnTo>
                  <a:lnTo>
                    <a:pt x="0" y="111"/>
                  </a:lnTo>
                  <a:lnTo>
                    <a:pt x="0" y="1527"/>
                  </a:lnTo>
                  <a:lnTo>
                    <a:pt x="9" y="1570"/>
                  </a:lnTo>
                  <a:lnTo>
                    <a:pt x="33" y="1606"/>
                  </a:lnTo>
                  <a:lnTo>
                    <a:pt x="68" y="1630"/>
                  </a:lnTo>
                  <a:lnTo>
                    <a:pt x="112" y="1638"/>
                  </a:lnTo>
                  <a:lnTo>
                    <a:pt x="557" y="1638"/>
                  </a:lnTo>
                  <a:lnTo>
                    <a:pt x="600" y="1630"/>
                  </a:lnTo>
                  <a:lnTo>
                    <a:pt x="636" y="1606"/>
                  </a:lnTo>
                  <a:lnTo>
                    <a:pt x="660" y="1570"/>
                  </a:lnTo>
                  <a:lnTo>
                    <a:pt x="669" y="1527"/>
                  </a:lnTo>
                  <a:lnTo>
                    <a:pt x="669" y="111"/>
                  </a:lnTo>
                  <a:lnTo>
                    <a:pt x="660" y="68"/>
                  </a:lnTo>
                  <a:lnTo>
                    <a:pt x="636" y="33"/>
                  </a:lnTo>
                  <a:lnTo>
                    <a:pt x="600" y="9"/>
                  </a:lnTo>
                  <a:lnTo>
                    <a:pt x="557"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105" name="Picture 11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21" y="1396"/>
              <a:ext cx="807"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193"/>
            <p:cNvSpPr>
              <a:spLocks/>
            </p:cNvSpPr>
            <p:nvPr/>
          </p:nvSpPr>
          <p:spPr bwMode="auto">
            <a:xfrm>
              <a:off x="9290" y="188"/>
              <a:ext cx="765" cy="1944"/>
            </a:xfrm>
            <a:custGeom>
              <a:avLst/>
              <a:gdLst>
                <a:gd name="T0" fmla="+- 0 9905 9348"/>
                <a:gd name="T1" fmla="*/ T0 w 668"/>
                <a:gd name="T2" fmla="+- 0 274 274"/>
                <a:gd name="T3" fmla="*/ 274 h 1852"/>
                <a:gd name="T4" fmla="+- 0 9460 9348"/>
                <a:gd name="T5" fmla="*/ T4 w 668"/>
                <a:gd name="T6" fmla="+- 0 274 274"/>
                <a:gd name="T7" fmla="*/ 274 h 1852"/>
                <a:gd name="T8" fmla="+- 0 9416 9348"/>
                <a:gd name="T9" fmla="*/ T8 w 668"/>
                <a:gd name="T10" fmla="+- 0 282 274"/>
                <a:gd name="T11" fmla="*/ 282 h 1852"/>
                <a:gd name="T12" fmla="+- 0 9381 9348"/>
                <a:gd name="T13" fmla="*/ T12 w 668"/>
                <a:gd name="T14" fmla="+- 0 306 274"/>
                <a:gd name="T15" fmla="*/ 306 h 1852"/>
                <a:gd name="T16" fmla="+- 0 9357 9348"/>
                <a:gd name="T17" fmla="*/ T16 w 668"/>
                <a:gd name="T18" fmla="+- 0 342 274"/>
                <a:gd name="T19" fmla="*/ 342 h 1852"/>
                <a:gd name="T20" fmla="+- 0 9348 9348"/>
                <a:gd name="T21" fmla="*/ T20 w 668"/>
                <a:gd name="T22" fmla="+- 0 385 274"/>
                <a:gd name="T23" fmla="*/ 385 h 1852"/>
                <a:gd name="T24" fmla="+- 0 9348 9348"/>
                <a:gd name="T25" fmla="*/ T24 w 668"/>
                <a:gd name="T26" fmla="+- 0 2014 274"/>
                <a:gd name="T27" fmla="*/ 2014 h 1852"/>
                <a:gd name="T28" fmla="+- 0 9357 9348"/>
                <a:gd name="T29" fmla="*/ T28 w 668"/>
                <a:gd name="T30" fmla="+- 0 2057 274"/>
                <a:gd name="T31" fmla="*/ 2057 h 1852"/>
                <a:gd name="T32" fmla="+- 0 9381 9348"/>
                <a:gd name="T33" fmla="*/ T32 w 668"/>
                <a:gd name="T34" fmla="+- 0 2093 274"/>
                <a:gd name="T35" fmla="*/ 2093 h 1852"/>
                <a:gd name="T36" fmla="+- 0 9416 9348"/>
                <a:gd name="T37" fmla="*/ T36 w 668"/>
                <a:gd name="T38" fmla="+- 0 2117 274"/>
                <a:gd name="T39" fmla="*/ 2117 h 1852"/>
                <a:gd name="T40" fmla="+- 0 9460 9348"/>
                <a:gd name="T41" fmla="*/ T40 w 668"/>
                <a:gd name="T42" fmla="+- 0 2125 274"/>
                <a:gd name="T43" fmla="*/ 2125 h 1852"/>
                <a:gd name="T44" fmla="+- 0 9905 9348"/>
                <a:gd name="T45" fmla="*/ T44 w 668"/>
                <a:gd name="T46" fmla="+- 0 2125 274"/>
                <a:gd name="T47" fmla="*/ 2125 h 1852"/>
                <a:gd name="T48" fmla="+- 0 9948 9348"/>
                <a:gd name="T49" fmla="*/ T48 w 668"/>
                <a:gd name="T50" fmla="+- 0 2117 274"/>
                <a:gd name="T51" fmla="*/ 2117 h 1852"/>
                <a:gd name="T52" fmla="+- 0 9984 9348"/>
                <a:gd name="T53" fmla="*/ T52 w 668"/>
                <a:gd name="T54" fmla="+- 0 2093 274"/>
                <a:gd name="T55" fmla="*/ 2093 h 1852"/>
                <a:gd name="T56" fmla="+- 0 10008 9348"/>
                <a:gd name="T57" fmla="*/ T56 w 668"/>
                <a:gd name="T58" fmla="+- 0 2057 274"/>
                <a:gd name="T59" fmla="*/ 2057 h 1852"/>
                <a:gd name="T60" fmla="+- 0 10016 9348"/>
                <a:gd name="T61" fmla="*/ T60 w 668"/>
                <a:gd name="T62" fmla="+- 0 2014 274"/>
                <a:gd name="T63" fmla="*/ 2014 h 1852"/>
                <a:gd name="T64" fmla="+- 0 10016 9348"/>
                <a:gd name="T65" fmla="*/ T64 w 668"/>
                <a:gd name="T66" fmla="+- 0 385 274"/>
                <a:gd name="T67" fmla="*/ 385 h 1852"/>
                <a:gd name="T68" fmla="+- 0 10008 9348"/>
                <a:gd name="T69" fmla="*/ T68 w 668"/>
                <a:gd name="T70" fmla="+- 0 342 274"/>
                <a:gd name="T71" fmla="*/ 342 h 1852"/>
                <a:gd name="T72" fmla="+- 0 9984 9348"/>
                <a:gd name="T73" fmla="*/ T72 w 668"/>
                <a:gd name="T74" fmla="+- 0 306 274"/>
                <a:gd name="T75" fmla="*/ 306 h 1852"/>
                <a:gd name="T76" fmla="+- 0 9948 9348"/>
                <a:gd name="T77" fmla="*/ T76 w 668"/>
                <a:gd name="T78" fmla="+- 0 282 274"/>
                <a:gd name="T79" fmla="*/ 282 h 1852"/>
                <a:gd name="T80" fmla="+- 0 9905 9348"/>
                <a:gd name="T81" fmla="*/ T80 w 668"/>
                <a:gd name="T82" fmla="+- 0 274 274"/>
                <a:gd name="T83" fmla="*/ 274 h 18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8" h="1852">
                  <a:moveTo>
                    <a:pt x="557" y="0"/>
                  </a:moveTo>
                  <a:lnTo>
                    <a:pt x="112" y="0"/>
                  </a:lnTo>
                  <a:lnTo>
                    <a:pt x="68" y="8"/>
                  </a:lnTo>
                  <a:lnTo>
                    <a:pt x="33" y="32"/>
                  </a:lnTo>
                  <a:lnTo>
                    <a:pt x="9" y="68"/>
                  </a:lnTo>
                  <a:lnTo>
                    <a:pt x="0" y="111"/>
                  </a:lnTo>
                  <a:lnTo>
                    <a:pt x="0" y="1740"/>
                  </a:lnTo>
                  <a:lnTo>
                    <a:pt x="9" y="1783"/>
                  </a:lnTo>
                  <a:lnTo>
                    <a:pt x="33" y="1819"/>
                  </a:lnTo>
                  <a:lnTo>
                    <a:pt x="68" y="1843"/>
                  </a:lnTo>
                  <a:lnTo>
                    <a:pt x="112" y="1851"/>
                  </a:lnTo>
                  <a:lnTo>
                    <a:pt x="557" y="1851"/>
                  </a:lnTo>
                  <a:lnTo>
                    <a:pt x="600" y="1843"/>
                  </a:lnTo>
                  <a:lnTo>
                    <a:pt x="636" y="1819"/>
                  </a:lnTo>
                  <a:lnTo>
                    <a:pt x="660" y="1783"/>
                  </a:lnTo>
                  <a:lnTo>
                    <a:pt x="668" y="1740"/>
                  </a:lnTo>
                  <a:lnTo>
                    <a:pt x="668" y="111"/>
                  </a:lnTo>
                  <a:lnTo>
                    <a:pt x="660" y="68"/>
                  </a:lnTo>
                  <a:lnTo>
                    <a:pt x="636" y="32"/>
                  </a:lnTo>
                  <a:lnTo>
                    <a:pt x="600" y="8"/>
                  </a:lnTo>
                  <a:lnTo>
                    <a:pt x="557"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cxnSp>
          <p:nvCxnSpPr>
            <p:cNvPr id="107" name="Line 1192"/>
            <p:cNvCxnSpPr>
              <a:cxnSpLocks noChangeShapeType="1"/>
            </p:cNvCxnSpPr>
            <p:nvPr/>
          </p:nvCxnSpPr>
          <p:spPr bwMode="auto">
            <a:xfrm>
              <a:off x="0" y="2210"/>
              <a:ext cx="10151" cy="0"/>
            </a:xfrm>
            <a:prstGeom prst="line">
              <a:avLst/>
            </a:prstGeom>
            <a:noFill/>
            <a:ln w="9525">
              <a:solidFill>
                <a:srgbClr val="1C7979"/>
              </a:solidFill>
              <a:prstDash val="solid"/>
              <a:round/>
              <a:headEnd/>
              <a:tailEnd/>
            </a:ln>
            <a:extLst>
              <a:ext uri="{909E8E84-426E-40DD-AFC4-6F175D3DCCD1}">
                <a14:hiddenFill xmlns:a14="http://schemas.microsoft.com/office/drawing/2010/main">
                  <a:noFill/>
                </a14:hiddenFill>
              </a:ext>
            </a:extLst>
          </p:spPr>
        </p:cxnSp>
        <p:sp>
          <p:nvSpPr>
            <p:cNvPr id="108" name="Text Box 1191"/>
            <p:cNvSpPr txBox="1">
              <a:spLocks noChangeArrowheads="1"/>
            </p:cNvSpPr>
            <p:nvPr/>
          </p:nvSpPr>
          <p:spPr bwMode="auto">
            <a:xfrm>
              <a:off x="222" y="-226"/>
              <a:ext cx="2850"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74295" marR="83820" algn="ctr">
                <a:spcBef>
                  <a:spcPts val="15"/>
                </a:spcBef>
                <a:spcAft>
                  <a:spcPts val="0"/>
                </a:spcAft>
              </a:pPr>
              <a:r>
                <a:rPr lang="en-US" sz="2800" b="1" dirty="0">
                  <a:solidFill>
                    <a:schemeClr val="tx2">
                      <a:lumMod val="50000"/>
                    </a:schemeClr>
                  </a:solidFill>
                  <a:effectLst/>
                  <a:latin typeface="Tahoma" panose="020B0604030504040204" pitchFamily="34" charset="0"/>
                  <a:ea typeface="Verdana" panose="020B0604030504040204" pitchFamily="34" charset="0"/>
                  <a:cs typeface="Verdana" panose="020B0604030504040204" pitchFamily="34" charset="0"/>
                </a:rPr>
                <a:t>2 </a:t>
              </a:r>
              <a:r>
                <a:rPr lang="ru-RU" sz="2800" b="1" dirty="0">
                  <a:solidFill>
                    <a:schemeClr val="tx2">
                      <a:lumMod val="50000"/>
                    </a:schemeClr>
                  </a:solidFill>
                  <a:effectLst/>
                  <a:latin typeface="Tahoma" panose="020B0604030504040204" pitchFamily="34" charset="0"/>
                  <a:ea typeface="Verdana" panose="020B0604030504040204" pitchFamily="34" charset="0"/>
                  <a:cs typeface="Verdana" panose="020B0604030504040204" pitchFamily="34" charset="0"/>
                </a:rPr>
                <a:t>860,7</a:t>
              </a:r>
              <a:endParaRPr lang="ru-RU" sz="11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72390" marR="83820" algn="ctr">
                <a:lnSpc>
                  <a:spcPts val="1805"/>
                </a:lnSpc>
                <a:spcBef>
                  <a:spcPts val="15"/>
                </a:spcBef>
                <a:spcAft>
                  <a:spcPts val="0"/>
                </a:spcAft>
              </a:pPr>
              <a:r>
                <a:rPr lang="ru-RU" sz="16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млн.</a:t>
              </a:r>
              <a:r>
                <a:rPr lang="ru-RU" sz="1600" b="1" spc="27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рублей</a:t>
              </a:r>
            </a:p>
            <a:p>
              <a:pPr marL="72390" marR="83820" algn="ctr">
                <a:lnSpc>
                  <a:spcPts val="1805"/>
                </a:lnSpc>
                <a:spcBef>
                  <a:spcPts val="15"/>
                </a:spcBef>
                <a:spcAft>
                  <a:spcPts val="0"/>
                </a:spcAft>
              </a:pPr>
              <a:endParaRPr lang="ru-RU" sz="16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72390" marR="83820" algn="ctr">
                <a:lnSpc>
                  <a:spcPts val="1325"/>
                </a:lnSpc>
                <a:spcAft>
                  <a:spcPts val="0"/>
                </a:spcAft>
              </a:pPr>
              <a:r>
                <a:rPr lang="ru-RU" sz="1400"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Прогноз</a:t>
              </a:r>
              <a:r>
                <a:rPr lang="ru-RU" sz="1400" spc="-6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расходов</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R="11430" algn="ctr">
                <a:lnSpc>
                  <a:spcPct val="98000"/>
                </a:lnSpc>
                <a:spcBef>
                  <a:spcPts val="5"/>
                </a:spcBef>
                <a:spcAft>
                  <a:spcPts val="0"/>
                </a:spcAft>
              </a:pPr>
              <a:r>
                <a:rPr lang="ru-RU" sz="1400" spc="-37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бюджета муниципального округа</a:t>
              </a:r>
              <a:r>
                <a:rPr lang="ru-RU" sz="1400" spc="1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1400" spc="5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202</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6</a:t>
              </a:r>
              <a:r>
                <a:rPr lang="ru-RU" sz="1400" spc="4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p>
          </p:txBody>
        </p:sp>
        <p:sp>
          <p:nvSpPr>
            <p:cNvPr id="109" name="Text Box 1190"/>
            <p:cNvSpPr txBox="1">
              <a:spLocks noChangeArrowheads="1"/>
            </p:cNvSpPr>
            <p:nvPr/>
          </p:nvSpPr>
          <p:spPr bwMode="auto">
            <a:xfrm>
              <a:off x="9109" y="-226"/>
              <a:ext cx="14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 </a:t>
              </a: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910,9</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110" name="Text Box 1189"/>
            <p:cNvSpPr txBox="1">
              <a:spLocks noChangeArrowheads="1"/>
            </p:cNvSpPr>
            <p:nvPr/>
          </p:nvSpPr>
          <p:spPr bwMode="auto">
            <a:xfrm>
              <a:off x="3753" y="-536"/>
              <a:ext cx="153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2 716,1</a:t>
              </a:r>
              <a:r>
                <a:rPr lang="en-US"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111" name="Text Box 1188"/>
            <p:cNvSpPr txBox="1">
              <a:spLocks noChangeArrowheads="1"/>
            </p:cNvSpPr>
            <p:nvPr/>
          </p:nvSpPr>
          <p:spPr bwMode="auto">
            <a:xfrm>
              <a:off x="5142" y="-122"/>
              <a:ext cx="1948"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2 860,7</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112" name="Text Box 1187"/>
            <p:cNvSpPr txBox="1">
              <a:spLocks noChangeArrowheads="1"/>
            </p:cNvSpPr>
            <p:nvPr/>
          </p:nvSpPr>
          <p:spPr bwMode="auto">
            <a:xfrm>
              <a:off x="6462" y="-536"/>
              <a:ext cx="1480"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2 866,0</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113" name="Text Box 1186"/>
            <p:cNvSpPr txBox="1">
              <a:spLocks noChangeArrowheads="1"/>
            </p:cNvSpPr>
            <p:nvPr/>
          </p:nvSpPr>
          <p:spPr bwMode="auto">
            <a:xfrm>
              <a:off x="7902" y="-743"/>
              <a:ext cx="148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2 702,9</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sp>
        <p:nvSpPr>
          <p:cNvPr id="114" name="object 47"/>
          <p:cNvSpPr txBox="1"/>
          <p:nvPr/>
        </p:nvSpPr>
        <p:spPr>
          <a:xfrm>
            <a:off x="415438" y="168132"/>
            <a:ext cx="5967034" cy="566822"/>
          </a:xfrm>
          <a:prstGeom prst="rect">
            <a:avLst/>
          </a:prstGeom>
        </p:spPr>
        <p:txBody>
          <a:bodyPr vert="horz" wrap="square" lIns="0" tIns="12700" rIns="0" bIns="0" rtlCol="0">
            <a:spAutoFit/>
          </a:bodyPr>
          <a:lstStyle/>
          <a:p>
            <a:pPr marL="12700" marR="5080" algn="ctr">
              <a:lnSpc>
                <a:spcPct val="100000"/>
              </a:lnSpc>
              <a:spcBef>
                <a:spcPts val="100"/>
              </a:spcBef>
            </a:pPr>
            <a:r>
              <a:rPr lang="ru-RU" b="1" spc="-12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РАСХОДЫ БЮДЖЕТА МУНИЦИПАЛЬНОГО ОКРУГА СЕМЕНОВСКИЙ НИЖЕГОРОДСКОЙ ОБЛАСТИ</a:t>
            </a:r>
            <a:endParaRPr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15" name="object 48"/>
          <p:cNvSpPr/>
          <p:nvPr/>
        </p:nvSpPr>
        <p:spPr>
          <a:xfrm>
            <a:off x="256743" y="753491"/>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endParaRPr/>
          </a:p>
        </p:txBody>
      </p:sp>
      <p:sp>
        <p:nvSpPr>
          <p:cNvPr id="116" name="Rectangle 65"/>
          <p:cNvSpPr>
            <a:spLocks noChangeArrowheads="1"/>
          </p:cNvSpPr>
          <p:nvPr/>
        </p:nvSpPr>
        <p:spPr bwMode="auto">
          <a:xfrm>
            <a:off x="4389123" y="341789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17" name="Group 1183"/>
          <p:cNvGrpSpPr>
            <a:grpSpLocks/>
          </p:cNvGrpSpPr>
          <p:nvPr/>
        </p:nvGrpSpPr>
        <p:grpSpPr bwMode="auto">
          <a:xfrm>
            <a:off x="4419600" y="3429000"/>
            <a:ext cx="2169795" cy="127000"/>
            <a:chOff x="0" y="0"/>
            <a:chExt cx="3417" cy="200"/>
          </a:xfrm>
        </p:grpSpPr>
        <p:sp>
          <p:nvSpPr>
            <p:cNvPr id="118" name="Freeform 1184"/>
            <p:cNvSpPr>
              <a:spLocks/>
            </p:cNvSpPr>
            <p:nvPr/>
          </p:nvSpPr>
          <p:spPr bwMode="auto">
            <a:xfrm>
              <a:off x="7" y="7"/>
              <a:ext cx="3402" cy="185"/>
            </a:xfrm>
            <a:custGeom>
              <a:avLst/>
              <a:gdLst>
                <a:gd name="T0" fmla="+- 0 3409 8"/>
                <a:gd name="T1" fmla="*/ T0 w 3402"/>
                <a:gd name="T2" fmla="+- 0 8 8"/>
                <a:gd name="T3" fmla="*/ 8 h 185"/>
                <a:gd name="T4" fmla="+- 0 3408 8"/>
                <a:gd name="T5" fmla="*/ T4 w 3402"/>
                <a:gd name="T6" fmla="+- 0 79 8"/>
                <a:gd name="T7" fmla="*/ 79 h 185"/>
                <a:gd name="T8" fmla="+- 0 3405 8"/>
                <a:gd name="T9" fmla="*/ T8 w 3402"/>
                <a:gd name="T10" fmla="+- 0 138 8"/>
                <a:gd name="T11" fmla="*/ 138 h 185"/>
                <a:gd name="T12" fmla="+- 0 3400 8"/>
                <a:gd name="T13" fmla="*/ T12 w 3402"/>
                <a:gd name="T14" fmla="+- 0 178 8"/>
                <a:gd name="T15" fmla="*/ 178 h 185"/>
                <a:gd name="T16" fmla="+- 0 3394 8"/>
                <a:gd name="T17" fmla="*/ T16 w 3402"/>
                <a:gd name="T18" fmla="+- 0 192 8"/>
                <a:gd name="T19" fmla="*/ 192 h 185"/>
                <a:gd name="T20" fmla="+- 0 23 8"/>
                <a:gd name="T21" fmla="*/ T20 w 3402"/>
                <a:gd name="T22" fmla="+- 0 192 8"/>
                <a:gd name="T23" fmla="*/ 192 h 185"/>
                <a:gd name="T24" fmla="+- 0 17 8"/>
                <a:gd name="T25" fmla="*/ T24 w 3402"/>
                <a:gd name="T26" fmla="+- 0 178 8"/>
                <a:gd name="T27" fmla="*/ 178 h 185"/>
                <a:gd name="T28" fmla="+- 0 12 8"/>
                <a:gd name="T29" fmla="*/ T28 w 3402"/>
                <a:gd name="T30" fmla="+- 0 138 8"/>
                <a:gd name="T31" fmla="*/ 138 h 185"/>
                <a:gd name="T32" fmla="+- 0 9 8"/>
                <a:gd name="T33" fmla="*/ T32 w 3402"/>
                <a:gd name="T34" fmla="+- 0 79 8"/>
                <a:gd name="T35" fmla="*/ 79 h 185"/>
                <a:gd name="T36" fmla="+- 0 8 8"/>
                <a:gd name="T37" fmla="*/ T36 w 3402"/>
                <a:gd name="T38" fmla="+- 0 8 8"/>
                <a:gd name="T39" fmla="*/ 8 h 1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402" h="185">
                  <a:moveTo>
                    <a:pt x="3401" y="0"/>
                  </a:moveTo>
                  <a:lnTo>
                    <a:pt x="3400" y="71"/>
                  </a:lnTo>
                  <a:lnTo>
                    <a:pt x="3397" y="130"/>
                  </a:lnTo>
                  <a:lnTo>
                    <a:pt x="3392" y="170"/>
                  </a:lnTo>
                  <a:lnTo>
                    <a:pt x="3386" y="184"/>
                  </a:lnTo>
                  <a:lnTo>
                    <a:pt x="15" y="184"/>
                  </a:lnTo>
                  <a:lnTo>
                    <a:pt x="9" y="170"/>
                  </a:lnTo>
                  <a:lnTo>
                    <a:pt x="4" y="130"/>
                  </a:lnTo>
                  <a:lnTo>
                    <a:pt x="1" y="71"/>
                  </a:lnTo>
                  <a:lnTo>
                    <a:pt x="0" y="0"/>
                  </a:lnTo>
                </a:path>
              </a:pathLst>
            </a:custGeom>
            <a:noFill/>
            <a:ln w="9525">
              <a:solidFill>
                <a:srgbClr val="1C797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grpSp>
      <p:sp>
        <p:nvSpPr>
          <p:cNvPr id="119" name="Rectangle 66"/>
          <p:cNvSpPr>
            <a:spLocks noChangeArrowheads="1"/>
          </p:cNvSpPr>
          <p:nvPr/>
        </p:nvSpPr>
        <p:spPr bwMode="auto">
          <a:xfrm>
            <a:off x="5181600" y="3505200"/>
            <a:ext cx="8254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dirty="0">
                <a:ln>
                  <a:noFill/>
                </a:ln>
                <a:solidFill>
                  <a:schemeClr val="tx2">
                    <a:lumMod val="50000"/>
                  </a:schemeClr>
                </a:solidFill>
                <a:effectLst/>
                <a:latin typeface="Arial" panose="020B0604020202020204" pitchFamily="34" charset="0"/>
                <a:ea typeface="Verdana" panose="020B0604030504040204" pitchFamily="34" charset="0"/>
                <a:cs typeface="Verdana" panose="020B0604030504040204" pitchFamily="34" charset="0"/>
              </a:rPr>
              <a:t>прогноз</a:t>
            </a:r>
            <a:endParaRPr kumimoji="0" lang="ru-RU" altLang="ru-RU" sz="1400" b="0" i="0" u="none" strike="noStrike" cap="none" normalizeH="0" dirty="0">
              <a:ln>
                <a:noFill/>
              </a:ln>
              <a:solidFill>
                <a:schemeClr val="tx2">
                  <a:lumMod val="50000"/>
                </a:schemeClr>
              </a:solidFill>
              <a:effectLst/>
              <a:latin typeface="Arial" panose="020B0604020202020204" pitchFamily="34" charset="0"/>
            </a:endParaRPr>
          </a:p>
        </p:txBody>
      </p:sp>
      <p:sp>
        <p:nvSpPr>
          <p:cNvPr id="120" name="Прямоугольник 119"/>
          <p:cNvSpPr/>
          <p:nvPr/>
        </p:nvSpPr>
        <p:spPr>
          <a:xfrm>
            <a:off x="4572000" y="6172200"/>
            <a:ext cx="1676400" cy="861774"/>
          </a:xfrm>
          <a:prstGeom prst="rect">
            <a:avLst/>
          </a:prstGeom>
        </p:spPr>
        <p:txBody>
          <a:bodyPr wrap="square">
            <a:spAutoFit/>
          </a:bodyPr>
          <a:lstStyle/>
          <a:p>
            <a:pPr marL="323215" algn="ctr">
              <a:spcBef>
                <a:spcPts val="1025"/>
              </a:spcBef>
              <a:spcAft>
                <a:spcPts val="0"/>
              </a:spcAft>
            </a:pPr>
            <a:r>
              <a:rPr lang="ru-RU" sz="1400" dirty="0">
                <a:solidFill>
                  <a:srgbClr val="7F2F2D"/>
                </a:solidFill>
                <a:latin typeface="Arial" panose="020B0604020202020204" pitchFamily="34" charset="0"/>
                <a:ea typeface="Verdana" panose="020B0604030504040204" pitchFamily="34" charset="0"/>
                <a:cs typeface="Arial" panose="020B0604020202020204" pitchFamily="34" charset="0"/>
              </a:rPr>
              <a:t>прогноз</a:t>
            </a:r>
          </a:p>
          <a:p>
            <a:br>
              <a:rPr lang="ru-RU" dirty="0">
                <a:latin typeface="Verdana" panose="020B0604030504040204" pitchFamily="34" charset="0"/>
                <a:ea typeface="Verdana" panose="020B0604030504040204" pitchFamily="34" charset="0"/>
                <a:cs typeface="Verdana" panose="020B0604030504040204" pitchFamily="34" charset="0"/>
              </a:rPr>
            </a:br>
            <a:endParaRPr lang="ru-RU" dirty="0"/>
          </a:p>
        </p:txBody>
      </p:sp>
      <p:sp>
        <p:nvSpPr>
          <p:cNvPr id="2" name="Прямоугольник 1">
            <a:extLst>
              <a:ext uri="{FF2B5EF4-FFF2-40B4-BE49-F238E27FC236}">
                <a16:creationId xmlns:a16="http://schemas.microsoft.com/office/drawing/2014/main" id="{8318AEFF-34C4-4C64-92D6-4810DCF7D6D6}"/>
              </a:ext>
            </a:extLst>
          </p:cNvPr>
          <p:cNvSpPr/>
          <p:nvPr/>
        </p:nvSpPr>
        <p:spPr>
          <a:xfrm>
            <a:off x="2590800" y="3124200"/>
            <a:ext cx="990600"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2024*</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48" name="Прямоугольник 47">
            <a:extLst>
              <a:ext uri="{FF2B5EF4-FFF2-40B4-BE49-F238E27FC236}">
                <a16:creationId xmlns:a16="http://schemas.microsoft.com/office/drawing/2014/main" id="{5E5A8016-C164-41DA-9C8F-7E36F57A3169}"/>
              </a:ext>
            </a:extLst>
          </p:cNvPr>
          <p:cNvSpPr/>
          <p:nvPr/>
        </p:nvSpPr>
        <p:spPr>
          <a:xfrm>
            <a:off x="3505200" y="3124200"/>
            <a:ext cx="1066800"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2025**</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49" name="Прямоугольник 48">
            <a:extLst>
              <a:ext uri="{FF2B5EF4-FFF2-40B4-BE49-F238E27FC236}">
                <a16:creationId xmlns:a16="http://schemas.microsoft.com/office/drawing/2014/main" id="{2A1BD610-05E5-4998-8613-556FFAA0DF35}"/>
              </a:ext>
            </a:extLst>
          </p:cNvPr>
          <p:cNvSpPr/>
          <p:nvPr/>
        </p:nvSpPr>
        <p:spPr>
          <a:xfrm>
            <a:off x="4343400" y="3124200"/>
            <a:ext cx="771502"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2026</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50" name="Прямоугольник 49">
            <a:extLst>
              <a:ext uri="{FF2B5EF4-FFF2-40B4-BE49-F238E27FC236}">
                <a16:creationId xmlns:a16="http://schemas.microsoft.com/office/drawing/2014/main" id="{616B2CAB-FB81-4062-B5EE-55D3363ABD8D}"/>
              </a:ext>
            </a:extLst>
          </p:cNvPr>
          <p:cNvSpPr/>
          <p:nvPr/>
        </p:nvSpPr>
        <p:spPr>
          <a:xfrm>
            <a:off x="5181600" y="3124200"/>
            <a:ext cx="871147"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2027</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51" name="Прямоугольник 50">
            <a:extLst>
              <a:ext uri="{FF2B5EF4-FFF2-40B4-BE49-F238E27FC236}">
                <a16:creationId xmlns:a16="http://schemas.microsoft.com/office/drawing/2014/main" id="{702B2FE4-51C2-4774-9620-D6229056BF8F}"/>
              </a:ext>
            </a:extLst>
          </p:cNvPr>
          <p:cNvSpPr/>
          <p:nvPr/>
        </p:nvSpPr>
        <p:spPr>
          <a:xfrm>
            <a:off x="5943600" y="3124200"/>
            <a:ext cx="765680"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2028</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3" name="Rectangle 62">
            <a:extLst>
              <a:ext uri="{FF2B5EF4-FFF2-40B4-BE49-F238E27FC236}">
                <a16:creationId xmlns:a16="http://schemas.microsoft.com/office/drawing/2014/main" id="{8A1794B4-19AF-6C6B-3562-30FE98FB5950}"/>
              </a:ext>
            </a:extLst>
          </p:cNvPr>
          <p:cNvSpPr>
            <a:spLocks noChangeArrowheads="1"/>
          </p:cNvSpPr>
          <p:nvPr/>
        </p:nvSpPr>
        <p:spPr bwMode="auto">
          <a:xfrm>
            <a:off x="4343400" y="5791200"/>
            <a:ext cx="755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2026</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A601AE14-70C9-53F8-5A3E-A4CFE7ECC184}"/>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25</a:t>
            </a:fld>
            <a:endParaRPr lang="ru-RU" spc="-100" dirty="0"/>
          </a:p>
        </p:txBody>
      </p:sp>
      <p:sp>
        <p:nvSpPr>
          <p:cNvPr id="5" name="Rectangle 62">
            <a:extLst>
              <a:ext uri="{FF2B5EF4-FFF2-40B4-BE49-F238E27FC236}">
                <a16:creationId xmlns:a16="http://schemas.microsoft.com/office/drawing/2014/main" id="{1EE15738-6EDF-A13D-9705-15758BCE83CE}"/>
              </a:ext>
            </a:extLst>
          </p:cNvPr>
          <p:cNvSpPr>
            <a:spLocks noChangeArrowheads="1"/>
          </p:cNvSpPr>
          <p:nvPr/>
        </p:nvSpPr>
        <p:spPr bwMode="auto">
          <a:xfrm>
            <a:off x="3482015" y="5791200"/>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2025**</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sp>
        <p:nvSpPr>
          <p:cNvPr id="6" name="Rectangle 62">
            <a:extLst>
              <a:ext uri="{FF2B5EF4-FFF2-40B4-BE49-F238E27FC236}">
                <a16:creationId xmlns:a16="http://schemas.microsoft.com/office/drawing/2014/main" id="{B4E81D8B-0800-A322-6E9A-E6A72DC5E789}"/>
              </a:ext>
            </a:extLst>
          </p:cNvPr>
          <p:cNvSpPr>
            <a:spLocks noChangeArrowheads="1"/>
          </p:cNvSpPr>
          <p:nvPr/>
        </p:nvSpPr>
        <p:spPr bwMode="auto">
          <a:xfrm>
            <a:off x="3505200" y="4038600"/>
            <a:ext cx="68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63,4</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sp>
        <p:nvSpPr>
          <p:cNvPr id="9" name="Rectangle 62">
            <a:extLst>
              <a:ext uri="{FF2B5EF4-FFF2-40B4-BE49-F238E27FC236}">
                <a16:creationId xmlns:a16="http://schemas.microsoft.com/office/drawing/2014/main" id="{189BBFE6-0605-EC5A-DC77-52DC0D1AB95D}"/>
              </a:ext>
            </a:extLst>
          </p:cNvPr>
          <p:cNvSpPr>
            <a:spLocks noChangeArrowheads="1"/>
          </p:cNvSpPr>
          <p:nvPr/>
        </p:nvSpPr>
        <p:spPr bwMode="auto">
          <a:xfrm>
            <a:off x="5181600" y="3733800"/>
            <a:ext cx="5405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0,0</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sp>
        <p:nvSpPr>
          <p:cNvPr id="10" name="Rectangle 62">
            <a:extLst>
              <a:ext uri="{FF2B5EF4-FFF2-40B4-BE49-F238E27FC236}">
                <a16:creationId xmlns:a16="http://schemas.microsoft.com/office/drawing/2014/main" id="{2571685C-06E9-0FFD-9412-F786DEC5397D}"/>
              </a:ext>
            </a:extLst>
          </p:cNvPr>
          <p:cNvSpPr>
            <a:spLocks noChangeArrowheads="1"/>
          </p:cNvSpPr>
          <p:nvPr/>
        </p:nvSpPr>
        <p:spPr bwMode="auto">
          <a:xfrm>
            <a:off x="2693507" y="5791200"/>
            <a:ext cx="8547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2024*</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sp>
        <p:nvSpPr>
          <p:cNvPr id="11" name="Rectangle 62">
            <a:extLst>
              <a:ext uri="{FF2B5EF4-FFF2-40B4-BE49-F238E27FC236}">
                <a16:creationId xmlns:a16="http://schemas.microsoft.com/office/drawing/2014/main" id="{27C194B3-8009-8110-E9CA-2D2675A304AF}"/>
              </a:ext>
            </a:extLst>
          </p:cNvPr>
          <p:cNvSpPr>
            <a:spLocks noChangeArrowheads="1"/>
          </p:cNvSpPr>
          <p:nvPr/>
        </p:nvSpPr>
        <p:spPr bwMode="auto">
          <a:xfrm>
            <a:off x="5105400" y="5791200"/>
            <a:ext cx="7709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2027</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sp>
        <p:nvSpPr>
          <p:cNvPr id="12" name="Rectangle 62">
            <a:extLst>
              <a:ext uri="{FF2B5EF4-FFF2-40B4-BE49-F238E27FC236}">
                <a16:creationId xmlns:a16="http://schemas.microsoft.com/office/drawing/2014/main" id="{77D8959C-5F55-15B1-4E50-9BBBDE223183}"/>
              </a:ext>
            </a:extLst>
          </p:cNvPr>
          <p:cNvSpPr>
            <a:spLocks noChangeArrowheads="1"/>
          </p:cNvSpPr>
          <p:nvPr/>
        </p:nvSpPr>
        <p:spPr bwMode="auto">
          <a:xfrm>
            <a:off x="2666999" y="3810000"/>
            <a:ext cx="68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7F2F2D"/>
                </a:solidFill>
                <a:effectLst/>
                <a:latin typeface="Arial" panose="020B0604020202020204" pitchFamily="34" charset="0"/>
                <a:ea typeface="Verdana" panose="020B0604030504040204" pitchFamily="34" charset="0"/>
                <a:cs typeface="Arial" panose="020B0604020202020204" pitchFamily="34" charset="0"/>
              </a:rPr>
              <a:t>60,2</a:t>
            </a:r>
            <a:endParaRPr kumimoji="0" lang="ru-RU" altLang="ru-RU" sz="2000" b="0" i="0" u="none" strike="noStrike" cap="none" normalizeH="0" baseline="0" dirty="0">
              <a:ln>
                <a:noFill/>
              </a:ln>
              <a:solidFill>
                <a:srgbClr val="7F2F2D"/>
              </a:solidFill>
              <a:effectLst/>
              <a:latin typeface="Arial" panose="020B0604020202020204" pitchFamily="34" charset="0"/>
              <a:cs typeface="Arial" panose="020B0604020202020204" pitchFamily="34" charset="0"/>
            </a:endParaRPr>
          </a:p>
        </p:txBody>
      </p:sp>
      <p:grpSp>
        <p:nvGrpSpPr>
          <p:cNvPr id="7" name="Group 1185">
            <a:extLst>
              <a:ext uri="{FF2B5EF4-FFF2-40B4-BE49-F238E27FC236}">
                <a16:creationId xmlns:a16="http://schemas.microsoft.com/office/drawing/2014/main" id="{48A7AE7B-C4E9-E714-7CFF-00AA776DCCDD}"/>
              </a:ext>
            </a:extLst>
          </p:cNvPr>
          <p:cNvGrpSpPr>
            <a:grpSpLocks/>
          </p:cNvGrpSpPr>
          <p:nvPr/>
        </p:nvGrpSpPr>
        <p:grpSpPr bwMode="auto">
          <a:xfrm>
            <a:off x="228600" y="6477136"/>
            <a:ext cx="6445885" cy="1870956"/>
            <a:chOff x="0" y="-329"/>
            <a:chExt cx="10151" cy="2539"/>
          </a:xfrm>
        </p:grpSpPr>
        <p:sp>
          <p:nvSpPr>
            <p:cNvPr id="13" name="Freeform 1201">
              <a:extLst>
                <a:ext uri="{FF2B5EF4-FFF2-40B4-BE49-F238E27FC236}">
                  <a16:creationId xmlns:a16="http://schemas.microsoft.com/office/drawing/2014/main" id="{6FA22962-F8C5-D160-54E4-73ACD10EBC1A}"/>
                </a:ext>
              </a:extLst>
            </p:cNvPr>
            <p:cNvSpPr>
              <a:spLocks/>
            </p:cNvSpPr>
            <p:nvPr/>
          </p:nvSpPr>
          <p:spPr bwMode="auto">
            <a:xfrm>
              <a:off x="4020" y="2049"/>
              <a:ext cx="747" cy="77"/>
            </a:xfrm>
            <a:custGeom>
              <a:avLst/>
              <a:gdLst>
                <a:gd name="T0" fmla="+- 0 4577 4021"/>
                <a:gd name="T1" fmla="*/ T0 w 669"/>
                <a:gd name="T2" fmla="+- 0 766 766"/>
                <a:gd name="T3" fmla="*/ 766 h 1360"/>
                <a:gd name="T4" fmla="+- 0 4132 4021"/>
                <a:gd name="T5" fmla="*/ T4 w 669"/>
                <a:gd name="T6" fmla="+- 0 766 766"/>
                <a:gd name="T7" fmla="*/ 766 h 1360"/>
                <a:gd name="T8" fmla="+- 0 4089 4021"/>
                <a:gd name="T9" fmla="*/ T8 w 669"/>
                <a:gd name="T10" fmla="+- 0 775 766"/>
                <a:gd name="T11" fmla="*/ 775 h 1360"/>
                <a:gd name="T12" fmla="+- 0 4053 4021"/>
                <a:gd name="T13" fmla="*/ T12 w 669"/>
                <a:gd name="T14" fmla="+- 0 799 766"/>
                <a:gd name="T15" fmla="*/ 799 h 1360"/>
                <a:gd name="T16" fmla="+- 0 4029 4021"/>
                <a:gd name="T17" fmla="*/ T16 w 669"/>
                <a:gd name="T18" fmla="+- 0 834 766"/>
                <a:gd name="T19" fmla="*/ 834 h 1360"/>
                <a:gd name="T20" fmla="+- 0 4021 4021"/>
                <a:gd name="T21" fmla="*/ T20 w 669"/>
                <a:gd name="T22" fmla="+- 0 878 766"/>
                <a:gd name="T23" fmla="*/ 878 h 1360"/>
                <a:gd name="T24" fmla="+- 0 4021 4021"/>
                <a:gd name="T25" fmla="*/ T24 w 669"/>
                <a:gd name="T26" fmla="+- 0 2014 766"/>
                <a:gd name="T27" fmla="*/ 2014 h 1360"/>
                <a:gd name="T28" fmla="+- 0 4029 4021"/>
                <a:gd name="T29" fmla="*/ T28 w 669"/>
                <a:gd name="T30" fmla="+- 0 2057 766"/>
                <a:gd name="T31" fmla="*/ 2057 h 1360"/>
                <a:gd name="T32" fmla="+- 0 4053 4021"/>
                <a:gd name="T33" fmla="*/ T32 w 669"/>
                <a:gd name="T34" fmla="+- 0 2093 766"/>
                <a:gd name="T35" fmla="*/ 2093 h 1360"/>
                <a:gd name="T36" fmla="+- 0 4089 4021"/>
                <a:gd name="T37" fmla="*/ T36 w 669"/>
                <a:gd name="T38" fmla="+- 0 2117 766"/>
                <a:gd name="T39" fmla="*/ 2117 h 1360"/>
                <a:gd name="T40" fmla="+- 0 4132 4021"/>
                <a:gd name="T41" fmla="*/ T40 w 669"/>
                <a:gd name="T42" fmla="+- 0 2125 766"/>
                <a:gd name="T43" fmla="*/ 2125 h 1360"/>
                <a:gd name="T44" fmla="+- 0 4577 4021"/>
                <a:gd name="T45" fmla="*/ T44 w 669"/>
                <a:gd name="T46" fmla="+- 0 2125 766"/>
                <a:gd name="T47" fmla="*/ 2125 h 1360"/>
                <a:gd name="T48" fmla="+- 0 4621 4021"/>
                <a:gd name="T49" fmla="*/ T48 w 669"/>
                <a:gd name="T50" fmla="+- 0 2117 766"/>
                <a:gd name="T51" fmla="*/ 2117 h 1360"/>
                <a:gd name="T52" fmla="+- 0 4656 4021"/>
                <a:gd name="T53" fmla="*/ T52 w 669"/>
                <a:gd name="T54" fmla="+- 0 2093 766"/>
                <a:gd name="T55" fmla="*/ 2093 h 1360"/>
                <a:gd name="T56" fmla="+- 0 4680 4021"/>
                <a:gd name="T57" fmla="*/ T56 w 669"/>
                <a:gd name="T58" fmla="+- 0 2057 766"/>
                <a:gd name="T59" fmla="*/ 2057 h 1360"/>
                <a:gd name="T60" fmla="+- 0 4689 4021"/>
                <a:gd name="T61" fmla="*/ T60 w 669"/>
                <a:gd name="T62" fmla="+- 0 2014 766"/>
                <a:gd name="T63" fmla="*/ 2014 h 1360"/>
                <a:gd name="T64" fmla="+- 0 4689 4021"/>
                <a:gd name="T65" fmla="*/ T64 w 669"/>
                <a:gd name="T66" fmla="+- 0 878 766"/>
                <a:gd name="T67" fmla="*/ 878 h 1360"/>
                <a:gd name="T68" fmla="+- 0 4680 4021"/>
                <a:gd name="T69" fmla="*/ T68 w 669"/>
                <a:gd name="T70" fmla="+- 0 834 766"/>
                <a:gd name="T71" fmla="*/ 834 h 1360"/>
                <a:gd name="T72" fmla="+- 0 4656 4021"/>
                <a:gd name="T73" fmla="*/ T72 w 669"/>
                <a:gd name="T74" fmla="+- 0 799 766"/>
                <a:gd name="T75" fmla="*/ 799 h 1360"/>
                <a:gd name="T76" fmla="+- 0 4621 4021"/>
                <a:gd name="T77" fmla="*/ T76 w 669"/>
                <a:gd name="T78" fmla="+- 0 775 766"/>
                <a:gd name="T79" fmla="*/ 775 h 1360"/>
                <a:gd name="T80" fmla="+- 0 4577 4021"/>
                <a:gd name="T81" fmla="*/ T80 w 669"/>
                <a:gd name="T82" fmla="+- 0 766 766"/>
                <a:gd name="T83" fmla="*/ 766 h 13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9" h="1360">
                  <a:moveTo>
                    <a:pt x="556" y="0"/>
                  </a:moveTo>
                  <a:lnTo>
                    <a:pt x="111" y="0"/>
                  </a:lnTo>
                  <a:lnTo>
                    <a:pt x="68" y="9"/>
                  </a:lnTo>
                  <a:lnTo>
                    <a:pt x="32" y="33"/>
                  </a:lnTo>
                  <a:lnTo>
                    <a:pt x="8" y="68"/>
                  </a:lnTo>
                  <a:lnTo>
                    <a:pt x="0" y="112"/>
                  </a:lnTo>
                  <a:lnTo>
                    <a:pt x="0" y="1248"/>
                  </a:lnTo>
                  <a:lnTo>
                    <a:pt x="8" y="1291"/>
                  </a:lnTo>
                  <a:lnTo>
                    <a:pt x="32" y="1327"/>
                  </a:lnTo>
                  <a:lnTo>
                    <a:pt x="68" y="1351"/>
                  </a:lnTo>
                  <a:lnTo>
                    <a:pt x="111" y="1359"/>
                  </a:lnTo>
                  <a:lnTo>
                    <a:pt x="556" y="1359"/>
                  </a:lnTo>
                  <a:lnTo>
                    <a:pt x="600" y="1351"/>
                  </a:lnTo>
                  <a:lnTo>
                    <a:pt x="635" y="1327"/>
                  </a:lnTo>
                  <a:lnTo>
                    <a:pt x="659" y="1291"/>
                  </a:lnTo>
                  <a:lnTo>
                    <a:pt x="668" y="1248"/>
                  </a:lnTo>
                  <a:lnTo>
                    <a:pt x="668" y="112"/>
                  </a:lnTo>
                  <a:lnTo>
                    <a:pt x="659" y="68"/>
                  </a:lnTo>
                  <a:lnTo>
                    <a:pt x="635" y="33"/>
                  </a:lnTo>
                  <a:lnTo>
                    <a:pt x="600" y="9"/>
                  </a:lnTo>
                  <a:lnTo>
                    <a:pt x="556"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 name="Freeform 1199">
              <a:extLst>
                <a:ext uri="{FF2B5EF4-FFF2-40B4-BE49-F238E27FC236}">
                  <a16:creationId xmlns:a16="http://schemas.microsoft.com/office/drawing/2014/main" id="{B83C1BF1-1B11-4AD4-92AD-4B4D6356ACA1}"/>
                </a:ext>
              </a:extLst>
            </p:cNvPr>
            <p:cNvSpPr>
              <a:spLocks/>
            </p:cNvSpPr>
            <p:nvPr/>
          </p:nvSpPr>
          <p:spPr bwMode="auto">
            <a:xfrm>
              <a:off x="5433" y="1222"/>
              <a:ext cx="803" cy="908"/>
            </a:xfrm>
            <a:custGeom>
              <a:avLst/>
              <a:gdLst>
                <a:gd name="T0" fmla="+- 0 5909 5353"/>
                <a:gd name="T1" fmla="*/ T0 w 668"/>
                <a:gd name="T2" fmla="+- 0 912 912"/>
                <a:gd name="T3" fmla="*/ 912 h 1213"/>
                <a:gd name="T4" fmla="+- 0 5464 5353"/>
                <a:gd name="T5" fmla="*/ T4 w 668"/>
                <a:gd name="T6" fmla="+- 0 912 912"/>
                <a:gd name="T7" fmla="*/ 912 h 1213"/>
                <a:gd name="T8" fmla="+- 0 5421 5353"/>
                <a:gd name="T9" fmla="*/ T8 w 668"/>
                <a:gd name="T10" fmla="+- 0 921 912"/>
                <a:gd name="T11" fmla="*/ 921 h 1213"/>
                <a:gd name="T12" fmla="+- 0 5385 5353"/>
                <a:gd name="T13" fmla="*/ T12 w 668"/>
                <a:gd name="T14" fmla="+- 0 945 912"/>
                <a:gd name="T15" fmla="*/ 945 h 1213"/>
                <a:gd name="T16" fmla="+- 0 5361 5353"/>
                <a:gd name="T17" fmla="*/ T16 w 668"/>
                <a:gd name="T18" fmla="+- 0 981 912"/>
                <a:gd name="T19" fmla="*/ 981 h 1213"/>
                <a:gd name="T20" fmla="+- 0 5353 5353"/>
                <a:gd name="T21" fmla="*/ T20 w 668"/>
                <a:gd name="T22" fmla="+- 0 1024 912"/>
                <a:gd name="T23" fmla="*/ 1024 h 1213"/>
                <a:gd name="T24" fmla="+- 0 5353 5353"/>
                <a:gd name="T25" fmla="*/ T24 w 668"/>
                <a:gd name="T26" fmla="+- 0 2014 912"/>
                <a:gd name="T27" fmla="*/ 2014 h 1213"/>
                <a:gd name="T28" fmla="+- 0 5361 5353"/>
                <a:gd name="T29" fmla="*/ T28 w 668"/>
                <a:gd name="T30" fmla="+- 0 2057 912"/>
                <a:gd name="T31" fmla="*/ 2057 h 1213"/>
                <a:gd name="T32" fmla="+- 0 5385 5353"/>
                <a:gd name="T33" fmla="*/ T32 w 668"/>
                <a:gd name="T34" fmla="+- 0 2093 912"/>
                <a:gd name="T35" fmla="*/ 2093 h 1213"/>
                <a:gd name="T36" fmla="+- 0 5421 5353"/>
                <a:gd name="T37" fmla="*/ T36 w 668"/>
                <a:gd name="T38" fmla="+- 0 2117 912"/>
                <a:gd name="T39" fmla="*/ 2117 h 1213"/>
                <a:gd name="T40" fmla="+- 0 5464 5353"/>
                <a:gd name="T41" fmla="*/ T40 w 668"/>
                <a:gd name="T42" fmla="+- 0 2125 912"/>
                <a:gd name="T43" fmla="*/ 2125 h 1213"/>
                <a:gd name="T44" fmla="+- 0 5909 5353"/>
                <a:gd name="T45" fmla="*/ T44 w 668"/>
                <a:gd name="T46" fmla="+- 0 2125 912"/>
                <a:gd name="T47" fmla="*/ 2125 h 1213"/>
                <a:gd name="T48" fmla="+- 0 5953 5353"/>
                <a:gd name="T49" fmla="*/ T48 w 668"/>
                <a:gd name="T50" fmla="+- 0 2117 912"/>
                <a:gd name="T51" fmla="*/ 2117 h 1213"/>
                <a:gd name="T52" fmla="+- 0 5988 5353"/>
                <a:gd name="T53" fmla="*/ T52 w 668"/>
                <a:gd name="T54" fmla="+- 0 2093 912"/>
                <a:gd name="T55" fmla="*/ 2093 h 1213"/>
                <a:gd name="T56" fmla="+- 0 6012 5353"/>
                <a:gd name="T57" fmla="*/ T56 w 668"/>
                <a:gd name="T58" fmla="+- 0 2057 912"/>
                <a:gd name="T59" fmla="*/ 2057 h 1213"/>
                <a:gd name="T60" fmla="+- 0 6021 5353"/>
                <a:gd name="T61" fmla="*/ T60 w 668"/>
                <a:gd name="T62" fmla="+- 0 2014 912"/>
                <a:gd name="T63" fmla="*/ 2014 h 1213"/>
                <a:gd name="T64" fmla="+- 0 6021 5353"/>
                <a:gd name="T65" fmla="*/ T64 w 668"/>
                <a:gd name="T66" fmla="+- 0 1024 912"/>
                <a:gd name="T67" fmla="*/ 1024 h 1213"/>
                <a:gd name="T68" fmla="+- 0 6012 5353"/>
                <a:gd name="T69" fmla="*/ T68 w 668"/>
                <a:gd name="T70" fmla="+- 0 981 912"/>
                <a:gd name="T71" fmla="*/ 981 h 1213"/>
                <a:gd name="T72" fmla="+- 0 5988 5353"/>
                <a:gd name="T73" fmla="*/ T72 w 668"/>
                <a:gd name="T74" fmla="+- 0 945 912"/>
                <a:gd name="T75" fmla="*/ 945 h 1213"/>
                <a:gd name="T76" fmla="+- 0 5953 5353"/>
                <a:gd name="T77" fmla="*/ T76 w 668"/>
                <a:gd name="T78" fmla="+- 0 921 912"/>
                <a:gd name="T79" fmla="*/ 921 h 1213"/>
                <a:gd name="T80" fmla="+- 0 5909 5353"/>
                <a:gd name="T81" fmla="*/ T80 w 668"/>
                <a:gd name="T82" fmla="+- 0 912 912"/>
                <a:gd name="T83" fmla="*/ 912 h 12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8" h="1213">
                  <a:moveTo>
                    <a:pt x="556" y="0"/>
                  </a:moveTo>
                  <a:lnTo>
                    <a:pt x="111" y="0"/>
                  </a:lnTo>
                  <a:lnTo>
                    <a:pt x="68" y="9"/>
                  </a:lnTo>
                  <a:lnTo>
                    <a:pt x="32" y="33"/>
                  </a:lnTo>
                  <a:lnTo>
                    <a:pt x="8" y="69"/>
                  </a:lnTo>
                  <a:lnTo>
                    <a:pt x="0" y="112"/>
                  </a:lnTo>
                  <a:lnTo>
                    <a:pt x="0" y="1102"/>
                  </a:lnTo>
                  <a:lnTo>
                    <a:pt x="8" y="1145"/>
                  </a:lnTo>
                  <a:lnTo>
                    <a:pt x="32" y="1181"/>
                  </a:lnTo>
                  <a:lnTo>
                    <a:pt x="68" y="1205"/>
                  </a:lnTo>
                  <a:lnTo>
                    <a:pt x="111" y="1213"/>
                  </a:lnTo>
                  <a:lnTo>
                    <a:pt x="556" y="1213"/>
                  </a:lnTo>
                  <a:lnTo>
                    <a:pt x="600" y="1205"/>
                  </a:lnTo>
                  <a:lnTo>
                    <a:pt x="635" y="1181"/>
                  </a:lnTo>
                  <a:lnTo>
                    <a:pt x="659" y="1145"/>
                  </a:lnTo>
                  <a:lnTo>
                    <a:pt x="668" y="1102"/>
                  </a:lnTo>
                  <a:lnTo>
                    <a:pt x="668" y="112"/>
                  </a:lnTo>
                  <a:lnTo>
                    <a:pt x="659" y="69"/>
                  </a:lnTo>
                  <a:lnTo>
                    <a:pt x="635" y="33"/>
                  </a:lnTo>
                  <a:lnTo>
                    <a:pt x="600" y="9"/>
                  </a:lnTo>
                  <a:lnTo>
                    <a:pt x="556"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 name="Freeform 1197">
              <a:extLst>
                <a:ext uri="{FF2B5EF4-FFF2-40B4-BE49-F238E27FC236}">
                  <a16:creationId xmlns:a16="http://schemas.microsoft.com/office/drawing/2014/main" id="{88697577-B837-3258-1EB7-5D778DD7A932}"/>
                </a:ext>
              </a:extLst>
            </p:cNvPr>
            <p:cNvSpPr>
              <a:spLocks/>
            </p:cNvSpPr>
            <p:nvPr/>
          </p:nvSpPr>
          <p:spPr bwMode="auto">
            <a:xfrm>
              <a:off x="6718" y="2049"/>
              <a:ext cx="773" cy="62"/>
            </a:xfrm>
            <a:custGeom>
              <a:avLst/>
              <a:gdLst>
                <a:gd name="T0" fmla="+- 0 7241 6685"/>
                <a:gd name="T1" fmla="*/ T0 w 668"/>
                <a:gd name="T2" fmla="+- 0 693 693"/>
                <a:gd name="T3" fmla="*/ 693 h 1433"/>
                <a:gd name="T4" fmla="+- 0 6796 6685"/>
                <a:gd name="T5" fmla="*/ T4 w 668"/>
                <a:gd name="T6" fmla="+- 0 693 693"/>
                <a:gd name="T7" fmla="*/ 693 h 1433"/>
                <a:gd name="T8" fmla="+- 0 6752 6685"/>
                <a:gd name="T9" fmla="*/ T8 w 668"/>
                <a:gd name="T10" fmla="+- 0 702 693"/>
                <a:gd name="T11" fmla="*/ 702 h 1433"/>
                <a:gd name="T12" fmla="+- 0 6717 6685"/>
                <a:gd name="T13" fmla="*/ T12 w 668"/>
                <a:gd name="T14" fmla="+- 0 726 693"/>
                <a:gd name="T15" fmla="*/ 726 h 1433"/>
                <a:gd name="T16" fmla="+- 0 6693 6685"/>
                <a:gd name="T17" fmla="*/ T16 w 668"/>
                <a:gd name="T18" fmla="+- 0 761 693"/>
                <a:gd name="T19" fmla="*/ 761 h 1433"/>
                <a:gd name="T20" fmla="+- 0 6685 6685"/>
                <a:gd name="T21" fmla="*/ T20 w 668"/>
                <a:gd name="T22" fmla="+- 0 804 693"/>
                <a:gd name="T23" fmla="*/ 804 h 1433"/>
                <a:gd name="T24" fmla="+- 0 6685 6685"/>
                <a:gd name="T25" fmla="*/ T24 w 668"/>
                <a:gd name="T26" fmla="+- 0 2014 693"/>
                <a:gd name="T27" fmla="*/ 2014 h 1433"/>
                <a:gd name="T28" fmla="+- 0 6693 6685"/>
                <a:gd name="T29" fmla="*/ T28 w 668"/>
                <a:gd name="T30" fmla="+- 0 2057 693"/>
                <a:gd name="T31" fmla="*/ 2057 h 1433"/>
                <a:gd name="T32" fmla="+- 0 6717 6685"/>
                <a:gd name="T33" fmla="*/ T32 w 668"/>
                <a:gd name="T34" fmla="+- 0 2093 693"/>
                <a:gd name="T35" fmla="*/ 2093 h 1433"/>
                <a:gd name="T36" fmla="+- 0 6752 6685"/>
                <a:gd name="T37" fmla="*/ T36 w 668"/>
                <a:gd name="T38" fmla="+- 0 2117 693"/>
                <a:gd name="T39" fmla="*/ 2117 h 1433"/>
                <a:gd name="T40" fmla="+- 0 6796 6685"/>
                <a:gd name="T41" fmla="*/ T40 w 668"/>
                <a:gd name="T42" fmla="+- 0 2125 693"/>
                <a:gd name="T43" fmla="*/ 2125 h 1433"/>
                <a:gd name="T44" fmla="+- 0 7241 6685"/>
                <a:gd name="T45" fmla="*/ T44 w 668"/>
                <a:gd name="T46" fmla="+- 0 2125 693"/>
                <a:gd name="T47" fmla="*/ 2125 h 1433"/>
                <a:gd name="T48" fmla="+- 0 7285 6685"/>
                <a:gd name="T49" fmla="*/ T48 w 668"/>
                <a:gd name="T50" fmla="+- 0 2117 693"/>
                <a:gd name="T51" fmla="*/ 2117 h 1433"/>
                <a:gd name="T52" fmla="+- 0 7320 6685"/>
                <a:gd name="T53" fmla="*/ T52 w 668"/>
                <a:gd name="T54" fmla="+- 0 2093 693"/>
                <a:gd name="T55" fmla="*/ 2093 h 1433"/>
                <a:gd name="T56" fmla="+- 0 7344 6685"/>
                <a:gd name="T57" fmla="*/ T56 w 668"/>
                <a:gd name="T58" fmla="+- 0 2057 693"/>
                <a:gd name="T59" fmla="*/ 2057 h 1433"/>
                <a:gd name="T60" fmla="+- 0 7353 6685"/>
                <a:gd name="T61" fmla="*/ T60 w 668"/>
                <a:gd name="T62" fmla="+- 0 2014 693"/>
                <a:gd name="T63" fmla="*/ 2014 h 1433"/>
                <a:gd name="T64" fmla="+- 0 7353 6685"/>
                <a:gd name="T65" fmla="*/ T64 w 668"/>
                <a:gd name="T66" fmla="+- 0 804 693"/>
                <a:gd name="T67" fmla="*/ 804 h 1433"/>
                <a:gd name="T68" fmla="+- 0 7344 6685"/>
                <a:gd name="T69" fmla="*/ T68 w 668"/>
                <a:gd name="T70" fmla="+- 0 761 693"/>
                <a:gd name="T71" fmla="*/ 761 h 1433"/>
                <a:gd name="T72" fmla="+- 0 7320 6685"/>
                <a:gd name="T73" fmla="*/ T72 w 668"/>
                <a:gd name="T74" fmla="+- 0 726 693"/>
                <a:gd name="T75" fmla="*/ 726 h 1433"/>
                <a:gd name="T76" fmla="+- 0 7285 6685"/>
                <a:gd name="T77" fmla="*/ T76 w 668"/>
                <a:gd name="T78" fmla="+- 0 702 693"/>
                <a:gd name="T79" fmla="*/ 702 h 1433"/>
                <a:gd name="T80" fmla="+- 0 7241 6685"/>
                <a:gd name="T81" fmla="*/ T80 w 668"/>
                <a:gd name="T82" fmla="+- 0 693 693"/>
                <a:gd name="T83" fmla="*/ 693 h 1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8" h="1433">
                  <a:moveTo>
                    <a:pt x="556" y="0"/>
                  </a:moveTo>
                  <a:lnTo>
                    <a:pt x="111" y="0"/>
                  </a:lnTo>
                  <a:lnTo>
                    <a:pt x="67" y="9"/>
                  </a:lnTo>
                  <a:lnTo>
                    <a:pt x="32" y="33"/>
                  </a:lnTo>
                  <a:lnTo>
                    <a:pt x="8" y="68"/>
                  </a:lnTo>
                  <a:lnTo>
                    <a:pt x="0" y="111"/>
                  </a:lnTo>
                  <a:lnTo>
                    <a:pt x="0" y="1321"/>
                  </a:lnTo>
                  <a:lnTo>
                    <a:pt x="8" y="1364"/>
                  </a:lnTo>
                  <a:lnTo>
                    <a:pt x="32" y="1400"/>
                  </a:lnTo>
                  <a:lnTo>
                    <a:pt x="67" y="1424"/>
                  </a:lnTo>
                  <a:lnTo>
                    <a:pt x="111" y="1432"/>
                  </a:lnTo>
                  <a:lnTo>
                    <a:pt x="556" y="1432"/>
                  </a:lnTo>
                  <a:lnTo>
                    <a:pt x="600" y="1424"/>
                  </a:lnTo>
                  <a:lnTo>
                    <a:pt x="635" y="1400"/>
                  </a:lnTo>
                  <a:lnTo>
                    <a:pt x="659" y="1364"/>
                  </a:lnTo>
                  <a:lnTo>
                    <a:pt x="668" y="1321"/>
                  </a:lnTo>
                  <a:lnTo>
                    <a:pt x="668" y="111"/>
                  </a:lnTo>
                  <a:lnTo>
                    <a:pt x="659" y="68"/>
                  </a:lnTo>
                  <a:lnTo>
                    <a:pt x="635" y="33"/>
                  </a:lnTo>
                  <a:lnTo>
                    <a:pt x="600" y="9"/>
                  </a:lnTo>
                  <a:lnTo>
                    <a:pt x="556"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sp>
          <p:nvSpPr>
            <p:cNvPr id="19" name="Freeform 1195">
              <a:extLst>
                <a:ext uri="{FF2B5EF4-FFF2-40B4-BE49-F238E27FC236}">
                  <a16:creationId xmlns:a16="http://schemas.microsoft.com/office/drawing/2014/main" id="{8FBFB5F3-114E-5E9E-345B-99993034691D}"/>
                </a:ext>
              </a:extLst>
            </p:cNvPr>
            <p:cNvSpPr>
              <a:spLocks/>
            </p:cNvSpPr>
            <p:nvPr/>
          </p:nvSpPr>
          <p:spPr bwMode="auto">
            <a:xfrm>
              <a:off x="8016" y="2049"/>
              <a:ext cx="773" cy="77"/>
            </a:xfrm>
            <a:custGeom>
              <a:avLst/>
              <a:gdLst>
                <a:gd name="T0" fmla="+- 0 8573 8016"/>
                <a:gd name="T1" fmla="*/ T0 w 669"/>
                <a:gd name="T2" fmla="+- 0 487 487"/>
                <a:gd name="T3" fmla="*/ 487 h 1639"/>
                <a:gd name="T4" fmla="+- 0 8128 8016"/>
                <a:gd name="T5" fmla="*/ T4 w 669"/>
                <a:gd name="T6" fmla="+- 0 487 487"/>
                <a:gd name="T7" fmla="*/ 487 h 1639"/>
                <a:gd name="T8" fmla="+- 0 8084 8016"/>
                <a:gd name="T9" fmla="*/ T8 w 669"/>
                <a:gd name="T10" fmla="+- 0 496 487"/>
                <a:gd name="T11" fmla="*/ 496 h 1639"/>
                <a:gd name="T12" fmla="+- 0 8049 8016"/>
                <a:gd name="T13" fmla="*/ T12 w 669"/>
                <a:gd name="T14" fmla="+- 0 520 487"/>
                <a:gd name="T15" fmla="*/ 520 h 1639"/>
                <a:gd name="T16" fmla="+- 0 8025 8016"/>
                <a:gd name="T17" fmla="*/ T16 w 669"/>
                <a:gd name="T18" fmla="+- 0 555 487"/>
                <a:gd name="T19" fmla="*/ 555 h 1639"/>
                <a:gd name="T20" fmla="+- 0 8016 8016"/>
                <a:gd name="T21" fmla="*/ T20 w 669"/>
                <a:gd name="T22" fmla="+- 0 598 487"/>
                <a:gd name="T23" fmla="*/ 598 h 1639"/>
                <a:gd name="T24" fmla="+- 0 8016 8016"/>
                <a:gd name="T25" fmla="*/ T24 w 669"/>
                <a:gd name="T26" fmla="+- 0 2014 487"/>
                <a:gd name="T27" fmla="*/ 2014 h 1639"/>
                <a:gd name="T28" fmla="+- 0 8025 8016"/>
                <a:gd name="T29" fmla="*/ T28 w 669"/>
                <a:gd name="T30" fmla="+- 0 2057 487"/>
                <a:gd name="T31" fmla="*/ 2057 h 1639"/>
                <a:gd name="T32" fmla="+- 0 8049 8016"/>
                <a:gd name="T33" fmla="*/ T32 w 669"/>
                <a:gd name="T34" fmla="+- 0 2093 487"/>
                <a:gd name="T35" fmla="*/ 2093 h 1639"/>
                <a:gd name="T36" fmla="+- 0 8084 8016"/>
                <a:gd name="T37" fmla="*/ T36 w 669"/>
                <a:gd name="T38" fmla="+- 0 2117 487"/>
                <a:gd name="T39" fmla="*/ 2117 h 1639"/>
                <a:gd name="T40" fmla="+- 0 8128 8016"/>
                <a:gd name="T41" fmla="*/ T40 w 669"/>
                <a:gd name="T42" fmla="+- 0 2125 487"/>
                <a:gd name="T43" fmla="*/ 2125 h 1639"/>
                <a:gd name="T44" fmla="+- 0 8573 8016"/>
                <a:gd name="T45" fmla="*/ T44 w 669"/>
                <a:gd name="T46" fmla="+- 0 2125 487"/>
                <a:gd name="T47" fmla="*/ 2125 h 1639"/>
                <a:gd name="T48" fmla="+- 0 8616 8016"/>
                <a:gd name="T49" fmla="*/ T48 w 669"/>
                <a:gd name="T50" fmla="+- 0 2117 487"/>
                <a:gd name="T51" fmla="*/ 2117 h 1639"/>
                <a:gd name="T52" fmla="+- 0 8652 8016"/>
                <a:gd name="T53" fmla="*/ T52 w 669"/>
                <a:gd name="T54" fmla="+- 0 2093 487"/>
                <a:gd name="T55" fmla="*/ 2093 h 1639"/>
                <a:gd name="T56" fmla="+- 0 8676 8016"/>
                <a:gd name="T57" fmla="*/ T56 w 669"/>
                <a:gd name="T58" fmla="+- 0 2057 487"/>
                <a:gd name="T59" fmla="*/ 2057 h 1639"/>
                <a:gd name="T60" fmla="+- 0 8685 8016"/>
                <a:gd name="T61" fmla="*/ T60 w 669"/>
                <a:gd name="T62" fmla="+- 0 2014 487"/>
                <a:gd name="T63" fmla="*/ 2014 h 1639"/>
                <a:gd name="T64" fmla="+- 0 8685 8016"/>
                <a:gd name="T65" fmla="*/ T64 w 669"/>
                <a:gd name="T66" fmla="+- 0 598 487"/>
                <a:gd name="T67" fmla="*/ 598 h 1639"/>
                <a:gd name="T68" fmla="+- 0 8676 8016"/>
                <a:gd name="T69" fmla="*/ T68 w 669"/>
                <a:gd name="T70" fmla="+- 0 555 487"/>
                <a:gd name="T71" fmla="*/ 555 h 1639"/>
                <a:gd name="T72" fmla="+- 0 8652 8016"/>
                <a:gd name="T73" fmla="*/ T72 w 669"/>
                <a:gd name="T74" fmla="+- 0 520 487"/>
                <a:gd name="T75" fmla="*/ 520 h 1639"/>
                <a:gd name="T76" fmla="+- 0 8616 8016"/>
                <a:gd name="T77" fmla="*/ T76 w 669"/>
                <a:gd name="T78" fmla="+- 0 496 487"/>
                <a:gd name="T79" fmla="*/ 496 h 1639"/>
                <a:gd name="T80" fmla="+- 0 8573 8016"/>
                <a:gd name="T81" fmla="*/ T80 w 669"/>
                <a:gd name="T82" fmla="+- 0 487 487"/>
                <a:gd name="T83" fmla="*/ 487 h 16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9" h="1639">
                  <a:moveTo>
                    <a:pt x="557" y="0"/>
                  </a:moveTo>
                  <a:lnTo>
                    <a:pt x="112" y="0"/>
                  </a:lnTo>
                  <a:lnTo>
                    <a:pt x="68" y="9"/>
                  </a:lnTo>
                  <a:lnTo>
                    <a:pt x="33" y="33"/>
                  </a:lnTo>
                  <a:lnTo>
                    <a:pt x="9" y="68"/>
                  </a:lnTo>
                  <a:lnTo>
                    <a:pt x="0" y="111"/>
                  </a:lnTo>
                  <a:lnTo>
                    <a:pt x="0" y="1527"/>
                  </a:lnTo>
                  <a:lnTo>
                    <a:pt x="9" y="1570"/>
                  </a:lnTo>
                  <a:lnTo>
                    <a:pt x="33" y="1606"/>
                  </a:lnTo>
                  <a:lnTo>
                    <a:pt x="68" y="1630"/>
                  </a:lnTo>
                  <a:lnTo>
                    <a:pt x="112" y="1638"/>
                  </a:lnTo>
                  <a:lnTo>
                    <a:pt x="557" y="1638"/>
                  </a:lnTo>
                  <a:lnTo>
                    <a:pt x="600" y="1630"/>
                  </a:lnTo>
                  <a:lnTo>
                    <a:pt x="636" y="1606"/>
                  </a:lnTo>
                  <a:lnTo>
                    <a:pt x="660" y="1570"/>
                  </a:lnTo>
                  <a:lnTo>
                    <a:pt x="669" y="1527"/>
                  </a:lnTo>
                  <a:lnTo>
                    <a:pt x="669" y="111"/>
                  </a:lnTo>
                  <a:lnTo>
                    <a:pt x="660" y="68"/>
                  </a:lnTo>
                  <a:lnTo>
                    <a:pt x="636" y="33"/>
                  </a:lnTo>
                  <a:lnTo>
                    <a:pt x="600" y="9"/>
                  </a:lnTo>
                  <a:lnTo>
                    <a:pt x="557"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1" name="Freeform 1193">
              <a:extLst>
                <a:ext uri="{FF2B5EF4-FFF2-40B4-BE49-F238E27FC236}">
                  <a16:creationId xmlns:a16="http://schemas.microsoft.com/office/drawing/2014/main" id="{59A060DE-4D59-4B8E-647D-31E6402A9AC8}"/>
                </a:ext>
              </a:extLst>
            </p:cNvPr>
            <p:cNvSpPr>
              <a:spLocks/>
            </p:cNvSpPr>
            <p:nvPr/>
          </p:nvSpPr>
          <p:spPr bwMode="auto">
            <a:xfrm>
              <a:off x="9290" y="2049"/>
              <a:ext cx="765" cy="83"/>
            </a:xfrm>
            <a:custGeom>
              <a:avLst/>
              <a:gdLst>
                <a:gd name="T0" fmla="+- 0 9905 9348"/>
                <a:gd name="T1" fmla="*/ T0 w 668"/>
                <a:gd name="T2" fmla="+- 0 274 274"/>
                <a:gd name="T3" fmla="*/ 274 h 1852"/>
                <a:gd name="T4" fmla="+- 0 9460 9348"/>
                <a:gd name="T5" fmla="*/ T4 w 668"/>
                <a:gd name="T6" fmla="+- 0 274 274"/>
                <a:gd name="T7" fmla="*/ 274 h 1852"/>
                <a:gd name="T8" fmla="+- 0 9416 9348"/>
                <a:gd name="T9" fmla="*/ T8 w 668"/>
                <a:gd name="T10" fmla="+- 0 282 274"/>
                <a:gd name="T11" fmla="*/ 282 h 1852"/>
                <a:gd name="T12" fmla="+- 0 9381 9348"/>
                <a:gd name="T13" fmla="*/ T12 w 668"/>
                <a:gd name="T14" fmla="+- 0 306 274"/>
                <a:gd name="T15" fmla="*/ 306 h 1852"/>
                <a:gd name="T16" fmla="+- 0 9357 9348"/>
                <a:gd name="T17" fmla="*/ T16 w 668"/>
                <a:gd name="T18" fmla="+- 0 342 274"/>
                <a:gd name="T19" fmla="*/ 342 h 1852"/>
                <a:gd name="T20" fmla="+- 0 9348 9348"/>
                <a:gd name="T21" fmla="*/ T20 w 668"/>
                <a:gd name="T22" fmla="+- 0 385 274"/>
                <a:gd name="T23" fmla="*/ 385 h 1852"/>
                <a:gd name="T24" fmla="+- 0 9348 9348"/>
                <a:gd name="T25" fmla="*/ T24 w 668"/>
                <a:gd name="T26" fmla="+- 0 2014 274"/>
                <a:gd name="T27" fmla="*/ 2014 h 1852"/>
                <a:gd name="T28" fmla="+- 0 9357 9348"/>
                <a:gd name="T29" fmla="*/ T28 w 668"/>
                <a:gd name="T30" fmla="+- 0 2057 274"/>
                <a:gd name="T31" fmla="*/ 2057 h 1852"/>
                <a:gd name="T32" fmla="+- 0 9381 9348"/>
                <a:gd name="T33" fmla="*/ T32 w 668"/>
                <a:gd name="T34" fmla="+- 0 2093 274"/>
                <a:gd name="T35" fmla="*/ 2093 h 1852"/>
                <a:gd name="T36" fmla="+- 0 9416 9348"/>
                <a:gd name="T37" fmla="*/ T36 w 668"/>
                <a:gd name="T38" fmla="+- 0 2117 274"/>
                <a:gd name="T39" fmla="*/ 2117 h 1852"/>
                <a:gd name="T40" fmla="+- 0 9460 9348"/>
                <a:gd name="T41" fmla="*/ T40 w 668"/>
                <a:gd name="T42" fmla="+- 0 2125 274"/>
                <a:gd name="T43" fmla="*/ 2125 h 1852"/>
                <a:gd name="T44" fmla="+- 0 9905 9348"/>
                <a:gd name="T45" fmla="*/ T44 w 668"/>
                <a:gd name="T46" fmla="+- 0 2125 274"/>
                <a:gd name="T47" fmla="*/ 2125 h 1852"/>
                <a:gd name="T48" fmla="+- 0 9948 9348"/>
                <a:gd name="T49" fmla="*/ T48 w 668"/>
                <a:gd name="T50" fmla="+- 0 2117 274"/>
                <a:gd name="T51" fmla="*/ 2117 h 1852"/>
                <a:gd name="T52" fmla="+- 0 9984 9348"/>
                <a:gd name="T53" fmla="*/ T52 w 668"/>
                <a:gd name="T54" fmla="+- 0 2093 274"/>
                <a:gd name="T55" fmla="*/ 2093 h 1852"/>
                <a:gd name="T56" fmla="+- 0 10008 9348"/>
                <a:gd name="T57" fmla="*/ T56 w 668"/>
                <a:gd name="T58" fmla="+- 0 2057 274"/>
                <a:gd name="T59" fmla="*/ 2057 h 1852"/>
                <a:gd name="T60" fmla="+- 0 10016 9348"/>
                <a:gd name="T61" fmla="*/ T60 w 668"/>
                <a:gd name="T62" fmla="+- 0 2014 274"/>
                <a:gd name="T63" fmla="*/ 2014 h 1852"/>
                <a:gd name="T64" fmla="+- 0 10016 9348"/>
                <a:gd name="T65" fmla="*/ T64 w 668"/>
                <a:gd name="T66" fmla="+- 0 385 274"/>
                <a:gd name="T67" fmla="*/ 385 h 1852"/>
                <a:gd name="T68" fmla="+- 0 10008 9348"/>
                <a:gd name="T69" fmla="*/ T68 w 668"/>
                <a:gd name="T70" fmla="+- 0 342 274"/>
                <a:gd name="T71" fmla="*/ 342 h 1852"/>
                <a:gd name="T72" fmla="+- 0 9984 9348"/>
                <a:gd name="T73" fmla="*/ T72 w 668"/>
                <a:gd name="T74" fmla="+- 0 306 274"/>
                <a:gd name="T75" fmla="*/ 306 h 1852"/>
                <a:gd name="T76" fmla="+- 0 9948 9348"/>
                <a:gd name="T77" fmla="*/ T76 w 668"/>
                <a:gd name="T78" fmla="+- 0 282 274"/>
                <a:gd name="T79" fmla="*/ 282 h 1852"/>
                <a:gd name="T80" fmla="+- 0 9905 9348"/>
                <a:gd name="T81" fmla="*/ T80 w 668"/>
                <a:gd name="T82" fmla="+- 0 274 274"/>
                <a:gd name="T83" fmla="*/ 274 h 18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8" h="1852">
                  <a:moveTo>
                    <a:pt x="557" y="0"/>
                  </a:moveTo>
                  <a:lnTo>
                    <a:pt x="112" y="0"/>
                  </a:lnTo>
                  <a:lnTo>
                    <a:pt x="68" y="8"/>
                  </a:lnTo>
                  <a:lnTo>
                    <a:pt x="33" y="32"/>
                  </a:lnTo>
                  <a:lnTo>
                    <a:pt x="9" y="68"/>
                  </a:lnTo>
                  <a:lnTo>
                    <a:pt x="0" y="111"/>
                  </a:lnTo>
                  <a:lnTo>
                    <a:pt x="0" y="1740"/>
                  </a:lnTo>
                  <a:lnTo>
                    <a:pt x="9" y="1783"/>
                  </a:lnTo>
                  <a:lnTo>
                    <a:pt x="33" y="1819"/>
                  </a:lnTo>
                  <a:lnTo>
                    <a:pt x="68" y="1843"/>
                  </a:lnTo>
                  <a:lnTo>
                    <a:pt x="112" y="1851"/>
                  </a:lnTo>
                  <a:lnTo>
                    <a:pt x="557" y="1851"/>
                  </a:lnTo>
                  <a:lnTo>
                    <a:pt x="600" y="1843"/>
                  </a:lnTo>
                  <a:lnTo>
                    <a:pt x="636" y="1819"/>
                  </a:lnTo>
                  <a:lnTo>
                    <a:pt x="660" y="1783"/>
                  </a:lnTo>
                  <a:lnTo>
                    <a:pt x="668" y="1740"/>
                  </a:lnTo>
                  <a:lnTo>
                    <a:pt x="668" y="111"/>
                  </a:lnTo>
                  <a:lnTo>
                    <a:pt x="660" y="68"/>
                  </a:lnTo>
                  <a:lnTo>
                    <a:pt x="636" y="32"/>
                  </a:lnTo>
                  <a:lnTo>
                    <a:pt x="600" y="8"/>
                  </a:lnTo>
                  <a:lnTo>
                    <a:pt x="557"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cxnSp>
          <p:nvCxnSpPr>
            <p:cNvPr id="22" name="Line 1192">
              <a:extLst>
                <a:ext uri="{FF2B5EF4-FFF2-40B4-BE49-F238E27FC236}">
                  <a16:creationId xmlns:a16="http://schemas.microsoft.com/office/drawing/2014/main" id="{624E4689-165D-364C-F5B2-53F078F95A94}"/>
                </a:ext>
              </a:extLst>
            </p:cNvPr>
            <p:cNvCxnSpPr>
              <a:cxnSpLocks noChangeShapeType="1"/>
            </p:cNvCxnSpPr>
            <p:nvPr/>
          </p:nvCxnSpPr>
          <p:spPr bwMode="auto">
            <a:xfrm>
              <a:off x="0" y="2210"/>
              <a:ext cx="10151" cy="0"/>
            </a:xfrm>
            <a:prstGeom prst="line">
              <a:avLst/>
            </a:prstGeom>
            <a:noFill/>
            <a:ln w="9525">
              <a:solidFill>
                <a:srgbClr val="1C7979"/>
              </a:solidFill>
              <a:prstDash val="solid"/>
              <a:round/>
              <a:headEnd/>
              <a:tailEnd/>
            </a:ln>
            <a:extLst>
              <a:ext uri="{909E8E84-426E-40DD-AFC4-6F175D3DCCD1}">
                <a14:hiddenFill xmlns:a14="http://schemas.microsoft.com/office/drawing/2010/main">
                  <a:noFill/>
                </a14:hiddenFill>
              </a:ext>
            </a:extLst>
          </p:spPr>
        </p:cxnSp>
        <p:sp>
          <p:nvSpPr>
            <p:cNvPr id="23" name="Text Box 1191">
              <a:extLst>
                <a:ext uri="{FF2B5EF4-FFF2-40B4-BE49-F238E27FC236}">
                  <a16:creationId xmlns:a16="http://schemas.microsoft.com/office/drawing/2014/main" id="{2EA632F1-D4CE-08E9-3562-B4778E4442DB}"/>
                </a:ext>
              </a:extLst>
            </p:cNvPr>
            <p:cNvSpPr txBox="1">
              <a:spLocks noChangeArrowheads="1"/>
            </p:cNvSpPr>
            <p:nvPr/>
          </p:nvSpPr>
          <p:spPr bwMode="auto">
            <a:xfrm>
              <a:off x="222" y="-329"/>
              <a:ext cx="2850"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74295" marR="83820" algn="ctr">
                <a:spcBef>
                  <a:spcPts val="15"/>
                </a:spcBef>
                <a:spcAft>
                  <a:spcPts val="0"/>
                </a:spcAft>
              </a:pPr>
              <a:r>
                <a:rPr lang="ru-RU" sz="2800"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23,2</a:t>
              </a:r>
              <a:endParaRPr lang="ru-RU" sz="11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72390" marR="83820" algn="ctr">
                <a:lnSpc>
                  <a:spcPts val="1805"/>
                </a:lnSpc>
                <a:spcBef>
                  <a:spcPts val="15"/>
                </a:spcBef>
                <a:spcAft>
                  <a:spcPts val="0"/>
                </a:spcAft>
              </a:pPr>
              <a:r>
                <a:rPr lang="ru-RU" sz="16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млн.</a:t>
              </a:r>
              <a:r>
                <a:rPr lang="ru-RU" sz="1600" b="1" spc="27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рублей</a:t>
              </a:r>
            </a:p>
            <a:p>
              <a:pPr marL="72390" marR="83820" algn="ctr">
                <a:lnSpc>
                  <a:spcPts val="1805"/>
                </a:lnSpc>
                <a:spcBef>
                  <a:spcPts val="15"/>
                </a:spcBef>
                <a:spcAft>
                  <a:spcPts val="0"/>
                </a:spcAft>
              </a:pPr>
              <a:endParaRPr lang="ru-RU" sz="16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72390" marR="83820" algn="ctr">
                <a:lnSpc>
                  <a:spcPts val="1325"/>
                </a:lnSpc>
                <a:spcAft>
                  <a:spcPts val="0"/>
                </a:spcAft>
              </a:pPr>
              <a:r>
                <a:rPr lang="ru-RU" sz="1400"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Дефицит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бюджета муниципального округа</a:t>
              </a:r>
              <a:r>
                <a:rPr lang="ru-RU" sz="1400" spc="1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1400" spc="5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sz="1400" spc="4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p>
          </p:txBody>
        </p:sp>
        <p:sp>
          <p:nvSpPr>
            <p:cNvPr id="26" name="Text Box 1188">
              <a:extLst>
                <a:ext uri="{FF2B5EF4-FFF2-40B4-BE49-F238E27FC236}">
                  <a16:creationId xmlns:a16="http://schemas.microsoft.com/office/drawing/2014/main" id="{DA133C4C-6354-E8A9-A708-8F403475AD5C}"/>
                </a:ext>
              </a:extLst>
            </p:cNvPr>
            <p:cNvSpPr txBox="1">
              <a:spLocks noChangeArrowheads="1"/>
            </p:cNvSpPr>
            <p:nvPr/>
          </p:nvSpPr>
          <p:spPr bwMode="auto">
            <a:xfrm>
              <a:off x="5400" y="601"/>
              <a:ext cx="1948"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0,0</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27" name="Text Box 1187">
              <a:extLst>
                <a:ext uri="{FF2B5EF4-FFF2-40B4-BE49-F238E27FC236}">
                  <a16:creationId xmlns:a16="http://schemas.microsoft.com/office/drawing/2014/main" id="{81A65EC4-CB9E-6E4A-C110-73CED6B6C5A0}"/>
                </a:ext>
              </a:extLst>
            </p:cNvPr>
            <p:cNvSpPr txBox="1">
              <a:spLocks noChangeArrowheads="1"/>
            </p:cNvSpPr>
            <p:nvPr/>
          </p:nvSpPr>
          <p:spPr bwMode="auto">
            <a:xfrm>
              <a:off x="6480" y="1532"/>
              <a:ext cx="1400"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- 23,2</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sp>
        <p:nvSpPr>
          <p:cNvPr id="29" name="Text Box 1187">
            <a:extLst>
              <a:ext uri="{FF2B5EF4-FFF2-40B4-BE49-F238E27FC236}">
                <a16:creationId xmlns:a16="http://schemas.microsoft.com/office/drawing/2014/main" id="{B417FD6E-797C-0912-C9BE-3278D56E3303}"/>
              </a:ext>
            </a:extLst>
          </p:cNvPr>
          <p:cNvSpPr txBox="1">
            <a:spLocks noChangeArrowheads="1"/>
          </p:cNvSpPr>
          <p:nvPr/>
        </p:nvSpPr>
        <p:spPr bwMode="auto">
          <a:xfrm>
            <a:off x="5334000" y="7848600"/>
            <a:ext cx="609600" cy="36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0,0</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30" name="Text Box 1187">
            <a:extLst>
              <a:ext uri="{FF2B5EF4-FFF2-40B4-BE49-F238E27FC236}">
                <a16:creationId xmlns:a16="http://schemas.microsoft.com/office/drawing/2014/main" id="{233A4AE7-DAC9-297C-6F35-26DDA6CAA5C9}"/>
              </a:ext>
            </a:extLst>
          </p:cNvPr>
          <p:cNvSpPr txBox="1">
            <a:spLocks noChangeArrowheads="1"/>
          </p:cNvSpPr>
          <p:nvPr/>
        </p:nvSpPr>
        <p:spPr bwMode="auto">
          <a:xfrm>
            <a:off x="2819400" y="7848600"/>
            <a:ext cx="889000" cy="36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0,5</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nvGrpSpPr>
          <p:cNvPr id="31" name="Group 1183">
            <a:extLst>
              <a:ext uri="{FF2B5EF4-FFF2-40B4-BE49-F238E27FC236}">
                <a16:creationId xmlns:a16="http://schemas.microsoft.com/office/drawing/2014/main" id="{EC4266AE-56F7-DA8F-1E79-E3333A8D973B}"/>
              </a:ext>
            </a:extLst>
          </p:cNvPr>
          <p:cNvGrpSpPr>
            <a:grpSpLocks/>
          </p:cNvGrpSpPr>
          <p:nvPr/>
        </p:nvGrpSpPr>
        <p:grpSpPr bwMode="auto">
          <a:xfrm>
            <a:off x="4495800" y="8610600"/>
            <a:ext cx="2169795" cy="127000"/>
            <a:chOff x="0" y="0"/>
            <a:chExt cx="3417" cy="200"/>
          </a:xfrm>
        </p:grpSpPr>
        <p:sp>
          <p:nvSpPr>
            <p:cNvPr id="32" name="Freeform 1184">
              <a:extLst>
                <a:ext uri="{FF2B5EF4-FFF2-40B4-BE49-F238E27FC236}">
                  <a16:creationId xmlns:a16="http://schemas.microsoft.com/office/drawing/2014/main" id="{B9B9284F-7F96-9AA8-C621-3C6B6779FA16}"/>
                </a:ext>
              </a:extLst>
            </p:cNvPr>
            <p:cNvSpPr>
              <a:spLocks/>
            </p:cNvSpPr>
            <p:nvPr/>
          </p:nvSpPr>
          <p:spPr bwMode="auto">
            <a:xfrm>
              <a:off x="7" y="7"/>
              <a:ext cx="3402" cy="185"/>
            </a:xfrm>
            <a:custGeom>
              <a:avLst/>
              <a:gdLst>
                <a:gd name="T0" fmla="+- 0 3409 8"/>
                <a:gd name="T1" fmla="*/ T0 w 3402"/>
                <a:gd name="T2" fmla="+- 0 8 8"/>
                <a:gd name="T3" fmla="*/ 8 h 185"/>
                <a:gd name="T4" fmla="+- 0 3408 8"/>
                <a:gd name="T5" fmla="*/ T4 w 3402"/>
                <a:gd name="T6" fmla="+- 0 79 8"/>
                <a:gd name="T7" fmla="*/ 79 h 185"/>
                <a:gd name="T8" fmla="+- 0 3405 8"/>
                <a:gd name="T9" fmla="*/ T8 w 3402"/>
                <a:gd name="T10" fmla="+- 0 138 8"/>
                <a:gd name="T11" fmla="*/ 138 h 185"/>
                <a:gd name="T12" fmla="+- 0 3400 8"/>
                <a:gd name="T13" fmla="*/ T12 w 3402"/>
                <a:gd name="T14" fmla="+- 0 178 8"/>
                <a:gd name="T15" fmla="*/ 178 h 185"/>
                <a:gd name="T16" fmla="+- 0 3394 8"/>
                <a:gd name="T17" fmla="*/ T16 w 3402"/>
                <a:gd name="T18" fmla="+- 0 192 8"/>
                <a:gd name="T19" fmla="*/ 192 h 185"/>
                <a:gd name="T20" fmla="+- 0 23 8"/>
                <a:gd name="T21" fmla="*/ T20 w 3402"/>
                <a:gd name="T22" fmla="+- 0 192 8"/>
                <a:gd name="T23" fmla="*/ 192 h 185"/>
                <a:gd name="T24" fmla="+- 0 17 8"/>
                <a:gd name="T25" fmla="*/ T24 w 3402"/>
                <a:gd name="T26" fmla="+- 0 178 8"/>
                <a:gd name="T27" fmla="*/ 178 h 185"/>
                <a:gd name="T28" fmla="+- 0 12 8"/>
                <a:gd name="T29" fmla="*/ T28 w 3402"/>
                <a:gd name="T30" fmla="+- 0 138 8"/>
                <a:gd name="T31" fmla="*/ 138 h 185"/>
                <a:gd name="T32" fmla="+- 0 9 8"/>
                <a:gd name="T33" fmla="*/ T32 w 3402"/>
                <a:gd name="T34" fmla="+- 0 79 8"/>
                <a:gd name="T35" fmla="*/ 79 h 185"/>
                <a:gd name="T36" fmla="+- 0 8 8"/>
                <a:gd name="T37" fmla="*/ T36 w 3402"/>
                <a:gd name="T38" fmla="+- 0 8 8"/>
                <a:gd name="T39" fmla="*/ 8 h 1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402" h="185">
                  <a:moveTo>
                    <a:pt x="3401" y="0"/>
                  </a:moveTo>
                  <a:lnTo>
                    <a:pt x="3400" y="71"/>
                  </a:lnTo>
                  <a:lnTo>
                    <a:pt x="3397" y="130"/>
                  </a:lnTo>
                  <a:lnTo>
                    <a:pt x="3392" y="170"/>
                  </a:lnTo>
                  <a:lnTo>
                    <a:pt x="3386" y="184"/>
                  </a:lnTo>
                  <a:lnTo>
                    <a:pt x="15" y="184"/>
                  </a:lnTo>
                  <a:lnTo>
                    <a:pt x="9" y="170"/>
                  </a:lnTo>
                  <a:lnTo>
                    <a:pt x="4" y="130"/>
                  </a:lnTo>
                  <a:lnTo>
                    <a:pt x="1" y="71"/>
                  </a:lnTo>
                  <a:lnTo>
                    <a:pt x="0" y="0"/>
                  </a:lnTo>
                </a:path>
              </a:pathLst>
            </a:custGeom>
            <a:noFill/>
            <a:ln w="9525">
              <a:solidFill>
                <a:srgbClr val="1C797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grpSp>
      <p:sp>
        <p:nvSpPr>
          <p:cNvPr id="33" name="Rectangle 66">
            <a:extLst>
              <a:ext uri="{FF2B5EF4-FFF2-40B4-BE49-F238E27FC236}">
                <a16:creationId xmlns:a16="http://schemas.microsoft.com/office/drawing/2014/main" id="{470411BE-2E4B-CA42-EF93-A1860525EE0E}"/>
              </a:ext>
            </a:extLst>
          </p:cNvPr>
          <p:cNvSpPr>
            <a:spLocks noChangeArrowheads="1"/>
          </p:cNvSpPr>
          <p:nvPr/>
        </p:nvSpPr>
        <p:spPr bwMode="auto">
          <a:xfrm>
            <a:off x="5105400" y="8686800"/>
            <a:ext cx="8254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dirty="0">
                <a:ln>
                  <a:noFill/>
                </a:ln>
                <a:solidFill>
                  <a:schemeClr val="tx2">
                    <a:lumMod val="50000"/>
                  </a:schemeClr>
                </a:solidFill>
                <a:effectLst/>
                <a:latin typeface="Arial" panose="020B0604020202020204" pitchFamily="34" charset="0"/>
                <a:ea typeface="Verdana" panose="020B0604030504040204" pitchFamily="34" charset="0"/>
                <a:cs typeface="Verdana" panose="020B0604030504040204" pitchFamily="34" charset="0"/>
              </a:rPr>
              <a:t>прогноз</a:t>
            </a:r>
            <a:endParaRPr kumimoji="0" lang="ru-RU" altLang="ru-RU" sz="1400" b="0" i="0" u="none" strike="noStrike" cap="none" normalizeH="0" dirty="0">
              <a:ln>
                <a:noFill/>
              </a:ln>
              <a:solidFill>
                <a:schemeClr val="tx2">
                  <a:lumMod val="50000"/>
                </a:schemeClr>
              </a:solidFill>
              <a:effectLst/>
              <a:latin typeface="Arial" panose="020B0604020202020204" pitchFamily="34" charset="0"/>
            </a:endParaRPr>
          </a:p>
        </p:txBody>
      </p:sp>
      <p:sp>
        <p:nvSpPr>
          <p:cNvPr id="34" name="Прямоугольник 33">
            <a:extLst>
              <a:ext uri="{FF2B5EF4-FFF2-40B4-BE49-F238E27FC236}">
                <a16:creationId xmlns:a16="http://schemas.microsoft.com/office/drawing/2014/main" id="{373D5448-8489-E33D-EBA8-F51CB898D2CE}"/>
              </a:ext>
            </a:extLst>
          </p:cNvPr>
          <p:cNvSpPr/>
          <p:nvPr/>
        </p:nvSpPr>
        <p:spPr>
          <a:xfrm>
            <a:off x="2667000" y="8305800"/>
            <a:ext cx="914400"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2024*</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ED5AA445-6CCE-FBED-68D9-CBBE1FEC49AE}"/>
              </a:ext>
            </a:extLst>
          </p:cNvPr>
          <p:cNvSpPr/>
          <p:nvPr/>
        </p:nvSpPr>
        <p:spPr>
          <a:xfrm>
            <a:off x="3505200" y="8305800"/>
            <a:ext cx="990600"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2025**</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058D12B1-AE6C-433E-ADFE-E0ABDCE91C20}"/>
              </a:ext>
            </a:extLst>
          </p:cNvPr>
          <p:cNvSpPr/>
          <p:nvPr/>
        </p:nvSpPr>
        <p:spPr>
          <a:xfrm>
            <a:off x="4343400" y="8305800"/>
            <a:ext cx="771502"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2026</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8B27AFA2-69A5-6ECF-CD2A-03C2F9F5A7B8}"/>
              </a:ext>
            </a:extLst>
          </p:cNvPr>
          <p:cNvSpPr/>
          <p:nvPr/>
        </p:nvSpPr>
        <p:spPr>
          <a:xfrm>
            <a:off x="5181600" y="8305800"/>
            <a:ext cx="871147"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2027</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3E117622-9B1A-CDD2-650B-FA7650BB56FE}"/>
              </a:ext>
            </a:extLst>
          </p:cNvPr>
          <p:cNvSpPr/>
          <p:nvPr/>
        </p:nvSpPr>
        <p:spPr>
          <a:xfrm>
            <a:off x="6054220" y="8305800"/>
            <a:ext cx="765680" cy="400110"/>
          </a:xfrm>
          <a:prstGeom prst="rect">
            <a:avLst/>
          </a:prstGeom>
        </p:spPr>
        <p:txBody>
          <a:bodyPr wrap="square">
            <a:spAutoFit/>
          </a:bodyPr>
          <a:lstStyle/>
          <a:p>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2028</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39" name="Text Box 1187">
            <a:extLst>
              <a:ext uri="{FF2B5EF4-FFF2-40B4-BE49-F238E27FC236}">
                <a16:creationId xmlns:a16="http://schemas.microsoft.com/office/drawing/2014/main" id="{1DA4B029-336A-1EFB-D8B9-CD2E4590E61F}"/>
              </a:ext>
            </a:extLst>
          </p:cNvPr>
          <p:cNvSpPr txBox="1">
            <a:spLocks noChangeArrowheads="1"/>
          </p:cNvSpPr>
          <p:nvPr/>
        </p:nvSpPr>
        <p:spPr bwMode="auto">
          <a:xfrm>
            <a:off x="6172200" y="7848600"/>
            <a:ext cx="889000" cy="36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
              </a:spcBef>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0,0</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E556C426-79CE-B252-BEE9-B5F2B0BEAC3B}"/>
              </a:ext>
            </a:extLst>
          </p:cNvPr>
          <p:cNvSpPr/>
          <p:nvPr/>
        </p:nvSpPr>
        <p:spPr>
          <a:xfrm>
            <a:off x="-190744" y="8617244"/>
            <a:ext cx="5607875" cy="461665"/>
          </a:xfrm>
          <a:prstGeom prst="rect">
            <a:avLst/>
          </a:prstGeom>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2">
                    <a:lumMod val="50000"/>
                  </a:schemeClr>
                </a:solidFill>
                <a:effectLst/>
                <a:uLnTx/>
                <a:uFillTx/>
                <a:latin typeface="Segoe UI" pitchFamily="34" charset="0"/>
                <a:ea typeface="Verdana" panose="020B0604030504040204" pitchFamily="34" charset="0"/>
                <a:cs typeface="Segoe UI" pitchFamily="34" charset="0"/>
              </a:rPr>
              <a:t> *Факт 2024г.</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2">
                    <a:lumMod val="50000"/>
                  </a:schemeClr>
                </a:solidFill>
                <a:effectLst/>
                <a:uLnTx/>
                <a:uFillTx/>
                <a:latin typeface="Segoe UI" pitchFamily="34" charset="0"/>
                <a:ea typeface="Verdana" panose="020B0604030504040204" pitchFamily="34" charset="0"/>
                <a:cs typeface="Segoe UI" pitchFamily="34" charset="0"/>
              </a:rPr>
              <a:t> **Первоначальный план 2025г.</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7" name="Rectangle 86"/>
          <p:cNvSpPr>
            <a:spLocks noChangeArrowheads="1"/>
          </p:cNvSpPr>
          <p:nvPr/>
        </p:nvSpPr>
        <p:spPr bwMode="auto">
          <a:xfrm>
            <a:off x="990600" y="914400"/>
            <a:ext cx="5486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82663" algn="l"/>
              </a:tabLst>
              <a:defRPr>
                <a:solidFill>
                  <a:schemeClr val="tx1"/>
                </a:solidFill>
                <a:latin typeface="Arial" panose="020B0604020202020204" pitchFamily="34" charset="0"/>
              </a:defRPr>
            </a:lvl1pPr>
            <a:lvl2pPr eaLnBrk="0" fontAlgn="base" hangingPunct="0">
              <a:spcBef>
                <a:spcPct val="0"/>
              </a:spcBef>
              <a:spcAft>
                <a:spcPct val="0"/>
              </a:spcAft>
              <a:tabLst>
                <a:tab pos="982663" algn="l"/>
              </a:tabLst>
              <a:defRPr>
                <a:solidFill>
                  <a:schemeClr val="tx1"/>
                </a:solidFill>
                <a:latin typeface="Arial" panose="020B0604020202020204" pitchFamily="34" charset="0"/>
              </a:defRPr>
            </a:lvl2pPr>
            <a:lvl3pPr eaLnBrk="0" fontAlgn="base" hangingPunct="0">
              <a:spcBef>
                <a:spcPct val="0"/>
              </a:spcBef>
              <a:spcAft>
                <a:spcPct val="0"/>
              </a:spcAft>
              <a:tabLst>
                <a:tab pos="982663" algn="l"/>
              </a:tabLst>
              <a:defRPr>
                <a:solidFill>
                  <a:schemeClr val="tx1"/>
                </a:solidFill>
                <a:latin typeface="Arial" panose="020B0604020202020204" pitchFamily="34" charset="0"/>
              </a:defRPr>
            </a:lvl3pPr>
            <a:lvl4pPr eaLnBrk="0" fontAlgn="base" hangingPunct="0">
              <a:spcBef>
                <a:spcPct val="0"/>
              </a:spcBef>
              <a:spcAft>
                <a:spcPct val="0"/>
              </a:spcAft>
              <a:tabLst>
                <a:tab pos="982663" algn="l"/>
              </a:tabLst>
              <a:defRPr>
                <a:solidFill>
                  <a:schemeClr val="tx1"/>
                </a:solidFill>
                <a:latin typeface="Arial" panose="020B0604020202020204" pitchFamily="34" charset="0"/>
              </a:defRPr>
            </a:lvl4pPr>
            <a:lvl5pPr eaLnBrk="0" fontAlgn="base" hangingPunct="0">
              <a:spcBef>
                <a:spcPct val="0"/>
              </a:spcBef>
              <a:spcAft>
                <a:spcPct val="0"/>
              </a:spcAft>
              <a:tabLst>
                <a:tab pos="982663" algn="l"/>
              </a:tabLst>
              <a:defRPr>
                <a:solidFill>
                  <a:schemeClr val="tx1"/>
                </a:solidFill>
                <a:latin typeface="Arial" panose="020B0604020202020204" pitchFamily="34" charset="0"/>
              </a:defRPr>
            </a:lvl5pPr>
            <a:lvl6pPr eaLnBrk="0" fontAlgn="base" hangingPunct="0">
              <a:spcBef>
                <a:spcPct val="0"/>
              </a:spcBef>
              <a:spcAft>
                <a:spcPct val="0"/>
              </a:spcAft>
              <a:tabLst>
                <a:tab pos="982663" algn="l"/>
              </a:tabLst>
              <a:defRPr>
                <a:solidFill>
                  <a:schemeClr val="tx1"/>
                </a:solidFill>
                <a:latin typeface="Arial" panose="020B0604020202020204" pitchFamily="34" charset="0"/>
              </a:defRPr>
            </a:lvl6pPr>
            <a:lvl7pPr eaLnBrk="0" fontAlgn="base" hangingPunct="0">
              <a:spcBef>
                <a:spcPct val="0"/>
              </a:spcBef>
              <a:spcAft>
                <a:spcPct val="0"/>
              </a:spcAft>
              <a:tabLst>
                <a:tab pos="982663" algn="l"/>
              </a:tabLst>
              <a:defRPr>
                <a:solidFill>
                  <a:schemeClr val="tx1"/>
                </a:solidFill>
                <a:latin typeface="Arial" panose="020B0604020202020204" pitchFamily="34" charset="0"/>
              </a:defRPr>
            </a:lvl7pPr>
            <a:lvl8pPr eaLnBrk="0" fontAlgn="base" hangingPunct="0">
              <a:spcBef>
                <a:spcPct val="0"/>
              </a:spcBef>
              <a:spcAft>
                <a:spcPct val="0"/>
              </a:spcAft>
              <a:tabLst>
                <a:tab pos="982663" algn="l"/>
              </a:tabLst>
              <a:defRPr>
                <a:solidFill>
                  <a:schemeClr val="tx1"/>
                </a:solidFill>
                <a:latin typeface="Arial" panose="020B0604020202020204" pitchFamily="34" charset="0"/>
              </a:defRPr>
            </a:lvl8pPr>
            <a:lvl9pPr eaLnBrk="0" fontAlgn="base" hangingPunct="0">
              <a:spcBef>
                <a:spcPct val="0"/>
              </a:spcBef>
              <a:spcAft>
                <a:spcPct val="0"/>
              </a:spcAft>
              <a:tabLst>
                <a:tab pos="982663"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400" b="0" i="0" u="none" strike="noStrike" cap="none" normalizeH="0" baseline="0" dirty="0">
                <a:ln>
                  <a:noFill/>
                </a:ln>
                <a:effectLst/>
                <a:latin typeface="Times New Roman" panose="02020603050405020304" pitchFamily="18" charset="0"/>
                <a:ea typeface="Verdana" panose="020B0604030504040204" pitchFamily="34" charset="0"/>
                <a:cs typeface="Times New Roman" panose="02020603050405020304" pitchFamily="18" charset="0"/>
              </a:rPr>
              <a:t>   </a:t>
            </a:r>
            <a:r>
              <a:rPr kumimoji="0" lang="ru-RU" sz="1400" b="1" i="0" u="none" strike="noStrike" kern="1200" cap="none" spc="0" normalizeH="0" baseline="0" noProof="0" dirty="0">
                <a:ln>
                  <a:noFill/>
                </a:ln>
                <a:effectLst/>
                <a:uLnTx/>
                <a:uFillTx/>
                <a:latin typeface="Times New Roman" panose="02020603050405020304" pitchFamily="18" charset="0"/>
                <a:ea typeface="Verdana" panose="020B0604030504040204"/>
                <a:cs typeface="Times New Roman" panose="02020603050405020304" pitchFamily="18" charset="0"/>
                <a:sym typeface="Verdana" panose="020B0604030504040204"/>
              </a:rPr>
              <a:t>Расходы на оплату труда рассчитаны:</a:t>
            </a:r>
            <a:endParaRPr kumimoji="0" lang="en-US" sz="1400" b="1" i="0" u="none" strike="noStrike" kern="1200" cap="none" spc="0" normalizeH="0" baseline="0" noProof="0" dirty="0">
              <a:ln>
                <a:noFill/>
              </a:ln>
              <a:effectLst/>
              <a:uLnTx/>
              <a:uFillTx/>
              <a:latin typeface="Times New Roman" panose="02020603050405020304" pitchFamily="18" charset="0"/>
              <a:ea typeface="Verdana" panose="020B0604030504040204"/>
              <a:cs typeface="Times New Roman" panose="02020603050405020304" pitchFamily="18" charset="0"/>
              <a:sym typeface="Verdana" panose="020B0604030504040204"/>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ru-RU" sz="1400" b="1" i="0" u="none" strike="noStrike" kern="1200" cap="none" spc="0" normalizeH="0" baseline="0" noProof="0" dirty="0">
                <a:ln>
                  <a:noFill/>
                </a:ln>
                <a:effectLst/>
                <a:uLnTx/>
                <a:uFillTx/>
                <a:latin typeface="Times New Roman" panose="02020603050405020304" pitchFamily="18" charset="0"/>
                <a:ea typeface="Verdana" panose="020B0604030504040204"/>
                <a:cs typeface="Times New Roman" panose="02020603050405020304" pitchFamily="18" charset="0"/>
                <a:sym typeface="Verdana" panose="020B0604030504040204"/>
              </a:rPr>
              <a:t>- сохранением целевых показателей заработной платы «Указных» категорий работников (а это учителя, воспитатели, работники допобразования с учетом прогноза среднемесячного дохода от трудовой деятельности за 2025 год и изменением списочной численности);</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400" b="1" i="0" u="none" strike="noStrike" kern="1200" cap="none" spc="0" normalizeH="0" baseline="0" noProof="0" dirty="0">
                <a:ln>
                  <a:noFill/>
                </a:ln>
                <a:effectLst/>
                <a:uLnTx/>
                <a:uFillTx/>
                <a:latin typeface="Times New Roman" panose="02020603050405020304" pitchFamily="18" charset="0"/>
                <a:ea typeface="Verdana" panose="020B0604030504040204"/>
                <a:cs typeface="Times New Roman" panose="02020603050405020304" pitchFamily="18" charset="0"/>
                <a:sym typeface="Verdana" panose="020B0604030504040204"/>
              </a:rPr>
              <a:t>-   дополнительной потребности на доведение заработной платы отдельных категорий работников до минимального размера оплаты труда 27 093 рубля;</a:t>
            </a:r>
          </a:p>
        </p:txBody>
      </p:sp>
      <p:sp>
        <p:nvSpPr>
          <p:cNvPr id="47" name="object 47"/>
          <p:cNvSpPr txBox="1"/>
          <p:nvPr/>
        </p:nvSpPr>
        <p:spPr>
          <a:xfrm>
            <a:off x="280752" y="151808"/>
            <a:ext cx="6456802" cy="566822"/>
          </a:xfrm>
          <a:prstGeom prst="rect">
            <a:avLst/>
          </a:prstGeom>
        </p:spPr>
        <p:txBody>
          <a:bodyPr vert="horz" wrap="square" lIns="0" tIns="12700" rIns="0" bIns="0" rtlCol="0">
            <a:spAutoFit/>
          </a:bodyPr>
          <a:lstStyle/>
          <a:p>
            <a:pPr marL="12700" marR="5080" algn="ctr">
              <a:lnSpc>
                <a:spcPct val="100000"/>
              </a:lnSpc>
              <a:spcBef>
                <a:spcPts val="100"/>
              </a:spcBef>
            </a:pPr>
            <a:r>
              <a:rPr lang="ru-RU" b="1" spc="-110" dirty="0">
                <a:solidFill>
                  <a:srgbClr val="002060"/>
                </a:solidFill>
                <a:latin typeface="Arial" panose="020B0604020202020204" pitchFamily="34" charset="0"/>
                <a:ea typeface="Verdana" panose="020B0604030504040204" pitchFamily="34" charset="0"/>
                <a:cs typeface="Arial" panose="020B0604020202020204" pitchFamily="34" charset="0"/>
              </a:rPr>
              <a:t>ОСОБЕННОСТИ ФОРМИРОВАНИЯ  БЮДЖЕТА </a:t>
            </a:r>
            <a:r>
              <a:rPr kumimoji="0" lang="ru-RU" sz="1800" b="1" i="0" u="none" strike="noStrike" kern="1200" cap="none" spc="-1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lang="ru-RU" b="1" spc="-110" dirty="0">
                <a:solidFill>
                  <a:srgbClr val="002060"/>
                </a:solidFill>
                <a:latin typeface="Arial" panose="020B0604020202020204" pitchFamily="34" charset="0"/>
                <a:ea typeface="Verdana" panose="020B0604030504040204" pitchFamily="34" charset="0"/>
                <a:cs typeface="Arial" panose="020B0604020202020204" pitchFamily="34" charset="0"/>
              </a:rPr>
              <a:t> ОКРУГА СЕМЕНОВСКИЙ </a:t>
            </a:r>
            <a:r>
              <a:rPr b="1" spc="-114" dirty="0">
                <a:solidFill>
                  <a:srgbClr val="002060"/>
                </a:solidFill>
                <a:latin typeface="Arial" panose="020B0604020202020204" pitchFamily="34" charset="0"/>
                <a:ea typeface="Verdana" panose="020B0604030504040204" pitchFamily="34" charset="0"/>
                <a:cs typeface="Arial" panose="020B0604020202020204" pitchFamily="34" charset="0"/>
              </a:rPr>
              <a:t>ПО </a:t>
            </a:r>
            <a:r>
              <a:rPr b="1" spc="-434"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b="1" spc="-150" dirty="0">
                <a:solidFill>
                  <a:srgbClr val="002060"/>
                </a:solidFill>
                <a:latin typeface="Arial" panose="020B0604020202020204" pitchFamily="34" charset="0"/>
                <a:ea typeface="Verdana" panose="020B0604030504040204" pitchFamily="34" charset="0"/>
                <a:cs typeface="Arial" panose="020B0604020202020204" pitchFamily="34" charset="0"/>
              </a:rPr>
              <a:t>РАСХОДАМ</a:t>
            </a:r>
            <a:endParaRPr b="1"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sp>
        <p:nvSpPr>
          <p:cNvPr id="48" name="object 48"/>
          <p:cNvSpPr/>
          <p:nvPr/>
        </p:nvSpPr>
        <p:spPr>
          <a:xfrm>
            <a:off x="256743" y="753491"/>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endParaRPr/>
          </a:p>
        </p:txBody>
      </p:sp>
      <p:sp>
        <p:nvSpPr>
          <p:cNvPr id="143" name="Rectangle 85"/>
          <p:cNvSpPr>
            <a:spLocks noChangeArrowheads="1"/>
          </p:cNvSpPr>
          <p:nvPr/>
        </p:nvSpPr>
        <p:spPr bwMode="auto">
          <a:xfrm>
            <a:off x="1066799" y="1469395"/>
            <a:ext cx="60205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48" name="Rectangle 90"/>
          <p:cNvSpPr>
            <a:spLocks noChangeArrowheads="1"/>
          </p:cNvSpPr>
          <p:nvPr/>
        </p:nvSpPr>
        <p:spPr bwMode="auto">
          <a:xfrm>
            <a:off x="-320616" y="1166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latin typeface="Arial" panose="020B0604020202020204" pitchFamily="34" charset="0"/>
              <a:cs typeface="Arial" panose="020B0604020202020204" pitchFamily="34" charset="0"/>
            </a:endParaRPr>
          </a:p>
        </p:txBody>
      </p:sp>
      <p:sp>
        <p:nvSpPr>
          <p:cNvPr id="152" name="Rectangle 91"/>
          <p:cNvSpPr>
            <a:spLocks noChangeArrowheads="1"/>
          </p:cNvSpPr>
          <p:nvPr/>
        </p:nvSpPr>
        <p:spPr bwMode="auto">
          <a:xfrm>
            <a:off x="1143000" y="2895600"/>
            <a:ext cx="5194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ru-RU" sz="1400" b="1" dirty="0">
                <a:latin typeface="Times New Roman" panose="02020603050405020304" pitchFamily="18" charset="0"/>
                <a:ea typeface="Verdana" panose="020B0604030504040204" pitchFamily="34" charset="0"/>
                <a:cs typeface="Times New Roman" panose="02020603050405020304" pitchFamily="18" charset="0"/>
                <a:sym typeface="Verdana"/>
              </a:rPr>
              <a:t>оплата коммунальных услуг и аренда помещений на 2026 год рассчитаны от уровня первоначального бюджета 2025 года, с учетом индексации на прогнозируемый среднегодовой индекс роста потребительских цен – 4,9 %;</a:t>
            </a:r>
            <a:endParaRPr kumimoji="0" lang="ru-RU" altLang="ru-RU" sz="1400" b="1" i="0" u="none" strike="noStrike" cap="none" normalizeH="0" baseline="0" dirty="0">
              <a:ln>
                <a:noFill/>
              </a:ln>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157" name="Rectangle 96"/>
          <p:cNvSpPr>
            <a:spLocks noChangeArrowheads="1"/>
          </p:cNvSpPr>
          <p:nvPr/>
        </p:nvSpPr>
        <p:spPr bwMode="auto">
          <a:xfrm>
            <a:off x="1143000" y="4191000"/>
            <a:ext cx="551010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400" b="0" i="0" u="none" strike="noStrike" cap="none" normalizeH="0" baseline="0" dirty="0">
                <a:ln>
                  <a:noFill/>
                </a:ln>
                <a:effectLst/>
                <a:latin typeface="Times New Roman" panose="02020603050405020304" pitchFamily="18" charset="0"/>
                <a:cs typeface="Times New Roman" panose="02020603050405020304" pitchFamily="18" charset="0"/>
              </a:rPr>
            </a:br>
            <a:endParaRPr kumimoji="0" lang="ru-RU" altLang="ru-RU"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effectLst/>
                <a:latin typeface="Times New Roman" panose="02020603050405020304" pitchFamily="18" charset="0"/>
                <a:ea typeface="Verdana" panose="020B0604030504040204" pitchFamily="34" charset="0"/>
                <a:cs typeface="Times New Roman" panose="02020603050405020304" pitchFamily="18" charset="0"/>
              </a:rPr>
              <a:t>Расходы прогнозного плана   капитального строительства по муниципальному округу Семеновский</a:t>
            </a:r>
            <a:endParaRPr kumimoji="0" lang="ru-RU" altLang="ru-RU"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59" name="Rectangle 98"/>
          <p:cNvSpPr>
            <a:spLocks noChangeArrowheads="1"/>
          </p:cNvSpPr>
          <p:nvPr/>
        </p:nvSpPr>
        <p:spPr bwMode="auto">
          <a:xfrm>
            <a:off x="1143000" y="3962400"/>
            <a:ext cx="54618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33500" algn="l"/>
              </a:tabLst>
              <a:defRPr>
                <a:solidFill>
                  <a:schemeClr val="tx1"/>
                </a:solidFill>
                <a:latin typeface="Arial" panose="020B0604020202020204" pitchFamily="34" charset="0"/>
              </a:defRPr>
            </a:lvl1pPr>
            <a:lvl2pPr eaLnBrk="0" fontAlgn="base" hangingPunct="0">
              <a:spcBef>
                <a:spcPct val="0"/>
              </a:spcBef>
              <a:spcAft>
                <a:spcPct val="0"/>
              </a:spcAft>
              <a:tabLst>
                <a:tab pos="1333500" algn="l"/>
              </a:tabLst>
              <a:defRPr>
                <a:solidFill>
                  <a:schemeClr val="tx1"/>
                </a:solidFill>
                <a:latin typeface="Arial" panose="020B0604020202020204" pitchFamily="34" charset="0"/>
              </a:defRPr>
            </a:lvl2pPr>
            <a:lvl3pPr eaLnBrk="0" fontAlgn="base" hangingPunct="0">
              <a:spcBef>
                <a:spcPct val="0"/>
              </a:spcBef>
              <a:spcAft>
                <a:spcPct val="0"/>
              </a:spcAft>
              <a:tabLst>
                <a:tab pos="1333500" algn="l"/>
              </a:tabLst>
              <a:defRPr>
                <a:solidFill>
                  <a:schemeClr val="tx1"/>
                </a:solidFill>
                <a:latin typeface="Arial" panose="020B0604020202020204" pitchFamily="34" charset="0"/>
              </a:defRPr>
            </a:lvl3pPr>
            <a:lvl4pPr eaLnBrk="0" fontAlgn="base" hangingPunct="0">
              <a:spcBef>
                <a:spcPct val="0"/>
              </a:spcBef>
              <a:spcAft>
                <a:spcPct val="0"/>
              </a:spcAft>
              <a:tabLst>
                <a:tab pos="1333500" algn="l"/>
              </a:tabLst>
              <a:defRPr>
                <a:solidFill>
                  <a:schemeClr val="tx1"/>
                </a:solidFill>
                <a:latin typeface="Arial" panose="020B0604020202020204" pitchFamily="34" charset="0"/>
              </a:defRPr>
            </a:lvl4pPr>
            <a:lvl5pPr eaLnBrk="0" fontAlgn="base" hangingPunct="0">
              <a:spcBef>
                <a:spcPct val="0"/>
              </a:spcBef>
              <a:spcAft>
                <a:spcPct val="0"/>
              </a:spcAft>
              <a:tabLst>
                <a:tab pos="1333500" algn="l"/>
              </a:tabLst>
              <a:defRPr>
                <a:solidFill>
                  <a:schemeClr val="tx1"/>
                </a:solidFill>
                <a:latin typeface="Arial" panose="020B0604020202020204" pitchFamily="34" charset="0"/>
              </a:defRPr>
            </a:lvl5pPr>
            <a:lvl6pPr eaLnBrk="0" fontAlgn="base" hangingPunct="0">
              <a:spcBef>
                <a:spcPct val="0"/>
              </a:spcBef>
              <a:spcAft>
                <a:spcPct val="0"/>
              </a:spcAft>
              <a:tabLst>
                <a:tab pos="1333500" algn="l"/>
              </a:tabLst>
              <a:defRPr>
                <a:solidFill>
                  <a:schemeClr val="tx1"/>
                </a:solidFill>
                <a:latin typeface="Arial" panose="020B0604020202020204" pitchFamily="34" charset="0"/>
              </a:defRPr>
            </a:lvl6pPr>
            <a:lvl7pPr eaLnBrk="0" fontAlgn="base" hangingPunct="0">
              <a:spcBef>
                <a:spcPct val="0"/>
              </a:spcBef>
              <a:spcAft>
                <a:spcPct val="0"/>
              </a:spcAft>
              <a:tabLst>
                <a:tab pos="1333500" algn="l"/>
              </a:tabLst>
              <a:defRPr>
                <a:solidFill>
                  <a:schemeClr val="tx1"/>
                </a:solidFill>
                <a:latin typeface="Arial" panose="020B0604020202020204" pitchFamily="34" charset="0"/>
              </a:defRPr>
            </a:lvl7pPr>
            <a:lvl8pPr eaLnBrk="0" fontAlgn="base" hangingPunct="0">
              <a:spcBef>
                <a:spcPct val="0"/>
              </a:spcBef>
              <a:spcAft>
                <a:spcPct val="0"/>
              </a:spcAft>
              <a:tabLst>
                <a:tab pos="1333500" algn="l"/>
              </a:tabLst>
              <a:defRPr>
                <a:solidFill>
                  <a:schemeClr val="tx1"/>
                </a:solidFill>
                <a:latin typeface="Arial" panose="020B0604020202020204" pitchFamily="34" charset="0"/>
              </a:defRPr>
            </a:lvl8pPr>
            <a:lvl9pPr eaLnBrk="0" fontAlgn="base" hangingPunct="0">
              <a:spcBef>
                <a:spcPct val="0"/>
              </a:spcBef>
              <a:spcAft>
                <a:spcPct val="0"/>
              </a:spcAft>
              <a:tabLst>
                <a:tab pos="1333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33500" algn="l"/>
              </a:tabLst>
            </a:pPr>
            <a:r>
              <a:rPr kumimoji="0" lang="ru-RU" altLang="ru-RU" sz="1400" b="1" i="0" u="none" strike="noStrike" cap="none" normalizeH="0" baseline="0" dirty="0">
                <a:ln>
                  <a:noFill/>
                </a:ln>
                <a:effectLst/>
                <a:latin typeface="Times New Roman" panose="02020603050405020304" pitchFamily="18" charset="0"/>
                <a:ea typeface="Verdana" panose="020B0604030504040204" pitchFamily="34" charset="0"/>
                <a:cs typeface="Times New Roman" panose="02020603050405020304" pitchFamily="18" charset="0"/>
              </a:rPr>
              <a:t>Расходы на реализацию проектов инициативного   бюджетирования «Вам решать!»</a:t>
            </a:r>
            <a:endParaRPr kumimoji="0" lang="ru-RU" altLang="ru-RU" sz="1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60" name="Freeform 1029"/>
          <p:cNvSpPr>
            <a:spLocks/>
          </p:cNvSpPr>
          <p:nvPr/>
        </p:nvSpPr>
        <p:spPr bwMode="auto">
          <a:xfrm>
            <a:off x="268748" y="6063105"/>
            <a:ext cx="6480810" cy="1270"/>
          </a:xfrm>
          <a:custGeom>
            <a:avLst/>
            <a:gdLst>
              <a:gd name="T0" fmla="+- 0 404 404"/>
              <a:gd name="T1" fmla="*/ T0 w 10206"/>
              <a:gd name="T2" fmla="+- 0 10610 404"/>
              <a:gd name="T3" fmla="*/ T2 w 10206"/>
            </a:gdLst>
            <a:ahLst/>
            <a:cxnLst>
              <a:cxn ang="0">
                <a:pos x="T1" y="0"/>
              </a:cxn>
              <a:cxn ang="0">
                <a:pos x="T3" y="0"/>
              </a:cxn>
            </a:cxnLst>
            <a:rect l="0" t="0" r="r" b="b"/>
            <a:pathLst>
              <a:path w="10206">
                <a:moveTo>
                  <a:pt x="0" y="0"/>
                </a:moveTo>
                <a:lnTo>
                  <a:pt x="10206" y="0"/>
                </a:lnTo>
              </a:path>
            </a:pathLst>
          </a:custGeom>
          <a:noFill/>
          <a:ln w="9525">
            <a:solidFill>
              <a:schemeClr val="accent3">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p>
          <a:p>
            <a:endParaRPr lang="ru-RU" dirty="0"/>
          </a:p>
          <a:p>
            <a:endParaRPr lang="ru-RU" dirty="0"/>
          </a:p>
        </p:txBody>
      </p:sp>
      <p:sp>
        <p:nvSpPr>
          <p:cNvPr id="24" name="Freeform 962"/>
          <p:cNvSpPr>
            <a:spLocks/>
          </p:cNvSpPr>
          <p:nvPr/>
        </p:nvSpPr>
        <p:spPr bwMode="auto">
          <a:xfrm>
            <a:off x="939157" y="8612153"/>
            <a:ext cx="288290" cy="72390"/>
          </a:xfrm>
          <a:custGeom>
            <a:avLst/>
            <a:gdLst>
              <a:gd name="T0" fmla="+- 0 4128 3682"/>
              <a:gd name="T1" fmla="*/ T0 w 454"/>
              <a:gd name="T2" fmla="+- 0 130 130"/>
              <a:gd name="T3" fmla="*/ 130 h 114"/>
              <a:gd name="T4" fmla="+- 0 3691 3682"/>
              <a:gd name="T5" fmla="*/ T4 w 454"/>
              <a:gd name="T6" fmla="+- 0 130 130"/>
              <a:gd name="T7" fmla="*/ 130 h 114"/>
              <a:gd name="T8" fmla="+- 0 3682 3682"/>
              <a:gd name="T9" fmla="*/ T8 w 454"/>
              <a:gd name="T10" fmla="+- 0 138 130"/>
              <a:gd name="T11" fmla="*/ 138 h 114"/>
              <a:gd name="T12" fmla="+- 0 3682 3682"/>
              <a:gd name="T13" fmla="*/ T12 w 454"/>
              <a:gd name="T14" fmla="+- 0 149 130"/>
              <a:gd name="T15" fmla="*/ 149 h 114"/>
              <a:gd name="T16" fmla="+- 0 3682 3682"/>
              <a:gd name="T17" fmla="*/ T16 w 454"/>
              <a:gd name="T18" fmla="+- 0 235 130"/>
              <a:gd name="T19" fmla="*/ 235 h 114"/>
              <a:gd name="T20" fmla="+- 0 3691 3682"/>
              <a:gd name="T21" fmla="*/ T20 w 454"/>
              <a:gd name="T22" fmla="+- 0 243 130"/>
              <a:gd name="T23" fmla="*/ 243 h 114"/>
              <a:gd name="T24" fmla="+- 0 4128 3682"/>
              <a:gd name="T25" fmla="*/ T24 w 454"/>
              <a:gd name="T26" fmla="+- 0 243 130"/>
              <a:gd name="T27" fmla="*/ 243 h 114"/>
              <a:gd name="T28" fmla="+- 0 4136 3682"/>
              <a:gd name="T29" fmla="*/ T28 w 454"/>
              <a:gd name="T30" fmla="+- 0 235 130"/>
              <a:gd name="T31" fmla="*/ 235 h 114"/>
              <a:gd name="T32" fmla="+- 0 4136 3682"/>
              <a:gd name="T33" fmla="*/ T32 w 454"/>
              <a:gd name="T34" fmla="+- 0 138 130"/>
              <a:gd name="T35" fmla="*/ 138 h 114"/>
              <a:gd name="T36" fmla="+- 0 4128 3682"/>
              <a:gd name="T37" fmla="*/ T36 w 454"/>
              <a:gd name="T38" fmla="+- 0 130 130"/>
              <a:gd name="T39" fmla="*/ 130 h 1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54" h="114">
                <a:moveTo>
                  <a:pt x="446" y="0"/>
                </a:moveTo>
                <a:lnTo>
                  <a:pt x="9" y="0"/>
                </a:lnTo>
                <a:lnTo>
                  <a:pt x="0" y="8"/>
                </a:lnTo>
                <a:lnTo>
                  <a:pt x="0" y="19"/>
                </a:lnTo>
                <a:lnTo>
                  <a:pt x="0" y="105"/>
                </a:lnTo>
                <a:lnTo>
                  <a:pt x="9" y="113"/>
                </a:lnTo>
                <a:lnTo>
                  <a:pt x="446" y="113"/>
                </a:lnTo>
                <a:lnTo>
                  <a:pt x="454" y="105"/>
                </a:lnTo>
                <a:lnTo>
                  <a:pt x="454" y="8"/>
                </a:lnTo>
                <a:lnTo>
                  <a:pt x="446" y="0"/>
                </a:lnTo>
                <a:close/>
              </a:path>
            </a:pathLst>
          </a:custGeom>
          <a:solidFill>
            <a:schemeClr val="accent2"/>
          </a:solidFill>
          <a:ln>
            <a:noFill/>
          </a:ln>
        </p:spPr>
        <p:txBody>
          <a:bodyPr rot="0" vert="horz" wrap="square" lIns="91440" tIns="45720" rIns="91440" bIns="45720" anchor="t" anchorCtr="0" upright="1">
            <a:noAutofit/>
          </a:bodyPr>
          <a:lstStyle/>
          <a:p>
            <a:endParaRPr lang="ru-RU"/>
          </a:p>
        </p:txBody>
      </p:sp>
      <p:sp>
        <p:nvSpPr>
          <p:cNvPr id="25" name="Freeform 963"/>
          <p:cNvSpPr>
            <a:spLocks/>
          </p:cNvSpPr>
          <p:nvPr/>
        </p:nvSpPr>
        <p:spPr bwMode="auto">
          <a:xfrm>
            <a:off x="2665845" y="8612153"/>
            <a:ext cx="288290" cy="72390"/>
          </a:xfrm>
          <a:custGeom>
            <a:avLst/>
            <a:gdLst>
              <a:gd name="T0" fmla="+- 0 1196 751"/>
              <a:gd name="T1" fmla="*/ T0 w 454"/>
              <a:gd name="T2" fmla="+- 0 140 140"/>
              <a:gd name="T3" fmla="*/ 140 h 114"/>
              <a:gd name="T4" fmla="+- 0 759 751"/>
              <a:gd name="T5" fmla="*/ T4 w 454"/>
              <a:gd name="T6" fmla="+- 0 140 140"/>
              <a:gd name="T7" fmla="*/ 140 h 114"/>
              <a:gd name="T8" fmla="+- 0 751 751"/>
              <a:gd name="T9" fmla="*/ T8 w 454"/>
              <a:gd name="T10" fmla="+- 0 149 140"/>
              <a:gd name="T11" fmla="*/ 149 h 114"/>
              <a:gd name="T12" fmla="+- 0 751 751"/>
              <a:gd name="T13" fmla="*/ T12 w 454"/>
              <a:gd name="T14" fmla="+- 0 159 140"/>
              <a:gd name="T15" fmla="*/ 159 h 114"/>
              <a:gd name="T16" fmla="+- 0 751 751"/>
              <a:gd name="T17" fmla="*/ T16 w 454"/>
              <a:gd name="T18" fmla="+- 0 245 140"/>
              <a:gd name="T19" fmla="*/ 245 h 114"/>
              <a:gd name="T20" fmla="+- 0 759 751"/>
              <a:gd name="T21" fmla="*/ T20 w 454"/>
              <a:gd name="T22" fmla="+- 0 254 140"/>
              <a:gd name="T23" fmla="*/ 254 h 114"/>
              <a:gd name="T24" fmla="+- 0 1196 751"/>
              <a:gd name="T25" fmla="*/ T24 w 454"/>
              <a:gd name="T26" fmla="+- 0 254 140"/>
              <a:gd name="T27" fmla="*/ 254 h 114"/>
              <a:gd name="T28" fmla="+- 0 1204 751"/>
              <a:gd name="T29" fmla="*/ T28 w 454"/>
              <a:gd name="T30" fmla="+- 0 245 140"/>
              <a:gd name="T31" fmla="*/ 245 h 114"/>
              <a:gd name="T32" fmla="+- 0 1204 751"/>
              <a:gd name="T33" fmla="*/ T32 w 454"/>
              <a:gd name="T34" fmla="+- 0 149 140"/>
              <a:gd name="T35" fmla="*/ 149 h 114"/>
              <a:gd name="T36" fmla="+- 0 1196 751"/>
              <a:gd name="T37" fmla="*/ T36 w 454"/>
              <a:gd name="T38" fmla="+- 0 140 140"/>
              <a:gd name="T39" fmla="*/ 140 h 1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54" h="114">
                <a:moveTo>
                  <a:pt x="445" y="0"/>
                </a:moveTo>
                <a:lnTo>
                  <a:pt x="8" y="0"/>
                </a:lnTo>
                <a:lnTo>
                  <a:pt x="0" y="9"/>
                </a:lnTo>
                <a:lnTo>
                  <a:pt x="0" y="19"/>
                </a:lnTo>
                <a:lnTo>
                  <a:pt x="0" y="105"/>
                </a:lnTo>
                <a:lnTo>
                  <a:pt x="8" y="114"/>
                </a:lnTo>
                <a:lnTo>
                  <a:pt x="445" y="114"/>
                </a:lnTo>
                <a:lnTo>
                  <a:pt x="453" y="105"/>
                </a:lnTo>
                <a:lnTo>
                  <a:pt x="453" y="9"/>
                </a:lnTo>
                <a:lnTo>
                  <a:pt x="445" y="0"/>
                </a:lnTo>
                <a:close/>
              </a:path>
            </a:pathLst>
          </a:custGeom>
          <a:solidFill>
            <a:schemeClr val="accent5">
              <a:lumMod val="75000"/>
            </a:schemeClr>
          </a:solidFill>
          <a:ln>
            <a:noFill/>
          </a:ln>
        </p:spPr>
        <p:txBody>
          <a:bodyPr rot="0" vert="horz" wrap="square" lIns="91440" tIns="45720" rIns="91440" bIns="45720" anchor="t" anchorCtr="0" upright="1">
            <a:noAutofit/>
          </a:bodyPr>
          <a:lstStyle/>
          <a:p>
            <a:endParaRPr lang="ru-RU"/>
          </a:p>
        </p:txBody>
      </p:sp>
      <p:graphicFrame>
        <p:nvGraphicFramePr>
          <p:cNvPr id="26" name="Диаграмма 25"/>
          <p:cNvGraphicFramePr/>
          <p:nvPr>
            <p:extLst>
              <p:ext uri="{D42A27DB-BD31-4B8C-83A1-F6EECF244321}">
                <p14:modId xmlns:p14="http://schemas.microsoft.com/office/powerpoint/2010/main" val="481527097"/>
              </p:ext>
            </p:extLst>
          </p:nvPr>
        </p:nvGraphicFramePr>
        <p:xfrm>
          <a:off x="-30229" y="6695657"/>
          <a:ext cx="2515353" cy="179968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1598809" y="8137018"/>
            <a:ext cx="838073" cy="338554"/>
          </a:xfrm>
          <a:prstGeom prst="rect">
            <a:avLst/>
          </a:prstGeom>
          <a:noFill/>
        </p:spPr>
        <p:txBody>
          <a:bodyPr wrap="square" rtlCol="0">
            <a:spAutoFit/>
          </a:bodyPr>
          <a:lstStyle/>
          <a:p>
            <a:r>
              <a:rPr lang="ru-RU" sz="1600" dirty="0"/>
              <a:t>96%</a:t>
            </a:r>
          </a:p>
        </p:txBody>
      </p:sp>
      <p:sp>
        <p:nvSpPr>
          <p:cNvPr id="29" name="TextBox 28"/>
          <p:cNvSpPr txBox="1"/>
          <p:nvPr/>
        </p:nvSpPr>
        <p:spPr>
          <a:xfrm>
            <a:off x="762000" y="6553200"/>
            <a:ext cx="457199" cy="338554"/>
          </a:xfrm>
          <a:prstGeom prst="rect">
            <a:avLst/>
          </a:prstGeom>
          <a:noFill/>
        </p:spPr>
        <p:txBody>
          <a:bodyPr wrap="square" rtlCol="0">
            <a:spAutoFit/>
          </a:bodyPr>
          <a:lstStyle/>
          <a:p>
            <a:r>
              <a:rPr lang="ru-RU" sz="1600" dirty="0"/>
              <a:t>2%</a:t>
            </a:r>
          </a:p>
        </p:txBody>
      </p:sp>
      <p:graphicFrame>
        <p:nvGraphicFramePr>
          <p:cNvPr id="30" name="Диаграмма 29"/>
          <p:cNvGraphicFramePr/>
          <p:nvPr>
            <p:extLst>
              <p:ext uri="{D42A27DB-BD31-4B8C-83A1-F6EECF244321}">
                <p14:modId xmlns:p14="http://schemas.microsoft.com/office/powerpoint/2010/main" val="2056741962"/>
              </p:ext>
            </p:extLst>
          </p:nvPr>
        </p:nvGraphicFramePr>
        <p:xfrm>
          <a:off x="2010814" y="6738420"/>
          <a:ext cx="266700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2590800" y="6705600"/>
            <a:ext cx="771398" cy="338554"/>
          </a:xfrm>
          <a:prstGeom prst="rect">
            <a:avLst/>
          </a:prstGeom>
          <a:noFill/>
        </p:spPr>
        <p:txBody>
          <a:bodyPr wrap="square" rtlCol="0">
            <a:spAutoFit/>
          </a:bodyPr>
          <a:lstStyle/>
          <a:p>
            <a:r>
              <a:rPr lang="ru-RU" sz="1600" dirty="0"/>
              <a:t>23%</a:t>
            </a:r>
          </a:p>
        </p:txBody>
      </p:sp>
      <p:sp>
        <p:nvSpPr>
          <p:cNvPr id="32" name="TextBox 31"/>
          <p:cNvSpPr txBox="1"/>
          <p:nvPr/>
        </p:nvSpPr>
        <p:spPr>
          <a:xfrm>
            <a:off x="3768739" y="8187944"/>
            <a:ext cx="838073" cy="369332"/>
          </a:xfrm>
          <a:prstGeom prst="rect">
            <a:avLst/>
          </a:prstGeom>
          <a:noFill/>
        </p:spPr>
        <p:txBody>
          <a:bodyPr wrap="square" rtlCol="0">
            <a:spAutoFit/>
          </a:bodyPr>
          <a:lstStyle/>
          <a:p>
            <a:r>
              <a:rPr lang="ru-RU" sz="1600" dirty="0"/>
              <a:t>75</a:t>
            </a:r>
            <a:r>
              <a:rPr lang="ru-RU" dirty="0"/>
              <a:t>%</a:t>
            </a:r>
          </a:p>
        </p:txBody>
      </p:sp>
      <p:graphicFrame>
        <p:nvGraphicFramePr>
          <p:cNvPr id="34" name="Диаграмма 33"/>
          <p:cNvGraphicFramePr/>
          <p:nvPr>
            <p:extLst>
              <p:ext uri="{D42A27DB-BD31-4B8C-83A1-F6EECF244321}">
                <p14:modId xmlns:p14="http://schemas.microsoft.com/office/powerpoint/2010/main" val="1535857983"/>
              </p:ext>
            </p:extLst>
          </p:nvPr>
        </p:nvGraphicFramePr>
        <p:xfrm>
          <a:off x="4347770" y="6703328"/>
          <a:ext cx="2510230" cy="1863892"/>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p:cNvSpPr txBox="1"/>
          <p:nvPr/>
        </p:nvSpPr>
        <p:spPr>
          <a:xfrm>
            <a:off x="4495800" y="6858000"/>
            <a:ext cx="771398" cy="338554"/>
          </a:xfrm>
          <a:prstGeom prst="rect">
            <a:avLst/>
          </a:prstGeom>
          <a:noFill/>
        </p:spPr>
        <p:txBody>
          <a:bodyPr wrap="square" rtlCol="0">
            <a:spAutoFit/>
          </a:bodyPr>
          <a:lstStyle/>
          <a:p>
            <a:r>
              <a:rPr lang="ru-RU" sz="1600" dirty="0"/>
              <a:t>39%</a:t>
            </a:r>
          </a:p>
        </p:txBody>
      </p:sp>
      <p:sp>
        <p:nvSpPr>
          <p:cNvPr id="37" name="TextBox 36"/>
          <p:cNvSpPr txBox="1"/>
          <p:nvPr/>
        </p:nvSpPr>
        <p:spPr>
          <a:xfrm>
            <a:off x="6138470" y="8175302"/>
            <a:ext cx="838073" cy="369332"/>
          </a:xfrm>
          <a:prstGeom prst="rect">
            <a:avLst/>
          </a:prstGeom>
          <a:noFill/>
        </p:spPr>
        <p:txBody>
          <a:bodyPr wrap="square" rtlCol="0">
            <a:spAutoFit/>
          </a:bodyPr>
          <a:lstStyle/>
          <a:p>
            <a:r>
              <a:rPr lang="ru-RU" sz="1600" dirty="0"/>
              <a:t>58</a:t>
            </a:r>
            <a:r>
              <a:rPr lang="ru-RU" dirty="0"/>
              <a:t>%</a:t>
            </a:r>
          </a:p>
        </p:txBody>
      </p:sp>
      <p:sp>
        <p:nvSpPr>
          <p:cNvPr id="38" name="Freeform 963"/>
          <p:cNvSpPr>
            <a:spLocks/>
          </p:cNvSpPr>
          <p:nvPr/>
        </p:nvSpPr>
        <p:spPr bwMode="auto">
          <a:xfrm>
            <a:off x="4606812" y="8607200"/>
            <a:ext cx="324813" cy="55058"/>
          </a:xfrm>
          <a:custGeom>
            <a:avLst/>
            <a:gdLst>
              <a:gd name="T0" fmla="+- 0 1196 751"/>
              <a:gd name="T1" fmla="*/ T0 w 454"/>
              <a:gd name="T2" fmla="+- 0 140 140"/>
              <a:gd name="T3" fmla="*/ 140 h 114"/>
              <a:gd name="T4" fmla="+- 0 759 751"/>
              <a:gd name="T5" fmla="*/ T4 w 454"/>
              <a:gd name="T6" fmla="+- 0 140 140"/>
              <a:gd name="T7" fmla="*/ 140 h 114"/>
              <a:gd name="T8" fmla="+- 0 751 751"/>
              <a:gd name="T9" fmla="*/ T8 w 454"/>
              <a:gd name="T10" fmla="+- 0 149 140"/>
              <a:gd name="T11" fmla="*/ 149 h 114"/>
              <a:gd name="T12" fmla="+- 0 751 751"/>
              <a:gd name="T13" fmla="*/ T12 w 454"/>
              <a:gd name="T14" fmla="+- 0 159 140"/>
              <a:gd name="T15" fmla="*/ 159 h 114"/>
              <a:gd name="T16" fmla="+- 0 751 751"/>
              <a:gd name="T17" fmla="*/ T16 w 454"/>
              <a:gd name="T18" fmla="+- 0 245 140"/>
              <a:gd name="T19" fmla="*/ 245 h 114"/>
              <a:gd name="T20" fmla="+- 0 759 751"/>
              <a:gd name="T21" fmla="*/ T20 w 454"/>
              <a:gd name="T22" fmla="+- 0 254 140"/>
              <a:gd name="T23" fmla="*/ 254 h 114"/>
              <a:gd name="T24" fmla="+- 0 1196 751"/>
              <a:gd name="T25" fmla="*/ T24 w 454"/>
              <a:gd name="T26" fmla="+- 0 254 140"/>
              <a:gd name="T27" fmla="*/ 254 h 114"/>
              <a:gd name="T28" fmla="+- 0 1204 751"/>
              <a:gd name="T29" fmla="*/ T28 w 454"/>
              <a:gd name="T30" fmla="+- 0 245 140"/>
              <a:gd name="T31" fmla="*/ 245 h 114"/>
              <a:gd name="T32" fmla="+- 0 1204 751"/>
              <a:gd name="T33" fmla="*/ T32 w 454"/>
              <a:gd name="T34" fmla="+- 0 149 140"/>
              <a:gd name="T35" fmla="*/ 149 h 114"/>
              <a:gd name="T36" fmla="+- 0 1196 751"/>
              <a:gd name="T37" fmla="*/ T36 w 454"/>
              <a:gd name="T38" fmla="+- 0 140 140"/>
              <a:gd name="T39" fmla="*/ 140 h 1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54" h="114">
                <a:moveTo>
                  <a:pt x="445" y="0"/>
                </a:moveTo>
                <a:lnTo>
                  <a:pt x="8" y="0"/>
                </a:lnTo>
                <a:lnTo>
                  <a:pt x="0" y="9"/>
                </a:lnTo>
                <a:lnTo>
                  <a:pt x="0" y="19"/>
                </a:lnTo>
                <a:lnTo>
                  <a:pt x="0" y="105"/>
                </a:lnTo>
                <a:lnTo>
                  <a:pt x="8" y="114"/>
                </a:lnTo>
                <a:lnTo>
                  <a:pt x="445" y="114"/>
                </a:lnTo>
                <a:lnTo>
                  <a:pt x="453" y="105"/>
                </a:lnTo>
                <a:lnTo>
                  <a:pt x="453" y="9"/>
                </a:lnTo>
                <a:lnTo>
                  <a:pt x="445" y="0"/>
                </a:lnTo>
                <a:close/>
              </a:path>
            </a:pathLst>
          </a:custGeom>
          <a:solidFill>
            <a:schemeClr val="accent2">
              <a:lumMod val="40000"/>
              <a:lumOff val="60000"/>
            </a:schemeClr>
          </a:solidFill>
          <a:ln>
            <a:noFill/>
          </a:ln>
        </p:spPr>
        <p:txBody>
          <a:bodyPr rot="0" vert="horz" wrap="square" lIns="91440" tIns="45720" rIns="91440" bIns="45720" anchor="t" anchorCtr="0" upright="1">
            <a:noAutofit/>
          </a:bodyPr>
          <a:lstStyle/>
          <a:p>
            <a:endParaRPr lang="ru-RU"/>
          </a:p>
        </p:txBody>
      </p:sp>
      <p:sp>
        <p:nvSpPr>
          <p:cNvPr id="39" name="TextBox 38"/>
          <p:cNvSpPr txBox="1"/>
          <p:nvPr/>
        </p:nvSpPr>
        <p:spPr>
          <a:xfrm>
            <a:off x="588832" y="6070620"/>
            <a:ext cx="5968674" cy="584775"/>
          </a:xfrm>
          <a:prstGeom prst="rect">
            <a:avLst/>
          </a:prstGeom>
          <a:noFill/>
        </p:spPr>
        <p:txBody>
          <a:bodyPr wrap="square" rtlCol="0">
            <a:spAutoFit/>
          </a:bodyPr>
          <a:lstStyle/>
          <a:p>
            <a:pPr algn="ctr"/>
            <a:r>
              <a:rPr lang="ru-RU" sz="1600" b="1"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ИНФОРМАЦИЯ О РЕАЛИЗАЦИИ НАЦИОНАЛЬНЫХ ПРОЕКТОВ в  2026-2028 ГОДАХ</a:t>
            </a:r>
          </a:p>
        </p:txBody>
      </p:sp>
      <p:sp>
        <p:nvSpPr>
          <p:cNvPr id="2" name="Прямоугольник 1">
            <a:extLst>
              <a:ext uri="{FF2B5EF4-FFF2-40B4-BE49-F238E27FC236}">
                <a16:creationId xmlns:a16="http://schemas.microsoft.com/office/drawing/2014/main" id="{044EC963-6B87-4A80-9712-B396BF529F39}"/>
              </a:ext>
            </a:extLst>
          </p:cNvPr>
          <p:cNvSpPr/>
          <p:nvPr/>
        </p:nvSpPr>
        <p:spPr>
          <a:xfrm>
            <a:off x="304799" y="8686801"/>
            <a:ext cx="1905001" cy="307777"/>
          </a:xfrm>
          <a:prstGeom prst="rect">
            <a:avLst/>
          </a:prstGeom>
        </p:spPr>
        <p:txBody>
          <a:bodyPr wrap="square">
            <a:spAutoFit/>
          </a:bodyPr>
          <a:lstStyle/>
          <a:p>
            <a:r>
              <a:rPr lang="ru-RU" sz="1400" dirty="0">
                <a:latin typeface="Times New Roman" panose="02020603050405020304" pitchFamily="18" charset="0"/>
                <a:ea typeface="Verdana" panose="020B0604030504040204" pitchFamily="34" charset="0"/>
                <a:cs typeface="Times New Roman" panose="02020603050405020304" pitchFamily="18" charset="0"/>
              </a:rPr>
              <a:t>Федеральный</a:t>
            </a:r>
            <a:r>
              <a:rPr lang="ru-RU" sz="1400" spc="20" dirty="0">
                <a:latin typeface="Times New Roman" panose="02020603050405020304" pitchFamily="18" charset="0"/>
                <a:ea typeface="Verdana" panose="020B0604030504040204" pitchFamily="34" charset="0"/>
                <a:cs typeface="Times New Roman" panose="02020603050405020304" pitchFamily="18" charset="0"/>
              </a:rPr>
              <a:t> </a:t>
            </a:r>
            <a:r>
              <a:rPr lang="ru-RU" sz="1400" dirty="0">
                <a:latin typeface="Times New Roman" panose="02020603050405020304" pitchFamily="18" charset="0"/>
                <a:ea typeface="Verdana" panose="020B0604030504040204" pitchFamily="34" charset="0"/>
                <a:cs typeface="Times New Roman" panose="02020603050405020304" pitchFamily="18" charset="0"/>
              </a:rPr>
              <a:t>бюджет</a:t>
            </a:r>
            <a:endParaRPr lang="ru-RU" sz="1400" dirty="0">
              <a:latin typeface="Times New Roman" panose="02020603050405020304" pitchFamily="18" charset="0"/>
              <a:cs typeface="Times New Roman" panose="02020603050405020304" pitchFamily="18" charset="0"/>
            </a:endParaRPr>
          </a:p>
        </p:txBody>
      </p:sp>
      <p:sp>
        <p:nvSpPr>
          <p:cNvPr id="41" name="Прямоугольник 40">
            <a:extLst>
              <a:ext uri="{FF2B5EF4-FFF2-40B4-BE49-F238E27FC236}">
                <a16:creationId xmlns:a16="http://schemas.microsoft.com/office/drawing/2014/main" id="{CB4DC437-15A7-4C52-AAAC-71108CD41CDF}"/>
              </a:ext>
            </a:extLst>
          </p:cNvPr>
          <p:cNvSpPr/>
          <p:nvPr/>
        </p:nvSpPr>
        <p:spPr>
          <a:xfrm>
            <a:off x="2411980" y="8730582"/>
            <a:ext cx="1692515" cy="307777"/>
          </a:xfrm>
          <a:prstGeom prst="rect">
            <a:avLst/>
          </a:prstGeom>
        </p:spPr>
        <p:txBody>
          <a:bodyPr wrap="none">
            <a:spAutoFit/>
          </a:bodyPr>
          <a:lstStyle/>
          <a:p>
            <a:r>
              <a:rPr lang="ru-RU" sz="1400" dirty="0">
                <a:latin typeface="Times New Roman" panose="02020603050405020304" pitchFamily="18" charset="0"/>
                <a:ea typeface="Verdana" panose="020B0604030504040204" pitchFamily="34" charset="0"/>
                <a:cs typeface="Times New Roman" panose="02020603050405020304" pitchFamily="18" charset="0"/>
              </a:rPr>
              <a:t>Областной </a:t>
            </a:r>
            <a:r>
              <a:rPr lang="ru-RU" sz="1400" spc="20" dirty="0">
                <a:latin typeface="Times New Roman" panose="02020603050405020304" pitchFamily="18" charset="0"/>
                <a:ea typeface="Verdana" panose="020B0604030504040204" pitchFamily="34" charset="0"/>
                <a:cs typeface="Times New Roman" panose="02020603050405020304" pitchFamily="18" charset="0"/>
              </a:rPr>
              <a:t> </a:t>
            </a:r>
            <a:r>
              <a:rPr lang="ru-RU" sz="1400" dirty="0">
                <a:latin typeface="Times New Roman" panose="02020603050405020304" pitchFamily="18" charset="0"/>
                <a:ea typeface="Verdana" panose="020B0604030504040204" pitchFamily="34" charset="0"/>
                <a:cs typeface="Times New Roman" panose="02020603050405020304" pitchFamily="18" charset="0"/>
              </a:rPr>
              <a:t>бюджет</a:t>
            </a:r>
            <a:endParaRPr lang="ru-RU" sz="1400" dirty="0">
              <a:latin typeface="Times New Roman" panose="02020603050405020304" pitchFamily="18" charset="0"/>
              <a:cs typeface="Times New Roman" panose="02020603050405020304" pitchFamily="18" charset="0"/>
            </a:endParaRPr>
          </a:p>
        </p:txBody>
      </p:sp>
      <p:sp>
        <p:nvSpPr>
          <p:cNvPr id="42" name="Прямоугольник 41">
            <a:extLst>
              <a:ext uri="{FF2B5EF4-FFF2-40B4-BE49-F238E27FC236}">
                <a16:creationId xmlns:a16="http://schemas.microsoft.com/office/drawing/2014/main" id="{470C6128-4399-4077-AD0A-55857F5212F7}"/>
              </a:ext>
            </a:extLst>
          </p:cNvPr>
          <p:cNvSpPr/>
          <p:nvPr/>
        </p:nvSpPr>
        <p:spPr>
          <a:xfrm>
            <a:off x="4228744" y="8712182"/>
            <a:ext cx="2663806" cy="307777"/>
          </a:xfrm>
          <a:prstGeom prst="rect">
            <a:avLst/>
          </a:prstGeom>
        </p:spPr>
        <p:txBody>
          <a:bodyPr wrap="none">
            <a:spAutoFit/>
          </a:bodyPr>
          <a:lstStyle/>
          <a:p>
            <a:r>
              <a:rPr lang="ru-RU" sz="1400" dirty="0">
                <a:latin typeface="Times New Roman" panose="02020603050405020304" pitchFamily="18" charset="0"/>
                <a:ea typeface="Verdana" panose="020B0604030504040204" pitchFamily="34" charset="0"/>
                <a:cs typeface="Times New Roman" panose="02020603050405020304" pitchFamily="18" charset="0"/>
              </a:rPr>
              <a:t>Бюджет муниципального округа</a:t>
            </a:r>
            <a:endParaRPr lang="ru-RU" sz="1400" dirty="0">
              <a:latin typeface="Times New Roman" panose="02020603050405020304" pitchFamily="18" charset="0"/>
              <a:cs typeface="Times New Roman" panose="02020603050405020304" pitchFamily="18" charset="0"/>
            </a:endParaRPr>
          </a:p>
        </p:txBody>
      </p:sp>
      <p:sp>
        <p:nvSpPr>
          <p:cNvPr id="4" name="Google Shape;247;p32">
            <a:extLst>
              <a:ext uri="{FF2B5EF4-FFF2-40B4-BE49-F238E27FC236}">
                <a16:creationId xmlns:a16="http://schemas.microsoft.com/office/drawing/2014/main" id="{FDB0DF88-E6D2-7C74-D35F-4943F097E994}"/>
              </a:ext>
            </a:extLst>
          </p:cNvPr>
          <p:cNvSpPr/>
          <p:nvPr/>
        </p:nvSpPr>
        <p:spPr>
          <a:xfrm>
            <a:off x="392257" y="867633"/>
            <a:ext cx="546900" cy="546900"/>
          </a:xfrm>
          <a:prstGeom prst="ellipse">
            <a:avLst/>
          </a:prstGeom>
          <a:solidFill>
            <a:schemeClr val="accent1">
              <a:lumMod val="75000"/>
            </a:schemeClr>
          </a:solidFill>
          <a:ln>
            <a:noFill/>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1"/>
                </a:solidFill>
                <a:latin typeface="Encode Sans Semi Condensed"/>
                <a:ea typeface="Encode Sans Semi Condensed"/>
                <a:cs typeface="Encode Sans Semi Condensed"/>
                <a:sym typeface="Encode Sans Semi Condensed"/>
              </a:rPr>
              <a:t>1</a:t>
            </a:r>
            <a:endParaRPr dirty="0">
              <a:solidFill>
                <a:schemeClr val="dk1"/>
              </a:solidFill>
              <a:latin typeface="Encode Sans Semi Condensed"/>
              <a:ea typeface="Encode Sans Semi Condensed"/>
              <a:cs typeface="Encode Sans Semi Condensed"/>
              <a:sym typeface="Encode Sans Semi Condensed"/>
            </a:endParaRPr>
          </a:p>
        </p:txBody>
      </p:sp>
      <p:cxnSp>
        <p:nvCxnSpPr>
          <p:cNvPr id="5" name="Google Shape;246;p32">
            <a:extLst>
              <a:ext uri="{FF2B5EF4-FFF2-40B4-BE49-F238E27FC236}">
                <a16:creationId xmlns:a16="http://schemas.microsoft.com/office/drawing/2014/main" id="{DA15FEB2-A664-2D68-F766-CD198705E922}"/>
              </a:ext>
            </a:extLst>
          </p:cNvPr>
          <p:cNvCxnSpPr>
            <a:cxnSpLocks/>
          </p:cNvCxnSpPr>
          <p:nvPr/>
        </p:nvCxnSpPr>
        <p:spPr>
          <a:xfrm>
            <a:off x="665707" y="1414533"/>
            <a:ext cx="0" cy="4300467"/>
          </a:xfrm>
          <a:prstGeom prst="straightConnector1">
            <a:avLst/>
          </a:prstGeom>
          <a:noFill/>
          <a:ln w="19050" cap="flat" cmpd="sng">
            <a:solidFill>
              <a:schemeClr val="lt2"/>
            </a:solidFill>
            <a:prstDash val="solid"/>
            <a:round/>
            <a:headEnd type="none" w="med" len="med"/>
            <a:tailEnd type="none" w="med" len="med"/>
          </a:ln>
        </p:spPr>
      </p:cxnSp>
      <p:sp>
        <p:nvSpPr>
          <p:cNvPr id="7" name="Google Shape;249;p32">
            <a:extLst>
              <a:ext uri="{FF2B5EF4-FFF2-40B4-BE49-F238E27FC236}">
                <a16:creationId xmlns:a16="http://schemas.microsoft.com/office/drawing/2014/main" id="{40188C25-917C-361D-F61C-49E261240A24}"/>
              </a:ext>
            </a:extLst>
          </p:cNvPr>
          <p:cNvSpPr/>
          <p:nvPr/>
        </p:nvSpPr>
        <p:spPr>
          <a:xfrm>
            <a:off x="381000" y="2895600"/>
            <a:ext cx="546900" cy="546900"/>
          </a:xfrm>
          <a:prstGeom prst="ellipse">
            <a:avLst/>
          </a:prstGeom>
          <a:solidFill>
            <a:schemeClr val="tx2">
              <a:lumMod val="40000"/>
              <a:lumOff val="60000"/>
            </a:schemeClr>
          </a:solidFill>
          <a:ln>
            <a:noFill/>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1"/>
                </a:solidFill>
                <a:latin typeface="Encode Sans Semi Condensed"/>
                <a:ea typeface="Encode Sans Semi Condensed"/>
                <a:cs typeface="Encode Sans Semi Condensed"/>
                <a:sym typeface="Encode Sans Semi Condensed"/>
              </a:rPr>
              <a:t>2</a:t>
            </a:r>
            <a:endParaRPr dirty="0">
              <a:solidFill>
                <a:schemeClr val="dk1"/>
              </a:solidFill>
              <a:latin typeface="Encode Sans Semi Condensed"/>
              <a:ea typeface="Encode Sans Semi Condensed"/>
              <a:cs typeface="Encode Sans Semi Condensed"/>
              <a:sym typeface="Encode Sans Semi Condensed"/>
            </a:endParaRPr>
          </a:p>
        </p:txBody>
      </p:sp>
      <p:sp>
        <p:nvSpPr>
          <p:cNvPr id="8" name="Google Shape;249;p32">
            <a:extLst>
              <a:ext uri="{FF2B5EF4-FFF2-40B4-BE49-F238E27FC236}">
                <a16:creationId xmlns:a16="http://schemas.microsoft.com/office/drawing/2014/main" id="{414D971C-E3CF-F03D-D40B-402A5EFD80CF}"/>
              </a:ext>
            </a:extLst>
          </p:cNvPr>
          <p:cNvSpPr/>
          <p:nvPr/>
        </p:nvSpPr>
        <p:spPr>
          <a:xfrm>
            <a:off x="381000" y="3886200"/>
            <a:ext cx="546900" cy="546900"/>
          </a:xfrm>
          <a:prstGeom prst="ellipse">
            <a:avLst/>
          </a:prstGeom>
          <a:solidFill>
            <a:schemeClr val="accent1">
              <a:lumMod val="60000"/>
              <a:lumOff val="40000"/>
            </a:schemeClr>
          </a:solidFill>
          <a:ln w="3175">
            <a:noFill/>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ru-RU" dirty="0">
                <a:solidFill>
                  <a:schemeClr val="dk1"/>
                </a:solidFill>
                <a:latin typeface="Encode Sans Semi Condensed"/>
                <a:ea typeface="Encode Sans Semi Condensed"/>
                <a:cs typeface="Encode Sans Semi Condensed"/>
                <a:sym typeface="Encode Sans Semi Condensed"/>
              </a:rPr>
              <a:t>3</a:t>
            </a:r>
            <a:endParaRPr dirty="0">
              <a:solidFill>
                <a:schemeClr val="dk1"/>
              </a:solidFill>
              <a:latin typeface="Encode Sans Semi Condensed"/>
              <a:ea typeface="Encode Sans Semi Condensed"/>
              <a:cs typeface="Encode Sans Semi Condensed"/>
              <a:sym typeface="Encode Sans Semi Condensed"/>
            </a:endParaRPr>
          </a:p>
        </p:txBody>
      </p:sp>
      <p:sp>
        <p:nvSpPr>
          <p:cNvPr id="9" name="Google Shape;249;p32">
            <a:extLst>
              <a:ext uri="{FF2B5EF4-FFF2-40B4-BE49-F238E27FC236}">
                <a16:creationId xmlns:a16="http://schemas.microsoft.com/office/drawing/2014/main" id="{4765FFA1-BDAE-10E0-AD8D-6ED288D89208}"/>
              </a:ext>
            </a:extLst>
          </p:cNvPr>
          <p:cNvSpPr/>
          <p:nvPr/>
        </p:nvSpPr>
        <p:spPr>
          <a:xfrm>
            <a:off x="381000" y="4648200"/>
            <a:ext cx="546900" cy="546900"/>
          </a:xfrm>
          <a:prstGeom prst="ellipse">
            <a:avLst/>
          </a:prstGeom>
          <a:solidFill>
            <a:schemeClr val="accent1">
              <a:lumMod val="40000"/>
              <a:lumOff val="60000"/>
            </a:schemeClr>
          </a:solidFill>
          <a:ln>
            <a:noFill/>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ru-RU" dirty="0">
                <a:solidFill>
                  <a:schemeClr val="dk1"/>
                </a:solidFill>
                <a:latin typeface="Encode Sans Semi Condensed"/>
                <a:ea typeface="Encode Sans Semi Condensed"/>
                <a:cs typeface="Encode Sans Semi Condensed"/>
                <a:sym typeface="Encode Sans Semi Condensed"/>
              </a:rPr>
              <a:t>4</a:t>
            </a:r>
            <a:endParaRPr dirty="0">
              <a:solidFill>
                <a:schemeClr val="dk1"/>
              </a:solidFill>
              <a:latin typeface="Encode Sans Semi Condensed"/>
              <a:ea typeface="Encode Sans Semi Condensed"/>
              <a:cs typeface="Encode Sans Semi Condensed"/>
              <a:sym typeface="Encode Sans Semi Condensed"/>
            </a:endParaRPr>
          </a:p>
        </p:txBody>
      </p:sp>
      <p:sp>
        <p:nvSpPr>
          <p:cNvPr id="3" name="Номер слайда 2">
            <a:extLst>
              <a:ext uri="{FF2B5EF4-FFF2-40B4-BE49-F238E27FC236}">
                <a16:creationId xmlns:a16="http://schemas.microsoft.com/office/drawing/2014/main" id="{4176A6D6-EDC0-421F-A87A-F23E12FF5EEB}"/>
              </a:ext>
            </a:extLst>
          </p:cNvPr>
          <p:cNvSpPr>
            <a:spLocks noGrp="1"/>
          </p:cNvSpPr>
          <p:nvPr>
            <p:ph type="sldNum" sz="quarter" idx="7"/>
          </p:nvPr>
        </p:nvSpPr>
        <p:spPr>
          <a:xfrm>
            <a:off x="6570980" y="8929371"/>
            <a:ext cx="287020" cy="227329"/>
          </a:xfrm>
        </p:spPr>
        <p:txBody>
          <a:bodyPr/>
          <a:lstStyle/>
          <a:p>
            <a:pPr marL="53340">
              <a:lnSpc>
                <a:spcPct val="100000"/>
              </a:lnSpc>
              <a:spcBef>
                <a:spcPts val="165"/>
              </a:spcBef>
            </a:pPr>
            <a:fld id="{81D60167-4931-47E6-BA6A-407CBD079E47}" type="slidenum">
              <a:rPr lang="ru-RU" spc="-100" smtClean="0"/>
              <a:t>26</a:t>
            </a:fld>
            <a:endParaRPr lang="ru-RU" spc="-100" dirty="0"/>
          </a:p>
        </p:txBody>
      </p:sp>
      <p:sp>
        <p:nvSpPr>
          <p:cNvPr id="6" name="TextBox 28">
            <a:extLst>
              <a:ext uri="{FF2B5EF4-FFF2-40B4-BE49-F238E27FC236}">
                <a16:creationId xmlns:a16="http://schemas.microsoft.com/office/drawing/2014/main" id="{D499F7AC-45C6-EC47-FB60-A1F7C5A63E0E}"/>
              </a:ext>
            </a:extLst>
          </p:cNvPr>
          <p:cNvSpPr txBox="1"/>
          <p:nvPr/>
        </p:nvSpPr>
        <p:spPr>
          <a:xfrm>
            <a:off x="1143000" y="6553200"/>
            <a:ext cx="457199" cy="338554"/>
          </a:xfrm>
          <a:prstGeom prst="rect">
            <a:avLst/>
          </a:prstGeom>
          <a:noFill/>
        </p:spPr>
        <p:txBody>
          <a:bodyPr wrap="square" rtlCol="0">
            <a:spAutoFit/>
          </a:bodyPr>
          <a:lstStyle>
            <a:defPPr>
              <a:defRPr lang="ru-RU"/>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ru-RU" sz="1600" dirty="0"/>
              <a:t>2%</a:t>
            </a:r>
          </a:p>
        </p:txBody>
      </p:sp>
      <p:sp>
        <p:nvSpPr>
          <p:cNvPr id="10" name="TextBox 28">
            <a:extLst>
              <a:ext uri="{FF2B5EF4-FFF2-40B4-BE49-F238E27FC236}">
                <a16:creationId xmlns:a16="http://schemas.microsoft.com/office/drawing/2014/main" id="{5BDF77DF-679E-0671-CC01-D04CD5ED1F5D}"/>
              </a:ext>
            </a:extLst>
          </p:cNvPr>
          <p:cNvSpPr txBox="1"/>
          <p:nvPr/>
        </p:nvSpPr>
        <p:spPr>
          <a:xfrm>
            <a:off x="3200400" y="6553200"/>
            <a:ext cx="457199" cy="338554"/>
          </a:xfrm>
          <a:prstGeom prst="rect">
            <a:avLst/>
          </a:prstGeom>
          <a:noFill/>
        </p:spPr>
        <p:txBody>
          <a:bodyPr wrap="square" rtlCol="0">
            <a:spAutoFit/>
          </a:bodyPr>
          <a:lstStyle>
            <a:defPPr>
              <a:defRPr lang="ru-RU"/>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ru-RU" sz="1600" dirty="0"/>
              <a:t>2%</a:t>
            </a:r>
          </a:p>
        </p:txBody>
      </p:sp>
      <p:sp>
        <p:nvSpPr>
          <p:cNvPr id="11" name="TextBox 10">
            <a:extLst>
              <a:ext uri="{FF2B5EF4-FFF2-40B4-BE49-F238E27FC236}">
                <a16:creationId xmlns:a16="http://schemas.microsoft.com/office/drawing/2014/main" id="{3FB549E5-17FF-4EE2-1B48-4872D7BE4444}"/>
              </a:ext>
            </a:extLst>
          </p:cNvPr>
          <p:cNvSpPr txBox="1"/>
          <p:nvPr/>
        </p:nvSpPr>
        <p:spPr>
          <a:xfrm>
            <a:off x="5410200" y="6477000"/>
            <a:ext cx="771398" cy="338554"/>
          </a:xfrm>
          <a:prstGeom prst="rect">
            <a:avLst/>
          </a:prstGeom>
          <a:noFill/>
        </p:spPr>
        <p:txBody>
          <a:bodyPr wrap="square" rtlCol="0">
            <a:spAutoFit/>
          </a:bodyPr>
          <a:lstStyle/>
          <a:p>
            <a:r>
              <a:rPr lang="ru-RU" sz="1600" dirty="0"/>
              <a:t>3%</a:t>
            </a:r>
          </a:p>
        </p:txBody>
      </p:sp>
      <p:sp>
        <p:nvSpPr>
          <p:cNvPr id="12" name="Google Shape;249;p32">
            <a:extLst>
              <a:ext uri="{FF2B5EF4-FFF2-40B4-BE49-F238E27FC236}">
                <a16:creationId xmlns:a16="http://schemas.microsoft.com/office/drawing/2014/main" id="{0B2C81A0-06FA-795E-AA78-DA73BEE8DFDC}"/>
              </a:ext>
            </a:extLst>
          </p:cNvPr>
          <p:cNvSpPr/>
          <p:nvPr/>
        </p:nvSpPr>
        <p:spPr>
          <a:xfrm>
            <a:off x="381000" y="5410200"/>
            <a:ext cx="546900" cy="546900"/>
          </a:xfrm>
          <a:prstGeom prst="ellipse">
            <a:avLst/>
          </a:prstGeom>
          <a:solidFill>
            <a:schemeClr val="accent1">
              <a:lumMod val="20000"/>
              <a:lumOff val="80000"/>
            </a:schemeClr>
          </a:solidFill>
          <a:ln>
            <a:noFill/>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ru-RU" dirty="0">
                <a:solidFill>
                  <a:schemeClr val="dk1"/>
                </a:solidFill>
                <a:latin typeface="Encode Sans Semi Condensed"/>
                <a:ea typeface="Encode Sans Semi Condensed"/>
                <a:cs typeface="Encode Sans Semi Condensed"/>
                <a:sym typeface="Encode Sans Semi Condensed"/>
              </a:rPr>
              <a:t>5</a:t>
            </a:r>
            <a:endParaRPr dirty="0">
              <a:solidFill>
                <a:schemeClr val="dk1"/>
              </a:solidFill>
              <a:latin typeface="Encode Sans Semi Condensed"/>
              <a:ea typeface="Encode Sans Semi Condensed"/>
              <a:cs typeface="Encode Sans Semi Condensed"/>
              <a:sym typeface="Encode Sans Semi Condensed"/>
            </a:endParaRPr>
          </a:p>
        </p:txBody>
      </p:sp>
      <p:sp>
        <p:nvSpPr>
          <p:cNvPr id="13" name="Rectangle 98">
            <a:extLst>
              <a:ext uri="{FF2B5EF4-FFF2-40B4-BE49-F238E27FC236}">
                <a16:creationId xmlns:a16="http://schemas.microsoft.com/office/drawing/2014/main" id="{B9EBBBD5-AFD5-FD52-698D-5394E72EA8DB}"/>
              </a:ext>
            </a:extLst>
          </p:cNvPr>
          <p:cNvSpPr>
            <a:spLocks noChangeArrowheads="1"/>
          </p:cNvSpPr>
          <p:nvPr/>
        </p:nvSpPr>
        <p:spPr bwMode="auto">
          <a:xfrm>
            <a:off x="1143000" y="5441721"/>
            <a:ext cx="54618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33500" algn="l"/>
              </a:tabLst>
              <a:defRPr>
                <a:solidFill>
                  <a:schemeClr val="tx1"/>
                </a:solidFill>
                <a:latin typeface="Arial" panose="020B0604020202020204" pitchFamily="34" charset="0"/>
              </a:defRPr>
            </a:lvl1pPr>
            <a:lvl2pPr eaLnBrk="0" fontAlgn="base" hangingPunct="0">
              <a:spcBef>
                <a:spcPct val="0"/>
              </a:spcBef>
              <a:spcAft>
                <a:spcPct val="0"/>
              </a:spcAft>
              <a:tabLst>
                <a:tab pos="1333500" algn="l"/>
              </a:tabLst>
              <a:defRPr>
                <a:solidFill>
                  <a:schemeClr val="tx1"/>
                </a:solidFill>
                <a:latin typeface="Arial" panose="020B0604020202020204" pitchFamily="34" charset="0"/>
              </a:defRPr>
            </a:lvl2pPr>
            <a:lvl3pPr eaLnBrk="0" fontAlgn="base" hangingPunct="0">
              <a:spcBef>
                <a:spcPct val="0"/>
              </a:spcBef>
              <a:spcAft>
                <a:spcPct val="0"/>
              </a:spcAft>
              <a:tabLst>
                <a:tab pos="1333500" algn="l"/>
              </a:tabLst>
              <a:defRPr>
                <a:solidFill>
                  <a:schemeClr val="tx1"/>
                </a:solidFill>
                <a:latin typeface="Arial" panose="020B0604020202020204" pitchFamily="34" charset="0"/>
              </a:defRPr>
            </a:lvl3pPr>
            <a:lvl4pPr eaLnBrk="0" fontAlgn="base" hangingPunct="0">
              <a:spcBef>
                <a:spcPct val="0"/>
              </a:spcBef>
              <a:spcAft>
                <a:spcPct val="0"/>
              </a:spcAft>
              <a:tabLst>
                <a:tab pos="1333500" algn="l"/>
              </a:tabLst>
              <a:defRPr>
                <a:solidFill>
                  <a:schemeClr val="tx1"/>
                </a:solidFill>
                <a:latin typeface="Arial" panose="020B0604020202020204" pitchFamily="34" charset="0"/>
              </a:defRPr>
            </a:lvl4pPr>
            <a:lvl5pPr eaLnBrk="0" fontAlgn="base" hangingPunct="0">
              <a:spcBef>
                <a:spcPct val="0"/>
              </a:spcBef>
              <a:spcAft>
                <a:spcPct val="0"/>
              </a:spcAft>
              <a:tabLst>
                <a:tab pos="1333500" algn="l"/>
              </a:tabLst>
              <a:defRPr>
                <a:solidFill>
                  <a:schemeClr val="tx1"/>
                </a:solidFill>
                <a:latin typeface="Arial" panose="020B0604020202020204" pitchFamily="34" charset="0"/>
              </a:defRPr>
            </a:lvl5pPr>
            <a:lvl6pPr eaLnBrk="0" fontAlgn="base" hangingPunct="0">
              <a:spcBef>
                <a:spcPct val="0"/>
              </a:spcBef>
              <a:spcAft>
                <a:spcPct val="0"/>
              </a:spcAft>
              <a:tabLst>
                <a:tab pos="1333500" algn="l"/>
              </a:tabLst>
              <a:defRPr>
                <a:solidFill>
                  <a:schemeClr val="tx1"/>
                </a:solidFill>
                <a:latin typeface="Arial" panose="020B0604020202020204" pitchFamily="34" charset="0"/>
              </a:defRPr>
            </a:lvl6pPr>
            <a:lvl7pPr eaLnBrk="0" fontAlgn="base" hangingPunct="0">
              <a:spcBef>
                <a:spcPct val="0"/>
              </a:spcBef>
              <a:spcAft>
                <a:spcPct val="0"/>
              </a:spcAft>
              <a:tabLst>
                <a:tab pos="1333500" algn="l"/>
              </a:tabLst>
              <a:defRPr>
                <a:solidFill>
                  <a:schemeClr val="tx1"/>
                </a:solidFill>
                <a:latin typeface="Arial" panose="020B0604020202020204" pitchFamily="34" charset="0"/>
              </a:defRPr>
            </a:lvl7pPr>
            <a:lvl8pPr eaLnBrk="0" fontAlgn="base" hangingPunct="0">
              <a:spcBef>
                <a:spcPct val="0"/>
              </a:spcBef>
              <a:spcAft>
                <a:spcPct val="0"/>
              </a:spcAft>
              <a:tabLst>
                <a:tab pos="1333500" algn="l"/>
              </a:tabLst>
              <a:defRPr>
                <a:solidFill>
                  <a:schemeClr val="tx1"/>
                </a:solidFill>
                <a:latin typeface="Arial" panose="020B0604020202020204" pitchFamily="34" charset="0"/>
              </a:defRPr>
            </a:lvl8pPr>
            <a:lvl9pPr eaLnBrk="0" fontAlgn="base" hangingPunct="0">
              <a:spcBef>
                <a:spcPct val="0"/>
              </a:spcBef>
              <a:spcAft>
                <a:spcPct val="0"/>
              </a:spcAft>
              <a:tabLst>
                <a:tab pos="1333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33500" algn="l"/>
              </a:tabLst>
            </a:pPr>
            <a:r>
              <a:rPr kumimoji="0" lang="ru-RU" altLang="ru-RU" sz="1400" b="1" i="0" u="none" strike="noStrike" cap="none" normalizeH="0" baseline="0" dirty="0">
                <a:ln>
                  <a:noFill/>
                </a:ln>
                <a:effectLst/>
                <a:latin typeface="Times New Roman" panose="02020603050405020304" pitchFamily="18" charset="0"/>
                <a:ea typeface="Verdana" panose="020B0604030504040204" pitchFamily="34" charset="0"/>
                <a:cs typeface="Times New Roman" panose="02020603050405020304" pitchFamily="18" charset="0"/>
              </a:rPr>
              <a:t>Реализация национальных проектов </a:t>
            </a:r>
            <a:endParaRPr kumimoji="0" lang="ru-RU" altLang="ru-RU" sz="1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E28C-231C-66C9-CC5A-74405538992F}"/>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4F771A7-B376-43F9-D171-0D783719B29E}"/>
              </a:ext>
            </a:extLst>
          </p:cNvPr>
          <p:cNvSpPr>
            <a:spLocks noGrp="1"/>
          </p:cNvSpPr>
          <p:nvPr>
            <p:ph type="sldNum" sz="quarter" idx="7"/>
          </p:nvPr>
        </p:nvSpPr>
        <p:spPr>
          <a:xfrm>
            <a:off x="6570980" y="8903971"/>
            <a:ext cx="287020" cy="227329"/>
          </a:xfrm>
        </p:spPr>
        <p:txBody>
          <a:bodyPr/>
          <a:lstStyle/>
          <a:p>
            <a:pPr marL="53340">
              <a:lnSpc>
                <a:spcPct val="100000"/>
              </a:lnSpc>
              <a:spcBef>
                <a:spcPts val="165"/>
              </a:spcBef>
            </a:pPr>
            <a:fld id="{81D60167-4931-47E6-BA6A-407CBD079E47}" type="slidenum">
              <a:rPr lang="ru-RU" spc="-100" smtClean="0"/>
              <a:t>27</a:t>
            </a:fld>
            <a:endParaRPr lang="ru-RU" spc="-100" dirty="0"/>
          </a:p>
        </p:txBody>
      </p:sp>
      <p:graphicFrame>
        <p:nvGraphicFramePr>
          <p:cNvPr id="7" name="Таблица 6">
            <a:extLst>
              <a:ext uri="{FF2B5EF4-FFF2-40B4-BE49-F238E27FC236}">
                <a16:creationId xmlns:a16="http://schemas.microsoft.com/office/drawing/2014/main" id="{51B6F9F6-3164-9ABE-24BF-0AC30D7D20CB}"/>
              </a:ext>
            </a:extLst>
          </p:cNvPr>
          <p:cNvGraphicFramePr>
            <a:graphicFrameLocks noGrp="1"/>
          </p:cNvGraphicFramePr>
          <p:nvPr>
            <p:extLst>
              <p:ext uri="{D42A27DB-BD31-4B8C-83A1-F6EECF244321}">
                <p14:modId xmlns:p14="http://schemas.microsoft.com/office/powerpoint/2010/main" val="3435914971"/>
              </p:ext>
            </p:extLst>
          </p:nvPr>
        </p:nvGraphicFramePr>
        <p:xfrm>
          <a:off x="0" y="152400"/>
          <a:ext cx="6858003" cy="8610602"/>
        </p:xfrm>
        <a:graphic>
          <a:graphicData uri="http://schemas.openxmlformats.org/drawingml/2006/table">
            <a:tbl>
              <a:tblPr>
                <a:tableStyleId>{BDBED569-4797-4DF1-A0F4-6AAB3CD982D8}</a:tableStyleId>
              </a:tblPr>
              <a:tblGrid>
                <a:gridCol w="914400">
                  <a:extLst>
                    <a:ext uri="{9D8B030D-6E8A-4147-A177-3AD203B41FA5}">
                      <a16:colId xmlns:a16="http://schemas.microsoft.com/office/drawing/2014/main" val="1538269393"/>
                    </a:ext>
                  </a:extLst>
                </a:gridCol>
                <a:gridCol w="410672">
                  <a:extLst>
                    <a:ext uri="{9D8B030D-6E8A-4147-A177-3AD203B41FA5}">
                      <a16:colId xmlns:a16="http://schemas.microsoft.com/office/drawing/2014/main" val="1115744108"/>
                    </a:ext>
                  </a:extLst>
                </a:gridCol>
                <a:gridCol w="495637">
                  <a:extLst>
                    <a:ext uri="{9D8B030D-6E8A-4147-A177-3AD203B41FA5}">
                      <a16:colId xmlns:a16="http://schemas.microsoft.com/office/drawing/2014/main" val="17329412"/>
                    </a:ext>
                  </a:extLst>
                </a:gridCol>
                <a:gridCol w="495637">
                  <a:extLst>
                    <a:ext uri="{9D8B030D-6E8A-4147-A177-3AD203B41FA5}">
                      <a16:colId xmlns:a16="http://schemas.microsoft.com/office/drawing/2014/main" val="3816022359"/>
                    </a:ext>
                  </a:extLst>
                </a:gridCol>
                <a:gridCol w="426854">
                  <a:extLst>
                    <a:ext uri="{9D8B030D-6E8A-4147-A177-3AD203B41FA5}">
                      <a16:colId xmlns:a16="http://schemas.microsoft.com/office/drawing/2014/main" val="1388889142"/>
                    </a:ext>
                  </a:extLst>
                </a:gridCol>
                <a:gridCol w="625110">
                  <a:extLst>
                    <a:ext uri="{9D8B030D-6E8A-4147-A177-3AD203B41FA5}">
                      <a16:colId xmlns:a16="http://schemas.microsoft.com/office/drawing/2014/main" val="3124276970"/>
                    </a:ext>
                  </a:extLst>
                </a:gridCol>
                <a:gridCol w="525982">
                  <a:extLst>
                    <a:ext uri="{9D8B030D-6E8A-4147-A177-3AD203B41FA5}">
                      <a16:colId xmlns:a16="http://schemas.microsoft.com/office/drawing/2014/main" val="2386970958"/>
                    </a:ext>
                  </a:extLst>
                </a:gridCol>
                <a:gridCol w="525982">
                  <a:extLst>
                    <a:ext uri="{9D8B030D-6E8A-4147-A177-3AD203B41FA5}">
                      <a16:colId xmlns:a16="http://schemas.microsoft.com/office/drawing/2014/main" val="450220302"/>
                    </a:ext>
                  </a:extLst>
                </a:gridCol>
                <a:gridCol w="495637">
                  <a:extLst>
                    <a:ext uri="{9D8B030D-6E8A-4147-A177-3AD203B41FA5}">
                      <a16:colId xmlns:a16="http://schemas.microsoft.com/office/drawing/2014/main" val="2229555530"/>
                    </a:ext>
                  </a:extLst>
                </a:gridCol>
                <a:gridCol w="485523">
                  <a:extLst>
                    <a:ext uri="{9D8B030D-6E8A-4147-A177-3AD203B41FA5}">
                      <a16:colId xmlns:a16="http://schemas.microsoft.com/office/drawing/2014/main" val="3226328651"/>
                    </a:ext>
                  </a:extLst>
                </a:gridCol>
                <a:gridCol w="485523">
                  <a:extLst>
                    <a:ext uri="{9D8B030D-6E8A-4147-A177-3AD203B41FA5}">
                      <a16:colId xmlns:a16="http://schemas.microsoft.com/office/drawing/2014/main" val="762381575"/>
                    </a:ext>
                  </a:extLst>
                </a:gridCol>
                <a:gridCol w="485523">
                  <a:extLst>
                    <a:ext uri="{9D8B030D-6E8A-4147-A177-3AD203B41FA5}">
                      <a16:colId xmlns:a16="http://schemas.microsoft.com/office/drawing/2014/main" val="3147669484"/>
                    </a:ext>
                  </a:extLst>
                </a:gridCol>
                <a:gridCol w="485523">
                  <a:extLst>
                    <a:ext uri="{9D8B030D-6E8A-4147-A177-3AD203B41FA5}">
                      <a16:colId xmlns:a16="http://schemas.microsoft.com/office/drawing/2014/main" val="407575"/>
                    </a:ext>
                  </a:extLst>
                </a:gridCol>
              </a:tblGrid>
              <a:tr h="423402">
                <a:tc rowSpan="2">
                  <a:txBody>
                    <a:bodyPr/>
                    <a:lstStyle/>
                    <a:p>
                      <a:pPr algn="ctr" fontAlgn="b"/>
                      <a:r>
                        <a:rPr lang="ru-RU" sz="1050" b="0" u="none" strike="noStrike" dirty="0">
                          <a:solidFill>
                            <a:srgbClr val="000000"/>
                          </a:solidFill>
                          <a:effectLst/>
                          <a:latin typeface="Arial" panose="020B0604020202020204" pitchFamily="34" charset="0"/>
                          <a:cs typeface="Arial" panose="020B0604020202020204" pitchFamily="34" charset="0"/>
                        </a:rPr>
                        <a:t>Наименование национального проекта</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b"/>
                </a:tc>
                <a:tc gridSpan="4">
                  <a:txBody>
                    <a:bodyPr/>
                    <a:lstStyle/>
                    <a:p>
                      <a:pPr algn="ctr" fontAlgn="b"/>
                      <a:r>
                        <a:rPr lang="ru-RU" sz="1050" b="1" u="none" strike="noStrike" dirty="0">
                          <a:solidFill>
                            <a:srgbClr val="000000"/>
                          </a:solidFill>
                          <a:effectLst/>
                          <a:latin typeface="Arial" panose="020B0604020202020204" pitchFamily="34" charset="0"/>
                          <a:cs typeface="Arial" panose="020B0604020202020204" pitchFamily="34" charset="0"/>
                        </a:rPr>
                        <a:t>2026 год</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b"/>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1050" b="1" u="none" strike="noStrike" dirty="0">
                          <a:solidFill>
                            <a:srgbClr val="000000"/>
                          </a:solidFill>
                          <a:effectLst/>
                          <a:latin typeface="Arial" panose="020B0604020202020204" pitchFamily="34" charset="0"/>
                          <a:cs typeface="Arial" panose="020B0604020202020204" pitchFamily="34" charset="0"/>
                        </a:rPr>
                        <a:t>2027 год</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b"/>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1050" b="1" u="none" strike="noStrike" dirty="0">
                          <a:solidFill>
                            <a:srgbClr val="000000"/>
                          </a:solidFill>
                          <a:effectLst/>
                          <a:latin typeface="Arial" panose="020B0604020202020204" pitchFamily="34" charset="0"/>
                          <a:cs typeface="Arial" panose="020B0604020202020204" pitchFamily="34" charset="0"/>
                        </a:rPr>
                        <a:t>2028 год</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b"/>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64155698"/>
                  </a:ext>
                </a:extLst>
              </a:tr>
              <a:tr h="526896">
                <a:tc vMerge="1">
                  <a:txBody>
                    <a:bodyPr/>
                    <a:lstStyle/>
                    <a:p>
                      <a:endParaRPr lang="ru-RU"/>
                    </a:p>
                  </a:txBody>
                  <a:tcP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Всего</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средства ФБ</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сред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ства            ОБ</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Бюд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жет</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ГО</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Всего</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сред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ства ФБ</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сред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ства            ОБ</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Бюд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жет</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ГО</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Всего</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сред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ства ФБ</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сред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ства            ОБ</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Бюд</a:t>
                      </a:r>
                    </a:p>
                    <a:p>
                      <a:pPr algn="ctr" fontAlgn="b"/>
                      <a:r>
                        <a:rPr lang="ru-RU" sz="1000" b="0" u="none" strike="noStrike" dirty="0">
                          <a:solidFill>
                            <a:srgbClr val="000000"/>
                          </a:solidFill>
                          <a:effectLst/>
                          <a:latin typeface="Arial" panose="020B0604020202020204" pitchFamily="34" charset="0"/>
                          <a:cs typeface="Arial" panose="020B0604020202020204" pitchFamily="34" charset="0"/>
                        </a:rPr>
                        <a:t>жет ГО</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1066924123"/>
                  </a:ext>
                </a:extLst>
              </a:tr>
              <a:tr h="790706">
                <a:tc>
                  <a:txBody>
                    <a:bodyPr/>
                    <a:lstStyle/>
                    <a:p>
                      <a:pPr algn="l" fontAlgn="ctr"/>
                      <a:r>
                        <a:rPr lang="ru-RU" sz="1050" b="1" u="none" strike="noStrike" dirty="0">
                          <a:solidFill>
                            <a:srgbClr val="000000"/>
                          </a:solidFill>
                          <a:effectLst/>
                          <a:latin typeface="Arial" panose="020B0604020202020204" pitchFamily="34" charset="0"/>
                          <a:cs typeface="Arial" panose="020B0604020202020204" pitchFamily="34" charset="0"/>
                        </a:rPr>
                        <a:t>Национальный проект «Молодежь и дети»</a:t>
                      </a: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44,1</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43,8</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0,20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44,4</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44,0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0,40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44,4</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44,0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0,40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3192721281"/>
                  </a:ext>
                </a:extLst>
              </a:tr>
              <a:tr h="1063207">
                <a:tc>
                  <a:txBody>
                    <a:bodyPr/>
                    <a:lstStyle/>
                    <a:p>
                      <a:pPr algn="l" fontAlgn="ctr"/>
                      <a:r>
                        <a:rPr lang="ru-RU" sz="1050" b="0" u="none" strike="noStrike" dirty="0">
                          <a:solidFill>
                            <a:srgbClr val="000000"/>
                          </a:solidFill>
                          <a:effectLst/>
                          <a:latin typeface="Arial" panose="020B0604020202020204" pitchFamily="34" charset="0"/>
                          <a:cs typeface="Arial" panose="020B0604020202020204" pitchFamily="34" charset="0"/>
                        </a:rPr>
                        <a:t>Региональный  проект «Педагоги и наставники»</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44,1</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43,8</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0,20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44,4</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44,0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0,4</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44,4</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44,0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0,40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959403877"/>
                  </a:ext>
                </a:extLst>
              </a:tr>
              <a:tr h="637464">
                <a:tc>
                  <a:txBody>
                    <a:bodyPr/>
                    <a:lstStyle/>
                    <a:p>
                      <a:pPr algn="l" fontAlgn="ctr"/>
                      <a:r>
                        <a:rPr lang="ru-RU" sz="1050" b="1" u="none" strike="noStrike" dirty="0">
                          <a:solidFill>
                            <a:srgbClr val="000000"/>
                          </a:solidFill>
                          <a:effectLst/>
                          <a:latin typeface="Arial" panose="020B0604020202020204" pitchFamily="34" charset="0"/>
                          <a:cs typeface="Arial" panose="020B0604020202020204" pitchFamily="34" charset="0"/>
                        </a:rPr>
                        <a:t>Национальный проекта «Семья» </a:t>
                      </a:r>
                    </a:p>
                  </a:txBody>
                  <a:tcPr marL="2032" marR="2032" marT="2032" marB="0" anchor="ctr"/>
                </a:tc>
                <a:tc>
                  <a:txBody>
                    <a:bodyPr/>
                    <a:lstStyle/>
                    <a:p>
                      <a:pPr algn="ctr" fontAlgn="ctr"/>
                      <a:r>
                        <a:rPr lang="ru-RU" sz="1050" b="1" i="0" u="none" strike="noStrike" dirty="0">
                          <a:solidFill>
                            <a:srgbClr val="000000"/>
                          </a:solidFill>
                          <a:effectLst/>
                          <a:latin typeface="Arial" panose="020B0604020202020204" pitchFamily="34" charset="0"/>
                          <a:cs typeface="Arial" panose="020B0604020202020204" pitchFamily="34" charset="0"/>
                        </a:rPr>
                        <a:t>3,2</a:t>
                      </a:r>
                    </a:p>
                  </a:txBody>
                  <a:tcPr marL="2032" marR="2032" marT="2032" marB="0" anchor="ctr"/>
                </a:tc>
                <a:tc>
                  <a:txBody>
                    <a:bodyPr/>
                    <a:lstStyle/>
                    <a:p>
                      <a:pPr algn="ctr" fontAlgn="ctr"/>
                      <a:r>
                        <a:rPr lang="ru-RU" sz="1050" b="1" i="0" u="none" strike="noStrike" dirty="0">
                          <a:solidFill>
                            <a:srgbClr val="000000"/>
                          </a:solidFill>
                          <a:effectLst/>
                          <a:latin typeface="Arial" panose="020B0604020202020204" pitchFamily="34" charset="0"/>
                          <a:cs typeface="Arial" panose="020B0604020202020204" pitchFamily="34" charset="0"/>
                        </a:rPr>
                        <a:t>3,0</a:t>
                      </a:r>
                    </a:p>
                  </a:txBody>
                  <a:tcPr marL="2032" marR="2032" marT="2032" marB="0" anchor="ctr"/>
                </a:tc>
                <a:tc>
                  <a:txBody>
                    <a:bodyPr/>
                    <a:lstStyle/>
                    <a:p>
                      <a:pPr algn="ctr" fontAlgn="ctr"/>
                      <a:r>
                        <a:rPr lang="ru-RU" sz="1050" b="1" i="0" u="none" strike="noStrike" dirty="0">
                          <a:solidFill>
                            <a:srgbClr val="000000"/>
                          </a:solidFill>
                          <a:effectLst/>
                          <a:latin typeface="Arial" panose="020B0604020202020204" pitchFamily="34" charset="0"/>
                          <a:cs typeface="Arial" panose="020B0604020202020204" pitchFamily="34" charset="0"/>
                        </a:rPr>
                        <a:t>0,2</a:t>
                      </a:r>
                    </a:p>
                  </a:txBody>
                  <a:tcPr marL="2032" marR="2032" marT="2032" marB="0" anchor="ctr"/>
                </a:tc>
                <a:tc>
                  <a:txBody>
                    <a:bodyPr/>
                    <a:lstStyle/>
                    <a:p>
                      <a:pPr algn="ctr" fontAlgn="ctr"/>
                      <a:r>
                        <a:rPr lang="ru-RU" sz="1050" b="1" i="0" u="none" strike="noStrike" dirty="0">
                          <a:solidFill>
                            <a:srgbClr val="000000"/>
                          </a:solidFill>
                          <a:effectLst/>
                          <a:latin typeface="Arial" panose="020B0604020202020204" pitchFamily="34" charset="0"/>
                          <a:cs typeface="Arial" panose="020B0604020202020204" pitchFamily="34" charset="0"/>
                        </a:rPr>
                        <a:t>0,00</a:t>
                      </a: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3274798443"/>
                  </a:ext>
                </a:extLst>
              </a:tr>
              <a:tr h="1493211">
                <a:tc>
                  <a:txBody>
                    <a:bodyPr/>
                    <a:lstStyle/>
                    <a:p>
                      <a:pPr algn="l" fontAlgn="ctr"/>
                      <a:r>
                        <a:rPr lang="ru-RU" sz="1050" b="0" u="none" strike="noStrike" dirty="0">
                          <a:solidFill>
                            <a:srgbClr val="000000"/>
                          </a:solidFill>
                          <a:effectLst/>
                          <a:latin typeface="Arial" panose="020B0604020202020204" pitchFamily="34" charset="0"/>
                          <a:cs typeface="Arial" panose="020B0604020202020204" pitchFamily="34" charset="0"/>
                        </a:rPr>
                        <a:t>Региональный проект «Семейные ценности и инфраструктура культуры» </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3,2</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3,0</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0,2</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0,00</a:t>
                      </a: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3596473364"/>
                  </a:ext>
                </a:extLst>
              </a:tr>
              <a:tr h="856342">
                <a:tc>
                  <a:txBody>
                    <a:bodyPr/>
                    <a:lstStyle/>
                    <a:p>
                      <a:pPr algn="l" fontAlgn="ctr"/>
                      <a:r>
                        <a:rPr lang="ru-RU" sz="1050" b="1" u="none" strike="noStrike" dirty="0">
                          <a:solidFill>
                            <a:srgbClr val="000000"/>
                          </a:solidFill>
                          <a:effectLst/>
                          <a:latin typeface="Arial" panose="020B0604020202020204" pitchFamily="34" charset="0"/>
                          <a:cs typeface="Arial" panose="020B0604020202020204" pitchFamily="34" charset="0"/>
                        </a:rPr>
                        <a:t>Национальный проект «Инфраструктура для жизни» </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13,8</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11,6</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0,8</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1,4</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27,70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10,1</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15,7</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1,9</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48,8</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10,2</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35,6</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3,0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4003342473"/>
                  </a:ext>
                </a:extLst>
              </a:tr>
              <a:tr h="1634257">
                <a:tc>
                  <a:txBody>
                    <a:bodyPr/>
                    <a:lstStyle/>
                    <a:p>
                      <a:pPr algn="l" fontAlgn="ctr"/>
                      <a:r>
                        <a:rPr lang="ru-RU" sz="1050" b="0" u="none" strike="noStrike" dirty="0">
                          <a:solidFill>
                            <a:srgbClr val="000000"/>
                          </a:solidFill>
                          <a:effectLst/>
                          <a:latin typeface="Arial" panose="020B0604020202020204" pitchFamily="34" charset="0"/>
                          <a:cs typeface="Arial" panose="020B0604020202020204" pitchFamily="34" charset="0"/>
                        </a:rPr>
                        <a:t>Региональный проект "Обеспечение устойчивого сокращения непригодного для проживания жилищного фонда"</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13,8</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11,6</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0,8</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1,4</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12,1</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10,1</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0,8</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1,2</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12,3</a:t>
                      </a: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10,2</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0,9</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u="none" strike="noStrike" dirty="0">
                          <a:solidFill>
                            <a:srgbClr val="000000"/>
                          </a:solidFill>
                          <a:effectLst/>
                          <a:latin typeface="Arial" panose="020B0604020202020204" pitchFamily="34" charset="0"/>
                          <a:cs typeface="Arial" panose="020B0604020202020204" pitchFamily="34" charset="0"/>
                        </a:rPr>
                        <a:t>1,2</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2186848901"/>
                  </a:ext>
                </a:extLst>
              </a:tr>
              <a:tr h="940488">
                <a:tc>
                  <a:txBody>
                    <a:bodyPr/>
                    <a:lstStyle/>
                    <a:p>
                      <a:pPr algn="l" fontAlgn="ctr"/>
                      <a:r>
                        <a:rPr lang="ru-RU" sz="1050" b="0" i="0" u="none" strike="noStrike" dirty="0">
                          <a:solidFill>
                            <a:srgbClr val="000000"/>
                          </a:solidFill>
                          <a:effectLst/>
                          <a:latin typeface="Arial" panose="020B0604020202020204" pitchFamily="34" charset="0"/>
                          <a:cs typeface="Arial" panose="020B0604020202020204" pitchFamily="34" charset="0"/>
                        </a:rPr>
                        <a:t>Региональный проект «Жилье» </a:t>
                      </a:r>
                    </a:p>
                  </a:txBody>
                  <a:tcPr marL="2032" marR="2032" marT="2032" marB="0" anchor="ctr"/>
                </a:tc>
                <a:tc>
                  <a:txBody>
                    <a:bodyPr/>
                    <a:lstStyle/>
                    <a:p>
                      <a:pPr algn="ctr" fontAlgn="ctr"/>
                      <a:r>
                        <a:rPr lang="ru-RU" sz="1050" b="0" i="0" u="none" strike="noStrike">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i="0" u="none" strike="noStrike">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i="0" u="none" strike="noStrike">
                          <a:solidFill>
                            <a:srgbClr val="000000"/>
                          </a:solidFill>
                          <a:effectLst/>
                          <a:latin typeface="Arial" panose="020B0604020202020204" pitchFamily="34" charset="0"/>
                          <a:cs typeface="Arial" panose="020B0604020202020204" pitchFamily="34" charset="0"/>
                        </a:rPr>
                        <a:t>0,00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0,00</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15,6</a:t>
                      </a:r>
                    </a:p>
                  </a:txBody>
                  <a:tcPr marL="2032" marR="2032" marT="2032" marB="0" anchor="ctr"/>
                </a:tc>
                <a:tc>
                  <a:txBody>
                    <a:bodyPr/>
                    <a:lstStyle/>
                    <a:p>
                      <a:pPr algn="ctr" fontAlgn="ctr"/>
                      <a:endParaRPr lang="ru-RU" sz="105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0,00</a:t>
                      </a:r>
                    </a:p>
                    <a:p>
                      <a:pPr algn="ctr" fontAlgn="ct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14,9</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0,7</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36,5</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0,0</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34,7</a:t>
                      </a:r>
                    </a:p>
                  </a:txBody>
                  <a:tcPr marL="2032" marR="2032" marT="2032" marB="0" anchor="ctr"/>
                </a:tc>
                <a:tc>
                  <a:txBody>
                    <a:bodyPr/>
                    <a:lstStyle/>
                    <a:p>
                      <a:pPr algn="ctr" fontAlgn="ctr"/>
                      <a:r>
                        <a:rPr lang="ru-RU" sz="1050" b="0" i="0" u="none" strike="noStrike" dirty="0">
                          <a:solidFill>
                            <a:srgbClr val="000000"/>
                          </a:solidFill>
                          <a:effectLst/>
                          <a:latin typeface="Arial" panose="020B0604020202020204" pitchFamily="34" charset="0"/>
                          <a:cs typeface="Arial" panose="020B0604020202020204" pitchFamily="34" charset="0"/>
                        </a:rPr>
                        <a:t>1,8</a:t>
                      </a:r>
                    </a:p>
                  </a:txBody>
                  <a:tcPr marL="2032" marR="2032" marT="2032" marB="0" anchor="ctr"/>
                </a:tc>
                <a:extLst>
                  <a:ext uri="{0D108BD9-81ED-4DB2-BD59-A6C34878D82A}">
                    <a16:rowId xmlns:a16="http://schemas.microsoft.com/office/drawing/2014/main" val="3332515467"/>
                  </a:ext>
                </a:extLst>
              </a:tr>
              <a:tr h="244629">
                <a:tc>
                  <a:txBody>
                    <a:bodyPr/>
                    <a:lstStyle/>
                    <a:p>
                      <a:pPr algn="l" fontAlgn="ctr"/>
                      <a:r>
                        <a:rPr lang="ru-RU" sz="1050" b="1" u="none" strike="noStrike">
                          <a:solidFill>
                            <a:srgbClr val="000000"/>
                          </a:solidFill>
                          <a:effectLst/>
                          <a:latin typeface="Arial" panose="020B0604020202020204" pitchFamily="34" charset="0"/>
                          <a:cs typeface="Arial" panose="020B0604020202020204" pitchFamily="34" charset="0"/>
                        </a:rPr>
                        <a:t>ВСЕГО</a:t>
                      </a:r>
                      <a:endParaRPr lang="ru-RU" sz="1050" b="1" i="0" u="none" strike="noStrike">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61,10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58,40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1,20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1,40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72,1</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54,10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16,1</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1,90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93,20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54,20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36,0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tc>
                  <a:txBody>
                    <a:bodyPr/>
                    <a:lstStyle/>
                    <a:p>
                      <a:pPr algn="ctr" fontAlgn="ctr"/>
                      <a:r>
                        <a:rPr lang="ru-RU" sz="1050" b="1" u="none" strike="noStrike" dirty="0">
                          <a:solidFill>
                            <a:srgbClr val="000000"/>
                          </a:solidFill>
                          <a:effectLst/>
                          <a:latin typeface="Arial" panose="020B0604020202020204" pitchFamily="34" charset="0"/>
                          <a:cs typeface="Arial" panose="020B0604020202020204" pitchFamily="34" charset="0"/>
                        </a:rPr>
                        <a:t>3,00</a:t>
                      </a:r>
                      <a:endParaRPr lang="ru-RU" sz="1050" b="1" i="0" u="none" strike="noStrike" dirty="0">
                        <a:solidFill>
                          <a:srgbClr val="000000"/>
                        </a:solidFill>
                        <a:effectLst/>
                        <a:latin typeface="Arial" panose="020B0604020202020204" pitchFamily="34" charset="0"/>
                        <a:cs typeface="Arial" panose="020B0604020202020204" pitchFamily="34" charset="0"/>
                      </a:endParaRPr>
                    </a:p>
                  </a:txBody>
                  <a:tcPr marL="2032" marR="2032" marT="2032" marB="0" anchor="ctr"/>
                </a:tc>
                <a:extLst>
                  <a:ext uri="{0D108BD9-81ED-4DB2-BD59-A6C34878D82A}">
                    <a16:rowId xmlns:a16="http://schemas.microsoft.com/office/drawing/2014/main" val="3687465903"/>
                  </a:ext>
                </a:extLst>
              </a:tr>
            </a:tbl>
          </a:graphicData>
        </a:graphic>
      </p:graphicFrame>
    </p:spTree>
    <p:extLst>
      <p:ext uri="{BB962C8B-B14F-4D97-AF65-F5344CB8AC3E}">
        <p14:creationId xmlns:p14="http://schemas.microsoft.com/office/powerpoint/2010/main" val="344327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9" name="Rectangle 52"/>
          <p:cNvSpPr>
            <a:spLocks noChangeArrowheads="1"/>
          </p:cNvSpPr>
          <p:nvPr/>
        </p:nvSpPr>
        <p:spPr bwMode="auto">
          <a:xfrm>
            <a:off x="76200" y="914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0" name="Rectangle 54"/>
          <p:cNvSpPr>
            <a:spLocks noChangeArrowheads="1"/>
          </p:cNvSpPr>
          <p:nvPr/>
        </p:nvSpPr>
        <p:spPr bwMode="auto">
          <a:xfrm>
            <a:off x="257175" y="1371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61" name="Rectangle 56"/>
          <p:cNvSpPr>
            <a:spLocks noChangeArrowheads="1"/>
          </p:cNvSpPr>
          <p:nvPr/>
        </p:nvSpPr>
        <p:spPr bwMode="auto">
          <a:xfrm>
            <a:off x="257175" y="3505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000" b="0" i="0" u="none" strike="noStrike" cap="none" normalizeH="0" baseline="0" dirty="0">
              <a:ln>
                <a:noFill/>
              </a:ln>
              <a:solidFill>
                <a:schemeClr val="tx1"/>
              </a:solidFill>
              <a:effectLst/>
              <a:latin typeface="Calibri" panose="020F050202020403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tx1"/>
                </a:solidFill>
                <a:effectLst/>
                <a:latin typeface="Calibri" panose="020F0502020204030204" pitchFamily="34" charset="0"/>
                <a:ea typeface="Verdana" panose="020B0604030504040204" pitchFamily="34" charset="0"/>
                <a:cs typeface="Verdana" panose="020B0604030504040204" pitchFamily="34"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62" name="Rectangle 58"/>
          <p:cNvSpPr>
            <a:spLocks noChangeArrowheads="1"/>
          </p:cNvSpPr>
          <p:nvPr/>
        </p:nvSpPr>
        <p:spPr bwMode="auto">
          <a:xfrm>
            <a:off x="257175" y="60388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3" name="Rectangle 60"/>
          <p:cNvSpPr>
            <a:spLocks noChangeArrowheads="1"/>
          </p:cNvSpPr>
          <p:nvPr/>
        </p:nvSpPr>
        <p:spPr bwMode="auto">
          <a:xfrm>
            <a:off x="76200" y="604043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a:ln>
                <a:noFill/>
              </a:ln>
              <a:solidFill>
                <a:schemeClr val="tx1"/>
              </a:solidFill>
              <a:effectLst/>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65" name="Rectangle 87"/>
          <p:cNvSpPr>
            <a:spLocks noChangeArrowheads="1"/>
          </p:cNvSpPr>
          <p:nvPr/>
        </p:nvSpPr>
        <p:spPr bwMode="auto">
          <a:xfrm>
            <a:off x="0" y="-1066800"/>
            <a:ext cx="7975600" cy="260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63328" rIns="91440"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br>
            <a:r>
              <a:rPr kumimoji="0" lang="ru-RU" altLang="ru-RU" b="1"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КАК РАСПРЕДЕЛЕНЫ РАСХОДЫ БЮДЖЕТА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МУНИЦИПАЛЬНОГО  ОКРУГА</a:t>
            </a:r>
            <a:r>
              <a:rPr kumimoji="0" lang="ru-RU" altLang="ru-RU" b="1" i="0" u="none" strike="noStrike" cap="none" normalizeH="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 2026-2028 ГОДОВ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ПО ОСНОВНЫМ ОТРАСЛЯМ</a:t>
            </a:r>
            <a:endParaRPr kumimoji="0" lang="ru-RU" altLang="ru-RU"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b="1" i="0" u="none" strike="noStrike" cap="none" normalizeH="0" baseline="0" dirty="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br>
            <a:endParaRPr kumimoji="0" lang="ru-RU" altLang="ru-RU"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6" name="Rectangle 65"/>
          <p:cNvSpPr>
            <a:spLocks noChangeArrowheads="1"/>
          </p:cNvSpPr>
          <p:nvPr/>
        </p:nvSpPr>
        <p:spPr bwMode="auto">
          <a:xfrm>
            <a:off x="-12600" y="-429164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7" name="Freeform 1029"/>
          <p:cNvSpPr>
            <a:spLocks/>
          </p:cNvSpPr>
          <p:nvPr/>
        </p:nvSpPr>
        <p:spPr bwMode="auto">
          <a:xfrm>
            <a:off x="166159" y="817265"/>
            <a:ext cx="6480810" cy="1270"/>
          </a:xfrm>
          <a:custGeom>
            <a:avLst/>
            <a:gdLst>
              <a:gd name="T0" fmla="+- 0 404 404"/>
              <a:gd name="T1" fmla="*/ T0 w 10206"/>
              <a:gd name="T2" fmla="+- 0 10610 404"/>
              <a:gd name="T3" fmla="*/ T2 w 10206"/>
            </a:gdLst>
            <a:ahLst/>
            <a:cxnLst>
              <a:cxn ang="0">
                <a:pos x="T1" y="0"/>
              </a:cxn>
              <a:cxn ang="0">
                <a:pos x="T3" y="0"/>
              </a:cxn>
            </a:cxnLst>
            <a:rect l="0" t="0" r="r" b="b"/>
            <a:pathLst>
              <a:path w="10206">
                <a:moveTo>
                  <a:pt x="0" y="0"/>
                </a:moveTo>
                <a:lnTo>
                  <a:pt x="10206" y="0"/>
                </a:lnTo>
              </a:path>
            </a:pathLst>
          </a:custGeom>
          <a:noFill/>
          <a:ln w="9525">
            <a:solidFill>
              <a:schemeClr val="accent3">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68" name="Rectangle 66"/>
          <p:cNvSpPr>
            <a:spLocks noChangeArrowheads="1"/>
          </p:cNvSpPr>
          <p:nvPr/>
        </p:nvSpPr>
        <p:spPr bwMode="auto">
          <a:xfrm>
            <a:off x="-12600" y="-383126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 name="Прямоугольник 1">
            <a:extLst>
              <a:ext uri="{FF2B5EF4-FFF2-40B4-BE49-F238E27FC236}">
                <a16:creationId xmlns:a16="http://schemas.microsoft.com/office/drawing/2014/main" id="{76D91613-81FB-4EFE-86FA-DE6C75F08D6D}"/>
              </a:ext>
            </a:extLst>
          </p:cNvPr>
          <p:cNvSpPr/>
          <p:nvPr/>
        </p:nvSpPr>
        <p:spPr>
          <a:xfrm>
            <a:off x="41399" y="8578140"/>
            <a:ext cx="6816701" cy="584968"/>
          </a:xfrm>
          <a:prstGeom prst="rect">
            <a:avLst/>
          </a:prstGeom>
          <a:gradFill>
            <a:gsLst>
              <a:gs pos="97000">
                <a:srgbClr val="CBDAEB"/>
              </a:gs>
              <a:gs pos="100000">
                <a:srgbClr val="EDF2F8"/>
              </a:gs>
              <a:gs pos="100000">
                <a:srgbClr val="D5E1EF">
                  <a:lumMod val="87000"/>
                  <a:lumOff val="13000"/>
                </a:srgbClr>
              </a:gs>
              <a:gs pos="100000">
                <a:srgbClr val="DBE5F1"/>
              </a:gs>
              <a:gs pos="99000">
                <a:srgbClr val="CAD9EB"/>
              </a:gs>
              <a:gs pos="0">
                <a:schemeClr val="bg1"/>
              </a:gs>
              <a:gs pos="0">
                <a:schemeClr val="bg1"/>
              </a:gs>
              <a:gs pos="91000">
                <a:schemeClr val="bg1">
                  <a:alpha val="0"/>
                </a:schemeClr>
              </a:gs>
              <a:gs pos="100000">
                <a:schemeClr val="bg1">
                  <a:alpha val="99000"/>
                  <a:lumMod val="0"/>
                  <a:lumOff val="100000"/>
                </a:schemeClr>
              </a:gs>
              <a:gs pos="100000">
                <a:schemeClr val="accent1">
                  <a:lumMod val="30000"/>
                  <a:lumOff val="70000"/>
                </a:schemeClr>
              </a:gs>
            </a:gsLst>
            <a:lin ang="5400000" scaled="1"/>
          </a:gradFill>
        </p:spPr>
        <p:txBody>
          <a:bodyPr wrap="square">
            <a:spAutoFit/>
          </a:bodyPr>
          <a:lstStyle/>
          <a:p>
            <a:pPr marL="221615">
              <a:lnSpc>
                <a:spcPct val="97000"/>
              </a:lnSpc>
              <a:spcBef>
                <a:spcPts val="215"/>
              </a:spcBef>
              <a:spcAft>
                <a:spcPts val="0"/>
              </a:spcAft>
            </a:pP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a:t>
            </a:r>
            <a:r>
              <a:rPr lang="ru-RU" sz="1100" spc="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 в</a:t>
            </a:r>
            <a:r>
              <a:rPr lang="ru-RU" sz="1100" spc="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соответствии</a:t>
            </a:r>
            <a:r>
              <a:rPr lang="ru-RU" sz="1100" spc="1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с требованиями</a:t>
            </a:r>
            <a:r>
              <a:rPr lang="ru-RU" sz="1100" spc="2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Бюджетного</a:t>
            </a:r>
            <a:r>
              <a:rPr lang="ru-RU" sz="1100" spc="1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кодекса РФ при</a:t>
            </a:r>
            <a:r>
              <a:rPr lang="ru-RU" sz="1100" spc="1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формировании</a:t>
            </a:r>
            <a:r>
              <a:rPr lang="ru-RU" sz="1100" spc="2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расходов</a:t>
            </a:r>
            <a:r>
              <a:rPr lang="ru-RU" sz="1100" spc="-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предусмотрены</a:t>
            </a:r>
            <a:r>
              <a:rPr lang="ru-RU" sz="1100" spc="1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условно</a:t>
            </a:r>
            <a:r>
              <a:rPr lang="ru-RU" sz="1100" spc="1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утверждаемые</a:t>
            </a:r>
            <a:r>
              <a:rPr lang="ru-RU" sz="1100" spc="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расходы</a:t>
            </a:r>
            <a:r>
              <a:rPr lang="ru-RU" sz="1100" spc="-2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областного</a:t>
            </a:r>
            <a:r>
              <a:rPr lang="ru-RU" sz="1100" spc="-2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бюджета</a:t>
            </a:r>
            <a:r>
              <a:rPr lang="ru-RU" sz="1100" spc="-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в</a:t>
            </a:r>
            <a:r>
              <a:rPr lang="ru-RU" sz="1100" spc="-1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сумме 44,2</a:t>
            </a:r>
            <a:r>
              <a:rPr lang="ru-RU" sz="1100" spc="-3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млн. рублей</a:t>
            </a:r>
            <a:r>
              <a:rPr lang="ru-RU" sz="1100" spc="1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в</a:t>
            </a:r>
            <a:r>
              <a:rPr lang="ru-RU" sz="1100" spc="-2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2027</a:t>
            </a:r>
            <a:r>
              <a:rPr lang="ru-RU" sz="1100" spc="-2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году</a:t>
            </a:r>
            <a:r>
              <a:rPr lang="ru-RU" sz="1100" spc="-1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и  93,7</a:t>
            </a:r>
            <a:r>
              <a:rPr lang="ru-RU" sz="1100" spc="-2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млн. рублей</a:t>
            </a:r>
            <a:r>
              <a:rPr lang="ru-RU" sz="1100" spc="1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в</a:t>
            </a:r>
            <a:r>
              <a:rPr lang="ru-RU" sz="1100" spc="-1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2028</a:t>
            </a:r>
            <a:r>
              <a:rPr lang="ru-RU" sz="1100" spc="-2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100" dirty="0">
                <a:solidFill>
                  <a:srgbClr val="002060"/>
                </a:solidFill>
                <a:latin typeface="Arial" panose="020B0604020202020204" pitchFamily="34" charset="0"/>
                <a:ea typeface="Verdana" panose="020B0604030504040204" pitchFamily="34" charset="0"/>
                <a:cs typeface="Arial" panose="020B0604020202020204" pitchFamily="34" charset="0"/>
              </a:rPr>
              <a:t>году</a:t>
            </a:r>
            <a:endParaRPr lang="ru-RU" sz="1100"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p:txBody>
      </p:sp>
      <p:graphicFrame>
        <p:nvGraphicFramePr>
          <p:cNvPr id="3" name="Таблица 2">
            <a:extLst>
              <a:ext uri="{FF2B5EF4-FFF2-40B4-BE49-F238E27FC236}">
                <a16:creationId xmlns:a16="http://schemas.microsoft.com/office/drawing/2014/main" id="{379B3C01-78EE-12C1-B9D5-641434A241E5}"/>
              </a:ext>
            </a:extLst>
          </p:cNvPr>
          <p:cNvGraphicFramePr>
            <a:graphicFrameLocks noGrp="1"/>
          </p:cNvGraphicFramePr>
          <p:nvPr>
            <p:extLst>
              <p:ext uri="{D42A27DB-BD31-4B8C-83A1-F6EECF244321}">
                <p14:modId xmlns:p14="http://schemas.microsoft.com/office/powerpoint/2010/main" val="4126349870"/>
              </p:ext>
            </p:extLst>
          </p:nvPr>
        </p:nvGraphicFramePr>
        <p:xfrm>
          <a:off x="147853" y="790078"/>
          <a:ext cx="3712756" cy="2562722"/>
        </p:xfrm>
        <a:graphic>
          <a:graphicData uri="http://schemas.openxmlformats.org/drawingml/2006/table">
            <a:tbl>
              <a:tblPr>
                <a:tableStyleId>{5C22544A-7EE6-4342-B048-85BDC9FD1C3A}</a:tableStyleId>
              </a:tblPr>
              <a:tblGrid>
                <a:gridCol w="532825">
                  <a:extLst>
                    <a:ext uri="{9D8B030D-6E8A-4147-A177-3AD203B41FA5}">
                      <a16:colId xmlns:a16="http://schemas.microsoft.com/office/drawing/2014/main" val="2343561968"/>
                    </a:ext>
                  </a:extLst>
                </a:gridCol>
                <a:gridCol w="3179931">
                  <a:extLst>
                    <a:ext uri="{9D8B030D-6E8A-4147-A177-3AD203B41FA5}">
                      <a16:colId xmlns:a16="http://schemas.microsoft.com/office/drawing/2014/main" val="848926834"/>
                    </a:ext>
                  </a:extLst>
                </a:gridCol>
              </a:tblGrid>
              <a:tr h="325080">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76,6%</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Отрасли социальной сферы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1409195529"/>
                  </a:ext>
                </a:extLst>
              </a:tr>
              <a:tr h="281871">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8,0%</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Общегосударственные вопросы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1865129237"/>
                  </a:ext>
                </a:extLst>
              </a:tr>
              <a:tr h="281871">
                <a:tc>
                  <a:txBody>
                    <a:bodyPr/>
                    <a:lstStyle/>
                    <a:p>
                      <a:pPr algn="ctr" fontAlgn="b"/>
                      <a:r>
                        <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0,06%</a:t>
                      </a:r>
                    </a:p>
                  </a:txBody>
                  <a:tcPr marL="9326" marR="9326" marT="9326" marB="0" anchor="b">
                    <a:solidFill>
                      <a:schemeClr val="accent5">
                        <a:lumMod val="50000"/>
                      </a:schemeClr>
                    </a:solidFill>
                  </a:tcPr>
                </a:tc>
                <a:tc>
                  <a:txBody>
                    <a:bodyPr/>
                    <a:lstStyle/>
                    <a:p>
                      <a:pPr algn="l" fontAlgn="b"/>
                      <a:r>
                        <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оборона</a:t>
                      </a:r>
                    </a:p>
                  </a:txBody>
                  <a:tcPr marL="9326" marR="9326" marT="9326" marB="0" anchor="b">
                    <a:solidFill>
                      <a:schemeClr val="accent5">
                        <a:lumMod val="50000"/>
                      </a:schemeClr>
                    </a:solidFill>
                  </a:tcPr>
                </a:tc>
                <a:extLst>
                  <a:ext uri="{0D108BD9-81ED-4DB2-BD59-A6C34878D82A}">
                    <a16:rowId xmlns:a16="http://schemas.microsoft.com/office/drawing/2014/main" val="2929718825"/>
                  </a:ext>
                </a:extLst>
              </a:tr>
              <a:tr h="281871">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5,1%</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экономика</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97748372"/>
                  </a:ext>
                </a:extLst>
              </a:tr>
              <a:tr h="338510">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8,1%</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Жилищно-коммунальное хозяйство</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3284729882"/>
                  </a:ext>
                </a:extLst>
              </a:tr>
              <a:tr h="520776">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1,9%</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безопасность и правоохранительная деятельность</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353822852"/>
                  </a:ext>
                </a:extLst>
              </a:tr>
              <a:tr h="281871">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0,04%</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Охрана окружающей среды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863893498"/>
                  </a:ext>
                </a:extLst>
              </a:tr>
              <a:tr h="250872">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0,2%</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Прочие расходы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3584047154"/>
                  </a:ext>
                </a:extLst>
              </a:tr>
            </a:tbl>
          </a:graphicData>
        </a:graphic>
      </p:graphicFrame>
      <p:graphicFrame>
        <p:nvGraphicFramePr>
          <p:cNvPr id="85" name="Диаграмма 84">
            <a:extLst>
              <a:ext uri="{FF2B5EF4-FFF2-40B4-BE49-F238E27FC236}">
                <a16:creationId xmlns:a16="http://schemas.microsoft.com/office/drawing/2014/main" id="{C75D7C6C-F799-9723-85F9-1A28929A2B3A}"/>
              </a:ext>
            </a:extLst>
          </p:cNvPr>
          <p:cNvGraphicFramePr/>
          <p:nvPr>
            <p:extLst>
              <p:ext uri="{D42A27DB-BD31-4B8C-83A1-F6EECF244321}">
                <p14:modId xmlns:p14="http://schemas.microsoft.com/office/powerpoint/2010/main" val="2913709097"/>
              </p:ext>
            </p:extLst>
          </p:nvPr>
        </p:nvGraphicFramePr>
        <p:xfrm>
          <a:off x="3839716" y="785405"/>
          <a:ext cx="2916575" cy="2550883"/>
        </p:xfrm>
        <a:graphic>
          <a:graphicData uri="http://schemas.openxmlformats.org/drawingml/2006/chart">
            <c:chart xmlns:c="http://schemas.openxmlformats.org/drawingml/2006/chart" xmlns:r="http://schemas.openxmlformats.org/officeDocument/2006/relationships" r:id="rId2"/>
          </a:graphicData>
        </a:graphic>
      </p:graphicFrame>
      <p:sp>
        <p:nvSpPr>
          <p:cNvPr id="87" name="TextBox 86">
            <a:extLst>
              <a:ext uri="{FF2B5EF4-FFF2-40B4-BE49-F238E27FC236}">
                <a16:creationId xmlns:a16="http://schemas.microsoft.com/office/drawing/2014/main" id="{D91DA504-F5BB-631C-D968-2CCB43B37C3F}"/>
              </a:ext>
            </a:extLst>
          </p:cNvPr>
          <p:cNvSpPr txBox="1"/>
          <p:nvPr/>
        </p:nvSpPr>
        <p:spPr>
          <a:xfrm>
            <a:off x="3505200" y="1994528"/>
            <a:ext cx="3770414" cy="1069524"/>
          </a:xfrm>
          <a:prstGeom prst="rect">
            <a:avLst/>
          </a:prstGeom>
          <a:noFill/>
        </p:spPr>
        <p:txBody>
          <a:bodyPr wrap="square">
            <a:spAutoFit/>
          </a:bodyPr>
          <a:lstStyle/>
          <a:p>
            <a:pPr marL="516890" marR="572770" algn="ctr">
              <a:spcBef>
                <a:spcPts val="520"/>
              </a:spcBef>
              <a:spcAft>
                <a:spcPts val="0"/>
              </a:spcAft>
            </a:pPr>
            <a:r>
              <a:rPr lang="ru-RU" sz="18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2 866,0</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млн. рублей </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расходы бюджета </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в 2026 году</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8" name="Таблица 87">
            <a:extLst>
              <a:ext uri="{FF2B5EF4-FFF2-40B4-BE49-F238E27FC236}">
                <a16:creationId xmlns:a16="http://schemas.microsoft.com/office/drawing/2014/main" id="{666E9067-9561-C776-3AA4-86CE8854CA59}"/>
              </a:ext>
            </a:extLst>
          </p:cNvPr>
          <p:cNvGraphicFramePr>
            <a:graphicFrameLocks noGrp="1"/>
          </p:cNvGraphicFramePr>
          <p:nvPr>
            <p:extLst>
              <p:ext uri="{D42A27DB-BD31-4B8C-83A1-F6EECF244321}">
                <p14:modId xmlns:p14="http://schemas.microsoft.com/office/powerpoint/2010/main" val="486358657"/>
              </p:ext>
            </p:extLst>
          </p:nvPr>
        </p:nvGraphicFramePr>
        <p:xfrm>
          <a:off x="136222" y="3395835"/>
          <a:ext cx="3714398" cy="2547766"/>
        </p:xfrm>
        <a:graphic>
          <a:graphicData uri="http://schemas.openxmlformats.org/drawingml/2006/table">
            <a:tbl>
              <a:tblPr>
                <a:tableStyleId>{5C22544A-7EE6-4342-B048-85BDC9FD1C3A}</a:tableStyleId>
              </a:tblPr>
              <a:tblGrid>
                <a:gridCol w="533061">
                  <a:extLst>
                    <a:ext uri="{9D8B030D-6E8A-4147-A177-3AD203B41FA5}">
                      <a16:colId xmlns:a16="http://schemas.microsoft.com/office/drawing/2014/main" val="2343561968"/>
                    </a:ext>
                  </a:extLst>
                </a:gridCol>
                <a:gridCol w="3181337">
                  <a:extLst>
                    <a:ext uri="{9D8B030D-6E8A-4147-A177-3AD203B41FA5}">
                      <a16:colId xmlns:a16="http://schemas.microsoft.com/office/drawing/2014/main" val="848926834"/>
                    </a:ext>
                  </a:extLst>
                </a:gridCol>
              </a:tblGrid>
              <a:tr h="333012">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73,0%</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Отрасли социальной сферы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1409195529"/>
                  </a:ext>
                </a:extLst>
              </a:tr>
              <a:tr h="288749">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8,5%</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Общегосударственные вопросы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1865129237"/>
                  </a:ext>
                </a:extLst>
              </a:tr>
              <a:tr h="288749">
                <a:tc>
                  <a:txBody>
                    <a:bodyPr/>
                    <a:lstStyle/>
                    <a:p>
                      <a:pPr algn="ctr" fontAlgn="b"/>
                      <a:r>
                        <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0,07%</a:t>
                      </a:r>
                    </a:p>
                  </a:txBody>
                  <a:tcPr marL="9326" marR="9326" marT="9326" marB="0" anchor="b">
                    <a:solidFill>
                      <a:schemeClr val="accent5">
                        <a:lumMod val="50000"/>
                      </a:schemeClr>
                    </a:solidFill>
                  </a:tcPr>
                </a:tc>
                <a:tc>
                  <a:txBody>
                    <a:bodyPr/>
                    <a:lstStyle/>
                    <a:p>
                      <a:pPr algn="l" fontAlgn="b"/>
                      <a:r>
                        <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оборона</a:t>
                      </a:r>
                    </a:p>
                  </a:txBody>
                  <a:tcPr marL="9326" marR="9326" marT="9326" marB="0" anchor="b">
                    <a:solidFill>
                      <a:schemeClr val="accent5">
                        <a:lumMod val="50000"/>
                      </a:schemeClr>
                    </a:solidFill>
                  </a:tcPr>
                </a:tc>
                <a:extLst>
                  <a:ext uri="{0D108BD9-81ED-4DB2-BD59-A6C34878D82A}">
                    <a16:rowId xmlns:a16="http://schemas.microsoft.com/office/drawing/2014/main" val="2905307455"/>
                  </a:ext>
                </a:extLst>
              </a:tr>
              <a:tr h="288749">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5,6%</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экономика</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97748372"/>
                  </a:ext>
                </a:extLst>
              </a:tr>
              <a:tr h="288749">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10,6%</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Жилищно-коммунальное хозяйство</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3284729882"/>
                  </a:ext>
                </a:extLst>
              </a:tr>
              <a:tr h="533483">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2,0%</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безопасность и правоохранительная деятельность</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353822852"/>
                  </a:ext>
                </a:extLst>
              </a:tr>
              <a:tr h="288749">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0,03%</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Охрана окружающей среды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863893498"/>
                  </a:ext>
                </a:extLst>
              </a:tr>
              <a:tr h="237526">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0,2%</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Прочие расходы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3584047154"/>
                  </a:ext>
                </a:extLst>
              </a:tr>
            </a:tbl>
          </a:graphicData>
        </a:graphic>
      </p:graphicFrame>
      <p:graphicFrame>
        <p:nvGraphicFramePr>
          <p:cNvPr id="89" name="Диаграмма 88">
            <a:extLst>
              <a:ext uri="{FF2B5EF4-FFF2-40B4-BE49-F238E27FC236}">
                <a16:creationId xmlns:a16="http://schemas.microsoft.com/office/drawing/2014/main" id="{E48D6C12-6E51-04D3-B1FD-5E83E62D856D}"/>
              </a:ext>
            </a:extLst>
          </p:cNvPr>
          <p:cNvGraphicFramePr/>
          <p:nvPr>
            <p:extLst>
              <p:ext uri="{D42A27DB-BD31-4B8C-83A1-F6EECF244321}">
                <p14:modId xmlns:p14="http://schemas.microsoft.com/office/powerpoint/2010/main" val="2571102347"/>
              </p:ext>
            </p:extLst>
          </p:nvPr>
        </p:nvGraphicFramePr>
        <p:xfrm>
          <a:off x="3850620" y="3379517"/>
          <a:ext cx="2916575" cy="2550883"/>
        </p:xfrm>
        <a:graphic>
          <a:graphicData uri="http://schemas.openxmlformats.org/drawingml/2006/chart">
            <c:chart xmlns:c="http://schemas.openxmlformats.org/drawingml/2006/chart" xmlns:r="http://schemas.openxmlformats.org/officeDocument/2006/relationships" r:id="rId3"/>
          </a:graphicData>
        </a:graphic>
      </p:graphicFrame>
      <p:sp>
        <p:nvSpPr>
          <p:cNvPr id="90" name="TextBox 89">
            <a:extLst>
              <a:ext uri="{FF2B5EF4-FFF2-40B4-BE49-F238E27FC236}">
                <a16:creationId xmlns:a16="http://schemas.microsoft.com/office/drawing/2014/main" id="{02B4E64C-DE5E-7B46-77EB-E658F2B24195}"/>
              </a:ext>
            </a:extLst>
          </p:cNvPr>
          <p:cNvSpPr txBox="1"/>
          <p:nvPr/>
        </p:nvSpPr>
        <p:spPr>
          <a:xfrm>
            <a:off x="3530930" y="4693684"/>
            <a:ext cx="3770414" cy="1069524"/>
          </a:xfrm>
          <a:prstGeom prst="rect">
            <a:avLst/>
          </a:prstGeom>
          <a:noFill/>
        </p:spPr>
        <p:txBody>
          <a:bodyPr wrap="square">
            <a:spAutoFit/>
          </a:bodyPr>
          <a:lstStyle/>
          <a:p>
            <a:pPr marL="516890" marR="572770" algn="ctr">
              <a:spcBef>
                <a:spcPts val="520"/>
              </a:spcBef>
              <a:spcAft>
                <a:spcPts val="0"/>
              </a:spcAft>
            </a:pPr>
            <a:r>
              <a:rPr lang="ru-RU" sz="18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2 702,9</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млн. рублей </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расходы бюджета </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в 2027 году*</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1" name="Таблица 90">
            <a:extLst>
              <a:ext uri="{FF2B5EF4-FFF2-40B4-BE49-F238E27FC236}">
                <a16:creationId xmlns:a16="http://schemas.microsoft.com/office/drawing/2014/main" id="{1D4598F1-DF44-09F3-EEDF-3602A33FD55E}"/>
              </a:ext>
            </a:extLst>
          </p:cNvPr>
          <p:cNvGraphicFramePr>
            <a:graphicFrameLocks noGrp="1"/>
          </p:cNvGraphicFramePr>
          <p:nvPr>
            <p:extLst>
              <p:ext uri="{D42A27DB-BD31-4B8C-83A1-F6EECF244321}">
                <p14:modId xmlns:p14="http://schemas.microsoft.com/office/powerpoint/2010/main" val="2979168628"/>
              </p:ext>
            </p:extLst>
          </p:nvPr>
        </p:nvGraphicFramePr>
        <p:xfrm>
          <a:off x="147853" y="5991739"/>
          <a:ext cx="3691863" cy="2542664"/>
        </p:xfrm>
        <a:graphic>
          <a:graphicData uri="http://schemas.openxmlformats.org/drawingml/2006/table">
            <a:tbl>
              <a:tblPr>
                <a:tableStyleId>{5C22544A-7EE6-4342-B048-85BDC9FD1C3A}</a:tableStyleId>
              </a:tblPr>
              <a:tblGrid>
                <a:gridCol w="529827">
                  <a:extLst>
                    <a:ext uri="{9D8B030D-6E8A-4147-A177-3AD203B41FA5}">
                      <a16:colId xmlns:a16="http://schemas.microsoft.com/office/drawing/2014/main" val="2343561968"/>
                    </a:ext>
                  </a:extLst>
                </a:gridCol>
                <a:gridCol w="3162036">
                  <a:extLst>
                    <a:ext uri="{9D8B030D-6E8A-4147-A177-3AD203B41FA5}">
                      <a16:colId xmlns:a16="http://schemas.microsoft.com/office/drawing/2014/main" val="848926834"/>
                    </a:ext>
                  </a:extLst>
                </a:gridCol>
              </a:tblGrid>
              <a:tr h="332345">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70,0%</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Отрасли социальной сферы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1409195529"/>
                  </a:ext>
                </a:extLst>
              </a:tr>
              <a:tr h="288171">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8,2%</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Общегосударственные вопросы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1865129237"/>
                  </a:ext>
                </a:extLst>
              </a:tr>
              <a:tr h="288171">
                <a:tc>
                  <a:txBody>
                    <a:bodyPr/>
                    <a:lstStyle/>
                    <a:p>
                      <a:pPr algn="ctr" fontAlgn="b"/>
                      <a:r>
                        <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0,08%</a:t>
                      </a:r>
                    </a:p>
                  </a:txBody>
                  <a:tcPr marL="9326" marR="9326" marT="9326" marB="0" anchor="b">
                    <a:solidFill>
                      <a:schemeClr val="accent5">
                        <a:lumMod val="50000"/>
                      </a:schemeClr>
                    </a:solidFill>
                  </a:tcPr>
                </a:tc>
                <a:tc>
                  <a:txBody>
                    <a:bodyPr/>
                    <a:lstStyle/>
                    <a:p>
                      <a:pPr algn="l" fontAlgn="b"/>
                      <a:r>
                        <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оборона</a:t>
                      </a:r>
                    </a:p>
                  </a:txBody>
                  <a:tcPr marL="9326" marR="9326" marT="9326" marB="0" anchor="b">
                    <a:solidFill>
                      <a:schemeClr val="accent5">
                        <a:lumMod val="50000"/>
                      </a:schemeClr>
                    </a:solidFill>
                  </a:tcPr>
                </a:tc>
                <a:extLst>
                  <a:ext uri="{0D108BD9-81ED-4DB2-BD59-A6C34878D82A}">
                    <a16:rowId xmlns:a16="http://schemas.microsoft.com/office/drawing/2014/main" val="2286380117"/>
                  </a:ext>
                </a:extLst>
              </a:tr>
              <a:tr h="288171">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6,0%</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экономика</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97748372"/>
                  </a:ext>
                </a:extLst>
              </a:tr>
              <a:tr h="288171">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13,6%</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Жилищно-коммунальное хозяйство</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3284729882"/>
                  </a:ext>
                </a:extLst>
              </a:tr>
              <a:tr h="532414">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1,9%</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Национальная безопасность и правоохранительная деятельность</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353822852"/>
                  </a:ext>
                </a:extLst>
              </a:tr>
              <a:tr h="288171">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0,02%</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Охрана окружающей среды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2863893498"/>
                  </a:ext>
                </a:extLst>
              </a:tr>
              <a:tr h="237050">
                <a:tc>
                  <a:txBody>
                    <a:bodyPr/>
                    <a:lstStyle/>
                    <a:p>
                      <a:pPr algn="ctr"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0,2%</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tc>
                  <a:txBody>
                    <a:bodyPr/>
                    <a:lstStyle/>
                    <a:p>
                      <a:pPr algn="l" fontAlgn="b"/>
                      <a:r>
                        <a:rPr lang="ru-RU" sz="140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Прочие расходы</a:t>
                      </a:r>
                      <a:endParaRPr lang="ru-RU" sz="1400" b="0"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9326" marR="9326" marT="9326" marB="0" anchor="b">
                    <a:solidFill>
                      <a:schemeClr val="accent5">
                        <a:lumMod val="50000"/>
                      </a:schemeClr>
                    </a:solidFill>
                  </a:tcPr>
                </a:tc>
                <a:extLst>
                  <a:ext uri="{0D108BD9-81ED-4DB2-BD59-A6C34878D82A}">
                    <a16:rowId xmlns:a16="http://schemas.microsoft.com/office/drawing/2014/main" val="3584047154"/>
                  </a:ext>
                </a:extLst>
              </a:tr>
            </a:tbl>
          </a:graphicData>
        </a:graphic>
      </p:graphicFrame>
      <p:graphicFrame>
        <p:nvGraphicFramePr>
          <p:cNvPr id="92" name="Диаграмма 91">
            <a:extLst>
              <a:ext uri="{FF2B5EF4-FFF2-40B4-BE49-F238E27FC236}">
                <a16:creationId xmlns:a16="http://schemas.microsoft.com/office/drawing/2014/main" id="{580AEDFD-768A-B806-3F24-00FB50270292}"/>
              </a:ext>
            </a:extLst>
          </p:cNvPr>
          <p:cNvGraphicFramePr/>
          <p:nvPr>
            <p:extLst>
              <p:ext uri="{D42A27DB-BD31-4B8C-83A1-F6EECF244321}">
                <p14:modId xmlns:p14="http://schemas.microsoft.com/office/powerpoint/2010/main" val="4108069928"/>
              </p:ext>
            </p:extLst>
          </p:nvPr>
        </p:nvGraphicFramePr>
        <p:xfrm>
          <a:off x="3860609" y="5976264"/>
          <a:ext cx="2916575" cy="2540536"/>
        </p:xfrm>
        <a:graphic>
          <a:graphicData uri="http://schemas.openxmlformats.org/drawingml/2006/chart">
            <c:chart xmlns:c="http://schemas.openxmlformats.org/drawingml/2006/chart" xmlns:r="http://schemas.openxmlformats.org/officeDocument/2006/relationships" r:id="rId4"/>
          </a:graphicData>
        </a:graphic>
      </p:graphicFrame>
      <p:sp>
        <p:nvSpPr>
          <p:cNvPr id="94" name="TextBox 93">
            <a:extLst>
              <a:ext uri="{FF2B5EF4-FFF2-40B4-BE49-F238E27FC236}">
                <a16:creationId xmlns:a16="http://schemas.microsoft.com/office/drawing/2014/main" id="{6042BD0C-CC1F-DE9C-F9BF-299B10B2BFEA}"/>
              </a:ext>
            </a:extLst>
          </p:cNvPr>
          <p:cNvSpPr txBox="1"/>
          <p:nvPr/>
        </p:nvSpPr>
        <p:spPr>
          <a:xfrm>
            <a:off x="3549237" y="7323939"/>
            <a:ext cx="3770414" cy="1069524"/>
          </a:xfrm>
          <a:prstGeom prst="rect">
            <a:avLst/>
          </a:prstGeom>
          <a:noFill/>
        </p:spPr>
        <p:txBody>
          <a:bodyPr wrap="square">
            <a:spAutoFit/>
          </a:bodyPr>
          <a:lstStyle/>
          <a:p>
            <a:pPr marL="516890" marR="572770" algn="ctr">
              <a:spcBef>
                <a:spcPts val="520"/>
              </a:spcBef>
              <a:spcAft>
                <a:spcPts val="0"/>
              </a:spcAft>
            </a:pPr>
            <a:r>
              <a:rPr lang="ru-RU" sz="18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2 </a:t>
            </a:r>
            <a:r>
              <a:rPr lang="ru-RU" b="1" dirty="0">
                <a:solidFill>
                  <a:srgbClr val="FFFFFF"/>
                </a:solidFill>
                <a:latin typeface="Tahoma" panose="020B0604030504040204" pitchFamily="34" charset="0"/>
                <a:ea typeface="Verdana" panose="020B0604030504040204" pitchFamily="34" charset="0"/>
                <a:cs typeface="Verdana" panose="020B0604030504040204" pitchFamily="34" charset="0"/>
              </a:rPr>
              <a:t>910,9</a:t>
            </a:r>
            <a:endParaRPr lang="ru-RU" sz="1800" b="1" dirty="0">
              <a:solidFill>
                <a:srgbClr val="FFFFFF"/>
              </a:solidFill>
              <a:effectLst/>
              <a:latin typeface="Tahoma" panose="020B0604030504040204" pitchFamily="34" charset="0"/>
              <a:ea typeface="Verdana" panose="020B0604030504040204" pitchFamily="34" charset="0"/>
              <a:cs typeface="Verdana" panose="020B0604030504040204" pitchFamily="34" charset="0"/>
            </a:endParaRP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млн. рублей </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расходы бюджета </a:t>
            </a:r>
          </a:p>
          <a:p>
            <a:pPr marL="516890" marR="572770" algn="ctr">
              <a:spcBef>
                <a:spcPts val="520"/>
              </a:spcBef>
              <a:spcAft>
                <a:spcPts val="0"/>
              </a:spcAft>
            </a:pPr>
            <a:r>
              <a:rPr lang="ru-RU" sz="11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в 2028 году*</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a:extLst>
              <a:ext uri="{FF2B5EF4-FFF2-40B4-BE49-F238E27FC236}">
                <a16:creationId xmlns:a16="http://schemas.microsoft.com/office/drawing/2014/main" id="{650B195F-C01A-A3FD-F39A-30146E0B8BED}"/>
              </a:ext>
            </a:extLst>
          </p:cNvPr>
          <p:cNvSpPr>
            <a:spLocks noGrp="1"/>
          </p:cNvSpPr>
          <p:nvPr>
            <p:ph type="sldNum" sz="quarter" idx="7"/>
          </p:nvPr>
        </p:nvSpPr>
        <p:spPr>
          <a:xfrm>
            <a:off x="6583680" y="8916671"/>
            <a:ext cx="287020" cy="227329"/>
          </a:xfrm>
        </p:spPr>
        <p:txBody>
          <a:bodyPr/>
          <a:lstStyle/>
          <a:p>
            <a:pPr marL="53340">
              <a:lnSpc>
                <a:spcPct val="100000"/>
              </a:lnSpc>
              <a:spcBef>
                <a:spcPts val="165"/>
              </a:spcBef>
            </a:pPr>
            <a:fld id="{81D60167-4931-47E6-BA6A-407CBD079E47}" type="slidenum">
              <a:rPr lang="ru-RU" spc="-100" smtClean="0"/>
              <a:t>28</a:t>
            </a:fld>
            <a:endParaRPr lang="ru-RU" spc="-100" dirty="0"/>
          </a:p>
        </p:txBody>
      </p:sp>
    </p:spTree>
    <p:extLst>
      <p:ext uri="{BB962C8B-B14F-4D97-AF65-F5344CB8AC3E}">
        <p14:creationId xmlns:p14="http://schemas.microsoft.com/office/powerpoint/2010/main" val="2371525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8" name="Диаграмма 7">
            <a:extLst>
              <a:ext uri="{FF2B5EF4-FFF2-40B4-BE49-F238E27FC236}">
                <a16:creationId xmlns:a16="http://schemas.microsoft.com/office/drawing/2014/main" id="{9DB64D3B-06BF-1C1E-D210-67AA5634590A}"/>
              </a:ext>
            </a:extLst>
          </p:cNvPr>
          <p:cNvGraphicFramePr/>
          <p:nvPr>
            <p:extLst>
              <p:ext uri="{D42A27DB-BD31-4B8C-83A1-F6EECF244321}">
                <p14:modId xmlns:p14="http://schemas.microsoft.com/office/powerpoint/2010/main" val="2267971733"/>
              </p:ext>
            </p:extLst>
          </p:nvPr>
        </p:nvGraphicFramePr>
        <p:xfrm>
          <a:off x="3505200" y="533400"/>
          <a:ext cx="32766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a:extLst>
              <a:ext uri="{FF2B5EF4-FFF2-40B4-BE49-F238E27FC236}">
                <a16:creationId xmlns:a16="http://schemas.microsoft.com/office/drawing/2014/main" id="{BEEF358F-F2A7-4CE9-F7B5-83E0411029D5}"/>
              </a:ext>
            </a:extLst>
          </p:cNvPr>
          <p:cNvGraphicFramePr/>
          <p:nvPr>
            <p:extLst>
              <p:ext uri="{D42A27DB-BD31-4B8C-83A1-F6EECF244321}">
                <p14:modId xmlns:p14="http://schemas.microsoft.com/office/powerpoint/2010/main" val="2021482747"/>
              </p:ext>
            </p:extLst>
          </p:nvPr>
        </p:nvGraphicFramePr>
        <p:xfrm>
          <a:off x="3505200" y="6019800"/>
          <a:ext cx="32766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a:extLst>
              <a:ext uri="{FF2B5EF4-FFF2-40B4-BE49-F238E27FC236}">
                <a16:creationId xmlns:a16="http://schemas.microsoft.com/office/drawing/2014/main" id="{4BE30086-ED81-1403-8069-569CCA56801F}"/>
              </a:ext>
            </a:extLst>
          </p:cNvPr>
          <p:cNvGraphicFramePr/>
          <p:nvPr>
            <p:extLst>
              <p:ext uri="{D42A27DB-BD31-4B8C-83A1-F6EECF244321}">
                <p14:modId xmlns:p14="http://schemas.microsoft.com/office/powerpoint/2010/main" val="4067639083"/>
              </p:ext>
            </p:extLst>
          </p:nvPr>
        </p:nvGraphicFramePr>
        <p:xfrm>
          <a:off x="12700" y="6019800"/>
          <a:ext cx="3492500" cy="3009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a:extLst>
              <a:ext uri="{FF2B5EF4-FFF2-40B4-BE49-F238E27FC236}">
                <a16:creationId xmlns:a16="http://schemas.microsoft.com/office/drawing/2014/main" id="{EF769B44-A09C-84F6-A1DF-3E7F2BE26C9C}"/>
              </a:ext>
            </a:extLst>
          </p:cNvPr>
          <p:cNvGraphicFramePr/>
          <p:nvPr>
            <p:extLst>
              <p:ext uri="{D42A27DB-BD31-4B8C-83A1-F6EECF244321}">
                <p14:modId xmlns:p14="http://schemas.microsoft.com/office/powerpoint/2010/main" val="2046159491"/>
              </p:ext>
            </p:extLst>
          </p:nvPr>
        </p:nvGraphicFramePr>
        <p:xfrm>
          <a:off x="3505200" y="3048001"/>
          <a:ext cx="327660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198" name="Freeform 907"/>
          <p:cNvSpPr>
            <a:spLocks/>
          </p:cNvSpPr>
          <p:nvPr/>
        </p:nvSpPr>
        <p:spPr bwMode="auto">
          <a:xfrm>
            <a:off x="256540" y="466725"/>
            <a:ext cx="6480810" cy="1270"/>
          </a:xfrm>
          <a:custGeom>
            <a:avLst/>
            <a:gdLst>
              <a:gd name="T0" fmla="+- 0 404 404"/>
              <a:gd name="T1" fmla="*/ T0 w 10206"/>
              <a:gd name="T2" fmla="+- 0 10610 404"/>
              <a:gd name="T3" fmla="*/ T2 w 10206"/>
            </a:gdLst>
            <a:ahLst/>
            <a:cxnLst>
              <a:cxn ang="0">
                <a:pos x="T1" y="0"/>
              </a:cxn>
              <a:cxn ang="0">
                <a:pos x="T3" y="0"/>
              </a:cxn>
            </a:cxnLst>
            <a:rect l="0" t="0" r="r" b="b"/>
            <a:pathLst>
              <a:path w="10206">
                <a:moveTo>
                  <a:pt x="0" y="0"/>
                </a:moveTo>
                <a:lnTo>
                  <a:pt x="10206" y="0"/>
                </a:lnTo>
              </a:path>
            </a:pathLst>
          </a:custGeom>
          <a:noFill/>
          <a:ln w="9525">
            <a:solidFill>
              <a:schemeClr val="accent3">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242" name="Rectangle 87"/>
          <p:cNvSpPr>
            <a:spLocks noChangeArrowheads="1"/>
          </p:cNvSpPr>
          <p:nvPr/>
        </p:nvSpPr>
        <p:spPr bwMode="auto">
          <a:xfrm>
            <a:off x="-381000" y="-838200"/>
            <a:ext cx="6767925" cy="234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63328" rIns="91440" bIns="177744"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r>
              <a:rPr kumimoji="0" lang="ru-RU" altLang="ru-RU" b="1"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ЧТО ВКЛЮЧАЮТ В СЕБЯ ОТРАСЛИ СОЦИАЛЬНОЙ СФЕРЫ</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400" b="0" i="0" u="none" strike="noStrike" cap="none" normalizeH="0" baseline="0" dirty="0">
                <a:ln>
                  <a:noFill/>
                </a:ln>
                <a:solidFill>
                  <a:srgbClr val="002060"/>
                </a:solidFill>
                <a:effectLst/>
                <a:latin typeface="Franklin Gothic Medium" panose="020B0603020102020204" pitchFamily="34" charset="0"/>
                <a:ea typeface="Verdana" panose="020B0604030504040204" pitchFamily="34" charset="0"/>
                <a:cs typeface="Verdana" panose="020B0604030504040204" pitchFamily="34" charset="0"/>
              </a:rPr>
            </a:br>
            <a:endParaRPr kumimoji="0" lang="ru-RU" altLang="ru-RU" sz="5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44" name="Rectangle 92"/>
          <p:cNvSpPr>
            <a:spLocks noChangeArrowheads="1"/>
          </p:cNvSpPr>
          <p:nvPr/>
        </p:nvSpPr>
        <p:spPr bwMode="auto">
          <a:xfrm>
            <a:off x="0" y="914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63328" rIns="91440"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a:ln>
                <a:noFill/>
              </a:ln>
              <a:solidFill>
                <a:schemeClr val="tx1"/>
              </a:solidFill>
              <a:effectLst/>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1100" b="0" i="0" u="none"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br>
            <a:endParaRPr kumimoji="0" lang="ru-RU" altLang="ru-RU"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7477" name="Rectangle 112"/>
          <p:cNvSpPr>
            <a:spLocks noChangeArrowheads="1"/>
          </p:cNvSpPr>
          <p:nvPr/>
        </p:nvSpPr>
        <p:spPr bwMode="auto">
          <a:xfrm>
            <a:off x="0" y="77438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600" b="0" i="0" u="none"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br>
            <a:endParaRPr kumimoji="0" lang="ru-RU" altLang="ru-RU"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7488" name="Прямоугольник 17487"/>
          <p:cNvSpPr/>
          <p:nvPr/>
        </p:nvSpPr>
        <p:spPr>
          <a:xfrm>
            <a:off x="3657600" y="1371600"/>
            <a:ext cx="869149" cy="338554"/>
          </a:xfrm>
          <a:prstGeom prst="rect">
            <a:avLst/>
          </a:prstGeom>
        </p:spPr>
        <p:txBody>
          <a:bodyPr wrap="none">
            <a:spAutoFit/>
          </a:bodyPr>
          <a:lstStyle/>
          <a:p>
            <a:r>
              <a:rPr lang="ru-RU" sz="1600" b="1"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1 466,0</a:t>
            </a:r>
            <a:endParaRPr lang="ru-RU" sz="1600" dirty="0">
              <a:solidFill>
                <a:schemeClr val="accent4">
                  <a:lumMod val="50000"/>
                </a:schemeClr>
              </a:solidFill>
              <a:latin typeface="Arial" panose="020B0604020202020204" pitchFamily="34" charset="0"/>
              <a:cs typeface="Arial" panose="020B0604020202020204" pitchFamily="34" charset="0"/>
            </a:endParaRPr>
          </a:p>
        </p:txBody>
      </p:sp>
      <p:sp>
        <p:nvSpPr>
          <p:cNvPr id="17489" name="Прямоугольник 17488"/>
          <p:cNvSpPr/>
          <p:nvPr/>
        </p:nvSpPr>
        <p:spPr>
          <a:xfrm>
            <a:off x="4267200" y="914400"/>
            <a:ext cx="1040670" cy="338554"/>
          </a:xfrm>
          <a:prstGeom prst="rect">
            <a:avLst/>
          </a:prstGeom>
        </p:spPr>
        <p:txBody>
          <a:bodyPr wrap="none">
            <a:spAutoFit/>
          </a:bodyPr>
          <a:lstStyle/>
          <a:p>
            <a:r>
              <a:rPr lang="ru-RU" sz="1600" b="1"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1 573,3,0</a:t>
            </a:r>
            <a:endParaRPr lang="ru-RU" sz="1600" dirty="0">
              <a:solidFill>
                <a:schemeClr val="accent4">
                  <a:lumMod val="50000"/>
                </a:schemeClr>
              </a:solidFill>
              <a:latin typeface="Arial" panose="020B0604020202020204" pitchFamily="34" charset="0"/>
              <a:cs typeface="Arial" panose="020B0604020202020204" pitchFamily="34" charset="0"/>
            </a:endParaRPr>
          </a:p>
        </p:txBody>
      </p:sp>
      <p:sp>
        <p:nvSpPr>
          <p:cNvPr id="17490" name="Прямоугольник 17489"/>
          <p:cNvSpPr/>
          <p:nvPr/>
        </p:nvSpPr>
        <p:spPr>
          <a:xfrm>
            <a:off x="5029200" y="1600200"/>
            <a:ext cx="869149" cy="338554"/>
          </a:xfrm>
          <a:prstGeom prst="rect">
            <a:avLst/>
          </a:prstGeom>
        </p:spPr>
        <p:txBody>
          <a:bodyPr wrap="none">
            <a:spAutoFit/>
          </a:bodyPr>
          <a:lstStyle/>
          <a:p>
            <a:r>
              <a:rPr lang="ru-RU" sz="1600" b="1"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1 392,2</a:t>
            </a:r>
            <a:endParaRPr lang="ru-RU" sz="1600" dirty="0">
              <a:solidFill>
                <a:schemeClr val="accent4">
                  <a:lumMod val="50000"/>
                </a:schemeClr>
              </a:solidFill>
              <a:latin typeface="Arial" panose="020B0604020202020204" pitchFamily="34" charset="0"/>
              <a:cs typeface="Arial" panose="020B0604020202020204" pitchFamily="34" charset="0"/>
            </a:endParaRPr>
          </a:p>
        </p:txBody>
      </p:sp>
      <p:sp>
        <p:nvSpPr>
          <p:cNvPr id="17491" name="Прямоугольник 17490"/>
          <p:cNvSpPr/>
          <p:nvPr/>
        </p:nvSpPr>
        <p:spPr>
          <a:xfrm>
            <a:off x="5638800" y="1371600"/>
            <a:ext cx="869149" cy="338554"/>
          </a:xfrm>
          <a:prstGeom prst="rect">
            <a:avLst/>
          </a:prstGeom>
        </p:spPr>
        <p:txBody>
          <a:bodyPr wrap="none">
            <a:spAutoFit/>
          </a:bodyPr>
          <a:lstStyle/>
          <a:p>
            <a:r>
              <a:rPr lang="ru-RU" sz="1600" b="1"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1 426,3</a:t>
            </a:r>
            <a:endParaRPr lang="ru-RU" sz="1600" dirty="0">
              <a:solidFill>
                <a:schemeClr val="accent4">
                  <a:lumMod val="50000"/>
                </a:schemeClr>
              </a:solidFill>
              <a:latin typeface="Arial" panose="020B0604020202020204" pitchFamily="34" charset="0"/>
              <a:cs typeface="Arial" panose="020B0604020202020204" pitchFamily="34" charset="0"/>
            </a:endParaRPr>
          </a:p>
        </p:txBody>
      </p:sp>
      <p:sp>
        <p:nvSpPr>
          <p:cNvPr id="17495" name="Rectangle 115"/>
          <p:cNvSpPr>
            <a:spLocks noChangeArrowheads="1"/>
          </p:cNvSpPr>
          <p:nvPr/>
        </p:nvSpPr>
        <p:spPr bwMode="auto">
          <a:xfrm>
            <a:off x="158876" y="421870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502" name="Прямоугольник 17501"/>
          <p:cNvSpPr/>
          <p:nvPr/>
        </p:nvSpPr>
        <p:spPr>
          <a:xfrm>
            <a:off x="3733800" y="4343400"/>
            <a:ext cx="697627" cy="338554"/>
          </a:xfrm>
          <a:prstGeom prst="rect">
            <a:avLst/>
          </a:prstGeom>
        </p:spPr>
        <p:txBody>
          <a:bodyPr wrap="none">
            <a:spAutoFit/>
          </a:bodyPr>
          <a:lstStyle/>
          <a:p>
            <a:r>
              <a:rPr lang="ru-RU" sz="1600" b="1" dirty="0">
                <a:solidFill>
                  <a:srgbClr val="9A3239"/>
                </a:solidFill>
                <a:latin typeface="Arial" panose="020B0604020202020204" pitchFamily="34" charset="0"/>
                <a:ea typeface="Verdana" panose="020B0604030504040204" pitchFamily="34" charset="0"/>
                <a:cs typeface="Arial" panose="020B0604020202020204" pitchFamily="34" charset="0"/>
              </a:rPr>
              <a:t>157,4</a:t>
            </a:r>
            <a:endParaRPr lang="ru-RU" sz="1600" dirty="0">
              <a:solidFill>
                <a:srgbClr val="9A3239"/>
              </a:solidFill>
              <a:latin typeface="Arial" panose="020B0604020202020204" pitchFamily="34" charset="0"/>
              <a:cs typeface="Arial" panose="020B0604020202020204" pitchFamily="34" charset="0"/>
            </a:endParaRPr>
          </a:p>
        </p:txBody>
      </p:sp>
      <p:sp>
        <p:nvSpPr>
          <p:cNvPr id="17503" name="Прямоугольник 17502"/>
          <p:cNvSpPr/>
          <p:nvPr/>
        </p:nvSpPr>
        <p:spPr>
          <a:xfrm>
            <a:off x="5181600" y="4267200"/>
            <a:ext cx="697627" cy="338554"/>
          </a:xfrm>
          <a:prstGeom prst="rect">
            <a:avLst/>
          </a:prstGeom>
        </p:spPr>
        <p:txBody>
          <a:bodyPr wrap="none">
            <a:spAutoFit/>
          </a:bodyPr>
          <a:lstStyle/>
          <a:p>
            <a:r>
              <a:rPr lang="ru-RU" sz="1600" b="1" dirty="0">
                <a:solidFill>
                  <a:srgbClr val="9A3239"/>
                </a:solidFill>
                <a:latin typeface="Arial" panose="020B0604020202020204" pitchFamily="34" charset="0"/>
                <a:ea typeface="Verdana" panose="020B0604030504040204" pitchFamily="34" charset="0"/>
                <a:cs typeface="Arial" panose="020B0604020202020204" pitchFamily="34" charset="0"/>
              </a:rPr>
              <a:t>169,3</a:t>
            </a:r>
            <a:endParaRPr lang="ru-RU" sz="1600" dirty="0">
              <a:solidFill>
                <a:srgbClr val="9A3239"/>
              </a:solidFill>
              <a:latin typeface="Arial" panose="020B0604020202020204" pitchFamily="34" charset="0"/>
              <a:cs typeface="Arial" panose="020B0604020202020204" pitchFamily="34" charset="0"/>
            </a:endParaRPr>
          </a:p>
        </p:txBody>
      </p:sp>
      <p:sp>
        <p:nvSpPr>
          <p:cNvPr id="17504" name="Прямоугольник 17503"/>
          <p:cNvSpPr/>
          <p:nvPr/>
        </p:nvSpPr>
        <p:spPr>
          <a:xfrm>
            <a:off x="5867400" y="4191000"/>
            <a:ext cx="697627" cy="338554"/>
          </a:xfrm>
          <a:prstGeom prst="rect">
            <a:avLst/>
          </a:prstGeom>
        </p:spPr>
        <p:txBody>
          <a:bodyPr wrap="none">
            <a:spAutoFit/>
          </a:bodyPr>
          <a:lstStyle/>
          <a:p>
            <a:r>
              <a:rPr lang="ru-RU" sz="1600" b="1" dirty="0">
                <a:solidFill>
                  <a:srgbClr val="9A3239"/>
                </a:solidFill>
                <a:latin typeface="Arial" panose="020B0604020202020204" pitchFamily="34" charset="0"/>
                <a:ea typeface="Verdana" panose="020B0604030504040204" pitchFamily="34" charset="0"/>
                <a:cs typeface="Arial" panose="020B0604020202020204" pitchFamily="34" charset="0"/>
              </a:rPr>
              <a:t>196,3</a:t>
            </a:r>
            <a:endParaRPr lang="ru-RU" sz="1600" dirty="0">
              <a:solidFill>
                <a:srgbClr val="9A3239"/>
              </a:solidFill>
              <a:latin typeface="Arial" panose="020B0604020202020204" pitchFamily="34" charset="0"/>
              <a:cs typeface="Arial" panose="020B0604020202020204" pitchFamily="34" charset="0"/>
            </a:endParaRPr>
          </a:p>
        </p:txBody>
      </p:sp>
      <p:sp>
        <p:nvSpPr>
          <p:cNvPr id="17508" name="Прямоугольник 17507"/>
          <p:cNvSpPr/>
          <p:nvPr/>
        </p:nvSpPr>
        <p:spPr>
          <a:xfrm>
            <a:off x="457200" y="7315200"/>
            <a:ext cx="690143" cy="338554"/>
          </a:xfrm>
          <a:prstGeom prst="rect">
            <a:avLst/>
          </a:prstGeom>
        </p:spPr>
        <p:txBody>
          <a:bodyPr wrap="square">
            <a:spAutoFit/>
          </a:bodyPr>
          <a:lstStyle/>
          <a:p>
            <a:r>
              <a:rPr lang="ru-RU" sz="1600" b="1"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rPr>
              <a:t>57,1</a:t>
            </a:r>
            <a:endParaRPr lang="ru-RU" sz="1600" dirty="0">
              <a:solidFill>
                <a:schemeClr val="accent5">
                  <a:lumMod val="75000"/>
                </a:schemeClr>
              </a:solidFill>
              <a:latin typeface="Arial" panose="020B0604020202020204" pitchFamily="34" charset="0"/>
              <a:cs typeface="Arial" panose="020B0604020202020204" pitchFamily="34" charset="0"/>
            </a:endParaRPr>
          </a:p>
        </p:txBody>
      </p:sp>
      <p:sp>
        <p:nvSpPr>
          <p:cNvPr id="17509" name="Прямоугольник 17508"/>
          <p:cNvSpPr/>
          <p:nvPr/>
        </p:nvSpPr>
        <p:spPr>
          <a:xfrm>
            <a:off x="1143000" y="6858000"/>
            <a:ext cx="614561" cy="338554"/>
          </a:xfrm>
          <a:prstGeom prst="rect">
            <a:avLst/>
          </a:prstGeom>
        </p:spPr>
        <p:txBody>
          <a:bodyPr wrap="square">
            <a:spAutoFit/>
          </a:bodyPr>
          <a:lstStyle/>
          <a:p>
            <a:r>
              <a:rPr lang="ru-RU" sz="1600" b="1"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rPr>
              <a:t>60,5</a:t>
            </a:r>
            <a:endParaRPr lang="ru-RU" sz="1600" dirty="0">
              <a:solidFill>
                <a:schemeClr val="accent5">
                  <a:lumMod val="75000"/>
                </a:schemeClr>
              </a:solidFill>
              <a:latin typeface="Arial" panose="020B0604020202020204" pitchFamily="34" charset="0"/>
              <a:cs typeface="Arial" panose="020B0604020202020204" pitchFamily="34" charset="0"/>
            </a:endParaRPr>
          </a:p>
        </p:txBody>
      </p:sp>
      <p:sp>
        <p:nvSpPr>
          <p:cNvPr id="17510" name="Прямоугольник 17509"/>
          <p:cNvSpPr/>
          <p:nvPr/>
        </p:nvSpPr>
        <p:spPr>
          <a:xfrm>
            <a:off x="1295400" y="6400800"/>
            <a:ext cx="1370734" cy="1107996"/>
          </a:xfrm>
          <a:prstGeom prst="rect">
            <a:avLst/>
          </a:prstGeom>
        </p:spPr>
        <p:txBody>
          <a:bodyPr wrap="square">
            <a:spAutoFit/>
          </a:bodyPr>
          <a:lstStyle/>
          <a:p>
            <a:pPr marL="581660">
              <a:spcBef>
                <a:spcPts val="510"/>
              </a:spcBef>
              <a:spcAft>
                <a:spcPts val="0"/>
              </a:spcAft>
              <a:tabLst>
                <a:tab pos="2576830" algn="l"/>
              </a:tabLst>
            </a:pPr>
            <a:r>
              <a:rPr lang="ru-RU" sz="1600" b="1"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rPr>
              <a:t>63,3</a:t>
            </a:r>
            <a:endParaRPr lang="ru-RU" sz="1600"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endParaRPr>
          </a:p>
          <a:p>
            <a:br>
              <a:rPr lang="ru-RU" sz="3200" dirty="0">
                <a:latin typeface="Verdana" panose="020B0604030504040204" pitchFamily="34" charset="0"/>
                <a:ea typeface="Verdana" panose="020B0604030504040204" pitchFamily="34" charset="0"/>
                <a:cs typeface="Verdana" panose="020B0604030504040204" pitchFamily="34" charset="0"/>
              </a:rPr>
            </a:br>
            <a:endParaRPr lang="ru-RU" dirty="0"/>
          </a:p>
        </p:txBody>
      </p:sp>
      <p:sp>
        <p:nvSpPr>
          <p:cNvPr id="17511" name="Прямоугольник 17510"/>
          <p:cNvSpPr/>
          <p:nvPr/>
        </p:nvSpPr>
        <p:spPr>
          <a:xfrm>
            <a:off x="2590800" y="6781800"/>
            <a:ext cx="583814" cy="338554"/>
          </a:xfrm>
          <a:prstGeom prst="rect">
            <a:avLst/>
          </a:prstGeom>
        </p:spPr>
        <p:txBody>
          <a:bodyPr wrap="square">
            <a:spAutoFit/>
          </a:bodyPr>
          <a:lstStyle/>
          <a:p>
            <a:r>
              <a:rPr lang="ru-RU" sz="1600" b="1"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rPr>
              <a:t>60,9</a:t>
            </a:r>
            <a:endParaRPr lang="ru-RU" sz="1600" dirty="0">
              <a:solidFill>
                <a:schemeClr val="accent5">
                  <a:lumMod val="75000"/>
                </a:schemeClr>
              </a:solidFill>
              <a:latin typeface="Arial" panose="020B0604020202020204" pitchFamily="34" charset="0"/>
              <a:cs typeface="Arial" panose="020B0604020202020204" pitchFamily="34" charset="0"/>
            </a:endParaRPr>
          </a:p>
        </p:txBody>
      </p:sp>
      <p:sp>
        <p:nvSpPr>
          <p:cNvPr id="17520" name="Прямоугольник 17519"/>
          <p:cNvSpPr/>
          <p:nvPr/>
        </p:nvSpPr>
        <p:spPr>
          <a:xfrm>
            <a:off x="3048000" y="6934200"/>
            <a:ext cx="1291379" cy="338554"/>
          </a:xfrm>
          <a:prstGeom prst="rect">
            <a:avLst/>
          </a:prstGeom>
        </p:spPr>
        <p:txBody>
          <a:bodyPr wrap="none">
            <a:spAutoFit/>
          </a:bodyPr>
          <a:lstStyle/>
          <a:p>
            <a:pPr marL="588010">
              <a:spcBef>
                <a:spcPts val="490"/>
              </a:spcBef>
              <a:spcAft>
                <a:spcPts val="0"/>
              </a:spcAft>
              <a:tabLst>
                <a:tab pos="2628265" algn="l"/>
              </a:tabLst>
            </a:pPr>
            <a:r>
              <a:rPr lang="ru-RU" sz="1600" b="1" dirty="0">
                <a:solidFill>
                  <a:schemeClr val="accent4">
                    <a:lumMod val="75000"/>
                  </a:schemeClr>
                </a:solidFill>
                <a:effectLst/>
                <a:latin typeface="Arial" panose="020B0604020202020204" pitchFamily="34" charset="0"/>
                <a:ea typeface="Verdana" panose="020B0604030504040204" pitchFamily="34" charset="0"/>
                <a:cs typeface="Arial" panose="020B0604020202020204" pitchFamily="34" charset="0"/>
              </a:rPr>
              <a:t>269,9</a:t>
            </a:r>
            <a:endParaRPr lang="ru-RU" sz="1600" dirty="0">
              <a:solidFill>
                <a:schemeClr val="accent4">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17521" name="Прямоугольник 17520"/>
          <p:cNvSpPr/>
          <p:nvPr/>
        </p:nvSpPr>
        <p:spPr>
          <a:xfrm>
            <a:off x="4495800" y="6781800"/>
            <a:ext cx="1017595" cy="338554"/>
          </a:xfrm>
          <a:prstGeom prst="rect">
            <a:avLst/>
          </a:prstGeom>
        </p:spPr>
        <p:txBody>
          <a:bodyPr wrap="square">
            <a:spAutoFit/>
          </a:bodyPr>
          <a:lstStyle/>
          <a:p>
            <a:r>
              <a:rPr lang="ru-RU" sz="1600" b="1"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rPr>
              <a:t>269,9</a:t>
            </a:r>
            <a:endParaRPr lang="ru-RU" sz="1600" dirty="0">
              <a:solidFill>
                <a:schemeClr val="accent4">
                  <a:lumMod val="75000"/>
                </a:schemeClr>
              </a:solidFill>
              <a:latin typeface="Arial" panose="020B0604020202020204" pitchFamily="34" charset="0"/>
              <a:cs typeface="Arial" panose="020B0604020202020204" pitchFamily="34" charset="0"/>
            </a:endParaRPr>
          </a:p>
        </p:txBody>
      </p:sp>
      <p:sp>
        <p:nvSpPr>
          <p:cNvPr id="17523" name="Прямоугольник 17522"/>
          <p:cNvSpPr/>
          <p:nvPr/>
        </p:nvSpPr>
        <p:spPr>
          <a:xfrm>
            <a:off x="5181600" y="6781800"/>
            <a:ext cx="697627" cy="338554"/>
          </a:xfrm>
          <a:prstGeom prst="rect">
            <a:avLst/>
          </a:prstGeom>
        </p:spPr>
        <p:txBody>
          <a:bodyPr wrap="none">
            <a:spAutoFit/>
          </a:bodyPr>
          <a:lstStyle/>
          <a:p>
            <a:r>
              <a:rPr lang="ru-RU" sz="1600" b="1"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rPr>
              <a:t>281,5</a:t>
            </a:r>
            <a:endParaRPr lang="ru-RU" sz="1600" dirty="0">
              <a:solidFill>
                <a:schemeClr val="accent4">
                  <a:lumMod val="75000"/>
                </a:schemeClr>
              </a:solidFill>
              <a:latin typeface="Arial" panose="020B0604020202020204" pitchFamily="34" charset="0"/>
              <a:cs typeface="Arial" panose="020B0604020202020204" pitchFamily="34" charset="0"/>
            </a:endParaRPr>
          </a:p>
        </p:txBody>
      </p:sp>
      <p:sp>
        <p:nvSpPr>
          <p:cNvPr id="307" name="Прямоугольник 306"/>
          <p:cNvSpPr/>
          <p:nvPr/>
        </p:nvSpPr>
        <p:spPr>
          <a:xfrm>
            <a:off x="5943600" y="6629400"/>
            <a:ext cx="697627" cy="338554"/>
          </a:xfrm>
          <a:prstGeom prst="rect">
            <a:avLst/>
          </a:prstGeom>
        </p:spPr>
        <p:txBody>
          <a:bodyPr wrap="none">
            <a:spAutoFit/>
          </a:bodyPr>
          <a:lstStyle/>
          <a:p>
            <a:r>
              <a:rPr lang="ru-RU" sz="1600" b="1"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rPr>
              <a:t>284,6</a:t>
            </a:r>
            <a:endParaRPr lang="ru-RU" sz="1600" dirty="0">
              <a:solidFill>
                <a:schemeClr val="accent4">
                  <a:lumMod val="75000"/>
                </a:schemeClr>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427A0D7D-2448-7700-D36D-1074931C5E8C}"/>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29</a:t>
            </a:fld>
            <a:endParaRPr lang="ru-RU" spc="-100" dirty="0"/>
          </a:p>
        </p:txBody>
      </p:sp>
      <p:sp>
        <p:nvSpPr>
          <p:cNvPr id="4" name="Прямоугольник 3">
            <a:extLst>
              <a:ext uri="{FF2B5EF4-FFF2-40B4-BE49-F238E27FC236}">
                <a16:creationId xmlns:a16="http://schemas.microsoft.com/office/drawing/2014/main" id="{04AAB336-3A02-9C09-F165-F88AD9B52F5E}"/>
              </a:ext>
            </a:extLst>
          </p:cNvPr>
          <p:cNvSpPr/>
          <p:nvPr/>
        </p:nvSpPr>
        <p:spPr>
          <a:xfrm>
            <a:off x="4419600" y="3733800"/>
            <a:ext cx="697627" cy="338554"/>
          </a:xfrm>
          <a:prstGeom prst="rect">
            <a:avLst/>
          </a:prstGeom>
        </p:spPr>
        <p:txBody>
          <a:bodyPr wrap="none">
            <a:spAutoFit/>
          </a:bodyPr>
          <a:lstStyle/>
          <a:p>
            <a:r>
              <a:rPr lang="ru-RU" sz="1600" b="1" dirty="0">
                <a:solidFill>
                  <a:srgbClr val="9A3239"/>
                </a:solidFill>
                <a:latin typeface="Arial" panose="020B0604020202020204" pitchFamily="34" charset="0"/>
                <a:ea typeface="Verdana" panose="020B0604030504040204" pitchFamily="34" charset="0"/>
                <a:cs typeface="Arial" panose="020B0604020202020204" pitchFamily="34" charset="0"/>
              </a:rPr>
              <a:t>319,9</a:t>
            </a:r>
            <a:endParaRPr lang="ru-RU" sz="1600" dirty="0">
              <a:solidFill>
                <a:srgbClr val="9A3239"/>
              </a:solidFill>
              <a:latin typeface="Arial" panose="020B0604020202020204" pitchFamily="34" charset="0"/>
              <a:cs typeface="Arial" panose="020B0604020202020204" pitchFamily="34" charset="0"/>
            </a:endParaRPr>
          </a:p>
        </p:txBody>
      </p:sp>
      <p:graphicFrame>
        <p:nvGraphicFramePr>
          <p:cNvPr id="12" name="Диаграмма 11">
            <a:extLst>
              <a:ext uri="{FF2B5EF4-FFF2-40B4-BE49-F238E27FC236}">
                <a16:creationId xmlns:a16="http://schemas.microsoft.com/office/drawing/2014/main" id="{76D4FFC0-F874-7870-BCDD-A32D753AAC9D}"/>
              </a:ext>
            </a:extLst>
          </p:cNvPr>
          <p:cNvGraphicFramePr/>
          <p:nvPr>
            <p:extLst>
              <p:ext uri="{D42A27DB-BD31-4B8C-83A1-F6EECF244321}">
                <p14:modId xmlns:p14="http://schemas.microsoft.com/office/powerpoint/2010/main" val="2589257227"/>
              </p:ext>
            </p:extLst>
          </p:nvPr>
        </p:nvGraphicFramePr>
        <p:xfrm>
          <a:off x="-35633" y="2924444"/>
          <a:ext cx="3322878" cy="2794015"/>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0FDAB87D-820C-141B-7D18-96BED7C6EB4B}"/>
              </a:ext>
            </a:extLst>
          </p:cNvPr>
          <p:cNvSpPr txBox="1"/>
          <p:nvPr/>
        </p:nvSpPr>
        <p:spPr>
          <a:xfrm>
            <a:off x="-609600" y="762000"/>
            <a:ext cx="4755466" cy="1873205"/>
          </a:xfrm>
          <a:prstGeom prst="rect">
            <a:avLst/>
          </a:prstGeom>
          <a:noFill/>
        </p:spPr>
        <p:txBody>
          <a:bodyPr wrap="square">
            <a:spAutoFit/>
          </a:bodyPr>
          <a:lstStyle/>
          <a:p>
            <a:pPr marL="971550" marR="984885" algn="ctr">
              <a:spcAft>
                <a:spcPts val="0"/>
              </a:spcAft>
            </a:pPr>
            <a:r>
              <a:rPr lang="ru-RU" sz="3200" b="1" dirty="0">
                <a:solidFill>
                  <a:srgbClr val="9F253C"/>
                </a:solidFill>
                <a:effectLst/>
                <a:latin typeface="Tahoma" panose="020B0604030504040204" pitchFamily="34" charset="0"/>
                <a:ea typeface="Verdana" panose="020B0604030504040204" pitchFamily="34" charset="0"/>
                <a:cs typeface="Verdana" panose="020B0604030504040204" pitchFamily="34" charset="0"/>
              </a:rPr>
              <a:t> </a:t>
            </a:r>
            <a:r>
              <a:rPr lang="ru-RU" sz="32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2 212,3</a:t>
            </a:r>
            <a:endParaRPr lang="ru-RU" sz="12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570865" marR="584835" indent="-1905" algn="ctr">
              <a:lnSpc>
                <a:spcPct val="98000"/>
              </a:lnSpc>
              <a:spcBef>
                <a:spcPts val="30"/>
              </a:spcBef>
              <a:spcAft>
                <a:spcPts val="0"/>
              </a:spcAft>
            </a:pPr>
            <a:r>
              <a:rPr lang="ru-RU" sz="18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млн. рублей</a:t>
            </a:r>
            <a:r>
              <a:rPr lang="ru-RU" sz="1800" b="1" spc="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8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расходы бюджета </a:t>
            </a:r>
          </a:p>
          <a:p>
            <a:pPr marL="570865" marR="584835" indent="-1905" algn="ctr">
              <a:lnSpc>
                <a:spcPct val="98000"/>
              </a:lnSpc>
              <a:spcBef>
                <a:spcPts val="30"/>
              </a:spcBef>
              <a:spcAft>
                <a:spcPts val="0"/>
              </a:spcAft>
            </a:pPr>
            <a:r>
              <a:rPr lang="ru-RU" sz="18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по</a:t>
            </a:r>
            <a:r>
              <a:rPr lang="ru-RU" sz="1800" spc="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8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отраслям</a:t>
            </a:r>
            <a:r>
              <a:rPr lang="ru-RU" sz="1800" spc="13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8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социальной </a:t>
            </a:r>
            <a:r>
              <a:rPr lang="ru-RU" sz="1800" spc="-51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8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сферы</a:t>
            </a:r>
            <a:endParaRPr lang="ru-RU" sz="12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966470" marR="984885" algn="ctr">
              <a:lnSpc>
                <a:spcPts val="1790"/>
              </a:lnSpc>
              <a:spcAft>
                <a:spcPts val="0"/>
              </a:spcAft>
            </a:pPr>
            <a:endParaRPr lang="ru-RU" sz="24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966470" marR="984885" algn="ctr">
              <a:lnSpc>
                <a:spcPts val="1790"/>
              </a:lnSpc>
              <a:spcAft>
                <a:spcPts val="0"/>
              </a:spcAft>
            </a:pPr>
            <a:r>
              <a:rPr lang="ru-RU" sz="24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2400" b="1" spc="-8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4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sz="2400" b="1" spc="-9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4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году</a:t>
            </a:r>
            <a:endPar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033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5000">
              <a:srgbClr val="EFF4FB"/>
            </a:gs>
            <a:gs pos="100000">
              <a:schemeClr val="accent1">
                <a:lumMod val="20000"/>
                <a:lumOff val="80000"/>
              </a:schemeClr>
            </a:gs>
            <a:gs pos="92000">
              <a:srgbClr val="EFF4FB"/>
            </a:gs>
            <a:gs pos="85000">
              <a:srgbClr val="EFF4FB"/>
            </a:gs>
          </a:gsLst>
          <a:lin ang="5400000" scaled="1"/>
        </a:gradFill>
        <a:effectLst/>
      </p:bgPr>
    </p:bg>
    <p:spTree>
      <p:nvGrpSpPr>
        <p:cNvPr id="1" name=""/>
        <p:cNvGrpSpPr/>
        <p:nvPr/>
      </p:nvGrpSpPr>
      <p:grpSpPr>
        <a:xfrm>
          <a:off x="0" y="0"/>
          <a:ext cx="0" cy="0"/>
          <a:chOff x="0" y="0"/>
          <a:chExt cx="0" cy="0"/>
        </a:xfrm>
      </p:grpSpPr>
      <p:sp>
        <p:nvSpPr>
          <p:cNvPr id="5" name="object 5"/>
          <p:cNvSpPr txBox="1"/>
          <p:nvPr/>
        </p:nvSpPr>
        <p:spPr>
          <a:xfrm>
            <a:off x="76200" y="76200"/>
            <a:ext cx="6594132" cy="6034985"/>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rPr>
              <a:t>ЧТО ТАКОЕ БЮДЖЕТ ДЛЯ ГРАЖДАН</a:t>
            </a:r>
            <a:endParaRPr lang="ru-RU" sz="20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12700">
              <a:lnSpc>
                <a:spcPct val="100000"/>
              </a:lnSpc>
              <a:spcBef>
                <a:spcPts val="100"/>
              </a:spcBef>
            </a:pPr>
            <a:endParaRPr sz="1600" b="1" dirty="0">
              <a:solidFill>
                <a:srgbClr val="46726B"/>
              </a:solidFill>
              <a:latin typeface="Verdana" panose="020B0604030504040204" pitchFamily="34" charset="0"/>
              <a:ea typeface="Verdana" panose="020B0604030504040204" pitchFamily="34" charset="0"/>
              <a:cs typeface="Times New Roman" panose="02020603050405020304" pitchFamily="18" charset="0"/>
            </a:endParaRPr>
          </a:p>
          <a:p>
            <a:pPr algn="just"/>
            <a:r>
              <a:rPr lang="ru-RU" sz="1400" spc="-100" dirty="0">
                <a:latin typeface="Arial" panose="020B0604020202020204" pitchFamily="34" charset="0"/>
                <a:cs typeface="Arial" panose="020B0604020202020204" pitchFamily="34" charset="0"/>
              </a:rPr>
              <a:t> </a:t>
            </a:r>
            <a:r>
              <a:rPr sz="1400" spc="-100" dirty="0">
                <a:latin typeface="Arial" panose="020B0604020202020204" pitchFamily="34" charset="0"/>
                <a:cs typeface="Arial" panose="020B0604020202020204" pitchFamily="34" charset="0"/>
              </a:rPr>
              <a:t>Бюджет</a:t>
            </a:r>
            <a:r>
              <a:rPr sz="1400" spc="-95"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для </a:t>
            </a:r>
            <a:r>
              <a:rPr sz="1400" spc="-95" dirty="0">
                <a:latin typeface="Arial" panose="020B0604020202020204" pitchFamily="34" charset="0"/>
                <a:cs typeface="Arial" panose="020B0604020202020204" pitchFamily="34" charset="0"/>
              </a:rPr>
              <a:t>граждан</a:t>
            </a:r>
            <a:r>
              <a:rPr sz="1400" spc="-9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информационный сборник, который познакомит население </a:t>
            </a:r>
            <a:r>
              <a:rPr kumimoji="0" lang="ru-RU"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муниципального</a:t>
            </a:r>
            <a:r>
              <a:rPr lang="ru-RU" sz="1400" dirty="0">
                <a:latin typeface="Arial" panose="020B0604020202020204" pitchFamily="34" charset="0"/>
                <a:cs typeface="Arial" panose="020B0604020202020204" pitchFamily="34" charset="0"/>
              </a:rPr>
              <a:t> округа Семеновский с основными положениями главного финансового документа </a:t>
            </a:r>
            <a:r>
              <a:rPr kumimoji="0" lang="ru-RU"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муниципального</a:t>
            </a:r>
            <a:r>
              <a:rPr lang="ru-RU" sz="1400" dirty="0">
                <a:latin typeface="Arial" panose="020B0604020202020204" pitchFamily="34" charset="0"/>
                <a:cs typeface="Arial" panose="020B0604020202020204" pitchFamily="34" charset="0"/>
              </a:rPr>
              <a:t> округа Семеновский – бюджета муниципального округа на 2026 год и на плановый период 2027 и 2028 годов.</a:t>
            </a:r>
          </a:p>
          <a:p>
            <a:pPr algn="just"/>
            <a:r>
              <a:rPr lang="ru-RU" sz="1400" dirty="0">
                <a:latin typeface="Arial" panose="020B0604020202020204" pitchFamily="34" charset="0"/>
                <a:cs typeface="Arial" panose="020B0604020202020204" pitchFamily="34" charset="0"/>
              </a:rPr>
              <a:t>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     В сборнике в доступной форме представлено описание доходов, расходов бюджета и их структуры, приоритетные направления расходования бюджетных средств, объемы бюджетных ассигнований, направляемых на финансирование социально-значимых мероприятий в сфере образования, культуры, физической культуры и спорта, социальной политики и в других сферах.</a:t>
            </a:r>
          </a:p>
          <a:p>
            <a:pPr algn="just"/>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     Бюджет для граждан нацелен на широкий круг пользователей – всех граждан муниципального округа Семеновский, интересы которых в той или иной мере затронуты бюджетом муниципального округа.</a:t>
            </a:r>
          </a:p>
          <a:p>
            <a:pPr marL="12700">
              <a:lnSpc>
                <a:spcPct val="100000"/>
              </a:lnSpc>
              <a:spcBef>
                <a:spcPts val="680"/>
              </a:spcBef>
            </a:pPr>
            <a:r>
              <a:rPr lang="ru-RU" sz="1600" b="1" dirty="0">
                <a:solidFill>
                  <a:srgbClr val="46726B"/>
                </a:solidFill>
                <a:latin typeface="Arial" panose="020B0604020202020204" pitchFamily="34" charset="0"/>
                <a:ea typeface="Verdana" panose="020B0604030504040204" pitchFamily="34" charset="0"/>
                <a:cs typeface="Arial" panose="020B0604020202020204" pitchFamily="34" charset="0"/>
              </a:rPr>
              <a:t>  </a:t>
            </a:r>
            <a:r>
              <a:rPr sz="16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rPr>
              <a:t>ЧТО ТАКОЕ БЮДЖЕТ</a:t>
            </a:r>
            <a:endParaRPr lang="ru-RU" sz="16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endParaRPr>
          </a:p>
          <a:p>
            <a:pPr algn="just"/>
            <a:r>
              <a:rPr sz="1400" spc="-100" dirty="0">
                <a:latin typeface="Arial" panose="020B0604020202020204" pitchFamily="34" charset="0"/>
                <a:cs typeface="Arial" panose="020B0604020202020204" pitchFamily="34" charset="0"/>
              </a:rPr>
              <a:t>Бюджет</a:t>
            </a:r>
            <a:r>
              <a:rPr sz="1400" spc="-95"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(от старо нормандского buogette - сумка, кошелек, мешок с деньгами) </a:t>
            </a:r>
            <a:r>
              <a:rPr sz="1400" b="1" spc="-150" dirty="0">
                <a:latin typeface="Arial" panose="020B0604020202020204" pitchFamily="34" charset="0"/>
                <a:cs typeface="Arial" panose="020B0604020202020204" pitchFamily="34" charset="0"/>
              </a:rPr>
              <a:t>-</a:t>
            </a:r>
            <a:r>
              <a:rPr sz="1400" b="1" spc="-145"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план  доходов и расходов определённого объекта (семьи, бизнеса, организации, государства и т.д.), устанавливаемый на определённый период времени</a:t>
            </a:r>
          </a:p>
          <a:p>
            <a:pPr marL="1228090" algn="just">
              <a:lnSpc>
                <a:spcPct val="100000"/>
              </a:lnSpc>
              <a:spcBef>
                <a:spcPts val="1010"/>
              </a:spcBef>
            </a:pPr>
            <a:r>
              <a:rPr lang="ru-RU" sz="1400" spc="-100" dirty="0">
                <a:solidFill>
                  <a:srgbClr val="0070C0"/>
                </a:solidFill>
                <a:latin typeface="Arial" panose="020B0604020202020204" pitchFamily="34" charset="0"/>
                <a:cs typeface="Arial" panose="020B0604020202020204" pitchFamily="34" charset="0"/>
              </a:rPr>
              <a:t>               </a:t>
            </a:r>
            <a:r>
              <a:rPr lang="ru-RU" b="1" spc="-100" dirty="0">
                <a:solidFill>
                  <a:schemeClr val="accent1">
                    <a:lumMod val="50000"/>
                  </a:schemeClr>
                </a:solidFill>
                <a:latin typeface="Arial" panose="020B0604020202020204" pitchFamily="34" charset="0"/>
                <a:cs typeface="Arial" panose="020B0604020202020204" pitchFamily="34" charset="0"/>
              </a:rPr>
              <a:t>Б</a:t>
            </a:r>
            <a:r>
              <a:rPr b="1" spc="-100" dirty="0">
                <a:solidFill>
                  <a:schemeClr val="accent1">
                    <a:lumMod val="50000"/>
                  </a:schemeClr>
                </a:solidFill>
                <a:latin typeface="Arial" panose="020B0604020202020204" pitchFamily="34" charset="0"/>
                <a:cs typeface="Arial" panose="020B0604020202020204" pitchFamily="34" charset="0"/>
              </a:rPr>
              <a:t>юджет</a:t>
            </a:r>
            <a:r>
              <a:rPr lang="ru-RU" b="1" spc="-100" dirty="0">
                <a:solidFill>
                  <a:schemeClr val="accent1">
                    <a:lumMod val="50000"/>
                  </a:schemeClr>
                </a:solidFill>
                <a:latin typeface="Arial" panose="020B0604020202020204" pitchFamily="34" charset="0"/>
                <a:cs typeface="Arial" panose="020B0604020202020204" pitchFamily="34" charset="0"/>
              </a:rPr>
              <a:t> муниципального округа</a:t>
            </a:r>
            <a:endParaRPr lang="ru-RU" b="1" dirty="0">
              <a:solidFill>
                <a:schemeClr val="accent1">
                  <a:lumMod val="50000"/>
                </a:schemeClr>
              </a:solidFill>
              <a:latin typeface="Arial" panose="020B0604020202020204" pitchFamily="34" charset="0"/>
              <a:cs typeface="Arial" panose="020B0604020202020204" pitchFamily="34" charset="0"/>
            </a:endParaRPr>
          </a:p>
          <a:p>
            <a:pPr marL="1228090" algn="ctr">
              <a:lnSpc>
                <a:spcPct val="100000"/>
              </a:lnSpc>
              <a:spcBef>
                <a:spcPts val="1010"/>
              </a:spcBef>
            </a:pPr>
            <a:endParaRPr lang="ru-RU" sz="1600" spc="-95" dirty="0">
              <a:solidFill>
                <a:srgbClr val="0070C0"/>
              </a:solidFill>
              <a:latin typeface="Arial" panose="020B0604020202020204" pitchFamily="34" charset="0"/>
              <a:cs typeface="Arial" panose="020B0604020202020204" pitchFamily="34" charset="0"/>
            </a:endParaRPr>
          </a:p>
        </p:txBody>
      </p:sp>
      <p:sp>
        <p:nvSpPr>
          <p:cNvPr id="9" name="object 9"/>
          <p:cNvSpPr txBox="1"/>
          <p:nvPr/>
        </p:nvSpPr>
        <p:spPr>
          <a:xfrm>
            <a:off x="1828800" y="7391400"/>
            <a:ext cx="2999332" cy="289823"/>
          </a:xfrm>
          <a:prstGeom prst="rect">
            <a:avLst/>
          </a:prstGeom>
        </p:spPr>
        <p:txBody>
          <a:bodyPr vert="horz" wrap="square" lIns="0" tIns="12700" rIns="0" bIns="0" rtlCol="0">
            <a:spAutoFit/>
          </a:bodyPr>
          <a:lstStyle/>
          <a:p>
            <a:pPr marL="12700">
              <a:lnSpc>
                <a:spcPct val="100000"/>
              </a:lnSpc>
              <a:spcBef>
                <a:spcPts val="100"/>
              </a:spcBef>
            </a:pPr>
            <a:r>
              <a:rPr b="1" spc="-120" dirty="0">
                <a:solidFill>
                  <a:schemeClr val="accent1">
                    <a:lumMod val="50000"/>
                  </a:schemeClr>
                </a:solidFill>
                <a:latin typeface="Arial" panose="020B0604020202020204" pitchFamily="34" charset="0"/>
                <a:cs typeface="Arial" panose="020B0604020202020204" pitchFamily="34" charset="0"/>
              </a:rPr>
              <a:t>Бюдж</a:t>
            </a:r>
            <a:r>
              <a:rPr b="1" spc="-60" dirty="0">
                <a:solidFill>
                  <a:schemeClr val="accent1">
                    <a:lumMod val="50000"/>
                  </a:schemeClr>
                </a:solidFill>
                <a:latin typeface="Arial" panose="020B0604020202020204" pitchFamily="34" charset="0"/>
                <a:cs typeface="Arial" panose="020B0604020202020204" pitchFamily="34" charset="0"/>
              </a:rPr>
              <a:t>ет</a:t>
            </a:r>
            <a:r>
              <a:rPr b="1" spc="-125" dirty="0">
                <a:solidFill>
                  <a:schemeClr val="accent1">
                    <a:lumMod val="50000"/>
                  </a:schemeClr>
                </a:solidFill>
                <a:latin typeface="Arial" panose="020B0604020202020204" pitchFamily="34" charset="0"/>
                <a:cs typeface="Arial" panose="020B0604020202020204" pitchFamily="34" charset="0"/>
              </a:rPr>
              <a:t> </a:t>
            </a:r>
            <a:r>
              <a:rPr b="1" spc="-105" dirty="0">
                <a:solidFill>
                  <a:schemeClr val="accent1">
                    <a:lumMod val="50000"/>
                  </a:schemeClr>
                </a:solidFill>
                <a:latin typeface="Arial" panose="020B0604020202020204" pitchFamily="34" charset="0"/>
                <a:cs typeface="Arial" panose="020B0604020202020204" pitchFamily="34" charset="0"/>
              </a:rPr>
              <a:t>ор</a:t>
            </a:r>
            <a:r>
              <a:rPr b="1" spc="-80" dirty="0">
                <a:solidFill>
                  <a:schemeClr val="accent1">
                    <a:lumMod val="50000"/>
                  </a:schemeClr>
                </a:solidFill>
                <a:latin typeface="Arial" panose="020B0604020202020204" pitchFamily="34" charset="0"/>
                <a:cs typeface="Arial" panose="020B0604020202020204" pitchFamily="34" charset="0"/>
              </a:rPr>
              <a:t>г</a:t>
            </a:r>
            <a:r>
              <a:rPr b="1" spc="-105" dirty="0">
                <a:solidFill>
                  <a:schemeClr val="accent1">
                    <a:lumMod val="50000"/>
                  </a:schemeClr>
                </a:solidFill>
                <a:latin typeface="Arial" panose="020B0604020202020204" pitchFamily="34" charset="0"/>
                <a:cs typeface="Arial" panose="020B0604020202020204" pitchFamily="34" charset="0"/>
              </a:rPr>
              <a:t>аниза</a:t>
            </a:r>
            <a:r>
              <a:rPr b="1" spc="-110" dirty="0">
                <a:solidFill>
                  <a:schemeClr val="accent1">
                    <a:lumMod val="50000"/>
                  </a:schemeClr>
                </a:solidFill>
                <a:latin typeface="Arial" panose="020B0604020202020204" pitchFamily="34" charset="0"/>
                <a:cs typeface="Arial" panose="020B0604020202020204" pitchFamily="34" charset="0"/>
              </a:rPr>
              <a:t>ции</a:t>
            </a:r>
            <a:endParaRPr b="1" dirty="0">
              <a:solidFill>
                <a:schemeClr val="accent1">
                  <a:lumMod val="50000"/>
                </a:schemeClr>
              </a:solidFill>
              <a:latin typeface="Arial" panose="020B0604020202020204" pitchFamily="34" charset="0"/>
              <a:cs typeface="Arial" panose="020B0604020202020204" pitchFamily="34" charset="0"/>
            </a:endParaRPr>
          </a:p>
        </p:txBody>
      </p:sp>
      <p:sp>
        <p:nvSpPr>
          <p:cNvPr id="10" name="object 10"/>
          <p:cNvSpPr txBox="1"/>
          <p:nvPr/>
        </p:nvSpPr>
        <p:spPr>
          <a:xfrm>
            <a:off x="1676400" y="7848600"/>
            <a:ext cx="2362200" cy="228600"/>
          </a:xfrm>
          <a:prstGeom prst="rect">
            <a:avLst/>
          </a:prstGeom>
        </p:spPr>
        <p:txBody>
          <a:bodyPr vert="horz" wrap="square" lIns="0" tIns="12700" rIns="0" bIns="0" rtlCol="0">
            <a:spAutoFit/>
          </a:bodyPr>
          <a:lstStyle/>
          <a:p>
            <a:pPr marL="12700">
              <a:lnSpc>
                <a:spcPct val="100000"/>
              </a:lnSpc>
              <a:spcBef>
                <a:spcPts val="100"/>
              </a:spcBef>
              <a:tabLst>
                <a:tab pos="1266825" algn="l"/>
              </a:tabLst>
            </a:pPr>
            <a:r>
              <a:rPr lang="ru-RU" sz="1400" spc="-20" dirty="0">
                <a:latin typeface="Arial" panose="020B0604020202020204" pitchFamily="34" charset="0"/>
                <a:cs typeface="Arial" panose="020B0604020202020204" pitchFamily="34" charset="0"/>
              </a:rPr>
              <a:t>К</a:t>
            </a:r>
            <a:r>
              <a:rPr sz="1400" spc="-20" dirty="0">
                <a:latin typeface="Arial" panose="020B0604020202020204" pitchFamily="34" charset="0"/>
                <a:cs typeface="Arial" panose="020B0604020202020204" pitchFamily="34" charset="0"/>
              </a:rPr>
              <a:t>а</a:t>
            </a:r>
            <a:r>
              <a:rPr sz="1400" spc="-25" dirty="0">
                <a:latin typeface="Arial" panose="020B0604020202020204" pitchFamily="34" charset="0"/>
                <a:cs typeface="Arial" panose="020B0604020202020204" pitchFamily="34" charset="0"/>
              </a:rPr>
              <a:t>л</a:t>
            </a:r>
            <a:r>
              <a:rPr sz="1400" spc="-15" dirty="0">
                <a:latin typeface="Arial" panose="020B0604020202020204" pitchFamily="34" charset="0"/>
                <a:cs typeface="Arial" panose="020B0604020202020204" pitchFamily="34" charset="0"/>
              </a:rPr>
              <a:t>енда</a:t>
            </a:r>
            <a:r>
              <a:rPr sz="1400" spc="-20" dirty="0">
                <a:latin typeface="Arial" panose="020B0604020202020204" pitchFamily="34" charset="0"/>
                <a:cs typeface="Arial" panose="020B0604020202020204" pitchFamily="34" charset="0"/>
              </a:rPr>
              <a:t>р</a:t>
            </a:r>
            <a:r>
              <a:rPr sz="1400" spc="-30" dirty="0">
                <a:latin typeface="Arial" panose="020B0604020202020204" pitchFamily="34" charset="0"/>
                <a:cs typeface="Arial" panose="020B0604020202020204" pitchFamily="34" charset="0"/>
              </a:rPr>
              <a:t>н</a:t>
            </a:r>
            <a:r>
              <a:rPr sz="1400" spc="-50" dirty="0">
                <a:latin typeface="Arial" panose="020B0604020202020204" pitchFamily="34" charset="0"/>
                <a:cs typeface="Arial" panose="020B0604020202020204" pitchFamily="34" charset="0"/>
              </a:rPr>
              <a:t>ы</a:t>
            </a:r>
            <a:r>
              <a:rPr sz="1400" spc="-35" dirty="0">
                <a:latin typeface="Arial" panose="020B0604020202020204" pitchFamily="34" charset="0"/>
                <a:cs typeface="Arial" panose="020B0604020202020204" pitchFamily="34" charset="0"/>
              </a:rPr>
              <a:t>й</a:t>
            </a:r>
            <a:r>
              <a:rPr lang="ru-RU" sz="1400" dirty="0">
                <a:latin typeface="Arial" panose="020B0604020202020204" pitchFamily="34" charset="0"/>
                <a:cs typeface="Arial" panose="020B0604020202020204" pitchFamily="34" charset="0"/>
              </a:rPr>
              <a:t>   </a:t>
            </a:r>
            <a:r>
              <a:rPr sz="1400" spc="-15" dirty="0">
                <a:latin typeface="Arial" panose="020B0604020202020204" pitchFamily="34" charset="0"/>
                <a:cs typeface="Arial" panose="020B0604020202020204" pitchFamily="34" charset="0"/>
              </a:rPr>
              <a:t>п</a:t>
            </a:r>
            <a:r>
              <a:rPr sz="1400" spc="5" dirty="0">
                <a:latin typeface="Arial" panose="020B0604020202020204" pitchFamily="34" charset="0"/>
                <a:cs typeface="Arial" panose="020B0604020202020204" pitchFamily="34" charset="0"/>
              </a:rPr>
              <a:t>л</a:t>
            </a:r>
            <a:r>
              <a:rPr sz="1400" spc="-30" dirty="0">
                <a:latin typeface="Arial" panose="020B0604020202020204" pitchFamily="34" charset="0"/>
                <a:cs typeface="Arial" panose="020B0604020202020204" pitchFamily="34" charset="0"/>
              </a:rPr>
              <a:t>а</a:t>
            </a:r>
            <a:r>
              <a:rPr sz="1400" spc="-20" dirty="0">
                <a:latin typeface="Arial" panose="020B0604020202020204" pitchFamily="34" charset="0"/>
                <a:cs typeface="Arial" panose="020B0604020202020204" pitchFamily="34" charset="0"/>
              </a:rPr>
              <a:t>н</a:t>
            </a:r>
            <a:endParaRPr sz="1400" dirty="0">
              <a:latin typeface="Arial" panose="020B0604020202020204" pitchFamily="34" charset="0"/>
              <a:cs typeface="Arial" panose="020B0604020202020204" pitchFamily="34" charset="0"/>
            </a:endParaRPr>
          </a:p>
        </p:txBody>
      </p:sp>
      <p:sp>
        <p:nvSpPr>
          <p:cNvPr id="11" name="object 11"/>
          <p:cNvSpPr txBox="1"/>
          <p:nvPr/>
        </p:nvSpPr>
        <p:spPr>
          <a:xfrm>
            <a:off x="1648868" y="8076583"/>
            <a:ext cx="4949736" cy="228268"/>
          </a:xfrm>
          <a:prstGeom prst="rect">
            <a:avLst/>
          </a:prstGeom>
        </p:spPr>
        <p:txBody>
          <a:bodyPr vert="horz" wrap="square" lIns="0" tIns="12700" rIns="0" bIns="0" rtlCol="0">
            <a:spAutoFit/>
          </a:bodyPr>
          <a:lstStyle/>
          <a:p>
            <a:pPr marL="12700">
              <a:lnSpc>
                <a:spcPct val="100000"/>
              </a:lnSpc>
              <a:spcBef>
                <a:spcPts val="100"/>
              </a:spcBef>
              <a:tabLst>
                <a:tab pos="1793875" algn="l"/>
                <a:tab pos="2141855" algn="l"/>
                <a:tab pos="3378200" algn="l"/>
              </a:tabLst>
            </a:pPr>
            <a:r>
              <a:rPr lang="ru-RU" sz="1400" dirty="0">
                <a:latin typeface="Arial" panose="020B0604020202020204" pitchFamily="34" charset="0"/>
                <a:cs typeface="Arial" panose="020B0604020202020204" pitchFamily="34" charset="0"/>
              </a:rPr>
              <a:t>с</a:t>
            </a:r>
            <a:r>
              <a:rPr sz="1400" spc="-70" dirty="0">
                <a:latin typeface="Arial" panose="020B0604020202020204" pitchFamily="34" charset="0"/>
                <a:cs typeface="Arial" panose="020B0604020202020204" pitchFamily="34" charset="0"/>
              </a:rPr>
              <a:t>ф</a:t>
            </a:r>
            <a:r>
              <a:rPr sz="1400" spc="-20" dirty="0">
                <a:latin typeface="Arial" panose="020B0604020202020204" pitchFamily="34" charset="0"/>
                <a:cs typeface="Arial" panose="020B0604020202020204" pitchFamily="34" charset="0"/>
              </a:rPr>
              <a:t>ор</a:t>
            </a:r>
            <a:r>
              <a:rPr sz="1400" spc="-40" dirty="0">
                <a:latin typeface="Arial" panose="020B0604020202020204" pitchFamily="34" charset="0"/>
                <a:cs typeface="Arial" panose="020B0604020202020204" pitchFamily="34" charset="0"/>
              </a:rPr>
              <a:t>м</a:t>
            </a:r>
            <a:r>
              <a:rPr sz="1400" spc="-60" dirty="0">
                <a:latin typeface="Arial" panose="020B0604020202020204" pitchFamily="34" charset="0"/>
                <a:cs typeface="Arial" panose="020B0604020202020204" pitchFamily="34" charset="0"/>
              </a:rPr>
              <a:t>у</a:t>
            </a:r>
            <a:r>
              <a:rPr sz="1400" spc="5" dirty="0">
                <a:latin typeface="Arial" panose="020B0604020202020204" pitchFamily="34" charset="0"/>
                <a:cs typeface="Arial" panose="020B0604020202020204" pitchFamily="34" charset="0"/>
              </a:rPr>
              <a:t>л</a:t>
            </a:r>
            <a:r>
              <a:rPr sz="1400" spc="-20" dirty="0">
                <a:latin typeface="Arial" panose="020B0604020202020204" pitchFamily="34" charset="0"/>
                <a:cs typeface="Arial" panose="020B0604020202020204" pitchFamily="34" charset="0"/>
              </a:rPr>
              <a:t>и</a:t>
            </a:r>
            <a:r>
              <a:rPr sz="1400" spc="-25" dirty="0">
                <a:latin typeface="Arial" panose="020B0604020202020204" pitchFamily="34" charset="0"/>
                <a:cs typeface="Arial" panose="020B0604020202020204" pitchFamily="34" charset="0"/>
              </a:rPr>
              <a:t>р</a:t>
            </a:r>
            <a:r>
              <a:rPr sz="1400" spc="-15" dirty="0">
                <a:latin typeface="Arial" panose="020B0604020202020204" pitchFamily="34" charset="0"/>
                <a:cs typeface="Arial" panose="020B0604020202020204" pitchFamily="34" charset="0"/>
              </a:rPr>
              <a:t>ован</a:t>
            </a:r>
            <a:r>
              <a:rPr sz="1400" spc="-30" dirty="0">
                <a:latin typeface="Arial" panose="020B0604020202020204" pitchFamily="34" charset="0"/>
                <a:cs typeface="Arial" panose="020B0604020202020204" pitchFamily="34" charset="0"/>
              </a:rPr>
              <a:t>н</a:t>
            </a:r>
            <a:r>
              <a:rPr sz="1400" spc="-50" dirty="0">
                <a:latin typeface="Arial" panose="020B0604020202020204" pitchFamily="34" charset="0"/>
                <a:cs typeface="Arial" panose="020B0604020202020204" pitchFamily="34" charset="0"/>
              </a:rPr>
              <a:t>ы</a:t>
            </a:r>
            <a:r>
              <a:rPr sz="1400" spc="-35" dirty="0">
                <a:latin typeface="Arial" panose="020B0604020202020204" pitchFamily="34" charset="0"/>
                <a:cs typeface="Arial" panose="020B0604020202020204" pitchFamily="34" charset="0"/>
              </a:rPr>
              <a:t>й</a:t>
            </a:r>
            <a:r>
              <a:rPr lang="ru-RU" sz="140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в</a:t>
            </a:r>
            <a:r>
              <a:rPr sz="1400" dirty="0">
                <a:latin typeface="Arial" panose="020B0604020202020204" pitchFamily="34" charset="0"/>
                <a:cs typeface="Arial" panose="020B0604020202020204" pitchFamily="34" charset="0"/>
              </a:rPr>
              <a:t>	с</a:t>
            </a:r>
            <a:r>
              <a:rPr sz="1400" spc="-60" dirty="0">
                <a:latin typeface="Arial" panose="020B0604020202020204" pitchFamily="34" charset="0"/>
                <a:cs typeface="Arial" panose="020B0604020202020204" pitchFamily="34" charset="0"/>
              </a:rPr>
              <a:t>т</a:t>
            </a:r>
            <a:r>
              <a:rPr sz="1400" spc="-25" dirty="0">
                <a:latin typeface="Arial" panose="020B0604020202020204" pitchFamily="34" charset="0"/>
                <a:cs typeface="Arial" panose="020B0604020202020204" pitchFamily="34" charset="0"/>
              </a:rPr>
              <a:t>ои</a:t>
            </a:r>
            <a:r>
              <a:rPr sz="1400" spc="-40" dirty="0">
                <a:latin typeface="Arial" panose="020B0604020202020204" pitchFamily="34" charset="0"/>
                <a:cs typeface="Arial" panose="020B0604020202020204" pitchFamily="34" charset="0"/>
              </a:rPr>
              <a:t>м</a:t>
            </a:r>
            <a:r>
              <a:rPr sz="1400" spc="-5" dirty="0">
                <a:latin typeface="Arial" panose="020B0604020202020204" pitchFamily="34" charset="0"/>
                <a:cs typeface="Arial" panose="020B0604020202020204" pitchFamily="34" charset="0"/>
              </a:rPr>
              <a:t>о</a:t>
            </a:r>
            <a:r>
              <a:rPr sz="1400" spc="-10" dirty="0">
                <a:latin typeface="Arial" panose="020B0604020202020204" pitchFamily="34" charset="0"/>
                <a:cs typeface="Arial" panose="020B0604020202020204" pitchFamily="34" charset="0"/>
              </a:rPr>
              <a:t>с</a:t>
            </a:r>
            <a:r>
              <a:rPr sz="1400" spc="-20" dirty="0">
                <a:latin typeface="Arial" panose="020B0604020202020204" pitchFamily="34" charset="0"/>
                <a:cs typeface="Arial" panose="020B0604020202020204" pitchFamily="34" charset="0"/>
              </a:rPr>
              <a:t>т</a:t>
            </a:r>
            <a:r>
              <a:rPr sz="1400" spc="-40" dirty="0">
                <a:latin typeface="Arial" panose="020B0604020202020204" pitchFamily="34" charset="0"/>
                <a:cs typeface="Arial" panose="020B0604020202020204" pitchFamily="34" charset="0"/>
              </a:rPr>
              <a:t>н</a:t>
            </a:r>
            <a:r>
              <a:rPr sz="1400" spc="-70" dirty="0">
                <a:latin typeface="Arial" panose="020B0604020202020204" pitchFamily="34" charset="0"/>
                <a:cs typeface="Arial" panose="020B0604020202020204" pitchFamily="34" charset="0"/>
              </a:rPr>
              <a:t>ы</a:t>
            </a:r>
            <a:r>
              <a:rPr sz="1400" spc="-25" dirty="0">
                <a:latin typeface="Arial" panose="020B0604020202020204" pitchFamily="34" charset="0"/>
                <a:cs typeface="Arial" panose="020B0604020202020204" pitchFamily="34" charset="0"/>
              </a:rPr>
              <a:t>х</a:t>
            </a:r>
            <a:r>
              <a:rPr lang="ru-RU" sz="1400"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и</a:t>
            </a:r>
            <a:r>
              <a:rPr lang="ru-RU" sz="1400" spc="-25" dirty="0">
                <a:latin typeface="Arial" panose="020B0604020202020204" pitchFamily="34" charset="0"/>
                <a:cs typeface="Arial" panose="020B0604020202020204" pitchFamily="34" charset="0"/>
              </a:rPr>
              <a:t> количественных</a:t>
            </a:r>
            <a:endParaRPr sz="1400" dirty="0">
              <a:latin typeface="Arial" panose="020B0604020202020204" pitchFamily="34" charset="0"/>
              <a:cs typeface="Arial" panose="020B0604020202020204" pitchFamily="34" charset="0"/>
            </a:endParaRPr>
          </a:p>
        </p:txBody>
      </p:sp>
      <p:sp>
        <p:nvSpPr>
          <p:cNvPr id="12" name="object 12"/>
          <p:cNvSpPr txBox="1"/>
          <p:nvPr/>
        </p:nvSpPr>
        <p:spPr>
          <a:xfrm>
            <a:off x="3429000" y="7831911"/>
            <a:ext cx="3145155" cy="228268"/>
          </a:xfrm>
          <a:prstGeom prst="rect">
            <a:avLst/>
          </a:prstGeom>
        </p:spPr>
        <p:txBody>
          <a:bodyPr vert="horz" wrap="square" lIns="0" tIns="12700" rIns="0" bIns="0" rtlCol="0">
            <a:spAutoFit/>
          </a:bodyPr>
          <a:lstStyle/>
          <a:p>
            <a:pPr marR="6350" algn="r">
              <a:lnSpc>
                <a:spcPct val="100000"/>
              </a:lnSpc>
              <a:spcBef>
                <a:spcPts val="100"/>
              </a:spcBef>
              <a:tabLst>
                <a:tab pos="835025" algn="l"/>
                <a:tab pos="1155065" algn="l"/>
                <a:tab pos="2084705" algn="l"/>
              </a:tabLst>
            </a:pPr>
            <a:r>
              <a:rPr sz="1400" spc="-20" dirty="0">
                <a:latin typeface="Arial" panose="020B0604020202020204" pitchFamily="34" charset="0"/>
                <a:cs typeface="Arial" panose="020B0604020202020204" pitchFamily="34" charset="0"/>
              </a:rPr>
              <a:t>доходов	</a:t>
            </a:r>
            <a:r>
              <a:rPr sz="1400" spc="-25" dirty="0">
                <a:latin typeface="Arial" panose="020B0604020202020204" pitchFamily="34" charset="0"/>
                <a:cs typeface="Arial" panose="020B0604020202020204" pitchFamily="34" charset="0"/>
              </a:rPr>
              <a:t>и	</a:t>
            </a:r>
            <a:r>
              <a:rPr sz="1400" spc="-20" dirty="0">
                <a:latin typeface="Arial" panose="020B0604020202020204" pitchFamily="34" charset="0"/>
                <a:cs typeface="Arial" panose="020B0604020202020204" pitchFamily="34" charset="0"/>
              </a:rPr>
              <a:t>расходов	</a:t>
            </a:r>
            <a:r>
              <a:rPr sz="1400" spc="-25" dirty="0">
                <a:latin typeface="Arial" panose="020B0604020202020204" pitchFamily="34" charset="0"/>
                <a:cs typeface="Arial" panose="020B0604020202020204" pitchFamily="34" charset="0"/>
              </a:rPr>
              <a:t>организации,</a:t>
            </a:r>
            <a:r>
              <a:rPr lang="ru-RU" sz="1400" dirty="0">
                <a:latin typeface="Arial" panose="020B0604020202020204" pitchFamily="34" charset="0"/>
                <a:cs typeface="Arial" panose="020B0604020202020204" pitchFamily="34" charset="0"/>
              </a:rPr>
              <a:t> </a:t>
            </a:r>
            <a:endParaRPr sz="1400" dirty="0">
              <a:latin typeface="Arial" panose="020B0604020202020204" pitchFamily="34" charset="0"/>
              <a:cs typeface="Arial" panose="020B0604020202020204" pitchFamily="34" charset="0"/>
            </a:endParaRPr>
          </a:p>
        </p:txBody>
      </p:sp>
      <p:sp>
        <p:nvSpPr>
          <p:cNvPr id="13" name="object 13"/>
          <p:cNvSpPr txBox="1"/>
          <p:nvPr/>
        </p:nvSpPr>
        <p:spPr>
          <a:xfrm>
            <a:off x="1674268" y="8283430"/>
            <a:ext cx="4981575" cy="452755"/>
          </a:xfrm>
          <a:prstGeom prst="rect">
            <a:avLst/>
          </a:prstGeom>
        </p:spPr>
        <p:txBody>
          <a:bodyPr vert="horz" wrap="square" lIns="0" tIns="12700" rIns="0" bIns="0" rtlCol="0">
            <a:spAutoFit/>
          </a:bodyPr>
          <a:lstStyle/>
          <a:p>
            <a:pPr marL="12700" marR="5080">
              <a:lnSpc>
                <a:spcPct val="100000"/>
              </a:lnSpc>
              <a:spcBef>
                <a:spcPts val="100"/>
              </a:spcBef>
            </a:pPr>
            <a:r>
              <a:rPr sz="1400" spc="-20" dirty="0">
                <a:latin typeface="Arial" panose="020B0604020202020204" pitchFamily="34" charset="0"/>
                <a:cs typeface="Arial" panose="020B0604020202020204" pitchFamily="34" charset="0"/>
              </a:rPr>
              <a:t>величинах</a:t>
            </a:r>
            <a:r>
              <a:rPr sz="1400" spc="16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для</a:t>
            </a:r>
            <a:r>
              <a:rPr sz="1400" spc="155"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принятия</a:t>
            </a:r>
            <a:r>
              <a:rPr sz="1400" spc="165" dirty="0">
                <a:latin typeface="Arial" panose="020B0604020202020204" pitchFamily="34" charset="0"/>
                <a:cs typeface="Arial" panose="020B0604020202020204" pitchFamily="34" charset="0"/>
              </a:rPr>
              <a:t> </a:t>
            </a:r>
            <a:r>
              <a:rPr sz="1400" spc="-20" dirty="0">
                <a:latin typeface="Arial" panose="020B0604020202020204" pitchFamily="34" charset="0"/>
                <a:cs typeface="Arial" panose="020B0604020202020204" pitchFamily="34" charset="0"/>
              </a:rPr>
              <a:t>решений,</a:t>
            </a:r>
            <a:r>
              <a:rPr sz="1400" spc="155" dirty="0">
                <a:latin typeface="Arial" panose="020B0604020202020204" pitchFamily="34" charset="0"/>
                <a:cs typeface="Arial" panose="020B0604020202020204" pitchFamily="34" charset="0"/>
              </a:rPr>
              <a:t> </a:t>
            </a:r>
            <a:r>
              <a:rPr sz="1400" spc="-15" dirty="0">
                <a:latin typeface="Arial" panose="020B0604020202020204" pitchFamily="34" charset="0"/>
                <a:cs typeface="Arial" panose="020B0604020202020204" pitchFamily="34" charset="0"/>
              </a:rPr>
              <a:t>планирования</a:t>
            </a:r>
            <a:r>
              <a:rPr sz="1400" spc="160"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и</a:t>
            </a:r>
            <a:r>
              <a:rPr sz="1400" spc="150"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контроля</a:t>
            </a:r>
            <a:r>
              <a:rPr sz="1400" spc="15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в </a:t>
            </a:r>
            <a:r>
              <a:rPr sz="1400" spc="-33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процессе</a:t>
            </a:r>
            <a:r>
              <a:rPr sz="1400" spc="-35" dirty="0">
                <a:latin typeface="Arial" panose="020B0604020202020204" pitchFamily="34" charset="0"/>
                <a:cs typeface="Arial" panose="020B0604020202020204" pitchFamily="34" charset="0"/>
              </a:rPr>
              <a:t> </a:t>
            </a:r>
            <a:r>
              <a:rPr sz="1400" spc="-20" dirty="0">
                <a:latin typeface="Arial" panose="020B0604020202020204" pitchFamily="34" charset="0"/>
                <a:cs typeface="Arial" panose="020B0604020202020204" pitchFamily="34" charset="0"/>
              </a:rPr>
              <a:t>управления </a:t>
            </a:r>
            <a:r>
              <a:rPr sz="1400" spc="-25" dirty="0">
                <a:latin typeface="Arial" panose="020B0604020202020204" pitchFamily="34" charset="0"/>
                <a:cs typeface="Arial" panose="020B0604020202020204" pitchFamily="34" charset="0"/>
              </a:rPr>
              <a:t>деятельностью</a:t>
            </a:r>
            <a:r>
              <a:rPr sz="1400" spc="-15" dirty="0">
                <a:latin typeface="Arial" panose="020B0604020202020204" pitchFamily="34" charset="0"/>
                <a:cs typeface="Arial" panose="020B0604020202020204" pitchFamily="34" charset="0"/>
              </a:rPr>
              <a:t> </a:t>
            </a:r>
            <a:r>
              <a:rPr sz="1400" spc="-30" dirty="0">
                <a:latin typeface="Arial" panose="020B0604020202020204" pitchFamily="34" charset="0"/>
                <a:cs typeface="Arial" panose="020B0604020202020204" pitchFamily="34" charset="0"/>
              </a:rPr>
              <a:t>компании</a:t>
            </a:r>
            <a:endParaRPr sz="1400" dirty="0">
              <a:latin typeface="Arial" panose="020B0604020202020204" pitchFamily="34" charset="0"/>
              <a:cs typeface="Arial" panose="020B0604020202020204" pitchFamily="34" charset="0"/>
            </a:endParaRPr>
          </a:p>
        </p:txBody>
      </p:sp>
      <p:sp>
        <p:nvSpPr>
          <p:cNvPr id="14" name="object 14"/>
          <p:cNvSpPr txBox="1"/>
          <p:nvPr/>
        </p:nvSpPr>
        <p:spPr>
          <a:xfrm>
            <a:off x="3048000" y="6858000"/>
            <a:ext cx="3114040" cy="228268"/>
          </a:xfrm>
          <a:prstGeom prst="rect">
            <a:avLst/>
          </a:prstGeom>
        </p:spPr>
        <p:txBody>
          <a:bodyPr vert="horz" wrap="square" lIns="0" tIns="12700" rIns="0" bIns="0" rtlCol="0">
            <a:spAutoFit/>
          </a:bodyPr>
          <a:lstStyle/>
          <a:p>
            <a:pPr marL="12700">
              <a:lnSpc>
                <a:spcPct val="100000"/>
              </a:lnSpc>
              <a:spcBef>
                <a:spcPts val="100"/>
              </a:spcBef>
              <a:tabLst>
                <a:tab pos="916305" algn="l"/>
                <a:tab pos="1585595" algn="l"/>
                <a:tab pos="1972310" algn="l"/>
              </a:tabLst>
            </a:pPr>
            <a:r>
              <a:rPr lang="ru-RU" sz="1400" spc="-15" dirty="0">
                <a:latin typeface="Arial" panose="020B0604020202020204" pitchFamily="34" charset="0"/>
                <a:cs typeface="Arial" panose="020B0604020202020204" pitchFamily="34" charset="0"/>
              </a:rPr>
              <a:t>р</a:t>
            </a:r>
            <a:r>
              <a:rPr sz="1400" spc="-10" dirty="0">
                <a:latin typeface="Arial" panose="020B0604020202020204" pitchFamily="34" charset="0"/>
                <a:cs typeface="Arial" panose="020B0604020202020204" pitchFamily="34" charset="0"/>
              </a:rPr>
              <a:t>а</a:t>
            </a:r>
            <a:r>
              <a:rPr sz="1400" spc="-30" dirty="0">
                <a:latin typeface="Arial" panose="020B0604020202020204" pitchFamily="34" charset="0"/>
                <a:cs typeface="Arial" panose="020B0604020202020204" pitchFamily="34" charset="0"/>
              </a:rPr>
              <a:t>с</a:t>
            </a:r>
            <a:r>
              <a:rPr sz="1400" spc="-45" dirty="0">
                <a:latin typeface="Arial" panose="020B0604020202020204" pitchFamily="34" charset="0"/>
                <a:cs typeface="Arial" panose="020B0604020202020204" pitchFamily="34" charset="0"/>
              </a:rPr>
              <a:t>х</a:t>
            </a:r>
            <a:r>
              <a:rPr sz="1400" spc="-10" dirty="0">
                <a:latin typeface="Arial" panose="020B0604020202020204" pitchFamily="34" charset="0"/>
                <a:cs typeface="Arial" panose="020B0604020202020204" pitchFamily="34" charset="0"/>
              </a:rPr>
              <a:t>одов</a:t>
            </a:r>
            <a:r>
              <a:rPr lang="ru-RU" sz="140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с</a:t>
            </a:r>
            <a:r>
              <a:rPr sz="1400" spc="-20" dirty="0">
                <a:latin typeface="Arial" panose="020B0604020202020204" pitchFamily="34" charset="0"/>
                <a:cs typeface="Arial" panose="020B0604020202020204" pitchFamily="34" charset="0"/>
              </a:rPr>
              <a:t>е</a:t>
            </a:r>
            <a:r>
              <a:rPr sz="1400" spc="-50" dirty="0">
                <a:latin typeface="Arial" panose="020B0604020202020204" pitchFamily="34" charset="0"/>
                <a:cs typeface="Arial" panose="020B0604020202020204" pitchFamily="34" charset="0"/>
              </a:rPr>
              <a:t>м</a:t>
            </a:r>
            <a:r>
              <a:rPr sz="1400" spc="-40" dirty="0">
                <a:latin typeface="Arial" panose="020B0604020202020204" pitchFamily="34" charset="0"/>
                <a:cs typeface="Arial" panose="020B0604020202020204" pitchFamily="34" charset="0"/>
              </a:rPr>
              <a:t>ь</a:t>
            </a:r>
            <a:r>
              <a:rPr sz="1400" spc="-25" dirty="0">
                <a:latin typeface="Arial" panose="020B0604020202020204" pitchFamily="34" charset="0"/>
                <a:cs typeface="Arial" panose="020B0604020202020204" pitchFamily="34" charset="0"/>
              </a:rPr>
              <a:t>и</a:t>
            </a:r>
            <a:r>
              <a:rPr lang="ru-RU" sz="1400" dirty="0">
                <a:latin typeface="Arial" panose="020B0604020202020204" pitchFamily="34" charset="0"/>
                <a:cs typeface="Arial" panose="020B0604020202020204" pitchFamily="34" charset="0"/>
              </a:rPr>
              <a:t> </a:t>
            </a:r>
            <a:r>
              <a:rPr sz="1400" spc="-20" dirty="0">
                <a:latin typeface="Arial" panose="020B0604020202020204" pitchFamily="34" charset="0"/>
                <a:cs typeface="Arial" panose="020B0604020202020204" pitchFamily="34" charset="0"/>
              </a:rPr>
              <a:t>на</a:t>
            </a:r>
            <a:r>
              <a:rPr lang="ru-RU" sz="1400" dirty="0">
                <a:latin typeface="Arial" panose="020B0604020202020204" pitchFamily="34" charset="0"/>
                <a:cs typeface="Arial" panose="020B0604020202020204" pitchFamily="34" charset="0"/>
              </a:rPr>
              <a:t> </a:t>
            </a:r>
            <a:r>
              <a:rPr sz="1400" spc="-15" dirty="0">
                <a:latin typeface="Arial" panose="020B0604020202020204" pitchFamily="34" charset="0"/>
                <a:cs typeface="Arial" panose="020B0604020202020204" pitchFamily="34" charset="0"/>
              </a:rPr>
              <a:t>о</a:t>
            </a:r>
            <a:r>
              <a:rPr sz="1400" spc="-10" dirty="0">
                <a:latin typeface="Arial" panose="020B0604020202020204" pitchFamily="34" charset="0"/>
                <a:cs typeface="Arial" panose="020B0604020202020204" pitchFamily="34" charset="0"/>
              </a:rPr>
              <a:t>п</a:t>
            </a:r>
            <a:r>
              <a:rPr sz="1400" spc="-15" dirty="0">
                <a:latin typeface="Arial" panose="020B0604020202020204" pitchFamily="34" charset="0"/>
                <a:cs typeface="Arial" panose="020B0604020202020204" pitchFamily="34" charset="0"/>
              </a:rPr>
              <a:t>р</a:t>
            </a:r>
            <a:r>
              <a:rPr sz="1400" dirty="0">
                <a:latin typeface="Arial" panose="020B0604020202020204" pitchFamily="34" charset="0"/>
                <a:cs typeface="Arial" panose="020B0604020202020204" pitchFamily="34" charset="0"/>
              </a:rPr>
              <a:t>еде</a:t>
            </a:r>
            <a:r>
              <a:rPr sz="1400" spc="-15" dirty="0">
                <a:latin typeface="Arial" panose="020B0604020202020204" pitchFamily="34" charset="0"/>
                <a:cs typeface="Arial" panose="020B0604020202020204" pitchFamily="34" charset="0"/>
              </a:rPr>
              <a:t>л</a:t>
            </a:r>
            <a:r>
              <a:rPr sz="1400" spc="-10" dirty="0">
                <a:latin typeface="Arial" panose="020B0604020202020204" pitchFamily="34" charset="0"/>
                <a:cs typeface="Arial" panose="020B0604020202020204" pitchFamily="34" charset="0"/>
              </a:rPr>
              <a:t>е</a:t>
            </a:r>
            <a:r>
              <a:rPr sz="1400" spc="-25" dirty="0">
                <a:latin typeface="Arial" panose="020B0604020202020204" pitchFamily="34" charset="0"/>
                <a:cs typeface="Arial" panose="020B0604020202020204" pitchFamily="34" charset="0"/>
              </a:rPr>
              <a:t>н</a:t>
            </a:r>
            <a:r>
              <a:rPr sz="1400" spc="-20" dirty="0">
                <a:latin typeface="Arial" panose="020B0604020202020204" pitchFamily="34" charset="0"/>
                <a:cs typeface="Arial" panose="020B0604020202020204" pitchFamily="34" charset="0"/>
              </a:rPr>
              <a:t>н</a:t>
            </a:r>
            <a:r>
              <a:rPr sz="1400" spc="-45" dirty="0">
                <a:latin typeface="Arial" panose="020B0604020202020204" pitchFamily="34" charset="0"/>
                <a:cs typeface="Arial" panose="020B0604020202020204" pitchFamily="34" charset="0"/>
              </a:rPr>
              <a:t>ый</a:t>
            </a:r>
            <a:endParaRPr sz="1400" dirty="0">
              <a:latin typeface="Arial" panose="020B0604020202020204" pitchFamily="34" charset="0"/>
              <a:cs typeface="Arial" panose="020B0604020202020204" pitchFamily="34" charset="0"/>
            </a:endParaRPr>
          </a:p>
        </p:txBody>
      </p:sp>
      <p:sp>
        <p:nvSpPr>
          <p:cNvPr id="15" name="object 15"/>
          <p:cNvSpPr txBox="1"/>
          <p:nvPr/>
        </p:nvSpPr>
        <p:spPr>
          <a:xfrm>
            <a:off x="1752600" y="6858000"/>
            <a:ext cx="2022860" cy="671979"/>
          </a:xfrm>
          <a:prstGeom prst="rect">
            <a:avLst/>
          </a:prstGeom>
        </p:spPr>
        <p:txBody>
          <a:bodyPr vert="horz" wrap="square" lIns="0" tIns="12700" rIns="0" bIns="0" rtlCol="0">
            <a:spAutoFit/>
          </a:bodyPr>
          <a:lstStyle/>
          <a:p>
            <a:pPr marL="12700" marR="5080">
              <a:lnSpc>
                <a:spcPct val="100000"/>
              </a:lnSpc>
              <a:spcBef>
                <a:spcPts val="100"/>
              </a:spcBef>
              <a:tabLst>
                <a:tab pos="568325" algn="l"/>
                <a:tab pos="1376680" algn="l"/>
              </a:tabLst>
            </a:pPr>
            <a:r>
              <a:rPr lang="ru-RU" sz="1400" spc="-15" dirty="0">
                <a:latin typeface="Arial" panose="020B0604020202020204" pitchFamily="34" charset="0"/>
                <a:cs typeface="Arial" panose="020B0604020202020204" pitchFamily="34" charset="0"/>
              </a:rPr>
              <a:t>П</a:t>
            </a:r>
            <a:r>
              <a:rPr sz="1400" spc="-15" dirty="0">
                <a:latin typeface="Arial" panose="020B0604020202020204" pitchFamily="34" charset="0"/>
                <a:cs typeface="Arial" panose="020B0604020202020204" pitchFamily="34" charset="0"/>
              </a:rPr>
              <a:t>лан</a:t>
            </a:r>
            <a:r>
              <a:rPr lang="ru-RU" sz="1400" spc="-15" dirty="0">
                <a:latin typeface="Arial" panose="020B0604020202020204" pitchFamily="34" charset="0"/>
                <a:cs typeface="Arial" panose="020B0604020202020204" pitchFamily="34" charset="0"/>
              </a:rPr>
              <a:t> </a:t>
            </a:r>
            <a:r>
              <a:rPr sz="1400" spc="-20" dirty="0">
                <a:latin typeface="Arial" panose="020B0604020202020204" pitchFamily="34" charset="0"/>
                <a:cs typeface="Arial" panose="020B0604020202020204" pitchFamily="34" charset="0"/>
              </a:rPr>
              <a:t>доходов</a:t>
            </a:r>
            <a:r>
              <a:rPr lang="ru-RU" sz="1400" spc="-20"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и</a:t>
            </a:r>
            <a:r>
              <a:rPr lang="ru-RU" sz="1400" spc="-25"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 </a:t>
            </a:r>
            <a:r>
              <a:rPr sz="1400" spc="-20" dirty="0">
                <a:latin typeface="Arial" panose="020B0604020202020204" pitchFamily="34" charset="0"/>
                <a:cs typeface="Arial" panose="020B0604020202020204" pitchFamily="34" charset="0"/>
              </a:rPr>
              <a:t> </a:t>
            </a:r>
            <a:r>
              <a:rPr sz="1400" spc="-15" dirty="0">
                <a:latin typeface="Arial" panose="020B0604020202020204" pitchFamily="34" charset="0"/>
                <a:cs typeface="Arial" panose="020B0604020202020204" pitchFamily="34" charset="0"/>
              </a:rPr>
              <a:t>пр</a:t>
            </a:r>
            <a:r>
              <a:rPr sz="1400" spc="-25" dirty="0">
                <a:latin typeface="Arial" panose="020B0604020202020204" pitchFamily="34" charset="0"/>
                <a:cs typeface="Arial" panose="020B0604020202020204" pitchFamily="34" charset="0"/>
              </a:rPr>
              <a:t>ом</a:t>
            </a:r>
            <a:r>
              <a:rPr sz="1400" spc="-20" dirty="0">
                <a:latin typeface="Arial" panose="020B0604020202020204" pitchFamily="34" charset="0"/>
                <a:cs typeface="Arial" panose="020B0604020202020204" pitchFamily="34" charset="0"/>
              </a:rPr>
              <a:t>е</a:t>
            </a:r>
            <a:r>
              <a:rPr sz="1400" spc="-25" dirty="0">
                <a:latin typeface="Arial" panose="020B0604020202020204" pitchFamily="34" charset="0"/>
                <a:cs typeface="Arial" panose="020B0604020202020204" pitchFamily="34" charset="0"/>
              </a:rPr>
              <a:t>ж</a:t>
            </a:r>
            <a:r>
              <a:rPr sz="1400" spc="-5" dirty="0">
                <a:latin typeface="Arial" panose="020B0604020202020204" pitchFamily="34" charset="0"/>
                <a:cs typeface="Arial" panose="020B0604020202020204" pitchFamily="34" charset="0"/>
              </a:rPr>
              <a:t>у</a:t>
            </a:r>
            <a:r>
              <a:rPr sz="1400" spc="-60" dirty="0">
                <a:latin typeface="Arial" panose="020B0604020202020204" pitchFamily="34" charset="0"/>
                <a:cs typeface="Arial" panose="020B0604020202020204" pitchFamily="34" charset="0"/>
              </a:rPr>
              <a:t>т</a:t>
            </a:r>
            <a:r>
              <a:rPr sz="1400" spc="-25" dirty="0">
                <a:latin typeface="Arial" panose="020B0604020202020204" pitchFamily="34" charset="0"/>
                <a:cs typeface="Arial" panose="020B0604020202020204" pitchFamily="34" charset="0"/>
              </a:rPr>
              <a:t>ок</a:t>
            </a:r>
            <a:r>
              <a:rPr sz="1400" spc="-3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в</a:t>
            </a:r>
            <a:r>
              <a:rPr sz="1400" spc="-20" dirty="0">
                <a:latin typeface="Arial" panose="020B0604020202020204" pitchFamily="34" charset="0"/>
                <a:cs typeface="Arial" panose="020B0604020202020204" pitchFamily="34" charset="0"/>
              </a:rPr>
              <a:t>р</a:t>
            </a:r>
            <a:r>
              <a:rPr sz="1400" spc="-15" dirty="0">
                <a:latin typeface="Arial" panose="020B0604020202020204" pitchFamily="34" charset="0"/>
                <a:cs typeface="Arial" panose="020B0604020202020204" pitchFamily="34" charset="0"/>
              </a:rPr>
              <a:t>еме</a:t>
            </a:r>
            <a:r>
              <a:rPr sz="1400" spc="-20" dirty="0">
                <a:latin typeface="Arial" panose="020B0604020202020204" pitchFamily="34" charset="0"/>
                <a:cs typeface="Arial" panose="020B0604020202020204" pitchFamily="34" charset="0"/>
              </a:rPr>
              <a:t>н</a:t>
            </a:r>
            <a:r>
              <a:rPr sz="1400" spc="-25" dirty="0">
                <a:latin typeface="Arial" panose="020B0604020202020204" pitchFamily="34" charset="0"/>
                <a:cs typeface="Arial" panose="020B0604020202020204" pitchFamily="34" charset="0"/>
              </a:rPr>
              <a:t>и</a:t>
            </a:r>
            <a:endParaRPr lang="ru-RU" sz="1400" spc="-25" dirty="0">
              <a:latin typeface="Arial" panose="020B0604020202020204" pitchFamily="34" charset="0"/>
              <a:cs typeface="Arial" panose="020B0604020202020204" pitchFamily="34" charset="0"/>
            </a:endParaRPr>
          </a:p>
          <a:p>
            <a:pPr marL="12700" marR="5080">
              <a:lnSpc>
                <a:spcPct val="100000"/>
              </a:lnSpc>
              <a:spcBef>
                <a:spcPts val="100"/>
              </a:spcBef>
              <a:tabLst>
                <a:tab pos="568325" algn="l"/>
                <a:tab pos="1376680" algn="l"/>
              </a:tabLst>
            </a:pPr>
            <a:endParaRPr sz="1400" dirty="0">
              <a:latin typeface="Arial" panose="020B0604020202020204" pitchFamily="34" charset="0"/>
              <a:cs typeface="Arial" panose="020B0604020202020204" pitchFamily="34" charset="0"/>
            </a:endParaRPr>
          </a:p>
        </p:txBody>
      </p:sp>
      <p:sp>
        <p:nvSpPr>
          <p:cNvPr id="19" name="object 19"/>
          <p:cNvSpPr/>
          <p:nvPr/>
        </p:nvSpPr>
        <p:spPr>
          <a:xfrm>
            <a:off x="260642" y="492251"/>
            <a:ext cx="6192520" cy="0"/>
          </a:xfrm>
          <a:custGeom>
            <a:avLst/>
            <a:gdLst/>
            <a:ahLst/>
            <a:cxnLst/>
            <a:rect l="l" t="t" r="r" b="b"/>
            <a:pathLst>
              <a:path w="6192520">
                <a:moveTo>
                  <a:pt x="0" y="0"/>
                </a:moveTo>
                <a:lnTo>
                  <a:pt x="6191973" y="0"/>
                </a:lnTo>
              </a:path>
            </a:pathLst>
          </a:custGeom>
          <a:ln w="9525">
            <a:solidFill>
              <a:schemeClr val="accent3">
                <a:lumMod val="50000"/>
              </a:schemeClr>
            </a:solidFill>
          </a:ln>
        </p:spPr>
        <p:txBody>
          <a:bodyPr wrap="square" lIns="0" tIns="0" rIns="0" bIns="0" rtlCol="0"/>
          <a:lstStyle/>
          <a:p>
            <a:endParaRPr/>
          </a:p>
        </p:txBody>
      </p:sp>
      <p:sp>
        <p:nvSpPr>
          <p:cNvPr id="20" name="object 20"/>
          <p:cNvSpPr/>
          <p:nvPr/>
        </p:nvSpPr>
        <p:spPr>
          <a:xfrm>
            <a:off x="260642" y="4419600"/>
            <a:ext cx="6192520" cy="0"/>
          </a:xfrm>
          <a:custGeom>
            <a:avLst/>
            <a:gdLst/>
            <a:ahLst/>
            <a:cxnLst/>
            <a:rect l="l" t="t" r="r" b="b"/>
            <a:pathLst>
              <a:path w="6192520">
                <a:moveTo>
                  <a:pt x="0" y="0"/>
                </a:moveTo>
                <a:lnTo>
                  <a:pt x="6191973" y="0"/>
                </a:lnTo>
              </a:path>
            </a:pathLst>
          </a:custGeom>
          <a:ln w="9525">
            <a:solidFill>
              <a:schemeClr val="accent3">
                <a:lumMod val="50000"/>
              </a:schemeClr>
            </a:solidFill>
          </a:ln>
        </p:spPr>
        <p:txBody>
          <a:bodyPr wrap="square" lIns="0" tIns="0" rIns="0" bIns="0" rtlCol="0"/>
          <a:lstStyle/>
          <a:p>
            <a:endParaRPr/>
          </a:p>
        </p:txBody>
      </p:sp>
      <p:sp>
        <p:nvSpPr>
          <p:cNvPr id="21" name="object 21"/>
          <p:cNvSpPr txBox="1"/>
          <p:nvPr/>
        </p:nvSpPr>
        <p:spPr>
          <a:xfrm>
            <a:off x="6544309" y="8786521"/>
            <a:ext cx="260985" cy="227329"/>
          </a:xfrm>
          <a:prstGeom prst="rect">
            <a:avLst/>
          </a:prstGeom>
        </p:spPr>
        <p:txBody>
          <a:bodyPr vert="horz" wrap="square" lIns="0" tIns="20955" rIns="0" bIns="0" rtlCol="0">
            <a:spAutoFit/>
          </a:bodyPr>
          <a:lstStyle/>
          <a:p>
            <a:pPr marL="53340">
              <a:lnSpc>
                <a:spcPct val="100000"/>
              </a:lnSpc>
              <a:spcBef>
                <a:spcPts val="165"/>
              </a:spcBef>
            </a:pPr>
            <a:fld id="{81D60167-4931-47E6-BA6A-407CBD079E47}" type="slidenum">
              <a:rPr sz="1200" spc="-100" dirty="0">
                <a:solidFill>
                  <a:srgbClr val="888888"/>
                </a:solidFill>
                <a:latin typeface="Verdana"/>
                <a:cs typeface="Verdana"/>
              </a:rPr>
              <a:t>3</a:t>
            </a:fld>
            <a:endParaRPr sz="1200">
              <a:latin typeface="Verdana"/>
              <a:cs typeface="Verdana"/>
            </a:endParaRPr>
          </a:p>
        </p:txBody>
      </p:sp>
      <p:sp>
        <p:nvSpPr>
          <p:cNvPr id="3" name="AutoShape 2">
            <a:extLst>
              <a:ext uri="{FF2B5EF4-FFF2-40B4-BE49-F238E27FC236}">
                <a16:creationId xmlns:a16="http://schemas.microsoft.com/office/drawing/2014/main" id="{961BB1C6-42DF-C9ED-6126-A8B65FD088E0}"/>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object 15">
            <a:extLst>
              <a:ext uri="{FF2B5EF4-FFF2-40B4-BE49-F238E27FC236}">
                <a16:creationId xmlns:a16="http://schemas.microsoft.com/office/drawing/2014/main" id="{455F2DB6-79CB-AD95-348C-8A8FFA1FA231}"/>
              </a:ext>
            </a:extLst>
          </p:cNvPr>
          <p:cNvSpPr txBox="1"/>
          <p:nvPr/>
        </p:nvSpPr>
        <p:spPr>
          <a:xfrm>
            <a:off x="1860352" y="5791200"/>
            <a:ext cx="4997648" cy="887422"/>
          </a:xfrm>
          <a:prstGeom prst="rect">
            <a:avLst/>
          </a:prstGeom>
        </p:spPr>
        <p:txBody>
          <a:bodyPr vert="horz" wrap="square" lIns="0" tIns="12700" rIns="0" bIns="0" rtlCol="0">
            <a:spAutoFit/>
          </a:bodyPr>
          <a:lstStyle/>
          <a:p>
            <a:pPr marL="12700" marR="5080">
              <a:lnSpc>
                <a:spcPct val="100000"/>
              </a:lnSpc>
              <a:spcBef>
                <a:spcPts val="100"/>
              </a:spcBef>
              <a:tabLst>
                <a:tab pos="568325" algn="l"/>
                <a:tab pos="1376680" algn="l"/>
              </a:tabLst>
            </a:pPr>
            <a:r>
              <a:rPr lang="ru-RU" sz="1400" spc="-15" dirty="0">
                <a:latin typeface="Arial" panose="020B0604020202020204" pitchFamily="34" charset="0"/>
                <a:cs typeface="Arial" panose="020B0604020202020204" pitchFamily="34" charset="0"/>
              </a:rPr>
              <a:t>Важнейший финансовый документ округа, предназначенный для финансового обеспечения задачи и функций местного самоуправления</a:t>
            </a:r>
            <a:endParaRPr lang="ru-RU" sz="1400" spc="-25" dirty="0">
              <a:latin typeface="Arial" panose="020B0604020202020204" pitchFamily="34" charset="0"/>
              <a:cs typeface="Arial" panose="020B0604020202020204" pitchFamily="34" charset="0"/>
            </a:endParaRPr>
          </a:p>
          <a:p>
            <a:pPr marL="12700" marR="5080">
              <a:lnSpc>
                <a:spcPct val="100000"/>
              </a:lnSpc>
              <a:spcBef>
                <a:spcPts val="100"/>
              </a:spcBef>
              <a:tabLst>
                <a:tab pos="568325" algn="l"/>
                <a:tab pos="1376680" algn="l"/>
              </a:tabLst>
            </a:pPr>
            <a:endParaRPr sz="1400" dirty="0">
              <a:latin typeface="Arial" panose="020B0604020202020204" pitchFamily="34" charset="0"/>
              <a:cs typeface="Arial" panose="020B0604020202020204" pitchFamily="34" charset="0"/>
            </a:endParaRPr>
          </a:p>
        </p:txBody>
      </p:sp>
      <p:sp>
        <p:nvSpPr>
          <p:cNvPr id="6" name="object 9">
            <a:extLst>
              <a:ext uri="{FF2B5EF4-FFF2-40B4-BE49-F238E27FC236}">
                <a16:creationId xmlns:a16="http://schemas.microsoft.com/office/drawing/2014/main" id="{7FBDE506-D8E6-B30E-FC58-002A895D2CD9}"/>
              </a:ext>
            </a:extLst>
          </p:cNvPr>
          <p:cNvSpPr txBox="1"/>
          <p:nvPr/>
        </p:nvSpPr>
        <p:spPr>
          <a:xfrm>
            <a:off x="1828800" y="6629400"/>
            <a:ext cx="2796087" cy="289823"/>
          </a:xfrm>
          <a:prstGeom prst="rect">
            <a:avLst/>
          </a:prstGeom>
        </p:spPr>
        <p:txBody>
          <a:bodyPr vert="horz" wrap="square" lIns="0" tIns="12700" rIns="0" bIns="0" rtlCol="0">
            <a:spAutoFit/>
          </a:bodyPr>
          <a:lstStyle/>
          <a:p>
            <a:pPr marL="12700">
              <a:lnSpc>
                <a:spcPct val="100000"/>
              </a:lnSpc>
              <a:spcBef>
                <a:spcPts val="100"/>
              </a:spcBef>
            </a:pPr>
            <a:r>
              <a:rPr lang="ru-RU" b="1" spc="-120" dirty="0">
                <a:solidFill>
                  <a:schemeClr val="accent1">
                    <a:lumMod val="50000"/>
                  </a:schemeClr>
                </a:solidFill>
                <a:latin typeface="Arial" panose="020B0604020202020204" pitchFamily="34" charset="0"/>
                <a:cs typeface="Arial" panose="020B0604020202020204" pitchFamily="34" charset="0"/>
              </a:rPr>
              <a:t>Семейный бюджет</a:t>
            </a:r>
            <a:endParaRPr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8" descr="Picture background">
            <a:extLst>
              <a:ext uri="{FF2B5EF4-FFF2-40B4-BE49-F238E27FC236}">
                <a16:creationId xmlns:a16="http://schemas.microsoft.com/office/drawing/2014/main" id="{ABBA216B-A6D3-0F05-4768-C2C708FF4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33" b="12000"/>
          <a:stretch>
            <a:fillRect/>
          </a:stretch>
        </p:blipFill>
        <p:spPr bwMode="auto">
          <a:xfrm>
            <a:off x="63500" y="5334000"/>
            <a:ext cx="16764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background">
            <a:extLst>
              <a:ext uri="{FF2B5EF4-FFF2-40B4-BE49-F238E27FC236}">
                <a16:creationId xmlns:a16="http://schemas.microsoft.com/office/drawing/2014/main" id="{E21762F1-29BC-D42C-BC7C-2BBB0325AE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781800"/>
            <a:ext cx="1600200" cy="8656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icture background">
            <a:extLst>
              <a:ext uri="{FF2B5EF4-FFF2-40B4-BE49-F238E27FC236}">
                <a16:creationId xmlns:a16="http://schemas.microsoft.com/office/drawing/2014/main" id="{69698DDC-F813-52DA-4B9B-7CD08DD8B8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01" t="8171" r="10222" b="10550"/>
          <a:stretch>
            <a:fillRect/>
          </a:stretch>
        </p:blipFill>
        <p:spPr bwMode="auto">
          <a:xfrm>
            <a:off x="152400" y="7620000"/>
            <a:ext cx="1438118" cy="1384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3">
            <a:extLst>
              <a:ext uri="{FF2B5EF4-FFF2-40B4-BE49-F238E27FC236}">
                <a16:creationId xmlns:a16="http://schemas.microsoft.com/office/drawing/2014/main" id="{0FD47F44-0B40-4C25-ADBF-0175583C0C64}"/>
              </a:ext>
            </a:extLst>
          </p:cNvPr>
          <p:cNvGraphicFramePr>
            <a:graphicFrameLocks noGrp="1"/>
          </p:cNvGraphicFramePr>
          <p:nvPr>
            <p:extLst>
              <p:ext uri="{D42A27DB-BD31-4B8C-83A1-F6EECF244321}">
                <p14:modId xmlns:p14="http://schemas.microsoft.com/office/powerpoint/2010/main" val="1161086761"/>
              </p:ext>
            </p:extLst>
          </p:nvPr>
        </p:nvGraphicFramePr>
        <p:xfrm>
          <a:off x="77472" y="755651"/>
          <a:ext cx="6755128" cy="8339150"/>
        </p:xfrm>
        <a:graphic>
          <a:graphicData uri="http://schemas.openxmlformats.org/drawingml/2006/table">
            <a:tbl>
              <a:tblPr firstRow="1" firstCol="1" lastRow="1" lastCol="1" bandRow="1" bandCol="1">
                <a:tableStyleId>{5C22544A-7EE6-4342-B048-85BDC9FD1C3A}</a:tableStyleId>
              </a:tblPr>
              <a:tblGrid>
                <a:gridCol w="201929">
                  <a:extLst>
                    <a:ext uri="{9D8B030D-6E8A-4147-A177-3AD203B41FA5}">
                      <a16:colId xmlns:a16="http://schemas.microsoft.com/office/drawing/2014/main" val="2109279527"/>
                    </a:ext>
                  </a:extLst>
                </a:gridCol>
                <a:gridCol w="2400300">
                  <a:extLst>
                    <a:ext uri="{9D8B030D-6E8A-4147-A177-3AD203B41FA5}">
                      <a16:colId xmlns:a16="http://schemas.microsoft.com/office/drawing/2014/main" val="3647477453"/>
                    </a:ext>
                  </a:extLst>
                </a:gridCol>
                <a:gridCol w="698572">
                  <a:extLst>
                    <a:ext uri="{9D8B030D-6E8A-4147-A177-3AD203B41FA5}">
                      <a16:colId xmlns:a16="http://schemas.microsoft.com/office/drawing/2014/main" val="2261450595"/>
                    </a:ext>
                  </a:extLst>
                </a:gridCol>
                <a:gridCol w="690865">
                  <a:extLst>
                    <a:ext uri="{9D8B030D-6E8A-4147-A177-3AD203B41FA5}">
                      <a16:colId xmlns:a16="http://schemas.microsoft.com/office/drawing/2014/main" val="460136978"/>
                    </a:ext>
                  </a:extLst>
                </a:gridCol>
                <a:gridCol w="767628">
                  <a:extLst>
                    <a:ext uri="{9D8B030D-6E8A-4147-A177-3AD203B41FA5}">
                      <a16:colId xmlns:a16="http://schemas.microsoft.com/office/drawing/2014/main" val="1459210518"/>
                    </a:ext>
                  </a:extLst>
                </a:gridCol>
                <a:gridCol w="509935">
                  <a:extLst>
                    <a:ext uri="{9D8B030D-6E8A-4147-A177-3AD203B41FA5}">
                      <a16:colId xmlns:a16="http://schemas.microsoft.com/office/drawing/2014/main" val="2147336361"/>
                    </a:ext>
                  </a:extLst>
                </a:gridCol>
                <a:gridCol w="762000">
                  <a:extLst>
                    <a:ext uri="{9D8B030D-6E8A-4147-A177-3AD203B41FA5}">
                      <a16:colId xmlns:a16="http://schemas.microsoft.com/office/drawing/2014/main" val="3954196623"/>
                    </a:ext>
                  </a:extLst>
                </a:gridCol>
                <a:gridCol w="723899">
                  <a:extLst>
                    <a:ext uri="{9D8B030D-6E8A-4147-A177-3AD203B41FA5}">
                      <a16:colId xmlns:a16="http://schemas.microsoft.com/office/drawing/2014/main" val="2174387000"/>
                    </a:ext>
                  </a:extLst>
                </a:gridCol>
              </a:tblGrid>
              <a:tr h="631487">
                <a:tc>
                  <a:txBody>
                    <a:bodyPr/>
                    <a:lstStyle/>
                    <a:p>
                      <a:pPr>
                        <a:spcAft>
                          <a:spcPts val="0"/>
                        </a:spcAft>
                      </a:pPr>
                      <a:r>
                        <a:rPr lang="ru-RU" sz="900" dirty="0">
                          <a:effectLst/>
                          <a:latin typeface="Tahoma" panose="020B0604030504040204" pitchFamily="34" charset="0"/>
                          <a:ea typeface="Tahoma" panose="020B0604030504040204" pitchFamily="34" charset="0"/>
                          <a:cs typeface="Tahoma" panose="020B0604030504040204" pitchFamily="34" charset="0"/>
                        </a:rPr>
                        <a:t> </a:t>
                      </a:r>
                    </a:p>
                  </a:txBody>
                  <a:tcPr marL="0" marR="0" marT="0" marB="0"/>
                </a:tc>
                <a:tc>
                  <a:txBody>
                    <a:bodyPr/>
                    <a:lstStyle/>
                    <a:p>
                      <a:pPr marL="804545" marR="572135" indent="-157480" algn="ctr">
                        <a:spcBef>
                          <a:spcPts val="48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Наименование расходов               </a:t>
                      </a:r>
                      <a:r>
                        <a:rPr lang="ru-RU" sz="1050" spc="-5" dirty="0">
                          <a:effectLst/>
                          <a:latin typeface="Arial" panose="020B0604020202020204" pitchFamily="34" charset="0"/>
                          <a:ea typeface="Tahoma" panose="020B0604030504040204" pitchFamily="34" charset="0"/>
                          <a:cs typeface="Arial" panose="020B0604020202020204" pitchFamily="34" charset="0"/>
                        </a:rPr>
                        <a:t>(раздел, </a:t>
                      </a:r>
                      <a:r>
                        <a:rPr lang="ru-RU" sz="1050" dirty="0">
                          <a:effectLst/>
                          <a:latin typeface="Arial" panose="020B0604020202020204" pitchFamily="34" charset="0"/>
                          <a:ea typeface="Tahoma" panose="020B0604030504040204" pitchFamily="34" charset="0"/>
                          <a:cs typeface="Arial" panose="020B0604020202020204" pitchFamily="34" charset="0"/>
                        </a:rPr>
                        <a:t>подраздел)</a:t>
                      </a:r>
                    </a:p>
                  </a:txBody>
                  <a:tcPr marL="0" marR="0" marT="0" marB="0"/>
                </a:tc>
                <a:tc>
                  <a:txBody>
                    <a:bodyPr/>
                    <a:lstStyle/>
                    <a:p>
                      <a:pPr marL="28575" algn="ctr">
                        <a:lnSpc>
                          <a:spcPts val="840"/>
                        </a:lnSpc>
                        <a:spcBef>
                          <a:spcPts val="30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Исполнено</a:t>
                      </a:r>
                    </a:p>
                    <a:p>
                      <a:pPr marL="190500" marR="124460" indent="-100965" algn="ctr">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за 2024</a:t>
                      </a:r>
                      <a:r>
                        <a:rPr lang="ru-RU" sz="1050" spc="-20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tc>
                  <a:txBody>
                    <a:bodyPr/>
                    <a:lstStyle/>
                    <a:p>
                      <a:pPr marL="53340" marR="63500" algn="ctr">
                        <a:lnSpc>
                          <a:spcPts val="965"/>
                        </a:lnSpc>
                        <a:spcBef>
                          <a:spcPts val="72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2025</a:t>
                      </a:r>
                    </a:p>
                    <a:p>
                      <a:pPr marL="53340" marR="63500" algn="ctr">
                        <a:lnSpc>
                          <a:spcPts val="96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tc>
                  <a:txBody>
                    <a:bodyPr/>
                    <a:lstStyle/>
                    <a:p>
                      <a:pPr marL="65405" marR="29210" algn="ctr">
                        <a:spcBef>
                          <a:spcPts val="24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en-US"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 2026</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tc>
                  <a:txBody>
                    <a:bodyPr/>
                    <a:lstStyle/>
                    <a:p>
                      <a:pPr marL="31750" marR="30480" algn="ctr">
                        <a:lnSpc>
                          <a:spcPts val="965"/>
                        </a:lnSpc>
                        <a:spcBef>
                          <a:spcPts val="72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a:t>
                      </a:r>
                      <a:r>
                        <a:rPr lang="ru-RU" sz="1050" spc="15"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к</a:t>
                      </a:r>
                      <a:r>
                        <a:rPr lang="ru-RU" sz="1050" spc="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2025</a:t>
                      </a:r>
                    </a:p>
                    <a:p>
                      <a:pPr marL="30480" marR="30480" algn="ctr">
                        <a:lnSpc>
                          <a:spcPts val="96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году</a:t>
                      </a:r>
                    </a:p>
                  </a:txBody>
                  <a:tcPr marL="0" marR="0" marT="0" marB="0" anchor="ctr"/>
                </a:tc>
                <a:tc>
                  <a:txBody>
                    <a:bodyPr/>
                    <a:lstStyle/>
                    <a:p>
                      <a:pPr marL="205740" marR="80645" indent="-143510" algn="ctr">
                        <a:spcBef>
                          <a:spcPts val="24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a:t>
                      </a:r>
                    </a:p>
                    <a:p>
                      <a:pPr marL="54610" algn="ctr">
                        <a:lnSpc>
                          <a:spcPts val="95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2027</a:t>
                      </a:r>
                      <a:r>
                        <a:rPr lang="ru-RU" sz="1050" spc="3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tc>
                  <a:txBody>
                    <a:bodyPr/>
                    <a:lstStyle/>
                    <a:p>
                      <a:pPr marL="240665" marR="85090" indent="-143510" algn="ctr">
                        <a:spcBef>
                          <a:spcPts val="24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a:t>
                      </a:r>
                    </a:p>
                    <a:p>
                      <a:pPr marL="90170" algn="ctr">
                        <a:lnSpc>
                          <a:spcPts val="95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2028</a:t>
                      </a:r>
                      <a:r>
                        <a:rPr lang="ru-RU" sz="1050" spc="3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extLst>
                  <a:ext uri="{0D108BD9-81ED-4DB2-BD59-A6C34878D82A}">
                    <a16:rowId xmlns:a16="http://schemas.microsoft.com/office/drawing/2014/main" val="4203564145"/>
                  </a:ext>
                </a:extLst>
              </a:tr>
              <a:tr h="328271">
                <a:tc>
                  <a:txBody>
                    <a:bodyPr/>
                    <a:lstStyle/>
                    <a:p>
                      <a:pPr marR="78740" algn="r">
                        <a:spcBef>
                          <a:spcPts val="210"/>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1.</a:t>
                      </a:r>
                    </a:p>
                  </a:txBody>
                  <a:tcPr marL="0" marR="0" marT="0" marB="0">
                    <a:solidFill>
                      <a:schemeClr val="tx2">
                        <a:lumMod val="20000"/>
                        <a:lumOff val="80000"/>
                      </a:schemeClr>
                    </a:solidFill>
                  </a:tcPr>
                </a:tc>
                <a:tc>
                  <a:txBody>
                    <a:bodyPr/>
                    <a:lstStyle/>
                    <a:p>
                      <a:pPr marL="80645">
                        <a:spcBef>
                          <a:spcPts val="220"/>
                        </a:spcBef>
                        <a:spcAft>
                          <a:spcPts val="0"/>
                        </a:spcAft>
                      </a:pP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Общегосударственные</a:t>
                      </a:r>
                      <a:r>
                        <a:rPr lang="ru-RU" sz="1050" b="1" spc="6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вопросы</a:t>
                      </a:r>
                    </a:p>
                  </a:txBody>
                  <a:tcPr marL="0" marR="0" marT="0" marB="0">
                    <a:solidFill>
                      <a:schemeClr val="tx2">
                        <a:lumMod val="20000"/>
                        <a:lumOff val="80000"/>
                      </a:schemeClr>
                    </a:solidFill>
                  </a:tcPr>
                </a:tc>
                <a:tc>
                  <a:txBody>
                    <a:bodyPr/>
                    <a:lstStyle/>
                    <a:p>
                      <a:pPr algn="ctr" fontAlgn="ctr">
                        <a:buNone/>
                      </a:pPr>
                      <a:r>
                        <a:rPr lang="ru-RU" sz="1050" b="1" i="0" u="none" strike="noStrike" dirty="0">
                          <a:effectLst/>
                          <a:latin typeface="Arial" panose="020B0604020202020204" pitchFamily="34" charset="0"/>
                          <a:cs typeface="Arial" panose="020B0604020202020204" pitchFamily="34" charset="0"/>
                        </a:rPr>
                        <a:t>172 730,1</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348 216,4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230 181,1</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66,1</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225 638,7</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235 106,4</a:t>
                      </a:r>
                      <a:endParaRPr lang="ru-RU"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130527910"/>
                  </a:ext>
                </a:extLst>
              </a:tr>
              <a:tr h="618957">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marR="65405">
                        <a:lnSpc>
                          <a:spcPct val="98000"/>
                        </a:lnSpc>
                        <a:spcBef>
                          <a:spcPts val="26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Функционирование</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высшего</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должностного</a:t>
                      </a:r>
                      <a:r>
                        <a:rPr lang="ru-RU" sz="1050" b="0" spc="-29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лица субъекта Российской Федерации и</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муниципального</a:t>
                      </a:r>
                      <a:r>
                        <a:rPr lang="ru-RU" sz="1050" b="0" spc="-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образования</a:t>
                      </a:r>
                    </a:p>
                  </a:txBody>
                  <a:tcPr marL="0" marR="0" marT="0" marB="0">
                    <a:solidFill>
                      <a:schemeClr val="tx2">
                        <a:lumMod val="20000"/>
                        <a:lumOff val="80000"/>
                      </a:schemeClr>
                    </a:solidFill>
                  </a:tcPr>
                </a:tc>
                <a:tc>
                  <a:txBody>
                    <a:bodyPr/>
                    <a:lstStyle/>
                    <a:p>
                      <a:pPr algn="ctr" fontAlgn="ctr">
                        <a:buNone/>
                      </a:pPr>
                      <a:r>
                        <a:rPr lang="ru-RU" sz="1050" b="0" i="0" u="none" strike="noStrike" dirty="0">
                          <a:effectLst/>
                          <a:latin typeface="Arial" panose="020B0604020202020204" pitchFamily="34" charset="0"/>
                          <a:cs typeface="Arial" panose="020B0604020202020204" pitchFamily="34" charset="0"/>
                        </a:rPr>
                        <a:t>3 877,8</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2 508,7</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2 508,7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2 508,7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2 508,7</a:t>
                      </a:r>
                      <a:endParaRPr lang="ru-RU"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456488290"/>
                  </a:ext>
                </a:extLst>
              </a:tr>
              <a:tr h="756782">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ct val="98000"/>
                        </a:lnSpc>
                        <a:spcBef>
                          <a:spcPts val="35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Функционирование законодательных</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(представительных)</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органов государственной</a:t>
                      </a:r>
                      <a:r>
                        <a:rPr lang="ru-RU" sz="1050" b="0" spc="-29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власти</a:t>
                      </a:r>
                      <a:r>
                        <a:rPr lang="ru-RU" sz="1050" b="0" spc="-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представительных</a:t>
                      </a:r>
                      <a:r>
                        <a:rPr lang="ru-RU" sz="1050" b="0" spc="-4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органов</a:t>
                      </a:r>
                    </a:p>
                    <a:p>
                      <a:pPr marL="80645">
                        <a:lnSpc>
                          <a:spcPts val="1075"/>
                        </a:lnSpc>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муниципальных</a:t>
                      </a:r>
                      <a:r>
                        <a:rPr lang="ru-RU" sz="1050" b="0" spc="10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образований</a:t>
                      </a:r>
                    </a:p>
                  </a:txBody>
                  <a:tcPr marL="0" marR="0" marT="0" marB="0">
                    <a:solidFill>
                      <a:schemeClr val="tx2">
                        <a:lumMod val="20000"/>
                        <a:lumOff val="80000"/>
                      </a:schemeClr>
                    </a:solidFill>
                  </a:tcPr>
                </a:tc>
                <a:tc>
                  <a:txBody>
                    <a:bodyPr/>
                    <a:lstStyle/>
                    <a:p>
                      <a:pPr algn="ctr" fontAlgn="ctr">
                        <a:buNone/>
                      </a:pPr>
                      <a:r>
                        <a:rPr lang="ru-RU" sz="1050" b="0" i="0" u="none" strike="noStrike" dirty="0">
                          <a:effectLst/>
                          <a:latin typeface="Arial" panose="020B0604020202020204" pitchFamily="34" charset="0"/>
                          <a:cs typeface="Arial" panose="020B0604020202020204" pitchFamily="34" charset="0"/>
                        </a:rPr>
                        <a:t>3 251,6</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4 758,2</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4 655,6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97,8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4 655,6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4 655,6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70410396"/>
                  </a:ext>
                </a:extLst>
              </a:tr>
              <a:tr h="1083175">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ct val="98000"/>
                        </a:lnSpc>
                        <a:spcBef>
                          <a:spcPts val="45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Функционирование</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Правительства</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Российской</a:t>
                      </a:r>
                      <a:r>
                        <a:rPr lang="ru-RU" sz="1050" b="0" spc="-29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Федерации,</a:t>
                      </a:r>
                      <a:r>
                        <a:rPr lang="ru-RU" sz="1050" b="0" spc="2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высших исполнительных</a:t>
                      </a:r>
                      <a:r>
                        <a:rPr lang="ru-RU" sz="1050" b="0" spc="-1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органов</a:t>
                      </a:r>
                    </a:p>
                    <a:p>
                      <a:pPr marL="80645" marR="572135">
                        <a:lnSpc>
                          <a:spcPct val="98000"/>
                        </a:lnSpc>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государственной</a:t>
                      </a:r>
                      <a:r>
                        <a:rPr lang="ru-RU" sz="1050" b="0" spc="13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власти</a:t>
                      </a:r>
                      <a:r>
                        <a:rPr lang="ru-RU" sz="1050" b="0" spc="11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субъектов</a:t>
                      </a:r>
                      <a:r>
                        <a:rPr lang="ru-RU" sz="1050" b="0" spc="-29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Российской</a:t>
                      </a:r>
                      <a:r>
                        <a:rPr lang="ru-RU" sz="1050" b="0" spc="-1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Федерации,</a:t>
                      </a:r>
                      <a:r>
                        <a:rPr lang="ru-RU" sz="1050" b="0" spc="3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местных</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администраций</a:t>
                      </a:r>
                    </a:p>
                  </a:txBody>
                  <a:tcPr marL="0" marR="0" marT="0" marB="0">
                    <a:solidFill>
                      <a:schemeClr val="tx2">
                        <a:lumMod val="20000"/>
                        <a:lumOff val="80000"/>
                      </a:schemeClr>
                    </a:solidFill>
                  </a:tcPr>
                </a:tc>
                <a:tc>
                  <a:txBody>
                    <a:bodyPr/>
                    <a:lstStyle/>
                    <a:p>
                      <a:pPr algn="ctr" fontAlgn="ctr">
                        <a:buNone/>
                      </a:pPr>
                      <a:r>
                        <a:rPr lang="ru-RU" sz="1050" b="0" i="0" u="none" strike="noStrike" dirty="0">
                          <a:effectLst/>
                          <a:latin typeface="Arial" panose="020B0604020202020204" pitchFamily="34" charset="0"/>
                          <a:cs typeface="Arial" panose="020B0604020202020204" pitchFamily="34" charset="0"/>
                        </a:rPr>
                        <a:t>118 507,6</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163 285,3</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150 775,8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92,3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150 775,8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160 242,5</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918860401"/>
                  </a:ext>
                </a:extLst>
              </a:tr>
              <a:tr h="16614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ts val="1085"/>
                        </a:lnSpc>
                        <a:spcBef>
                          <a:spcPts val="8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Судебная</a:t>
                      </a:r>
                      <a:r>
                        <a:rPr lang="ru-RU" sz="1050" b="0" spc="-8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система</a:t>
                      </a:r>
                    </a:p>
                  </a:txBody>
                  <a:tcPr marL="0" marR="0" marT="0" marB="0">
                    <a:solidFill>
                      <a:schemeClr val="tx2">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0,0</a:t>
                      </a:r>
                    </a:p>
                  </a:txBody>
                  <a:tcPr marL="7620" marR="7620" marT="7620"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12,9</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102,8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796,9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10,4</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11,4</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8444008"/>
                  </a:ext>
                </a:extLst>
              </a:tr>
              <a:tr h="773697">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ct val="98000"/>
                        </a:lnSpc>
                        <a:spcBef>
                          <a:spcPts val="36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Обеспечение</a:t>
                      </a:r>
                      <a:r>
                        <a:rPr lang="ru-RU" sz="1050" b="0" spc="4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деятельности</a:t>
                      </a:r>
                      <a:r>
                        <a:rPr lang="ru-RU" sz="1050" b="0" spc="6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финансовых,</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налоговых</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1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таможенных</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органов</a:t>
                      </a:r>
                      <a:r>
                        <a:rPr lang="ru-RU" sz="1050" b="0" spc="1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1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органов</a:t>
                      </a:r>
                      <a:r>
                        <a:rPr lang="ru-RU" sz="1050" b="0" spc="-29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финансового (финансово-бюджетного)</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надзора</a:t>
                      </a:r>
                    </a:p>
                  </a:txBody>
                  <a:tcPr marL="0" marR="0" marT="0" marB="0">
                    <a:solidFill>
                      <a:schemeClr val="tx2">
                        <a:lumMod val="20000"/>
                        <a:lumOff val="80000"/>
                      </a:schemeClr>
                    </a:solidFill>
                  </a:tcPr>
                </a:tc>
                <a:tc>
                  <a:txBody>
                    <a:bodyPr/>
                    <a:lstStyle/>
                    <a:p>
                      <a:pPr algn="ctr" fontAlgn="ctr"/>
                      <a:endParaRPr lang="ru-RU" sz="1050" b="0" i="0" u="none" strike="noStrike" dirty="0">
                        <a:solidFill>
                          <a:schemeClr val="tx1"/>
                        </a:solidFill>
                        <a:effectLst/>
                        <a:latin typeface="Arial" pitchFamily="34" charset="0"/>
                        <a:cs typeface="Arial" pitchFamily="34" charset="0"/>
                      </a:endParaRPr>
                    </a:p>
                    <a:p>
                      <a:pPr algn="ctr" fontAlgn="ctr"/>
                      <a:r>
                        <a:rPr lang="ru-RU" sz="1050" b="0" i="0" u="none" strike="noStrike" dirty="0">
                          <a:solidFill>
                            <a:schemeClr val="tx1"/>
                          </a:solidFill>
                          <a:effectLst/>
                          <a:latin typeface="Arial" pitchFamily="34" charset="0"/>
                          <a:cs typeface="Arial" pitchFamily="34" charset="0"/>
                        </a:rPr>
                        <a:t>26 216,8</a:t>
                      </a:r>
                    </a:p>
                    <a:p>
                      <a:pPr algn="ctr" fontAlgn="ctr"/>
                      <a:endParaRPr lang="ru-RU" sz="1050" b="0" i="0" u="none" strike="noStrike" dirty="0">
                        <a:solidFill>
                          <a:schemeClr val="tx1"/>
                        </a:solidFill>
                        <a:effectLst/>
                        <a:latin typeface="Arial" pitchFamily="34" charset="0"/>
                        <a:cs typeface="Arial" pitchFamily="34" charset="0"/>
                      </a:endParaRPr>
                    </a:p>
                  </a:txBody>
                  <a:tcPr marL="7620" marR="7620" marT="7620"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26 591,8</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26 889,3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101,1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26 889,3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26 889,3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8350801"/>
                  </a:ext>
                </a:extLst>
              </a:tr>
              <a:tr h="309479">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marR="572135">
                        <a:lnSpc>
                          <a:spcPct val="98000"/>
                        </a:lnSpc>
                        <a:spcBef>
                          <a:spcPts val="16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Обеспечение</a:t>
                      </a:r>
                      <a:r>
                        <a:rPr lang="ru-RU" sz="1050" b="0" spc="12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проведения</a:t>
                      </a:r>
                      <a:r>
                        <a:rPr lang="ru-RU" sz="1050" b="0" spc="13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выборов</a:t>
                      </a:r>
                      <a:r>
                        <a:rPr lang="ru-RU" sz="1050" b="0" spc="11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2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референдумов</a:t>
                      </a:r>
                    </a:p>
                  </a:txBody>
                  <a:tcPr marL="0" marR="0" marT="0" marB="0">
                    <a:solidFill>
                      <a:schemeClr val="tx2">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0,0</a:t>
                      </a:r>
                    </a:p>
                  </a:txBody>
                  <a:tcPr marL="7620" marR="7620" marT="7620"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4 000,0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233577300"/>
                  </a:ext>
                </a:extLst>
              </a:tr>
              <a:tr h="16614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ts val="1005"/>
                        </a:lnSpc>
                        <a:spcBef>
                          <a:spcPts val="1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Резервные</a:t>
                      </a:r>
                      <a:r>
                        <a:rPr lang="ru-RU" sz="1050" b="0" spc="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фонды</a:t>
                      </a:r>
                    </a:p>
                  </a:txBody>
                  <a:tcPr marL="0" marR="0" marT="0" marB="0">
                    <a:solidFill>
                      <a:schemeClr val="tx2">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0,0</a:t>
                      </a:r>
                    </a:p>
                  </a:txBody>
                  <a:tcPr marL="7620" marR="7620" marT="7620"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2 000,0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7 000,0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350,0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7 000,0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7 000,0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898770259"/>
                  </a:ext>
                </a:extLst>
              </a:tr>
              <a:tr h="275649">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ts val="1070"/>
                        </a:lnSpc>
                        <a:spcBef>
                          <a:spcPts val="7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Другие</a:t>
                      </a:r>
                      <a:r>
                        <a:rPr lang="ru-RU" sz="1050" b="0" spc="-5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общегосударственные</a:t>
                      </a:r>
                      <a:r>
                        <a:rPr lang="ru-RU" sz="1050" b="0" spc="-5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вопросы</a:t>
                      </a:r>
                    </a:p>
                  </a:txBody>
                  <a:tcPr marL="0" marR="0" marT="0" marB="0">
                    <a:solidFill>
                      <a:schemeClr val="tx2">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20 876,4</a:t>
                      </a:r>
                    </a:p>
                  </a:txBody>
                  <a:tcPr marL="7620" marR="7620" marT="7620"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149 059,5</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34 248,9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23,0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33 798,9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33 798,9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147963472"/>
                  </a:ext>
                </a:extLst>
              </a:tr>
              <a:tr h="167269">
                <a:tc>
                  <a:txBody>
                    <a:bodyPr/>
                    <a:lstStyle/>
                    <a:p>
                      <a:pPr marR="78740" algn="r">
                        <a:spcBef>
                          <a:spcPts val="700"/>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a:t>
                      </a:r>
                    </a:p>
                  </a:txBody>
                  <a:tcPr marL="0" marR="0" marT="0" marB="0">
                    <a:solidFill>
                      <a:schemeClr val="tx2">
                        <a:lumMod val="20000"/>
                        <a:lumOff val="80000"/>
                      </a:schemeClr>
                    </a:solidFill>
                  </a:tcPr>
                </a:tc>
                <a:tc>
                  <a:txBody>
                    <a:bodyPr/>
                    <a:lstStyle/>
                    <a:p>
                      <a:pPr algn="l" fontAlgn="ctr">
                        <a:buNone/>
                      </a:pPr>
                      <a:r>
                        <a:rPr lang="ru-RU" sz="1050" b="1" i="0" u="none" strike="noStrike" dirty="0">
                          <a:solidFill>
                            <a:srgbClr val="000000"/>
                          </a:solidFill>
                          <a:effectLst/>
                          <a:latin typeface="Arial" panose="020B0604020202020204" pitchFamily="34" charset="0"/>
                        </a:rPr>
                        <a:t>Национальная оборона</a:t>
                      </a:r>
                    </a:p>
                  </a:txBody>
                  <a:tcPr marL="9525" marR="9525" marT="9525" marB="0" anchor="ctr">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0,0</a:t>
                      </a:r>
                    </a:p>
                  </a:txBody>
                  <a:tcPr marL="7620" marR="7620" marT="7620" marB="0" anchor="ctr">
                    <a:solidFill>
                      <a:schemeClr val="accent1">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1 744,7</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1 938,0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2 448,2</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462101689"/>
                  </a:ext>
                </a:extLst>
              </a:tr>
              <a:tr h="325140">
                <a:tc>
                  <a:txBody>
                    <a:bodyPr/>
                    <a:lstStyle/>
                    <a:p>
                      <a:pPr marR="78740" algn="r">
                        <a:spcBef>
                          <a:spcPts val="700"/>
                        </a:spcBef>
                        <a:spcAft>
                          <a:spcPts val="0"/>
                        </a:spcAft>
                      </a:pPr>
                      <a:endPar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solidFill>
                      <a:schemeClr val="tx2">
                        <a:lumMod val="20000"/>
                        <a:lumOff val="80000"/>
                      </a:schemeClr>
                    </a:solidFill>
                  </a:tcPr>
                </a:tc>
                <a:tc>
                  <a:txBody>
                    <a:bodyPr/>
                    <a:lstStyle/>
                    <a:p>
                      <a:pPr algn="l" fontAlgn="ctr">
                        <a:buNone/>
                      </a:pPr>
                      <a:r>
                        <a:rPr lang="ru-RU" sz="1050" b="0" i="0" u="none" strike="noStrike" dirty="0">
                          <a:solidFill>
                            <a:srgbClr val="000000"/>
                          </a:solidFill>
                          <a:effectLst/>
                          <a:latin typeface="Arial" panose="020B0604020202020204" pitchFamily="34" charset="0"/>
                        </a:rPr>
                        <a:t>Мобилизационная и вневойсковая подготовка</a:t>
                      </a:r>
                    </a:p>
                  </a:txBody>
                  <a:tcPr marL="9525" marR="9525" marT="9525" marB="0" anchor="ctr">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050" b="0" i="0" u="none" strike="noStrike" kern="0" cap="none" spc="0" normalizeH="0" baseline="0" noProof="0">
                          <a:ln>
                            <a:noFill/>
                          </a:ln>
                          <a:solidFill>
                            <a:prstClr val="black"/>
                          </a:solidFill>
                          <a:effectLst/>
                          <a:uLnTx/>
                          <a:uFillTx/>
                          <a:latin typeface="Arial" pitchFamily="34" charset="0"/>
                          <a:ea typeface="+mn-ea"/>
                          <a:cs typeface="Arial" pitchFamily="34" charset="0"/>
                        </a:rPr>
                        <a:t>0,0</a:t>
                      </a:r>
                      <a:endParaRPr kumimoji="0" lang="ru-RU" sz="105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txBody>
                  <a:tcPr marL="7620" marR="7620" marT="7620" marB="0" anchor="ctr">
                    <a:solidFill>
                      <a:schemeClr val="accent1">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050" b="0" i="0" u="none" strike="noStrike" kern="0" cap="none" spc="0" normalizeH="0" baseline="0" noProof="0" dirty="0">
                          <a:ln>
                            <a:noFill/>
                          </a:ln>
                          <a:solidFill>
                            <a:prstClr val="black"/>
                          </a:solidFill>
                          <a:effectLst/>
                          <a:uLnTx/>
                          <a:uFillTx/>
                          <a:latin typeface="Arial" pitchFamily="34" charset="0"/>
                          <a:ea typeface="+mn-ea"/>
                          <a:cs typeface="Arial" pitchFamily="34" charset="0"/>
                        </a:rPr>
                        <a:t>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1 744,7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1 938,0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2 448,2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691013895"/>
                  </a:ext>
                </a:extLst>
              </a:tr>
              <a:tr h="631487">
                <a:tc>
                  <a:txBody>
                    <a:bodyPr/>
                    <a:lstStyle/>
                    <a:p>
                      <a:pPr marR="78740" algn="r">
                        <a:spcBef>
                          <a:spcPts val="700"/>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3.</a:t>
                      </a:r>
                    </a:p>
                  </a:txBody>
                  <a:tcPr marL="0" marR="0" marT="0" marB="0">
                    <a:solidFill>
                      <a:schemeClr val="tx2">
                        <a:lumMod val="20000"/>
                        <a:lumOff val="80000"/>
                      </a:schemeClr>
                    </a:solidFill>
                  </a:tcPr>
                </a:tc>
                <a:tc>
                  <a:txBody>
                    <a:bodyPr/>
                    <a:lstStyle/>
                    <a:p>
                      <a:pPr marL="80645" marR="572135">
                        <a:spcBef>
                          <a:spcPts val="170"/>
                        </a:spcBef>
                        <a:spcAft>
                          <a:spcPts val="0"/>
                        </a:spcAft>
                      </a:pP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Национальная безопасность и</a:t>
                      </a:r>
                      <a:r>
                        <a:rPr lang="ru-RU" sz="1050" b="1"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правоохранительная</a:t>
                      </a:r>
                      <a:r>
                        <a:rPr lang="ru-RU" sz="1050" b="1" spc="6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деятельность</a:t>
                      </a:r>
                    </a:p>
                  </a:txBody>
                  <a:tcPr marL="0" marR="0" marT="0" marB="0">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39 362,5</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46 565,4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53 693,8</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115,3</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53 973,8</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53 973,8</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635624955"/>
                  </a:ext>
                </a:extLst>
              </a:tr>
              <a:tr h="551298">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ts val="1080"/>
                        </a:lnSpc>
                        <a:spcBef>
                          <a:spcPts val="90"/>
                        </a:spcBef>
                        <a:spcAft>
                          <a:spcPts val="0"/>
                        </a:spcAft>
                      </a:pP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Защита населения и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территории от</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чрезвычайных</a:t>
                      </a:r>
                      <a:r>
                        <a:rPr lang="ru-RU" sz="1050" b="0" spc="-4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ситуаций</a:t>
                      </a:r>
                      <a:r>
                        <a:rPr lang="ru-RU" sz="1050" b="0" spc="-4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природного</a:t>
                      </a:r>
                      <a:r>
                        <a:rPr lang="ru-RU" sz="1050" b="0" spc="-3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2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техногенного</a:t>
                      </a:r>
                      <a:r>
                        <a:rPr lang="ru-RU" sz="1050" b="0" spc="2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характера,</a:t>
                      </a:r>
                      <a:r>
                        <a:rPr lang="ru-RU" sz="1050" b="0" spc="2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пожарная</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безопасность</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39 362,5</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46 565,4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53 693,8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115,3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53 973,8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53 973,8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10280586"/>
                  </a:ext>
                </a:extLst>
              </a:tr>
              <a:tr h="323950">
                <a:tc>
                  <a:txBody>
                    <a:bodyPr/>
                    <a:lstStyle/>
                    <a:p>
                      <a:pPr marR="78740" algn="r">
                        <a:spcBef>
                          <a:spcPts val="245"/>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4.</a:t>
                      </a:r>
                    </a:p>
                  </a:txBody>
                  <a:tcPr marL="0" marR="0" marT="0" marB="0">
                    <a:solidFill>
                      <a:schemeClr val="tx2">
                        <a:lumMod val="20000"/>
                        <a:lumOff val="80000"/>
                      </a:schemeClr>
                    </a:solidFill>
                  </a:tcPr>
                </a:tc>
                <a:tc>
                  <a:txBody>
                    <a:bodyPr/>
                    <a:lstStyle/>
                    <a:p>
                      <a:pPr marL="80645">
                        <a:spcBef>
                          <a:spcPts val="255"/>
                        </a:spcBef>
                        <a:spcAft>
                          <a:spcPts val="0"/>
                        </a:spcAft>
                      </a:pP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Национальная</a:t>
                      </a:r>
                      <a:r>
                        <a:rPr lang="ru-RU" sz="1050" b="1" spc="1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экономика</a:t>
                      </a:r>
                    </a:p>
                  </a:txBody>
                  <a:tcPr marL="0" marR="0" marT="0" marB="0">
                    <a:solidFill>
                      <a:schemeClr val="tx2">
                        <a:lumMod val="20000"/>
                        <a:lumOff val="80000"/>
                      </a:schemeClr>
                    </a:solidFill>
                  </a:tcPr>
                </a:tc>
                <a:tc>
                  <a:txBody>
                    <a:bodyPr/>
                    <a:lstStyle/>
                    <a:p>
                      <a:pPr algn="ctr" fontAlgn="ctr">
                        <a:buNone/>
                      </a:pPr>
                      <a:r>
                        <a:rPr lang="ru-RU" sz="1050" b="1" i="0" u="none" strike="noStrike">
                          <a:solidFill>
                            <a:schemeClr val="tx1"/>
                          </a:solidFill>
                          <a:effectLst/>
                          <a:latin typeface="Arial" panose="020B0604020202020204" pitchFamily="34" charset="0"/>
                          <a:cs typeface="Arial" panose="020B0604020202020204" pitchFamily="34" charset="0"/>
                        </a:rPr>
                        <a:t>294 264,6</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212 255,2</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148 297,4</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69,9</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149 223,4</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168 169,4</a:t>
                      </a:r>
                      <a:endParaRPr lang="ru-RU"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13179533"/>
                  </a:ext>
                </a:extLst>
              </a:tr>
              <a:tr h="167269">
                <a:tc>
                  <a:txBody>
                    <a:bodyPr/>
                    <a:lstStyle/>
                    <a:p>
                      <a:pPr>
                        <a:spcAft>
                          <a:spcPts val="0"/>
                        </a:spcAft>
                      </a:pPr>
                      <a:r>
                        <a:rPr lang="ru-RU" sz="105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ts val="1080"/>
                        </a:lnSpc>
                        <a:spcBef>
                          <a:spcPts val="9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Сельское</a:t>
                      </a:r>
                      <a:r>
                        <a:rPr lang="ru-RU" sz="1050" b="0" spc="2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хозяйство</a:t>
                      </a:r>
                      <a:r>
                        <a:rPr lang="ru-RU" sz="1050" b="0" spc="1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1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рыболовство</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66 509,1</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50 505,2</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16 916,7</a:t>
                      </a:r>
                      <a:endParaRPr lang="ru-RU"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33,5</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15 416,7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21 162,7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92674671"/>
                  </a:ext>
                </a:extLst>
              </a:tr>
              <a:tr h="167269">
                <a:tc>
                  <a:txBody>
                    <a:bodyPr/>
                    <a:lstStyle/>
                    <a:p>
                      <a:pPr>
                        <a:spcAft>
                          <a:spcPts val="0"/>
                        </a:spcAft>
                      </a:pPr>
                      <a:r>
                        <a:rPr lang="ru-RU" sz="105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ts val="1080"/>
                        </a:lnSpc>
                        <a:spcBef>
                          <a:spcPts val="9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Транспорт</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10 360,1</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6 000,0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6 000,0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6 000,0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6 000,0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845381574"/>
                  </a:ext>
                </a:extLst>
              </a:tr>
              <a:tr h="315743">
                <a:tc>
                  <a:txBody>
                    <a:bodyPr/>
                    <a:lstStyle/>
                    <a:p>
                      <a:pPr>
                        <a:spcAft>
                          <a:spcPts val="0"/>
                        </a:spcAft>
                      </a:pPr>
                      <a:r>
                        <a:rPr lang="ru-RU" sz="105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spcBef>
                          <a:spcPts val="21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Дорожное</a:t>
                      </a:r>
                      <a:r>
                        <a:rPr lang="ru-RU" sz="1050" b="0" spc="6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хозяйство</a:t>
                      </a:r>
                      <a:r>
                        <a:rPr lang="ru-RU" sz="1050" b="0" spc="7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(дорожные</a:t>
                      </a:r>
                      <a:r>
                        <a:rPr lang="ru-RU" sz="1050" b="0" spc="12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фонды)</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195 611,8</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133 178,0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96 345,6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72,3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93 771,6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96 771,6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491720461"/>
                  </a:ext>
                </a:extLst>
              </a:tr>
              <a:tr h="167269">
                <a:tc>
                  <a:txBody>
                    <a:bodyPr/>
                    <a:lstStyle/>
                    <a:p>
                      <a:pPr>
                        <a:spcAft>
                          <a:spcPts val="0"/>
                        </a:spcAft>
                      </a:pPr>
                      <a:r>
                        <a:rPr lang="ru-RU" sz="105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ts val="1080"/>
                        </a:lnSpc>
                        <a:spcBef>
                          <a:spcPts val="95"/>
                        </a:spcBef>
                        <a:spcAft>
                          <a:spcPts val="0"/>
                        </a:spcAft>
                      </a:pP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Связь</a:t>
                      </a:r>
                      <a:r>
                        <a:rPr lang="ru-RU" sz="1050" b="0" spc="-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7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информатика</a:t>
                      </a:r>
                      <a:endPar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1 431,2</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700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1 135,3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162,2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1 135,3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1 135,3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67056206"/>
                  </a:ext>
                </a:extLst>
              </a:tr>
              <a:tr h="309479">
                <a:tc>
                  <a:txBody>
                    <a:bodyPr/>
                    <a:lstStyle/>
                    <a:p>
                      <a:pPr>
                        <a:spcAft>
                          <a:spcPts val="0"/>
                        </a:spcAft>
                      </a:pPr>
                      <a:r>
                        <a:rPr lang="ru-RU" sz="105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80645">
                        <a:lnSpc>
                          <a:spcPct val="98000"/>
                        </a:lnSpc>
                        <a:spcBef>
                          <a:spcPts val="17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Другие</a:t>
                      </a:r>
                      <a:r>
                        <a:rPr lang="ru-RU" sz="1050" b="0" spc="12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вопросы</a:t>
                      </a:r>
                      <a:r>
                        <a:rPr lang="ru-RU" sz="1050" b="0" spc="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a:t>
                      </a:r>
                      <a:r>
                        <a:rPr lang="ru-RU" sz="1050" b="0" spc="10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области</a:t>
                      </a:r>
                      <a:r>
                        <a:rPr lang="ru-RU" sz="1050" b="0" spc="8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национальной</a:t>
                      </a:r>
                      <a:r>
                        <a:rPr lang="ru-RU" sz="1050" b="0" spc="-2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экономики</a:t>
                      </a:r>
                    </a:p>
                  </a:txBody>
                  <a:tcPr marL="0" marR="0" marT="0" marB="0">
                    <a:solidFill>
                      <a:schemeClr val="tx2">
                        <a:lumMod val="20000"/>
                        <a:lumOff val="80000"/>
                      </a:schemeClr>
                    </a:solidFill>
                  </a:tcPr>
                </a:tc>
                <a:tc>
                  <a:txBody>
                    <a:bodyPr/>
                    <a:lstStyle/>
                    <a:p>
                      <a:pPr algn="ctr" fontAlgn="ctr">
                        <a:buNone/>
                      </a:pPr>
                      <a:r>
                        <a:rPr lang="ru-RU" sz="1050" b="0" i="0" u="none" strike="noStrike" dirty="0">
                          <a:solidFill>
                            <a:schemeClr val="tx1"/>
                          </a:solidFill>
                          <a:effectLst/>
                          <a:latin typeface="Arial" panose="020B0604020202020204" pitchFamily="34" charset="0"/>
                          <a:cs typeface="Arial" panose="020B0604020202020204" pitchFamily="34" charset="0"/>
                        </a:rPr>
                        <a:t>20 352,4</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21 871,8</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27 899,8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127,6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32 899,8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43 099,8</a:t>
                      </a:r>
                      <a:endParaRPr lang="ru-RU"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28212133"/>
                  </a:ext>
                </a:extLst>
              </a:tr>
            </a:tbl>
          </a:graphicData>
        </a:graphic>
      </p:graphicFrame>
      <p:sp>
        <p:nvSpPr>
          <p:cNvPr id="6" name="TextBox 5"/>
          <p:cNvSpPr txBox="1"/>
          <p:nvPr/>
        </p:nvSpPr>
        <p:spPr>
          <a:xfrm>
            <a:off x="114300" y="-25400"/>
            <a:ext cx="6743700" cy="877163"/>
          </a:xfrm>
          <a:prstGeom prst="rect">
            <a:avLst/>
          </a:prstGeom>
          <a:noFill/>
        </p:spPr>
        <p:txBody>
          <a:bodyPr wrap="square" rtlCol="0">
            <a:spAutoFit/>
          </a:bodyPr>
          <a:lstStyle/>
          <a:p>
            <a:pPr algn="ctr"/>
            <a:r>
              <a:rPr lang="ru-RU" sz="1700" b="1" dirty="0">
                <a:solidFill>
                  <a:srgbClr val="002060"/>
                </a:solidFill>
                <a:latin typeface="Arial" panose="020B0604020202020204" pitchFamily="34" charset="0"/>
                <a:ea typeface="Verdana" panose="020B0604030504040204" pitchFamily="34" charset="0"/>
                <a:cs typeface="Arial" panose="020B0604020202020204" pitchFamily="34" charset="0"/>
              </a:rPr>
              <a:t>СВЕДЕНИЯ О РАСХОДАХ БЮДЖЕТА МУНИЦИПАЛЬНОГО ОКРУГА СЕМЕНОВСКИЙ ПО РАЗДЕЛАМ И ПОДРАЗДЕЛАМ БЮДЖЕТНОЙ КЛАССИФИКАЦИИ</a:t>
            </a:r>
          </a:p>
        </p:txBody>
      </p:sp>
      <p:sp>
        <p:nvSpPr>
          <p:cNvPr id="2" name="Номер слайда 1">
            <a:extLst>
              <a:ext uri="{FF2B5EF4-FFF2-40B4-BE49-F238E27FC236}">
                <a16:creationId xmlns:a16="http://schemas.microsoft.com/office/drawing/2014/main" id="{5D6792E3-A674-689E-BC22-D1D0CA61F1E1}"/>
              </a:ext>
            </a:extLst>
          </p:cNvPr>
          <p:cNvSpPr>
            <a:spLocks noGrp="1"/>
          </p:cNvSpPr>
          <p:nvPr>
            <p:ph type="sldNum" sz="quarter" idx="7"/>
          </p:nvPr>
        </p:nvSpPr>
        <p:spPr>
          <a:xfrm>
            <a:off x="6558280" y="8916671"/>
            <a:ext cx="287020" cy="227329"/>
          </a:xfrm>
        </p:spPr>
        <p:txBody>
          <a:bodyPr/>
          <a:lstStyle/>
          <a:p>
            <a:pPr marL="53340">
              <a:lnSpc>
                <a:spcPct val="100000"/>
              </a:lnSpc>
              <a:spcBef>
                <a:spcPts val="165"/>
              </a:spcBef>
            </a:pPr>
            <a:fld id="{81D60167-4931-47E6-BA6A-407CBD079E47}" type="slidenum">
              <a:rPr lang="ru-RU" spc="-100" smtClean="0"/>
              <a:t>30</a:t>
            </a:fld>
            <a:endParaRPr lang="ru-RU" spc="-100" dirty="0"/>
          </a:p>
        </p:txBody>
      </p:sp>
    </p:spTree>
    <p:extLst>
      <p:ext uri="{BB962C8B-B14F-4D97-AF65-F5344CB8AC3E}">
        <p14:creationId xmlns:p14="http://schemas.microsoft.com/office/powerpoint/2010/main" val="380805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D3A5EE1D-A8CB-40A1-8809-7231E617878E}"/>
              </a:ext>
            </a:extLst>
          </p:cNvPr>
          <p:cNvGraphicFramePr>
            <a:graphicFrameLocks noGrp="1"/>
          </p:cNvGraphicFramePr>
          <p:nvPr>
            <p:extLst>
              <p:ext uri="{D42A27DB-BD31-4B8C-83A1-F6EECF244321}">
                <p14:modId xmlns:p14="http://schemas.microsoft.com/office/powerpoint/2010/main" val="2771060881"/>
              </p:ext>
            </p:extLst>
          </p:nvPr>
        </p:nvGraphicFramePr>
        <p:xfrm>
          <a:off x="52071" y="838200"/>
          <a:ext cx="6705600" cy="8153402"/>
        </p:xfrm>
        <a:graphic>
          <a:graphicData uri="http://schemas.openxmlformats.org/drawingml/2006/table">
            <a:tbl>
              <a:tblPr firstRow="1" firstCol="1" lastRow="1" lastCol="1" bandRow="1" bandCol="1">
                <a:tableStyleId>{5C22544A-7EE6-4342-B048-85BDC9FD1C3A}</a:tableStyleId>
              </a:tblPr>
              <a:tblGrid>
                <a:gridCol w="231259">
                  <a:extLst>
                    <a:ext uri="{9D8B030D-6E8A-4147-A177-3AD203B41FA5}">
                      <a16:colId xmlns:a16="http://schemas.microsoft.com/office/drawing/2014/main" val="3958937941"/>
                    </a:ext>
                  </a:extLst>
                </a:gridCol>
                <a:gridCol w="1850270">
                  <a:extLst>
                    <a:ext uri="{9D8B030D-6E8A-4147-A177-3AD203B41FA5}">
                      <a16:colId xmlns:a16="http://schemas.microsoft.com/office/drawing/2014/main" val="2212345482"/>
                    </a:ext>
                  </a:extLst>
                </a:gridCol>
                <a:gridCol w="838200">
                  <a:extLst>
                    <a:ext uri="{9D8B030D-6E8A-4147-A177-3AD203B41FA5}">
                      <a16:colId xmlns:a16="http://schemas.microsoft.com/office/drawing/2014/main" val="2272175268"/>
                    </a:ext>
                  </a:extLst>
                </a:gridCol>
                <a:gridCol w="914400">
                  <a:extLst>
                    <a:ext uri="{9D8B030D-6E8A-4147-A177-3AD203B41FA5}">
                      <a16:colId xmlns:a16="http://schemas.microsoft.com/office/drawing/2014/main" val="3342109056"/>
                    </a:ext>
                  </a:extLst>
                </a:gridCol>
                <a:gridCol w="791032">
                  <a:extLst>
                    <a:ext uri="{9D8B030D-6E8A-4147-A177-3AD203B41FA5}">
                      <a16:colId xmlns:a16="http://schemas.microsoft.com/office/drawing/2014/main" val="3362388731"/>
                    </a:ext>
                  </a:extLst>
                </a:gridCol>
                <a:gridCol w="480239">
                  <a:extLst>
                    <a:ext uri="{9D8B030D-6E8A-4147-A177-3AD203B41FA5}">
                      <a16:colId xmlns:a16="http://schemas.microsoft.com/office/drawing/2014/main" val="3579624854"/>
                    </a:ext>
                  </a:extLst>
                </a:gridCol>
                <a:gridCol w="830223">
                  <a:extLst>
                    <a:ext uri="{9D8B030D-6E8A-4147-A177-3AD203B41FA5}">
                      <a16:colId xmlns:a16="http://schemas.microsoft.com/office/drawing/2014/main" val="64788824"/>
                    </a:ext>
                  </a:extLst>
                </a:gridCol>
                <a:gridCol w="769977">
                  <a:extLst>
                    <a:ext uri="{9D8B030D-6E8A-4147-A177-3AD203B41FA5}">
                      <a16:colId xmlns:a16="http://schemas.microsoft.com/office/drawing/2014/main" val="2813804176"/>
                    </a:ext>
                  </a:extLst>
                </a:gridCol>
              </a:tblGrid>
              <a:tr h="1104271">
                <a:tc>
                  <a:txBody>
                    <a:bodyPr/>
                    <a:lstStyle/>
                    <a:p>
                      <a:pPr>
                        <a:spcAft>
                          <a:spcPts val="0"/>
                        </a:spcAft>
                      </a:pPr>
                      <a:r>
                        <a:rPr lang="ru-RU" sz="1050" dirty="0">
                          <a:effectLst/>
                          <a:latin typeface="Arial" panose="020B0604020202020204" pitchFamily="34" charset="0"/>
                          <a:cs typeface="Arial" panose="020B0604020202020204" pitchFamily="34" charset="0"/>
                        </a:rPr>
                        <a:t> </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641985" marR="382270" indent="-157480" algn="ctr">
                        <a:spcBef>
                          <a:spcPts val="63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  Наименование расходов</a:t>
                      </a:r>
                      <a:r>
                        <a:rPr lang="ru-RU" sz="1050" spc="-285" dirty="0">
                          <a:effectLst/>
                          <a:latin typeface="Arial" panose="020B0604020202020204" pitchFamily="34" charset="0"/>
                          <a:ea typeface="Tahoma" panose="020B0604030504040204" pitchFamily="34" charset="0"/>
                          <a:cs typeface="Arial" panose="020B0604020202020204" pitchFamily="34" charset="0"/>
                        </a:rPr>
                        <a:t> </a:t>
                      </a:r>
                      <a:r>
                        <a:rPr lang="ru-RU" sz="1050" spc="-5" dirty="0">
                          <a:effectLst/>
                          <a:latin typeface="Arial" panose="020B0604020202020204" pitchFamily="34" charset="0"/>
                          <a:ea typeface="Tahoma" panose="020B0604030504040204" pitchFamily="34" charset="0"/>
                          <a:cs typeface="Arial" panose="020B0604020202020204" pitchFamily="34" charset="0"/>
                        </a:rPr>
                        <a:t>(раздел, </a:t>
                      </a:r>
                      <a:r>
                        <a:rPr lang="ru-RU" sz="1050" dirty="0">
                          <a:effectLst/>
                          <a:latin typeface="Arial" panose="020B0604020202020204" pitchFamily="34" charset="0"/>
                          <a:ea typeface="Tahoma" panose="020B0604030504040204" pitchFamily="34" charset="0"/>
                          <a:cs typeface="Arial" panose="020B0604020202020204" pitchFamily="34" charset="0"/>
                        </a:rPr>
                        <a:t>подраздел)</a:t>
                      </a:r>
                    </a:p>
                  </a:txBody>
                  <a:tcPr marL="0" marR="0" marT="0" marB="0" anchor="ctr"/>
                </a:tc>
                <a:tc>
                  <a:txBody>
                    <a:bodyPr/>
                    <a:lstStyle/>
                    <a:p>
                      <a:pPr marL="99695" algn="ctr">
                        <a:lnSpc>
                          <a:spcPts val="840"/>
                        </a:lnSpc>
                        <a:spcBef>
                          <a:spcPts val="45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Исполнено </a:t>
                      </a:r>
                    </a:p>
                    <a:p>
                      <a:pPr marL="99695" algn="ctr">
                        <a:lnSpc>
                          <a:spcPts val="840"/>
                        </a:lnSpc>
                        <a:spcBef>
                          <a:spcPts val="45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за 2024год</a:t>
                      </a:r>
                    </a:p>
                  </a:txBody>
                  <a:tcPr marL="0" marR="0" marT="0" marB="0" anchor="ctr"/>
                </a:tc>
                <a:tc>
                  <a:txBody>
                    <a:bodyPr/>
                    <a:lstStyle/>
                    <a:p>
                      <a:pPr marL="40640" marR="63500" algn="ctr">
                        <a:lnSpc>
                          <a:spcPts val="965"/>
                        </a:lnSpc>
                        <a:spcBef>
                          <a:spcPts val="87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2025год</a:t>
                      </a:r>
                    </a:p>
                  </a:txBody>
                  <a:tcPr marL="0" marR="0" marT="0" marB="0" anchor="ctr"/>
                </a:tc>
                <a:tc>
                  <a:txBody>
                    <a:bodyPr/>
                    <a:lstStyle/>
                    <a:p>
                      <a:pPr marL="100330" marR="79375" algn="ctr">
                        <a:spcBef>
                          <a:spcPts val="39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 2026</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tc>
                  <a:txBody>
                    <a:bodyPr/>
                    <a:lstStyle/>
                    <a:p>
                      <a:pPr marL="78740" marR="44450" algn="ctr">
                        <a:lnSpc>
                          <a:spcPts val="965"/>
                        </a:lnSpc>
                        <a:spcBef>
                          <a:spcPts val="87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a:t>
                      </a:r>
                      <a:r>
                        <a:rPr lang="ru-RU" sz="1050" spc="15"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к</a:t>
                      </a:r>
                      <a:r>
                        <a:rPr lang="ru-RU" sz="1050" spc="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2025</a:t>
                      </a:r>
                    </a:p>
                    <a:p>
                      <a:pPr marL="78740" marR="43180" algn="ctr">
                        <a:lnSpc>
                          <a:spcPts val="96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Году</a:t>
                      </a:r>
                    </a:p>
                  </a:txBody>
                  <a:tcPr marL="0" marR="0" marT="0" marB="0" anchor="ctr"/>
                </a:tc>
                <a:tc>
                  <a:txBody>
                    <a:bodyPr/>
                    <a:lstStyle/>
                    <a:p>
                      <a:pPr marL="213995" marR="74930" indent="-143510" algn="ctr">
                        <a:spcBef>
                          <a:spcPts val="39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a:t>
                      </a:r>
                    </a:p>
                    <a:p>
                      <a:pPr marL="63500" algn="ctr">
                        <a:lnSpc>
                          <a:spcPts val="95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2027 год</a:t>
                      </a:r>
                    </a:p>
                  </a:txBody>
                  <a:tcPr marL="0" marR="0" marT="0" marB="0" anchor="ctr"/>
                </a:tc>
                <a:tc>
                  <a:txBody>
                    <a:bodyPr/>
                    <a:lstStyle/>
                    <a:p>
                      <a:pPr marL="228600" marR="71755" indent="-143510" algn="ctr">
                        <a:spcBef>
                          <a:spcPts val="39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a:t>
                      </a:r>
                    </a:p>
                    <a:p>
                      <a:pPr marL="77470" algn="ctr">
                        <a:lnSpc>
                          <a:spcPts val="95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2028</a:t>
                      </a:r>
                      <a:r>
                        <a:rPr lang="ru-RU" sz="1050" spc="3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extLst>
                  <a:ext uri="{0D108BD9-81ED-4DB2-BD59-A6C34878D82A}">
                    <a16:rowId xmlns:a16="http://schemas.microsoft.com/office/drawing/2014/main" val="4265785071"/>
                  </a:ext>
                </a:extLst>
              </a:tr>
              <a:tr h="458870">
                <a:tc>
                  <a:txBody>
                    <a:bodyPr/>
                    <a:lstStyle/>
                    <a:p>
                      <a:pPr marR="90805" algn="r">
                        <a:spcBef>
                          <a:spcPts val="375"/>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5.</a:t>
                      </a:r>
                    </a:p>
                  </a:txBody>
                  <a:tcPr marL="0" marR="0" marT="0" marB="0">
                    <a:solidFill>
                      <a:schemeClr val="tx2">
                        <a:lumMod val="20000"/>
                        <a:lumOff val="80000"/>
                      </a:schemeClr>
                    </a:solidFill>
                  </a:tcPr>
                </a:tc>
                <a:tc>
                  <a:txBody>
                    <a:bodyPr/>
                    <a:lstStyle/>
                    <a:p>
                      <a:pPr marL="92075">
                        <a:spcBef>
                          <a:spcPts val="385"/>
                        </a:spcBef>
                        <a:spcAft>
                          <a:spcPts val="0"/>
                        </a:spcAft>
                      </a:pP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Жилищно-коммунальное</a:t>
                      </a:r>
                      <a:r>
                        <a:rPr lang="ru-RU" sz="1050" b="1" spc="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хозяйство</a:t>
                      </a:r>
                    </a:p>
                  </a:txBody>
                  <a:tcPr marL="0" marR="0" marT="0" marB="0">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359 381,2</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285 115,4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233 529,4</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81,9</a:t>
                      </a:r>
                      <a:endParaRPr lang="ru-RU" sz="105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280 806,5</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382 781,3</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649524216"/>
                  </a:ext>
                </a:extLst>
              </a:tr>
              <a:tr h="33665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2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Жилищное</a:t>
                      </a:r>
                      <a:r>
                        <a:rPr lang="ru-RU" sz="1050" b="0" spc="-2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хозяйство</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83 335,1</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55 597,4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22 824,7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41,1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24 995,3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45 837,7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988045798"/>
                  </a:ext>
                </a:extLst>
              </a:tr>
              <a:tr h="345769">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2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Коммунальное</a:t>
                      </a:r>
                      <a:r>
                        <a:rPr lang="ru-RU" sz="1050" b="0" spc="10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хозяйство</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124 986,8</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88 838,4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72 776,3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81,9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111 293,9</a:t>
                      </a:r>
                      <a:endParaRPr lang="ru-RU"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200 310,7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571819044"/>
                  </a:ext>
                </a:extLst>
              </a:tr>
              <a:tr h="38239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2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Благоустройство</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142 553,3</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130 918,3</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127 984,5</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97,8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134 573,4</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126 689,0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362017245"/>
                  </a:ext>
                </a:extLst>
              </a:tr>
              <a:tr h="710475">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lnSpc>
                          <a:spcPts val="1080"/>
                        </a:lnSpc>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Другие</a:t>
                      </a:r>
                      <a:r>
                        <a:rPr lang="ru-RU" sz="1050" b="0" spc="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вопросы</a:t>
                      </a:r>
                      <a:r>
                        <a:rPr lang="ru-RU" sz="1050" b="0" spc="6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a:t>
                      </a:r>
                      <a:r>
                        <a:rPr lang="ru-RU" sz="1050" b="0" spc="7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области</a:t>
                      </a:r>
                      <a:r>
                        <a:rPr lang="ru-RU" sz="1050" b="0" spc="5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жилищно-</a:t>
                      </a:r>
                      <a:r>
                        <a:rPr lang="ru-RU" sz="1050" b="0" spc="-2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коммунального</a:t>
                      </a:r>
                      <a:r>
                        <a:rPr lang="ru-RU" sz="1050" b="0" spc="-5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хозяйства</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8 506,0</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9 761,3</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9 943,9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101,9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9 943,9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9 943,9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384107297"/>
                  </a:ext>
                </a:extLst>
              </a:tr>
              <a:tr h="336651">
                <a:tc>
                  <a:txBody>
                    <a:bodyPr/>
                    <a:lstStyle/>
                    <a:p>
                      <a:pPr marR="90805" algn="r">
                        <a:spcBef>
                          <a:spcPts val="225"/>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6.</a:t>
                      </a:r>
                    </a:p>
                  </a:txBody>
                  <a:tcPr marL="0" marR="0" marT="0" marB="0">
                    <a:solidFill>
                      <a:schemeClr val="tx2">
                        <a:lumMod val="20000"/>
                        <a:lumOff val="80000"/>
                      </a:schemeClr>
                    </a:solidFill>
                  </a:tcPr>
                </a:tc>
                <a:tc>
                  <a:txBody>
                    <a:bodyPr/>
                    <a:lstStyle/>
                    <a:p>
                      <a:pPr marL="92075">
                        <a:spcBef>
                          <a:spcPts val="235"/>
                        </a:spcBef>
                        <a:spcAft>
                          <a:spcPts val="0"/>
                        </a:spcAft>
                      </a:pP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Охрана</a:t>
                      </a:r>
                      <a:r>
                        <a:rPr lang="ru-RU" sz="1050" b="1" spc="3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окружающей</a:t>
                      </a:r>
                      <a:r>
                        <a:rPr lang="ru-RU" sz="1050" b="1" spc="3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среды</a:t>
                      </a:r>
                    </a:p>
                  </a:txBody>
                  <a:tcPr marL="0" marR="0" marT="0" marB="0">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89 220,0</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6 654,2</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1 146,1</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17,2</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1 146,1</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1 146,1</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08095467"/>
                  </a:ext>
                </a:extLst>
              </a:tr>
              <a:tr h="535778">
                <a:tc>
                  <a:txBody>
                    <a:bodyPr/>
                    <a:lstStyle/>
                    <a:p>
                      <a:pPr>
                        <a:spcAft>
                          <a:spcPts val="0"/>
                        </a:spcAft>
                      </a:pPr>
                      <a:endPar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solidFill>
                      <a:schemeClr val="tx2">
                        <a:lumMod val="20000"/>
                        <a:lumOff val="80000"/>
                      </a:schemeClr>
                    </a:solidFill>
                  </a:tcPr>
                </a:tc>
                <a:tc>
                  <a:txBody>
                    <a:bodyPr/>
                    <a:lstStyle/>
                    <a:p>
                      <a:pPr marL="92075">
                        <a:lnSpc>
                          <a:spcPts val="1080"/>
                        </a:lnSpc>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Сбор,</a:t>
                      </a:r>
                      <a:r>
                        <a:rPr lang="ru-RU" sz="1050" b="0" spc="6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удаление</a:t>
                      </a:r>
                      <a:r>
                        <a:rPr lang="ru-RU" sz="1050" b="0" spc="8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отходов</a:t>
                      </a:r>
                      <a:r>
                        <a:rPr lang="ru-RU" sz="1050" b="0" spc="7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6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очистка</a:t>
                      </a:r>
                      <a:r>
                        <a:rPr lang="ru-RU" sz="1050" b="0" spc="-2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сточных</a:t>
                      </a:r>
                      <a:r>
                        <a:rPr lang="ru-RU" sz="1050" b="0" spc="-7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вод</a:t>
                      </a:r>
                    </a:p>
                  </a:txBody>
                  <a:tcPr marL="0" marR="0" marT="0" marB="0" anchor="ctr">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87 749,3</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5 500,0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929480888"/>
                  </a:ext>
                </a:extLst>
              </a:tr>
              <a:tr h="710475">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lnSpc>
                          <a:spcPts val="1080"/>
                        </a:lnSpc>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Охрана объектов растительного и</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животного</a:t>
                      </a:r>
                      <a:r>
                        <a:rPr lang="ru-RU" sz="1050" b="0" spc="2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мира</a:t>
                      </a:r>
                      <a:r>
                        <a:rPr lang="ru-RU" sz="1050" b="0" spc="4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a:t>
                      </a:r>
                      <a:r>
                        <a:rPr lang="ru-RU" sz="1050" b="0" spc="3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среды</a:t>
                      </a:r>
                      <a:r>
                        <a:rPr lang="ru-RU" sz="1050" b="0" spc="5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их</a:t>
                      </a:r>
                      <a:r>
                        <a:rPr lang="ru-RU" sz="1050" b="0" spc="4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обитания</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1 470,6</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1 154,2</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1 146,1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99,3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1 146,1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1 146,1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914285446"/>
                  </a:ext>
                </a:extLst>
              </a:tr>
              <a:tr h="358872">
                <a:tc>
                  <a:txBody>
                    <a:bodyPr/>
                    <a:lstStyle/>
                    <a:p>
                      <a:pPr marR="90805" algn="r">
                        <a:spcBef>
                          <a:spcPts val="225"/>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7.</a:t>
                      </a:r>
                    </a:p>
                  </a:txBody>
                  <a:tcPr marL="0" marR="0" marT="0" marB="0">
                    <a:solidFill>
                      <a:schemeClr val="tx2">
                        <a:lumMod val="20000"/>
                        <a:lumOff val="80000"/>
                      </a:schemeClr>
                    </a:solidFill>
                  </a:tcPr>
                </a:tc>
                <a:tc>
                  <a:txBody>
                    <a:bodyPr/>
                    <a:lstStyle/>
                    <a:p>
                      <a:pPr marL="92075">
                        <a:spcBef>
                          <a:spcPts val="240"/>
                        </a:spcBef>
                        <a:spcAft>
                          <a:spcPts val="0"/>
                        </a:spcAft>
                      </a:pP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Образование</a:t>
                      </a:r>
                    </a:p>
                  </a:txBody>
                  <a:tcPr marL="0" marR="0" marT="0" marB="0">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1 306 428,6</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1 466 006,4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1 573 299,4</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107,3</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1 392 155,2</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1 426 285,5</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98638216"/>
                  </a:ext>
                </a:extLst>
              </a:tr>
              <a:tr h="33665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2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Дошкольное</a:t>
                      </a:r>
                      <a:r>
                        <a:rPr lang="ru-RU" sz="1050" b="0" spc="-6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образование</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443 384,6</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584 769,7</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629 620,0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107,7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432 505,8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442 966,5</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41058164"/>
                  </a:ext>
                </a:extLst>
              </a:tr>
              <a:tr h="348318">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85"/>
                        </a:spcBef>
                        <a:spcAft>
                          <a:spcPts val="0"/>
                        </a:spcAft>
                      </a:pP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Общее</a:t>
                      </a:r>
                      <a:r>
                        <a:rPr lang="ru-RU" sz="1050" b="0" spc="-7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spc="-5"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образование</a:t>
                      </a:r>
                      <a:endPar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672 487,2</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686 391,9</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747 693,9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108,9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756 946,3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780 479,8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53485033"/>
                  </a:ext>
                </a:extLst>
              </a:tr>
              <a:tr h="33665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50"/>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Дополнительное</a:t>
                      </a:r>
                      <a:r>
                        <a:rPr lang="ru-RU" sz="1050" b="0" spc="12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образование</a:t>
                      </a:r>
                      <a:r>
                        <a:rPr lang="ru-RU" sz="1050" b="0" spc="13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детей</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67 153,3</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69 326,4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69 600,9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100,4</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71 581,6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71 273,4</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901103499"/>
                  </a:ext>
                </a:extLst>
              </a:tr>
              <a:tr h="33665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2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Молодежная</a:t>
                      </a:r>
                      <a:r>
                        <a:rPr lang="ru-RU" sz="1050" b="0" spc="4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политика</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1 730,5</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17 928,8</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4 543,2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25,3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4 543,2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4 543,2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414857630"/>
                  </a:ext>
                </a:extLst>
              </a:tr>
              <a:tr h="33665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32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Другие</a:t>
                      </a:r>
                      <a:r>
                        <a:rPr lang="ru-RU" sz="1050" b="0" spc="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вопросы</a:t>
                      </a:r>
                      <a:r>
                        <a:rPr lang="ru-RU" sz="1050" b="0" spc="5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a:t>
                      </a:r>
                      <a:r>
                        <a:rPr lang="ru-RU" sz="1050" b="0" spc="7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области</a:t>
                      </a:r>
                      <a:r>
                        <a:rPr lang="ru-RU" sz="1050" b="0" spc="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образования</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121 673,1</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107 589,6</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121 841,4</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113,2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126 578,3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127 022,6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986008940"/>
                  </a:ext>
                </a:extLst>
              </a:tr>
              <a:tr h="336651">
                <a:tc>
                  <a:txBody>
                    <a:bodyPr/>
                    <a:lstStyle/>
                    <a:p>
                      <a:pPr marR="90805" algn="r">
                        <a:spcBef>
                          <a:spcPts val="230"/>
                        </a:spcBef>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8.</a:t>
                      </a:r>
                    </a:p>
                  </a:txBody>
                  <a:tcPr marL="0" marR="0" marT="0" marB="0">
                    <a:solidFill>
                      <a:schemeClr val="tx2">
                        <a:lumMod val="20000"/>
                        <a:lumOff val="80000"/>
                      </a:schemeClr>
                    </a:solidFill>
                  </a:tcPr>
                </a:tc>
                <a:tc>
                  <a:txBody>
                    <a:bodyPr/>
                    <a:lstStyle/>
                    <a:p>
                      <a:pPr marL="92075">
                        <a:spcBef>
                          <a:spcPts val="240"/>
                        </a:spcBef>
                        <a:spcAft>
                          <a:spcPts val="0"/>
                        </a:spcAft>
                      </a:pP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Культура,</a:t>
                      </a:r>
                      <a:r>
                        <a:rPr lang="ru-RU" sz="1050" b="1" spc="19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кинематография</a:t>
                      </a:r>
                    </a:p>
                  </a:txBody>
                  <a:tcPr marL="0" marR="0" marT="0" marB="0">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229 819,9</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269 916,8</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258 624,1</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95,8</a:t>
                      </a:r>
                      <a:endParaRPr lang="ru-RU" sz="105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316 120,2</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285 152,6</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998668835"/>
                  </a:ext>
                </a:extLst>
              </a:tr>
              <a:tr h="336651">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a:spcBef>
                          <a:spcPts val="22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Культура</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187 423,1</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219 710,7</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207 146,1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94,3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264 642,2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233 674,6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154063275"/>
                  </a:ext>
                </a:extLst>
              </a:tr>
              <a:tr h="504975">
                <a:tc>
                  <a:txBody>
                    <a:bodyPr/>
                    <a:lstStyle/>
                    <a:p>
                      <a:pPr>
                        <a:spcAft>
                          <a:spcPts val="0"/>
                        </a:spcAft>
                      </a:pPr>
                      <a:r>
                        <a:rPr lang="ru-RU" sz="10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92075" marR="320675">
                        <a:lnSpc>
                          <a:spcPct val="98000"/>
                        </a:lnSpc>
                        <a:spcBef>
                          <a:spcPts val="225"/>
                        </a:spcBef>
                        <a:spcAft>
                          <a:spcPts val="0"/>
                        </a:spcAft>
                      </a:pP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Другие</a:t>
                      </a:r>
                      <a:r>
                        <a:rPr lang="ru-RU" sz="1050" b="0" spc="-2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вопросы</a:t>
                      </a:r>
                      <a:r>
                        <a:rPr lang="ru-RU" sz="1050" b="0" spc="-4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в</a:t>
                      </a:r>
                      <a:r>
                        <a:rPr lang="ru-RU" sz="1050" b="0" spc="-3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области</a:t>
                      </a:r>
                      <a:r>
                        <a:rPr lang="ru-RU" sz="1050" b="0" spc="-5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культуры,</a:t>
                      </a:r>
                      <a:r>
                        <a:rPr lang="ru-RU" sz="1050" b="0" spc="-28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050" b="0" dirty="0">
                          <a:solidFill>
                            <a:schemeClr val="tx1"/>
                          </a:solidFill>
                          <a:effectLst/>
                          <a:latin typeface="Arial" panose="020B0604020202020204" pitchFamily="34" charset="0"/>
                          <a:ea typeface="Verdana" panose="020B0604030504040204" pitchFamily="34" charset="0"/>
                          <a:cs typeface="Arial" panose="020B0604020202020204" pitchFamily="34" charset="0"/>
                        </a:rPr>
                        <a:t>кинематографии</a:t>
                      </a:r>
                    </a:p>
                  </a:txBody>
                  <a:tcPr marL="0" marR="0" marT="0" marB="0">
                    <a:solidFill>
                      <a:schemeClr val="tx2">
                        <a:lumMod val="20000"/>
                        <a:lumOff val="80000"/>
                      </a:schemeClr>
                    </a:solidFill>
                  </a:tcPr>
                </a:tc>
                <a:tc>
                  <a:txBody>
                    <a:bodyPr/>
                    <a:lstStyle/>
                    <a:p>
                      <a:pPr algn="ctr" fontAlgn="ctr">
                        <a:buNone/>
                      </a:pPr>
                      <a:r>
                        <a:rPr lang="ru-RU" sz="1050" b="0" i="0" u="none" strike="noStrike" dirty="0">
                          <a:solidFill>
                            <a:schemeClr val="tx1"/>
                          </a:solidFill>
                          <a:effectLst/>
                          <a:latin typeface="Arial" panose="020B0604020202020204" pitchFamily="34" charset="0"/>
                          <a:cs typeface="Arial" panose="020B0604020202020204" pitchFamily="34" charset="0"/>
                        </a:rPr>
                        <a:t>42 396,8</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50 206,1</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51 478,0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102,5</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51 478,0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51 478,0</a:t>
                      </a:r>
                      <a:endParaRPr lang="ru-RU"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90115219"/>
                  </a:ext>
                </a:extLst>
              </a:tr>
            </a:tbl>
          </a:graphicData>
        </a:graphic>
      </p:graphicFrame>
      <p:sp>
        <p:nvSpPr>
          <p:cNvPr id="2" name="Номер слайда 1">
            <a:extLst>
              <a:ext uri="{FF2B5EF4-FFF2-40B4-BE49-F238E27FC236}">
                <a16:creationId xmlns:a16="http://schemas.microsoft.com/office/drawing/2014/main" id="{C3F2A299-B241-AC3B-463F-3125A06B85EB}"/>
              </a:ext>
            </a:extLst>
          </p:cNvPr>
          <p:cNvSpPr>
            <a:spLocks noGrp="1"/>
          </p:cNvSpPr>
          <p:nvPr>
            <p:ph type="sldNum" sz="quarter" idx="7"/>
          </p:nvPr>
        </p:nvSpPr>
        <p:spPr>
          <a:xfrm>
            <a:off x="6570980" y="8916671"/>
            <a:ext cx="287020" cy="227329"/>
          </a:xfrm>
        </p:spPr>
        <p:txBody>
          <a:bodyPr/>
          <a:lstStyle/>
          <a:p>
            <a:pPr marL="53340">
              <a:lnSpc>
                <a:spcPct val="100000"/>
              </a:lnSpc>
              <a:spcBef>
                <a:spcPts val="165"/>
              </a:spcBef>
            </a:pPr>
            <a:fld id="{81D60167-4931-47E6-BA6A-407CBD079E47}" type="slidenum">
              <a:rPr lang="ru-RU" spc="-100" smtClean="0"/>
              <a:t>31</a:t>
            </a:fld>
            <a:endParaRPr lang="ru-RU" spc="-100" dirty="0"/>
          </a:p>
        </p:txBody>
      </p:sp>
      <p:sp>
        <p:nvSpPr>
          <p:cNvPr id="3" name="TextBox 2">
            <a:extLst>
              <a:ext uri="{FF2B5EF4-FFF2-40B4-BE49-F238E27FC236}">
                <a16:creationId xmlns:a16="http://schemas.microsoft.com/office/drawing/2014/main" id="{7FCA6CAD-7053-971F-FF5A-BEA225C18EA4}"/>
              </a:ext>
            </a:extLst>
          </p:cNvPr>
          <p:cNvSpPr txBox="1"/>
          <p:nvPr/>
        </p:nvSpPr>
        <p:spPr>
          <a:xfrm>
            <a:off x="114300" y="0"/>
            <a:ext cx="6743700" cy="877163"/>
          </a:xfrm>
          <a:prstGeom prst="rect">
            <a:avLst/>
          </a:prstGeom>
          <a:noFill/>
        </p:spPr>
        <p:txBody>
          <a:bodyPr wrap="square" rtlCol="0">
            <a:spAutoFit/>
          </a:bodyPr>
          <a:lstStyle/>
          <a:p>
            <a:pPr algn="ctr"/>
            <a:r>
              <a:rPr lang="ru-RU" sz="1700" b="1" dirty="0">
                <a:solidFill>
                  <a:srgbClr val="002060"/>
                </a:solidFill>
                <a:latin typeface="Arial" panose="020B0604020202020204" pitchFamily="34" charset="0"/>
                <a:ea typeface="Verdana" panose="020B0604030504040204" pitchFamily="34" charset="0"/>
                <a:cs typeface="Arial" panose="020B0604020202020204" pitchFamily="34" charset="0"/>
              </a:rPr>
              <a:t>СВЕДЕНИЯ О РАСХОДАХ БЮДЖЕТА МУНИЦИПАЛЬНОГО ОКРУГА СЕМЕНОВСКИЙ ПО РАЗДЕЛАМ И ПОДРАЗДЕЛАМ БЮДЖЕТНОЙ КЛАССИФИКАЦИИ</a:t>
            </a:r>
          </a:p>
        </p:txBody>
      </p:sp>
    </p:spTree>
    <p:extLst>
      <p:ext uri="{BB962C8B-B14F-4D97-AF65-F5344CB8AC3E}">
        <p14:creationId xmlns:p14="http://schemas.microsoft.com/office/powerpoint/2010/main" val="3898588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a:extLst>
              <a:ext uri="{FF2B5EF4-FFF2-40B4-BE49-F238E27FC236}">
                <a16:creationId xmlns:a16="http://schemas.microsoft.com/office/drawing/2014/main" id="{A214BC33-EF37-459B-8ABE-5464CF1BBFCA}"/>
              </a:ext>
            </a:extLst>
          </p:cNvPr>
          <p:cNvGraphicFramePr>
            <a:graphicFrameLocks noGrp="1"/>
          </p:cNvGraphicFramePr>
          <p:nvPr>
            <p:extLst>
              <p:ext uri="{D42A27DB-BD31-4B8C-83A1-F6EECF244321}">
                <p14:modId xmlns:p14="http://schemas.microsoft.com/office/powerpoint/2010/main" val="2626451545"/>
              </p:ext>
            </p:extLst>
          </p:nvPr>
        </p:nvGraphicFramePr>
        <p:xfrm>
          <a:off x="25400" y="1600200"/>
          <a:ext cx="6756400" cy="7417815"/>
        </p:xfrm>
        <a:graphic>
          <a:graphicData uri="http://schemas.openxmlformats.org/drawingml/2006/table">
            <a:tbl>
              <a:tblPr firstRow="1" firstCol="1" lastRow="1" lastCol="1" bandRow="1" bandCol="1">
                <a:tableStyleId>{5C22544A-7EE6-4342-B048-85BDC9FD1C3A}</a:tableStyleId>
              </a:tblPr>
              <a:tblGrid>
                <a:gridCol w="236474">
                  <a:extLst>
                    <a:ext uri="{9D8B030D-6E8A-4147-A177-3AD203B41FA5}">
                      <a16:colId xmlns:a16="http://schemas.microsoft.com/office/drawing/2014/main" val="3225059168"/>
                    </a:ext>
                  </a:extLst>
                </a:gridCol>
                <a:gridCol w="1810920">
                  <a:extLst>
                    <a:ext uri="{9D8B030D-6E8A-4147-A177-3AD203B41FA5}">
                      <a16:colId xmlns:a16="http://schemas.microsoft.com/office/drawing/2014/main" val="3257768670"/>
                    </a:ext>
                  </a:extLst>
                </a:gridCol>
                <a:gridCol w="870144">
                  <a:extLst>
                    <a:ext uri="{9D8B030D-6E8A-4147-A177-3AD203B41FA5}">
                      <a16:colId xmlns:a16="http://schemas.microsoft.com/office/drawing/2014/main" val="1793154158"/>
                    </a:ext>
                  </a:extLst>
                </a:gridCol>
                <a:gridCol w="844550">
                  <a:extLst>
                    <a:ext uri="{9D8B030D-6E8A-4147-A177-3AD203B41FA5}">
                      <a16:colId xmlns:a16="http://schemas.microsoft.com/office/drawing/2014/main" val="1739683623"/>
                    </a:ext>
                  </a:extLst>
                </a:gridCol>
                <a:gridCol w="848157">
                  <a:extLst>
                    <a:ext uri="{9D8B030D-6E8A-4147-A177-3AD203B41FA5}">
                      <a16:colId xmlns:a16="http://schemas.microsoft.com/office/drawing/2014/main" val="485213194"/>
                    </a:ext>
                  </a:extLst>
                </a:gridCol>
                <a:gridCol w="539974">
                  <a:extLst>
                    <a:ext uri="{9D8B030D-6E8A-4147-A177-3AD203B41FA5}">
                      <a16:colId xmlns:a16="http://schemas.microsoft.com/office/drawing/2014/main" val="185602873"/>
                    </a:ext>
                  </a:extLst>
                </a:gridCol>
                <a:gridCol w="844550">
                  <a:extLst>
                    <a:ext uri="{9D8B030D-6E8A-4147-A177-3AD203B41FA5}">
                      <a16:colId xmlns:a16="http://schemas.microsoft.com/office/drawing/2014/main" val="541777642"/>
                    </a:ext>
                  </a:extLst>
                </a:gridCol>
                <a:gridCol w="761631">
                  <a:extLst>
                    <a:ext uri="{9D8B030D-6E8A-4147-A177-3AD203B41FA5}">
                      <a16:colId xmlns:a16="http://schemas.microsoft.com/office/drawing/2014/main" val="627790697"/>
                    </a:ext>
                  </a:extLst>
                </a:gridCol>
              </a:tblGrid>
              <a:tr h="295015">
                <a:tc>
                  <a:txBody>
                    <a:bodyPr/>
                    <a:lstStyle/>
                    <a:p>
                      <a:pPr marR="57150" algn="r">
                        <a:spcBef>
                          <a:spcPts val="770"/>
                        </a:spcBef>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10</a:t>
                      </a:r>
                    </a:p>
                  </a:txBody>
                  <a:tcPr marL="0" marR="0" marT="0" marB="0">
                    <a:solidFill>
                      <a:schemeClr val="tx2">
                        <a:lumMod val="20000"/>
                        <a:lumOff val="80000"/>
                      </a:schemeClr>
                    </a:solidFill>
                  </a:tcPr>
                </a:tc>
                <a:tc>
                  <a:txBody>
                    <a:bodyPr/>
                    <a:lstStyle/>
                    <a:p>
                      <a:pPr marL="57785" algn="l">
                        <a:spcBef>
                          <a:spcPts val="780"/>
                        </a:spcBef>
                        <a:spcAft>
                          <a:spcPts val="0"/>
                        </a:spcAft>
                      </a:pPr>
                      <a:r>
                        <a:rPr lang="ru-RU" sz="1100" b="1" dirty="0">
                          <a:solidFill>
                            <a:schemeClr val="tx1"/>
                          </a:solidFill>
                          <a:effectLst/>
                          <a:latin typeface="Arial" panose="020B0604020202020204" pitchFamily="34" charset="0"/>
                          <a:ea typeface="Verdana" panose="020B0604030504040204" pitchFamily="34" charset="0"/>
                          <a:cs typeface="Arial" panose="020B0604020202020204" pitchFamily="34" charset="0"/>
                        </a:rPr>
                        <a:t>Социальная</a:t>
                      </a:r>
                      <a:r>
                        <a:rPr lang="ru-RU" sz="1100" b="1" spc="75"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ru-RU" sz="1100" b="1" dirty="0">
                          <a:solidFill>
                            <a:schemeClr val="tx1"/>
                          </a:solidFill>
                          <a:effectLst/>
                          <a:latin typeface="Arial" panose="020B0604020202020204" pitchFamily="34" charset="0"/>
                          <a:ea typeface="Verdana" panose="020B0604030504040204" pitchFamily="34" charset="0"/>
                          <a:cs typeface="Arial" panose="020B0604020202020204" pitchFamily="34" charset="0"/>
                        </a:rPr>
                        <a:t>политика</a:t>
                      </a:r>
                    </a:p>
                  </a:txBody>
                  <a:tcPr marL="0" marR="0" marT="0" marB="0" anchor="ctr">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52 653,4</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57 067,7</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60 519,6</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106,0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63 343,8</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60 875,0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877771297"/>
                  </a:ext>
                </a:extLst>
              </a:tr>
              <a:tr h="547268">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spcBef>
                          <a:spcPts val="365"/>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Пенсионное</a:t>
                      </a:r>
                      <a:r>
                        <a:rPr lang="ru-RU" sz="1100" spc="1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обеспечение</a:t>
                      </a:r>
                    </a:p>
                  </a:txBody>
                  <a:tcPr marL="0" marR="0" marT="0" marB="0">
                    <a:solidFill>
                      <a:schemeClr val="tx2">
                        <a:lumMod val="20000"/>
                        <a:lumOff val="80000"/>
                      </a:schemeClr>
                    </a:solidFill>
                  </a:tcPr>
                </a:tc>
                <a:tc>
                  <a:txBody>
                    <a:bodyPr/>
                    <a:lstStyle/>
                    <a:p>
                      <a:pPr algn="ctr" fontAlgn="ctr">
                        <a:buNone/>
                      </a:pPr>
                      <a:r>
                        <a:rPr lang="ru-RU" sz="1050" b="0" i="0" u="none" strike="noStrike" dirty="0">
                          <a:solidFill>
                            <a:schemeClr val="tx1"/>
                          </a:solidFill>
                          <a:effectLst/>
                          <a:latin typeface="Arial" panose="020B0604020202020204" pitchFamily="34" charset="0"/>
                          <a:cs typeface="Arial" panose="020B0604020202020204" pitchFamily="34" charset="0"/>
                        </a:rPr>
                        <a:t>10 779,8</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12 236,0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14 100,0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115,2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14 100,0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14 100,0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072020651"/>
                  </a:ext>
                </a:extLst>
              </a:tr>
              <a:tr h="486945">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spcBef>
                          <a:spcPts val="405"/>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Социальное</a:t>
                      </a:r>
                      <a:r>
                        <a:rPr lang="ru-RU" sz="1100" spc="-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обеспечение</a:t>
                      </a:r>
                      <a:r>
                        <a:rPr lang="ru-RU" sz="1100" spc="-1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населения</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5 672,4</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1 937,8</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1 760,8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90,9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4 485,7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1 936,2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08654856"/>
                  </a:ext>
                </a:extLst>
              </a:tr>
              <a:tr h="312275">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lnSpc>
                          <a:spcPts val="935"/>
                        </a:lnSpc>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Охрана</a:t>
                      </a:r>
                      <a:r>
                        <a:rPr lang="ru-RU" sz="1100" spc="-1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семьи</a:t>
                      </a:r>
                      <a:r>
                        <a:rPr lang="ru-RU" sz="1100" spc="-40"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и</a:t>
                      </a:r>
                      <a:r>
                        <a:rPr lang="ru-RU" sz="1100" spc="-2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детства</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33 558,2</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39 058,3</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39 894,9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102,1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39 994,2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40 074,9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51334677"/>
                  </a:ext>
                </a:extLst>
              </a:tr>
              <a:tr h="473098">
                <a:tc>
                  <a:txBody>
                    <a:bodyPr/>
                    <a:lstStyle/>
                    <a:p>
                      <a:pPr>
                        <a:spcAft>
                          <a:spcPts val="0"/>
                        </a:spcAft>
                      </a:pPr>
                      <a:r>
                        <a:rPr lang="ru-RU" sz="110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marR="108585">
                        <a:lnSpc>
                          <a:spcPct val="98000"/>
                        </a:lnSpc>
                        <a:spcBef>
                          <a:spcPts val="300"/>
                        </a:spcBef>
                        <a:spcAft>
                          <a:spcPts val="0"/>
                        </a:spcAft>
                      </a:pPr>
                      <a:r>
                        <a:rPr lang="ru-RU" sz="1100" spc="-5" dirty="0">
                          <a:effectLst/>
                          <a:latin typeface="Arial" panose="020B0604020202020204" pitchFamily="34" charset="0"/>
                          <a:ea typeface="Verdana" panose="020B0604030504040204" pitchFamily="34" charset="0"/>
                          <a:cs typeface="Arial" panose="020B0604020202020204" pitchFamily="34" charset="0"/>
                        </a:rPr>
                        <a:t>Другие</a:t>
                      </a:r>
                      <a:r>
                        <a:rPr lang="ru-RU" sz="1100" spc="-55"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вопросы</a:t>
                      </a:r>
                      <a:r>
                        <a:rPr lang="ru-RU" sz="1100" spc="-70"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в</a:t>
                      </a:r>
                      <a:r>
                        <a:rPr lang="ru-RU" sz="1100" spc="-60"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области</a:t>
                      </a:r>
                      <a:r>
                        <a:rPr lang="ru-RU" sz="1100" spc="-80"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социальной</a:t>
                      </a:r>
                      <a:r>
                        <a:rPr lang="ru-RU" sz="1100" spc="-300"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политики</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2 643,1</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3 835,6</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4 763,9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 124,2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4 763,9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4 763,9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006854366"/>
                  </a:ext>
                </a:extLst>
              </a:tr>
              <a:tr h="333094">
                <a:tc>
                  <a:txBody>
                    <a:bodyPr/>
                    <a:lstStyle/>
                    <a:p>
                      <a:pPr marR="57150" algn="r">
                        <a:spcBef>
                          <a:spcPts val="900"/>
                        </a:spcBef>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11</a:t>
                      </a:r>
                    </a:p>
                  </a:txBody>
                  <a:tcPr marL="0" marR="0" marT="0" marB="0">
                    <a:solidFill>
                      <a:schemeClr val="tx2">
                        <a:lumMod val="20000"/>
                        <a:lumOff val="80000"/>
                      </a:schemeClr>
                    </a:solidFill>
                  </a:tcPr>
                </a:tc>
                <a:tc>
                  <a:txBody>
                    <a:bodyPr/>
                    <a:lstStyle/>
                    <a:p>
                      <a:pPr marL="57785">
                        <a:spcBef>
                          <a:spcPts val="915"/>
                        </a:spcBef>
                        <a:spcAft>
                          <a:spcPts val="0"/>
                        </a:spcAft>
                      </a:pPr>
                      <a:r>
                        <a:rPr lang="ru-RU" sz="1100" b="1" dirty="0">
                          <a:effectLst/>
                          <a:latin typeface="Arial" panose="020B0604020202020204" pitchFamily="34" charset="0"/>
                          <a:ea typeface="Verdana" panose="020B0604030504040204" pitchFamily="34" charset="0"/>
                          <a:cs typeface="Arial" panose="020B0604020202020204" pitchFamily="34" charset="0"/>
                        </a:rPr>
                        <a:t>Физическая</a:t>
                      </a:r>
                      <a:r>
                        <a:rPr lang="ru-RU" sz="1100" b="1" spc="60" dirty="0">
                          <a:effectLst/>
                          <a:latin typeface="Arial" panose="020B0604020202020204" pitchFamily="34" charset="0"/>
                          <a:ea typeface="Verdana" panose="020B0604030504040204" pitchFamily="34" charset="0"/>
                          <a:cs typeface="Arial" panose="020B0604020202020204" pitchFamily="34" charset="0"/>
                        </a:rPr>
                        <a:t> </a:t>
                      </a:r>
                      <a:r>
                        <a:rPr lang="ru-RU" sz="1100" b="1" dirty="0">
                          <a:effectLst/>
                          <a:latin typeface="Arial" panose="020B0604020202020204" pitchFamily="34" charset="0"/>
                          <a:ea typeface="Verdana" panose="020B0604030504040204" pitchFamily="34" charset="0"/>
                          <a:cs typeface="Arial" panose="020B0604020202020204" pitchFamily="34" charset="0"/>
                        </a:rPr>
                        <a:t>культура</a:t>
                      </a:r>
                      <a:r>
                        <a:rPr lang="ru-RU" sz="1100" b="1" spc="85" dirty="0">
                          <a:effectLst/>
                          <a:latin typeface="Arial" panose="020B0604020202020204" pitchFamily="34" charset="0"/>
                          <a:ea typeface="Verdana" panose="020B0604030504040204" pitchFamily="34" charset="0"/>
                          <a:cs typeface="Arial" panose="020B0604020202020204" pitchFamily="34" charset="0"/>
                        </a:rPr>
                        <a:t> </a:t>
                      </a:r>
                      <a:r>
                        <a:rPr lang="ru-RU" sz="1100" b="1" dirty="0">
                          <a:effectLst/>
                          <a:latin typeface="Arial" panose="020B0604020202020204" pitchFamily="34" charset="0"/>
                          <a:ea typeface="Verdana" panose="020B0604030504040204" pitchFamily="34" charset="0"/>
                          <a:cs typeface="Arial" panose="020B0604020202020204" pitchFamily="34" charset="0"/>
                        </a:rPr>
                        <a:t>и</a:t>
                      </a:r>
                      <a:r>
                        <a:rPr lang="ru-RU" sz="1100" b="1" spc="75" dirty="0">
                          <a:effectLst/>
                          <a:latin typeface="Arial" panose="020B0604020202020204" pitchFamily="34" charset="0"/>
                          <a:ea typeface="Verdana" panose="020B0604030504040204" pitchFamily="34" charset="0"/>
                          <a:cs typeface="Arial" panose="020B0604020202020204" pitchFamily="34" charset="0"/>
                        </a:rPr>
                        <a:t> </a:t>
                      </a:r>
                      <a:r>
                        <a:rPr lang="ru-RU" sz="1100" b="1" dirty="0">
                          <a:effectLst/>
                          <a:latin typeface="Arial" panose="020B0604020202020204" pitchFamily="34" charset="0"/>
                          <a:ea typeface="Verdana" panose="020B0604030504040204" pitchFamily="34" charset="0"/>
                          <a:cs typeface="Arial" panose="020B0604020202020204" pitchFamily="34" charset="0"/>
                        </a:rPr>
                        <a:t>спорт</a:t>
                      </a:r>
                    </a:p>
                  </a:txBody>
                  <a:tcPr marL="0" marR="0" marT="0" marB="0">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159 425,1</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157 422,6</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319 899,6</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203,2</a:t>
                      </a:r>
                      <a:endParaRPr lang="ru-RU" sz="105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169 302,7</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196 302,7</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262762157"/>
                  </a:ext>
                </a:extLst>
              </a:tr>
              <a:tr h="333094">
                <a:tc>
                  <a:txBody>
                    <a:bodyPr/>
                    <a:lstStyle/>
                    <a:p>
                      <a:pPr>
                        <a:spcAft>
                          <a:spcPts val="0"/>
                        </a:spcAft>
                      </a:pPr>
                      <a:endPar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solidFill>
                      <a:schemeClr val="tx2">
                        <a:lumMod val="20000"/>
                        <a:lumOff val="80000"/>
                      </a:schemeClr>
                    </a:solidFill>
                  </a:tcPr>
                </a:tc>
                <a:tc>
                  <a:txBody>
                    <a:bodyPr/>
                    <a:lstStyle/>
                    <a:p>
                      <a:pPr marL="57785">
                        <a:spcBef>
                          <a:spcPts val="235"/>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Физическая культура</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17 403,6</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22 500,7</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36 474,7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162,1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38 950,3</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40 125,8</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288609613"/>
                  </a:ext>
                </a:extLst>
              </a:tr>
              <a:tr h="333094">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spcBef>
                          <a:spcPts val="235"/>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Массовый</a:t>
                      </a:r>
                      <a:r>
                        <a:rPr lang="ru-RU" sz="1100" spc="10"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спорт</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58 193,2</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50 210,5</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41 627,2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82,9</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36 851,6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62 676,1</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60297271"/>
                  </a:ext>
                </a:extLst>
              </a:tr>
              <a:tr h="418625">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spcBef>
                          <a:spcPts val="235"/>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Спорт</a:t>
                      </a:r>
                      <a:r>
                        <a:rPr lang="ru-RU" sz="1100" spc="70"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высших</a:t>
                      </a:r>
                      <a:r>
                        <a:rPr lang="ru-RU" sz="1100" spc="8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достижений</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46 982,1</a:t>
                      </a:r>
                    </a:p>
                  </a:txBody>
                  <a:tcPr marL="9525" marR="9525" marT="9525" marB="0" anchor="ctr">
                    <a:solidFill>
                      <a:schemeClr val="accent1">
                        <a:lumMod val="20000"/>
                        <a:lumOff val="80000"/>
                      </a:schemeClr>
                    </a:solidFill>
                  </a:tcPr>
                </a:tc>
                <a:tc>
                  <a:txBody>
                    <a:bodyPr/>
                    <a:lstStyle/>
                    <a:p>
                      <a:pPr algn="ctr" fontAlgn="ctr"/>
                      <a:r>
                        <a:rPr lang="ru-RU" sz="1050" b="0" i="0" u="none" strike="noStrike">
                          <a:solidFill>
                            <a:schemeClr val="tx1"/>
                          </a:solidFill>
                          <a:effectLst/>
                          <a:latin typeface="Arial" pitchFamily="34" charset="0"/>
                          <a:cs typeface="Arial" pitchFamily="34" charset="0"/>
                        </a:rPr>
                        <a:t>34 955,0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188 315,5</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538,7</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40 018,6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40 018,6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927497978"/>
                  </a:ext>
                </a:extLst>
              </a:tr>
              <a:tr h="481858">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marR="93980">
                        <a:lnSpc>
                          <a:spcPct val="98000"/>
                        </a:lnSpc>
                        <a:spcBef>
                          <a:spcPts val="345"/>
                        </a:spcBef>
                        <a:spcAft>
                          <a:spcPts val="0"/>
                        </a:spcAft>
                      </a:pPr>
                      <a:r>
                        <a:rPr lang="ru-RU" sz="1100" spc="-5" dirty="0">
                          <a:effectLst/>
                          <a:latin typeface="Arial" panose="020B0604020202020204" pitchFamily="34" charset="0"/>
                          <a:ea typeface="Verdana" panose="020B0604030504040204" pitchFamily="34" charset="0"/>
                          <a:cs typeface="Arial" panose="020B0604020202020204" pitchFamily="34" charset="0"/>
                        </a:rPr>
                        <a:t>Другие</a:t>
                      </a:r>
                      <a:r>
                        <a:rPr lang="ru-RU" sz="1100" spc="-50"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вопросы</a:t>
                      </a:r>
                      <a:r>
                        <a:rPr lang="ru-RU" sz="1100" spc="-70"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в</a:t>
                      </a:r>
                      <a:r>
                        <a:rPr lang="ru-RU" sz="1100" spc="-60"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области</a:t>
                      </a:r>
                      <a:r>
                        <a:rPr lang="ru-RU" sz="1100" spc="-75"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физической</a:t>
                      </a:r>
                      <a:r>
                        <a:rPr lang="ru-RU" sz="1100" spc="-300"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культуры</a:t>
                      </a:r>
                      <a:r>
                        <a:rPr lang="ru-RU" sz="1100" spc="-70"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и</a:t>
                      </a:r>
                      <a:r>
                        <a:rPr lang="ru-RU" sz="1100" spc="-80"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спорта</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36 846,2</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49 756,4</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53 482,2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107,5</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53 482,2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53 482,2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96188171"/>
                  </a:ext>
                </a:extLst>
              </a:tr>
              <a:tr h="327794">
                <a:tc>
                  <a:txBody>
                    <a:bodyPr/>
                    <a:lstStyle/>
                    <a:p>
                      <a:pPr marR="57150" algn="r">
                        <a:spcBef>
                          <a:spcPts val="720"/>
                        </a:spcBef>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12</a:t>
                      </a:r>
                    </a:p>
                  </a:txBody>
                  <a:tcPr marL="0" marR="0" marT="0" marB="0">
                    <a:solidFill>
                      <a:schemeClr val="tx2">
                        <a:lumMod val="20000"/>
                        <a:lumOff val="80000"/>
                      </a:schemeClr>
                    </a:solidFill>
                  </a:tcPr>
                </a:tc>
                <a:tc>
                  <a:txBody>
                    <a:bodyPr/>
                    <a:lstStyle/>
                    <a:p>
                      <a:pPr marL="57785">
                        <a:spcBef>
                          <a:spcPts val="735"/>
                        </a:spcBef>
                        <a:spcAft>
                          <a:spcPts val="0"/>
                        </a:spcAft>
                      </a:pPr>
                      <a:r>
                        <a:rPr lang="ru-RU" sz="1100" b="1" dirty="0">
                          <a:effectLst/>
                          <a:latin typeface="Arial" panose="020B0604020202020204" pitchFamily="34" charset="0"/>
                          <a:ea typeface="Verdana" panose="020B0604030504040204" pitchFamily="34" charset="0"/>
                          <a:cs typeface="Arial" panose="020B0604020202020204" pitchFamily="34" charset="0"/>
                        </a:rPr>
                        <a:t>Средства</a:t>
                      </a:r>
                      <a:r>
                        <a:rPr lang="ru-RU" sz="1100" b="1" spc="160" dirty="0">
                          <a:effectLst/>
                          <a:latin typeface="Arial" panose="020B0604020202020204" pitchFamily="34" charset="0"/>
                          <a:ea typeface="Verdana" panose="020B0604030504040204" pitchFamily="34" charset="0"/>
                          <a:cs typeface="Arial" panose="020B0604020202020204" pitchFamily="34" charset="0"/>
                        </a:rPr>
                        <a:t> </a:t>
                      </a:r>
                      <a:r>
                        <a:rPr lang="ru-RU" sz="1100" b="1" dirty="0">
                          <a:effectLst/>
                          <a:latin typeface="Arial" panose="020B0604020202020204" pitchFamily="34" charset="0"/>
                          <a:ea typeface="Verdana" panose="020B0604030504040204" pitchFamily="34" charset="0"/>
                          <a:cs typeface="Arial" panose="020B0604020202020204" pitchFamily="34" charset="0"/>
                        </a:rPr>
                        <a:t>массовой</a:t>
                      </a:r>
                      <a:r>
                        <a:rPr lang="ru-RU" sz="1100" b="1" spc="115" dirty="0">
                          <a:effectLst/>
                          <a:latin typeface="Arial" panose="020B0604020202020204" pitchFamily="34" charset="0"/>
                          <a:ea typeface="Verdana" panose="020B0604030504040204" pitchFamily="34" charset="0"/>
                          <a:cs typeface="Arial" panose="020B0604020202020204" pitchFamily="34" charset="0"/>
                        </a:rPr>
                        <a:t> </a:t>
                      </a:r>
                      <a:r>
                        <a:rPr lang="ru-RU" sz="1100" b="1" dirty="0">
                          <a:effectLst/>
                          <a:latin typeface="Arial" panose="020B0604020202020204" pitchFamily="34" charset="0"/>
                          <a:ea typeface="Verdana" panose="020B0604030504040204" pitchFamily="34" charset="0"/>
                          <a:cs typeface="Arial" panose="020B0604020202020204" pitchFamily="34" charset="0"/>
                        </a:rPr>
                        <a:t>информации</a:t>
                      </a:r>
                    </a:p>
                  </a:txBody>
                  <a:tcPr marL="0" marR="0" marT="0" marB="0">
                    <a:solidFill>
                      <a:schemeClr val="tx2">
                        <a:lumMod val="20000"/>
                        <a:lumOff val="80000"/>
                      </a:schemeClr>
                    </a:solidFill>
                  </a:tcPr>
                </a:tc>
                <a:tc>
                  <a:txBody>
                    <a:bodyPr/>
                    <a:lstStyle/>
                    <a:p>
                      <a:pPr algn="ctr" fontAlgn="ctr">
                        <a:buNone/>
                      </a:pPr>
                      <a:r>
                        <a:rPr lang="ru-RU" sz="1050" b="1" i="0" u="none" strike="noStrike" dirty="0">
                          <a:solidFill>
                            <a:schemeClr val="tx1"/>
                          </a:solidFill>
                          <a:effectLst/>
                          <a:latin typeface="Arial" panose="020B0604020202020204" pitchFamily="34" charset="0"/>
                          <a:cs typeface="Arial" panose="020B0604020202020204" pitchFamily="34" charset="0"/>
                        </a:rPr>
                        <a:t>12 797,2</a:t>
                      </a:r>
                    </a:p>
                  </a:txBody>
                  <a:tcPr marL="9525" marR="9525" marT="9525" marB="0" anchor="ctr">
                    <a:solidFill>
                      <a:schemeClr val="accent1">
                        <a:lumMod val="20000"/>
                        <a:lumOff val="80000"/>
                      </a:schemeClr>
                    </a:solidFill>
                  </a:tcPr>
                </a:tc>
                <a:tc>
                  <a:txBody>
                    <a:bodyPr/>
                    <a:lstStyle/>
                    <a:p>
                      <a:pPr algn="ctr" fontAlgn="ctr"/>
                      <a:r>
                        <a:rPr lang="ru-RU" sz="1050" b="1" i="0" u="none" strike="noStrike" dirty="0">
                          <a:solidFill>
                            <a:schemeClr val="tx1"/>
                          </a:solidFill>
                          <a:effectLst/>
                          <a:latin typeface="Arial" pitchFamily="34" charset="0"/>
                          <a:cs typeface="Arial" pitchFamily="34" charset="0"/>
                        </a:rPr>
                        <a:t>11 527,1</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5 036,6</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43,7</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5 036,6</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5 036,6</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618313232"/>
                  </a:ext>
                </a:extLst>
              </a:tr>
              <a:tr h="250018">
                <a:tc>
                  <a:txBody>
                    <a:bodyPr/>
                    <a:lstStyle/>
                    <a:p>
                      <a:pPr>
                        <a:spcAft>
                          <a:spcPts val="0"/>
                        </a:spcAft>
                      </a:pPr>
                      <a:endPar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solidFill>
                      <a:schemeClr val="tx2">
                        <a:lumMod val="20000"/>
                        <a:lumOff val="80000"/>
                      </a:schemeClr>
                    </a:solidFill>
                  </a:tcPr>
                </a:tc>
                <a:tc>
                  <a:txBody>
                    <a:bodyPr/>
                    <a:lstStyle/>
                    <a:p>
                      <a:pPr marL="57785">
                        <a:spcBef>
                          <a:spcPts val="340"/>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Телевидение и радиовещание</a:t>
                      </a:r>
                    </a:p>
                  </a:txBody>
                  <a:tcPr marL="0" marR="0" marT="0" marB="0">
                    <a:solidFill>
                      <a:schemeClr val="tx2">
                        <a:lumMod val="20000"/>
                        <a:lumOff val="80000"/>
                      </a:schemeClr>
                    </a:solidFill>
                  </a:tcPr>
                </a:tc>
                <a:tc>
                  <a:txBody>
                    <a:bodyPr/>
                    <a:lstStyle/>
                    <a:p>
                      <a:pPr algn="ctr" fontAlgn="ctr">
                        <a:buNone/>
                      </a:pPr>
                      <a:r>
                        <a:rPr lang="ru-RU" sz="1050" b="0" i="0" u="none" strike="noStrike">
                          <a:solidFill>
                            <a:schemeClr val="tx1"/>
                          </a:solidFill>
                          <a:effectLst/>
                          <a:latin typeface="Arial" panose="020B0604020202020204" pitchFamily="34" charset="0"/>
                          <a:cs typeface="Arial" panose="020B0604020202020204" pitchFamily="34" charset="0"/>
                        </a:rPr>
                        <a:t>8 243,4</a:t>
                      </a:r>
                    </a:p>
                  </a:txBody>
                  <a:tcPr marL="9525" marR="9525" marT="9525" marB="0" anchor="ctr">
                    <a:solidFill>
                      <a:schemeClr val="accent1">
                        <a:lumMod val="20000"/>
                        <a:lumOff val="80000"/>
                      </a:schemeClr>
                    </a:solidFill>
                  </a:tcPr>
                </a:tc>
                <a:tc>
                  <a:txBody>
                    <a:bodyPr/>
                    <a:lstStyle/>
                    <a:p>
                      <a:pPr algn="ctr" fontAlgn="ctr"/>
                      <a:r>
                        <a:rPr lang="ru-RU" sz="1050" b="0" i="0" u="none" strike="noStrike" dirty="0">
                          <a:solidFill>
                            <a:schemeClr val="tx1"/>
                          </a:solidFill>
                          <a:effectLst/>
                          <a:latin typeface="Arial" pitchFamily="34" charset="0"/>
                          <a:cs typeface="Arial" pitchFamily="34" charset="0"/>
                        </a:rPr>
                        <a:t>6 500,0</a:t>
                      </a:r>
                    </a:p>
                  </a:txBody>
                  <a:tcPr marL="7620" marR="7620" marT="762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499183216"/>
                  </a:ext>
                </a:extLst>
              </a:tr>
              <a:tr h="471076">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spcBef>
                          <a:spcPts val="340"/>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Периодическая</a:t>
                      </a:r>
                      <a:r>
                        <a:rPr lang="ru-RU" sz="1100" spc="-3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печать</a:t>
                      </a:r>
                      <a:r>
                        <a:rPr lang="ru-RU" sz="1100" spc="-1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и</a:t>
                      </a:r>
                      <a:r>
                        <a:rPr lang="ru-RU" sz="1100" spc="-2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издательства</a:t>
                      </a:r>
                    </a:p>
                  </a:txBody>
                  <a:tcPr marL="0" marR="0" marT="0" marB="0">
                    <a:solidFill>
                      <a:schemeClr val="tx2">
                        <a:lumMod val="20000"/>
                        <a:lumOff val="80000"/>
                      </a:schemeClr>
                    </a:solidFill>
                  </a:tcPr>
                </a:tc>
                <a:tc>
                  <a:txBody>
                    <a:bodyPr/>
                    <a:lstStyle/>
                    <a:p>
                      <a:pPr algn="ctr" fontAlgn="ctr">
                        <a:buNone/>
                      </a:pPr>
                      <a:r>
                        <a:rPr lang="ru-RU" sz="1050" b="0" i="0" u="none" strike="noStrike" dirty="0">
                          <a:solidFill>
                            <a:schemeClr val="tx1"/>
                          </a:solidFill>
                          <a:effectLst/>
                          <a:latin typeface="Arial" panose="020B0604020202020204" pitchFamily="34" charset="0"/>
                          <a:cs typeface="Arial" panose="020B0604020202020204" pitchFamily="34" charset="0"/>
                        </a:rPr>
                        <a:t>4 553,8</a:t>
                      </a:r>
                    </a:p>
                  </a:txBody>
                  <a:tcPr marL="9525" marR="9525" marT="9525" marB="0" anchor="ctr">
                    <a:solidFill>
                      <a:schemeClr val="accent1">
                        <a:lumMod val="20000"/>
                        <a:lumOff val="80000"/>
                      </a:schemeClr>
                    </a:solidFill>
                  </a:tcPr>
                </a:tc>
                <a:tc>
                  <a:txBody>
                    <a:bodyPr/>
                    <a:lstStyle/>
                    <a:p>
                      <a:pPr algn="ctr"/>
                      <a:r>
                        <a:rPr lang="ru-RU" sz="1100" b="0" dirty="0">
                          <a:solidFill>
                            <a:schemeClr val="tx1"/>
                          </a:solidFill>
                          <a:latin typeface="Arial" panose="020B0604020202020204" pitchFamily="34" charset="0"/>
                          <a:ea typeface="Tahoma" panose="020B0604030504040204" pitchFamily="34" charset="0"/>
                          <a:cs typeface="Arial" panose="020B0604020202020204" pitchFamily="34" charset="0"/>
                        </a:rPr>
                        <a:t>4 553,8</a:t>
                      </a:r>
                    </a:p>
                  </a:txBody>
                  <a:tcPr marL="0" marR="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5 036,6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100,2</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5 036,6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5 036,6</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46703362"/>
                  </a:ext>
                </a:extLst>
              </a:tr>
              <a:tr h="643671">
                <a:tc>
                  <a:txBody>
                    <a:bodyPr/>
                    <a:lstStyle/>
                    <a:p>
                      <a:pPr>
                        <a:spcBef>
                          <a:spcPts val="30"/>
                        </a:spcBef>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p>
                      <a:pPr marR="57150" algn="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13</a:t>
                      </a:r>
                    </a:p>
                  </a:txBody>
                  <a:tcPr marL="0" marR="0" marT="0" marB="0">
                    <a:solidFill>
                      <a:schemeClr val="tx2">
                        <a:lumMod val="20000"/>
                        <a:lumOff val="80000"/>
                      </a:schemeClr>
                    </a:solidFill>
                  </a:tcPr>
                </a:tc>
                <a:tc>
                  <a:txBody>
                    <a:bodyPr/>
                    <a:lstStyle/>
                    <a:p>
                      <a:pPr marL="57785" marR="287020">
                        <a:spcBef>
                          <a:spcPts val="830"/>
                        </a:spcBef>
                        <a:spcAft>
                          <a:spcPts val="0"/>
                        </a:spcAft>
                      </a:pPr>
                      <a:r>
                        <a:rPr lang="ru-RU" sz="1100" b="1" spc="-5" dirty="0">
                          <a:effectLst/>
                          <a:latin typeface="Arial" panose="020B0604020202020204" pitchFamily="34" charset="0"/>
                          <a:ea typeface="Verdana" panose="020B0604030504040204" pitchFamily="34" charset="0"/>
                          <a:cs typeface="Arial" panose="020B0604020202020204" pitchFamily="34" charset="0"/>
                        </a:rPr>
                        <a:t>Обслуживание</a:t>
                      </a:r>
                      <a:r>
                        <a:rPr lang="ru-RU" sz="1100" b="1" spc="-45" dirty="0">
                          <a:effectLst/>
                          <a:latin typeface="Arial" panose="020B0604020202020204" pitchFamily="34" charset="0"/>
                          <a:ea typeface="Verdana" panose="020B0604030504040204" pitchFamily="34" charset="0"/>
                          <a:cs typeface="Arial" panose="020B0604020202020204" pitchFamily="34" charset="0"/>
                        </a:rPr>
                        <a:t> </a:t>
                      </a:r>
                      <a:r>
                        <a:rPr lang="ru-RU" sz="1100" b="1" dirty="0">
                          <a:effectLst/>
                          <a:latin typeface="Arial" panose="020B0604020202020204" pitchFamily="34" charset="0"/>
                          <a:ea typeface="Verdana" panose="020B0604030504040204" pitchFamily="34" charset="0"/>
                          <a:cs typeface="Arial" panose="020B0604020202020204" pitchFamily="34" charset="0"/>
                        </a:rPr>
                        <a:t>государственного(муниципального) долга</a:t>
                      </a:r>
                    </a:p>
                  </a:txBody>
                  <a:tcPr marL="0" marR="0" marT="0" marB="0">
                    <a:solidFill>
                      <a:schemeClr val="tx2">
                        <a:lumMod val="20000"/>
                        <a:lumOff val="80000"/>
                      </a:schemeClr>
                    </a:solidFill>
                  </a:tcPr>
                </a:tc>
                <a:tc>
                  <a:txBody>
                    <a:bodyPr/>
                    <a:lstStyle/>
                    <a:p>
                      <a:pPr algn="ctr">
                        <a:spcAft>
                          <a:spcPts val="0"/>
                        </a:spcAft>
                      </a:pPr>
                      <a:r>
                        <a:rPr lang="ru-RU" sz="1100" b="1" dirty="0">
                          <a:solidFill>
                            <a:schemeClr val="tx1"/>
                          </a:solidFill>
                          <a:effectLst/>
                          <a:latin typeface="Arial" panose="020B0604020202020204" pitchFamily="34" charset="0"/>
                          <a:ea typeface="Tahoma" panose="020B0604030504040204" pitchFamily="34" charset="0"/>
                          <a:cs typeface="Arial" panose="020B0604020202020204" pitchFamily="34" charset="0"/>
                        </a:rPr>
                        <a:t>   0,0</a:t>
                      </a:r>
                    </a:p>
                  </a:txBody>
                  <a:tcPr marL="0" marR="0" marT="0" marB="0" anchor="ctr">
                    <a:solidFill>
                      <a:schemeClr val="accent1">
                        <a:lumMod val="20000"/>
                        <a:lumOff val="80000"/>
                      </a:schemeClr>
                    </a:solidFill>
                  </a:tcPr>
                </a:tc>
                <a:tc>
                  <a:txBody>
                    <a:bodyPr/>
                    <a:lstStyle/>
                    <a:p>
                      <a:pPr marL="147320" algn="ctr">
                        <a:spcBef>
                          <a:spcPts val="5"/>
                        </a:spcBef>
                        <a:spcAft>
                          <a:spcPts val="0"/>
                        </a:spcAft>
                      </a:pPr>
                      <a:r>
                        <a:rPr lang="ru-RU" sz="1100" b="1" dirty="0">
                          <a:solidFill>
                            <a:schemeClr val="tx1"/>
                          </a:solidFill>
                          <a:effectLst/>
                          <a:latin typeface="Arial" panose="020B0604020202020204" pitchFamily="34" charset="0"/>
                          <a:ea typeface="Tahoma" panose="020B0604030504040204" pitchFamily="34" charset="0"/>
                          <a:cs typeface="Arial" panose="020B0604020202020204" pitchFamily="34" charset="0"/>
                        </a:rPr>
                        <a:t>0,0</a:t>
                      </a:r>
                    </a:p>
                  </a:txBody>
                  <a:tcPr marL="0" marR="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109959413"/>
                  </a:ext>
                </a:extLst>
              </a:tr>
              <a:tr h="327794">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spcBef>
                          <a:spcPts val="435"/>
                        </a:spcBef>
                        <a:spcAft>
                          <a:spcPts val="0"/>
                        </a:spcAft>
                      </a:pPr>
                      <a:r>
                        <a:rPr lang="ru-RU" sz="1100" spc="-5" dirty="0">
                          <a:effectLst/>
                          <a:latin typeface="Arial" panose="020B0604020202020204" pitchFamily="34" charset="0"/>
                          <a:ea typeface="Verdana" panose="020B0604030504040204" pitchFamily="34" charset="0"/>
                          <a:cs typeface="Arial" panose="020B0604020202020204" pitchFamily="34" charset="0"/>
                        </a:rPr>
                        <a:t>Обслуживание</a:t>
                      </a:r>
                      <a:r>
                        <a:rPr lang="ru-RU" sz="1100" spc="-75" dirty="0">
                          <a:effectLst/>
                          <a:latin typeface="Arial" panose="020B0604020202020204" pitchFamily="34" charset="0"/>
                          <a:ea typeface="Verdana" panose="020B0604030504040204" pitchFamily="34" charset="0"/>
                          <a:cs typeface="Arial" panose="020B0604020202020204" pitchFamily="34" charset="0"/>
                        </a:rPr>
                        <a:t> </a:t>
                      </a:r>
                      <a:r>
                        <a:rPr lang="ru-RU" sz="1100" spc="-5" dirty="0">
                          <a:effectLst/>
                          <a:latin typeface="Arial" panose="020B0604020202020204" pitchFamily="34" charset="0"/>
                          <a:ea typeface="Verdana" panose="020B0604030504040204" pitchFamily="34" charset="0"/>
                          <a:cs typeface="Arial" panose="020B0604020202020204" pitchFamily="34" charset="0"/>
                        </a:rPr>
                        <a:t>государственного внутреннего</a:t>
                      </a:r>
                      <a:r>
                        <a:rPr lang="ru-RU" sz="1100" spc="-5" baseline="0" dirty="0">
                          <a:effectLst/>
                          <a:latin typeface="Arial" panose="020B0604020202020204" pitchFamily="34" charset="0"/>
                          <a:ea typeface="Verdana" panose="020B0604030504040204" pitchFamily="34" charset="0"/>
                          <a:cs typeface="Arial" panose="020B0604020202020204" pitchFamily="34" charset="0"/>
                        </a:rPr>
                        <a:t> и муниципального</a:t>
                      </a:r>
                      <a:r>
                        <a:rPr lang="ru-RU" sz="1100" spc="-5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долга</a:t>
                      </a:r>
                    </a:p>
                  </a:txBody>
                  <a:tcPr marL="0" marR="0" marT="0" marB="0">
                    <a:solidFill>
                      <a:schemeClr val="tx2">
                        <a:lumMod val="20000"/>
                        <a:lumOff val="80000"/>
                      </a:schemeClr>
                    </a:solidFill>
                  </a:tcPr>
                </a:tc>
                <a:tc>
                  <a:txBody>
                    <a:bodyPr/>
                    <a:lstStyle/>
                    <a:p>
                      <a:pPr marL="142875" algn="ctr">
                        <a:spcBef>
                          <a:spcPts val="405"/>
                        </a:spcBef>
                        <a:spcAft>
                          <a:spcPts val="0"/>
                        </a:spcAft>
                      </a:pPr>
                      <a:r>
                        <a:rPr lang="ru-RU" sz="1100" b="0" dirty="0">
                          <a:solidFill>
                            <a:schemeClr val="tx1"/>
                          </a:solidFill>
                          <a:effectLst/>
                          <a:latin typeface="Arial" panose="020B0604020202020204" pitchFamily="34" charset="0"/>
                          <a:ea typeface="Tahoma" panose="020B0604030504040204" pitchFamily="34" charset="0"/>
                          <a:cs typeface="Arial" panose="020B0604020202020204" pitchFamily="34" charset="0"/>
                        </a:rPr>
                        <a:t>0,0</a:t>
                      </a:r>
                    </a:p>
                  </a:txBody>
                  <a:tcPr marL="0" marR="0" marT="0" marB="0" anchor="ctr">
                    <a:solidFill>
                      <a:schemeClr val="accent1">
                        <a:lumMod val="20000"/>
                        <a:lumOff val="80000"/>
                      </a:schemeClr>
                    </a:solidFill>
                  </a:tcPr>
                </a:tc>
                <a:tc>
                  <a:txBody>
                    <a:bodyPr/>
                    <a:lstStyle/>
                    <a:p>
                      <a:pPr marL="148590" algn="ctr">
                        <a:spcBef>
                          <a:spcPts val="405"/>
                        </a:spcBef>
                        <a:spcAft>
                          <a:spcPts val="0"/>
                        </a:spcAft>
                      </a:pPr>
                      <a:r>
                        <a:rPr lang="ru-RU" sz="1100" b="0" dirty="0">
                          <a:solidFill>
                            <a:schemeClr val="tx1"/>
                          </a:solidFill>
                          <a:effectLst/>
                          <a:latin typeface="Arial" panose="020B0604020202020204" pitchFamily="34" charset="0"/>
                          <a:ea typeface="Tahoma" panose="020B0604030504040204" pitchFamily="34" charset="0"/>
                          <a:cs typeface="Arial" panose="020B0604020202020204" pitchFamily="34" charset="0"/>
                        </a:rPr>
                        <a:t>0,0</a:t>
                      </a:r>
                    </a:p>
                  </a:txBody>
                  <a:tcPr marL="0" marR="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461868687"/>
                  </a:ext>
                </a:extLst>
              </a:tr>
              <a:tr h="400135">
                <a:tc>
                  <a:txBody>
                    <a:bodyPr/>
                    <a:lstStyle/>
                    <a:p>
                      <a:pPr>
                        <a:spcAft>
                          <a:spcPts val="0"/>
                        </a:spcAft>
                      </a:pPr>
                      <a:r>
                        <a:rPr lang="ru-RU" sz="1100" dirty="0">
                          <a:solidFill>
                            <a:schemeClr val="tx2">
                              <a:lumMod val="75000"/>
                            </a:schemeClr>
                          </a:solidFill>
                          <a:effectLst/>
                          <a:latin typeface="Arial" panose="020B0604020202020204" pitchFamily="34" charset="0"/>
                          <a:ea typeface="Tahoma" panose="020B0604030504040204" pitchFamily="34" charset="0"/>
                          <a:cs typeface="Arial" panose="020B0604020202020204" pitchFamily="34" charset="0"/>
                        </a:rPr>
                        <a:t> </a:t>
                      </a:r>
                    </a:p>
                  </a:txBody>
                  <a:tcPr marL="0" marR="0" marT="0" marB="0">
                    <a:solidFill>
                      <a:schemeClr val="tx2">
                        <a:lumMod val="20000"/>
                        <a:lumOff val="80000"/>
                      </a:schemeClr>
                    </a:solidFill>
                  </a:tcPr>
                </a:tc>
                <a:tc>
                  <a:txBody>
                    <a:bodyPr/>
                    <a:lstStyle/>
                    <a:p>
                      <a:pPr marL="57785">
                        <a:spcBef>
                          <a:spcPts val="500"/>
                        </a:spcBef>
                        <a:spcAft>
                          <a:spcPts val="0"/>
                        </a:spcAft>
                      </a:pPr>
                      <a:r>
                        <a:rPr lang="ru-RU" sz="1100" dirty="0">
                          <a:effectLst/>
                          <a:latin typeface="Arial" panose="020B0604020202020204" pitchFamily="34" charset="0"/>
                          <a:ea typeface="Verdana" panose="020B0604030504040204" pitchFamily="34" charset="0"/>
                          <a:cs typeface="Arial" panose="020B0604020202020204" pitchFamily="34" charset="0"/>
                        </a:rPr>
                        <a:t>Условно</a:t>
                      </a:r>
                      <a:r>
                        <a:rPr lang="ru-RU" sz="1100" spc="-55"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утверждаемые</a:t>
                      </a:r>
                      <a:r>
                        <a:rPr lang="ru-RU" sz="1100" spc="-70" dirty="0">
                          <a:effectLst/>
                          <a:latin typeface="Arial" panose="020B0604020202020204" pitchFamily="34" charset="0"/>
                          <a:ea typeface="Verdana" panose="020B0604030504040204" pitchFamily="34" charset="0"/>
                          <a:cs typeface="Arial" panose="020B0604020202020204" pitchFamily="34" charset="0"/>
                        </a:rPr>
                        <a:t> (утвержденные)</a:t>
                      </a:r>
                      <a:r>
                        <a:rPr lang="ru-RU" sz="1100" spc="-70" baseline="0" dirty="0">
                          <a:effectLst/>
                          <a:latin typeface="Arial" panose="020B0604020202020204" pitchFamily="34" charset="0"/>
                          <a:ea typeface="Verdana" panose="020B0604030504040204" pitchFamily="34" charset="0"/>
                          <a:cs typeface="Arial" panose="020B0604020202020204" pitchFamily="34" charset="0"/>
                        </a:rPr>
                        <a:t> </a:t>
                      </a:r>
                      <a:r>
                        <a:rPr lang="ru-RU" sz="1100" dirty="0">
                          <a:effectLst/>
                          <a:latin typeface="Arial" panose="020B0604020202020204" pitchFamily="34" charset="0"/>
                          <a:ea typeface="Verdana" panose="020B0604030504040204" pitchFamily="34" charset="0"/>
                          <a:cs typeface="Arial" panose="020B0604020202020204" pitchFamily="34" charset="0"/>
                        </a:rPr>
                        <a:t>расходы</a:t>
                      </a:r>
                    </a:p>
                  </a:txBody>
                  <a:tcPr marL="0" marR="0" marT="0" marB="0">
                    <a:solidFill>
                      <a:schemeClr val="tx2">
                        <a:lumMod val="20000"/>
                        <a:lumOff val="80000"/>
                      </a:schemeClr>
                    </a:solidFill>
                  </a:tcPr>
                </a:tc>
                <a:tc>
                  <a:txBody>
                    <a:bodyPr/>
                    <a:lstStyle/>
                    <a:p>
                      <a:pPr algn="ctr">
                        <a:spcAft>
                          <a:spcPts val="0"/>
                        </a:spcAft>
                      </a:pPr>
                      <a:r>
                        <a:rPr lang="ru-RU" sz="1100" b="1" dirty="0">
                          <a:solidFill>
                            <a:schemeClr val="tx1"/>
                          </a:solidFill>
                          <a:effectLst/>
                          <a:latin typeface="Arial" panose="020B0604020202020204" pitchFamily="34" charset="0"/>
                          <a:ea typeface="Tahoma" panose="020B0604030504040204" pitchFamily="34" charset="0"/>
                          <a:cs typeface="Arial" panose="020B0604020202020204" pitchFamily="34" charset="0"/>
                        </a:rPr>
                        <a:t>    0,0</a:t>
                      </a:r>
                    </a:p>
                  </a:txBody>
                  <a:tcPr marL="0" marR="0" marT="0" marB="0" anchor="ctr">
                    <a:solidFill>
                      <a:schemeClr val="accent1">
                        <a:lumMod val="20000"/>
                        <a:lumOff val="80000"/>
                      </a:schemeClr>
                    </a:solidFill>
                  </a:tcPr>
                </a:tc>
                <a:tc>
                  <a:txBody>
                    <a:bodyPr/>
                    <a:lstStyle/>
                    <a:p>
                      <a:pPr algn="ctr">
                        <a:spcAft>
                          <a:spcPts val="0"/>
                        </a:spcAft>
                      </a:pPr>
                      <a:r>
                        <a:rPr lang="ru-RU" sz="1100" b="1" dirty="0">
                          <a:solidFill>
                            <a:schemeClr val="tx1"/>
                          </a:solidFill>
                          <a:effectLst/>
                          <a:latin typeface="Arial" panose="020B0604020202020204" pitchFamily="34" charset="0"/>
                          <a:ea typeface="Tahoma" panose="020B0604030504040204" pitchFamily="34" charset="0"/>
                          <a:cs typeface="Arial" panose="020B0604020202020204" pitchFamily="34" charset="0"/>
                        </a:rPr>
                        <a:t>   0,0</a:t>
                      </a:r>
                    </a:p>
                  </a:txBody>
                  <a:tcPr marL="0" marR="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44 234,8</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93 665,7</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682284581"/>
                  </a:ext>
                </a:extLst>
              </a:tr>
              <a:tr h="228600">
                <a:tc>
                  <a:txBody>
                    <a:bodyPr/>
                    <a:lstStyle/>
                    <a:p>
                      <a:pPr>
                        <a:spcAft>
                          <a:spcPts val="0"/>
                        </a:spcAft>
                      </a:pPr>
                      <a:endParaRPr lang="ru-RU" sz="1100" b="1"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solidFill>
                      <a:schemeClr val="tx2">
                        <a:lumMod val="20000"/>
                        <a:lumOff val="80000"/>
                      </a:schemeClr>
                    </a:solidFill>
                  </a:tcPr>
                </a:tc>
                <a:tc>
                  <a:txBody>
                    <a:bodyPr/>
                    <a:lstStyle/>
                    <a:p>
                      <a:pPr marL="57785" algn="l">
                        <a:spcBef>
                          <a:spcPts val="825"/>
                        </a:spcBef>
                        <a:spcAft>
                          <a:spcPts val="0"/>
                        </a:spcAft>
                      </a:pPr>
                      <a:endParaRPr lang="ru-RU" sz="1100" b="1" dirty="0">
                        <a:effectLst/>
                        <a:latin typeface="Arial" panose="020B0604020202020204" pitchFamily="34" charset="0"/>
                        <a:ea typeface="Tahoma" panose="020B0604030504040204" pitchFamily="34" charset="0"/>
                        <a:cs typeface="Arial" panose="020B0604020202020204" pitchFamily="34" charset="0"/>
                      </a:endParaRPr>
                    </a:p>
                    <a:p>
                      <a:pPr marL="57785" algn="l">
                        <a:spcBef>
                          <a:spcPts val="825"/>
                        </a:spcBef>
                        <a:spcAft>
                          <a:spcPts val="0"/>
                        </a:spcAft>
                      </a:pPr>
                      <a:r>
                        <a:rPr lang="ru-RU" sz="1100" b="1" dirty="0">
                          <a:effectLst/>
                          <a:latin typeface="Arial" panose="020B0604020202020204" pitchFamily="34" charset="0"/>
                          <a:ea typeface="Tahoma" panose="020B0604030504040204" pitchFamily="34" charset="0"/>
                          <a:cs typeface="Arial" panose="020B0604020202020204" pitchFamily="34" charset="0"/>
                        </a:rPr>
                        <a:t>ВСЕГО</a:t>
                      </a:r>
                    </a:p>
                  </a:txBody>
                  <a:tcPr marL="0" marR="0" marT="0" marB="0" anchor="ctr"/>
                </a:tc>
                <a:tc>
                  <a:txBody>
                    <a:bodyPr/>
                    <a:lstStyle/>
                    <a:p>
                      <a:pPr algn="r" fontAlgn="b"/>
                      <a:endParaRPr lang="ru-RU" sz="1050" b="1" i="0" u="none" strike="noStrike" dirty="0">
                        <a:solidFill>
                          <a:schemeClr val="tx1"/>
                        </a:solidFill>
                        <a:effectLst/>
                        <a:latin typeface="Arial" pitchFamily="34" charset="0"/>
                        <a:cs typeface="Arial" pitchFamily="34" charset="0"/>
                      </a:endParaRPr>
                    </a:p>
                    <a:p>
                      <a:pPr algn="r" fontAlgn="b"/>
                      <a:r>
                        <a:rPr lang="ru-RU" sz="1050" b="1" i="0" u="none" strike="noStrike" dirty="0">
                          <a:solidFill>
                            <a:schemeClr val="tx1"/>
                          </a:solidFill>
                          <a:effectLst/>
                          <a:latin typeface="Arial" pitchFamily="34" charset="0"/>
                          <a:cs typeface="Arial" pitchFamily="34" charset="0"/>
                        </a:rPr>
                        <a:t>2 716 082,6</a:t>
                      </a:r>
                    </a:p>
                    <a:p>
                      <a:pPr algn="r" fontAlgn="b"/>
                      <a:endParaRPr lang="ru-RU" sz="1050" b="1" i="0" u="none" strike="noStrike" dirty="0">
                        <a:solidFill>
                          <a:schemeClr val="tx1"/>
                        </a:solidFill>
                        <a:effectLst/>
                        <a:latin typeface="Arial" pitchFamily="34" charset="0"/>
                        <a:cs typeface="Arial" pitchFamily="34" charset="0"/>
                      </a:endParaRPr>
                    </a:p>
                  </a:txBody>
                  <a:tcPr marL="7620" marR="7620" marT="7620" marB="0" anchor="ctr"/>
                </a:tc>
                <a:tc>
                  <a:txBody>
                    <a:bodyPr/>
                    <a:lstStyle/>
                    <a:p>
                      <a:pPr algn="ctr" fontAlgn="ctr"/>
                      <a:r>
                        <a:rPr lang="ru-RU" sz="1050" b="1" i="0" u="none" strike="noStrike" dirty="0">
                          <a:solidFill>
                            <a:schemeClr val="tx1"/>
                          </a:solidFill>
                          <a:effectLst/>
                          <a:latin typeface="Arial" pitchFamily="34" charset="0"/>
                          <a:cs typeface="Arial" pitchFamily="34" charset="0"/>
                        </a:rPr>
                        <a:t>2 860 747,2</a:t>
                      </a:r>
                    </a:p>
                  </a:txBody>
                  <a:tcPr marL="7620" marR="7620" marT="7620" marB="0" anchor="ct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2 885 971,8</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100,9</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2 702 919,8</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u-RU"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2 910 943,3</a:t>
                      </a:r>
                      <a:endParaRPr lang="ru-RU"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891495321"/>
                  </a:ext>
                </a:extLst>
              </a:tr>
            </a:tbl>
          </a:graphicData>
        </a:graphic>
      </p:graphicFrame>
      <p:graphicFrame>
        <p:nvGraphicFramePr>
          <p:cNvPr id="13" name="Таблица 12">
            <a:extLst>
              <a:ext uri="{FF2B5EF4-FFF2-40B4-BE49-F238E27FC236}">
                <a16:creationId xmlns:a16="http://schemas.microsoft.com/office/drawing/2014/main" id="{337CEA79-BBD5-4BBC-B3ED-825FED99B38D}"/>
              </a:ext>
            </a:extLst>
          </p:cNvPr>
          <p:cNvGraphicFramePr>
            <a:graphicFrameLocks noGrp="1"/>
          </p:cNvGraphicFramePr>
          <p:nvPr>
            <p:extLst>
              <p:ext uri="{D42A27DB-BD31-4B8C-83A1-F6EECF244321}">
                <p14:modId xmlns:p14="http://schemas.microsoft.com/office/powerpoint/2010/main" val="1648421690"/>
              </p:ext>
            </p:extLst>
          </p:nvPr>
        </p:nvGraphicFramePr>
        <p:xfrm>
          <a:off x="0" y="914400"/>
          <a:ext cx="6699506" cy="685800"/>
        </p:xfrm>
        <a:graphic>
          <a:graphicData uri="http://schemas.openxmlformats.org/drawingml/2006/table">
            <a:tbl>
              <a:tblPr firstRow="1" firstCol="1" lastRow="1" lastCol="1" bandRow="1" bandCol="1">
                <a:tableStyleId>{5C22544A-7EE6-4342-B048-85BDC9FD1C3A}</a:tableStyleId>
              </a:tblPr>
              <a:tblGrid>
                <a:gridCol w="235740">
                  <a:extLst>
                    <a:ext uri="{9D8B030D-6E8A-4147-A177-3AD203B41FA5}">
                      <a16:colId xmlns:a16="http://schemas.microsoft.com/office/drawing/2014/main" val="118173347"/>
                    </a:ext>
                  </a:extLst>
                </a:gridCol>
                <a:gridCol w="1828800">
                  <a:extLst>
                    <a:ext uri="{9D8B030D-6E8A-4147-A177-3AD203B41FA5}">
                      <a16:colId xmlns:a16="http://schemas.microsoft.com/office/drawing/2014/main" val="514135551"/>
                    </a:ext>
                  </a:extLst>
                </a:gridCol>
                <a:gridCol w="914400">
                  <a:extLst>
                    <a:ext uri="{9D8B030D-6E8A-4147-A177-3AD203B41FA5}">
                      <a16:colId xmlns:a16="http://schemas.microsoft.com/office/drawing/2014/main" val="3894081181"/>
                    </a:ext>
                  </a:extLst>
                </a:gridCol>
                <a:gridCol w="754860">
                  <a:extLst>
                    <a:ext uri="{9D8B030D-6E8A-4147-A177-3AD203B41FA5}">
                      <a16:colId xmlns:a16="http://schemas.microsoft.com/office/drawing/2014/main" val="1756625150"/>
                    </a:ext>
                  </a:extLst>
                </a:gridCol>
                <a:gridCol w="838200">
                  <a:extLst>
                    <a:ext uri="{9D8B030D-6E8A-4147-A177-3AD203B41FA5}">
                      <a16:colId xmlns:a16="http://schemas.microsoft.com/office/drawing/2014/main" val="3488341510"/>
                    </a:ext>
                  </a:extLst>
                </a:gridCol>
                <a:gridCol w="533400">
                  <a:extLst>
                    <a:ext uri="{9D8B030D-6E8A-4147-A177-3AD203B41FA5}">
                      <a16:colId xmlns:a16="http://schemas.microsoft.com/office/drawing/2014/main" val="3739177022"/>
                    </a:ext>
                  </a:extLst>
                </a:gridCol>
                <a:gridCol w="845340">
                  <a:extLst>
                    <a:ext uri="{9D8B030D-6E8A-4147-A177-3AD203B41FA5}">
                      <a16:colId xmlns:a16="http://schemas.microsoft.com/office/drawing/2014/main" val="3142519616"/>
                    </a:ext>
                  </a:extLst>
                </a:gridCol>
                <a:gridCol w="748766">
                  <a:extLst>
                    <a:ext uri="{9D8B030D-6E8A-4147-A177-3AD203B41FA5}">
                      <a16:colId xmlns:a16="http://schemas.microsoft.com/office/drawing/2014/main" val="4113570469"/>
                    </a:ext>
                  </a:extLst>
                </a:gridCol>
              </a:tblGrid>
              <a:tr h="685800">
                <a:tc>
                  <a:txBody>
                    <a:bodyPr/>
                    <a:lstStyle/>
                    <a:p>
                      <a:pPr>
                        <a:spcAft>
                          <a:spcPts val="0"/>
                        </a:spcAft>
                      </a:pPr>
                      <a:r>
                        <a:rPr lang="ru-RU" sz="1050" dirty="0">
                          <a:effectLst/>
                          <a:latin typeface="Arial" panose="020B0604020202020204" pitchFamily="34" charset="0"/>
                          <a:cs typeface="Arial" panose="020B0604020202020204" pitchFamily="34" charset="0"/>
                        </a:rPr>
                        <a:t> </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641985" marR="382270" indent="-157480">
                        <a:spcBef>
                          <a:spcPts val="63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Наименование расходов</a:t>
                      </a:r>
                      <a:r>
                        <a:rPr lang="ru-RU" sz="1050" spc="-285" dirty="0">
                          <a:effectLst/>
                          <a:latin typeface="Arial" panose="020B0604020202020204" pitchFamily="34" charset="0"/>
                          <a:ea typeface="Tahoma" panose="020B0604030504040204" pitchFamily="34" charset="0"/>
                          <a:cs typeface="Arial" panose="020B0604020202020204" pitchFamily="34" charset="0"/>
                        </a:rPr>
                        <a:t> </a:t>
                      </a:r>
                      <a:r>
                        <a:rPr lang="ru-RU" sz="1050" spc="-5" dirty="0">
                          <a:effectLst/>
                          <a:latin typeface="Arial" panose="020B0604020202020204" pitchFamily="34" charset="0"/>
                          <a:ea typeface="Tahoma" panose="020B0604030504040204" pitchFamily="34" charset="0"/>
                          <a:cs typeface="Arial" panose="020B0604020202020204" pitchFamily="34" charset="0"/>
                        </a:rPr>
                        <a:t>(раздел,</a:t>
                      </a:r>
                      <a:r>
                        <a:rPr lang="ru-RU" sz="1050" spc="-7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подраздел)</a:t>
                      </a:r>
                    </a:p>
                  </a:txBody>
                  <a:tcPr marL="0" marR="0" marT="0" marB="0" anchor="ctr"/>
                </a:tc>
                <a:tc>
                  <a:txBody>
                    <a:bodyPr/>
                    <a:lstStyle/>
                    <a:p>
                      <a:pPr marL="99695">
                        <a:lnSpc>
                          <a:spcPts val="840"/>
                        </a:lnSpc>
                        <a:spcBef>
                          <a:spcPts val="45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Исполнено </a:t>
                      </a:r>
                    </a:p>
                    <a:p>
                      <a:pPr marL="99695">
                        <a:lnSpc>
                          <a:spcPts val="840"/>
                        </a:lnSpc>
                        <a:spcBef>
                          <a:spcPts val="455"/>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за 2024 год</a:t>
                      </a:r>
                    </a:p>
                  </a:txBody>
                  <a:tcPr marL="0" marR="0" marT="0" marB="0" anchor="ctr"/>
                </a:tc>
                <a:tc>
                  <a:txBody>
                    <a:bodyPr/>
                    <a:lstStyle/>
                    <a:p>
                      <a:pPr marL="40640" marR="63500" algn="ctr">
                        <a:lnSpc>
                          <a:spcPts val="965"/>
                        </a:lnSpc>
                        <a:spcBef>
                          <a:spcPts val="87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2025</a:t>
                      </a:r>
                    </a:p>
                    <a:p>
                      <a:pPr marL="40005" marR="63500" algn="ctr">
                        <a:lnSpc>
                          <a:spcPts val="96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tc>
                  <a:txBody>
                    <a:bodyPr/>
                    <a:lstStyle/>
                    <a:p>
                      <a:pPr marL="100330" marR="79375" algn="ctr">
                        <a:spcBef>
                          <a:spcPts val="39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 2025 год</a:t>
                      </a:r>
                    </a:p>
                  </a:txBody>
                  <a:tcPr marL="0" marR="0" marT="0" marB="0" anchor="ctr"/>
                </a:tc>
                <a:tc>
                  <a:txBody>
                    <a:bodyPr/>
                    <a:lstStyle/>
                    <a:p>
                      <a:pPr marL="78740" marR="44450" algn="ctr">
                        <a:lnSpc>
                          <a:spcPts val="965"/>
                        </a:lnSpc>
                        <a:spcBef>
                          <a:spcPts val="87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a:t>
                      </a:r>
                      <a:r>
                        <a:rPr lang="ru-RU" sz="1050" spc="15"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к</a:t>
                      </a:r>
                      <a:r>
                        <a:rPr lang="ru-RU" sz="1050" spc="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20</a:t>
                      </a:r>
                      <a:r>
                        <a:rPr lang="en-US" sz="1050" dirty="0">
                          <a:effectLst/>
                          <a:latin typeface="Arial" panose="020B0604020202020204" pitchFamily="34" charset="0"/>
                          <a:ea typeface="Tahoma" panose="020B0604030504040204" pitchFamily="34" charset="0"/>
                          <a:cs typeface="Arial" panose="020B0604020202020204" pitchFamily="34" charset="0"/>
                        </a:rPr>
                        <a:t>2</a:t>
                      </a:r>
                      <a:r>
                        <a:rPr lang="ru-RU" sz="1050" dirty="0">
                          <a:effectLst/>
                          <a:latin typeface="Arial" panose="020B0604020202020204" pitchFamily="34" charset="0"/>
                          <a:ea typeface="Tahoma" panose="020B0604030504040204" pitchFamily="34" charset="0"/>
                          <a:cs typeface="Arial" panose="020B0604020202020204" pitchFamily="34" charset="0"/>
                        </a:rPr>
                        <a:t>5</a:t>
                      </a:r>
                    </a:p>
                    <a:p>
                      <a:pPr marL="78740" marR="43180" algn="ctr">
                        <a:lnSpc>
                          <a:spcPts val="96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году</a:t>
                      </a:r>
                    </a:p>
                  </a:txBody>
                  <a:tcPr marL="0" marR="0" marT="0" marB="0" anchor="ctr"/>
                </a:tc>
                <a:tc>
                  <a:txBody>
                    <a:bodyPr/>
                    <a:lstStyle/>
                    <a:p>
                      <a:pPr marL="213995" marR="74930" indent="-143510">
                        <a:spcBef>
                          <a:spcPts val="39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a:t>
                      </a:r>
                    </a:p>
                    <a:p>
                      <a:pPr marL="63500">
                        <a:lnSpc>
                          <a:spcPts val="95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2027 год</a:t>
                      </a:r>
                    </a:p>
                  </a:txBody>
                  <a:tcPr marL="0" marR="0" marT="0" marB="0" anchor="ctr"/>
                </a:tc>
                <a:tc>
                  <a:txBody>
                    <a:bodyPr/>
                    <a:lstStyle/>
                    <a:p>
                      <a:pPr marL="228600" marR="71755" indent="-143510">
                        <a:spcBef>
                          <a:spcPts val="390"/>
                        </a:spcBef>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Прогноз</a:t>
                      </a:r>
                      <a:r>
                        <a:rPr lang="ru-RU" sz="1050" spc="-21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на</a:t>
                      </a:r>
                    </a:p>
                    <a:p>
                      <a:pPr marL="77470">
                        <a:lnSpc>
                          <a:spcPts val="955"/>
                        </a:lnSpc>
                        <a:spcAft>
                          <a:spcPts val="0"/>
                        </a:spcAft>
                      </a:pPr>
                      <a:r>
                        <a:rPr lang="ru-RU" sz="1050" dirty="0">
                          <a:effectLst/>
                          <a:latin typeface="Arial" panose="020B0604020202020204" pitchFamily="34" charset="0"/>
                          <a:ea typeface="Tahoma" panose="020B0604030504040204" pitchFamily="34" charset="0"/>
                          <a:cs typeface="Arial" panose="020B0604020202020204" pitchFamily="34" charset="0"/>
                        </a:rPr>
                        <a:t>2028</a:t>
                      </a:r>
                      <a:r>
                        <a:rPr lang="ru-RU" sz="1050" spc="30" dirty="0">
                          <a:effectLst/>
                          <a:latin typeface="Arial" panose="020B0604020202020204" pitchFamily="34" charset="0"/>
                          <a:ea typeface="Tahoma" panose="020B0604030504040204" pitchFamily="34" charset="0"/>
                          <a:cs typeface="Arial" panose="020B0604020202020204" pitchFamily="34" charset="0"/>
                        </a:rPr>
                        <a:t> </a:t>
                      </a:r>
                      <a:r>
                        <a:rPr lang="ru-RU" sz="1050" dirty="0">
                          <a:effectLst/>
                          <a:latin typeface="Arial" panose="020B0604020202020204" pitchFamily="34" charset="0"/>
                          <a:ea typeface="Tahoma" panose="020B0604030504040204" pitchFamily="34" charset="0"/>
                          <a:cs typeface="Arial" panose="020B0604020202020204" pitchFamily="34" charset="0"/>
                        </a:rPr>
                        <a:t>год</a:t>
                      </a:r>
                    </a:p>
                  </a:txBody>
                  <a:tcPr marL="0" marR="0" marT="0" marB="0" anchor="ctr"/>
                </a:tc>
                <a:extLst>
                  <a:ext uri="{0D108BD9-81ED-4DB2-BD59-A6C34878D82A}">
                    <a16:rowId xmlns:a16="http://schemas.microsoft.com/office/drawing/2014/main" val="2000675682"/>
                  </a:ext>
                </a:extLst>
              </a:tr>
            </a:tbl>
          </a:graphicData>
        </a:graphic>
      </p:graphicFrame>
      <p:sp>
        <p:nvSpPr>
          <p:cNvPr id="2" name="Номер слайда 1">
            <a:extLst>
              <a:ext uri="{FF2B5EF4-FFF2-40B4-BE49-F238E27FC236}">
                <a16:creationId xmlns:a16="http://schemas.microsoft.com/office/drawing/2014/main" id="{ED234F05-85C8-5C0B-46D6-4221C00CFEA2}"/>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32</a:t>
            </a:fld>
            <a:endParaRPr lang="ru-RU" spc="-100" dirty="0"/>
          </a:p>
        </p:txBody>
      </p:sp>
      <p:sp>
        <p:nvSpPr>
          <p:cNvPr id="3" name="TextBox 2">
            <a:extLst>
              <a:ext uri="{FF2B5EF4-FFF2-40B4-BE49-F238E27FC236}">
                <a16:creationId xmlns:a16="http://schemas.microsoft.com/office/drawing/2014/main" id="{8DEC400F-8915-9477-F388-957AB20B0B00}"/>
              </a:ext>
            </a:extLst>
          </p:cNvPr>
          <p:cNvSpPr txBox="1"/>
          <p:nvPr/>
        </p:nvSpPr>
        <p:spPr>
          <a:xfrm>
            <a:off x="88900" y="50800"/>
            <a:ext cx="6743700" cy="877163"/>
          </a:xfrm>
          <a:prstGeom prst="rect">
            <a:avLst/>
          </a:prstGeom>
          <a:noFill/>
        </p:spPr>
        <p:txBody>
          <a:bodyPr wrap="square" rtlCol="0">
            <a:spAutoFit/>
          </a:bodyPr>
          <a:lstStyle/>
          <a:p>
            <a:pPr algn="ctr"/>
            <a:r>
              <a:rPr lang="ru-RU" sz="1700" b="1" dirty="0">
                <a:solidFill>
                  <a:srgbClr val="002060"/>
                </a:solidFill>
                <a:latin typeface="Arial" panose="020B0604020202020204" pitchFamily="34" charset="0"/>
                <a:ea typeface="Verdana" panose="020B0604030504040204" pitchFamily="34" charset="0"/>
                <a:cs typeface="Arial" panose="020B0604020202020204" pitchFamily="34" charset="0"/>
              </a:rPr>
              <a:t>СВЕДЕНИЯ О РАСХОДАХ БЮДЖЕТА МУНИЦИПАЛЬНОГО ОКРУГА СЕМЕНОВСКИЙ ПО РАЗДЕЛАМ И ПОДРАЗДЕЛАМ БЮДЖЕТНОЙ КЛАССИФИКАЦИИ</a:t>
            </a:r>
          </a:p>
        </p:txBody>
      </p:sp>
      <p:sp>
        <p:nvSpPr>
          <p:cNvPr id="4" name="Номер слайда 1">
            <a:extLst>
              <a:ext uri="{FF2B5EF4-FFF2-40B4-BE49-F238E27FC236}">
                <a16:creationId xmlns:a16="http://schemas.microsoft.com/office/drawing/2014/main" id="{66ADE8EB-34D6-59ED-56F4-6E594442FCA8}"/>
              </a:ext>
            </a:extLst>
          </p:cNvPr>
          <p:cNvSpPr txBox="1">
            <a:spLocks/>
          </p:cNvSpPr>
          <p:nvPr/>
        </p:nvSpPr>
        <p:spPr>
          <a:xfrm>
            <a:off x="6570980" y="8916671"/>
            <a:ext cx="287020" cy="227329"/>
          </a:xfrm>
          <a:prstGeom prst="rect">
            <a:avLst/>
          </a:prstGeom>
        </p:spPr>
        <p:txBody>
          <a:bodyPr wrap="square" lIns="0" tIns="0" rIns="0" bIns="0">
            <a:spAutoFit/>
          </a:bodyPr>
          <a:lstStyle>
            <a:defPPr>
              <a:defRPr lang="ru-RU"/>
            </a:defPPr>
            <a:lvl1pPr marL="0" algn="l" defTabSz="914400" rtl="0" eaLnBrk="1" latinLnBrk="0" hangingPunct="1">
              <a:defRPr sz="12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340">
              <a:spcBef>
                <a:spcPts val="165"/>
              </a:spcBef>
            </a:pPr>
            <a:fld id="{81D60167-4931-47E6-BA6A-407CBD079E47}" type="slidenum">
              <a:rPr lang="ru-RU" spc="-100" smtClean="0"/>
              <a:pPr marL="53340">
                <a:spcBef>
                  <a:spcPts val="165"/>
                </a:spcBef>
              </a:pPr>
              <a:t>32</a:t>
            </a:fld>
            <a:endParaRPr lang="ru-RU" spc="-100" dirty="0"/>
          </a:p>
        </p:txBody>
      </p:sp>
    </p:spTree>
    <p:extLst>
      <p:ext uri="{BB962C8B-B14F-4D97-AF65-F5344CB8AC3E}">
        <p14:creationId xmlns:p14="http://schemas.microsoft.com/office/powerpoint/2010/main" val="3971085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object 14"/>
          <p:cNvSpPr txBox="1"/>
          <p:nvPr/>
        </p:nvSpPr>
        <p:spPr>
          <a:xfrm>
            <a:off x="1143000" y="1828800"/>
            <a:ext cx="2286000" cy="839974"/>
          </a:xfrm>
          <a:prstGeom prst="rect">
            <a:avLst/>
          </a:prstGeom>
        </p:spPr>
        <p:txBody>
          <a:bodyPr vert="horz" wrap="square" lIns="0" tIns="100330" rIns="0" bIns="0" rtlCol="0">
            <a:spAutoFit/>
          </a:bodyPr>
          <a:lstStyle/>
          <a:p>
            <a:pPr algn="r">
              <a:lnSpc>
                <a:spcPct val="100000"/>
              </a:lnSpc>
              <a:spcBef>
                <a:spcPts val="790"/>
              </a:spcBef>
            </a:pPr>
            <a:r>
              <a:rPr sz="2400" b="1" spc="-10" dirty="0">
                <a:solidFill>
                  <a:schemeClr val="tx2">
                    <a:lumMod val="50000"/>
                  </a:schemeClr>
                </a:solidFill>
                <a:latin typeface="Times New Roman" panose="02020603050405020304" pitchFamily="18" charset="0"/>
                <a:cs typeface="Times New Roman" panose="02020603050405020304" pitchFamily="18" charset="0"/>
              </a:rPr>
              <a:t>П</a:t>
            </a:r>
            <a:r>
              <a:rPr sz="2400" b="1" spc="-5" dirty="0">
                <a:solidFill>
                  <a:schemeClr val="tx2">
                    <a:lumMod val="50000"/>
                  </a:schemeClr>
                </a:solidFill>
                <a:latin typeface="Times New Roman" panose="02020603050405020304" pitchFamily="18" charset="0"/>
                <a:cs typeface="Times New Roman" panose="02020603050405020304" pitchFamily="18" charset="0"/>
              </a:rPr>
              <a:t>р</a:t>
            </a:r>
            <a:r>
              <a:rPr sz="2400" b="1" spc="-40" dirty="0">
                <a:solidFill>
                  <a:schemeClr val="tx2">
                    <a:lumMod val="50000"/>
                  </a:schemeClr>
                </a:solidFill>
                <a:latin typeface="Times New Roman" panose="02020603050405020304" pitchFamily="18" charset="0"/>
                <a:cs typeface="Times New Roman" panose="02020603050405020304" pitchFamily="18" charset="0"/>
              </a:rPr>
              <a:t>ог</a:t>
            </a:r>
            <a:r>
              <a:rPr sz="2400" b="1" spc="75" dirty="0">
                <a:solidFill>
                  <a:schemeClr val="tx2">
                    <a:lumMod val="50000"/>
                  </a:schemeClr>
                </a:solidFill>
                <a:latin typeface="Times New Roman" panose="02020603050405020304" pitchFamily="18" charset="0"/>
                <a:cs typeface="Times New Roman" panose="02020603050405020304" pitchFamily="18" charset="0"/>
              </a:rPr>
              <a:t>ра</a:t>
            </a:r>
            <a:r>
              <a:rPr sz="2400" b="1" spc="55" dirty="0">
                <a:solidFill>
                  <a:schemeClr val="tx2">
                    <a:lumMod val="50000"/>
                  </a:schemeClr>
                </a:solidFill>
                <a:latin typeface="Times New Roman" panose="02020603050405020304" pitchFamily="18" charset="0"/>
                <a:cs typeface="Times New Roman" panose="02020603050405020304" pitchFamily="18" charset="0"/>
              </a:rPr>
              <a:t>ммн</a:t>
            </a:r>
            <a:r>
              <a:rPr sz="2400" b="1" spc="70" dirty="0">
                <a:solidFill>
                  <a:schemeClr val="tx2">
                    <a:lumMod val="50000"/>
                  </a:schemeClr>
                </a:solidFill>
                <a:latin typeface="Times New Roman" panose="02020603050405020304" pitchFamily="18" charset="0"/>
                <a:cs typeface="Times New Roman" panose="02020603050405020304" pitchFamily="18" charset="0"/>
              </a:rPr>
              <a:t>ы</a:t>
            </a:r>
            <a:r>
              <a:rPr sz="2400" b="1" spc="60" dirty="0">
                <a:solidFill>
                  <a:schemeClr val="tx2">
                    <a:lumMod val="50000"/>
                  </a:schemeClr>
                </a:solidFill>
                <a:latin typeface="Times New Roman" panose="02020603050405020304" pitchFamily="18" charset="0"/>
                <a:cs typeface="Times New Roman" panose="02020603050405020304" pitchFamily="18" charset="0"/>
              </a:rPr>
              <a:t>е</a:t>
            </a:r>
            <a:r>
              <a:rPr sz="2400" b="1" spc="-135" dirty="0">
                <a:solidFill>
                  <a:schemeClr val="tx2">
                    <a:lumMod val="50000"/>
                  </a:schemeClr>
                </a:solidFill>
                <a:latin typeface="Times New Roman" panose="02020603050405020304" pitchFamily="18" charset="0"/>
                <a:cs typeface="Times New Roman" panose="02020603050405020304" pitchFamily="18" charset="0"/>
              </a:rPr>
              <a:t> </a:t>
            </a:r>
            <a:r>
              <a:rPr sz="2400" b="1" spc="75" dirty="0">
                <a:solidFill>
                  <a:schemeClr val="tx2">
                    <a:lumMod val="50000"/>
                  </a:schemeClr>
                </a:solidFill>
                <a:latin typeface="Times New Roman" panose="02020603050405020304" pitchFamily="18" charset="0"/>
                <a:cs typeface="Times New Roman" panose="02020603050405020304" pitchFamily="18" charset="0"/>
              </a:rPr>
              <a:t>ра</a:t>
            </a:r>
            <a:r>
              <a:rPr sz="2400" b="1" spc="125" dirty="0">
                <a:solidFill>
                  <a:schemeClr val="tx2">
                    <a:lumMod val="50000"/>
                  </a:schemeClr>
                </a:solidFill>
                <a:latin typeface="Times New Roman" panose="02020603050405020304" pitchFamily="18" charset="0"/>
                <a:cs typeface="Times New Roman" panose="02020603050405020304" pitchFamily="18" charset="0"/>
              </a:rPr>
              <a:t>с</a:t>
            </a:r>
            <a:r>
              <a:rPr sz="2400" b="1" spc="-35" dirty="0">
                <a:solidFill>
                  <a:schemeClr val="tx2">
                    <a:lumMod val="50000"/>
                  </a:schemeClr>
                </a:solidFill>
                <a:latin typeface="Times New Roman" panose="02020603050405020304" pitchFamily="18" charset="0"/>
                <a:cs typeface="Times New Roman" panose="02020603050405020304" pitchFamily="18" charset="0"/>
              </a:rPr>
              <a:t>х</a:t>
            </a:r>
            <a:r>
              <a:rPr sz="2400" b="1" spc="-45" dirty="0">
                <a:solidFill>
                  <a:schemeClr val="tx2">
                    <a:lumMod val="50000"/>
                  </a:schemeClr>
                </a:solidFill>
                <a:latin typeface="Times New Roman" panose="02020603050405020304" pitchFamily="18" charset="0"/>
                <a:cs typeface="Times New Roman" panose="02020603050405020304" pitchFamily="18" charset="0"/>
              </a:rPr>
              <a:t>о</a:t>
            </a:r>
            <a:r>
              <a:rPr sz="2400" b="1" spc="-20" dirty="0">
                <a:solidFill>
                  <a:schemeClr val="tx2">
                    <a:lumMod val="50000"/>
                  </a:schemeClr>
                </a:solidFill>
                <a:latin typeface="Times New Roman" panose="02020603050405020304" pitchFamily="18" charset="0"/>
                <a:cs typeface="Times New Roman" panose="02020603050405020304" pitchFamily="18" charset="0"/>
              </a:rPr>
              <a:t>д</a:t>
            </a:r>
            <a:r>
              <a:rPr sz="2400" b="1" spc="-135" dirty="0">
                <a:solidFill>
                  <a:schemeClr val="tx2">
                    <a:lumMod val="50000"/>
                  </a:schemeClr>
                </a:solidFill>
                <a:latin typeface="Times New Roman" panose="02020603050405020304" pitchFamily="18" charset="0"/>
                <a:cs typeface="Times New Roman" panose="02020603050405020304" pitchFamily="18" charset="0"/>
              </a:rPr>
              <a:t>ы</a:t>
            </a:r>
            <a:endParaRPr sz="2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9" name="object 19"/>
          <p:cNvSpPr txBox="1"/>
          <p:nvPr/>
        </p:nvSpPr>
        <p:spPr>
          <a:xfrm>
            <a:off x="3581400" y="1828800"/>
            <a:ext cx="2590800" cy="1350370"/>
          </a:xfrm>
          <a:prstGeom prst="rect">
            <a:avLst/>
          </a:prstGeom>
        </p:spPr>
        <p:txBody>
          <a:bodyPr vert="horz" wrap="square" lIns="0" tIns="100330" rIns="0" bIns="0" rtlCol="0">
            <a:spAutoFit/>
          </a:bodyPr>
          <a:lstStyle/>
          <a:p>
            <a:pPr>
              <a:lnSpc>
                <a:spcPct val="100000"/>
              </a:lnSpc>
              <a:spcBef>
                <a:spcPts val="790"/>
              </a:spcBef>
            </a:pPr>
            <a:r>
              <a:rPr sz="2400" b="1" spc="-15" dirty="0">
                <a:solidFill>
                  <a:srgbClr val="822A30"/>
                </a:solidFill>
                <a:latin typeface="Times New Roman" panose="02020603050405020304" pitchFamily="18" charset="0"/>
                <a:cs typeface="Times New Roman" panose="02020603050405020304" pitchFamily="18" charset="0"/>
              </a:rPr>
              <a:t>Н</a:t>
            </a:r>
            <a:r>
              <a:rPr sz="2400" b="1" spc="-5" dirty="0">
                <a:solidFill>
                  <a:srgbClr val="822A30"/>
                </a:solidFill>
                <a:latin typeface="Times New Roman" panose="02020603050405020304" pitchFamily="18" charset="0"/>
                <a:cs typeface="Times New Roman" panose="02020603050405020304" pitchFamily="18" charset="0"/>
              </a:rPr>
              <a:t>е</a:t>
            </a:r>
            <a:r>
              <a:rPr sz="2400" b="1" spc="40" dirty="0">
                <a:solidFill>
                  <a:srgbClr val="822A30"/>
                </a:solidFill>
                <a:latin typeface="Times New Roman" panose="02020603050405020304" pitchFamily="18" charset="0"/>
                <a:cs typeface="Times New Roman" panose="02020603050405020304" pitchFamily="18" charset="0"/>
              </a:rPr>
              <a:t>програ</a:t>
            </a:r>
            <a:r>
              <a:rPr sz="2400" b="1" spc="50" dirty="0">
                <a:solidFill>
                  <a:srgbClr val="822A30"/>
                </a:solidFill>
                <a:latin typeface="Times New Roman" panose="02020603050405020304" pitchFamily="18" charset="0"/>
                <a:cs typeface="Times New Roman" panose="02020603050405020304" pitchFamily="18" charset="0"/>
              </a:rPr>
              <a:t>м</a:t>
            </a:r>
            <a:r>
              <a:rPr sz="2400" b="1" spc="5" dirty="0">
                <a:solidFill>
                  <a:srgbClr val="822A30"/>
                </a:solidFill>
                <a:latin typeface="Times New Roman" panose="02020603050405020304" pitchFamily="18" charset="0"/>
                <a:cs typeface="Times New Roman" panose="02020603050405020304" pitchFamily="18" charset="0"/>
              </a:rPr>
              <a:t>мн</a:t>
            </a:r>
            <a:r>
              <a:rPr sz="2400" b="1" dirty="0">
                <a:solidFill>
                  <a:srgbClr val="822A30"/>
                </a:solidFill>
                <a:latin typeface="Times New Roman" panose="02020603050405020304" pitchFamily="18" charset="0"/>
                <a:cs typeface="Times New Roman" panose="02020603050405020304" pitchFamily="18" charset="0"/>
              </a:rPr>
              <a:t>ы</a:t>
            </a:r>
            <a:r>
              <a:rPr sz="2400" b="1" spc="60" dirty="0">
                <a:solidFill>
                  <a:srgbClr val="822A30"/>
                </a:solidFill>
                <a:latin typeface="Times New Roman" panose="02020603050405020304" pitchFamily="18" charset="0"/>
                <a:cs typeface="Times New Roman" panose="02020603050405020304" pitchFamily="18" charset="0"/>
              </a:rPr>
              <a:t>е</a:t>
            </a:r>
            <a:r>
              <a:rPr sz="2400" b="1" spc="-125" dirty="0">
                <a:solidFill>
                  <a:srgbClr val="822A30"/>
                </a:solidFill>
                <a:latin typeface="Times New Roman" panose="02020603050405020304" pitchFamily="18" charset="0"/>
                <a:cs typeface="Times New Roman" panose="02020603050405020304" pitchFamily="18" charset="0"/>
              </a:rPr>
              <a:t> </a:t>
            </a:r>
            <a:r>
              <a:rPr sz="2400" b="1" spc="75" dirty="0">
                <a:solidFill>
                  <a:srgbClr val="822A30"/>
                </a:solidFill>
                <a:latin typeface="Times New Roman" panose="02020603050405020304" pitchFamily="18" charset="0"/>
                <a:cs typeface="Times New Roman" panose="02020603050405020304" pitchFamily="18" charset="0"/>
              </a:rPr>
              <a:t>ра</a:t>
            </a:r>
            <a:r>
              <a:rPr sz="2400" b="1" spc="125" dirty="0">
                <a:solidFill>
                  <a:srgbClr val="822A30"/>
                </a:solidFill>
                <a:latin typeface="Times New Roman" panose="02020603050405020304" pitchFamily="18" charset="0"/>
                <a:cs typeface="Times New Roman" panose="02020603050405020304" pitchFamily="18" charset="0"/>
              </a:rPr>
              <a:t>с</a:t>
            </a:r>
            <a:r>
              <a:rPr sz="2400" b="1" spc="-35" dirty="0">
                <a:solidFill>
                  <a:srgbClr val="822A30"/>
                </a:solidFill>
                <a:latin typeface="Times New Roman" panose="02020603050405020304" pitchFamily="18" charset="0"/>
                <a:cs typeface="Times New Roman" panose="02020603050405020304" pitchFamily="18" charset="0"/>
              </a:rPr>
              <a:t>х</a:t>
            </a:r>
            <a:r>
              <a:rPr sz="2400" b="1" spc="-45" dirty="0">
                <a:solidFill>
                  <a:srgbClr val="822A30"/>
                </a:solidFill>
                <a:latin typeface="Times New Roman" panose="02020603050405020304" pitchFamily="18" charset="0"/>
                <a:cs typeface="Times New Roman" panose="02020603050405020304" pitchFamily="18" charset="0"/>
              </a:rPr>
              <a:t>о</a:t>
            </a:r>
            <a:r>
              <a:rPr sz="2400" b="1" spc="-20" dirty="0">
                <a:solidFill>
                  <a:srgbClr val="822A30"/>
                </a:solidFill>
                <a:latin typeface="Times New Roman" panose="02020603050405020304" pitchFamily="18" charset="0"/>
                <a:cs typeface="Times New Roman" panose="02020603050405020304" pitchFamily="18" charset="0"/>
              </a:rPr>
              <a:t>д</a:t>
            </a:r>
            <a:r>
              <a:rPr sz="2400" b="1" spc="-135" dirty="0">
                <a:solidFill>
                  <a:srgbClr val="822A30"/>
                </a:solidFill>
                <a:latin typeface="Times New Roman" panose="02020603050405020304" pitchFamily="18" charset="0"/>
                <a:cs typeface="Times New Roman" panose="02020603050405020304" pitchFamily="18" charset="0"/>
              </a:rPr>
              <a:t>ы</a:t>
            </a:r>
            <a:endParaRPr sz="2400" b="1" dirty="0">
              <a:solidFill>
                <a:srgbClr val="822A30"/>
              </a:solidFill>
              <a:latin typeface="Times New Roman" panose="02020603050405020304" pitchFamily="18" charset="0"/>
              <a:cs typeface="Times New Roman" panose="02020603050405020304" pitchFamily="18" charset="0"/>
            </a:endParaRPr>
          </a:p>
          <a:p>
            <a:pPr marL="635">
              <a:lnSpc>
                <a:spcPct val="100000"/>
              </a:lnSpc>
              <a:spcBef>
                <a:spcPts val="1125"/>
              </a:spcBef>
            </a:pPr>
            <a:r>
              <a:rPr lang="ru-RU" sz="2400" b="1" spc="-110" dirty="0">
                <a:solidFill>
                  <a:schemeClr val="accent5">
                    <a:lumMod val="75000"/>
                  </a:schemeClr>
                </a:solidFill>
                <a:latin typeface="Times New Roman" panose="02020603050405020304" pitchFamily="18" charset="0"/>
                <a:cs typeface="Times New Roman" panose="02020603050405020304" pitchFamily="18" charset="0"/>
              </a:rPr>
              <a:t>    </a:t>
            </a:r>
            <a:endParaRP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object 26"/>
          <p:cNvSpPr/>
          <p:nvPr/>
        </p:nvSpPr>
        <p:spPr>
          <a:xfrm>
            <a:off x="3429000" y="3276600"/>
            <a:ext cx="1828800" cy="1676400"/>
          </a:xfrm>
          <a:custGeom>
            <a:avLst/>
            <a:gdLst/>
            <a:ahLst/>
            <a:cxnLst/>
            <a:rect l="l" t="t" r="r" b="b"/>
            <a:pathLst>
              <a:path w="1577339" h="1502409">
                <a:moveTo>
                  <a:pt x="788657" y="0"/>
                </a:moveTo>
                <a:lnTo>
                  <a:pt x="738781" y="1477"/>
                </a:lnTo>
                <a:lnTo>
                  <a:pt x="689730" y="5852"/>
                </a:lnTo>
                <a:lnTo>
                  <a:pt x="641596" y="13035"/>
                </a:lnTo>
                <a:lnTo>
                  <a:pt x="594470" y="22940"/>
                </a:lnTo>
                <a:lnTo>
                  <a:pt x="548446" y="35477"/>
                </a:lnTo>
                <a:lnTo>
                  <a:pt x="503616" y="50559"/>
                </a:lnTo>
                <a:lnTo>
                  <a:pt x="460072" y="68098"/>
                </a:lnTo>
                <a:lnTo>
                  <a:pt x="417907" y="88005"/>
                </a:lnTo>
                <a:lnTo>
                  <a:pt x="377213" y="110194"/>
                </a:lnTo>
                <a:lnTo>
                  <a:pt x="338082" y="134575"/>
                </a:lnTo>
                <a:lnTo>
                  <a:pt x="300607" y="161061"/>
                </a:lnTo>
                <a:lnTo>
                  <a:pt x="264880" y="189564"/>
                </a:lnTo>
                <a:lnTo>
                  <a:pt x="230993" y="219995"/>
                </a:lnTo>
                <a:lnTo>
                  <a:pt x="199040" y="252268"/>
                </a:lnTo>
                <a:lnTo>
                  <a:pt x="169112" y="286293"/>
                </a:lnTo>
                <a:lnTo>
                  <a:pt x="141302" y="321982"/>
                </a:lnTo>
                <a:lnTo>
                  <a:pt x="115702" y="359249"/>
                </a:lnTo>
                <a:lnTo>
                  <a:pt x="92404" y="398004"/>
                </a:lnTo>
                <a:lnTo>
                  <a:pt x="71501" y="438160"/>
                </a:lnTo>
                <a:lnTo>
                  <a:pt x="53086" y="479628"/>
                </a:lnTo>
                <a:lnTo>
                  <a:pt x="37250" y="522321"/>
                </a:lnTo>
                <a:lnTo>
                  <a:pt x="24086" y="566151"/>
                </a:lnTo>
                <a:lnTo>
                  <a:pt x="13687" y="611030"/>
                </a:lnTo>
                <a:lnTo>
                  <a:pt x="6144" y="656869"/>
                </a:lnTo>
                <a:lnTo>
                  <a:pt x="1551" y="703581"/>
                </a:lnTo>
                <a:lnTo>
                  <a:pt x="0" y="751077"/>
                </a:lnTo>
                <a:lnTo>
                  <a:pt x="1551" y="798577"/>
                </a:lnTo>
                <a:lnTo>
                  <a:pt x="6144" y="845291"/>
                </a:lnTo>
                <a:lnTo>
                  <a:pt x="13687" y="891132"/>
                </a:lnTo>
                <a:lnTo>
                  <a:pt x="24086" y="936012"/>
                </a:lnTo>
                <a:lnTo>
                  <a:pt x="37250" y="979843"/>
                </a:lnTo>
                <a:lnTo>
                  <a:pt x="53086" y="1022537"/>
                </a:lnTo>
                <a:lnTo>
                  <a:pt x="71501" y="1064006"/>
                </a:lnTo>
                <a:lnTo>
                  <a:pt x="92404" y="1104162"/>
                </a:lnTo>
                <a:lnTo>
                  <a:pt x="115702" y="1142918"/>
                </a:lnTo>
                <a:lnTo>
                  <a:pt x="141302" y="1180184"/>
                </a:lnTo>
                <a:lnTo>
                  <a:pt x="169112" y="1215873"/>
                </a:lnTo>
                <a:lnTo>
                  <a:pt x="199040" y="1249898"/>
                </a:lnTo>
                <a:lnTo>
                  <a:pt x="230993" y="1282169"/>
                </a:lnTo>
                <a:lnTo>
                  <a:pt x="264880" y="1312600"/>
                </a:lnTo>
                <a:lnTo>
                  <a:pt x="300607" y="1341102"/>
                </a:lnTo>
                <a:lnTo>
                  <a:pt x="338082" y="1367587"/>
                </a:lnTo>
                <a:lnTo>
                  <a:pt x="377213" y="1391967"/>
                </a:lnTo>
                <a:lnTo>
                  <a:pt x="417907" y="1414155"/>
                </a:lnTo>
                <a:lnTo>
                  <a:pt x="460072" y="1434061"/>
                </a:lnTo>
                <a:lnTo>
                  <a:pt x="503616" y="1451599"/>
                </a:lnTo>
                <a:lnTo>
                  <a:pt x="548446" y="1466680"/>
                </a:lnTo>
                <a:lnTo>
                  <a:pt x="594470" y="1479217"/>
                </a:lnTo>
                <a:lnTo>
                  <a:pt x="641596" y="1489121"/>
                </a:lnTo>
                <a:lnTo>
                  <a:pt x="689730" y="1496304"/>
                </a:lnTo>
                <a:lnTo>
                  <a:pt x="738781" y="1500678"/>
                </a:lnTo>
                <a:lnTo>
                  <a:pt x="788657" y="1502156"/>
                </a:lnTo>
                <a:lnTo>
                  <a:pt x="838535" y="1500678"/>
                </a:lnTo>
                <a:lnTo>
                  <a:pt x="887588" y="1496304"/>
                </a:lnTo>
                <a:lnTo>
                  <a:pt x="935724" y="1489121"/>
                </a:lnTo>
                <a:lnTo>
                  <a:pt x="982851" y="1479217"/>
                </a:lnTo>
                <a:lnTo>
                  <a:pt x="1028876" y="1466680"/>
                </a:lnTo>
                <a:lnTo>
                  <a:pt x="1073706" y="1451599"/>
                </a:lnTo>
                <a:lnTo>
                  <a:pt x="1117250" y="1434061"/>
                </a:lnTo>
                <a:lnTo>
                  <a:pt x="1159415" y="1414155"/>
                </a:lnTo>
                <a:lnTo>
                  <a:pt x="1200109" y="1391967"/>
                </a:lnTo>
                <a:lnTo>
                  <a:pt x="1239239" y="1367587"/>
                </a:lnTo>
                <a:lnTo>
                  <a:pt x="1276713" y="1341102"/>
                </a:lnTo>
                <a:lnTo>
                  <a:pt x="1312438" y="1312600"/>
                </a:lnTo>
                <a:lnTo>
                  <a:pt x="1346323" y="1282169"/>
                </a:lnTo>
                <a:lnTo>
                  <a:pt x="1378275" y="1249898"/>
                </a:lnTo>
                <a:lnTo>
                  <a:pt x="1408202" y="1215873"/>
                </a:lnTo>
                <a:lnTo>
                  <a:pt x="1436010" y="1180184"/>
                </a:lnTo>
                <a:lnTo>
                  <a:pt x="1461609" y="1142918"/>
                </a:lnTo>
                <a:lnTo>
                  <a:pt x="1484905" y="1104162"/>
                </a:lnTo>
                <a:lnTo>
                  <a:pt x="1505806" y="1064006"/>
                </a:lnTo>
                <a:lnTo>
                  <a:pt x="1524220" y="1022537"/>
                </a:lnTo>
                <a:lnTo>
                  <a:pt x="1540055" y="979843"/>
                </a:lnTo>
                <a:lnTo>
                  <a:pt x="1553217" y="936012"/>
                </a:lnTo>
                <a:lnTo>
                  <a:pt x="1563615" y="891132"/>
                </a:lnTo>
                <a:lnTo>
                  <a:pt x="1571157" y="845291"/>
                </a:lnTo>
                <a:lnTo>
                  <a:pt x="1575750" y="798577"/>
                </a:lnTo>
                <a:lnTo>
                  <a:pt x="1577301" y="751077"/>
                </a:lnTo>
                <a:lnTo>
                  <a:pt x="788657" y="751077"/>
                </a:lnTo>
                <a:lnTo>
                  <a:pt x="1357591" y="230885"/>
                </a:lnTo>
                <a:lnTo>
                  <a:pt x="1322286" y="198004"/>
                </a:lnTo>
                <a:lnTo>
                  <a:pt x="1285095" y="167449"/>
                </a:lnTo>
                <a:lnTo>
                  <a:pt x="1246148" y="139272"/>
                </a:lnTo>
                <a:lnTo>
                  <a:pt x="1205575" y="113526"/>
                </a:lnTo>
                <a:lnTo>
                  <a:pt x="1163505" y="90266"/>
                </a:lnTo>
                <a:lnTo>
                  <a:pt x="1120069" y="69543"/>
                </a:lnTo>
                <a:lnTo>
                  <a:pt x="1075397" y="51411"/>
                </a:lnTo>
                <a:lnTo>
                  <a:pt x="1029617" y="35923"/>
                </a:lnTo>
                <a:lnTo>
                  <a:pt x="982860" y="23132"/>
                </a:lnTo>
                <a:lnTo>
                  <a:pt x="935256" y="13091"/>
                </a:lnTo>
                <a:lnTo>
                  <a:pt x="886934" y="5853"/>
                </a:lnTo>
                <a:lnTo>
                  <a:pt x="838024" y="1472"/>
                </a:lnTo>
                <a:lnTo>
                  <a:pt x="788657" y="0"/>
                </a:lnTo>
                <a:close/>
              </a:path>
            </a:pathLst>
          </a:custGeom>
          <a:solidFill>
            <a:schemeClr val="tx2">
              <a:lumMod val="75000"/>
            </a:schemeClr>
          </a:solidFill>
        </p:spPr>
        <p:txBody>
          <a:bodyPr wrap="square" lIns="0" tIns="0" rIns="0" bIns="0" rtlCol="0"/>
          <a:lstStyle/>
          <a:p>
            <a:endParaRPr dirty="0"/>
          </a:p>
        </p:txBody>
      </p:sp>
      <p:sp>
        <p:nvSpPr>
          <p:cNvPr id="33" name="object 33"/>
          <p:cNvSpPr txBox="1"/>
          <p:nvPr/>
        </p:nvSpPr>
        <p:spPr>
          <a:xfrm>
            <a:off x="228600" y="3962400"/>
            <a:ext cx="1828800" cy="443711"/>
          </a:xfrm>
          <a:prstGeom prst="rect">
            <a:avLst/>
          </a:prstGeom>
        </p:spPr>
        <p:txBody>
          <a:bodyPr vert="horz" wrap="square" lIns="0" tIns="12700" rIns="0" bIns="0" rtlCol="0">
            <a:spAutoFit/>
          </a:bodyPr>
          <a:lstStyle/>
          <a:p>
            <a:pPr marL="12700">
              <a:lnSpc>
                <a:spcPct val="100000"/>
              </a:lnSpc>
              <a:spcBef>
                <a:spcPts val="100"/>
              </a:spcBef>
            </a:pPr>
            <a:r>
              <a:rPr sz="2800" b="1" spc="-85" dirty="0">
                <a:solidFill>
                  <a:srgbClr val="7F2F2D"/>
                </a:solidFill>
                <a:latin typeface="Times New Roman" panose="02020603050405020304" pitchFamily="18" charset="0"/>
                <a:cs typeface="Times New Roman" panose="02020603050405020304" pitchFamily="18" charset="0"/>
              </a:rPr>
              <a:t>202</a:t>
            </a:r>
            <a:r>
              <a:rPr lang="ru-RU" sz="2800" b="1" spc="-85" dirty="0">
                <a:solidFill>
                  <a:srgbClr val="7F2F2D"/>
                </a:solidFill>
                <a:latin typeface="Times New Roman" panose="02020603050405020304" pitchFamily="18" charset="0"/>
                <a:cs typeface="Times New Roman" panose="02020603050405020304" pitchFamily="18" charset="0"/>
              </a:rPr>
              <a:t>6 </a:t>
            </a:r>
            <a:r>
              <a:rPr sz="2800" b="1" spc="-25" dirty="0">
                <a:solidFill>
                  <a:srgbClr val="7F2F2D"/>
                </a:solidFill>
                <a:latin typeface="Times New Roman" panose="02020603050405020304" pitchFamily="18" charset="0"/>
                <a:cs typeface="Times New Roman" panose="02020603050405020304" pitchFamily="18" charset="0"/>
              </a:rPr>
              <a:t>год</a:t>
            </a:r>
            <a:endParaRPr sz="2800" dirty="0">
              <a:solidFill>
                <a:srgbClr val="7F2F2D"/>
              </a:solidFill>
              <a:latin typeface="Times New Roman" panose="02020603050405020304" pitchFamily="18" charset="0"/>
              <a:cs typeface="Times New Roman" panose="02020603050405020304" pitchFamily="18" charset="0"/>
            </a:endParaRPr>
          </a:p>
        </p:txBody>
      </p:sp>
      <p:sp>
        <p:nvSpPr>
          <p:cNvPr id="37" name="object 37"/>
          <p:cNvSpPr/>
          <p:nvPr/>
        </p:nvSpPr>
        <p:spPr>
          <a:xfrm>
            <a:off x="4572000" y="3352800"/>
            <a:ext cx="990600" cy="685800"/>
          </a:xfrm>
          <a:custGeom>
            <a:avLst/>
            <a:gdLst/>
            <a:ahLst/>
            <a:cxnLst/>
            <a:rect l="l" t="t" r="r" b="b"/>
            <a:pathLst>
              <a:path w="788669" h="520065">
                <a:moveTo>
                  <a:pt x="569341" y="0"/>
                </a:moveTo>
                <a:lnTo>
                  <a:pt x="0" y="519683"/>
                </a:lnTo>
                <a:lnTo>
                  <a:pt x="788670" y="518794"/>
                </a:lnTo>
                <a:lnTo>
                  <a:pt x="786983" y="470620"/>
                </a:lnTo>
                <a:lnTo>
                  <a:pt x="782089" y="422898"/>
                </a:lnTo>
                <a:lnTo>
                  <a:pt x="774045" y="375761"/>
                </a:lnTo>
                <a:lnTo>
                  <a:pt x="762907" y="329343"/>
                </a:lnTo>
                <a:lnTo>
                  <a:pt x="748734" y="283780"/>
                </a:lnTo>
                <a:lnTo>
                  <a:pt x="731583" y="239204"/>
                </a:lnTo>
                <a:lnTo>
                  <a:pt x="711511" y="195750"/>
                </a:lnTo>
                <a:lnTo>
                  <a:pt x="688575" y="153552"/>
                </a:lnTo>
                <a:lnTo>
                  <a:pt x="662832" y="112744"/>
                </a:lnTo>
                <a:lnTo>
                  <a:pt x="634341" y="73460"/>
                </a:lnTo>
                <a:lnTo>
                  <a:pt x="603158" y="35833"/>
                </a:lnTo>
                <a:lnTo>
                  <a:pt x="569341" y="0"/>
                </a:lnTo>
                <a:close/>
              </a:path>
            </a:pathLst>
          </a:custGeom>
          <a:solidFill>
            <a:srgbClr val="7F2F2D"/>
          </a:solidFill>
        </p:spPr>
        <p:txBody>
          <a:bodyPr wrap="square" lIns="0" tIns="0" rIns="0" bIns="0" rtlCol="0"/>
          <a:lstStyle/>
          <a:p>
            <a:endParaRPr/>
          </a:p>
        </p:txBody>
      </p:sp>
      <p:sp>
        <p:nvSpPr>
          <p:cNvPr id="55" name="object 55"/>
          <p:cNvSpPr txBox="1"/>
          <p:nvPr/>
        </p:nvSpPr>
        <p:spPr>
          <a:xfrm>
            <a:off x="4876800" y="3657600"/>
            <a:ext cx="838200" cy="382156"/>
          </a:xfrm>
          <a:prstGeom prst="rect">
            <a:avLst/>
          </a:prstGeom>
        </p:spPr>
        <p:txBody>
          <a:bodyPr vert="horz" wrap="square" lIns="0" tIns="12700" rIns="0" bIns="0" rtlCol="0">
            <a:spAutoFit/>
          </a:bodyPr>
          <a:lstStyle/>
          <a:p>
            <a:pPr marL="12700">
              <a:lnSpc>
                <a:spcPct val="100000"/>
              </a:lnSpc>
              <a:spcBef>
                <a:spcPts val="100"/>
              </a:spcBef>
            </a:pPr>
            <a:r>
              <a:rPr lang="ru-RU" sz="2400" b="1" spc="-130" dirty="0">
                <a:solidFill>
                  <a:schemeClr val="bg1"/>
                </a:solidFill>
                <a:latin typeface="Times New Roman" panose="02020603050405020304" pitchFamily="18" charset="0"/>
                <a:cs typeface="Times New Roman" panose="02020603050405020304" pitchFamily="18" charset="0"/>
              </a:rPr>
              <a:t>7,2</a:t>
            </a:r>
            <a:r>
              <a:rPr sz="2400" b="1" spc="-575" dirty="0">
                <a:solidFill>
                  <a:schemeClr val="bg1"/>
                </a:solidFill>
                <a:latin typeface="Times New Roman" panose="02020603050405020304" pitchFamily="18" charset="0"/>
                <a:cs typeface="Times New Roman" panose="02020603050405020304" pitchFamily="18" charset="0"/>
              </a:rPr>
              <a:t>%</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58" name="object 58"/>
          <p:cNvSpPr txBox="1"/>
          <p:nvPr/>
        </p:nvSpPr>
        <p:spPr>
          <a:xfrm>
            <a:off x="3657600" y="3733800"/>
            <a:ext cx="1295400" cy="382156"/>
          </a:xfrm>
          <a:prstGeom prst="rect">
            <a:avLst/>
          </a:prstGeom>
        </p:spPr>
        <p:txBody>
          <a:bodyPr vert="horz" wrap="square" lIns="0" tIns="12700" rIns="0" bIns="0" rtlCol="0">
            <a:spAutoFit/>
          </a:bodyPr>
          <a:lstStyle/>
          <a:p>
            <a:pPr marL="12700">
              <a:lnSpc>
                <a:spcPct val="100000"/>
              </a:lnSpc>
              <a:spcBef>
                <a:spcPts val="100"/>
              </a:spcBef>
            </a:pPr>
            <a:r>
              <a:rPr sz="2400" b="1" spc="-130" dirty="0">
                <a:solidFill>
                  <a:schemeClr val="bg1"/>
                </a:solidFill>
                <a:latin typeface="Times New Roman" panose="02020603050405020304" pitchFamily="18" charset="0"/>
                <a:cs typeface="Times New Roman" panose="02020603050405020304" pitchFamily="18" charset="0"/>
              </a:rPr>
              <a:t>9</a:t>
            </a:r>
            <a:r>
              <a:rPr lang="ru-RU" sz="2400" b="1" spc="-130" dirty="0">
                <a:solidFill>
                  <a:schemeClr val="bg1"/>
                </a:solidFill>
                <a:latin typeface="Times New Roman" panose="02020603050405020304" pitchFamily="18" charset="0"/>
                <a:cs typeface="Times New Roman" panose="02020603050405020304" pitchFamily="18" charset="0"/>
              </a:rPr>
              <a:t>2,8</a:t>
            </a:r>
            <a:r>
              <a:rPr sz="2400" b="1" spc="-575" dirty="0">
                <a:solidFill>
                  <a:schemeClr val="bg1"/>
                </a:solidFill>
                <a:latin typeface="Times New Roman" panose="02020603050405020304" pitchFamily="18" charset="0"/>
                <a:cs typeface="Times New Roman" panose="02020603050405020304" pitchFamily="18" charset="0"/>
              </a:rPr>
              <a: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0" name="object 60"/>
          <p:cNvSpPr txBox="1"/>
          <p:nvPr/>
        </p:nvSpPr>
        <p:spPr>
          <a:xfrm>
            <a:off x="5223509" y="7080250"/>
            <a:ext cx="637540" cy="320601"/>
          </a:xfrm>
          <a:prstGeom prst="rect">
            <a:avLst/>
          </a:prstGeom>
        </p:spPr>
        <p:txBody>
          <a:bodyPr vert="horz" wrap="square" lIns="0" tIns="12700" rIns="0" bIns="0" rtlCol="0">
            <a:spAutoFit/>
          </a:bodyPr>
          <a:lstStyle/>
          <a:p>
            <a:pPr marL="12700">
              <a:lnSpc>
                <a:spcPct val="100000"/>
              </a:lnSpc>
              <a:spcBef>
                <a:spcPts val="100"/>
              </a:spcBef>
            </a:pPr>
            <a:r>
              <a:rPr sz="2000" b="1" spc="-130" dirty="0">
                <a:solidFill>
                  <a:srgbClr val="FFFFFF"/>
                </a:solidFill>
                <a:latin typeface="Times New Roman" panose="02020603050405020304" pitchFamily="18" charset="0"/>
                <a:cs typeface="Times New Roman" panose="02020603050405020304" pitchFamily="18" charset="0"/>
              </a:rPr>
              <a:t>9</a:t>
            </a:r>
            <a:r>
              <a:rPr lang="ru-RU" sz="2000" b="1" spc="-130" dirty="0">
                <a:solidFill>
                  <a:srgbClr val="FFFFFF"/>
                </a:solidFill>
                <a:latin typeface="Times New Roman" panose="02020603050405020304" pitchFamily="18" charset="0"/>
                <a:cs typeface="Times New Roman" panose="02020603050405020304" pitchFamily="18" charset="0"/>
              </a:rPr>
              <a:t>2,2</a:t>
            </a:r>
            <a:r>
              <a:rPr sz="2000" b="1" spc="-575" dirty="0">
                <a:solidFill>
                  <a:srgbClr val="FFFFFF"/>
                </a:solidFill>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61" name="object 61"/>
          <p:cNvSpPr txBox="1">
            <a:spLocks noGrp="1"/>
          </p:cNvSpPr>
          <p:nvPr>
            <p:ph type="title"/>
          </p:nvPr>
        </p:nvSpPr>
        <p:spPr>
          <a:xfrm>
            <a:off x="258267" y="96773"/>
            <a:ext cx="6341465" cy="566822"/>
          </a:xfrm>
          <a:prstGeom prst="rect">
            <a:avLst/>
          </a:prstGeom>
        </p:spPr>
        <p:txBody>
          <a:bodyPr vert="horz" wrap="square" lIns="0" tIns="12700" rIns="0" bIns="0" rtlCol="0">
            <a:spAutoFit/>
          </a:bodyPr>
          <a:lstStyle/>
          <a:p>
            <a:pPr marL="12700" marR="5080" algn="ctr">
              <a:lnSpc>
                <a:spcPct val="100000"/>
              </a:lnSpc>
              <a:spcBef>
                <a:spcPts val="100"/>
              </a:spcBef>
            </a:pPr>
            <a:r>
              <a:rPr sz="1800" b="1" spc="-110" dirty="0">
                <a:solidFill>
                  <a:srgbClr val="002060"/>
                </a:solidFill>
                <a:latin typeface="Arial" panose="020B0604020202020204" pitchFamily="34" charset="0"/>
                <a:cs typeface="Arial" panose="020B0604020202020204" pitchFamily="34" charset="0"/>
              </a:rPr>
              <a:t>ПРОГ</a:t>
            </a:r>
            <a:r>
              <a:rPr sz="1800" b="1" spc="-165" dirty="0">
                <a:solidFill>
                  <a:srgbClr val="002060"/>
                </a:solidFill>
                <a:latin typeface="Arial" panose="020B0604020202020204" pitchFamily="34" charset="0"/>
                <a:cs typeface="Arial" panose="020B0604020202020204" pitchFamily="34" charset="0"/>
              </a:rPr>
              <a:t>Р</a:t>
            </a:r>
            <a:r>
              <a:rPr sz="1800" b="1" spc="-130" dirty="0">
                <a:solidFill>
                  <a:srgbClr val="002060"/>
                </a:solidFill>
                <a:latin typeface="Arial" panose="020B0604020202020204" pitchFamily="34" charset="0"/>
                <a:cs typeface="Arial" panose="020B0604020202020204" pitchFamily="34" charset="0"/>
              </a:rPr>
              <a:t>А</a:t>
            </a:r>
            <a:r>
              <a:rPr sz="1800" b="1" spc="-175" dirty="0">
                <a:solidFill>
                  <a:srgbClr val="002060"/>
                </a:solidFill>
                <a:latin typeface="Arial" panose="020B0604020202020204" pitchFamily="34" charset="0"/>
                <a:cs typeface="Arial" panose="020B0604020202020204" pitchFamily="34" charset="0"/>
              </a:rPr>
              <a:t>М</a:t>
            </a:r>
            <a:r>
              <a:rPr sz="1800" b="1" spc="-120" dirty="0">
                <a:solidFill>
                  <a:srgbClr val="002060"/>
                </a:solidFill>
                <a:latin typeface="Arial" panose="020B0604020202020204" pitchFamily="34" charset="0"/>
                <a:cs typeface="Arial" panose="020B0604020202020204" pitchFamily="34" charset="0"/>
              </a:rPr>
              <a:t>МНЫЕ</a:t>
            </a:r>
            <a:r>
              <a:rPr sz="1800" b="1" spc="-125" dirty="0">
                <a:solidFill>
                  <a:srgbClr val="002060"/>
                </a:solidFill>
                <a:latin typeface="Arial" panose="020B0604020202020204" pitchFamily="34" charset="0"/>
                <a:cs typeface="Arial" panose="020B0604020202020204" pitchFamily="34" charset="0"/>
              </a:rPr>
              <a:t> </a:t>
            </a:r>
            <a:r>
              <a:rPr sz="1800" b="1" spc="-135" dirty="0">
                <a:solidFill>
                  <a:srgbClr val="002060"/>
                </a:solidFill>
                <a:latin typeface="Arial" panose="020B0604020202020204" pitchFamily="34" charset="0"/>
                <a:cs typeface="Arial" panose="020B0604020202020204" pitchFamily="34" charset="0"/>
              </a:rPr>
              <a:t>И </a:t>
            </a:r>
            <a:r>
              <a:rPr sz="1800" b="1" spc="-140" dirty="0">
                <a:solidFill>
                  <a:srgbClr val="002060"/>
                </a:solidFill>
                <a:latin typeface="Arial" panose="020B0604020202020204" pitchFamily="34" charset="0"/>
                <a:cs typeface="Arial" panose="020B0604020202020204" pitchFamily="34" charset="0"/>
              </a:rPr>
              <a:t>Н</a:t>
            </a:r>
            <a:r>
              <a:rPr sz="1800" b="1" spc="-105" dirty="0">
                <a:solidFill>
                  <a:srgbClr val="002060"/>
                </a:solidFill>
                <a:latin typeface="Arial" panose="020B0604020202020204" pitchFamily="34" charset="0"/>
                <a:cs typeface="Arial" panose="020B0604020202020204" pitchFamily="34" charset="0"/>
              </a:rPr>
              <a:t>Е</a:t>
            </a:r>
            <a:r>
              <a:rPr sz="1800" b="1" spc="-110" dirty="0">
                <a:solidFill>
                  <a:srgbClr val="002060"/>
                </a:solidFill>
                <a:latin typeface="Arial" panose="020B0604020202020204" pitchFamily="34" charset="0"/>
                <a:cs typeface="Arial" panose="020B0604020202020204" pitchFamily="34" charset="0"/>
              </a:rPr>
              <a:t>ПРОГ</a:t>
            </a:r>
            <a:r>
              <a:rPr sz="1800" b="1" spc="-165" dirty="0">
                <a:solidFill>
                  <a:srgbClr val="002060"/>
                </a:solidFill>
                <a:latin typeface="Arial" panose="020B0604020202020204" pitchFamily="34" charset="0"/>
                <a:cs typeface="Arial" panose="020B0604020202020204" pitchFamily="34" charset="0"/>
              </a:rPr>
              <a:t>Р</a:t>
            </a:r>
            <a:r>
              <a:rPr sz="1800" b="1" spc="-130" dirty="0">
                <a:solidFill>
                  <a:srgbClr val="002060"/>
                </a:solidFill>
                <a:latin typeface="Arial" panose="020B0604020202020204" pitchFamily="34" charset="0"/>
                <a:cs typeface="Arial" panose="020B0604020202020204" pitchFamily="34" charset="0"/>
              </a:rPr>
              <a:t>А</a:t>
            </a:r>
            <a:r>
              <a:rPr sz="1800" b="1" spc="-175" dirty="0">
                <a:solidFill>
                  <a:srgbClr val="002060"/>
                </a:solidFill>
                <a:latin typeface="Arial" panose="020B0604020202020204" pitchFamily="34" charset="0"/>
                <a:cs typeface="Arial" panose="020B0604020202020204" pitchFamily="34" charset="0"/>
              </a:rPr>
              <a:t>М</a:t>
            </a:r>
            <a:r>
              <a:rPr sz="1800" b="1" spc="-120" dirty="0">
                <a:solidFill>
                  <a:srgbClr val="002060"/>
                </a:solidFill>
                <a:latin typeface="Arial" panose="020B0604020202020204" pitchFamily="34" charset="0"/>
                <a:cs typeface="Arial" panose="020B0604020202020204" pitchFamily="34" charset="0"/>
              </a:rPr>
              <a:t>МНЫЕ</a:t>
            </a:r>
            <a:r>
              <a:rPr sz="1800" b="1" spc="-135" dirty="0">
                <a:solidFill>
                  <a:srgbClr val="002060"/>
                </a:solidFill>
                <a:latin typeface="Arial" panose="020B0604020202020204" pitchFamily="34" charset="0"/>
                <a:cs typeface="Arial" panose="020B0604020202020204" pitchFamily="34" charset="0"/>
              </a:rPr>
              <a:t> </a:t>
            </a:r>
            <a:r>
              <a:rPr sz="1800" b="1" spc="-229" dirty="0">
                <a:solidFill>
                  <a:srgbClr val="002060"/>
                </a:solidFill>
                <a:latin typeface="Arial" panose="020B0604020202020204" pitchFamily="34" charset="0"/>
                <a:cs typeface="Arial" panose="020B0604020202020204" pitchFamily="34" charset="0"/>
              </a:rPr>
              <a:t>Р</a:t>
            </a:r>
            <a:r>
              <a:rPr sz="1800" b="1" spc="-204" dirty="0">
                <a:solidFill>
                  <a:srgbClr val="002060"/>
                </a:solidFill>
                <a:latin typeface="Arial" panose="020B0604020202020204" pitchFamily="34" charset="0"/>
                <a:cs typeface="Arial" panose="020B0604020202020204" pitchFamily="34" charset="0"/>
              </a:rPr>
              <a:t>А</a:t>
            </a:r>
            <a:r>
              <a:rPr sz="1800" b="1" spc="-85" dirty="0">
                <a:solidFill>
                  <a:srgbClr val="002060"/>
                </a:solidFill>
                <a:latin typeface="Arial" panose="020B0604020202020204" pitchFamily="34" charset="0"/>
                <a:cs typeface="Arial" panose="020B0604020202020204" pitchFamily="34" charset="0"/>
              </a:rPr>
              <a:t>С</a:t>
            </a:r>
            <a:r>
              <a:rPr sz="1800" b="1" spc="-190" dirty="0">
                <a:solidFill>
                  <a:srgbClr val="002060"/>
                </a:solidFill>
                <a:latin typeface="Arial" panose="020B0604020202020204" pitchFamily="34" charset="0"/>
                <a:cs typeface="Arial" panose="020B0604020202020204" pitchFamily="34" charset="0"/>
              </a:rPr>
              <a:t>Х</a:t>
            </a:r>
            <a:r>
              <a:rPr sz="1800" b="1" spc="-155" dirty="0">
                <a:solidFill>
                  <a:srgbClr val="002060"/>
                </a:solidFill>
                <a:latin typeface="Arial" panose="020B0604020202020204" pitchFamily="34" charset="0"/>
                <a:cs typeface="Arial" panose="020B0604020202020204" pitchFamily="34" charset="0"/>
              </a:rPr>
              <a:t>О</a:t>
            </a:r>
            <a:r>
              <a:rPr sz="1800" b="1" spc="-130" dirty="0">
                <a:solidFill>
                  <a:srgbClr val="002060"/>
                </a:solidFill>
                <a:latin typeface="Arial" panose="020B0604020202020204" pitchFamily="34" charset="0"/>
                <a:cs typeface="Arial" panose="020B0604020202020204" pitchFamily="34" charset="0"/>
              </a:rPr>
              <a:t>Д</a:t>
            </a:r>
            <a:r>
              <a:rPr sz="1800" b="1" spc="-175" dirty="0">
                <a:solidFill>
                  <a:srgbClr val="002060"/>
                </a:solidFill>
                <a:latin typeface="Arial" panose="020B0604020202020204" pitchFamily="34" charset="0"/>
                <a:cs typeface="Arial" panose="020B0604020202020204" pitchFamily="34" charset="0"/>
              </a:rPr>
              <a:t>Ы</a:t>
            </a:r>
            <a:r>
              <a:rPr sz="1800" b="1" spc="-140" dirty="0">
                <a:solidFill>
                  <a:srgbClr val="002060"/>
                </a:solidFill>
                <a:latin typeface="Arial" panose="020B0604020202020204" pitchFamily="34" charset="0"/>
                <a:cs typeface="Arial" panose="020B0604020202020204" pitchFamily="34" charset="0"/>
              </a:rPr>
              <a:t> </a:t>
            </a:r>
            <a:r>
              <a:rPr sz="1800" b="1" spc="-175" dirty="0">
                <a:solidFill>
                  <a:srgbClr val="002060"/>
                </a:solidFill>
                <a:latin typeface="Arial" panose="020B0604020202020204" pitchFamily="34" charset="0"/>
                <a:cs typeface="Arial" panose="020B0604020202020204" pitchFamily="34" charset="0"/>
              </a:rPr>
              <a:t>БЮДЖЕТА</a:t>
            </a:r>
            <a:r>
              <a:rPr lang="ru-RU" sz="1800" b="1" spc="-175" dirty="0">
                <a:solidFill>
                  <a:srgbClr val="002060"/>
                </a:solidFill>
                <a:latin typeface="Arial" panose="020B0604020202020204" pitchFamily="34" charset="0"/>
                <a:cs typeface="Arial" panose="020B0604020202020204" pitchFamily="34" charset="0"/>
              </a:rPr>
              <a:t> МУНИЦИПАЛЬНОГО ОКРУГА</a:t>
            </a:r>
            <a:endParaRPr sz="1800" b="1" spc="-175" dirty="0">
              <a:solidFill>
                <a:srgbClr val="002060"/>
              </a:solidFill>
              <a:latin typeface="Arial" panose="020B0604020202020204" pitchFamily="34" charset="0"/>
              <a:cs typeface="Arial" panose="020B0604020202020204" pitchFamily="34" charset="0"/>
            </a:endParaRPr>
          </a:p>
        </p:txBody>
      </p:sp>
      <p:sp>
        <p:nvSpPr>
          <p:cNvPr id="66" name="Text Box 781"/>
          <p:cNvSpPr txBox="1">
            <a:spLocks noChangeArrowheads="1"/>
          </p:cNvSpPr>
          <p:nvPr/>
        </p:nvSpPr>
        <p:spPr bwMode="auto">
          <a:xfrm>
            <a:off x="3429000" y="2667000"/>
            <a:ext cx="309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6850" marR="250190" algn="just">
              <a:lnSpc>
                <a:spcPts val="1210"/>
              </a:lnSpc>
              <a:spcBef>
                <a:spcPts val="805"/>
              </a:spcBef>
              <a:spcAft>
                <a:spcPts val="0"/>
              </a:spcAft>
            </a:pPr>
            <a:r>
              <a:rPr lang="ru-RU" sz="1400" b="1" dirty="0">
                <a:effectLst/>
                <a:latin typeface="Times New Roman" panose="02020603050405020304" pitchFamily="18" charset="0"/>
                <a:ea typeface="Verdana" panose="020B0604030504040204" pitchFamily="34" charset="0"/>
                <a:cs typeface="Times New Roman" panose="02020603050405020304" pitchFamily="18" charset="0"/>
              </a:rPr>
              <a:t>расходы</a:t>
            </a:r>
            <a:r>
              <a:rPr lang="ru-RU" sz="1400" b="1" spc="-65" dirty="0">
                <a:effectLst/>
                <a:latin typeface="Times New Roman" panose="02020603050405020304" pitchFamily="18" charset="0"/>
                <a:ea typeface="Verdana" panose="020B0604030504040204" pitchFamily="34" charset="0"/>
                <a:cs typeface="Times New Roman" panose="02020603050405020304" pitchFamily="18" charset="0"/>
              </a:rPr>
              <a:t> </a:t>
            </a:r>
            <a:r>
              <a:rPr lang="ru-RU" sz="1400" b="1" dirty="0">
                <a:effectLst/>
                <a:latin typeface="Times New Roman" panose="02020603050405020304" pitchFamily="18" charset="0"/>
                <a:ea typeface="Verdana" panose="020B0604030504040204" pitchFamily="34" charset="0"/>
                <a:cs typeface="Times New Roman" panose="02020603050405020304" pitchFamily="18" charset="0"/>
              </a:rPr>
              <a:t>не</a:t>
            </a:r>
            <a:r>
              <a:rPr lang="ru-RU" sz="1400" b="1" spc="-80" dirty="0">
                <a:effectLst/>
                <a:latin typeface="Times New Roman" panose="02020603050405020304" pitchFamily="18" charset="0"/>
                <a:ea typeface="Verdana" panose="020B0604030504040204" pitchFamily="34" charset="0"/>
                <a:cs typeface="Times New Roman" panose="02020603050405020304" pitchFamily="18" charset="0"/>
              </a:rPr>
              <a:t> </a:t>
            </a:r>
            <a:r>
              <a:rPr lang="ru-RU" sz="1400" b="1" dirty="0">
                <a:effectLst/>
                <a:latin typeface="Times New Roman" panose="02020603050405020304" pitchFamily="18" charset="0"/>
                <a:ea typeface="Verdana" panose="020B0604030504040204" pitchFamily="34" charset="0"/>
                <a:cs typeface="Times New Roman" panose="02020603050405020304" pitchFamily="18" charset="0"/>
              </a:rPr>
              <a:t>вошедшие</a:t>
            </a:r>
            <a:r>
              <a:rPr lang="ru-RU" sz="1400" b="1" spc="-75" dirty="0">
                <a:effectLst/>
                <a:latin typeface="Times New Roman" panose="02020603050405020304" pitchFamily="18" charset="0"/>
                <a:ea typeface="Verdana" panose="020B0604030504040204" pitchFamily="34" charset="0"/>
                <a:cs typeface="Times New Roman" panose="02020603050405020304" pitchFamily="18" charset="0"/>
              </a:rPr>
              <a:t> </a:t>
            </a:r>
            <a:r>
              <a:rPr lang="ru-RU" sz="1400" b="1" dirty="0">
                <a:effectLst/>
                <a:latin typeface="Times New Roman" panose="02020603050405020304" pitchFamily="18" charset="0"/>
                <a:ea typeface="Verdana" panose="020B0604030504040204" pitchFamily="34" charset="0"/>
                <a:cs typeface="Times New Roman" panose="02020603050405020304" pitchFamily="18" charset="0"/>
              </a:rPr>
              <a:t>в</a:t>
            </a:r>
          </a:p>
          <a:p>
            <a:pPr marL="195580" marR="250190" algn="just">
              <a:lnSpc>
                <a:spcPct val="98000"/>
              </a:lnSpc>
              <a:spcAft>
                <a:spcPts val="0"/>
              </a:spcAft>
            </a:pPr>
            <a:r>
              <a:rPr lang="ru-RU" sz="1400" b="1" dirty="0">
                <a:effectLst/>
                <a:latin typeface="Times New Roman" panose="02020603050405020304" pitchFamily="18" charset="0"/>
                <a:ea typeface="Verdana" panose="020B0604030504040204" pitchFamily="34" charset="0"/>
                <a:cs typeface="Times New Roman" panose="02020603050405020304" pitchFamily="18" charset="0"/>
              </a:rPr>
              <a:t>мероприятия</a:t>
            </a:r>
            <a:r>
              <a:rPr lang="ru-RU" sz="1400" b="1" spc="5" dirty="0">
                <a:effectLst/>
                <a:latin typeface="Times New Roman" panose="02020603050405020304" pitchFamily="18" charset="0"/>
                <a:ea typeface="Verdana" panose="020B0604030504040204" pitchFamily="34" charset="0"/>
                <a:cs typeface="Times New Roman" panose="02020603050405020304" pitchFamily="18" charset="0"/>
              </a:rPr>
              <a:t> </a:t>
            </a:r>
            <a:r>
              <a:rPr lang="ru-RU" sz="1400" b="1" dirty="0">
                <a:effectLst/>
                <a:latin typeface="Times New Roman" panose="02020603050405020304" pitchFamily="18" charset="0"/>
                <a:ea typeface="Verdana" panose="020B0604030504040204" pitchFamily="34" charset="0"/>
                <a:cs typeface="Times New Roman" panose="02020603050405020304" pitchFamily="18" charset="0"/>
              </a:rPr>
              <a:t>муниципальных</a:t>
            </a:r>
            <a:r>
              <a:rPr lang="ru-RU" sz="1400" b="1" spc="5" dirty="0">
                <a:effectLst/>
                <a:latin typeface="Times New Roman" panose="02020603050405020304" pitchFamily="18" charset="0"/>
                <a:ea typeface="Verdana" panose="020B0604030504040204" pitchFamily="34" charset="0"/>
                <a:cs typeface="Times New Roman" panose="02020603050405020304" pitchFamily="18" charset="0"/>
              </a:rPr>
              <a:t> </a:t>
            </a:r>
            <a:r>
              <a:rPr lang="ru-RU" sz="1400" b="1" dirty="0">
                <a:effectLst/>
                <a:latin typeface="Times New Roman" panose="02020603050405020304" pitchFamily="18" charset="0"/>
                <a:ea typeface="Verdana" panose="020B0604030504040204" pitchFamily="34" charset="0"/>
                <a:cs typeface="Times New Roman" panose="02020603050405020304" pitchFamily="18" charset="0"/>
              </a:rPr>
              <a:t>программ</a:t>
            </a:r>
          </a:p>
        </p:txBody>
      </p:sp>
      <p:sp>
        <p:nvSpPr>
          <p:cNvPr id="2" name="Номер слайда 1">
            <a:extLst>
              <a:ext uri="{FF2B5EF4-FFF2-40B4-BE49-F238E27FC236}">
                <a16:creationId xmlns:a16="http://schemas.microsoft.com/office/drawing/2014/main" id="{F49707C4-B189-3A7A-7F6C-82EE9E53BAFC}"/>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33</a:t>
            </a:fld>
            <a:endParaRPr lang="ru-RU" spc="-100" dirty="0"/>
          </a:p>
        </p:txBody>
      </p:sp>
      <p:sp>
        <p:nvSpPr>
          <p:cNvPr id="11" name="TextBox 10">
            <a:extLst>
              <a:ext uri="{FF2B5EF4-FFF2-40B4-BE49-F238E27FC236}">
                <a16:creationId xmlns:a16="http://schemas.microsoft.com/office/drawing/2014/main" id="{21CBEB04-D2CE-8FDF-734F-F6335CF59AA3}"/>
              </a:ext>
            </a:extLst>
          </p:cNvPr>
          <p:cNvSpPr txBox="1"/>
          <p:nvPr/>
        </p:nvSpPr>
        <p:spPr>
          <a:xfrm>
            <a:off x="228600" y="685800"/>
            <a:ext cx="6477000" cy="1447799"/>
          </a:xfrm>
          <a:prstGeom prst="rect">
            <a:avLst/>
          </a:prstGeom>
          <a:noFill/>
        </p:spPr>
        <p:txBody>
          <a:bodyPr wrap="square" lIns="36000">
            <a:normAutofit fontScale="92500" lnSpcReduction="20000"/>
          </a:bodyPr>
          <a:lstStyle/>
          <a:p>
            <a:pPr algn="just"/>
            <a:r>
              <a:rPr lang="ru-RU" b="1" dirty="0">
                <a:latin typeface="Times New Roman" panose="02020603050405020304" pitchFamily="18" charset="0"/>
                <a:cs typeface="Times New Roman" panose="02020603050405020304" pitchFamily="18" charset="0"/>
              </a:rPr>
              <a:t>Муниципальная программа </a:t>
            </a:r>
            <a:r>
              <a:rPr lang="ru-RU" dirty="0">
                <a:latin typeface="Times New Roman" panose="02020603050405020304" pitchFamily="18" charset="0"/>
                <a:cs typeface="Times New Roman" panose="02020603050405020304" pitchFamily="18" charset="0"/>
              </a:rPr>
              <a:t>-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округа Семеновский.</a:t>
            </a:r>
          </a:p>
        </p:txBody>
      </p:sp>
      <p:sp>
        <p:nvSpPr>
          <p:cNvPr id="12" name="TextBox 11">
            <a:extLst>
              <a:ext uri="{FF2B5EF4-FFF2-40B4-BE49-F238E27FC236}">
                <a16:creationId xmlns:a16="http://schemas.microsoft.com/office/drawing/2014/main" id="{7C4F4164-2120-DBDD-CBE7-BBE3B09495B3}"/>
              </a:ext>
            </a:extLst>
          </p:cNvPr>
          <p:cNvSpPr txBox="1"/>
          <p:nvPr/>
        </p:nvSpPr>
        <p:spPr>
          <a:xfrm>
            <a:off x="152400" y="2590800"/>
            <a:ext cx="3352800" cy="990600"/>
          </a:xfrm>
          <a:prstGeom prst="rect">
            <a:avLst/>
          </a:prstGeom>
          <a:noFill/>
        </p:spPr>
        <p:txBody>
          <a:bodyPr wrap="square" lIns="36000">
            <a:noAutofit/>
          </a:bodyPr>
          <a:lstStyle/>
          <a:p>
            <a:r>
              <a:rPr lang="ru-RU" sz="1400" b="1" dirty="0">
                <a:latin typeface="Times New Roman" panose="02020603050405020304" pitchFamily="18" charset="0"/>
                <a:cs typeface="Times New Roman" panose="02020603050405020304" pitchFamily="18" charset="0"/>
              </a:rPr>
              <a:t>Распределены исходя из необходимости достижения запланированных индикаторов и конечных результатов по муниципальным программам муниципального округа Семеновский</a:t>
            </a:r>
            <a:endParaRPr lang="ru-RU" sz="1400" dirty="0">
              <a:latin typeface="Times New Roman" panose="02020603050405020304" pitchFamily="18" charset="0"/>
              <a:cs typeface="Times New Roman" panose="02020603050405020304" pitchFamily="18" charset="0"/>
            </a:endParaRPr>
          </a:p>
        </p:txBody>
      </p:sp>
      <p:sp>
        <p:nvSpPr>
          <p:cNvPr id="15" name="object 33">
            <a:extLst>
              <a:ext uri="{FF2B5EF4-FFF2-40B4-BE49-F238E27FC236}">
                <a16:creationId xmlns:a16="http://schemas.microsoft.com/office/drawing/2014/main" id="{109FC50A-FD5B-B611-DD69-3445273025CC}"/>
              </a:ext>
            </a:extLst>
          </p:cNvPr>
          <p:cNvSpPr txBox="1"/>
          <p:nvPr/>
        </p:nvSpPr>
        <p:spPr>
          <a:xfrm>
            <a:off x="1524000" y="3733800"/>
            <a:ext cx="1752600" cy="936154"/>
          </a:xfrm>
          <a:prstGeom prst="rect">
            <a:avLst/>
          </a:prstGeom>
        </p:spPr>
        <p:txBody>
          <a:bodyPr vert="horz" wrap="square" lIns="0" tIns="12700" rIns="0" bIns="0" rtlCol="0">
            <a:spAutoFit/>
          </a:bodyPr>
          <a:lstStyle/>
          <a:p>
            <a:pPr marL="12700">
              <a:lnSpc>
                <a:spcPct val="100000"/>
              </a:lnSpc>
              <a:spcBef>
                <a:spcPts val="100"/>
              </a:spcBef>
            </a:pPr>
            <a:r>
              <a:rPr lang="ru-RU" sz="3200" b="1" spc="-85" dirty="0">
                <a:solidFill>
                  <a:schemeClr val="tx2">
                    <a:lumMod val="50000"/>
                  </a:schemeClr>
                </a:solidFill>
                <a:latin typeface="Times New Roman" panose="02020603050405020304" pitchFamily="18" charset="0"/>
                <a:cs typeface="Times New Roman" panose="02020603050405020304" pitchFamily="18" charset="0"/>
              </a:rPr>
              <a:t>2 677,2 </a:t>
            </a:r>
            <a:r>
              <a:rPr lang="ru-RU" sz="2800" b="1" spc="-85" dirty="0">
                <a:solidFill>
                  <a:schemeClr val="tx2">
                    <a:lumMod val="50000"/>
                  </a:schemeClr>
                </a:solidFill>
                <a:latin typeface="Times New Roman" panose="02020603050405020304" pitchFamily="18" charset="0"/>
                <a:cs typeface="Times New Roman" panose="02020603050405020304" pitchFamily="18" charset="0"/>
              </a:rPr>
              <a:t>млн.рублей</a:t>
            </a:r>
            <a:endParaRPr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object 33">
            <a:extLst>
              <a:ext uri="{FF2B5EF4-FFF2-40B4-BE49-F238E27FC236}">
                <a16:creationId xmlns:a16="http://schemas.microsoft.com/office/drawing/2014/main" id="{7925999B-572E-2332-4DEC-4B010224F471}"/>
              </a:ext>
            </a:extLst>
          </p:cNvPr>
          <p:cNvSpPr txBox="1"/>
          <p:nvPr/>
        </p:nvSpPr>
        <p:spPr>
          <a:xfrm>
            <a:off x="5257800" y="3657600"/>
            <a:ext cx="1752600" cy="874598"/>
          </a:xfrm>
          <a:prstGeom prst="rect">
            <a:avLst/>
          </a:prstGeom>
        </p:spPr>
        <p:txBody>
          <a:bodyPr vert="horz" wrap="square" lIns="0" tIns="12700" rIns="0" bIns="0" rtlCol="0">
            <a:spAutoFit/>
          </a:bodyPr>
          <a:lstStyle/>
          <a:p>
            <a:pPr marL="12700">
              <a:lnSpc>
                <a:spcPct val="100000"/>
              </a:lnSpc>
              <a:spcBef>
                <a:spcPts val="100"/>
              </a:spcBef>
            </a:pPr>
            <a:r>
              <a:rPr lang="ru-RU" sz="3200" b="1" spc="-85" dirty="0">
                <a:solidFill>
                  <a:srgbClr val="822A30"/>
                </a:solidFill>
                <a:latin typeface="Times New Roman" panose="02020603050405020304" pitchFamily="18" charset="0"/>
                <a:cs typeface="Times New Roman" panose="02020603050405020304" pitchFamily="18" charset="0"/>
              </a:rPr>
              <a:t>    208,8 </a:t>
            </a:r>
            <a:r>
              <a:rPr lang="ru-RU" sz="2400" b="1" spc="-85" dirty="0">
                <a:solidFill>
                  <a:srgbClr val="822A30"/>
                </a:solidFill>
                <a:latin typeface="Times New Roman" panose="02020603050405020304" pitchFamily="18" charset="0"/>
                <a:cs typeface="Times New Roman" panose="02020603050405020304" pitchFamily="18" charset="0"/>
              </a:rPr>
              <a:t>млн.рублей</a:t>
            </a:r>
            <a:endParaRPr sz="2400" dirty="0">
              <a:solidFill>
                <a:srgbClr val="822A30"/>
              </a:solidFill>
              <a:latin typeface="Times New Roman" panose="02020603050405020304" pitchFamily="18" charset="0"/>
              <a:cs typeface="Times New Roman" panose="02020603050405020304" pitchFamily="18" charset="0"/>
            </a:endParaRPr>
          </a:p>
        </p:txBody>
      </p:sp>
      <p:sp>
        <p:nvSpPr>
          <p:cNvPr id="17" name="object 33">
            <a:extLst>
              <a:ext uri="{FF2B5EF4-FFF2-40B4-BE49-F238E27FC236}">
                <a16:creationId xmlns:a16="http://schemas.microsoft.com/office/drawing/2014/main" id="{F5B1BCE0-F712-B731-018A-2820AB9042EF}"/>
              </a:ext>
            </a:extLst>
          </p:cNvPr>
          <p:cNvSpPr txBox="1"/>
          <p:nvPr/>
        </p:nvSpPr>
        <p:spPr>
          <a:xfrm>
            <a:off x="228600" y="5410200"/>
            <a:ext cx="1828800" cy="443711"/>
          </a:xfrm>
          <a:prstGeom prst="rect">
            <a:avLst/>
          </a:prstGeom>
        </p:spPr>
        <p:txBody>
          <a:bodyPr vert="horz" wrap="square" lIns="0" tIns="12700" rIns="0" bIns="0" rtlCol="0">
            <a:spAutoFit/>
          </a:bodyPr>
          <a:lstStyle/>
          <a:p>
            <a:pPr marL="12700">
              <a:lnSpc>
                <a:spcPct val="100000"/>
              </a:lnSpc>
              <a:spcBef>
                <a:spcPts val="100"/>
              </a:spcBef>
            </a:pPr>
            <a:r>
              <a:rPr sz="2800" b="1" spc="-85" dirty="0">
                <a:solidFill>
                  <a:srgbClr val="7F2F2D"/>
                </a:solidFill>
                <a:latin typeface="Times New Roman" panose="02020603050405020304" pitchFamily="18" charset="0"/>
                <a:cs typeface="Times New Roman" panose="02020603050405020304" pitchFamily="18" charset="0"/>
              </a:rPr>
              <a:t>202</a:t>
            </a:r>
            <a:r>
              <a:rPr lang="ru-RU" sz="2800" b="1" spc="-85" dirty="0">
                <a:solidFill>
                  <a:srgbClr val="7F2F2D"/>
                </a:solidFill>
                <a:latin typeface="Times New Roman" panose="02020603050405020304" pitchFamily="18" charset="0"/>
                <a:cs typeface="Times New Roman" panose="02020603050405020304" pitchFamily="18" charset="0"/>
              </a:rPr>
              <a:t>7 </a:t>
            </a:r>
            <a:r>
              <a:rPr sz="2800" b="1" spc="-25" dirty="0">
                <a:solidFill>
                  <a:srgbClr val="7F2F2D"/>
                </a:solidFill>
                <a:latin typeface="Times New Roman" panose="02020603050405020304" pitchFamily="18" charset="0"/>
                <a:cs typeface="Times New Roman" panose="02020603050405020304" pitchFamily="18" charset="0"/>
              </a:rPr>
              <a:t>год</a:t>
            </a:r>
            <a:endParaRPr sz="2800" dirty="0">
              <a:solidFill>
                <a:srgbClr val="7F2F2D"/>
              </a:solidFill>
              <a:latin typeface="Times New Roman" panose="02020603050405020304" pitchFamily="18" charset="0"/>
              <a:cs typeface="Times New Roman" panose="02020603050405020304" pitchFamily="18" charset="0"/>
            </a:endParaRPr>
          </a:p>
        </p:txBody>
      </p:sp>
      <p:sp>
        <p:nvSpPr>
          <p:cNvPr id="18" name="object 33">
            <a:extLst>
              <a:ext uri="{FF2B5EF4-FFF2-40B4-BE49-F238E27FC236}">
                <a16:creationId xmlns:a16="http://schemas.microsoft.com/office/drawing/2014/main" id="{251E1311-E422-E591-6D51-AC026E432085}"/>
              </a:ext>
            </a:extLst>
          </p:cNvPr>
          <p:cNvSpPr txBox="1"/>
          <p:nvPr/>
        </p:nvSpPr>
        <p:spPr>
          <a:xfrm>
            <a:off x="1600200" y="5334000"/>
            <a:ext cx="1752600" cy="936154"/>
          </a:xfrm>
          <a:prstGeom prst="rect">
            <a:avLst/>
          </a:prstGeom>
        </p:spPr>
        <p:txBody>
          <a:bodyPr vert="horz" wrap="square" lIns="0" tIns="12700" rIns="0" bIns="0" rtlCol="0">
            <a:spAutoFit/>
          </a:bodyPr>
          <a:lstStyle/>
          <a:p>
            <a:pPr marL="12700">
              <a:lnSpc>
                <a:spcPct val="100000"/>
              </a:lnSpc>
              <a:spcBef>
                <a:spcPts val="100"/>
              </a:spcBef>
            </a:pPr>
            <a:r>
              <a:rPr lang="ru-RU" sz="3200" b="1" spc="-85" dirty="0">
                <a:solidFill>
                  <a:schemeClr val="tx2">
                    <a:lumMod val="50000"/>
                  </a:schemeClr>
                </a:solidFill>
                <a:latin typeface="Times New Roman" panose="02020603050405020304" pitchFamily="18" charset="0"/>
                <a:cs typeface="Times New Roman" panose="02020603050405020304" pitchFamily="18" charset="0"/>
              </a:rPr>
              <a:t>2 498,0 </a:t>
            </a:r>
            <a:r>
              <a:rPr lang="ru-RU" sz="2800" b="1" spc="-85" dirty="0">
                <a:solidFill>
                  <a:schemeClr val="tx2">
                    <a:lumMod val="50000"/>
                  </a:schemeClr>
                </a:solidFill>
                <a:latin typeface="Times New Roman" panose="02020603050405020304" pitchFamily="18" charset="0"/>
                <a:cs typeface="Times New Roman" panose="02020603050405020304" pitchFamily="18" charset="0"/>
              </a:rPr>
              <a:t>млн.рублей</a:t>
            </a:r>
            <a:endParaRPr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8" name="object 33">
            <a:extLst>
              <a:ext uri="{FF2B5EF4-FFF2-40B4-BE49-F238E27FC236}">
                <a16:creationId xmlns:a16="http://schemas.microsoft.com/office/drawing/2014/main" id="{09D8695C-D222-AC4B-BFC9-D3B06D251631}"/>
              </a:ext>
            </a:extLst>
          </p:cNvPr>
          <p:cNvSpPr txBox="1"/>
          <p:nvPr/>
        </p:nvSpPr>
        <p:spPr>
          <a:xfrm>
            <a:off x="5334000" y="5410200"/>
            <a:ext cx="1752600" cy="874598"/>
          </a:xfrm>
          <a:prstGeom prst="rect">
            <a:avLst/>
          </a:prstGeom>
        </p:spPr>
        <p:txBody>
          <a:bodyPr vert="horz" wrap="square" lIns="0" tIns="12700" rIns="0" bIns="0" rtlCol="0">
            <a:spAutoFit/>
          </a:bodyPr>
          <a:lstStyle/>
          <a:p>
            <a:pPr marL="12700">
              <a:lnSpc>
                <a:spcPct val="100000"/>
              </a:lnSpc>
              <a:spcBef>
                <a:spcPts val="100"/>
              </a:spcBef>
            </a:pPr>
            <a:r>
              <a:rPr lang="ru-RU" sz="3200" b="1" spc="-85" dirty="0">
                <a:solidFill>
                  <a:srgbClr val="822A30"/>
                </a:solidFill>
                <a:latin typeface="Times New Roman" panose="02020603050405020304" pitchFamily="18" charset="0"/>
                <a:cs typeface="Times New Roman" panose="02020603050405020304" pitchFamily="18" charset="0"/>
              </a:rPr>
              <a:t>    204,9 </a:t>
            </a:r>
            <a:r>
              <a:rPr lang="ru-RU" sz="2400" b="1" spc="-85" dirty="0">
                <a:solidFill>
                  <a:srgbClr val="822A30"/>
                </a:solidFill>
                <a:latin typeface="Times New Roman" panose="02020603050405020304" pitchFamily="18" charset="0"/>
                <a:cs typeface="Times New Roman" panose="02020603050405020304" pitchFamily="18" charset="0"/>
              </a:rPr>
              <a:t>млн.рублей</a:t>
            </a:r>
            <a:endParaRPr sz="2400" dirty="0">
              <a:solidFill>
                <a:srgbClr val="822A30"/>
              </a:solidFill>
              <a:latin typeface="Times New Roman" panose="02020603050405020304" pitchFamily="18" charset="0"/>
              <a:cs typeface="Times New Roman" panose="02020603050405020304" pitchFamily="18" charset="0"/>
            </a:endParaRPr>
          </a:p>
        </p:txBody>
      </p:sp>
      <p:sp>
        <p:nvSpPr>
          <p:cNvPr id="40" name="object 26">
            <a:extLst>
              <a:ext uri="{FF2B5EF4-FFF2-40B4-BE49-F238E27FC236}">
                <a16:creationId xmlns:a16="http://schemas.microsoft.com/office/drawing/2014/main" id="{B035BBAF-BCBC-8911-4482-C3F52BBC48F3}"/>
              </a:ext>
            </a:extLst>
          </p:cNvPr>
          <p:cNvSpPr/>
          <p:nvPr/>
        </p:nvSpPr>
        <p:spPr>
          <a:xfrm>
            <a:off x="3505200" y="5181600"/>
            <a:ext cx="1828800" cy="1676400"/>
          </a:xfrm>
          <a:custGeom>
            <a:avLst/>
            <a:gdLst/>
            <a:ahLst/>
            <a:cxnLst/>
            <a:rect l="l" t="t" r="r" b="b"/>
            <a:pathLst>
              <a:path w="1577339" h="1502409">
                <a:moveTo>
                  <a:pt x="788657" y="0"/>
                </a:moveTo>
                <a:lnTo>
                  <a:pt x="738781" y="1477"/>
                </a:lnTo>
                <a:lnTo>
                  <a:pt x="689730" y="5852"/>
                </a:lnTo>
                <a:lnTo>
                  <a:pt x="641596" y="13035"/>
                </a:lnTo>
                <a:lnTo>
                  <a:pt x="594470" y="22940"/>
                </a:lnTo>
                <a:lnTo>
                  <a:pt x="548446" y="35477"/>
                </a:lnTo>
                <a:lnTo>
                  <a:pt x="503616" y="50559"/>
                </a:lnTo>
                <a:lnTo>
                  <a:pt x="460072" y="68098"/>
                </a:lnTo>
                <a:lnTo>
                  <a:pt x="417907" y="88005"/>
                </a:lnTo>
                <a:lnTo>
                  <a:pt x="377213" y="110194"/>
                </a:lnTo>
                <a:lnTo>
                  <a:pt x="338082" y="134575"/>
                </a:lnTo>
                <a:lnTo>
                  <a:pt x="300607" y="161061"/>
                </a:lnTo>
                <a:lnTo>
                  <a:pt x="264880" y="189564"/>
                </a:lnTo>
                <a:lnTo>
                  <a:pt x="230993" y="219995"/>
                </a:lnTo>
                <a:lnTo>
                  <a:pt x="199040" y="252268"/>
                </a:lnTo>
                <a:lnTo>
                  <a:pt x="169112" y="286293"/>
                </a:lnTo>
                <a:lnTo>
                  <a:pt x="141302" y="321982"/>
                </a:lnTo>
                <a:lnTo>
                  <a:pt x="115702" y="359249"/>
                </a:lnTo>
                <a:lnTo>
                  <a:pt x="92404" y="398004"/>
                </a:lnTo>
                <a:lnTo>
                  <a:pt x="71501" y="438160"/>
                </a:lnTo>
                <a:lnTo>
                  <a:pt x="53086" y="479628"/>
                </a:lnTo>
                <a:lnTo>
                  <a:pt x="37250" y="522321"/>
                </a:lnTo>
                <a:lnTo>
                  <a:pt x="24086" y="566151"/>
                </a:lnTo>
                <a:lnTo>
                  <a:pt x="13687" y="611030"/>
                </a:lnTo>
                <a:lnTo>
                  <a:pt x="6144" y="656869"/>
                </a:lnTo>
                <a:lnTo>
                  <a:pt x="1551" y="703581"/>
                </a:lnTo>
                <a:lnTo>
                  <a:pt x="0" y="751077"/>
                </a:lnTo>
                <a:lnTo>
                  <a:pt x="1551" y="798577"/>
                </a:lnTo>
                <a:lnTo>
                  <a:pt x="6144" y="845291"/>
                </a:lnTo>
                <a:lnTo>
                  <a:pt x="13687" y="891132"/>
                </a:lnTo>
                <a:lnTo>
                  <a:pt x="24086" y="936012"/>
                </a:lnTo>
                <a:lnTo>
                  <a:pt x="37250" y="979843"/>
                </a:lnTo>
                <a:lnTo>
                  <a:pt x="53086" y="1022537"/>
                </a:lnTo>
                <a:lnTo>
                  <a:pt x="71501" y="1064006"/>
                </a:lnTo>
                <a:lnTo>
                  <a:pt x="92404" y="1104162"/>
                </a:lnTo>
                <a:lnTo>
                  <a:pt x="115702" y="1142918"/>
                </a:lnTo>
                <a:lnTo>
                  <a:pt x="141302" y="1180184"/>
                </a:lnTo>
                <a:lnTo>
                  <a:pt x="169112" y="1215873"/>
                </a:lnTo>
                <a:lnTo>
                  <a:pt x="199040" y="1249898"/>
                </a:lnTo>
                <a:lnTo>
                  <a:pt x="230993" y="1282169"/>
                </a:lnTo>
                <a:lnTo>
                  <a:pt x="264880" y="1312600"/>
                </a:lnTo>
                <a:lnTo>
                  <a:pt x="300607" y="1341102"/>
                </a:lnTo>
                <a:lnTo>
                  <a:pt x="338082" y="1367587"/>
                </a:lnTo>
                <a:lnTo>
                  <a:pt x="377213" y="1391967"/>
                </a:lnTo>
                <a:lnTo>
                  <a:pt x="417907" y="1414155"/>
                </a:lnTo>
                <a:lnTo>
                  <a:pt x="460072" y="1434061"/>
                </a:lnTo>
                <a:lnTo>
                  <a:pt x="503616" y="1451599"/>
                </a:lnTo>
                <a:lnTo>
                  <a:pt x="548446" y="1466680"/>
                </a:lnTo>
                <a:lnTo>
                  <a:pt x="594470" y="1479217"/>
                </a:lnTo>
                <a:lnTo>
                  <a:pt x="641596" y="1489121"/>
                </a:lnTo>
                <a:lnTo>
                  <a:pt x="689730" y="1496304"/>
                </a:lnTo>
                <a:lnTo>
                  <a:pt x="738781" y="1500678"/>
                </a:lnTo>
                <a:lnTo>
                  <a:pt x="788657" y="1502156"/>
                </a:lnTo>
                <a:lnTo>
                  <a:pt x="838535" y="1500678"/>
                </a:lnTo>
                <a:lnTo>
                  <a:pt x="887588" y="1496304"/>
                </a:lnTo>
                <a:lnTo>
                  <a:pt x="935724" y="1489121"/>
                </a:lnTo>
                <a:lnTo>
                  <a:pt x="982851" y="1479217"/>
                </a:lnTo>
                <a:lnTo>
                  <a:pt x="1028876" y="1466680"/>
                </a:lnTo>
                <a:lnTo>
                  <a:pt x="1073706" y="1451599"/>
                </a:lnTo>
                <a:lnTo>
                  <a:pt x="1117250" y="1434061"/>
                </a:lnTo>
                <a:lnTo>
                  <a:pt x="1159415" y="1414155"/>
                </a:lnTo>
                <a:lnTo>
                  <a:pt x="1200109" y="1391967"/>
                </a:lnTo>
                <a:lnTo>
                  <a:pt x="1239239" y="1367587"/>
                </a:lnTo>
                <a:lnTo>
                  <a:pt x="1276713" y="1341102"/>
                </a:lnTo>
                <a:lnTo>
                  <a:pt x="1312438" y="1312600"/>
                </a:lnTo>
                <a:lnTo>
                  <a:pt x="1346323" y="1282169"/>
                </a:lnTo>
                <a:lnTo>
                  <a:pt x="1378275" y="1249898"/>
                </a:lnTo>
                <a:lnTo>
                  <a:pt x="1408202" y="1215873"/>
                </a:lnTo>
                <a:lnTo>
                  <a:pt x="1436010" y="1180184"/>
                </a:lnTo>
                <a:lnTo>
                  <a:pt x="1461609" y="1142918"/>
                </a:lnTo>
                <a:lnTo>
                  <a:pt x="1484905" y="1104162"/>
                </a:lnTo>
                <a:lnTo>
                  <a:pt x="1505806" y="1064006"/>
                </a:lnTo>
                <a:lnTo>
                  <a:pt x="1524220" y="1022537"/>
                </a:lnTo>
                <a:lnTo>
                  <a:pt x="1540055" y="979843"/>
                </a:lnTo>
                <a:lnTo>
                  <a:pt x="1553217" y="936012"/>
                </a:lnTo>
                <a:lnTo>
                  <a:pt x="1563615" y="891132"/>
                </a:lnTo>
                <a:lnTo>
                  <a:pt x="1571157" y="845291"/>
                </a:lnTo>
                <a:lnTo>
                  <a:pt x="1575750" y="798577"/>
                </a:lnTo>
                <a:lnTo>
                  <a:pt x="1577301" y="751077"/>
                </a:lnTo>
                <a:lnTo>
                  <a:pt x="788657" y="751077"/>
                </a:lnTo>
                <a:lnTo>
                  <a:pt x="1357591" y="230885"/>
                </a:lnTo>
                <a:lnTo>
                  <a:pt x="1322286" y="198004"/>
                </a:lnTo>
                <a:lnTo>
                  <a:pt x="1285095" y="167449"/>
                </a:lnTo>
                <a:lnTo>
                  <a:pt x="1246148" y="139272"/>
                </a:lnTo>
                <a:lnTo>
                  <a:pt x="1205575" y="113526"/>
                </a:lnTo>
                <a:lnTo>
                  <a:pt x="1163505" y="90266"/>
                </a:lnTo>
                <a:lnTo>
                  <a:pt x="1120069" y="69543"/>
                </a:lnTo>
                <a:lnTo>
                  <a:pt x="1075397" y="51411"/>
                </a:lnTo>
                <a:lnTo>
                  <a:pt x="1029617" y="35923"/>
                </a:lnTo>
                <a:lnTo>
                  <a:pt x="982860" y="23132"/>
                </a:lnTo>
                <a:lnTo>
                  <a:pt x="935256" y="13091"/>
                </a:lnTo>
                <a:lnTo>
                  <a:pt x="886934" y="5853"/>
                </a:lnTo>
                <a:lnTo>
                  <a:pt x="838024" y="1472"/>
                </a:lnTo>
                <a:lnTo>
                  <a:pt x="788657" y="0"/>
                </a:lnTo>
                <a:close/>
              </a:path>
            </a:pathLst>
          </a:custGeom>
          <a:solidFill>
            <a:schemeClr val="tx2">
              <a:lumMod val="75000"/>
            </a:schemeClr>
          </a:solidFill>
        </p:spPr>
        <p:txBody>
          <a:bodyPr wrap="square" lIns="0" tIns="0" rIns="0" bIns="0" rtlCol="0"/>
          <a:lstStyle/>
          <a:p>
            <a:endParaRPr dirty="0"/>
          </a:p>
        </p:txBody>
      </p:sp>
      <p:sp>
        <p:nvSpPr>
          <p:cNvPr id="41" name="object 37">
            <a:extLst>
              <a:ext uri="{FF2B5EF4-FFF2-40B4-BE49-F238E27FC236}">
                <a16:creationId xmlns:a16="http://schemas.microsoft.com/office/drawing/2014/main" id="{1DFBD1E1-312C-FD01-4240-6A498776627E}"/>
              </a:ext>
            </a:extLst>
          </p:cNvPr>
          <p:cNvSpPr/>
          <p:nvPr/>
        </p:nvSpPr>
        <p:spPr>
          <a:xfrm>
            <a:off x="4648200" y="5257800"/>
            <a:ext cx="990600" cy="685800"/>
          </a:xfrm>
          <a:custGeom>
            <a:avLst/>
            <a:gdLst/>
            <a:ahLst/>
            <a:cxnLst/>
            <a:rect l="l" t="t" r="r" b="b"/>
            <a:pathLst>
              <a:path w="788669" h="520065">
                <a:moveTo>
                  <a:pt x="569341" y="0"/>
                </a:moveTo>
                <a:lnTo>
                  <a:pt x="0" y="519683"/>
                </a:lnTo>
                <a:lnTo>
                  <a:pt x="788670" y="518794"/>
                </a:lnTo>
                <a:lnTo>
                  <a:pt x="786983" y="470620"/>
                </a:lnTo>
                <a:lnTo>
                  <a:pt x="782089" y="422898"/>
                </a:lnTo>
                <a:lnTo>
                  <a:pt x="774045" y="375761"/>
                </a:lnTo>
                <a:lnTo>
                  <a:pt x="762907" y="329343"/>
                </a:lnTo>
                <a:lnTo>
                  <a:pt x="748734" y="283780"/>
                </a:lnTo>
                <a:lnTo>
                  <a:pt x="731583" y="239204"/>
                </a:lnTo>
                <a:lnTo>
                  <a:pt x="711511" y="195750"/>
                </a:lnTo>
                <a:lnTo>
                  <a:pt x="688575" y="153552"/>
                </a:lnTo>
                <a:lnTo>
                  <a:pt x="662832" y="112744"/>
                </a:lnTo>
                <a:lnTo>
                  <a:pt x="634341" y="73460"/>
                </a:lnTo>
                <a:lnTo>
                  <a:pt x="603158" y="35833"/>
                </a:lnTo>
                <a:lnTo>
                  <a:pt x="569341" y="0"/>
                </a:lnTo>
                <a:close/>
              </a:path>
            </a:pathLst>
          </a:custGeom>
          <a:solidFill>
            <a:srgbClr val="7F2F2D"/>
          </a:solidFill>
        </p:spPr>
        <p:txBody>
          <a:bodyPr wrap="square" lIns="0" tIns="0" rIns="0" bIns="0" rtlCol="0"/>
          <a:lstStyle/>
          <a:p>
            <a:endParaRPr/>
          </a:p>
        </p:txBody>
      </p:sp>
      <p:sp>
        <p:nvSpPr>
          <p:cNvPr id="42" name="object 55">
            <a:extLst>
              <a:ext uri="{FF2B5EF4-FFF2-40B4-BE49-F238E27FC236}">
                <a16:creationId xmlns:a16="http://schemas.microsoft.com/office/drawing/2014/main" id="{BE8F0127-E66F-031D-7C94-61E2E68E82BB}"/>
              </a:ext>
            </a:extLst>
          </p:cNvPr>
          <p:cNvSpPr txBox="1"/>
          <p:nvPr/>
        </p:nvSpPr>
        <p:spPr>
          <a:xfrm>
            <a:off x="4953000" y="5562600"/>
            <a:ext cx="838200" cy="382156"/>
          </a:xfrm>
          <a:prstGeom prst="rect">
            <a:avLst/>
          </a:prstGeom>
        </p:spPr>
        <p:txBody>
          <a:bodyPr vert="horz" wrap="square" lIns="0" tIns="12700" rIns="0" bIns="0" rtlCol="0">
            <a:spAutoFit/>
          </a:bodyPr>
          <a:lstStyle/>
          <a:p>
            <a:pPr marL="12700">
              <a:lnSpc>
                <a:spcPct val="100000"/>
              </a:lnSpc>
              <a:spcBef>
                <a:spcPts val="100"/>
              </a:spcBef>
            </a:pPr>
            <a:r>
              <a:rPr lang="ru-RU" sz="2400" b="1" spc="-130" dirty="0">
                <a:solidFill>
                  <a:schemeClr val="bg1"/>
                </a:solidFill>
                <a:latin typeface="Times New Roman" panose="02020603050405020304" pitchFamily="18" charset="0"/>
                <a:cs typeface="Times New Roman" panose="02020603050405020304" pitchFamily="18" charset="0"/>
              </a:rPr>
              <a:t>7,6</a:t>
            </a:r>
            <a:r>
              <a:rPr sz="2400" b="1" spc="-575" dirty="0">
                <a:solidFill>
                  <a:schemeClr val="bg1"/>
                </a:solidFill>
                <a:latin typeface="Times New Roman" panose="02020603050405020304" pitchFamily="18" charset="0"/>
                <a:cs typeface="Times New Roman" panose="02020603050405020304" pitchFamily="18" charset="0"/>
              </a:rPr>
              <a:t>%</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43" name="object 59">
            <a:extLst>
              <a:ext uri="{FF2B5EF4-FFF2-40B4-BE49-F238E27FC236}">
                <a16:creationId xmlns:a16="http://schemas.microsoft.com/office/drawing/2014/main" id="{ABB9AABF-162D-4153-C93B-6459A55B57BA}"/>
              </a:ext>
            </a:extLst>
          </p:cNvPr>
          <p:cNvSpPr txBox="1"/>
          <p:nvPr/>
        </p:nvSpPr>
        <p:spPr>
          <a:xfrm>
            <a:off x="3733800" y="5562600"/>
            <a:ext cx="990600" cy="382156"/>
          </a:xfrm>
          <a:prstGeom prst="rect">
            <a:avLst/>
          </a:prstGeom>
        </p:spPr>
        <p:txBody>
          <a:bodyPr vert="horz" wrap="square" lIns="0" tIns="12700" rIns="0" bIns="0" rtlCol="0">
            <a:spAutoFit/>
          </a:bodyPr>
          <a:lstStyle/>
          <a:p>
            <a:pPr marL="12700">
              <a:lnSpc>
                <a:spcPct val="100000"/>
              </a:lnSpc>
              <a:spcBef>
                <a:spcPts val="100"/>
              </a:spcBef>
            </a:pPr>
            <a:r>
              <a:rPr sz="2400" b="1" spc="-130" dirty="0">
                <a:solidFill>
                  <a:srgbClr val="FFFFFF"/>
                </a:solidFill>
                <a:latin typeface="Times New Roman" panose="02020603050405020304" pitchFamily="18" charset="0"/>
                <a:cs typeface="Times New Roman" panose="02020603050405020304" pitchFamily="18" charset="0"/>
              </a:rPr>
              <a:t>9</a:t>
            </a:r>
            <a:r>
              <a:rPr lang="ru-RU" sz="2400" b="1" spc="-130" dirty="0">
                <a:solidFill>
                  <a:srgbClr val="FFFFFF"/>
                </a:solidFill>
                <a:latin typeface="Times New Roman" panose="02020603050405020304" pitchFamily="18" charset="0"/>
                <a:cs typeface="Times New Roman" panose="02020603050405020304" pitchFamily="18" charset="0"/>
              </a:rPr>
              <a:t>2,4</a:t>
            </a:r>
            <a:r>
              <a:rPr sz="2400" b="1" spc="-575" dirty="0">
                <a:solidFill>
                  <a:srgbClr val="FFFFFF"/>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44" name="object 33">
            <a:extLst>
              <a:ext uri="{FF2B5EF4-FFF2-40B4-BE49-F238E27FC236}">
                <a16:creationId xmlns:a16="http://schemas.microsoft.com/office/drawing/2014/main" id="{5FCDA40F-861E-2133-313F-72546BFCD208}"/>
              </a:ext>
            </a:extLst>
          </p:cNvPr>
          <p:cNvSpPr txBox="1"/>
          <p:nvPr/>
        </p:nvSpPr>
        <p:spPr>
          <a:xfrm>
            <a:off x="304800" y="7467600"/>
            <a:ext cx="1828800" cy="443711"/>
          </a:xfrm>
          <a:prstGeom prst="rect">
            <a:avLst/>
          </a:prstGeom>
        </p:spPr>
        <p:txBody>
          <a:bodyPr vert="horz" wrap="square" lIns="0" tIns="12700" rIns="0" bIns="0" rtlCol="0">
            <a:spAutoFit/>
          </a:bodyPr>
          <a:lstStyle/>
          <a:p>
            <a:pPr marL="12700">
              <a:lnSpc>
                <a:spcPct val="100000"/>
              </a:lnSpc>
              <a:spcBef>
                <a:spcPts val="100"/>
              </a:spcBef>
            </a:pPr>
            <a:r>
              <a:rPr sz="2800" b="1" spc="-85" dirty="0">
                <a:solidFill>
                  <a:srgbClr val="7F2F2D"/>
                </a:solidFill>
                <a:latin typeface="Times New Roman" panose="02020603050405020304" pitchFamily="18" charset="0"/>
                <a:cs typeface="Times New Roman" panose="02020603050405020304" pitchFamily="18" charset="0"/>
              </a:rPr>
              <a:t>202</a:t>
            </a:r>
            <a:r>
              <a:rPr lang="ru-RU" sz="2800" b="1" spc="-85" dirty="0">
                <a:solidFill>
                  <a:srgbClr val="7F2F2D"/>
                </a:solidFill>
                <a:latin typeface="Times New Roman" panose="02020603050405020304" pitchFamily="18" charset="0"/>
                <a:cs typeface="Times New Roman" panose="02020603050405020304" pitchFamily="18" charset="0"/>
              </a:rPr>
              <a:t>8 </a:t>
            </a:r>
            <a:r>
              <a:rPr sz="2800" b="1" spc="-25" dirty="0">
                <a:solidFill>
                  <a:srgbClr val="7F2F2D"/>
                </a:solidFill>
                <a:latin typeface="Times New Roman" panose="02020603050405020304" pitchFamily="18" charset="0"/>
                <a:cs typeface="Times New Roman" panose="02020603050405020304" pitchFamily="18" charset="0"/>
              </a:rPr>
              <a:t>год</a:t>
            </a:r>
            <a:endParaRPr sz="2800" dirty="0">
              <a:solidFill>
                <a:srgbClr val="7F2F2D"/>
              </a:solidFill>
              <a:latin typeface="Times New Roman" panose="02020603050405020304" pitchFamily="18" charset="0"/>
              <a:cs typeface="Times New Roman" panose="02020603050405020304" pitchFamily="18" charset="0"/>
            </a:endParaRPr>
          </a:p>
        </p:txBody>
      </p:sp>
      <p:sp>
        <p:nvSpPr>
          <p:cNvPr id="45" name="object 33">
            <a:extLst>
              <a:ext uri="{FF2B5EF4-FFF2-40B4-BE49-F238E27FC236}">
                <a16:creationId xmlns:a16="http://schemas.microsoft.com/office/drawing/2014/main" id="{6BFEDBA8-4D22-758A-4A9B-13E70F2B9560}"/>
              </a:ext>
            </a:extLst>
          </p:cNvPr>
          <p:cNvSpPr txBox="1"/>
          <p:nvPr/>
        </p:nvSpPr>
        <p:spPr>
          <a:xfrm>
            <a:off x="1676400" y="7391400"/>
            <a:ext cx="1752600" cy="936154"/>
          </a:xfrm>
          <a:prstGeom prst="rect">
            <a:avLst/>
          </a:prstGeom>
        </p:spPr>
        <p:txBody>
          <a:bodyPr vert="horz" wrap="square" lIns="0" tIns="12700" rIns="0" bIns="0" rtlCol="0">
            <a:spAutoFit/>
          </a:bodyPr>
          <a:lstStyle/>
          <a:p>
            <a:pPr marL="12700">
              <a:lnSpc>
                <a:spcPct val="100000"/>
              </a:lnSpc>
              <a:spcBef>
                <a:spcPts val="100"/>
              </a:spcBef>
            </a:pPr>
            <a:r>
              <a:rPr lang="ru-RU" sz="3200" b="1" spc="-85" dirty="0">
                <a:solidFill>
                  <a:schemeClr val="tx2">
                    <a:lumMod val="50000"/>
                  </a:schemeClr>
                </a:solidFill>
                <a:latin typeface="Times New Roman" panose="02020603050405020304" pitchFamily="18" charset="0"/>
                <a:cs typeface="Times New Roman" panose="02020603050405020304" pitchFamily="18" charset="0"/>
              </a:rPr>
              <a:t>2 695,5 </a:t>
            </a:r>
            <a:r>
              <a:rPr lang="ru-RU" sz="2800" b="1" spc="-85" dirty="0">
                <a:solidFill>
                  <a:schemeClr val="tx2">
                    <a:lumMod val="50000"/>
                  </a:schemeClr>
                </a:solidFill>
                <a:latin typeface="Times New Roman" panose="02020603050405020304" pitchFamily="18" charset="0"/>
                <a:cs typeface="Times New Roman" panose="02020603050405020304" pitchFamily="18" charset="0"/>
              </a:rPr>
              <a:t>млн.рублей</a:t>
            </a:r>
            <a:endParaRPr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6" name="object 26">
            <a:extLst>
              <a:ext uri="{FF2B5EF4-FFF2-40B4-BE49-F238E27FC236}">
                <a16:creationId xmlns:a16="http://schemas.microsoft.com/office/drawing/2014/main" id="{7807D675-DD3D-BAC8-2F01-91AEC73004DB}"/>
              </a:ext>
            </a:extLst>
          </p:cNvPr>
          <p:cNvSpPr/>
          <p:nvPr/>
        </p:nvSpPr>
        <p:spPr>
          <a:xfrm>
            <a:off x="3581400" y="7086600"/>
            <a:ext cx="1828800" cy="1676400"/>
          </a:xfrm>
          <a:custGeom>
            <a:avLst/>
            <a:gdLst/>
            <a:ahLst/>
            <a:cxnLst/>
            <a:rect l="l" t="t" r="r" b="b"/>
            <a:pathLst>
              <a:path w="1577339" h="1502409">
                <a:moveTo>
                  <a:pt x="788657" y="0"/>
                </a:moveTo>
                <a:lnTo>
                  <a:pt x="738781" y="1477"/>
                </a:lnTo>
                <a:lnTo>
                  <a:pt x="689730" y="5852"/>
                </a:lnTo>
                <a:lnTo>
                  <a:pt x="641596" y="13035"/>
                </a:lnTo>
                <a:lnTo>
                  <a:pt x="594470" y="22940"/>
                </a:lnTo>
                <a:lnTo>
                  <a:pt x="548446" y="35477"/>
                </a:lnTo>
                <a:lnTo>
                  <a:pt x="503616" y="50559"/>
                </a:lnTo>
                <a:lnTo>
                  <a:pt x="460072" y="68098"/>
                </a:lnTo>
                <a:lnTo>
                  <a:pt x="417907" y="88005"/>
                </a:lnTo>
                <a:lnTo>
                  <a:pt x="377213" y="110194"/>
                </a:lnTo>
                <a:lnTo>
                  <a:pt x="338082" y="134575"/>
                </a:lnTo>
                <a:lnTo>
                  <a:pt x="300607" y="161061"/>
                </a:lnTo>
                <a:lnTo>
                  <a:pt x="264880" y="189564"/>
                </a:lnTo>
                <a:lnTo>
                  <a:pt x="230993" y="219995"/>
                </a:lnTo>
                <a:lnTo>
                  <a:pt x="199040" y="252268"/>
                </a:lnTo>
                <a:lnTo>
                  <a:pt x="169112" y="286293"/>
                </a:lnTo>
                <a:lnTo>
                  <a:pt x="141302" y="321982"/>
                </a:lnTo>
                <a:lnTo>
                  <a:pt x="115702" y="359249"/>
                </a:lnTo>
                <a:lnTo>
                  <a:pt x="92404" y="398004"/>
                </a:lnTo>
                <a:lnTo>
                  <a:pt x="71501" y="438160"/>
                </a:lnTo>
                <a:lnTo>
                  <a:pt x="53086" y="479628"/>
                </a:lnTo>
                <a:lnTo>
                  <a:pt x="37250" y="522321"/>
                </a:lnTo>
                <a:lnTo>
                  <a:pt x="24086" y="566151"/>
                </a:lnTo>
                <a:lnTo>
                  <a:pt x="13687" y="611030"/>
                </a:lnTo>
                <a:lnTo>
                  <a:pt x="6144" y="656869"/>
                </a:lnTo>
                <a:lnTo>
                  <a:pt x="1551" y="703581"/>
                </a:lnTo>
                <a:lnTo>
                  <a:pt x="0" y="751077"/>
                </a:lnTo>
                <a:lnTo>
                  <a:pt x="1551" y="798577"/>
                </a:lnTo>
                <a:lnTo>
                  <a:pt x="6144" y="845291"/>
                </a:lnTo>
                <a:lnTo>
                  <a:pt x="13687" y="891132"/>
                </a:lnTo>
                <a:lnTo>
                  <a:pt x="24086" y="936012"/>
                </a:lnTo>
                <a:lnTo>
                  <a:pt x="37250" y="979843"/>
                </a:lnTo>
                <a:lnTo>
                  <a:pt x="53086" y="1022537"/>
                </a:lnTo>
                <a:lnTo>
                  <a:pt x="71501" y="1064006"/>
                </a:lnTo>
                <a:lnTo>
                  <a:pt x="92404" y="1104162"/>
                </a:lnTo>
                <a:lnTo>
                  <a:pt x="115702" y="1142918"/>
                </a:lnTo>
                <a:lnTo>
                  <a:pt x="141302" y="1180184"/>
                </a:lnTo>
                <a:lnTo>
                  <a:pt x="169112" y="1215873"/>
                </a:lnTo>
                <a:lnTo>
                  <a:pt x="199040" y="1249898"/>
                </a:lnTo>
                <a:lnTo>
                  <a:pt x="230993" y="1282169"/>
                </a:lnTo>
                <a:lnTo>
                  <a:pt x="264880" y="1312600"/>
                </a:lnTo>
                <a:lnTo>
                  <a:pt x="300607" y="1341102"/>
                </a:lnTo>
                <a:lnTo>
                  <a:pt x="338082" y="1367587"/>
                </a:lnTo>
                <a:lnTo>
                  <a:pt x="377213" y="1391967"/>
                </a:lnTo>
                <a:lnTo>
                  <a:pt x="417907" y="1414155"/>
                </a:lnTo>
                <a:lnTo>
                  <a:pt x="460072" y="1434061"/>
                </a:lnTo>
                <a:lnTo>
                  <a:pt x="503616" y="1451599"/>
                </a:lnTo>
                <a:lnTo>
                  <a:pt x="548446" y="1466680"/>
                </a:lnTo>
                <a:lnTo>
                  <a:pt x="594470" y="1479217"/>
                </a:lnTo>
                <a:lnTo>
                  <a:pt x="641596" y="1489121"/>
                </a:lnTo>
                <a:lnTo>
                  <a:pt x="689730" y="1496304"/>
                </a:lnTo>
                <a:lnTo>
                  <a:pt x="738781" y="1500678"/>
                </a:lnTo>
                <a:lnTo>
                  <a:pt x="788657" y="1502156"/>
                </a:lnTo>
                <a:lnTo>
                  <a:pt x="838535" y="1500678"/>
                </a:lnTo>
                <a:lnTo>
                  <a:pt x="887588" y="1496304"/>
                </a:lnTo>
                <a:lnTo>
                  <a:pt x="935724" y="1489121"/>
                </a:lnTo>
                <a:lnTo>
                  <a:pt x="982851" y="1479217"/>
                </a:lnTo>
                <a:lnTo>
                  <a:pt x="1028876" y="1466680"/>
                </a:lnTo>
                <a:lnTo>
                  <a:pt x="1073706" y="1451599"/>
                </a:lnTo>
                <a:lnTo>
                  <a:pt x="1117250" y="1434061"/>
                </a:lnTo>
                <a:lnTo>
                  <a:pt x="1159415" y="1414155"/>
                </a:lnTo>
                <a:lnTo>
                  <a:pt x="1200109" y="1391967"/>
                </a:lnTo>
                <a:lnTo>
                  <a:pt x="1239239" y="1367587"/>
                </a:lnTo>
                <a:lnTo>
                  <a:pt x="1276713" y="1341102"/>
                </a:lnTo>
                <a:lnTo>
                  <a:pt x="1312438" y="1312600"/>
                </a:lnTo>
                <a:lnTo>
                  <a:pt x="1346323" y="1282169"/>
                </a:lnTo>
                <a:lnTo>
                  <a:pt x="1378275" y="1249898"/>
                </a:lnTo>
                <a:lnTo>
                  <a:pt x="1408202" y="1215873"/>
                </a:lnTo>
                <a:lnTo>
                  <a:pt x="1436010" y="1180184"/>
                </a:lnTo>
                <a:lnTo>
                  <a:pt x="1461609" y="1142918"/>
                </a:lnTo>
                <a:lnTo>
                  <a:pt x="1484905" y="1104162"/>
                </a:lnTo>
                <a:lnTo>
                  <a:pt x="1505806" y="1064006"/>
                </a:lnTo>
                <a:lnTo>
                  <a:pt x="1524220" y="1022537"/>
                </a:lnTo>
                <a:lnTo>
                  <a:pt x="1540055" y="979843"/>
                </a:lnTo>
                <a:lnTo>
                  <a:pt x="1553217" y="936012"/>
                </a:lnTo>
                <a:lnTo>
                  <a:pt x="1563615" y="891132"/>
                </a:lnTo>
                <a:lnTo>
                  <a:pt x="1571157" y="845291"/>
                </a:lnTo>
                <a:lnTo>
                  <a:pt x="1575750" y="798577"/>
                </a:lnTo>
                <a:lnTo>
                  <a:pt x="1577301" y="751077"/>
                </a:lnTo>
                <a:lnTo>
                  <a:pt x="788657" y="751077"/>
                </a:lnTo>
                <a:lnTo>
                  <a:pt x="1357591" y="230885"/>
                </a:lnTo>
                <a:lnTo>
                  <a:pt x="1322286" y="198004"/>
                </a:lnTo>
                <a:lnTo>
                  <a:pt x="1285095" y="167449"/>
                </a:lnTo>
                <a:lnTo>
                  <a:pt x="1246148" y="139272"/>
                </a:lnTo>
                <a:lnTo>
                  <a:pt x="1205575" y="113526"/>
                </a:lnTo>
                <a:lnTo>
                  <a:pt x="1163505" y="90266"/>
                </a:lnTo>
                <a:lnTo>
                  <a:pt x="1120069" y="69543"/>
                </a:lnTo>
                <a:lnTo>
                  <a:pt x="1075397" y="51411"/>
                </a:lnTo>
                <a:lnTo>
                  <a:pt x="1029617" y="35923"/>
                </a:lnTo>
                <a:lnTo>
                  <a:pt x="982860" y="23132"/>
                </a:lnTo>
                <a:lnTo>
                  <a:pt x="935256" y="13091"/>
                </a:lnTo>
                <a:lnTo>
                  <a:pt x="886934" y="5853"/>
                </a:lnTo>
                <a:lnTo>
                  <a:pt x="838024" y="1472"/>
                </a:lnTo>
                <a:lnTo>
                  <a:pt x="788657" y="0"/>
                </a:lnTo>
                <a:close/>
              </a:path>
            </a:pathLst>
          </a:custGeom>
          <a:solidFill>
            <a:schemeClr val="tx2">
              <a:lumMod val="75000"/>
            </a:schemeClr>
          </a:solidFill>
        </p:spPr>
        <p:txBody>
          <a:bodyPr wrap="square" lIns="0" tIns="0" rIns="0" bIns="0" rtlCol="0"/>
          <a:lstStyle/>
          <a:p>
            <a:endParaRPr dirty="0"/>
          </a:p>
        </p:txBody>
      </p:sp>
      <p:sp>
        <p:nvSpPr>
          <p:cNvPr id="47" name="object 37">
            <a:extLst>
              <a:ext uri="{FF2B5EF4-FFF2-40B4-BE49-F238E27FC236}">
                <a16:creationId xmlns:a16="http://schemas.microsoft.com/office/drawing/2014/main" id="{CE554AE9-49B6-49CF-63B8-DADAD6C59DAA}"/>
              </a:ext>
            </a:extLst>
          </p:cNvPr>
          <p:cNvSpPr/>
          <p:nvPr/>
        </p:nvSpPr>
        <p:spPr>
          <a:xfrm>
            <a:off x="4724400" y="7162800"/>
            <a:ext cx="990600" cy="685800"/>
          </a:xfrm>
          <a:custGeom>
            <a:avLst/>
            <a:gdLst/>
            <a:ahLst/>
            <a:cxnLst/>
            <a:rect l="l" t="t" r="r" b="b"/>
            <a:pathLst>
              <a:path w="788669" h="520065">
                <a:moveTo>
                  <a:pt x="569341" y="0"/>
                </a:moveTo>
                <a:lnTo>
                  <a:pt x="0" y="519683"/>
                </a:lnTo>
                <a:lnTo>
                  <a:pt x="788670" y="518794"/>
                </a:lnTo>
                <a:lnTo>
                  <a:pt x="786983" y="470620"/>
                </a:lnTo>
                <a:lnTo>
                  <a:pt x="782089" y="422898"/>
                </a:lnTo>
                <a:lnTo>
                  <a:pt x="774045" y="375761"/>
                </a:lnTo>
                <a:lnTo>
                  <a:pt x="762907" y="329343"/>
                </a:lnTo>
                <a:lnTo>
                  <a:pt x="748734" y="283780"/>
                </a:lnTo>
                <a:lnTo>
                  <a:pt x="731583" y="239204"/>
                </a:lnTo>
                <a:lnTo>
                  <a:pt x="711511" y="195750"/>
                </a:lnTo>
                <a:lnTo>
                  <a:pt x="688575" y="153552"/>
                </a:lnTo>
                <a:lnTo>
                  <a:pt x="662832" y="112744"/>
                </a:lnTo>
                <a:lnTo>
                  <a:pt x="634341" y="73460"/>
                </a:lnTo>
                <a:lnTo>
                  <a:pt x="603158" y="35833"/>
                </a:lnTo>
                <a:lnTo>
                  <a:pt x="569341" y="0"/>
                </a:lnTo>
                <a:close/>
              </a:path>
            </a:pathLst>
          </a:custGeom>
          <a:solidFill>
            <a:srgbClr val="7F2F2D"/>
          </a:solidFill>
        </p:spPr>
        <p:txBody>
          <a:bodyPr wrap="square" lIns="0" tIns="0" rIns="0" bIns="0" rtlCol="0"/>
          <a:lstStyle/>
          <a:p>
            <a:endParaRPr/>
          </a:p>
        </p:txBody>
      </p:sp>
      <p:sp>
        <p:nvSpPr>
          <p:cNvPr id="52" name="object 55">
            <a:extLst>
              <a:ext uri="{FF2B5EF4-FFF2-40B4-BE49-F238E27FC236}">
                <a16:creationId xmlns:a16="http://schemas.microsoft.com/office/drawing/2014/main" id="{57EC81EA-9C58-1934-9D57-4C91F52878CD}"/>
              </a:ext>
            </a:extLst>
          </p:cNvPr>
          <p:cNvSpPr txBox="1"/>
          <p:nvPr/>
        </p:nvSpPr>
        <p:spPr>
          <a:xfrm>
            <a:off x="5105400" y="7391400"/>
            <a:ext cx="838200" cy="382156"/>
          </a:xfrm>
          <a:prstGeom prst="rect">
            <a:avLst/>
          </a:prstGeom>
        </p:spPr>
        <p:txBody>
          <a:bodyPr vert="horz" wrap="square" lIns="0" tIns="12700" rIns="0" bIns="0" rtlCol="0">
            <a:spAutoFit/>
          </a:bodyPr>
          <a:lstStyle/>
          <a:p>
            <a:pPr marL="12700">
              <a:lnSpc>
                <a:spcPct val="100000"/>
              </a:lnSpc>
              <a:spcBef>
                <a:spcPts val="100"/>
              </a:spcBef>
            </a:pPr>
            <a:r>
              <a:rPr lang="ru-RU" sz="2400" b="1" spc="-130" dirty="0">
                <a:solidFill>
                  <a:schemeClr val="bg1"/>
                </a:solidFill>
                <a:latin typeface="Times New Roman" panose="02020603050405020304" pitchFamily="18" charset="0"/>
                <a:cs typeface="Times New Roman" panose="02020603050405020304" pitchFamily="18" charset="0"/>
              </a:rPr>
              <a:t>7,4</a:t>
            </a:r>
            <a:r>
              <a:rPr sz="2400" b="1" spc="-575" dirty="0">
                <a:solidFill>
                  <a:schemeClr val="bg1"/>
                </a:solidFill>
                <a:latin typeface="Times New Roman" panose="02020603050405020304" pitchFamily="18" charset="0"/>
                <a:cs typeface="Times New Roman" panose="02020603050405020304" pitchFamily="18" charset="0"/>
              </a:rPr>
              <a:t>%</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62" name="object 59">
            <a:extLst>
              <a:ext uri="{FF2B5EF4-FFF2-40B4-BE49-F238E27FC236}">
                <a16:creationId xmlns:a16="http://schemas.microsoft.com/office/drawing/2014/main" id="{7953A99D-C708-0F85-D33E-C2E68070C957}"/>
              </a:ext>
            </a:extLst>
          </p:cNvPr>
          <p:cNvSpPr txBox="1"/>
          <p:nvPr/>
        </p:nvSpPr>
        <p:spPr>
          <a:xfrm>
            <a:off x="3810000" y="7467600"/>
            <a:ext cx="990600" cy="382156"/>
          </a:xfrm>
          <a:prstGeom prst="rect">
            <a:avLst/>
          </a:prstGeom>
        </p:spPr>
        <p:txBody>
          <a:bodyPr vert="horz" wrap="square" lIns="0" tIns="12700" rIns="0" bIns="0" rtlCol="0">
            <a:spAutoFit/>
          </a:bodyPr>
          <a:lstStyle/>
          <a:p>
            <a:pPr marL="12700">
              <a:lnSpc>
                <a:spcPct val="100000"/>
              </a:lnSpc>
              <a:spcBef>
                <a:spcPts val="100"/>
              </a:spcBef>
            </a:pPr>
            <a:r>
              <a:rPr sz="2400" b="1" spc="-130" dirty="0">
                <a:solidFill>
                  <a:srgbClr val="FFFFFF"/>
                </a:solidFill>
                <a:latin typeface="Times New Roman" panose="02020603050405020304" pitchFamily="18" charset="0"/>
                <a:cs typeface="Times New Roman" panose="02020603050405020304" pitchFamily="18" charset="0"/>
              </a:rPr>
              <a:t>9</a:t>
            </a:r>
            <a:r>
              <a:rPr lang="ru-RU" sz="2400" b="1" spc="-130" dirty="0">
                <a:solidFill>
                  <a:srgbClr val="FFFFFF"/>
                </a:solidFill>
                <a:latin typeface="Times New Roman" panose="02020603050405020304" pitchFamily="18" charset="0"/>
                <a:cs typeface="Times New Roman" panose="02020603050405020304" pitchFamily="18" charset="0"/>
              </a:rPr>
              <a:t>2,6</a:t>
            </a:r>
            <a:r>
              <a:rPr sz="2400" b="1" spc="-575" dirty="0">
                <a:solidFill>
                  <a:srgbClr val="FFFFFF"/>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63" name="object 33">
            <a:extLst>
              <a:ext uri="{FF2B5EF4-FFF2-40B4-BE49-F238E27FC236}">
                <a16:creationId xmlns:a16="http://schemas.microsoft.com/office/drawing/2014/main" id="{A9237B37-4261-EA26-F57A-B696C04FBB06}"/>
              </a:ext>
            </a:extLst>
          </p:cNvPr>
          <p:cNvSpPr txBox="1"/>
          <p:nvPr/>
        </p:nvSpPr>
        <p:spPr>
          <a:xfrm>
            <a:off x="5257800" y="7772400"/>
            <a:ext cx="1752600" cy="874598"/>
          </a:xfrm>
          <a:prstGeom prst="rect">
            <a:avLst/>
          </a:prstGeom>
        </p:spPr>
        <p:txBody>
          <a:bodyPr vert="horz" wrap="square" lIns="0" tIns="12700" rIns="0" bIns="0" rtlCol="0">
            <a:spAutoFit/>
          </a:bodyPr>
          <a:lstStyle/>
          <a:p>
            <a:pPr marL="12700">
              <a:lnSpc>
                <a:spcPct val="100000"/>
              </a:lnSpc>
              <a:spcBef>
                <a:spcPts val="100"/>
              </a:spcBef>
            </a:pPr>
            <a:r>
              <a:rPr lang="ru-RU" sz="3200" b="1" spc="-85" dirty="0">
                <a:solidFill>
                  <a:srgbClr val="822A30"/>
                </a:solidFill>
                <a:latin typeface="Times New Roman" panose="02020603050405020304" pitchFamily="18" charset="0"/>
                <a:cs typeface="Times New Roman" panose="02020603050405020304" pitchFamily="18" charset="0"/>
              </a:rPr>
              <a:t>    215,4 </a:t>
            </a:r>
            <a:r>
              <a:rPr lang="ru-RU" sz="2400" b="1" spc="-85" dirty="0">
                <a:solidFill>
                  <a:srgbClr val="822A30"/>
                </a:solidFill>
                <a:latin typeface="Times New Roman" panose="02020603050405020304" pitchFamily="18" charset="0"/>
                <a:cs typeface="Times New Roman" panose="02020603050405020304" pitchFamily="18" charset="0"/>
              </a:rPr>
              <a:t>млн.рублей</a:t>
            </a:r>
            <a:endParaRPr sz="2400" dirty="0">
              <a:solidFill>
                <a:srgbClr val="822A3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4" name="object 44"/>
          <p:cNvSpPr txBox="1"/>
          <p:nvPr/>
        </p:nvSpPr>
        <p:spPr>
          <a:xfrm>
            <a:off x="552510" y="80198"/>
            <a:ext cx="5848290" cy="566822"/>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0" normalizeH="0" baseline="0" noProof="0" dirty="0">
                <a:ln>
                  <a:noFill/>
                </a:ln>
                <a:solidFill>
                  <a:srgbClr val="003366"/>
                </a:solidFill>
                <a:effectLst/>
                <a:uLnTx/>
                <a:uFillTx/>
                <a:latin typeface="Arial" panose="020B0604020202020204" pitchFamily="34" charset="0"/>
                <a:cs typeface="Arial" panose="020B0604020202020204" pitchFamily="34" charset="0"/>
              </a:rPr>
              <a:t>КАК</a:t>
            </a:r>
            <a:r>
              <a:rPr kumimoji="0" sz="1800" b="1" i="0" u="none" strike="noStrike" kern="1200" cap="none" spc="-170" normalizeH="0" baseline="0" noProof="0" dirty="0">
                <a:ln>
                  <a:noFill/>
                </a:ln>
                <a:solidFill>
                  <a:srgbClr val="003366"/>
                </a:solidFill>
                <a:effectLst/>
                <a:uLnTx/>
                <a:uFillTx/>
                <a:latin typeface="Arial" panose="020B0604020202020204" pitchFamily="34" charset="0"/>
                <a:cs typeface="Arial" panose="020B0604020202020204" pitchFamily="34" charset="0"/>
              </a:rPr>
              <a:t>И</a:t>
            </a:r>
            <a:r>
              <a:rPr kumimoji="0" sz="1800" b="1" i="0" u="none" strike="noStrike" kern="1200" cap="none" spc="-110" normalizeH="0" baseline="0" noProof="0" dirty="0">
                <a:ln>
                  <a:noFill/>
                </a:ln>
                <a:solidFill>
                  <a:srgbClr val="003366"/>
                </a:solidFill>
                <a:effectLst/>
                <a:uLnTx/>
                <a:uFillTx/>
                <a:latin typeface="Arial" panose="020B0604020202020204" pitchFamily="34" charset="0"/>
                <a:cs typeface="Arial" panose="020B0604020202020204" pitchFamily="34" charset="0"/>
              </a:rPr>
              <a:t>Е</a:t>
            </a:r>
            <a:r>
              <a:rPr kumimoji="0" sz="1800" b="1" i="0" u="none" strike="noStrike" kern="1200" cap="none" spc="-105" normalizeH="0" baseline="0" noProof="0" dirty="0">
                <a:ln>
                  <a:noFill/>
                </a:ln>
                <a:solidFill>
                  <a:srgbClr val="003366"/>
                </a:solidFill>
                <a:effectLst/>
                <a:uLnTx/>
                <a:uFillTx/>
                <a:latin typeface="Arial" panose="020B0604020202020204" pitchFamily="34" charset="0"/>
                <a:cs typeface="Arial" panose="020B0604020202020204" pitchFamily="34" charset="0"/>
              </a:rPr>
              <a:t> </a:t>
            </a:r>
            <a:r>
              <a:rPr kumimoji="0" sz="1800" b="1" i="0" u="none" strike="noStrike" kern="1200" cap="none" spc="-114" normalizeH="0" baseline="0" noProof="0" dirty="0">
                <a:ln>
                  <a:noFill/>
                </a:ln>
                <a:solidFill>
                  <a:srgbClr val="003366"/>
                </a:solidFill>
                <a:effectLst/>
                <a:uLnTx/>
                <a:uFillTx/>
                <a:latin typeface="Arial" panose="020B0604020202020204" pitchFamily="34" charset="0"/>
                <a:cs typeface="Arial" panose="020B0604020202020204" pitchFamily="34" charset="0"/>
              </a:rPr>
              <a:t>ОСНО</a:t>
            </a:r>
            <a:r>
              <a:rPr kumimoji="0" sz="1800" b="1" i="0" u="none" strike="noStrike" kern="1200" cap="none" spc="-120" normalizeH="0" baseline="0" noProof="0" dirty="0">
                <a:ln>
                  <a:noFill/>
                </a:ln>
                <a:solidFill>
                  <a:srgbClr val="003366"/>
                </a:solidFill>
                <a:effectLst/>
                <a:uLnTx/>
                <a:uFillTx/>
                <a:latin typeface="Arial" panose="020B0604020202020204" pitchFamily="34" charset="0"/>
                <a:cs typeface="Arial" panose="020B0604020202020204" pitchFamily="34" charset="0"/>
              </a:rPr>
              <a:t>В</a:t>
            </a:r>
            <a:r>
              <a:rPr kumimoji="0" sz="1800" b="1" i="0" u="none" strike="noStrike" kern="1200" cap="none" spc="-105" normalizeH="0" baseline="0" noProof="0" dirty="0">
                <a:ln>
                  <a:noFill/>
                </a:ln>
                <a:solidFill>
                  <a:srgbClr val="003366"/>
                </a:solidFill>
                <a:effectLst/>
                <a:uLnTx/>
                <a:uFillTx/>
                <a:latin typeface="Arial" panose="020B0604020202020204" pitchFamily="34" charset="0"/>
                <a:cs typeface="Arial" panose="020B0604020202020204" pitchFamily="34" charset="0"/>
              </a:rPr>
              <a:t>Н</a:t>
            </a:r>
            <a:r>
              <a:rPr kumimoji="0" sz="1800" b="1" i="0" u="none" strike="noStrike" kern="1200" cap="none" spc="-125" normalizeH="0" baseline="0" noProof="0" dirty="0">
                <a:ln>
                  <a:noFill/>
                </a:ln>
                <a:solidFill>
                  <a:srgbClr val="003366"/>
                </a:solidFill>
                <a:effectLst/>
                <a:uLnTx/>
                <a:uFillTx/>
                <a:latin typeface="Arial" panose="020B0604020202020204" pitchFamily="34" charset="0"/>
                <a:cs typeface="Arial" panose="020B0604020202020204" pitchFamily="34" charset="0"/>
              </a:rPr>
              <a:t>Ы</a:t>
            </a:r>
            <a:r>
              <a:rPr kumimoji="0" sz="1800" b="1" i="0" u="none" strike="noStrike" kern="1200" cap="none" spc="-110" normalizeH="0" baseline="0" noProof="0" dirty="0">
                <a:ln>
                  <a:noFill/>
                </a:ln>
                <a:solidFill>
                  <a:srgbClr val="003366"/>
                </a:solidFill>
                <a:effectLst/>
                <a:uLnTx/>
                <a:uFillTx/>
                <a:latin typeface="Arial" panose="020B0604020202020204" pitchFamily="34" charset="0"/>
                <a:cs typeface="Arial" panose="020B0604020202020204" pitchFamily="34" charset="0"/>
              </a:rPr>
              <a:t>Е </a:t>
            </a:r>
            <a:r>
              <a:rPr kumimoji="0" lang="ru-RU" sz="1800" b="1" i="0" u="none" strike="noStrike" kern="1200" cap="none" spc="60" normalizeH="0" baseline="0" noProof="0" dirty="0">
                <a:ln>
                  <a:noFill/>
                </a:ln>
                <a:solidFill>
                  <a:srgbClr val="003366"/>
                </a:solidFill>
                <a:effectLst/>
                <a:uLnTx/>
                <a:uFillTx/>
                <a:latin typeface="Arial" panose="020B0604020202020204" pitchFamily="34" charset="0"/>
                <a:cs typeface="Arial" panose="020B0604020202020204" pitchFamily="34" charset="0"/>
              </a:rPr>
              <a:t>МУНИЦИПАЛЬНЫЕ</a:t>
            </a:r>
            <a:r>
              <a:rPr kumimoji="0" sz="1800" b="1" i="0" u="none" strike="noStrike" kern="1200" cap="none" spc="-105" normalizeH="0" baseline="0" noProof="0" dirty="0">
                <a:ln>
                  <a:noFill/>
                </a:ln>
                <a:solidFill>
                  <a:srgbClr val="003366"/>
                </a:solidFill>
                <a:effectLst/>
                <a:uLnTx/>
                <a:uFillTx/>
                <a:latin typeface="Arial" panose="020B0604020202020204" pitchFamily="34" charset="0"/>
                <a:cs typeface="Arial" panose="020B0604020202020204" pitchFamily="34" charset="0"/>
              </a:rPr>
              <a:t> </a:t>
            </a:r>
            <a:r>
              <a:rPr kumimoji="0" sz="1800" b="1" i="0" u="none" strike="noStrike" kern="1200" cap="none" spc="-130" normalizeH="0" baseline="0" noProof="0" dirty="0">
                <a:ln>
                  <a:noFill/>
                </a:ln>
                <a:solidFill>
                  <a:srgbClr val="003366"/>
                </a:solidFill>
                <a:effectLst/>
                <a:uLnTx/>
                <a:uFillTx/>
                <a:latin typeface="Arial" panose="020B0604020202020204" pitchFamily="34" charset="0"/>
                <a:cs typeface="Arial" panose="020B0604020202020204" pitchFamily="34" charset="0"/>
              </a:rPr>
              <a:t>П</a:t>
            </a:r>
            <a:r>
              <a:rPr kumimoji="0" sz="1800" b="1" i="0" u="none" strike="noStrike" kern="1200" cap="none" spc="-120" normalizeH="0" baseline="0" noProof="0" dirty="0">
                <a:ln>
                  <a:noFill/>
                </a:ln>
                <a:solidFill>
                  <a:srgbClr val="003366"/>
                </a:solidFill>
                <a:effectLst/>
                <a:uLnTx/>
                <a:uFillTx/>
                <a:latin typeface="Arial" panose="020B0604020202020204" pitchFamily="34" charset="0"/>
                <a:cs typeface="Arial" panose="020B0604020202020204" pitchFamily="34" charset="0"/>
              </a:rPr>
              <a:t>Р</a:t>
            </a:r>
            <a:r>
              <a:rPr kumimoji="0" sz="1800" b="1" i="0" u="none" strike="noStrike" kern="1200" cap="none" spc="-55" normalizeH="0" baseline="0" noProof="0" dirty="0">
                <a:ln>
                  <a:noFill/>
                </a:ln>
                <a:solidFill>
                  <a:srgbClr val="003366"/>
                </a:solidFill>
                <a:effectLst/>
                <a:uLnTx/>
                <a:uFillTx/>
                <a:latin typeface="Arial" panose="020B0604020202020204" pitchFamily="34" charset="0"/>
                <a:cs typeface="Arial" panose="020B0604020202020204" pitchFamily="34" charset="0"/>
              </a:rPr>
              <a:t>О</a:t>
            </a:r>
            <a:r>
              <a:rPr kumimoji="0" sz="1800" b="1" i="0" u="none" strike="noStrike" kern="1200" cap="none" spc="-50" normalizeH="0" baseline="0" noProof="0" dirty="0">
                <a:ln>
                  <a:noFill/>
                </a:ln>
                <a:solidFill>
                  <a:srgbClr val="003366"/>
                </a:solidFill>
                <a:effectLst/>
                <a:uLnTx/>
                <a:uFillTx/>
                <a:latin typeface="Arial" panose="020B0604020202020204" pitchFamily="34" charset="0"/>
                <a:cs typeface="Arial" panose="020B0604020202020204" pitchFamily="34" charset="0"/>
              </a:rPr>
              <a:t>Г</a:t>
            </a:r>
            <a:r>
              <a:rPr kumimoji="0" sz="1800" b="1" i="0" u="none" strike="noStrike" kern="1200" cap="none" spc="-195" normalizeH="0" baseline="0" noProof="0" dirty="0">
                <a:ln>
                  <a:noFill/>
                </a:ln>
                <a:solidFill>
                  <a:srgbClr val="003366"/>
                </a:solidFill>
                <a:effectLst/>
                <a:uLnTx/>
                <a:uFillTx/>
                <a:latin typeface="Arial" panose="020B0604020202020204" pitchFamily="34" charset="0"/>
                <a:cs typeface="Arial" panose="020B0604020202020204" pitchFamily="34" charset="0"/>
              </a:rPr>
              <a:t>Р</a:t>
            </a:r>
            <a:r>
              <a:rPr kumimoji="0" sz="1800" b="1" i="0" u="none" strike="noStrike" kern="1200" cap="none" spc="-120" normalizeH="0" baseline="0" noProof="0" dirty="0">
                <a:ln>
                  <a:noFill/>
                </a:ln>
                <a:solidFill>
                  <a:srgbClr val="003366"/>
                </a:solidFill>
                <a:effectLst/>
                <a:uLnTx/>
                <a:uFillTx/>
                <a:latin typeface="Arial" panose="020B0604020202020204" pitchFamily="34" charset="0"/>
                <a:cs typeface="Arial" panose="020B0604020202020204" pitchFamily="34" charset="0"/>
              </a:rPr>
              <a:t>АМ</a:t>
            </a:r>
            <a:r>
              <a:rPr kumimoji="0" sz="1800" b="1" i="0" u="none" strike="noStrike" kern="1200" cap="none" spc="-140" normalizeH="0" baseline="0" noProof="0" dirty="0">
                <a:ln>
                  <a:noFill/>
                </a:ln>
                <a:solidFill>
                  <a:srgbClr val="003366"/>
                </a:solidFill>
                <a:effectLst/>
                <a:uLnTx/>
                <a:uFillTx/>
                <a:latin typeface="Arial" panose="020B0604020202020204" pitchFamily="34" charset="0"/>
                <a:cs typeface="Arial" panose="020B0604020202020204" pitchFamily="34" charset="0"/>
              </a:rPr>
              <a:t>М</a:t>
            </a:r>
            <a:r>
              <a:rPr kumimoji="0" sz="1800" b="1" i="0" u="none" strike="noStrike" kern="1200" cap="none" spc="-65" normalizeH="0" baseline="0" noProof="0" dirty="0">
                <a:ln>
                  <a:noFill/>
                </a:ln>
                <a:solidFill>
                  <a:srgbClr val="003366"/>
                </a:solidFill>
                <a:effectLst/>
                <a:uLnTx/>
                <a:uFillTx/>
                <a:latin typeface="Arial" panose="020B0604020202020204" pitchFamily="34" charset="0"/>
                <a:cs typeface="Arial" panose="020B0604020202020204" pitchFamily="34" charset="0"/>
              </a:rPr>
              <a:t>Ы  </a:t>
            </a:r>
            <a:r>
              <a:rPr kumimoji="0" sz="1800" b="1" i="0" u="none" strike="noStrike" kern="1200" cap="none" spc="-120" normalizeH="0" baseline="0" noProof="0" dirty="0">
                <a:ln>
                  <a:noFill/>
                </a:ln>
                <a:solidFill>
                  <a:srgbClr val="003366"/>
                </a:solidFill>
                <a:effectLst/>
                <a:uLnTx/>
                <a:uFillTx/>
                <a:latin typeface="Arial" panose="020B0604020202020204" pitchFamily="34" charset="0"/>
                <a:cs typeface="Arial" panose="020B0604020202020204" pitchFamily="34" charset="0"/>
              </a:rPr>
              <a:t>Б</a:t>
            </a:r>
            <a:r>
              <a:rPr kumimoji="0" sz="1800" b="1" i="0" u="none" strike="noStrike" kern="1200" cap="none" spc="-160" normalizeH="0" baseline="0" noProof="0" dirty="0">
                <a:ln>
                  <a:noFill/>
                </a:ln>
                <a:solidFill>
                  <a:srgbClr val="003366"/>
                </a:solidFill>
                <a:effectLst/>
                <a:uLnTx/>
                <a:uFillTx/>
                <a:latin typeface="Arial" panose="020B0604020202020204" pitchFamily="34" charset="0"/>
                <a:cs typeface="Arial" panose="020B0604020202020204" pitchFamily="34" charset="0"/>
              </a:rPr>
              <a:t>У</a:t>
            </a:r>
            <a:r>
              <a:rPr kumimoji="0" sz="1800" b="1" i="0" u="none" strike="noStrike" kern="1200" cap="none" spc="-145" normalizeH="0" baseline="0" noProof="0" dirty="0">
                <a:ln>
                  <a:noFill/>
                </a:ln>
                <a:solidFill>
                  <a:srgbClr val="003366"/>
                </a:solidFill>
                <a:effectLst/>
                <a:uLnTx/>
                <a:uFillTx/>
                <a:latin typeface="Arial" panose="020B0604020202020204" pitchFamily="34" charset="0"/>
                <a:cs typeface="Arial" panose="020B0604020202020204" pitchFamily="34" charset="0"/>
              </a:rPr>
              <a:t>Д</a:t>
            </a:r>
            <a:r>
              <a:rPr kumimoji="0" sz="1800" b="1" i="0" u="none" strike="noStrike" kern="1200" cap="none" spc="-40" normalizeH="0" baseline="0" noProof="0" dirty="0">
                <a:ln>
                  <a:noFill/>
                </a:ln>
                <a:solidFill>
                  <a:srgbClr val="003366"/>
                </a:solidFill>
                <a:effectLst/>
                <a:uLnTx/>
                <a:uFillTx/>
                <a:latin typeface="Arial" panose="020B0604020202020204" pitchFamily="34" charset="0"/>
                <a:cs typeface="Arial" panose="020B0604020202020204" pitchFamily="34" charset="0"/>
              </a:rPr>
              <a:t>У</a:t>
            </a:r>
            <a:r>
              <a:rPr kumimoji="0" sz="1800" b="1" i="0" u="none" strike="noStrike" kern="1200" cap="none" spc="-170" normalizeH="0" baseline="0" noProof="0" dirty="0">
                <a:ln>
                  <a:noFill/>
                </a:ln>
                <a:solidFill>
                  <a:srgbClr val="003366"/>
                </a:solidFill>
                <a:effectLst/>
                <a:uLnTx/>
                <a:uFillTx/>
                <a:latin typeface="Arial" panose="020B0604020202020204" pitchFamily="34" charset="0"/>
                <a:cs typeface="Arial" panose="020B0604020202020204" pitchFamily="34" charset="0"/>
              </a:rPr>
              <a:t>Т</a:t>
            </a:r>
            <a:r>
              <a:rPr kumimoji="0" sz="1800" b="1" i="0" u="none" strike="noStrike" kern="1200" cap="none" spc="-90" normalizeH="0" baseline="0" noProof="0" dirty="0">
                <a:ln>
                  <a:noFill/>
                </a:ln>
                <a:solidFill>
                  <a:srgbClr val="003366"/>
                </a:solidFill>
                <a:effectLst/>
                <a:uLnTx/>
                <a:uFillTx/>
                <a:latin typeface="Arial" panose="020B0604020202020204" pitchFamily="34" charset="0"/>
                <a:cs typeface="Arial" panose="020B0604020202020204" pitchFamily="34" charset="0"/>
              </a:rPr>
              <a:t> </a:t>
            </a:r>
            <a:r>
              <a:rPr kumimoji="0" sz="1800" b="1" i="0" u="none" strike="noStrike" kern="1200" cap="none" spc="-145" normalizeH="0" baseline="0" noProof="0" dirty="0">
                <a:ln>
                  <a:noFill/>
                </a:ln>
                <a:solidFill>
                  <a:srgbClr val="003366"/>
                </a:solidFill>
                <a:effectLst/>
                <a:uLnTx/>
                <a:uFillTx/>
                <a:latin typeface="Arial" panose="020B0604020202020204" pitchFamily="34" charset="0"/>
                <a:cs typeface="Arial" panose="020B0604020202020204" pitchFamily="34" charset="0"/>
              </a:rPr>
              <a:t>Р</a:t>
            </a:r>
            <a:r>
              <a:rPr kumimoji="0" sz="1800" b="1" i="0" u="none" strike="noStrike" kern="1200" cap="none" spc="-125" normalizeH="0" baseline="0" noProof="0" dirty="0">
                <a:ln>
                  <a:noFill/>
                </a:ln>
                <a:solidFill>
                  <a:srgbClr val="003366"/>
                </a:solidFill>
                <a:effectLst/>
                <a:uLnTx/>
                <a:uFillTx/>
                <a:latin typeface="Arial" panose="020B0604020202020204" pitchFamily="34" charset="0"/>
                <a:cs typeface="Arial" panose="020B0604020202020204" pitchFamily="34" charset="0"/>
              </a:rPr>
              <a:t>Е</a:t>
            </a:r>
            <a:r>
              <a:rPr kumimoji="0" sz="1800" b="1" i="0" u="none" strike="noStrike" kern="1200" cap="none" spc="-85" normalizeH="0" baseline="0" noProof="0" dirty="0">
                <a:ln>
                  <a:noFill/>
                </a:ln>
                <a:solidFill>
                  <a:srgbClr val="003366"/>
                </a:solidFill>
                <a:effectLst/>
                <a:uLnTx/>
                <a:uFillTx/>
                <a:latin typeface="Arial" panose="020B0604020202020204" pitchFamily="34" charset="0"/>
                <a:cs typeface="Arial" panose="020B0604020202020204" pitchFamily="34" charset="0"/>
              </a:rPr>
              <a:t>А</a:t>
            </a:r>
            <a:r>
              <a:rPr kumimoji="0" sz="1800" b="1" i="0" u="none" strike="noStrike" kern="1200" cap="none" spc="-114" normalizeH="0" baseline="0" noProof="0" dirty="0">
                <a:ln>
                  <a:noFill/>
                </a:ln>
                <a:solidFill>
                  <a:srgbClr val="003366"/>
                </a:solidFill>
                <a:effectLst/>
                <a:uLnTx/>
                <a:uFillTx/>
                <a:latin typeface="Arial" panose="020B0604020202020204" pitchFamily="34" charset="0"/>
                <a:cs typeface="Arial" panose="020B0604020202020204" pitchFamily="34" charset="0"/>
              </a:rPr>
              <a:t>ЛИЗ</a:t>
            </a:r>
            <a:r>
              <a:rPr kumimoji="0" sz="1800" b="1" i="0" u="none" strike="noStrike" kern="1200" cap="none" spc="-120" normalizeH="0" baseline="0" noProof="0" dirty="0">
                <a:ln>
                  <a:noFill/>
                </a:ln>
                <a:solidFill>
                  <a:srgbClr val="003366"/>
                </a:solidFill>
                <a:effectLst/>
                <a:uLnTx/>
                <a:uFillTx/>
                <a:latin typeface="Arial" panose="020B0604020202020204" pitchFamily="34" charset="0"/>
                <a:cs typeface="Arial" panose="020B0604020202020204" pitchFamily="34" charset="0"/>
              </a:rPr>
              <a:t>О</a:t>
            </a:r>
            <a:r>
              <a:rPr kumimoji="0" sz="1800" b="1" i="0" u="none" strike="noStrike" kern="1200" cap="none" spc="-125" normalizeH="0" baseline="0" noProof="0" dirty="0">
                <a:ln>
                  <a:noFill/>
                </a:ln>
                <a:solidFill>
                  <a:srgbClr val="003366"/>
                </a:solidFill>
                <a:effectLst/>
                <a:uLnTx/>
                <a:uFillTx/>
                <a:latin typeface="Arial" panose="020B0604020202020204" pitchFamily="34" charset="0"/>
                <a:cs typeface="Arial" panose="020B0604020202020204" pitchFamily="34" charset="0"/>
              </a:rPr>
              <a:t>В</a:t>
            </a:r>
            <a:r>
              <a:rPr kumimoji="0" sz="1800" b="1" i="0" u="none" strike="noStrike" kern="1200" cap="none" spc="-114" normalizeH="0" baseline="0" noProof="0" dirty="0">
                <a:ln>
                  <a:noFill/>
                </a:ln>
                <a:solidFill>
                  <a:srgbClr val="003366"/>
                </a:solidFill>
                <a:effectLst/>
                <a:uLnTx/>
                <a:uFillTx/>
                <a:latin typeface="Arial" panose="020B0604020202020204" pitchFamily="34" charset="0"/>
                <a:cs typeface="Arial" panose="020B0604020202020204" pitchFamily="34" charset="0"/>
              </a:rPr>
              <a:t>Ы</a:t>
            </a:r>
            <a:r>
              <a:rPr kumimoji="0" sz="1800" b="1" i="0" u="none" strike="noStrike" kern="1200" cap="none" spc="-65" normalizeH="0" baseline="0" noProof="0" dirty="0">
                <a:ln>
                  <a:noFill/>
                </a:ln>
                <a:solidFill>
                  <a:srgbClr val="003366"/>
                </a:solidFill>
                <a:effectLst/>
                <a:uLnTx/>
                <a:uFillTx/>
                <a:latin typeface="Arial" panose="020B0604020202020204" pitchFamily="34" charset="0"/>
                <a:cs typeface="Arial" panose="020B0604020202020204" pitchFamily="34" charset="0"/>
              </a:rPr>
              <a:t>В</a:t>
            </a:r>
            <a:r>
              <a:rPr kumimoji="0" sz="1800" b="1" i="0" u="none" strike="noStrike" kern="1200" cap="none" spc="-215" normalizeH="0" baseline="0" noProof="0" dirty="0">
                <a:ln>
                  <a:noFill/>
                </a:ln>
                <a:solidFill>
                  <a:srgbClr val="003366"/>
                </a:solidFill>
                <a:effectLst/>
                <a:uLnTx/>
                <a:uFillTx/>
                <a:latin typeface="Arial" panose="020B0604020202020204" pitchFamily="34" charset="0"/>
                <a:cs typeface="Arial" panose="020B0604020202020204" pitchFamily="34" charset="0"/>
              </a:rPr>
              <a:t>А</a:t>
            </a:r>
            <a:r>
              <a:rPr kumimoji="0" sz="1800" b="1" i="0" u="none" strike="noStrike" kern="1200" cap="none" spc="-120" normalizeH="0" baseline="0" noProof="0" dirty="0">
                <a:ln>
                  <a:noFill/>
                </a:ln>
                <a:solidFill>
                  <a:srgbClr val="003366"/>
                </a:solidFill>
                <a:effectLst/>
                <a:uLnTx/>
                <a:uFillTx/>
                <a:latin typeface="Arial" panose="020B0604020202020204" pitchFamily="34" charset="0"/>
                <a:cs typeface="Arial" panose="020B0604020202020204" pitchFamily="34" charset="0"/>
              </a:rPr>
              <a:t>ТЬСЯ</a:t>
            </a:r>
            <a:r>
              <a:rPr kumimoji="0" sz="1800" b="1" i="0" u="none" strike="noStrike" kern="1200" cap="none" spc="-100" normalizeH="0" baseline="0" noProof="0" dirty="0">
                <a:ln>
                  <a:noFill/>
                </a:ln>
                <a:solidFill>
                  <a:srgbClr val="003366"/>
                </a:solidFill>
                <a:effectLst/>
                <a:uLnTx/>
                <a:uFillTx/>
                <a:latin typeface="Arial" panose="020B0604020202020204" pitchFamily="34" charset="0"/>
                <a:cs typeface="Arial" panose="020B0604020202020204" pitchFamily="34" charset="0"/>
              </a:rPr>
              <a:t> </a:t>
            </a:r>
            <a:r>
              <a:rPr kumimoji="0" sz="1800" b="1" i="0" u="none" strike="noStrike" kern="1200" cap="none" spc="-85" normalizeH="0" baseline="0" noProof="0" dirty="0">
                <a:ln>
                  <a:noFill/>
                </a:ln>
                <a:solidFill>
                  <a:srgbClr val="003366"/>
                </a:solidFill>
                <a:effectLst/>
                <a:uLnTx/>
                <a:uFillTx/>
                <a:latin typeface="Arial" panose="020B0604020202020204" pitchFamily="34" charset="0"/>
                <a:cs typeface="Arial" panose="020B0604020202020204" pitchFamily="34" charset="0"/>
              </a:rPr>
              <a:t>В</a:t>
            </a:r>
            <a:r>
              <a:rPr kumimoji="0" sz="1800" b="1" i="0" u="none" strike="noStrike" kern="1200" cap="none" spc="-110" normalizeH="0" baseline="0" noProof="0" dirty="0">
                <a:ln>
                  <a:noFill/>
                </a:ln>
                <a:solidFill>
                  <a:srgbClr val="003366"/>
                </a:solidFill>
                <a:effectLst/>
                <a:uLnTx/>
                <a:uFillTx/>
                <a:latin typeface="Arial" panose="020B0604020202020204" pitchFamily="34" charset="0"/>
                <a:cs typeface="Arial" panose="020B0604020202020204" pitchFamily="34" charset="0"/>
              </a:rPr>
              <a:t> </a:t>
            </a:r>
            <a:r>
              <a:rPr kumimoji="0" sz="1800" b="1" i="0" u="none" strike="noStrike" kern="1200" cap="none" spc="-145" normalizeH="0" baseline="0" noProof="0" dirty="0">
                <a:ln>
                  <a:noFill/>
                </a:ln>
                <a:solidFill>
                  <a:srgbClr val="003366"/>
                </a:solidFill>
                <a:effectLst/>
                <a:uLnTx/>
                <a:uFillTx/>
                <a:latin typeface="Arial" panose="020B0604020202020204" pitchFamily="34" charset="0"/>
                <a:cs typeface="Arial" panose="020B0604020202020204" pitchFamily="34" charset="0"/>
              </a:rPr>
              <a:t>2</a:t>
            </a:r>
            <a:r>
              <a:rPr kumimoji="0" sz="1800" b="1" i="0" u="none" strike="noStrike" kern="1200" cap="none" spc="-135" normalizeH="0" baseline="0" noProof="0" dirty="0">
                <a:ln>
                  <a:noFill/>
                </a:ln>
                <a:solidFill>
                  <a:srgbClr val="003366"/>
                </a:solidFill>
                <a:effectLst/>
                <a:uLnTx/>
                <a:uFillTx/>
                <a:latin typeface="Arial" panose="020B0604020202020204" pitchFamily="34" charset="0"/>
                <a:cs typeface="Arial" panose="020B0604020202020204" pitchFamily="34" charset="0"/>
              </a:rPr>
              <a:t>0</a:t>
            </a:r>
            <a:r>
              <a:rPr kumimoji="0" sz="1800" b="1" i="0" u="none" strike="noStrike" kern="1200" cap="none" spc="-145" normalizeH="0" baseline="0" noProof="0" dirty="0">
                <a:ln>
                  <a:noFill/>
                </a:ln>
                <a:solidFill>
                  <a:srgbClr val="003366"/>
                </a:solidFill>
                <a:effectLst/>
                <a:uLnTx/>
                <a:uFillTx/>
                <a:latin typeface="Arial" panose="020B0604020202020204" pitchFamily="34" charset="0"/>
                <a:cs typeface="Arial" panose="020B0604020202020204" pitchFamily="34" charset="0"/>
              </a:rPr>
              <a:t>2</a:t>
            </a:r>
            <a:r>
              <a:rPr lang="ru-RU" b="1" spc="-140" dirty="0">
                <a:solidFill>
                  <a:srgbClr val="003366"/>
                </a:solidFill>
                <a:latin typeface="Arial" panose="020B0604020202020204" pitchFamily="34" charset="0"/>
                <a:cs typeface="Arial" panose="020B0604020202020204" pitchFamily="34" charset="0"/>
              </a:rPr>
              <a:t>6 </a:t>
            </a:r>
            <a:r>
              <a:rPr kumimoji="0" sz="1800" b="1" i="0" u="none" strike="noStrike" kern="1200" cap="none" spc="60" normalizeH="0" baseline="0" noProof="0" dirty="0">
                <a:ln>
                  <a:noFill/>
                </a:ln>
                <a:solidFill>
                  <a:srgbClr val="003366"/>
                </a:solidFill>
                <a:effectLst/>
                <a:uLnTx/>
                <a:uFillTx/>
                <a:latin typeface="Arial" panose="020B0604020202020204" pitchFamily="34" charset="0"/>
                <a:cs typeface="Arial" panose="020B0604020202020204" pitchFamily="34" charset="0"/>
              </a:rPr>
              <a:t>Г</a:t>
            </a:r>
            <a:r>
              <a:rPr kumimoji="0" sz="1800" b="1" i="0" u="none" strike="noStrike" kern="1200" cap="none" spc="-145" normalizeH="0" baseline="0" noProof="0" dirty="0">
                <a:ln>
                  <a:noFill/>
                </a:ln>
                <a:solidFill>
                  <a:srgbClr val="003366"/>
                </a:solidFill>
                <a:effectLst/>
                <a:uLnTx/>
                <a:uFillTx/>
                <a:latin typeface="Arial" panose="020B0604020202020204" pitchFamily="34" charset="0"/>
                <a:cs typeface="Arial" panose="020B0604020202020204" pitchFamily="34" charset="0"/>
              </a:rPr>
              <a:t>О</a:t>
            </a:r>
            <a:r>
              <a:rPr kumimoji="0" sz="1800" b="1" i="0" u="none" strike="noStrike" kern="1200" cap="none" spc="-135" normalizeH="0" baseline="0" noProof="0" dirty="0">
                <a:ln>
                  <a:noFill/>
                </a:ln>
                <a:solidFill>
                  <a:srgbClr val="003366"/>
                </a:solidFill>
                <a:effectLst/>
                <a:uLnTx/>
                <a:uFillTx/>
                <a:latin typeface="Arial" panose="020B0604020202020204" pitchFamily="34" charset="0"/>
                <a:cs typeface="Arial" panose="020B0604020202020204" pitchFamily="34" charset="0"/>
              </a:rPr>
              <a:t>ДУ</a:t>
            </a:r>
            <a:endParaRPr kumimoji="0" sz="1800" b="1" i="0" u="none" strike="noStrike" kern="1200" cap="none" spc="0" normalizeH="0" baseline="0" noProof="0" dirty="0">
              <a:ln>
                <a:noFill/>
              </a:ln>
              <a:solidFill>
                <a:srgbClr val="003366"/>
              </a:solidFill>
              <a:effectLst/>
              <a:uLnTx/>
              <a:uFillTx/>
              <a:latin typeface="Arial" panose="020B0604020202020204" pitchFamily="34" charset="0"/>
              <a:cs typeface="Arial" panose="020B0604020202020204" pitchFamily="34" charset="0"/>
            </a:endParaRPr>
          </a:p>
        </p:txBody>
      </p:sp>
      <p:sp>
        <p:nvSpPr>
          <p:cNvPr id="53" name="object 53"/>
          <p:cNvSpPr/>
          <p:nvPr/>
        </p:nvSpPr>
        <p:spPr>
          <a:xfrm>
            <a:off x="315446" y="685800"/>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txBox="1">
            <a:spLocks noGrp="1"/>
          </p:cNvSpPr>
          <p:nvPr>
            <p:ph type="sldNum" sz="quarter" idx="7"/>
          </p:nvPr>
        </p:nvSpPr>
        <p:spPr>
          <a:prstGeom prst="rect">
            <a:avLst/>
          </a:prstGeom>
        </p:spPr>
        <p:txBody>
          <a:bodyPr vert="horz" wrap="square" lIns="0" tIns="20955" rIns="0" bIns="0" rtlCol="0">
            <a:spAutoFit/>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sz="1200" b="0" i="0" u="none" strike="noStrike" kern="1200" cap="none" spc="-100" normalizeH="0" baseline="0" noProof="0" dirty="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34</a:t>
            </a:fld>
            <a:endParaRPr kumimoji="0" sz="1200" b="0" i="0" u="none" strike="noStrike" kern="1200" cap="none" spc="-100" normalizeH="0" baseline="0" noProof="0" dirty="0">
              <a:ln>
                <a:noFill/>
              </a:ln>
              <a:solidFill>
                <a:srgbClr val="888888"/>
              </a:solidFill>
              <a:effectLst/>
              <a:uLnTx/>
              <a:uFillTx/>
              <a:latin typeface="Verdana"/>
              <a:ea typeface="+mn-ea"/>
            </a:endParaRPr>
          </a:p>
        </p:txBody>
      </p:sp>
      <p:sp>
        <p:nvSpPr>
          <p:cNvPr id="94" name="Text Box 751"/>
          <p:cNvSpPr txBox="1">
            <a:spLocks noChangeArrowheads="1"/>
          </p:cNvSpPr>
          <p:nvPr/>
        </p:nvSpPr>
        <p:spPr bwMode="auto">
          <a:xfrm>
            <a:off x="368344" y="5310943"/>
            <a:ext cx="2898775" cy="42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45745" marR="0" lvl="0" indent="0" algn="l" defTabSz="914400" rtl="0" eaLnBrk="1" fontAlgn="auto" latinLnBrk="0" hangingPunct="1">
              <a:lnSpc>
                <a:spcPct val="100000"/>
              </a:lnSpc>
              <a:spcBef>
                <a:spcPts val="905"/>
              </a:spcBef>
              <a:spcAft>
                <a:spcPts val="0"/>
              </a:spcAft>
              <a:buClrTx/>
              <a:buSzTx/>
              <a:buFontTx/>
              <a:buNone/>
              <a:tabLst/>
              <a:defRPr/>
            </a:pPr>
            <a:r>
              <a:rPr kumimoji="0" lang="ru-RU" sz="1000" b="1" i="0" u="none" strike="noStrike" kern="1200" cap="none" spc="0" normalizeH="0" baseline="0" noProof="0" dirty="0">
                <a:ln>
                  <a:noFill/>
                </a:ln>
                <a:solidFill>
                  <a:srgbClr val="FFFFFF"/>
                </a:solidFill>
                <a:effectLst/>
                <a:uLnTx/>
                <a:uFillTx/>
                <a:latin typeface="Calibri"/>
                <a:ea typeface="Verdana" panose="020B0604030504040204" pitchFamily="34" charset="0"/>
                <a:cs typeface="Verdana" panose="020B0604030504040204" pitchFamily="34" charset="0"/>
              </a:rPr>
              <a:t>53 395,0</a:t>
            </a:r>
            <a:r>
              <a:rPr kumimoji="0" lang="ru-RU" sz="1000" b="1" i="0" u="none" strike="noStrike" kern="1200" cap="none" spc="-55" normalizeH="0" baseline="0" noProof="0" dirty="0">
                <a:ln>
                  <a:noFill/>
                </a:ln>
                <a:solidFill>
                  <a:srgbClr val="FFFFFF"/>
                </a:solidFill>
                <a:effectLst/>
                <a:uLnTx/>
                <a:uFillTx/>
                <a:latin typeface="Calibri"/>
                <a:ea typeface="Verdana" panose="020B0604030504040204" pitchFamily="34" charset="0"/>
                <a:cs typeface="Verdana" panose="020B0604030504040204" pitchFamily="34" charset="0"/>
              </a:rPr>
              <a:t> </a:t>
            </a:r>
            <a:r>
              <a:rPr kumimoji="0" lang="ru-RU" sz="1000" b="1" i="0" u="none" strike="noStrike" kern="1200" cap="none" spc="0" normalizeH="0" baseline="0" noProof="0" dirty="0">
                <a:ln>
                  <a:noFill/>
                </a:ln>
                <a:solidFill>
                  <a:srgbClr val="FFFFFF"/>
                </a:solidFill>
                <a:effectLst/>
                <a:uLnTx/>
                <a:uFillTx/>
                <a:latin typeface="Calibri"/>
                <a:ea typeface="Verdana" panose="020B0604030504040204" pitchFamily="34" charset="0"/>
                <a:cs typeface="Verdana" panose="020B0604030504040204" pitchFamily="34" charset="0"/>
              </a:rPr>
              <a:t>тыс.</a:t>
            </a:r>
            <a:r>
              <a:rPr kumimoji="0" lang="ru-RU" sz="1000" b="1" i="0" u="none" strike="noStrike" kern="1200" cap="none" spc="-25" normalizeH="0" baseline="0" noProof="0" dirty="0">
                <a:ln>
                  <a:noFill/>
                </a:ln>
                <a:solidFill>
                  <a:srgbClr val="FFFFFF"/>
                </a:solidFill>
                <a:effectLst/>
                <a:uLnTx/>
                <a:uFillTx/>
                <a:latin typeface="Calibri"/>
                <a:ea typeface="Verdana" panose="020B0604030504040204" pitchFamily="34" charset="0"/>
                <a:cs typeface="Verdana" panose="020B0604030504040204" pitchFamily="34" charset="0"/>
              </a:rPr>
              <a:t> </a:t>
            </a:r>
            <a:r>
              <a:rPr kumimoji="0" lang="ru-RU" sz="1000" b="1" i="0" u="none" strike="noStrike" kern="1200" cap="none" spc="0" normalizeH="0" baseline="0" noProof="0" dirty="0">
                <a:ln>
                  <a:noFill/>
                </a:ln>
                <a:solidFill>
                  <a:srgbClr val="FFFFFF"/>
                </a:solidFill>
                <a:effectLst/>
                <a:uLnTx/>
                <a:uFillTx/>
                <a:latin typeface="Calibri"/>
                <a:ea typeface="Verdana" panose="020B0604030504040204" pitchFamily="34" charset="0"/>
                <a:cs typeface="Verdana" panose="020B0604030504040204" pitchFamily="34" charset="0"/>
              </a:rPr>
              <a:t>рублей</a:t>
            </a:r>
            <a:endParaRPr kumimoji="0" lang="ru-RU" sz="10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a:p>
            <a:pPr marL="225425" marR="0" lvl="0" indent="0" algn="l" defTabSz="914400" rtl="0" eaLnBrk="1" fontAlgn="auto" latinLnBrk="0" hangingPunct="1">
              <a:lnSpc>
                <a:spcPct val="100000"/>
              </a:lnSpc>
              <a:spcBef>
                <a:spcPts val="910"/>
              </a:spcBef>
              <a:spcAft>
                <a:spcPts val="0"/>
              </a:spcAft>
              <a:buClrTx/>
              <a:buSzTx/>
              <a:buFontTx/>
              <a:buNone/>
              <a:tabLst/>
              <a:defRPr/>
            </a:pPr>
            <a:r>
              <a:rPr kumimoji="0" lang="ru-RU" sz="900" b="1" i="0" u="none" strike="noStrike" kern="1200" cap="none" spc="0" normalizeH="0" baseline="0" noProof="0" dirty="0">
                <a:ln>
                  <a:noFill/>
                </a:ln>
                <a:solidFill>
                  <a:prstClr val="black"/>
                </a:solidFill>
                <a:effectLst/>
                <a:uLnTx/>
                <a:uFillTx/>
                <a:latin typeface="Tahoma" panose="020B0604030504040204" pitchFamily="34" charset="0"/>
                <a:ea typeface="Verdana" panose="020B0604030504040204" pitchFamily="34" charset="0"/>
                <a:cs typeface="Verdana" panose="020B0604030504040204" pitchFamily="34" charset="0"/>
              </a:rPr>
              <a:t> </a:t>
            </a:r>
            <a:endParaRPr kumimoji="0" lang="ru-RU"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 name="Rectangle 41"/>
          <p:cNvSpPr>
            <a:spLocks noChangeArrowheads="1"/>
          </p:cNvSpPr>
          <p:nvPr/>
        </p:nvSpPr>
        <p:spPr bwMode="auto">
          <a:xfrm>
            <a:off x="-262423" y="110418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44"/>
          <p:cNvSpPr>
            <a:spLocks noChangeArrowheads="1"/>
          </p:cNvSpPr>
          <p:nvPr/>
        </p:nvSpPr>
        <p:spPr bwMode="auto">
          <a:xfrm>
            <a:off x="-26671" y="90273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1" name="Rectangle 57"/>
          <p:cNvSpPr>
            <a:spLocks noChangeArrowheads="1"/>
          </p:cNvSpPr>
          <p:nvPr/>
        </p:nvSpPr>
        <p:spPr bwMode="auto">
          <a:xfrm>
            <a:off x="-262423" y="130225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2" name="Rectangle 59"/>
          <p:cNvSpPr>
            <a:spLocks noChangeArrowheads="1"/>
          </p:cNvSpPr>
          <p:nvPr/>
        </p:nvSpPr>
        <p:spPr bwMode="auto">
          <a:xfrm>
            <a:off x="-262423" y="130225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4" name="Rectangle 63"/>
          <p:cNvSpPr>
            <a:spLocks noChangeArrowheads="1"/>
          </p:cNvSpPr>
          <p:nvPr/>
        </p:nvSpPr>
        <p:spPr bwMode="auto">
          <a:xfrm>
            <a:off x="-262423" y="130225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9" name="Rectangle 68"/>
          <p:cNvSpPr>
            <a:spLocks noChangeArrowheads="1"/>
          </p:cNvSpPr>
          <p:nvPr/>
        </p:nvSpPr>
        <p:spPr bwMode="auto">
          <a:xfrm>
            <a:off x="2925279" y="587413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Прямоугольник: скругленные углы 1">
            <a:extLst>
              <a:ext uri="{FF2B5EF4-FFF2-40B4-BE49-F238E27FC236}">
                <a16:creationId xmlns:a16="http://schemas.microsoft.com/office/drawing/2014/main" id="{7188012F-547D-987F-11A6-C1B0CDD9FD0D}"/>
              </a:ext>
            </a:extLst>
          </p:cNvPr>
          <p:cNvSpPr/>
          <p:nvPr/>
        </p:nvSpPr>
        <p:spPr>
          <a:xfrm>
            <a:off x="76200" y="6781800"/>
            <a:ext cx="4953000" cy="9906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Управление муниципальным имуществом и земельными ресурсами муниципального округа Семеновский Нижегородской области</a:t>
            </a:r>
          </a:p>
        </p:txBody>
      </p:sp>
      <p:sp>
        <p:nvSpPr>
          <p:cNvPr id="6" name="Прямоугольник: скругленные углы 5">
            <a:extLst>
              <a:ext uri="{FF2B5EF4-FFF2-40B4-BE49-F238E27FC236}">
                <a16:creationId xmlns:a16="http://schemas.microsoft.com/office/drawing/2014/main" id="{97723757-5F23-E639-A75A-1753352991DB}"/>
              </a:ext>
            </a:extLst>
          </p:cNvPr>
          <p:cNvSpPr/>
          <p:nvPr/>
        </p:nvSpPr>
        <p:spPr>
          <a:xfrm>
            <a:off x="76200" y="762000"/>
            <a:ext cx="4953000" cy="831142"/>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Verdana" panose="020B0604030504040204" pitchFamily="34" charset="0"/>
                <a:cs typeface="Segoe UI" panose="020B0502040204020203" pitchFamily="34" charset="0"/>
              </a:rPr>
              <a:t>Развитие образования муниципального округа Семеновский Нижегородской области </a:t>
            </a:r>
          </a:p>
        </p:txBody>
      </p:sp>
      <p:sp>
        <p:nvSpPr>
          <p:cNvPr id="7" name="Прямоугольник: скругленные углы 6">
            <a:extLst>
              <a:ext uri="{FF2B5EF4-FFF2-40B4-BE49-F238E27FC236}">
                <a16:creationId xmlns:a16="http://schemas.microsoft.com/office/drawing/2014/main" id="{4DB6667A-7F8F-C544-B659-64EE6E6A1635}"/>
              </a:ext>
            </a:extLst>
          </p:cNvPr>
          <p:cNvSpPr/>
          <p:nvPr/>
        </p:nvSpPr>
        <p:spPr>
          <a:xfrm>
            <a:off x="5029200" y="762000"/>
            <a:ext cx="1661423" cy="8382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1 360 385,6</a:t>
            </a:r>
          </a:p>
        </p:txBody>
      </p:sp>
      <p:sp>
        <p:nvSpPr>
          <p:cNvPr id="8" name="Прямоугольник: скругленные углы 7">
            <a:extLst>
              <a:ext uri="{FF2B5EF4-FFF2-40B4-BE49-F238E27FC236}">
                <a16:creationId xmlns:a16="http://schemas.microsoft.com/office/drawing/2014/main" id="{84765173-2248-4FB6-ECFB-CFD80731CC0D}"/>
              </a:ext>
            </a:extLst>
          </p:cNvPr>
          <p:cNvSpPr/>
          <p:nvPr/>
        </p:nvSpPr>
        <p:spPr>
          <a:xfrm>
            <a:off x="76200" y="1600200"/>
            <a:ext cx="4953000" cy="929154"/>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Verdana" panose="020B0604030504040204" pitchFamily="34" charset="0"/>
                <a:cs typeface="Segoe UI" panose="020B0502040204020203" pitchFamily="34" charset="0"/>
              </a:rPr>
              <a:t>Развитие и строительство социальной и инженерной инфраструктуры на территории муниципального округа Семеновский Нижегородской области</a:t>
            </a:r>
          </a:p>
        </p:txBody>
      </p:sp>
      <p:sp>
        <p:nvSpPr>
          <p:cNvPr id="9" name="Прямоугольник: скругленные углы 8">
            <a:extLst>
              <a:ext uri="{FF2B5EF4-FFF2-40B4-BE49-F238E27FC236}">
                <a16:creationId xmlns:a16="http://schemas.microsoft.com/office/drawing/2014/main" id="{034A35FC-ACEF-59B6-ECA5-1BBD6E305EB0}"/>
              </a:ext>
            </a:extLst>
          </p:cNvPr>
          <p:cNvSpPr/>
          <p:nvPr/>
        </p:nvSpPr>
        <p:spPr>
          <a:xfrm>
            <a:off x="5029200" y="1600200"/>
            <a:ext cx="1604100" cy="9144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395 058,8</a:t>
            </a:r>
          </a:p>
        </p:txBody>
      </p:sp>
      <p:sp>
        <p:nvSpPr>
          <p:cNvPr id="11" name="Прямоугольник: скругленные углы 10">
            <a:extLst>
              <a:ext uri="{FF2B5EF4-FFF2-40B4-BE49-F238E27FC236}">
                <a16:creationId xmlns:a16="http://schemas.microsoft.com/office/drawing/2014/main" id="{8A2B6CDA-5FD4-9A11-A21A-CC19728EFD1C}"/>
              </a:ext>
            </a:extLst>
          </p:cNvPr>
          <p:cNvSpPr/>
          <p:nvPr/>
        </p:nvSpPr>
        <p:spPr>
          <a:xfrm>
            <a:off x="5029200" y="2590800"/>
            <a:ext cx="1629939" cy="7620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303 746,4</a:t>
            </a:r>
          </a:p>
        </p:txBody>
      </p:sp>
      <p:sp>
        <p:nvSpPr>
          <p:cNvPr id="12" name="Прямоугольник: скругленные углы 11">
            <a:extLst>
              <a:ext uri="{FF2B5EF4-FFF2-40B4-BE49-F238E27FC236}">
                <a16:creationId xmlns:a16="http://schemas.microsoft.com/office/drawing/2014/main" id="{86BBA598-1116-90E4-DFB1-ABF4F316CEE8}"/>
              </a:ext>
            </a:extLst>
          </p:cNvPr>
          <p:cNvSpPr/>
          <p:nvPr/>
        </p:nvSpPr>
        <p:spPr>
          <a:xfrm>
            <a:off x="76200" y="3581400"/>
            <a:ext cx="4953000" cy="759023"/>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Verdana" panose="020B0604030504040204" pitchFamily="34" charset="0"/>
                <a:cs typeface="Segoe UI" panose="020B0502040204020203" pitchFamily="34" charset="0"/>
              </a:rPr>
              <a:t>Благоустройство и развитие транспортной инфраструктуры муниципального округа Семеновский </a:t>
            </a:r>
          </a:p>
        </p:txBody>
      </p:sp>
      <p:sp>
        <p:nvSpPr>
          <p:cNvPr id="13" name="Прямоугольник: скругленные углы 12">
            <a:extLst>
              <a:ext uri="{FF2B5EF4-FFF2-40B4-BE49-F238E27FC236}">
                <a16:creationId xmlns:a16="http://schemas.microsoft.com/office/drawing/2014/main" id="{71D0397E-87F3-1DC6-31CA-23B0C0D8932C}"/>
              </a:ext>
            </a:extLst>
          </p:cNvPr>
          <p:cNvSpPr/>
          <p:nvPr/>
        </p:nvSpPr>
        <p:spPr>
          <a:xfrm>
            <a:off x="5029200" y="3581400"/>
            <a:ext cx="1692811" cy="759021"/>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222 472,2</a:t>
            </a:r>
          </a:p>
        </p:txBody>
      </p:sp>
      <p:sp>
        <p:nvSpPr>
          <p:cNvPr id="14" name="Прямоугольник: скругленные углы 13">
            <a:extLst>
              <a:ext uri="{FF2B5EF4-FFF2-40B4-BE49-F238E27FC236}">
                <a16:creationId xmlns:a16="http://schemas.microsoft.com/office/drawing/2014/main" id="{CBA94366-A7F7-97C1-F644-821802E048EF}"/>
              </a:ext>
            </a:extLst>
          </p:cNvPr>
          <p:cNvSpPr/>
          <p:nvPr/>
        </p:nvSpPr>
        <p:spPr>
          <a:xfrm>
            <a:off x="76200" y="4495800"/>
            <a:ext cx="4953000" cy="987623"/>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Verdana" panose="020B0604030504040204" pitchFamily="34" charset="0"/>
                <a:cs typeface="Segoe UI" panose="020B0502040204020203" pitchFamily="34" charset="0"/>
              </a:rPr>
              <a:t>Развитие физической культуры, спорта и молодежной политики и патриотического воспитания молодежи в муниципальном округе Семеновский Нижегородской области</a:t>
            </a:r>
          </a:p>
        </p:txBody>
      </p:sp>
      <p:sp>
        <p:nvSpPr>
          <p:cNvPr id="15" name="Прямоугольник: скругленные углы 14">
            <a:extLst>
              <a:ext uri="{FF2B5EF4-FFF2-40B4-BE49-F238E27FC236}">
                <a16:creationId xmlns:a16="http://schemas.microsoft.com/office/drawing/2014/main" id="{3B8EBE55-C694-8FAC-2817-20B7B0E5B0AF}"/>
              </a:ext>
            </a:extLst>
          </p:cNvPr>
          <p:cNvSpPr/>
          <p:nvPr/>
        </p:nvSpPr>
        <p:spPr>
          <a:xfrm>
            <a:off x="5029200" y="4495800"/>
            <a:ext cx="1676400" cy="9906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143 097,1</a:t>
            </a:r>
          </a:p>
        </p:txBody>
      </p:sp>
      <p:sp>
        <p:nvSpPr>
          <p:cNvPr id="18" name="Прямоугольник: скругленные углы 17">
            <a:extLst>
              <a:ext uri="{FF2B5EF4-FFF2-40B4-BE49-F238E27FC236}">
                <a16:creationId xmlns:a16="http://schemas.microsoft.com/office/drawing/2014/main" id="{BF42EC60-2524-6E00-725C-C34BFFD1958B}"/>
              </a:ext>
            </a:extLst>
          </p:cNvPr>
          <p:cNvSpPr/>
          <p:nvPr/>
        </p:nvSpPr>
        <p:spPr>
          <a:xfrm>
            <a:off x="5029200" y="7848600"/>
            <a:ext cx="1622633" cy="914327"/>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35 594,4</a:t>
            </a:r>
          </a:p>
        </p:txBody>
      </p:sp>
      <p:sp>
        <p:nvSpPr>
          <p:cNvPr id="19" name="Прямоугольник: скругленные углы 18">
            <a:extLst>
              <a:ext uri="{FF2B5EF4-FFF2-40B4-BE49-F238E27FC236}">
                <a16:creationId xmlns:a16="http://schemas.microsoft.com/office/drawing/2014/main" id="{55276F23-5E21-6E4D-3ADF-17E3582C5C12}"/>
              </a:ext>
            </a:extLst>
          </p:cNvPr>
          <p:cNvSpPr/>
          <p:nvPr/>
        </p:nvSpPr>
        <p:spPr>
          <a:xfrm>
            <a:off x="76200" y="5562600"/>
            <a:ext cx="4953000" cy="10668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Verdana" panose="020B0604030504040204" pitchFamily="34" charset="0"/>
                <a:cs typeface="Segoe UI" panose="020B0502040204020203" pitchFamily="34" charset="0"/>
              </a:rPr>
              <a:t>Развитие гражданской обороны и защиты населения и территорий от чрезвычайных ситуаций, обеспечение пожарной безопасности муниципального округа Семеновский Нижегородской области</a:t>
            </a:r>
          </a:p>
        </p:txBody>
      </p:sp>
      <p:sp>
        <p:nvSpPr>
          <p:cNvPr id="20" name="Прямоугольник: скругленные углы 19">
            <a:extLst>
              <a:ext uri="{FF2B5EF4-FFF2-40B4-BE49-F238E27FC236}">
                <a16:creationId xmlns:a16="http://schemas.microsoft.com/office/drawing/2014/main" id="{C6C89703-152C-6C75-92C5-CA04D1B2B46B}"/>
              </a:ext>
            </a:extLst>
          </p:cNvPr>
          <p:cNvSpPr/>
          <p:nvPr/>
        </p:nvSpPr>
        <p:spPr>
          <a:xfrm>
            <a:off x="5029200" y="5562600"/>
            <a:ext cx="1676400" cy="10668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54 829,1</a:t>
            </a:r>
          </a:p>
        </p:txBody>
      </p:sp>
      <p:sp>
        <p:nvSpPr>
          <p:cNvPr id="21" name="Прямоугольник: скругленные углы 20">
            <a:extLst>
              <a:ext uri="{FF2B5EF4-FFF2-40B4-BE49-F238E27FC236}">
                <a16:creationId xmlns:a16="http://schemas.microsoft.com/office/drawing/2014/main" id="{3C71B86F-8D47-33BE-75B7-55C4C4F5A2EB}"/>
              </a:ext>
            </a:extLst>
          </p:cNvPr>
          <p:cNvSpPr/>
          <p:nvPr/>
        </p:nvSpPr>
        <p:spPr>
          <a:xfrm>
            <a:off x="76200" y="7848600"/>
            <a:ext cx="4953000" cy="9144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Verdana" panose="020B0604030504040204" pitchFamily="34" charset="0"/>
                <a:cs typeface="Segoe UI" panose="020B0502040204020203" pitchFamily="34" charset="0"/>
              </a:rPr>
              <a:t>Развитие жилищно-коммунального хозяйства и инфраструктуры муниципального округа Семеновский Нижегородской области</a:t>
            </a:r>
          </a:p>
        </p:txBody>
      </p:sp>
      <p:sp>
        <p:nvSpPr>
          <p:cNvPr id="22" name="Прямоугольник: скругленные углы 21">
            <a:extLst>
              <a:ext uri="{FF2B5EF4-FFF2-40B4-BE49-F238E27FC236}">
                <a16:creationId xmlns:a16="http://schemas.microsoft.com/office/drawing/2014/main" id="{76F4A7CC-4A97-CAFF-5590-B4CE0664B890}"/>
              </a:ext>
            </a:extLst>
          </p:cNvPr>
          <p:cNvSpPr/>
          <p:nvPr/>
        </p:nvSpPr>
        <p:spPr>
          <a:xfrm>
            <a:off x="5029200" y="6781800"/>
            <a:ext cx="1636878" cy="990600"/>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solidFill>
                    <a:srgbClr val="4F81BD"/>
                  </a:solidFill>
                </a:ln>
                <a:solidFill>
                  <a:prstClr val="white"/>
                </a:solidFill>
                <a:effectLst/>
                <a:uLnTx/>
                <a:uFillTx/>
                <a:latin typeface="Calibri"/>
                <a:ea typeface="+mn-ea"/>
                <a:cs typeface="+mn-cs"/>
              </a:rPr>
              <a:t>53 293,3</a:t>
            </a:r>
          </a:p>
        </p:txBody>
      </p:sp>
      <p:sp>
        <p:nvSpPr>
          <p:cNvPr id="3" name="Прямоугольник: скругленные углы 2">
            <a:extLst>
              <a:ext uri="{FF2B5EF4-FFF2-40B4-BE49-F238E27FC236}">
                <a16:creationId xmlns:a16="http://schemas.microsoft.com/office/drawing/2014/main" id="{C8877999-67AB-BBE0-E2C5-7650A6870CED}"/>
              </a:ext>
            </a:extLst>
          </p:cNvPr>
          <p:cNvSpPr/>
          <p:nvPr/>
        </p:nvSpPr>
        <p:spPr>
          <a:xfrm>
            <a:off x="76200" y="2590800"/>
            <a:ext cx="4963087" cy="759023"/>
          </a:xfrm>
          <a:prstGeom prst="roundRect">
            <a:avLst>
              <a:gd name="adj" fmla="val 56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2060"/>
                </a:solidFill>
                <a:effectLst/>
                <a:uLnTx/>
                <a:uFillTx/>
                <a:latin typeface="Segoe UI" panose="020B0502040204020203" pitchFamily="34" charset="0"/>
                <a:ea typeface="Verdana" panose="020B0604030504040204" pitchFamily="34" charset="0"/>
                <a:cs typeface="Segoe UI" panose="020B0502040204020203" pitchFamily="34" charset="0"/>
              </a:rPr>
              <a:t>Развитие культуры муниципального округа Семеновский Нижегородской области</a:t>
            </a:r>
          </a:p>
        </p:txBody>
      </p:sp>
    </p:spTree>
    <p:extLst>
      <p:ext uri="{BB962C8B-B14F-4D97-AF65-F5344CB8AC3E}">
        <p14:creationId xmlns:p14="http://schemas.microsoft.com/office/powerpoint/2010/main" val="414093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
                <a:lumOff val="95000"/>
              </a:schemeClr>
            </a:gs>
            <a:gs pos="74000">
              <a:srgbClr val="EFF9FF"/>
            </a:gs>
            <a:gs pos="83000">
              <a:srgbClr val="EFF9FF"/>
            </a:gs>
            <a:gs pos="100000">
              <a:srgbClr val="EFF9FF"/>
            </a:gs>
          </a:gsLst>
          <a:lin ang="5400000" scaled="1"/>
        </a:gradFill>
        <a:effectLst/>
      </p:bgPr>
    </p:bg>
    <p:spTree>
      <p:nvGrpSpPr>
        <p:cNvPr id="1" name=""/>
        <p:cNvGrpSpPr/>
        <p:nvPr/>
      </p:nvGrpSpPr>
      <p:grpSpPr>
        <a:xfrm>
          <a:off x="0" y="0"/>
          <a:ext cx="0" cy="0"/>
          <a:chOff x="0" y="0"/>
          <a:chExt cx="0" cy="0"/>
        </a:xfrm>
      </p:grpSpPr>
      <p:sp>
        <p:nvSpPr>
          <p:cNvPr id="3" name="object 3"/>
          <p:cNvSpPr txBox="1"/>
          <p:nvPr/>
        </p:nvSpPr>
        <p:spPr>
          <a:xfrm>
            <a:off x="6019800" y="685800"/>
            <a:ext cx="100266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20" normalizeH="0" baseline="0" noProof="0" dirty="0">
                <a:ln>
                  <a:noFill/>
                </a:ln>
                <a:solidFill>
                  <a:srgbClr val="1F487C"/>
                </a:solidFill>
                <a:effectLst/>
                <a:uLnTx/>
                <a:uFillTx/>
                <a:latin typeface="Calibri" panose="020F0502020204030204" pitchFamily="34" charset="0"/>
                <a:cs typeface="Calibri" panose="020F0502020204030204" pitchFamily="34" charset="0"/>
              </a:rPr>
              <a:t>(</a:t>
            </a:r>
            <a:r>
              <a:rPr kumimoji="0" lang="ru-RU" sz="1100" b="0" i="0" u="none" strike="noStrike" kern="1200" cap="none" spc="-5" normalizeH="0" baseline="0" noProof="0" dirty="0" err="1">
                <a:ln>
                  <a:noFill/>
                </a:ln>
                <a:solidFill>
                  <a:srgbClr val="1F487C"/>
                </a:solidFill>
                <a:effectLst/>
                <a:uLnTx/>
                <a:uFillTx/>
                <a:latin typeface="Calibri" panose="020F0502020204030204" pitchFamily="34" charset="0"/>
                <a:cs typeface="Calibri" panose="020F0502020204030204" pitchFamily="34" charset="0"/>
              </a:rPr>
              <a:t>тыс</a:t>
            </a:r>
            <a:r>
              <a:rPr kumimoji="0" sz="1100" b="0" i="0" u="none" strike="noStrike" kern="1200" cap="none" spc="-5" normalizeH="0" baseline="0" noProof="0" dirty="0">
                <a:ln>
                  <a:noFill/>
                </a:ln>
                <a:solidFill>
                  <a:srgbClr val="1F487C"/>
                </a:solidFill>
                <a:effectLst/>
                <a:uLnTx/>
                <a:uFillTx/>
                <a:latin typeface="Calibri" panose="020F0502020204030204" pitchFamily="34" charset="0"/>
                <a:cs typeface="Calibri" panose="020F0502020204030204" pitchFamily="34" charset="0"/>
              </a:rPr>
              <a:t>.</a:t>
            </a:r>
            <a:r>
              <a:rPr kumimoji="0" sz="1100" b="0" i="0" u="none" strike="noStrike" kern="1200" cap="none" spc="-114" normalizeH="0" baseline="0" noProof="0" dirty="0">
                <a:ln>
                  <a:noFill/>
                </a:ln>
                <a:solidFill>
                  <a:srgbClr val="1F487C"/>
                </a:solidFill>
                <a:effectLst/>
                <a:uLnTx/>
                <a:uFillTx/>
                <a:latin typeface="Calibri" panose="020F0502020204030204" pitchFamily="34" charset="0"/>
                <a:cs typeface="Calibri" panose="020F0502020204030204" pitchFamily="34" charset="0"/>
              </a:rPr>
              <a:t> </a:t>
            </a:r>
            <a:r>
              <a:rPr kumimoji="0" sz="1100" b="0" i="0" u="none" strike="noStrike" kern="1200" cap="none" spc="15" normalizeH="0" baseline="0" noProof="0" dirty="0">
                <a:ln>
                  <a:noFill/>
                </a:ln>
                <a:solidFill>
                  <a:srgbClr val="1F487C"/>
                </a:solidFill>
                <a:effectLst/>
                <a:uLnTx/>
                <a:uFillTx/>
                <a:latin typeface="Calibri" panose="020F0502020204030204" pitchFamily="34" charset="0"/>
                <a:cs typeface="Calibri" panose="020F0502020204030204" pitchFamily="34" charset="0"/>
              </a:rPr>
              <a:t>ру</a:t>
            </a:r>
            <a:r>
              <a:rPr kumimoji="0" sz="1100" b="0" i="0" u="none" strike="noStrike" kern="1200" cap="none" spc="20" normalizeH="0" baseline="0" noProof="0" dirty="0">
                <a:ln>
                  <a:noFill/>
                </a:ln>
                <a:solidFill>
                  <a:srgbClr val="1F487C"/>
                </a:solidFill>
                <a:effectLst/>
                <a:uLnTx/>
                <a:uFillTx/>
                <a:latin typeface="Calibri" panose="020F0502020204030204" pitchFamily="34" charset="0"/>
                <a:cs typeface="Calibri" panose="020F0502020204030204" pitchFamily="34" charset="0"/>
              </a:rPr>
              <a:t>б</a:t>
            </a:r>
            <a:r>
              <a:rPr kumimoji="0" sz="1100" b="0" i="0" u="none" strike="noStrike" kern="1200" cap="none" spc="-10" normalizeH="0" baseline="0" noProof="0" dirty="0">
                <a:ln>
                  <a:noFill/>
                </a:ln>
                <a:solidFill>
                  <a:srgbClr val="1F487C"/>
                </a:solidFill>
                <a:effectLst/>
                <a:uLnTx/>
                <a:uFillTx/>
                <a:latin typeface="Calibri" panose="020F0502020204030204" pitchFamily="34" charset="0"/>
                <a:cs typeface="Calibri" panose="020F0502020204030204" pitchFamily="34" charset="0"/>
              </a:rPr>
              <a:t>л</a:t>
            </a:r>
            <a:r>
              <a:rPr kumimoji="0" sz="1100" b="0" i="0" u="none" strike="noStrike" kern="1200" cap="none" spc="-15" normalizeH="0" baseline="0" noProof="0" dirty="0">
                <a:ln>
                  <a:noFill/>
                </a:ln>
                <a:solidFill>
                  <a:srgbClr val="1F487C"/>
                </a:solidFill>
                <a:effectLst/>
                <a:uLnTx/>
                <a:uFillTx/>
                <a:latin typeface="Calibri" panose="020F0502020204030204" pitchFamily="34" charset="0"/>
                <a:cs typeface="Calibri" panose="020F0502020204030204" pitchFamily="34" charset="0"/>
              </a:rPr>
              <a:t>е</a:t>
            </a:r>
            <a:r>
              <a:rPr kumimoji="0" sz="1100" b="0" i="0" u="none" strike="noStrike" kern="1200" cap="none" spc="-35" normalizeH="0" baseline="0" noProof="0" dirty="0">
                <a:ln>
                  <a:noFill/>
                </a:ln>
                <a:solidFill>
                  <a:srgbClr val="1F487C"/>
                </a:solidFill>
                <a:effectLst/>
                <a:uLnTx/>
                <a:uFillTx/>
                <a:latin typeface="Calibri" panose="020F0502020204030204" pitchFamily="34" charset="0"/>
                <a:cs typeface="Calibri" panose="020F0502020204030204" pitchFamily="34" charset="0"/>
              </a:rPr>
              <a:t>й</a:t>
            </a:r>
            <a:r>
              <a:rPr kumimoji="0" sz="1100" b="0" i="0" u="none" strike="noStrike" kern="1200" cap="none" spc="-95" normalizeH="0" baseline="0" noProof="0" dirty="0">
                <a:ln>
                  <a:noFill/>
                </a:ln>
                <a:solidFill>
                  <a:srgbClr val="1F487C"/>
                </a:solidFill>
                <a:effectLst/>
                <a:uLnTx/>
                <a:uFillTx/>
                <a:latin typeface="Calibri" panose="020F0502020204030204" pitchFamily="34" charset="0"/>
                <a:cs typeface="Calibri" panose="020F0502020204030204" pitchFamily="34" charset="0"/>
              </a:rPr>
              <a:t>)</a:t>
            </a:r>
            <a:endParaRPr kumimoji="0"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object 4"/>
          <p:cNvSpPr txBox="1"/>
          <p:nvPr/>
        </p:nvSpPr>
        <p:spPr>
          <a:xfrm>
            <a:off x="304800" y="152400"/>
            <a:ext cx="6364605" cy="566822"/>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КАК ИЗМЕНИТСЯ ФИНАНСИРОВАНИЕ </a:t>
            </a:r>
            <a:r>
              <a:rPr kumimoji="0" lang="ru-RU"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МУНИЦИПАЛЬНЫХ</a:t>
            </a:r>
            <a:r>
              <a:rPr kumimoji="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 ПРОГРАММ  В 202</a:t>
            </a:r>
            <a:r>
              <a:rPr lang="ru-RU" b="1" dirty="0">
                <a:solidFill>
                  <a:schemeClr val="tx2">
                    <a:lumMod val="50000"/>
                  </a:schemeClr>
                </a:solidFill>
                <a:latin typeface="Arial" panose="020B0604020202020204" pitchFamily="34" charset="0"/>
                <a:cs typeface="Arial" panose="020B0604020202020204" pitchFamily="34" charset="0"/>
              </a:rPr>
              <a:t>4</a:t>
            </a:r>
            <a:r>
              <a:rPr kumimoji="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-202</a:t>
            </a:r>
            <a:r>
              <a:rPr kumimoji="0" lang="ru-RU"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8</a:t>
            </a:r>
            <a:r>
              <a:rPr kumimoji="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 ГОДАХ</a:t>
            </a:r>
          </a:p>
        </p:txBody>
      </p:sp>
      <p:graphicFrame>
        <p:nvGraphicFramePr>
          <p:cNvPr id="2" name="Таблица 1"/>
          <p:cNvGraphicFramePr>
            <a:graphicFrameLocks noGrp="1"/>
          </p:cNvGraphicFramePr>
          <p:nvPr>
            <p:extLst>
              <p:ext uri="{D42A27DB-BD31-4B8C-83A1-F6EECF244321}">
                <p14:modId xmlns:p14="http://schemas.microsoft.com/office/powerpoint/2010/main" val="1684019170"/>
              </p:ext>
            </p:extLst>
          </p:nvPr>
        </p:nvGraphicFramePr>
        <p:xfrm>
          <a:off x="61783" y="878790"/>
          <a:ext cx="6734434" cy="8112810"/>
        </p:xfrm>
        <a:graphic>
          <a:graphicData uri="http://schemas.openxmlformats.org/drawingml/2006/table">
            <a:tbl>
              <a:tblPr firstRow="1" bandRow="1">
                <a:tableStyleId>{BC89EF96-8CEA-46FF-86C4-4CE0E7609802}</a:tableStyleId>
              </a:tblPr>
              <a:tblGrid>
                <a:gridCol w="1767017">
                  <a:extLst>
                    <a:ext uri="{9D8B030D-6E8A-4147-A177-3AD203B41FA5}">
                      <a16:colId xmlns:a16="http://schemas.microsoft.com/office/drawing/2014/main" val="276523103"/>
                    </a:ext>
                  </a:extLst>
                </a:gridCol>
                <a:gridCol w="900774">
                  <a:extLst>
                    <a:ext uri="{9D8B030D-6E8A-4147-A177-3AD203B41FA5}">
                      <a16:colId xmlns:a16="http://schemas.microsoft.com/office/drawing/2014/main" val="1964719194"/>
                    </a:ext>
                  </a:extLst>
                </a:gridCol>
                <a:gridCol w="851826">
                  <a:extLst>
                    <a:ext uri="{9D8B030D-6E8A-4147-A177-3AD203B41FA5}">
                      <a16:colId xmlns:a16="http://schemas.microsoft.com/office/drawing/2014/main" val="4282185152"/>
                    </a:ext>
                  </a:extLst>
                </a:gridCol>
                <a:gridCol w="857882">
                  <a:extLst>
                    <a:ext uri="{9D8B030D-6E8A-4147-A177-3AD203B41FA5}">
                      <a16:colId xmlns:a16="http://schemas.microsoft.com/office/drawing/2014/main" val="110681255"/>
                    </a:ext>
                  </a:extLst>
                </a:gridCol>
                <a:gridCol w="513718">
                  <a:extLst>
                    <a:ext uri="{9D8B030D-6E8A-4147-A177-3AD203B41FA5}">
                      <a16:colId xmlns:a16="http://schemas.microsoft.com/office/drawing/2014/main" val="2901660993"/>
                    </a:ext>
                  </a:extLst>
                </a:gridCol>
                <a:gridCol w="914400">
                  <a:extLst>
                    <a:ext uri="{9D8B030D-6E8A-4147-A177-3AD203B41FA5}">
                      <a16:colId xmlns:a16="http://schemas.microsoft.com/office/drawing/2014/main" val="1572280557"/>
                    </a:ext>
                  </a:extLst>
                </a:gridCol>
                <a:gridCol w="928817">
                  <a:extLst>
                    <a:ext uri="{9D8B030D-6E8A-4147-A177-3AD203B41FA5}">
                      <a16:colId xmlns:a16="http://schemas.microsoft.com/office/drawing/2014/main" val="2862464430"/>
                    </a:ext>
                  </a:extLst>
                </a:gridCol>
              </a:tblGrid>
              <a:tr h="487320">
                <a:tc>
                  <a:txBody>
                    <a:bodyPr/>
                    <a:lstStyle/>
                    <a:p>
                      <a:pPr>
                        <a:lnSpc>
                          <a:spcPts val="1220"/>
                        </a:lnSpc>
                        <a:spcAft>
                          <a:spcPts val="0"/>
                        </a:spcAft>
                      </a:pPr>
                      <a:r>
                        <a:rPr lang="ru-RU" sz="1050" dirty="0">
                          <a:effectLst/>
                        </a:rPr>
                        <a:t>Наименование программ</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2024год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2025год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2026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 к</a:t>
                      </a:r>
                    </a:p>
                    <a:p>
                      <a:pPr algn="ctr">
                        <a:lnSpc>
                          <a:spcPts val="1220"/>
                        </a:lnSpc>
                        <a:spcAft>
                          <a:spcPts val="0"/>
                        </a:spcAft>
                      </a:pPr>
                      <a:r>
                        <a:rPr lang="ru-RU" sz="1050" dirty="0">
                          <a:effectLst/>
                        </a:rPr>
                        <a:t>2025 году</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2027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2028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extLst>
                  <a:ext uri="{0D108BD9-81ED-4DB2-BD59-A6C34878D82A}">
                    <a16:rowId xmlns:a16="http://schemas.microsoft.com/office/drawing/2014/main" val="3206183981"/>
                  </a:ext>
                </a:extLst>
              </a:tr>
              <a:tr h="256109">
                <a:tc>
                  <a:txBody>
                    <a:bodyPr/>
                    <a:lstStyle/>
                    <a:p>
                      <a:pPr>
                        <a:lnSpc>
                          <a:spcPts val="1220"/>
                        </a:lnSpc>
                        <a:spcAft>
                          <a:spcPts val="0"/>
                        </a:spcAft>
                      </a:pPr>
                      <a:r>
                        <a:rPr lang="ru-RU" sz="1050" dirty="0">
                          <a:effectLst/>
                        </a:rPr>
                        <a:t>Расходы, всего</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ct val="115000"/>
                        </a:lnSpc>
                        <a:spcAft>
                          <a:spcPts val="0"/>
                        </a:spcAft>
                      </a:pPr>
                      <a:r>
                        <a:rPr lang="ru-RU" sz="1050" b="0" dirty="0">
                          <a:solidFill>
                            <a:schemeClr val="tx1"/>
                          </a:solidFill>
                          <a:effectLst/>
                        </a:rPr>
                        <a:t>2 166 407,1</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b="0" dirty="0">
                          <a:effectLst/>
                          <a:latin typeface="Calibri" panose="020F0502020204030204" pitchFamily="34" charset="0"/>
                          <a:ea typeface="Times New Roman" panose="02020603050405020304" pitchFamily="18" charset="0"/>
                          <a:cs typeface="Calibri" panose="020F0502020204030204" pitchFamily="34" charset="0"/>
                        </a:rPr>
                        <a:t>2 860 747,2</a:t>
                      </a:r>
                      <a:endParaRPr lang="ru-RU"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dirty="0">
                          <a:effectLst/>
                          <a:latin typeface="Calibri" panose="020F0502020204030204" pitchFamily="34" charset="0"/>
                          <a:ea typeface="Times New Roman" panose="02020603050405020304" pitchFamily="18" charset="0"/>
                          <a:cs typeface="Calibri" panose="020F0502020204030204" pitchFamily="34" charset="0"/>
                        </a:rPr>
                        <a:t>2 885 971,8</a:t>
                      </a:r>
                      <a:endParaRPr lang="ru-RU"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dirty="0">
                          <a:effectLst/>
                          <a:latin typeface="Calibri" panose="020F0502020204030204" pitchFamily="34" charset="0"/>
                          <a:ea typeface="Times New Roman" panose="02020603050405020304" pitchFamily="18" charset="0"/>
                          <a:cs typeface="Calibri" panose="020F0502020204030204" pitchFamily="34" charset="0"/>
                        </a:rPr>
                        <a:t>100,9</a:t>
                      </a:r>
                      <a:endParaRPr lang="ru-RU"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dirty="0">
                          <a:effectLst/>
                          <a:latin typeface="Calibri" panose="020F0502020204030204" pitchFamily="34" charset="0"/>
                          <a:ea typeface="Times New Roman" panose="02020603050405020304" pitchFamily="18" charset="0"/>
                          <a:cs typeface="Calibri" panose="020F0502020204030204" pitchFamily="34" charset="0"/>
                        </a:rPr>
                        <a:t>2 702 919,8</a:t>
                      </a:r>
                      <a:endParaRPr lang="ru-RU"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dirty="0">
                          <a:effectLst/>
                          <a:latin typeface="Calibri" panose="020F0502020204030204" pitchFamily="34" charset="0"/>
                          <a:ea typeface="Times New Roman" panose="02020603050405020304" pitchFamily="18" charset="0"/>
                          <a:cs typeface="Calibri" panose="020F0502020204030204" pitchFamily="34" charset="0"/>
                        </a:rPr>
                        <a:t>2 910 943,3</a:t>
                      </a:r>
                      <a:endParaRPr lang="ru-RU"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42846756"/>
                  </a:ext>
                </a:extLst>
              </a:tr>
              <a:tr h="219679">
                <a:tc>
                  <a:txBody>
                    <a:bodyPr/>
                    <a:lstStyle/>
                    <a:p>
                      <a:pPr>
                        <a:lnSpc>
                          <a:spcPts val="1220"/>
                        </a:lnSpc>
                        <a:spcAft>
                          <a:spcPts val="0"/>
                        </a:spcAft>
                      </a:pPr>
                      <a:r>
                        <a:rPr lang="ru-RU" sz="1050" dirty="0">
                          <a:effectLst/>
                        </a:rPr>
                        <a:t>в том числе:</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ct val="115000"/>
                        </a:lnSpc>
                        <a:spcAft>
                          <a:spcPts val="0"/>
                        </a:spcAft>
                      </a:pPr>
                      <a:r>
                        <a:rPr lang="ru-RU" sz="1050" b="0" dirty="0">
                          <a:solidFill>
                            <a:schemeClr val="tx1"/>
                          </a:solidFill>
                          <a:effectLst/>
                        </a:rPr>
                        <a:t> </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050" b="0" dirty="0">
                          <a:solidFill>
                            <a:schemeClr val="tx1"/>
                          </a:solidFill>
                          <a:effectLst/>
                        </a:rPr>
                        <a:t> </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050" b="0" dirty="0">
                          <a:solidFill>
                            <a:schemeClr val="tx1"/>
                          </a:solidFill>
                          <a:effectLst/>
                        </a:rPr>
                        <a:t> </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050" b="0">
                          <a:solidFill>
                            <a:schemeClr val="tx1"/>
                          </a:solidFill>
                          <a:effectLst/>
                          <a:highlight>
                            <a:srgbClr val="FFFF00"/>
                          </a:highlight>
                        </a:rPr>
                        <a:t> </a:t>
                      </a:r>
                      <a:endParaRPr lang="ru-RU" sz="1050" b="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050" b="0">
                          <a:solidFill>
                            <a:schemeClr val="tx1"/>
                          </a:solidFill>
                          <a:effectLst/>
                          <a:highlight>
                            <a:srgbClr val="FFFF00"/>
                          </a:highlight>
                        </a:rPr>
                        <a:t> </a:t>
                      </a:r>
                      <a:endParaRPr lang="ru-RU" sz="1050" b="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050" b="0">
                          <a:solidFill>
                            <a:schemeClr val="tx1"/>
                          </a:solidFill>
                          <a:effectLst/>
                          <a:highlight>
                            <a:srgbClr val="FFFF00"/>
                          </a:highlight>
                        </a:rPr>
                        <a:t> </a:t>
                      </a:r>
                      <a:endParaRPr lang="ru-RU" sz="1050" b="0">
                        <a:solidFill>
                          <a:schemeClr val="tx1"/>
                        </a:solidFill>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671888390"/>
                  </a:ext>
                </a:extLst>
              </a:tr>
              <a:tr h="592608">
                <a:tc>
                  <a:txBody>
                    <a:bodyPr/>
                    <a:lstStyle/>
                    <a:p>
                      <a:pPr>
                        <a:lnSpc>
                          <a:spcPts val="1220"/>
                        </a:lnSpc>
                        <a:spcAft>
                          <a:spcPts val="0"/>
                        </a:spcAft>
                      </a:pPr>
                      <a:r>
                        <a:rPr lang="ru-RU" sz="1050" dirty="0">
                          <a:effectLst/>
                        </a:rPr>
                        <a:t>Расходы на реализацию муниципальных программ:</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ct val="115000"/>
                        </a:lnSpc>
                        <a:spcAft>
                          <a:spcPts val="0"/>
                        </a:spcAft>
                      </a:pPr>
                      <a:r>
                        <a:rPr lang="ru-RU" sz="1050" b="0" dirty="0">
                          <a:solidFill>
                            <a:schemeClr val="tx1"/>
                          </a:solidFill>
                          <a:effectLst/>
                        </a:rPr>
                        <a:t>2 022 196,5</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b="0">
                          <a:effectLst/>
                          <a:latin typeface="Calibri" panose="020F0502020204030204" pitchFamily="34" charset="0"/>
                          <a:ea typeface="Times New Roman" panose="02020603050405020304" pitchFamily="18" charset="0"/>
                          <a:cs typeface="Calibri" panose="020F0502020204030204" pitchFamily="34" charset="0"/>
                        </a:rPr>
                        <a:t>2 652 251,7</a:t>
                      </a:r>
                      <a:endParaRPr lang="ru-RU" sz="105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a:effectLst/>
                          <a:latin typeface="Calibri" panose="020F0502020204030204" pitchFamily="34" charset="0"/>
                          <a:ea typeface="Times New Roman" panose="02020603050405020304" pitchFamily="18" charset="0"/>
                          <a:cs typeface="Calibri" panose="020F0502020204030204" pitchFamily="34" charset="0"/>
                        </a:rPr>
                        <a:t>2 677 169,5</a:t>
                      </a:r>
                      <a:endParaRPr lang="ru-RU" sz="105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a:effectLst/>
                          <a:latin typeface="Calibri" panose="020F0502020204030204" pitchFamily="34" charset="0"/>
                          <a:ea typeface="Times New Roman" panose="02020603050405020304" pitchFamily="18" charset="0"/>
                          <a:cs typeface="Calibri" panose="020F0502020204030204" pitchFamily="34" charset="0"/>
                        </a:rPr>
                        <a:t>100,9</a:t>
                      </a:r>
                      <a:endParaRPr lang="ru-RU" sz="105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dirty="0">
                          <a:effectLst/>
                          <a:latin typeface="Calibri" panose="020F0502020204030204" pitchFamily="34" charset="0"/>
                          <a:ea typeface="Times New Roman" panose="02020603050405020304" pitchFamily="18" charset="0"/>
                          <a:cs typeface="Calibri" panose="020F0502020204030204" pitchFamily="34" charset="0"/>
                        </a:rPr>
                        <a:t>2 453 781,8</a:t>
                      </a:r>
                      <a:endParaRPr lang="ru-RU"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b="0" dirty="0">
                          <a:effectLst/>
                          <a:latin typeface="Calibri" panose="020F0502020204030204" pitchFamily="34" charset="0"/>
                          <a:ea typeface="Times New Roman" panose="02020603050405020304" pitchFamily="18" charset="0"/>
                          <a:cs typeface="Calibri" panose="020F0502020204030204" pitchFamily="34" charset="0"/>
                        </a:rPr>
                        <a:t>2 601 896,5</a:t>
                      </a:r>
                      <a:endParaRPr lang="ru-RU"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1591513"/>
                  </a:ext>
                </a:extLst>
              </a:tr>
              <a:tr h="768230">
                <a:tc>
                  <a:txBody>
                    <a:bodyPr/>
                    <a:lstStyle/>
                    <a:p>
                      <a:pPr algn="l">
                        <a:lnSpc>
                          <a:spcPct val="115000"/>
                        </a:lnSpc>
                        <a:spcAft>
                          <a:spcPts val="1000"/>
                        </a:spcAft>
                        <a:buNone/>
                      </a:pPr>
                      <a:r>
                        <a:rPr lang="ru-RU"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"Развитие образования муниципального округа Семеновский Нижегородской области"</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pPr>
                      <a:r>
                        <a:rPr lang="ru-RU" sz="1050" b="0" dirty="0">
                          <a:solidFill>
                            <a:schemeClr val="tx1"/>
                          </a:solidFill>
                          <a:effectLst/>
                        </a:rPr>
                        <a:t>1 206 306,7</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1 302 784,1</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1 360 385,6</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104,4</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1 384 726,6</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1 416 765,4</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08466339"/>
                  </a:ext>
                </a:extLst>
              </a:tr>
              <a:tr h="800207">
                <a:tc>
                  <a:txBody>
                    <a:bodyPr/>
                    <a:lstStyle/>
                    <a:p>
                      <a:pPr algn="l">
                        <a:lnSpc>
                          <a:spcPct val="115000"/>
                        </a:lnSpc>
                        <a:spcAft>
                          <a:spcPts val="1000"/>
                        </a:spcAft>
                        <a:buNone/>
                      </a:pPr>
                      <a:r>
                        <a:rPr lang="ru-RU"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"Развитие культуры муниципального округа Семеновский Нижегородской области"</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pPr>
                      <a:r>
                        <a:rPr lang="ru-RU" sz="1050" b="0" dirty="0">
                          <a:solidFill>
                            <a:schemeClr val="tx1"/>
                          </a:solidFill>
                          <a:effectLst/>
                        </a:rPr>
                        <a:t>227 426,9</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263 610,1</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303 746,4</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115,2</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301 576,3</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322 039,9</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97966090"/>
                  </a:ext>
                </a:extLst>
              </a:tr>
              <a:tr h="1618005">
                <a:tc>
                  <a:txBody>
                    <a:bodyPr/>
                    <a:lstStyle/>
                    <a:p>
                      <a:pPr algn="l">
                        <a:lnSpc>
                          <a:spcPct val="115000"/>
                        </a:lnSpc>
                        <a:spcAft>
                          <a:spcPts val="1000"/>
                        </a:spcAft>
                        <a:buNone/>
                      </a:pPr>
                      <a:r>
                        <a:rPr lang="ru-RU" sz="1050">
                          <a:effectLst/>
                          <a:latin typeface="Calibri" panose="020F0502020204030204" pitchFamily="34" charset="0"/>
                          <a:ea typeface="Times New Roman" panose="02020603050405020304" pitchFamily="18" charset="0"/>
                          <a:cs typeface="Calibri" panose="020F0502020204030204" pitchFamily="34" charset="0"/>
                        </a:rPr>
                        <a:t>"Развитие физической культуры, спорта и молодежной политики и патриотического воспитания молодежи в муниципальном округе Семеновский Нижегородской области"</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pPr>
                      <a:r>
                        <a:rPr lang="ru-RU" sz="1050" b="0" dirty="0">
                          <a:solidFill>
                            <a:schemeClr val="tx1"/>
                          </a:solidFill>
                          <a:effectLst/>
                        </a:rPr>
                        <a:t> 127 843,2</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135 336,6</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143 097,1</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105,7</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137 101,5</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162 926,0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64666194"/>
                  </a:ext>
                </a:extLst>
              </a:tr>
              <a:tr h="1413556">
                <a:tc>
                  <a:txBody>
                    <a:bodyPr/>
                    <a:lstStyle/>
                    <a:p>
                      <a:pPr algn="l">
                        <a:lnSpc>
                          <a:spcPct val="115000"/>
                        </a:lnSpc>
                        <a:spcAft>
                          <a:spcPts val="1000"/>
                        </a:spcAft>
                        <a:buNone/>
                      </a:pPr>
                      <a:r>
                        <a:rPr lang="ru-RU" sz="1050">
                          <a:effectLst/>
                          <a:latin typeface="Calibri" panose="020F0502020204030204" pitchFamily="34" charset="0"/>
                          <a:ea typeface="Times New Roman" panose="02020603050405020304" pitchFamily="18" charset="0"/>
                          <a:cs typeface="Calibri" panose="020F0502020204030204" pitchFamily="34" charset="0"/>
                        </a:rPr>
                        <a:t>"Развитие агропромышленного комплекса муниципального округа Семеновский Нижегородской области"</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pPr>
                      <a:r>
                        <a:rPr lang="ru-RU" sz="1050" b="0" dirty="0">
                          <a:solidFill>
                            <a:schemeClr val="tx1"/>
                          </a:solidFill>
                          <a:effectLst/>
                        </a:rPr>
                        <a:t> 48 966,6</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52 003,0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13 897,6</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26,7</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12 397,6</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17 597,6</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80898310"/>
                  </a:ext>
                </a:extLst>
              </a:tr>
              <a:tr h="1004657">
                <a:tc>
                  <a:txBody>
                    <a:bodyPr/>
                    <a:lstStyle/>
                    <a:p>
                      <a:pPr algn="l">
                        <a:lnSpc>
                          <a:spcPct val="115000"/>
                        </a:lnSpc>
                        <a:spcAft>
                          <a:spcPts val="1000"/>
                        </a:spcAft>
                        <a:buNone/>
                      </a:pPr>
                      <a:r>
                        <a:rPr lang="ru-RU" sz="1050">
                          <a:effectLst/>
                          <a:latin typeface="Calibri" panose="020F0502020204030204" pitchFamily="34" charset="0"/>
                          <a:ea typeface="Times New Roman" panose="02020603050405020304" pitchFamily="18" charset="0"/>
                          <a:cs typeface="Calibri" panose="020F0502020204030204" pitchFamily="34" charset="0"/>
                        </a:rPr>
                        <a:t>"Социальная поддержка граждан муниципального округа Семеновский Нижегородской области" </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pPr>
                      <a:r>
                        <a:rPr lang="ru-RU" sz="1050" b="0" dirty="0">
                          <a:solidFill>
                            <a:schemeClr val="tx1"/>
                          </a:solidFill>
                          <a:effectLst/>
                        </a:rPr>
                        <a:t> 4 099,2</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5 570,5</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6 323,9</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113,5</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9 048,8</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6 499,3</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49805857"/>
                  </a:ext>
                </a:extLst>
              </a:tr>
              <a:tr h="952439">
                <a:tc>
                  <a:txBody>
                    <a:bodyPr/>
                    <a:lstStyle/>
                    <a:p>
                      <a:pPr algn="l">
                        <a:lnSpc>
                          <a:spcPct val="115000"/>
                        </a:lnSpc>
                        <a:spcAft>
                          <a:spcPts val="1000"/>
                        </a:spcAft>
                        <a:buNone/>
                      </a:pPr>
                      <a:r>
                        <a:rPr lang="ru-RU" sz="1050" dirty="0">
                          <a:effectLst/>
                          <a:latin typeface="Calibri" panose="020F0502020204030204" pitchFamily="34" charset="0"/>
                          <a:ea typeface="Times New Roman" panose="02020603050405020304" pitchFamily="18" charset="0"/>
                          <a:cs typeface="Calibri" panose="020F0502020204030204" pitchFamily="34" charset="0"/>
                        </a:rPr>
                        <a:t>"Информационное общество муниципального округа Семеновский Нижегородской области"</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pPr>
                      <a:r>
                        <a:rPr lang="ru-RU" sz="1050" b="0" dirty="0">
                          <a:solidFill>
                            <a:schemeClr val="tx1"/>
                          </a:solidFill>
                          <a:effectLst/>
                        </a:rPr>
                        <a:t> 11 053,8</a:t>
                      </a:r>
                      <a:endParaRPr lang="ru-RU" sz="105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11 527,1</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5 036,6</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43,7</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5 036,6</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buNone/>
                      </a:pPr>
                      <a:r>
                        <a:rPr lang="ru-RU"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5 036,6</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44174932"/>
                  </a:ext>
                </a:extLst>
              </a:tr>
            </a:tbl>
          </a:graphicData>
        </a:graphic>
      </p:graphicFrame>
      <p:sp>
        <p:nvSpPr>
          <p:cNvPr id="5" name="Номер слайда 4">
            <a:extLst>
              <a:ext uri="{FF2B5EF4-FFF2-40B4-BE49-F238E27FC236}">
                <a16:creationId xmlns:a16="http://schemas.microsoft.com/office/drawing/2014/main" id="{67CB57A6-5620-5F8E-F8C8-FBCE3178DC55}"/>
              </a:ext>
            </a:extLst>
          </p:cNvPr>
          <p:cNvSpPr>
            <a:spLocks noGrp="1"/>
          </p:cNvSpPr>
          <p:nvPr>
            <p:ph type="sldNum" sz="quarter" idx="7"/>
          </p:nvPr>
        </p:nvSpPr>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35</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3794924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
                <a:lumOff val="95000"/>
              </a:schemeClr>
            </a:gs>
            <a:gs pos="74000">
              <a:schemeClr val="bg1"/>
            </a:gs>
            <a:gs pos="82000">
              <a:srgbClr val="EFF9FF"/>
            </a:gs>
            <a:gs pos="100000">
              <a:srgbClr val="EFF9FF"/>
            </a:gs>
          </a:gsLst>
          <a:lin ang="54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64658592"/>
              </p:ext>
            </p:extLst>
          </p:nvPr>
        </p:nvGraphicFramePr>
        <p:xfrm>
          <a:off x="76200" y="685801"/>
          <a:ext cx="6705602" cy="8363711"/>
        </p:xfrm>
        <a:graphic>
          <a:graphicData uri="http://schemas.openxmlformats.org/drawingml/2006/table">
            <a:tbl>
              <a:tblPr firstRow="1" bandRow="1">
                <a:tableStyleId>{BC89EF96-8CEA-46FF-86C4-4CE0E7609802}</a:tableStyleId>
              </a:tblPr>
              <a:tblGrid>
                <a:gridCol w="2362200">
                  <a:extLst>
                    <a:ext uri="{9D8B030D-6E8A-4147-A177-3AD203B41FA5}">
                      <a16:colId xmlns:a16="http://schemas.microsoft.com/office/drawing/2014/main" val="3912945685"/>
                    </a:ext>
                  </a:extLst>
                </a:gridCol>
                <a:gridCol w="685798">
                  <a:extLst>
                    <a:ext uri="{9D8B030D-6E8A-4147-A177-3AD203B41FA5}">
                      <a16:colId xmlns:a16="http://schemas.microsoft.com/office/drawing/2014/main" val="680686922"/>
                    </a:ext>
                  </a:extLst>
                </a:gridCol>
                <a:gridCol w="762000">
                  <a:extLst>
                    <a:ext uri="{9D8B030D-6E8A-4147-A177-3AD203B41FA5}">
                      <a16:colId xmlns:a16="http://schemas.microsoft.com/office/drawing/2014/main" val="969031160"/>
                    </a:ext>
                  </a:extLst>
                </a:gridCol>
                <a:gridCol w="838205">
                  <a:extLst>
                    <a:ext uri="{9D8B030D-6E8A-4147-A177-3AD203B41FA5}">
                      <a16:colId xmlns:a16="http://schemas.microsoft.com/office/drawing/2014/main" val="3604867157"/>
                    </a:ext>
                  </a:extLst>
                </a:gridCol>
                <a:gridCol w="559338">
                  <a:extLst>
                    <a:ext uri="{9D8B030D-6E8A-4147-A177-3AD203B41FA5}">
                      <a16:colId xmlns:a16="http://schemas.microsoft.com/office/drawing/2014/main" val="81693502"/>
                    </a:ext>
                  </a:extLst>
                </a:gridCol>
                <a:gridCol w="736059">
                  <a:extLst>
                    <a:ext uri="{9D8B030D-6E8A-4147-A177-3AD203B41FA5}">
                      <a16:colId xmlns:a16="http://schemas.microsoft.com/office/drawing/2014/main" val="3714669349"/>
                    </a:ext>
                  </a:extLst>
                </a:gridCol>
                <a:gridCol w="762002">
                  <a:extLst>
                    <a:ext uri="{9D8B030D-6E8A-4147-A177-3AD203B41FA5}">
                      <a16:colId xmlns:a16="http://schemas.microsoft.com/office/drawing/2014/main" val="337652261"/>
                    </a:ext>
                  </a:extLst>
                </a:gridCol>
              </a:tblGrid>
              <a:tr h="397175">
                <a:tc>
                  <a:txBody>
                    <a:bodyPr/>
                    <a:lstStyle/>
                    <a:p>
                      <a:pPr>
                        <a:lnSpc>
                          <a:spcPts val="1220"/>
                        </a:lnSpc>
                        <a:spcAft>
                          <a:spcPts val="0"/>
                        </a:spcAft>
                      </a:pPr>
                      <a:r>
                        <a:rPr lang="ru-RU" sz="1050" dirty="0">
                          <a:effectLst/>
                        </a:rPr>
                        <a:t>Наименование программ</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2024год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2025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2026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 к</a:t>
                      </a:r>
                    </a:p>
                    <a:p>
                      <a:pPr algn="ctr">
                        <a:lnSpc>
                          <a:spcPts val="1220"/>
                        </a:lnSpc>
                        <a:spcAft>
                          <a:spcPts val="0"/>
                        </a:spcAft>
                      </a:pPr>
                      <a:r>
                        <a:rPr lang="ru-RU" sz="1050" dirty="0">
                          <a:effectLst/>
                        </a:rPr>
                        <a:t>2025 году</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2027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2028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extLst>
                  <a:ext uri="{0D108BD9-81ED-4DB2-BD59-A6C34878D82A}">
                    <a16:rowId xmlns:a16="http://schemas.microsoft.com/office/drawing/2014/main" val="210058477"/>
                  </a:ext>
                </a:extLst>
              </a:tr>
              <a:tr h="956472">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"Развитие предпринимательства и туризма на территории муниципального округа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ru-RU" sz="1050" b="0" dirty="0">
                          <a:solidFill>
                            <a:schemeClr val="tx1"/>
                          </a:solidFill>
                          <a:effectLst/>
                        </a:rPr>
                        <a:t>                                                                                                                                   </a:t>
                      </a:r>
                    </a:p>
                    <a:p>
                      <a:pPr algn="ctr">
                        <a:lnSpc>
                          <a:spcPct val="115000"/>
                        </a:lnSpc>
                        <a:spcAft>
                          <a:spcPts val="1000"/>
                        </a:spcAft>
                      </a:pPr>
                      <a:r>
                        <a:rPr lang="ru-RU" sz="1050" b="0" dirty="0">
                          <a:solidFill>
                            <a:schemeClr val="tx1"/>
                          </a:solidFill>
                          <a:effectLst/>
                        </a:rPr>
                        <a:t> </a:t>
                      </a:r>
                    </a:p>
                    <a:p>
                      <a:pPr algn="ctr">
                        <a:lnSpc>
                          <a:spcPct val="115000"/>
                        </a:lnSpc>
                        <a:spcAft>
                          <a:spcPts val="1000"/>
                        </a:spcAft>
                      </a:pPr>
                      <a:endParaRPr lang="ru-RU" sz="1050" b="0" dirty="0">
                        <a:solidFill>
                          <a:schemeClr val="tx1"/>
                        </a:solidFill>
                        <a:effectLst/>
                      </a:endParaRPr>
                    </a:p>
                    <a:p>
                      <a:pPr algn="ctr">
                        <a:lnSpc>
                          <a:spcPct val="115000"/>
                        </a:lnSpc>
                        <a:spcAft>
                          <a:spcPts val="1000"/>
                        </a:spcAft>
                      </a:pPr>
                      <a:r>
                        <a:rPr lang="ru-RU" sz="1050" b="0" dirty="0">
                          <a:solidFill>
                            <a:schemeClr val="tx1"/>
                          </a:solidFill>
                          <a:effectLst/>
                        </a:rPr>
                        <a:t>7500,0 </a:t>
                      </a:r>
                      <a:endParaRPr lang="ru-RU" sz="1050" b="0" dirty="0">
                        <a:solidFill>
                          <a:schemeClr val="tx1"/>
                        </a:solidFill>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6 000,0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12 500,0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208,3</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8 500,0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8 500,0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613820152"/>
                  </a:ext>
                </a:extLst>
              </a:tr>
              <a:tr h="1256918">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"Развитие гражданской обороны и защиты населения и территорий от чрезвычайных ситуаций, обеспечение пожарной безопасности муниципального округа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050" dirty="0">
                          <a:effectLst/>
                        </a:rPr>
                        <a:t>39 010,0</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47 135,4</a:t>
                      </a:r>
                    </a:p>
                  </a:txBody>
                  <a:tcPr marL="68580" marR="68580" marT="0" marB="0" anchor="b"/>
                </a:tc>
                <a:tc>
                  <a:txBody>
                    <a:bodyPr/>
                    <a:lstStyle/>
                    <a:p>
                      <a:pPr algn="ctr">
                        <a:lnSpc>
                          <a:spcPct val="115000"/>
                        </a:lnSpc>
                        <a:spcAft>
                          <a:spcPts val="1000"/>
                        </a:spcAft>
                        <a:buNone/>
                      </a:pPr>
                      <a:r>
                        <a:rPr lang="ru-RU" sz="1050" dirty="0">
                          <a:effectLst/>
                          <a:latin typeface="Calibri" panose="020F0502020204030204" pitchFamily="34" charset="0"/>
                          <a:ea typeface="Calibri" panose="020F0502020204030204" pitchFamily="34" charset="0"/>
                          <a:cs typeface="Calibri" panose="020F0502020204030204" pitchFamily="34" charset="0"/>
                        </a:rPr>
                        <a:t>52 829,1</a:t>
                      </a:r>
                    </a:p>
                  </a:txBody>
                  <a:tcPr marL="68580" marR="68580" marT="0" marB="0" anchor="b"/>
                </a:tc>
                <a:tc>
                  <a:txBody>
                    <a:bodyPr/>
                    <a:lstStyle/>
                    <a:p>
                      <a:pPr algn="ctr">
                        <a:lnSpc>
                          <a:spcPct val="115000"/>
                        </a:lnSpc>
                        <a:spcAft>
                          <a:spcPts val="1000"/>
                        </a:spcAft>
                        <a:buNone/>
                      </a:pPr>
                      <a:r>
                        <a:rPr lang="ru-RU" sz="1050" dirty="0">
                          <a:effectLst/>
                          <a:latin typeface="Calibri" panose="020F0502020204030204" pitchFamily="34" charset="0"/>
                          <a:ea typeface="Calibri" panose="020F0502020204030204" pitchFamily="34" charset="0"/>
                          <a:cs typeface="Calibri" panose="020F0502020204030204" pitchFamily="34" charset="0"/>
                        </a:rPr>
                        <a:t>112,1</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55 109,1</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55 109,1</a:t>
                      </a:r>
                    </a:p>
                  </a:txBody>
                  <a:tcPr marL="68580" marR="68580" marT="0" marB="0" anchor="b"/>
                </a:tc>
                <a:extLst>
                  <a:ext uri="{0D108BD9-81ED-4DB2-BD59-A6C34878D82A}">
                    <a16:rowId xmlns:a16="http://schemas.microsoft.com/office/drawing/2014/main" val="2559703539"/>
                  </a:ext>
                </a:extLst>
              </a:tr>
              <a:tr h="786894">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"Благоустройство и развитие транспортной инфраструктуры муниципального округа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050" dirty="0">
                          <a:effectLst/>
                        </a:rPr>
                        <a:t> </a:t>
                      </a:r>
                    </a:p>
                    <a:p>
                      <a:pPr algn="ctr">
                        <a:lnSpc>
                          <a:spcPct val="115000"/>
                        </a:lnSpc>
                        <a:spcAft>
                          <a:spcPts val="0"/>
                        </a:spcAft>
                      </a:pPr>
                      <a:r>
                        <a:rPr lang="ru-RU" sz="1050" dirty="0">
                          <a:effectLst/>
                        </a:rPr>
                        <a:t>18</a:t>
                      </a:r>
                      <a:r>
                        <a:rPr lang="en-US" sz="1050" dirty="0">
                          <a:effectLst/>
                        </a:rPr>
                        <a:t>6</a:t>
                      </a:r>
                      <a:r>
                        <a:rPr lang="ru-RU" sz="1050" dirty="0">
                          <a:effectLst/>
                        </a:rPr>
                        <a:t> 832,9</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291 901,5</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222 472,2</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76,2</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225 748,3</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240 994,3</a:t>
                      </a:r>
                    </a:p>
                  </a:txBody>
                  <a:tcPr marL="68580" marR="68580" marT="0" marB="0" anchor="b"/>
                </a:tc>
                <a:extLst>
                  <a:ext uri="{0D108BD9-81ED-4DB2-BD59-A6C34878D82A}">
                    <a16:rowId xmlns:a16="http://schemas.microsoft.com/office/drawing/2014/main" val="10930953"/>
                  </a:ext>
                </a:extLst>
              </a:tr>
              <a:tr h="946142">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"Развитие и строительство социальной и инженерной инфраструктуры на территории муниципального округа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ru-RU" sz="1050" dirty="0">
                          <a:effectLst/>
                        </a:rPr>
                        <a:t> </a:t>
                      </a:r>
                    </a:p>
                    <a:p>
                      <a:pPr algn="ctr">
                        <a:lnSpc>
                          <a:spcPct val="115000"/>
                        </a:lnSpc>
                        <a:spcAft>
                          <a:spcPts val="1000"/>
                        </a:spcAft>
                      </a:pPr>
                      <a:r>
                        <a:rPr lang="ru-RU" sz="1050" dirty="0">
                          <a:effectLst/>
                        </a:rPr>
                        <a:t>38 292,5</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366 897,6</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395 058,8</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107,7</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146 535,1</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135 361,6</a:t>
                      </a:r>
                    </a:p>
                  </a:txBody>
                  <a:tcPr marL="68580" marR="68580" marT="0" marB="0" anchor="b"/>
                </a:tc>
                <a:extLst>
                  <a:ext uri="{0D108BD9-81ED-4DB2-BD59-A6C34878D82A}">
                    <a16:rowId xmlns:a16="http://schemas.microsoft.com/office/drawing/2014/main" val="781278882"/>
                  </a:ext>
                </a:extLst>
              </a:tr>
              <a:tr h="786894">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"Управление муниципальным имуществом и земельными ресурсами муниципального округа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ru-RU" sz="1050" dirty="0">
                          <a:effectLst/>
                        </a:rPr>
                        <a:t> </a:t>
                      </a:r>
                    </a:p>
                    <a:p>
                      <a:pPr algn="ctr">
                        <a:lnSpc>
                          <a:spcPct val="115000"/>
                        </a:lnSpc>
                        <a:spcAft>
                          <a:spcPts val="1000"/>
                        </a:spcAft>
                      </a:pPr>
                      <a:r>
                        <a:rPr lang="ru-RU" sz="1050" dirty="0">
                          <a:effectLst/>
                        </a:rPr>
                        <a:t>35 626,6</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48 368,7</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53 293,3</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110,2</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53 293,3</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73 293,3</a:t>
                      </a:r>
                    </a:p>
                  </a:txBody>
                  <a:tcPr marL="68580" marR="68580" marT="0" marB="0" anchor="b"/>
                </a:tc>
                <a:extLst>
                  <a:ext uri="{0D108BD9-81ED-4DB2-BD59-A6C34878D82A}">
                    <a16:rowId xmlns:a16="http://schemas.microsoft.com/office/drawing/2014/main" val="1006642850"/>
                  </a:ext>
                </a:extLst>
              </a:tr>
              <a:tr h="627647">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"Управление муниципальными финансами муниципального округа Семёновский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ru-RU" sz="1050" dirty="0">
                          <a:effectLst/>
                        </a:rPr>
                        <a:t> </a:t>
                      </a:r>
                    </a:p>
                    <a:p>
                      <a:pPr algn="ctr">
                        <a:lnSpc>
                          <a:spcPct val="115000"/>
                        </a:lnSpc>
                        <a:spcAft>
                          <a:spcPts val="1000"/>
                        </a:spcAft>
                      </a:pPr>
                      <a:r>
                        <a:rPr lang="ru-RU" sz="1050" dirty="0">
                          <a:effectLst/>
                        </a:rPr>
                        <a:t>24 647,7</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29 474,9</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36 060,0</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122,3</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36 060,0</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36 060,0</a:t>
                      </a:r>
                    </a:p>
                  </a:txBody>
                  <a:tcPr marL="68580" marR="68580" marT="0" marB="0" anchor="b"/>
                </a:tc>
                <a:extLst>
                  <a:ext uri="{0D108BD9-81ED-4DB2-BD59-A6C34878D82A}">
                    <a16:rowId xmlns:a16="http://schemas.microsoft.com/office/drawing/2014/main" val="3760207983"/>
                  </a:ext>
                </a:extLst>
              </a:tr>
              <a:tr h="786894">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"Формирование современной городской среды на территории муниципального округа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ru-RU" sz="1050" dirty="0">
                          <a:effectLst/>
                        </a:rPr>
                        <a:t> </a:t>
                      </a:r>
                    </a:p>
                    <a:p>
                      <a:pPr algn="ctr">
                        <a:lnSpc>
                          <a:spcPct val="115000"/>
                        </a:lnSpc>
                        <a:spcAft>
                          <a:spcPts val="1000"/>
                        </a:spcAft>
                      </a:pPr>
                      <a:r>
                        <a:rPr lang="ru-RU" sz="1050" dirty="0">
                          <a:effectLst/>
                        </a:rPr>
                        <a:t>35 649,0</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20 252,7</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17 523,6</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86,5</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17 236,3</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17 378,0</a:t>
                      </a:r>
                    </a:p>
                  </a:txBody>
                  <a:tcPr marL="68580" marR="68580" marT="0" marB="0" anchor="b"/>
                </a:tc>
                <a:extLst>
                  <a:ext uri="{0D108BD9-81ED-4DB2-BD59-A6C34878D82A}">
                    <a16:rowId xmlns:a16="http://schemas.microsoft.com/office/drawing/2014/main" val="2708020559"/>
                  </a:ext>
                </a:extLst>
              </a:tr>
              <a:tr h="786894">
                <a:tc>
                  <a:txBody>
                    <a:bodyPr/>
                    <a:lstStyle/>
                    <a:p>
                      <a:pPr algn="l">
                        <a:lnSpc>
                          <a:spcPct val="115000"/>
                        </a:lnSpc>
                        <a:spcAft>
                          <a:spcPts val="1000"/>
                        </a:spcAft>
                        <a:buNone/>
                      </a:pPr>
                      <a:r>
                        <a:rPr lang="ru-RU" sz="1050" dirty="0">
                          <a:effectLst/>
                          <a:latin typeface="+mn-lt"/>
                          <a:ea typeface="Times New Roman" panose="02020603050405020304" pitchFamily="18" charset="0"/>
                          <a:cs typeface="Times New Roman" panose="02020603050405020304" pitchFamily="18" charset="0"/>
                        </a:rPr>
                        <a:t>"Обеспечение жильем молодых семей на территории муниципального округа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ru-RU" sz="1050" dirty="0">
                          <a:effectLst/>
                        </a:rPr>
                        <a:t> </a:t>
                      </a:r>
                    </a:p>
                    <a:p>
                      <a:pPr algn="ctr">
                        <a:lnSpc>
                          <a:spcPct val="115000"/>
                        </a:lnSpc>
                        <a:spcAft>
                          <a:spcPts val="1000"/>
                        </a:spcAft>
                      </a:pPr>
                      <a:r>
                        <a:rPr lang="ru-RU" sz="1050" dirty="0">
                          <a:effectLst/>
                        </a:rPr>
                        <a:t>9 103,7</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8 808,4</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6 193,6</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70,3</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6 292,9</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6 373,6</a:t>
                      </a:r>
                    </a:p>
                  </a:txBody>
                  <a:tcPr marL="68580" marR="68580" marT="0" marB="0" anchor="b"/>
                </a:tc>
                <a:extLst>
                  <a:ext uri="{0D108BD9-81ED-4DB2-BD59-A6C34878D82A}">
                    <a16:rowId xmlns:a16="http://schemas.microsoft.com/office/drawing/2014/main" val="494212043"/>
                  </a:ext>
                </a:extLst>
              </a:tr>
              <a:tr h="627647">
                <a:tc>
                  <a:txBody>
                    <a:bodyPr/>
                    <a:lstStyle/>
                    <a:p>
                      <a:pPr algn="l">
                        <a:lnSpc>
                          <a:spcPct val="115000"/>
                        </a:lnSpc>
                        <a:spcAft>
                          <a:spcPts val="1000"/>
                        </a:spcAft>
                        <a:buNone/>
                      </a:pPr>
                      <a:r>
                        <a:rPr lang="ru-RU" sz="1050" dirty="0">
                          <a:solidFill>
                            <a:srgbClr val="000000"/>
                          </a:solidFill>
                          <a:effectLst/>
                          <a:latin typeface="+mn-lt"/>
                          <a:ea typeface="Times New Roman" panose="02020603050405020304" pitchFamily="18" charset="0"/>
                          <a:cs typeface="Times New Roman" panose="02020603050405020304" pitchFamily="18" charset="0"/>
                        </a:rPr>
                        <a:t>"Профилактика терроризма и экстремизма в муниципальном округе Семеновский Нижегородской области"</a:t>
                      </a:r>
                      <a:endParaRPr lang="ru-RU" sz="105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ru-RU" sz="1050" dirty="0">
                          <a:effectLst/>
                        </a:rPr>
                        <a:t> </a:t>
                      </a:r>
                    </a:p>
                    <a:p>
                      <a:pPr algn="ctr">
                        <a:lnSpc>
                          <a:spcPct val="115000"/>
                        </a:lnSpc>
                        <a:spcAft>
                          <a:spcPts val="1000"/>
                        </a:spcAft>
                      </a:pPr>
                      <a:r>
                        <a:rPr lang="ru-RU" sz="1050" dirty="0">
                          <a:effectLst/>
                        </a:rPr>
                        <a:t>665,0</a:t>
                      </a:r>
                      <a:endParaRPr lang="ru-RU"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915,0</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1 665,0</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182,0</a:t>
                      </a:r>
                    </a:p>
                  </a:txBody>
                  <a:tcPr marL="68580" marR="68580" marT="0" marB="0" anchor="b"/>
                </a:tc>
                <a:tc>
                  <a:txBody>
                    <a:bodyPr/>
                    <a:lstStyle/>
                    <a:p>
                      <a:pPr algn="ctr">
                        <a:lnSpc>
                          <a:spcPct val="115000"/>
                        </a:lnSpc>
                        <a:spcAft>
                          <a:spcPts val="1000"/>
                        </a:spcAft>
                        <a:buNone/>
                      </a:pPr>
                      <a:r>
                        <a:rPr lang="ru-RU" sz="1050">
                          <a:effectLst/>
                          <a:latin typeface="Calibri" panose="020F0502020204030204" pitchFamily="34" charset="0"/>
                          <a:ea typeface="Calibri" panose="020F0502020204030204" pitchFamily="34" charset="0"/>
                          <a:cs typeface="Calibri" panose="020F0502020204030204" pitchFamily="34" charset="0"/>
                        </a:rPr>
                        <a:t>1 215,0</a:t>
                      </a:r>
                    </a:p>
                  </a:txBody>
                  <a:tcPr marL="68580" marR="68580" marT="0" marB="0" anchor="b"/>
                </a:tc>
                <a:tc>
                  <a:txBody>
                    <a:bodyPr/>
                    <a:lstStyle/>
                    <a:p>
                      <a:pPr algn="ctr">
                        <a:lnSpc>
                          <a:spcPct val="115000"/>
                        </a:lnSpc>
                        <a:spcAft>
                          <a:spcPts val="1000"/>
                        </a:spcAft>
                        <a:buNone/>
                      </a:pPr>
                      <a:r>
                        <a:rPr lang="ru-RU" sz="1050" dirty="0">
                          <a:effectLst/>
                          <a:latin typeface="Calibri" panose="020F0502020204030204" pitchFamily="34" charset="0"/>
                          <a:ea typeface="Calibri" panose="020F0502020204030204" pitchFamily="34" charset="0"/>
                          <a:cs typeface="Calibri" panose="020F0502020204030204" pitchFamily="34" charset="0"/>
                        </a:rPr>
                        <a:t>1 215,0</a:t>
                      </a:r>
                    </a:p>
                  </a:txBody>
                  <a:tcPr marL="68580" marR="68580" marT="0" marB="0" anchor="b"/>
                </a:tc>
                <a:extLst>
                  <a:ext uri="{0D108BD9-81ED-4DB2-BD59-A6C34878D82A}">
                    <a16:rowId xmlns:a16="http://schemas.microsoft.com/office/drawing/2014/main" val="2228436942"/>
                  </a:ext>
                </a:extLst>
              </a:tr>
            </a:tbl>
          </a:graphicData>
        </a:graphic>
      </p:graphicFrame>
      <p:sp>
        <p:nvSpPr>
          <p:cNvPr id="5" name="object 4"/>
          <p:cNvSpPr txBox="1"/>
          <p:nvPr/>
        </p:nvSpPr>
        <p:spPr>
          <a:xfrm>
            <a:off x="228600" y="76200"/>
            <a:ext cx="6364605" cy="566822"/>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КАК ИЗМЕНИТСЯ ФИНАНСИРОВАНИЕ </a:t>
            </a:r>
            <a:r>
              <a:rPr kumimoji="0" lang="ru-RU" b="1" i="0" u="none" strike="noStrike" kern="1200" cap="none" spc="0" normalizeH="0" baseline="0" noProof="0" dirty="0">
                <a:ln>
                  <a:noFill/>
                </a:ln>
                <a:effectLst/>
                <a:uLnTx/>
                <a:uFillTx/>
                <a:latin typeface="Arial" panose="020B0604020202020204" pitchFamily="34" charset="0"/>
                <a:cs typeface="Arial" panose="020B0604020202020204" pitchFamily="34" charset="0"/>
              </a:rPr>
              <a:t>МУНИЦИПАЛЬНЫХ</a:t>
            </a: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 ПРОГРАММ  В 202</a:t>
            </a:r>
            <a:r>
              <a:rPr lang="ru-RU" b="1" dirty="0">
                <a:latin typeface="Arial" panose="020B0604020202020204" pitchFamily="34" charset="0"/>
                <a:cs typeface="Arial" panose="020B0604020202020204" pitchFamily="34" charset="0"/>
              </a:rPr>
              <a:t>4</a:t>
            </a:r>
            <a:r>
              <a:rPr kumimoji="0" lang="ru-RU"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202</a:t>
            </a:r>
            <a:r>
              <a:rPr lang="ru-RU" b="1" dirty="0">
                <a:latin typeface="Arial" panose="020B0604020202020204" pitchFamily="34" charset="0"/>
                <a:cs typeface="Arial" panose="020B0604020202020204" pitchFamily="34" charset="0"/>
              </a:rPr>
              <a:t>8</a:t>
            </a: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 ГОДАХ</a:t>
            </a:r>
          </a:p>
        </p:txBody>
      </p:sp>
      <p:sp>
        <p:nvSpPr>
          <p:cNvPr id="2" name="object 3">
            <a:extLst>
              <a:ext uri="{FF2B5EF4-FFF2-40B4-BE49-F238E27FC236}">
                <a16:creationId xmlns:a16="http://schemas.microsoft.com/office/drawing/2014/main" id="{2C0435B4-A697-9408-AAE0-45753863D816}"/>
              </a:ext>
            </a:extLst>
          </p:cNvPr>
          <p:cNvSpPr txBox="1"/>
          <p:nvPr/>
        </p:nvSpPr>
        <p:spPr>
          <a:xfrm>
            <a:off x="5880735" y="533400"/>
            <a:ext cx="100266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20" normalizeH="0" baseline="0" noProof="0" dirty="0">
                <a:ln>
                  <a:noFill/>
                </a:ln>
                <a:solidFill>
                  <a:srgbClr val="1F487C"/>
                </a:solidFill>
                <a:effectLst/>
                <a:uLnTx/>
                <a:uFillTx/>
                <a:latin typeface="Verdana"/>
                <a:ea typeface="+mn-ea"/>
                <a:cs typeface="Verdana"/>
              </a:rPr>
              <a:t>(</a:t>
            </a:r>
            <a:r>
              <a:rPr kumimoji="0" lang="ru-RU" sz="1000" b="0" i="0" u="none" strike="noStrike" kern="1200" cap="none" spc="-5" normalizeH="0" baseline="0" noProof="0" dirty="0" err="1">
                <a:ln>
                  <a:noFill/>
                </a:ln>
                <a:solidFill>
                  <a:srgbClr val="1F487C"/>
                </a:solidFill>
                <a:effectLst/>
                <a:uLnTx/>
                <a:uFillTx/>
                <a:latin typeface="Verdana"/>
                <a:ea typeface="+mn-ea"/>
                <a:cs typeface="Verdana"/>
              </a:rPr>
              <a:t>тыс</a:t>
            </a:r>
            <a:r>
              <a:rPr kumimoji="0" sz="1000" b="0" i="0" u="none" strike="noStrike" kern="1200" cap="none" spc="-5" normalizeH="0" baseline="0" noProof="0" dirty="0">
                <a:ln>
                  <a:noFill/>
                </a:ln>
                <a:solidFill>
                  <a:srgbClr val="1F487C"/>
                </a:solidFill>
                <a:effectLst/>
                <a:uLnTx/>
                <a:uFillTx/>
                <a:latin typeface="Verdana"/>
                <a:ea typeface="+mn-ea"/>
                <a:cs typeface="Verdana"/>
              </a:rPr>
              <a:t>.</a:t>
            </a:r>
            <a:r>
              <a:rPr kumimoji="0" sz="1000" b="0" i="0" u="none" strike="noStrike" kern="1200" cap="none" spc="-114" normalizeH="0" baseline="0" noProof="0" dirty="0">
                <a:ln>
                  <a:noFill/>
                </a:ln>
                <a:solidFill>
                  <a:srgbClr val="1F487C"/>
                </a:solidFill>
                <a:effectLst/>
                <a:uLnTx/>
                <a:uFillTx/>
                <a:latin typeface="Verdana"/>
                <a:ea typeface="+mn-ea"/>
                <a:cs typeface="Verdana"/>
              </a:rPr>
              <a:t> </a:t>
            </a:r>
            <a:r>
              <a:rPr kumimoji="0" sz="1000" b="0" i="0" u="none" strike="noStrike" kern="1200" cap="none" spc="15" normalizeH="0" baseline="0" noProof="0" dirty="0">
                <a:ln>
                  <a:noFill/>
                </a:ln>
                <a:solidFill>
                  <a:srgbClr val="1F487C"/>
                </a:solidFill>
                <a:effectLst/>
                <a:uLnTx/>
                <a:uFillTx/>
                <a:latin typeface="Verdana"/>
                <a:ea typeface="+mn-ea"/>
                <a:cs typeface="Verdana"/>
              </a:rPr>
              <a:t>ру</a:t>
            </a:r>
            <a:r>
              <a:rPr kumimoji="0" sz="1000" b="0" i="0" u="none" strike="noStrike" kern="1200" cap="none" spc="20" normalizeH="0" baseline="0" noProof="0" dirty="0">
                <a:ln>
                  <a:noFill/>
                </a:ln>
                <a:solidFill>
                  <a:srgbClr val="1F487C"/>
                </a:solidFill>
                <a:effectLst/>
                <a:uLnTx/>
                <a:uFillTx/>
                <a:latin typeface="Verdana"/>
                <a:ea typeface="+mn-ea"/>
                <a:cs typeface="Verdana"/>
              </a:rPr>
              <a:t>б</a:t>
            </a:r>
            <a:r>
              <a:rPr kumimoji="0" sz="1000" b="0" i="0" u="none" strike="noStrike" kern="1200" cap="none" spc="-10" normalizeH="0" baseline="0" noProof="0" dirty="0">
                <a:ln>
                  <a:noFill/>
                </a:ln>
                <a:solidFill>
                  <a:srgbClr val="1F487C"/>
                </a:solidFill>
                <a:effectLst/>
                <a:uLnTx/>
                <a:uFillTx/>
                <a:latin typeface="Verdana"/>
                <a:ea typeface="+mn-ea"/>
                <a:cs typeface="Verdana"/>
              </a:rPr>
              <a:t>л</a:t>
            </a:r>
            <a:r>
              <a:rPr kumimoji="0" sz="1000" b="0" i="0" u="none" strike="noStrike" kern="1200" cap="none" spc="-15" normalizeH="0" baseline="0" noProof="0" dirty="0">
                <a:ln>
                  <a:noFill/>
                </a:ln>
                <a:solidFill>
                  <a:srgbClr val="1F487C"/>
                </a:solidFill>
                <a:effectLst/>
                <a:uLnTx/>
                <a:uFillTx/>
                <a:latin typeface="Verdana"/>
                <a:ea typeface="+mn-ea"/>
                <a:cs typeface="Verdana"/>
              </a:rPr>
              <a:t>е</a:t>
            </a:r>
            <a:r>
              <a:rPr kumimoji="0" sz="1000" b="0" i="0" u="none" strike="noStrike" kern="1200" cap="none" spc="-35" normalizeH="0" baseline="0" noProof="0" dirty="0">
                <a:ln>
                  <a:noFill/>
                </a:ln>
                <a:solidFill>
                  <a:srgbClr val="1F487C"/>
                </a:solidFill>
                <a:effectLst/>
                <a:uLnTx/>
                <a:uFillTx/>
                <a:latin typeface="Verdana"/>
                <a:ea typeface="+mn-ea"/>
                <a:cs typeface="Verdana"/>
              </a:rPr>
              <a:t>й</a:t>
            </a:r>
            <a:r>
              <a:rPr kumimoji="0" sz="1000" b="0" i="0" u="none" strike="noStrike" kern="1200" cap="none" spc="-95" normalizeH="0" baseline="0" noProof="0" dirty="0">
                <a:ln>
                  <a:noFill/>
                </a:ln>
                <a:solidFill>
                  <a:srgbClr val="1F487C"/>
                </a:solidFill>
                <a:effectLst/>
                <a:uLnTx/>
                <a:uFillTx/>
                <a:latin typeface="Verdana"/>
                <a:ea typeface="+mn-ea"/>
                <a:cs typeface="Verdana"/>
              </a:rPr>
              <a:t>)</a:t>
            </a:r>
            <a:endParaRPr kumimoji="0" sz="1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Номер слайда 5">
            <a:extLst>
              <a:ext uri="{FF2B5EF4-FFF2-40B4-BE49-F238E27FC236}">
                <a16:creationId xmlns:a16="http://schemas.microsoft.com/office/drawing/2014/main" id="{DEEAA4C1-F3A6-E9F5-79C0-83273F19CF9F}"/>
              </a:ext>
            </a:extLst>
          </p:cNvPr>
          <p:cNvSpPr>
            <a:spLocks noGrp="1"/>
          </p:cNvSpPr>
          <p:nvPr>
            <p:ph type="sldNum" sz="quarter" idx="7"/>
          </p:nvPr>
        </p:nvSpPr>
        <p:spPr>
          <a:xfrm>
            <a:off x="6570980" y="8916671"/>
            <a:ext cx="287020" cy="227329"/>
          </a:xfrm>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36</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166334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5">
                <a:lumMod val="20000"/>
                <a:lumOff val="80000"/>
              </a:schemeClr>
            </a:gs>
            <a:gs pos="83254">
              <a:srgbClr val="DBEEF4">
                <a:alpha val="29000"/>
              </a:srgbClr>
            </a:gs>
            <a:gs pos="100000">
              <a:srgbClr val="DBEEF4"/>
            </a:gs>
            <a:gs pos="48616">
              <a:srgbClr val="DBEEF4"/>
            </a:gs>
            <a:gs pos="19574">
              <a:srgbClr val="DBEEF4"/>
            </a:gs>
            <a:gs pos="100000">
              <a:schemeClr val="accent5">
                <a:lumMod val="20000"/>
                <a:lumOff val="80000"/>
              </a:schemeClr>
            </a:gs>
            <a:gs pos="12291">
              <a:schemeClr val="bg1"/>
            </a:gs>
            <a:gs pos="100000">
              <a:schemeClr val="accent5">
                <a:lumMod val="20000"/>
                <a:lumOff val="80000"/>
              </a:schemeClr>
            </a:gs>
            <a:gs pos="96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object 4"/>
          <p:cNvSpPr txBox="1"/>
          <p:nvPr/>
        </p:nvSpPr>
        <p:spPr>
          <a:xfrm>
            <a:off x="94299" y="152400"/>
            <a:ext cx="6763701" cy="566822"/>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КАК ИЗМЕНИТСЯ ФИНАНСИРОВАНИЕ </a:t>
            </a:r>
            <a:r>
              <a:rPr kumimoji="0" lang="ru-RU" b="1" i="0" u="none" strike="noStrike" kern="1200" cap="none" spc="0" normalizeH="0" baseline="0" noProof="0" dirty="0">
                <a:ln>
                  <a:noFill/>
                </a:ln>
                <a:effectLst/>
                <a:uLnTx/>
                <a:uFillTx/>
                <a:latin typeface="Arial" panose="020B0604020202020204" pitchFamily="34" charset="0"/>
                <a:cs typeface="Arial" panose="020B0604020202020204" pitchFamily="34" charset="0"/>
              </a:rPr>
              <a:t>МУНИЦИПАЛЬНЫХ</a:t>
            </a: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 ПРОГРАММ  В 202</a:t>
            </a:r>
            <a:r>
              <a:rPr lang="ru-RU" b="1" dirty="0">
                <a:latin typeface="Arial" panose="020B0604020202020204" pitchFamily="34" charset="0"/>
                <a:cs typeface="Arial" panose="020B0604020202020204" pitchFamily="34" charset="0"/>
              </a:rPr>
              <a:t>4</a:t>
            </a: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-202</a:t>
            </a:r>
            <a:r>
              <a:rPr lang="ru-RU" b="1" dirty="0">
                <a:latin typeface="Arial" panose="020B0604020202020204" pitchFamily="34" charset="0"/>
                <a:cs typeface="Arial" panose="020B0604020202020204" pitchFamily="34" charset="0"/>
              </a:rPr>
              <a:t>8</a:t>
            </a:r>
            <a:r>
              <a:rPr kumimoji="0" b="1" i="0" u="none" strike="noStrike" kern="1200" cap="none" spc="0" normalizeH="0" baseline="0" noProof="0" dirty="0">
                <a:ln>
                  <a:noFill/>
                </a:ln>
                <a:effectLst/>
                <a:uLnTx/>
                <a:uFillTx/>
                <a:latin typeface="Arial" panose="020B0604020202020204" pitchFamily="34" charset="0"/>
                <a:cs typeface="Arial" panose="020B0604020202020204" pitchFamily="34" charset="0"/>
              </a:rPr>
              <a:t> ГОДАХ</a:t>
            </a:r>
          </a:p>
        </p:txBody>
      </p:sp>
      <p:graphicFrame>
        <p:nvGraphicFramePr>
          <p:cNvPr id="6" name="Таблица 5"/>
          <p:cNvGraphicFramePr>
            <a:graphicFrameLocks noGrp="1"/>
          </p:cNvGraphicFramePr>
          <p:nvPr>
            <p:extLst>
              <p:ext uri="{D42A27DB-BD31-4B8C-83A1-F6EECF244321}">
                <p14:modId xmlns:p14="http://schemas.microsoft.com/office/powerpoint/2010/main" val="2309878674"/>
              </p:ext>
            </p:extLst>
          </p:nvPr>
        </p:nvGraphicFramePr>
        <p:xfrm>
          <a:off x="76200" y="762000"/>
          <a:ext cx="6705599" cy="8305801"/>
        </p:xfrm>
        <a:graphic>
          <a:graphicData uri="http://schemas.openxmlformats.org/drawingml/2006/table">
            <a:tbl>
              <a:tblPr firstRow="1" bandRow="1">
                <a:tableStyleId>{BC89EF96-8CEA-46FF-86C4-4CE0E7609802}</a:tableStyleId>
              </a:tblPr>
              <a:tblGrid>
                <a:gridCol w="2222644">
                  <a:extLst>
                    <a:ext uri="{9D8B030D-6E8A-4147-A177-3AD203B41FA5}">
                      <a16:colId xmlns:a16="http://schemas.microsoft.com/office/drawing/2014/main" val="3931882941"/>
                    </a:ext>
                  </a:extLst>
                </a:gridCol>
                <a:gridCol w="828782">
                  <a:extLst>
                    <a:ext uri="{9D8B030D-6E8A-4147-A177-3AD203B41FA5}">
                      <a16:colId xmlns:a16="http://schemas.microsoft.com/office/drawing/2014/main" val="3090136062"/>
                    </a:ext>
                  </a:extLst>
                </a:gridCol>
                <a:gridCol w="753438">
                  <a:extLst>
                    <a:ext uri="{9D8B030D-6E8A-4147-A177-3AD203B41FA5}">
                      <a16:colId xmlns:a16="http://schemas.microsoft.com/office/drawing/2014/main" val="2288590408"/>
                    </a:ext>
                  </a:extLst>
                </a:gridCol>
                <a:gridCol w="753438">
                  <a:extLst>
                    <a:ext uri="{9D8B030D-6E8A-4147-A177-3AD203B41FA5}">
                      <a16:colId xmlns:a16="http://schemas.microsoft.com/office/drawing/2014/main" val="3595607207"/>
                    </a:ext>
                  </a:extLst>
                </a:gridCol>
                <a:gridCol w="642201">
                  <a:extLst>
                    <a:ext uri="{9D8B030D-6E8A-4147-A177-3AD203B41FA5}">
                      <a16:colId xmlns:a16="http://schemas.microsoft.com/office/drawing/2014/main" val="2040871702"/>
                    </a:ext>
                  </a:extLst>
                </a:gridCol>
                <a:gridCol w="764238">
                  <a:extLst>
                    <a:ext uri="{9D8B030D-6E8A-4147-A177-3AD203B41FA5}">
                      <a16:colId xmlns:a16="http://schemas.microsoft.com/office/drawing/2014/main" val="2863684471"/>
                    </a:ext>
                  </a:extLst>
                </a:gridCol>
                <a:gridCol w="740858">
                  <a:extLst>
                    <a:ext uri="{9D8B030D-6E8A-4147-A177-3AD203B41FA5}">
                      <a16:colId xmlns:a16="http://schemas.microsoft.com/office/drawing/2014/main" val="1297013672"/>
                    </a:ext>
                  </a:extLst>
                </a:gridCol>
              </a:tblGrid>
              <a:tr h="660209">
                <a:tc>
                  <a:txBody>
                    <a:bodyPr/>
                    <a:lstStyle/>
                    <a:p>
                      <a:pPr>
                        <a:lnSpc>
                          <a:spcPts val="1220"/>
                        </a:lnSpc>
                        <a:spcAft>
                          <a:spcPts val="0"/>
                        </a:spcAft>
                      </a:pPr>
                      <a:r>
                        <a:rPr lang="ru-RU" sz="1050" dirty="0">
                          <a:effectLst/>
                        </a:rPr>
                        <a:t>Наименование программ</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2024год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2025год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2026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 к</a:t>
                      </a:r>
                    </a:p>
                    <a:p>
                      <a:pPr algn="ctr">
                        <a:lnSpc>
                          <a:spcPts val="1220"/>
                        </a:lnSpc>
                        <a:spcAft>
                          <a:spcPts val="0"/>
                        </a:spcAft>
                      </a:pPr>
                      <a:r>
                        <a:rPr lang="ru-RU" sz="1050" dirty="0">
                          <a:effectLst/>
                        </a:rPr>
                        <a:t>2025 году</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2027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tc>
                  <a:txBody>
                    <a:bodyPr/>
                    <a:lstStyle/>
                    <a:p>
                      <a:pPr algn="ctr">
                        <a:lnSpc>
                          <a:spcPts val="1220"/>
                        </a:lnSpc>
                        <a:spcAft>
                          <a:spcPts val="0"/>
                        </a:spcAft>
                      </a:pPr>
                      <a:r>
                        <a:rPr lang="ru-RU" sz="1050" dirty="0">
                          <a:effectLst/>
                        </a:rPr>
                        <a:t>2028 год</a:t>
                      </a:r>
                      <a:endParaRPr lang="ru-RU" sz="1050" dirty="0">
                        <a:effectLst/>
                        <a:latin typeface="Arial" pitchFamily="34" charset="0"/>
                        <a:ea typeface="Verdana" panose="020B0604030504040204" pitchFamily="34" charset="0"/>
                        <a:cs typeface="Arial" pitchFamily="34" charset="0"/>
                      </a:endParaRPr>
                    </a:p>
                  </a:txBody>
                  <a:tcPr marL="68580" marR="68580" marT="0" marB="0" anchor="ctr"/>
                </a:tc>
                <a:extLst>
                  <a:ext uri="{0D108BD9-81ED-4DB2-BD59-A6C34878D82A}">
                    <a16:rowId xmlns:a16="http://schemas.microsoft.com/office/drawing/2014/main" val="3226195151"/>
                  </a:ext>
                </a:extLst>
              </a:tr>
              <a:tr h="1887781">
                <a:tc>
                  <a:txBody>
                    <a:bodyPr/>
                    <a:lstStyle/>
                    <a:p>
                      <a:pPr algn="l">
                        <a:lnSpc>
                          <a:spcPct val="115000"/>
                        </a:lnSpc>
                        <a:spcAft>
                          <a:spcPts val="1000"/>
                        </a:spcAft>
                        <a:buNone/>
                      </a:pPr>
                      <a:r>
                        <a:rPr lang="ru-RU" sz="1050" dirty="0">
                          <a:effectLst/>
                        </a:rPr>
                        <a:t>"Краткосрочный план реализации региональной программы капитального ремонта общего имущества в многоквартирных домах, расположенных на территории Нижегородской области, в отношении многоквартирных домов городского округа Семеновский на 2023-2025 годы"</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40000"/>
                        <a:lumOff val="60000"/>
                        <a:alpha val="20000"/>
                      </a:schemeClr>
                    </a:solidFill>
                  </a:tcPr>
                </a:tc>
                <a:tc>
                  <a:txBody>
                    <a:bodyPr/>
                    <a:lstStyle/>
                    <a:p>
                      <a:pPr algn="ctr">
                        <a:lnSpc>
                          <a:spcPct val="115000"/>
                        </a:lnSpc>
                        <a:spcAft>
                          <a:spcPts val="0"/>
                        </a:spcAft>
                      </a:pPr>
                      <a:r>
                        <a:rPr lang="ru-RU" sz="1050" b="0" dirty="0">
                          <a:solidFill>
                            <a:schemeClr val="tx1"/>
                          </a:solidFill>
                          <a:effectLst/>
                        </a:rPr>
                        <a:t>750,0</a:t>
                      </a:r>
                      <a:endParaRPr lang="ru-RU" sz="1050" b="0" dirty="0">
                        <a:solidFill>
                          <a:schemeClr val="tx1"/>
                        </a:solidFill>
                        <a:effectLst/>
                        <a:latin typeface="Arial" pitchFamily="34" charset="0"/>
                        <a:ea typeface="Calibri"/>
                        <a:cs typeface="Arial" pitchFamily="34" charset="0"/>
                      </a:endParaRPr>
                    </a:p>
                  </a:txBody>
                  <a:tcPr marL="68580" marR="68580" marT="0" marB="0" anchor="b">
                    <a:solidFill>
                      <a:schemeClr val="accent1">
                        <a:lumMod val="40000"/>
                        <a:lumOff val="60000"/>
                        <a:alpha val="20000"/>
                      </a:schemeClr>
                    </a:solidFill>
                  </a:tcPr>
                </a:tc>
                <a:tc>
                  <a:txBody>
                    <a:bodyPr/>
                    <a:lstStyle/>
                    <a:p>
                      <a:pPr algn="ctr">
                        <a:lnSpc>
                          <a:spcPct val="115000"/>
                        </a:lnSpc>
                        <a:spcAft>
                          <a:spcPts val="1000"/>
                        </a:spcAft>
                        <a:buNone/>
                      </a:pPr>
                      <a:r>
                        <a:rPr lang="ru-RU" sz="1050" dirty="0">
                          <a:effectLst/>
                        </a:rPr>
                        <a:t>800,0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40000"/>
                        <a:lumOff val="60000"/>
                        <a:alpha val="20000"/>
                      </a:schemeClr>
                    </a:solidFill>
                  </a:tcPr>
                </a:tc>
                <a:tc>
                  <a:txBody>
                    <a:bodyPr/>
                    <a:lstStyle/>
                    <a:p>
                      <a:pPr algn="ctr">
                        <a:lnSpc>
                          <a:spcPct val="115000"/>
                        </a:lnSpc>
                        <a:spcAft>
                          <a:spcPts val="1000"/>
                        </a:spcAft>
                        <a:buNone/>
                      </a:pPr>
                      <a:r>
                        <a:rPr lang="ru-RU" sz="1050" dirty="0">
                          <a:effectLst/>
                        </a:rPr>
                        <a:t>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40000"/>
                        <a:lumOff val="60000"/>
                        <a:alpha val="20000"/>
                      </a:schemeClr>
                    </a:solidFill>
                  </a:tcPr>
                </a:tc>
                <a:tc>
                  <a:txBody>
                    <a:bodyPr/>
                    <a:lstStyle/>
                    <a:p>
                      <a:pPr algn="ctr">
                        <a:lnSpc>
                          <a:spcPct val="115000"/>
                        </a:lnSpc>
                        <a:spcAft>
                          <a:spcPts val="1000"/>
                        </a:spcAft>
                        <a:buNone/>
                      </a:pPr>
                      <a:r>
                        <a:rPr lang="ru-RU" sz="1050" dirty="0">
                          <a:effectLst/>
                        </a:rPr>
                        <a:t>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40000"/>
                        <a:lumOff val="60000"/>
                        <a:alpha val="20000"/>
                      </a:schemeClr>
                    </a:solidFill>
                  </a:tcPr>
                </a:tc>
                <a:tc>
                  <a:txBody>
                    <a:bodyPr/>
                    <a:lstStyle/>
                    <a:p>
                      <a:pPr algn="ctr">
                        <a:lnSpc>
                          <a:spcPct val="115000"/>
                        </a:lnSpc>
                        <a:spcAft>
                          <a:spcPts val="1000"/>
                        </a:spcAft>
                        <a:buNone/>
                      </a:pPr>
                      <a:r>
                        <a:rPr lang="ru-RU" sz="1050" dirty="0">
                          <a:effectLst/>
                        </a:rPr>
                        <a:t>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40000"/>
                        <a:lumOff val="60000"/>
                        <a:alpha val="20000"/>
                      </a:schemeClr>
                    </a:solidFill>
                  </a:tcPr>
                </a:tc>
                <a:tc>
                  <a:txBody>
                    <a:bodyPr/>
                    <a:lstStyle/>
                    <a:p>
                      <a:pPr algn="ctr">
                        <a:lnSpc>
                          <a:spcPct val="115000"/>
                        </a:lnSpc>
                        <a:spcAft>
                          <a:spcPts val="1000"/>
                        </a:spcAft>
                        <a:buNone/>
                      </a:pPr>
                      <a:r>
                        <a:rPr lang="ru-RU" sz="1050" dirty="0">
                          <a:effectLst/>
                        </a:rPr>
                        <a:t>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40000"/>
                        <a:lumOff val="60000"/>
                        <a:alpha val="20000"/>
                      </a:schemeClr>
                    </a:solidFill>
                  </a:tcPr>
                </a:tc>
                <a:extLst>
                  <a:ext uri="{0D108BD9-81ED-4DB2-BD59-A6C34878D82A}">
                    <a16:rowId xmlns:a16="http://schemas.microsoft.com/office/drawing/2014/main" val="3531134668"/>
                  </a:ext>
                </a:extLst>
              </a:tr>
              <a:tr h="1141580">
                <a:tc>
                  <a:txBody>
                    <a:bodyPr/>
                    <a:lstStyle/>
                    <a:p>
                      <a:pPr algn="l">
                        <a:lnSpc>
                          <a:spcPct val="115000"/>
                        </a:lnSpc>
                        <a:spcAft>
                          <a:spcPts val="1000"/>
                        </a:spcAft>
                        <a:buNone/>
                      </a:pPr>
                      <a:r>
                        <a:rPr lang="ru-RU" sz="1050" dirty="0">
                          <a:effectLst/>
                        </a:rPr>
                        <a:t>"Обеспечение общественного порядка и противодействия преступности в муниципальном округе Семеновский Нижегородской области"</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0"/>
                        </a:spcAft>
                      </a:pPr>
                      <a:r>
                        <a:rPr lang="ru-RU" sz="1050" b="0" dirty="0">
                          <a:effectLst/>
                        </a:rPr>
                        <a:t> </a:t>
                      </a:r>
                    </a:p>
                    <a:p>
                      <a:pPr algn="ctr">
                        <a:lnSpc>
                          <a:spcPct val="115000"/>
                        </a:lnSpc>
                        <a:spcAft>
                          <a:spcPts val="0"/>
                        </a:spcAft>
                      </a:pPr>
                      <a:r>
                        <a:rPr lang="ru-RU" sz="1050" b="0" dirty="0">
                          <a:effectLst/>
                        </a:rPr>
                        <a:t> </a:t>
                      </a:r>
                    </a:p>
                    <a:p>
                      <a:pPr algn="ctr">
                        <a:lnSpc>
                          <a:spcPct val="115000"/>
                        </a:lnSpc>
                        <a:spcAft>
                          <a:spcPts val="0"/>
                        </a:spcAft>
                      </a:pPr>
                      <a:r>
                        <a:rPr lang="ru-RU" sz="1050" b="0" dirty="0">
                          <a:effectLst/>
                        </a:rPr>
                        <a:t> </a:t>
                      </a:r>
                    </a:p>
                    <a:p>
                      <a:pPr algn="ctr">
                        <a:lnSpc>
                          <a:spcPct val="115000"/>
                        </a:lnSpc>
                        <a:spcAft>
                          <a:spcPts val="0"/>
                        </a:spcAft>
                      </a:pPr>
                      <a:r>
                        <a:rPr lang="ru-RU" sz="1050" b="0" dirty="0">
                          <a:effectLst/>
                        </a:rPr>
                        <a:t>515,0</a:t>
                      </a:r>
                      <a:endParaRPr lang="ru-RU" sz="1050" b="0" dirty="0">
                        <a:effectLst/>
                        <a:latin typeface="Arial" pitchFamily="34" charset="0"/>
                        <a:ea typeface="Calibri"/>
                        <a:cs typeface="Arial"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685,0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685,0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100,0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685,0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685,0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extLst>
                  <a:ext uri="{0D108BD9-81ED-4DB2-BD59-A6C34878D82A}">
                    <a16:rowId xmlns:a16="http://schemas.microsoft.com/office/drawing/2014/main" val="3586194162"/>
                  </a:ext>
                </a:extLst>
              </a:tr>
              <a:tr h="748429">
                <a:tc>
                  <a:txBody>
                    <a:bodyPr/>
                    <a:lstStyle/>
                    <a:p>
                      <a:pPr algn="l">
                        <a:lnSpc>
                          <a:spcPct val="115000"/>
                        </a:lnSpc>
                        <a:spcAft>
                          <a:spcPts val="1000"/>
                        </a:spcAft>
                        <a:buNone/>
                      </a:pPr>
                      <a:r>
                        <a:rPr lang="ru-RU" sz="1050" dirty="0">
                          <a:effectLst/>
                        </a:rPr>
                        <a:t>"Экология и охрана окружающей среды в муниципальном округе Семеновский Нижегородской области"</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60000"/>
                        <a:lumOff val="40000"/>
                        <a:alpha val="20000"/>
                      </a:schemeClr>
                    </a:solidFill>
                  </a:tcPr>
                </a:tc>
                <a:tc>
                  <a:txBody>
                    <a:bodyPr/>
                    <a:lstStyle/>
                    <a:p>
                      <a:pPr algn="ctr">
                        <a:lnSpc>
                          <a:spcPct val="115000"/>
                        </a:lnSpc>
                        <a:spcAft>
                          <a:spcPts val="1000"/>
                        </a:spcAft>
                      </a:pPr>
                      <a:r>
                        <a:rPr lang="ru-RU" sz="1050" b="0" dirty="0">
                          <a:effectLst/>
                        </a:rPr>
                        <a:t> </a:t>
                      </a:r>
                    </a:p>
                    <a:p>
                      <a:pPr algn="ctr">
                        <a:lnSpc>
                          <a:spcPct val="115000"/>
                        </a:lnSpc>
                        <a:spcAft>
                          <a:spcPts val="1000"/>
                        </a:spcAft>
                      </a:pPr>
                      <a:r>
                        <a:rPr lang="ru-RU" sz="1050" b="0" dirty="0">
                          <a:effectLst/>
                        </a:rPr>
                        <a:t>907,7</a:t>
                      </a:r>
                      <a:endParaRPr lang="ru-RU" sz="1050" b="0" dirty="0">
                        <a:effectLst/>
                        <a:latin typeface="Arial" pitchFamily="34" charset="0"/>
                        <a:ea typeface="Calibri"/>
                        <a:cs typeface="Arial" pitchFamily="34" charset="0"/>
                      </a:endParaRPr>
                    </a:p>
                  </a:txBody>
                  <a:tcPr marL="68580" marR="68580" marT="0" marB="0" anchor="b">
                    <a:solidFill>
                      <a:schemeClr val="accent1">
                        <a:lumMod val="60000"/>
                        <a:lumOff val="40000"/>
                        <a:alpha val="20000"/>
                      </a:schemeClr>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1 154,2</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60000"/>
                        <a:lumOff val="40000"/>
                        <a:alpha val="20000"/>
                      </a:schemeClr>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1 146,1</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60000"/>
                        <a:lumOff val="40000"/>
                        <a:alpha val="20000"/>
                      </a:schemeClr>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99,3</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60000"/>
                        <a:lumOff val="40000"/>
                        <a:alpha val="20000"/>
                      </a:schemeClr>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1 146,1</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60000"/>
                        <a:lumOff val="40000"/>
                        <a:alpha val="20000"/>
                      </a:schemeClr>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1 146,1</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60000"/>
                        <a:lumOff val="40000"/>
                        <a:alpha val="20000"/>
                      </a:schemeClr>
                    </a:solidFill>
                  </a:tcPr>
                </a:tc>
                <a:extLst>
                  <a:ext uri="{0D108BD9-81ED-4DB2-BD59-A6C34878D82A}">
                    <a16:rowId xmlns:a16="http://schemas.microsoft.com/office/drawing/2014/main" val="3408598980"/>
                  </a:ext>
                </a:extLst>
              </a:tr>
              <a:tr h="938321">
                <a:tc>
                  <a:txBody>
                    <a:bodyPr/>
                    <a:lstStyle/>
                    <a:p>
                      <a:pPr algn="l">
                        <a:lnSpc>
                          <a:spcPct val="115000"/>
                        </a:lnSpc>
                        <a:spcAft>
                          <a:spcPts val="1000"/>
                        </a:spcAft>
                        <a:buNone/>
                      </a:pPr>
                      <a:r>
                        <a:rPr lang="ru-RU" sz="1050" dirty="0">
                          <a:effectLst/>
                        </a:rPr>
                        <a:t>"Переселение граждан из аварийного жилищного фонда на территории муниципального округа Семеновский Нижегородский области"</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pPr>
                      <a:r>
                        <a:rPr lang="ru-RU" sz="1050" b="0" dirty="0">
                          <a:effectLst/>
                        </a:rPr>
                        <a:t> </a:t>
                      </a:r>
                    </a:p>
                    <a:p>
                      <a:pPr algn="ctr">
                        <a:lnSpc>
                          <a:spcPct val="115000"/>
                        </a:lnSpc>
                        <a:spcAft>
                          <a:spcPts val="1000"/>
                        </a:spcAft>
                      </a:pPr>
                      <a:r>
                        <a:rPr lang="ru-RU" sz="1050" b="0" dirty="0">
                          <a:effectLst/>
                        </a:rPr>
                        <a:t>1 211,9</a:t>
                      </a:r>
                      <a:endParaRPr lang="ru-RU" sz="1050" b="0" dirty="0">
                        <a:effectLst/>
                        <a:latin typeface="Arial" pitchFamily="34" charset="0"/>
                        <a:ea typeface="Calibri"/>
                        <a:cs typeface="Arial"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47 026,9</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3 075,0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6,5</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18 631,8</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39 474,2</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FF9FF"/>
                    </a:solidFill>
                  </a:tcPr>
                </a:tc>
                <a:extLst>
                  <a:ext uri="{0D108BD9-81ED-4DB2-BD59-A6C34878D82A}">
                    <a16:rowId xmlns:a16="http://schemas.microsoft.com/office/drawing/2014/main" val="511038558"/>
                  </a:ext>
                </a:extLst>
              </a:tr>
              <a:tr h="1279315">
                <a:tc>
                  <a:txBody>
                    <a:bodyPr/>
                    <a:lstStyle/>
                    <a:p>
                      <a:pPr algn="l">
                        <a:lnSpc>
                          <a:spcPct val="115000"/>
                        </a:lnSpc>
                        <a:spcAft>
                          <a:spcPts val="1000"/>
                        </a:spcAft>
                        <a:buNone/>
                        <a:tabLst>
                          <a:tab pos="2969895" algn="ctr"/>
                          <a:tab pos="5940425" algn="r"/>
                        </a:tabLst>
                      </a:pPr>
                      <a:r>
                        <a:rPr lang="ru-RU" sz="1050" dirty="0">
                          <a:effectLst/>
                        </a:rPr>
                        <a:t>"Оказание помощи гражданам, утратившим жилые помещения в результате пожара на территории муниципального округа Семеновский Нижегородской области"</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0"/>
                        </a:spcAft>
                      </a:pPr>
                      <a:r>
                        <a:rPr lang="ru-RU" sz="1050" b="0" dirty="0">
                          <a:effectLst/>
                        </a:rPr>
                        <a:t> </a:t>
                      </a:r>
                    </a:p>
                    <a:p>
                      <a:pPr algn="ctr">
                        <a:lnSpc>
                          <a:spcPct val="115000"/>
                        </a:lnSpc>
                        <a:spcAft>
                          <a:spcPts val="0"/>
                        </a:spcAft>
                      </a:pPr>
                      <a:r>
                        <a:rPr lang="ru-RU" sz="1050" b="0" dirty="0">
                          <a:effectLst/>
                        </a:rPr>
                        <a:t> </a:t>
                      </a:r>
                    </a:p>
                    <a:p>
                      <a:pPr algn="ctr">
                        <a:lnSpc>
                          <a:spcPct val="115000"/>
                        </a:lnSpc>
                        <a:spcAft>
                          <a:spcPts val="0"/>
                        </a:spcAft>
                      </a:pPr>
                      <a:r>
                        <a:rPr lang="ru-RU" sz="1050" b="0" dirty="0">
                          <a:effectLst/>
                        </a:rPr>
                        <a:t> </a:t>
                      </a:r>
                    </a:p>
                    <a:p>
                      <a:pPr algn="ctr">
                        <a:lnSpc>
                          <a:spcPct val="115000"/>
                        </a:lnSpc>
                        <a:spcAft>
                          <a:spcPts val="0"/>
                        </a:spcAft>
                      </a:pPr>
                      <a:r>
                        <a:rPr lang="ru-RU" sz="1050" b="0" dirty="0">
                          <a:effectLst/>
                        </a:rPr>
                        <a:t>0,0</a:t>
                      </a:r>
                      <a:endParaRPr lang="ru-RU" sz="1050" b="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0,0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6 586,2</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0,0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0,0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 </a:t>
                      </a:r>
                    </a:p>
                    <a:p>
                      <a:pPr algn="ctr">
                        <a:lnSpc>
                          <a:spcPct val="115000"/>
                        </a:lnSpc>
                        <a:spcAft>
                          <a:spcPts val="1000"/>
                        </a:spcAft>
                        <a:buNone/>
                      </a:pPr>
                      <a:r>
                        <a:rPr lang="ru-RU" sz="1050">
                          <a:effectLst/>
                        </a:rPr>
                        <a:t>0,0</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264479904"/>
                  </a:ext>
                </a:extLst>
              </a:tr>
              <a:tr h="1050527">
                <a:tc>
                  <a:txBody>
                    <a:bodyPr/>
                    <a:lstStyle/>
                    <a:p>
                      <a:pPr algn="l">
                        <a:lnSpc>
                          <a:spcPct val="115000"/>
                        </a:lnSpc>
                        <a:spcAft>
                          <a:spcPts val="1000"/>
                        </a:spcAft>
                        <a:buNone/>
                        <a:tabLst>
                          <a:tab pos="2969895" algn="ctr"/>
                          <a:tab pos="5940425" algn="r"/>
                        </a:tabLst>
                      </a:pPr>
                      <a:r>
                        <a:rPr lang="ru-RU" sz="1050" dirty="0">
                          <a:effectLst/>
                        </a:rPr>
                        <a:t>"Развитие жилищно-коммунального хозяйства и инфраструктуры муниципального округа Семеновский Нижегородской области"</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0"/>
                        </a:spcAft>
                      </a:pPr>
                      <a:r>
                        <a:rPr lang="ru-RU" sz="1050" b="0" dirty="0">
                          <a:effectLst/>
                        </a:rPr>
                        <a:t> </a:t>
                      </a:r>
                    </a:p>
                    <a:p>
                      <a:pPr algn="ctr">
                        <a:lnSpc>
                          <a:spcPct val="115000"/>
                        </a:lnSpc>
                        <a:spcAft>
                          <a:spcPts val="0"/>
                        </a:spcAft>
                      </a:pPr>
                      <a:r>
                        <a:rPr lang="ru-RU" sz="1050" b="0" dirty="0">
                          <a:effectLst/>
                        </a:rPr>
                        <a:t> </a:t>
                      </a:r>
                    </a:p>
                    <a:p>
                      <a:pPr algn="ctr">
                        <a:lnSpc>
                          <a:spcPct val="115000"/>
                        </a:lnSpc>
                        <a:spcAft>
                          <a:spcPts val="0"/>
                        </a:spcAft>
                      </a:pPr>
                      <a:r>
                        <a:rPr lang="ru-RU" sz="1050" b="0" dirty="0">
                          <a:effectLst/>
                        </a:rPr>
                        <a:t>15 788,1</a:t>
                      </a:r>
                      <a:endParaRPr lang="ru-RU" sz="1050" b="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12 000,0</a:t>
                      </a:r>
                    </a:p>
                  </a:txBody>
                  <a:tcPr marL="68580" marR="68580" marT="0" marB="0" anchor="b"/>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35 594,4</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296,6</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33 441,5</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 </a:t>
                      </a:r>
                    </a:p>
                    <a:p>
                      <a:pPr algn="ctr">
                        <a:lnSpc>
                          <a:spcPct val="115000"/>
                        </a:lnSpc>
                        <a:spcAft>
                          <a:spcPts val="1000"/>
                        </a:spcAft>
                        <a:buNone/>
                      </a:pPr>
                      <a:r>
                        <a:rPr lang="ru-RU" sz="1050" dirty="0">
                          <a:effectLst/>
                        </a:rPr>
                        <a:t>55 441,5</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423678038"/>
                  </a:ext>
                </a:extLst>
              </a:tr>
              <a:tr h="395695">
                <a:tc>
                  <a:txBody>
                    <a:bodyPr/>
                    <a:lstStyle/>
                    <a:p>
                      <a:pPr algn="l">
                        <a:lnSpc>
                          <a:spcPts val="1220"/>
                        </a:lnSpc>
                        <a:spcAft>
                          <a:spcPts val="0"/>
                        </a:spcAft>
                      </a:pPr>
                      <a:r>
                        <a:rPr lang="ru-RU" sz="1050" dirty="0">
                          <a:effectLst/>
                        </a:rPr>
                        <a:t>Непрограммные расходы:</a:t>
                      </a:r>
                      <a:endParaRPr lang="ru-RU" sz="1050" dirty="0">
                        <a:effectLst/>
                        <a:latin typeface="Arial" pitchFamily="34" charset="0"/>
                        <a:ea typeface="Verdana" panose="020B0604030504040204" pitchFamily="34" charset="0"/>
                        <a:cs typeface="Arial" pitchFamily="34" charset="0"/>
                      </a:endParaRPr>
                    </a:p>
                  </a:txBody>
                  <a:tcPr marL="68580" marR="68580" marT="0" marB="0" anchor="b"/>
                </a:tc>
                <a:tc>
                  <a:txBody>
                    <a:bodyPr/>
                    <a:lstStyle/>
                    <a:p>
                      <a:pPr algn="ctr">
                        <a:lnSpc>
                          <a:spcPct val="115000"/>
                        </a:lnSpc>
                        <a:spcAft>
                          <a:spcPts val="0"/>
                        </a:spcAft>
                      </a:pPr>
                      <a:r>
                        <a:rPr lang="ru-RU" sz="1050" b="1" dirty="0">
                          <a:effectLst/>
                        </a:rPr>
                        <a:t>144 210,6</a:t>
                      </a:r>
                      <a:endParaRPr lang="ru-RU" sz="1050" b="1"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buNone/>
                      </a:pPr>
                      <a:r>
                        <a:rPr lang="ru-RU" sz="1050" b="1" dirty="0">
                          <a:effectLst/>
                        </a:rPr>
                        <a:t>208 495,5</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b="1">
                          <a:effectLst/>
                        </a:rPr>
                        <a:t>208 802,3</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b="1">
                          <a:effectLst/>
                        </a:rPr>
                        <a:t>100,1</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b="1">
                          <a:effectLst/>
                        </a:rPr>
                        <a:t>204 903,2</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Aft>
                          <a:spcPts val="1000"/>
                        </a:spcAft>
                        <a:buNone/>
                      </a:pPr>
                      <a:r>
                        <a:rPr lang="ru-RU" sz="1050" b="1">
                          <a:effectLst/>
                        </a:rPr>
                        <a:t>215 381,1</a:t>
                      </a:r>
                      <a:endParaRPr lang="ru-RU"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798333467"/>
                  </a:ext>
                </a:extLst>
              </a:tr>
              <a:tr h="203944">
                <a:tc>
                  <a:txBody>
                    <a:bodyPr/>
                    <a:lstStyle/>
                    <a:p>
                      <a:pPr algn="l">
                        <a:lnSpc>
                          <a:spcPts val="1220"/>
                        </a:lnSpc>
                        <a:spcAft>
                          <a:spcPts val="0"/>
                        </a:spcAft>
                      </a:pPr>
                      <a:r>
                        <a:rPr lang="ru-RU" sz="1050" dirty="0">
                          <a:effectLst/>
                        </a:rPr>
                        <a:t>Условно – утверждаемые расходы</a:t>
                      </a:r>
                      <a:endParaRPr lang="ru-RU" sz="1050" dirty="0">
                        <a:effectLst/>
                        <a:latin typeface="Arial" pitchFamily="34" charset="0"/>
                        <a:ea typeface="Verdana" panose="020B0604030504040204" pitchFamily="34" charset="0"/>
                        <a:cs typeface="Arial" pitchFamily="34" charset="0"/>
                      </a:endParaRPr>
                    </a:p>
                  </a:txBody>
                  <a:tcPr marL="68580" marR="68580" marT="0" marB="0" anchor="b">
                    <a:solidFill>
                      <a:schemeClr val="accent1">
                        <a:lumMod val="20000"/>
                        <a:lumOff val="80000"/>
                      </a:schemeClr>
                    </a:solidFill>
                  </a:tcPr>
                </a:tc>
                <a:tc>
                  <a:txBody>
                    <a:bodyPr/>
                    <a:lstStyle/>
                    <a:p>
                      <a:pPr algn="ctr">
                        <a:lnSpc>
                          <a:spcPts val="1220"/>
                        </a:lnSpc>
                        <a:spcAft>
                          <a:spcPts val="0"/>
                        </a:spcAft>
                      </a:pPr>
                      <a:r>
                        <a:rPr lang="ru-RU" sz="1050" b="0" dirty="0">
                          <a:effectLst/>
                        </a:rPr>
                        <a:t>0,0</a:t>
                      </a:r>
                      <a:endParaRPr lang="ru-RU" sz="1050" b="0" dirty="0">
                        <a:effectLst/>
                        <a:latin typeface="Arial" pitchFamily="34" charset="0"/>
                        <a:ea typeface="Verdana" panose="020B0604030504040204" pitchFamily="34" charset="0"/>
                        <a:cs typeface="Arial"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1000"/>
                        </a:spcAft>
                        <a:buNone/>
                      </a:pPr>
                      <a:r>
                        <a:rPr lang="ru-RU" sz="1050" b="1" dirty="0">
                          <a:effectLst/>
                        </a:rPr>
                        <a:t> 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1000"/>
                        </a:spcAft>
                        <a:buNone/>
                      </a:pPr>
                      <a:r>
                        <a:rPr kumimoji="0" lang="ru-RU" sz="1050" b="1" i="0" u="none" strike="noStrike" kern="0" cap="none" spc="0" normalizeH="0" baseline="0" noProof="0">
                          <a:ln>
                            <a:noFill/>
                          </a:ln>
                          <a:solidFill>
                            <a:prstClr val="black"/>
                          </a:solidFill>
                          <a:effectLst/>
                          <a:uLnTx/>
                          <a:uFillTx/>
                          <a:latin typeface="Calibri"/>
                          <a:ea typeface="+mn-ea"/>
                          <a:cs typeface="+mn-cs"/>
                        </a:rPr>
                        <a:t>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1000"/>
                        </a:spcAft>
                        <a:buNone/>
                      </a:pPr>
                      <a:r>
                        <a:rPr kumimoji="0" lang="ru-RU" sz="1050" b="1" i="0" u="none" strike="noStrike" kern="0" cap="none" spc="0" normalizeH="0" baseline="0" noProof="0" dirty="0">
                          <a:ln>
                            <a:noFill/>
                          </a:ln>
                          <a:solidFill>
                            <a:prstClr val="black"/>
                          </a:solidFill>
                          <a:effectLst/>
                          <a:uLnTx/>
                          <a:uFillTx/>
                          <a:latin typeface="Calibri"/>
                          <a:ea typeface="+mn-ea"/>
                          <a:cs typeface="+mn-cs"/>
                        </a:rPr>
                        <a:t>0,0</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1000"/>
                        </a:spcAft>
                        <a:buNone/>
                      </a:pPr>
                      <a:r>
                        <a:rPr lang="ru-RU" sz="1050" b="1" dirty="0">
                          <a:effectLst/>
                        </a:rPr>
                        <a:t>44 234,8</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1000"/>
                        </a:spcAft>
                        <a:buNone/>
                      </a:pPr>
                      <a:r>
                        <a:rPr lang="ru-RU" sz="1050" b="1" dirty="0">
                          <a:effectLst/>
                        </a:rPr>
                        <a:t>93 665,7</a:t>
                      </a:r>
                      <a:endParaRPr lang="ru-RU"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2556659731"/>
                  </a:ext>
                </a:extLst>
              </a:tr>
            </a:tbl>
          </a:graphicData>
        </a:graphic>
      </p:graphicFrame>
      <p:sp>
        <p:nvSpPr>
          <p:cNvPr id="2" name="object 3">
            <a:extLst>
              <a:ext uri="{FF2B5EF4-FFF2-40B4-BE49-F238E27FC236}">
                <a16:creationId xmlns:a16="http://schemas.microsoft.com/office/drawing/2014/main" id="{6C5E7679-4CEA-DF76-0662-B76C182D0275}"/>
              </a:ext>
            </a:extLst>
          </p:cNvPr>
          <p:cNvSpPr txBox="1"/>
          <p:nvPr/>
        </p:nvSpPr>
        <p:spPr>
          <a:xfrm>
            <a:off x="5868035" y="533400"/>
            <a:ext cx="1002665" cy="17440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50" b="0" i="0" u="none" strike="noStrike" kern="1200" cap="none" spc="-120" normalizeH="0" baseline="0" noProof="0" dirty="0">
                <a:ln>
                  <a:noFill/>
                </a:ln>
                <a:solidFill>
                  <a:srgbClr val="1F487C"/>
                </a:solidFill>
                <a:effectLst/>
                <a:uLnTx/>
                <a:uFillTx/>
                <a:latin typeface="Calibri" panose="020F0502020204030204" pitchFamily="34" charset="0"/>
                <a:cs typeface="Calibri" panose="020F0502020204030204" pitchFamily="34" charset="0"/>
              </a:rPr>
              <a:t>(</a:t>
            </a:r>
            <a:r>
              <a:rPr kumimoji="0" lang="ru-RU" sz="1050" b="0" i="0" u="none" strike="noStrike" kern="1200" cap="none" spc="-5" normalizeH="0" baseline="0" noProof="0" dirty="0" err="1">
                <a:ln>
                  <a:noFill/>
                </a:ln>
                <a:solidFill>
                  <a:srgbClr val="1F487C"/>
                </a:solidFill>
                <a:effectLst/>
                <a:uLnTx/>
                <a:uFillTx/>
                <a:latin typeface="Calibri" panose="020F0502020204030204" pitchFamily="34" charset="0"/>
                <a:cs typeface="Calibri" panose="020F0502020204030204" pitchFamily="34" charset="0"/>
              </a:rPr>
              <a:t>тыс</a:t>
            </a:r>
            <a:r>
              <a:rPr kumimoji="0" sz="1050" b="0" i="0" u="none" strike="noStrike" kern="1200" cap="none" spc="-5" normalizeH="0" baseline="0" noProof="0" dirty="0">
                <a:ln>
                  <a:noFill/>
                </a:ln>
                <a:solidFill>
                  <a:srgbClr val="1F487C"/>
                </a:solidFill>
                <a:effectLst/>
                <a:uLnTx/>
                <a:uFillTx/>
                <a:latin typeface="Calibri" panose="020F0502020204030204" pitchFamily="34" charset="0"/>
                <a:cs typeface="Calibri" panose="020F0502020204030204" pitchFamily="34" charset="0"/>
              </a:rPr>
              <a:t>.</a:t>
            </a:r>
            <a:r>
              <a:rPr kumimoji="0" sz="1050" b="0" i="0" u="none" strike="noStrike" kern="1200" cap="none" spc="-114" normalizeH="0" baseline="0" noProof="0" dirty="0">
                <a:ln>
                  <a:noFill/>
                </a:ln>
                <a:solidFill>
                  <a:srgbClr val="1F487C"/>
                </a:solidFill>
                <a:effectLst/>
                <a:uLnTx/>
                <a:uFillTx/>
                <a:latin typeface="Calibri" panose="020F0502020204030204" pitchFamily="34" charset="0"/>
                <a:cs typeface="Calibri" panose="020F0502020204030204" pitchFamily="34" charset="0"/>
              </a:rPr>
              <a:t> </a:t>
            </a:r>
            <a:r>
              <a:rPr kumimoji="0" sz="1050" b="0" i="0" u="none" strike="noStrike" kern="1200" cap="none" spc="15" normalizeH="0" baseline="0" noProof="0" dirty="0">
                <a:ln>
                  <a:noFill/>
                </a:ln>
                <a:solidFill>
                  <a:srgbClr val="1F487C"/>
                </a:solidFill>
                <a:effectLst/>
                <a:uLnTx/>
                <a:uFillTx/>
                <a:latin typeface="Calibri" panose="020F0502020204030204" pitchFamily="34" charset="0"/>
                <a:cs typeface="Calibri" panose="020F0502020204030204" pitchFamily="34" charset="0"/>
              </a:rPr>
              <a:t>ру</a:t>
            </a:r>
            <a:r>
              <a:rPr kumimoji="0" sz="1050" b="0" i="0" u="none" strike="noStrike" kern="1200" cap="none" spc="20" normalizeH="0" baseline="0" noProof="0" dirty="0">
                <a:ln>
                  <a:noFill/>
                </a:ln>
                <a:solidFill>
                  <a:srgbClr val="1F487C"/>
                </a:solidFill>
                <a:effectLst/>
                <a:uLnTx/>
                <a:uFillTx/>
                <a:latin typeface="Calibri" panose="020F0502020204030204" pitchFamily="34" charset="0"/>
                <a:cs typeface="Calibri" panose="020F0502020204030204" pitchFamily="34" charset="0"/>
              </a:rPr>
              <a:t>б</a:t>
            </a:r>
            <a:r>
              <a:rPr kumimoji="0" sz="1050" b="0" i="0" u="none" strike="noStrike" kern="1200" cap="none" spc="-10" normalizeH="0" baseline="0" noProof="0" dirty="0">
                <a:ln>
                  <a:noFill/>
                </a:ln>
                <a:solidFill>
                  <a:srgbClr val="1F487C"/>
                </a:solidFill>
                <a:effectLst/>
                <a:uLnTx/>
                <a:uFillTx/>
                <a:latin typeface="Calibri" panose="020F0502020204030204" pitchFamily="34" charset="0"/>
                <a:cs typeface="Calibri" panose="020F0502020204030204" pitchFamily="34" charset="0"/>
              </a:rPr>
              <a:t>л</a:t>
            </a:r>
            <a:r>
              <a:rPr kumimoji="0" sz="1050" b="0" i="0" u="none" strike="noStrike" kern="1200" cap="none" spc="-15" normalizeH="0" baseline="0" noProof="0" dirty="0">
                <a:ln>
                  <a:noFill/>
                </a:ln>
                <a:solidFill>
                  <a:srgbClr val="1F487C"/>
                </a:solidFill>
                <a:effectLst/>
                <a:uLnTx/>
                <a:uFillTx/>
                <a:latin typeface="Calibri" panose="020F0502020204030204" pitchFamily="34" charset="0"/>
                <a:cs typeface="Calibri" panose="020F0502020204030204" pitchFamily="34" charset="0"/>
              </a:rPr>
              <a:t>е</a:t>
            </a:r>
            <a:r>
              <a:rPr kumimoji="0" sz="1050" b="0" i="0" u="none" strike="noStrike" kern="1200" cap="none" spc="-35" normalizeH="0" baseline="0" noProof="0" dirty="0">
                <a:ln>
                  <a:noFill/>
                </a:ln>
                <a:solidFill>
                  <a:srgbClr val="1F487C"/>
                </a:solidFill>
                <a:effectLst/>
                <a:uLnTx/>
                <a:uFillTx/>
                <a:latin typeface="Calibri" panose="020F0502020204030204" pitchFamily="34" charset="0"/>
                <a:cs typeface="Calibri" panose="020F0502020204030204" pitchFamily="34" charset="0"/>
              </a:rPr>
              <a:t>й</a:t>
            </a:r>
            <a:r>
              <a:rPr kumimoji="0" sz="1050" b="0" i="0" u="none" strike="noStrike" kern="1200" cap="none" spc="-95" normalizeH="0" baseline="0" noProof="0" dirty="0">
                <a:ln>
                  <a:noFill/>
                </a:ln>
                <a:solidFill>
                  <a:srgbClr val="1F487C"/>
                </a:solidFill>
                <a:effectLst/>
                <a:uLnTx/>
                <a:uFillTx/>
                <a:latin typeface="Calibri" panose="020F0502020204030204" pitchFamily="34" charset="0"/>
                <a:cs typeface="Calibri" panose="020F0502020204030204" pitchFamily="34" charset="0"/>
              </a:rPr>
              <a:t>)</a:t>
            </a:r>
            <a:endParaRPr kumimoji="0" sz="105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Номер слайда 3">
            <a:extLst>
              <a:ext uri="{FF2B5EF4-FFF2-40B4-BE49-F238E27FC236}">
                <a16:creationId xmlns:a16="http://schemas.microsoft.com/office/drawing/2014/main" id="{C48DB879-21A6-7F03-E991-5B692E68A920}"/>
              </a:ext>
            </a:extLst>
          </p:cNvPr>
          <p:cNvSpPr>
            <a:spLocks noGrp="1"/>
          </p:cNvSpPr>
          <p:nvPr>
            <p:ph type="sldNum" sz="quarter" idx="7"/>
          </p:nvPr>
        </p:nvSpPr>
        <p:spPr>
          <a:xfrm>
            <a:off x="6532880" y="8916671"/>
            <a:ext cx="287020" cy="227329"/>
          </a:xfrm>
        </p:spPr>
        <p:txBody>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lang="ru-RU" sz="1200" b="0" i="0" u="none" strike="noStrike" kern="1200" cap="none" spc="-100" normalizeH="0" baseline="0" noProof="0" smtClean="0">
                <a:ln>
                  <a:noFill/>
                </a:ln>
                <a:solidFill>
                  <a:srgbClr val="888888"/>
                </a:solidFill>
                <a:effectLst/>
                <a:uLnTx/>
                <a:uFillTx/>
                <a:latin typeface="Verdana"/>
                <a:ea typeface="+mn-ea"/>
              </a:rPr>
              <a:pPr marL="53340" marR="0" lvl="0" indent="0" algn="l" defTabSz="914400" rtl="0" eaLnBrk="1" fontAlgn="auto" latinLnBrk="0" hangingPunct="1">
                <a:lnSpc>
                  <a:spcPct val="100000"/>
                </a:lnSpc>
                <a:spcBef>
                  <a:spcPts val="165"/>
                </a:spcBef>
                <a:spcAft>
                  <a:spcPts val="0"/>
                </a:spcAft>
                <a:buClrTx/>
                <a:buSzTx/>
                <a:buFontTx/>
                <a:buNone/>
                <a:tabLst/>
                <a:defRPr/>
              </a:pPr>
              <a:t>37</a:t>
            </a:fld>
            <a:endParaRPr kumimoji="0" lang="ru-RU" sz="1200" b="0" i="0" u="none" strike="noStrike" kern="1200" cap="none" spc="-100" normalizeH="0" baseline="0" noProof="0" dirty="0">
              <a:ln>
                <a:noFill/>
              </a:ln>
              <a:solidFill>
                <a:srgbClr val="888888"/>
              </a:solidFill>
              <a:effectLst/>
              <a:uLnTx/>
              <a:uFillTx/>
              <a:latin typeface="Verdana"/>
              <a:ea typeface="+mn-ea"/>
            </a:endParaRPr>
          </a:p>
        </p:txBody>
      </p:sp>
    </p:spTree>
    <p:extLst>
      <p:ext uri="{BB962C8B-B14F-4D97-AF65-F5344CB8AC3E}">
        <p14:creationId xmlns:p14="http://schemas.microsoft.com/office/powerpoint/2010/main" val="570888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23"/>
          <p:cNvSpPr txBox="1">
            <a:spLocks noChangeArrowheads="1"/>
          </p:cNvSpPr>
          <p:nvPr/>
        </p:nvSpPr>
        <p:spPr bwMode="auto">
          <a:xfrm>
            <a:off x="3792317" y="4575994"/>
            <a:ext cx="2619871" cy="154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0970" marR="138430" algn="ctr">
              <a:spcBef>
                <a:spcPts val="3460"/>
              </a:spcBef>
              <a:spcAft>
                <a:spcPts val="0"/>
              </a:spcAft>
            </a:pPr>
            <a:r>
              <a:rPr lang="ru-RU" sz="3300" b="1" dirty="0">
                <a:solidFill>
                  <a:schemeClr val="tx2">
                    <a:lumMod val="50000"/>
                  </a:schemeClr>
                </a:solidFill>
                <a:effectLst/>
                <a:latin typeface="Tahoma" panose="020B0604030504040204" pitchFamily="34" charset="0"/>
                <a:ea typeface="Verdana" panose="020B0604030504040204" pitchFamily="34" charset="0"/>
                <a:cs typeface="Verdana" panose="020B0604030504040204" pitchFamily="34" charset="0"/>
              </a:rPr>
              <a:t>1 360,4</a:t>
            </a:r>
            <a:endParaRPr lang="ru-RU" sz="11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139065" marR="138430" algn="ctr">
              <a:lnSpc>
                <a:spcPts val="1560"/>
              </a:lnSpc>
              <a:spcBef>
                <a:spcPts val="10"/>
              </a:spcBef>
              <a:spcAft>
                <a:spcPts val="0"/>
              </a:spcAft>
            </a:pPr>
            <a:r>
              <a:rPr lang="ru-RU" sz="1300" b="1" dirty="0">
                <a:effectLst/>
                <a:latin typeface="Tahoma" panose="020B0604030504040204" pitchFamily="34" charset="0"/>
                <a:ea typeface="Verdana" panose="020B0604030504040204" pitchFamily="34" charset="0"/>
                <a:cs typeface="Verdana" panose="020B0604030504040204" pitchFamily="34" charset="0"/>
              </a:rPr>
              <a:t>млн.</a:t>
            </a:r>
            <a:r>
              <a:rPr lang="ru-RU" sz="1300" b="1" spc="220" dirty="0">
                <a:effectLst/>
                <a:latin typeface="Tahoma" panose="020B0604030504040204" pitchFamily="34" charset="0"/>
                <a:ea typeface="Verdana" panose="020B0604030504040204" pitchFamily="34" charset="0"/>
                <a:cs typeface="Verdana" panose="020B0604030504040204" pitchFamily="34" charset="0"/>
              </a:rPr>
              <a:t> </a:t>
            </a:r>
            <a:r>
              <a:rPr lang="ru-RU" sz="1300" b="1" dirty="0">
                <a:effectLst/>
                <a:latin typeface="Tahoma" panose="020B060403050404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37795" marR="138430" algn="ctr">
              <a:lnSpc>
                <a:spcPts val="1565"/>
              </a:lnSpc>
              <a:spcAft>
                <a:spcPts val="0"/>
              </a:spcAft>
            </a:pPr>
            <a:r>
              <a:rPr lang="ru-RU" sz="1400" dirty="0">
                <a:effectLst/>
                <a:latin typeface="Arial" panose="020B0604020202020204" pitchFamily="34" charset="0"/>
                <a:ea typeface="Verdana" panose="020B0604030504040204" pitchFamily="34" charset="0"/>
                <a:cs typeface="Arial" panose="020B0604020202020204" pitchFamily="34" charset="0"/>
              </a:rPr>
              <a:t>расходы</a:t>
            </a:r>
            <a:r>
              <a:rPr lang="ru-RU" sz="1400" spc="65" dirty="0">
                <a:effectLst/>
                <a:latin typeface="Arial" panose="020B0604020202020204" pitchFamily="34" charset="0"/>
                <a:ea typeface="Verdana" panose="020B0604030504040204" pitchFamily="34" charset="0"/>
                <a:cs typeface="Arial" panose="020B0604020202020204" pitchFamily="34" charset="0"/>
              </a:rPr>
              <a:t> </a:t>
            </a:r>
            <a:r>
              <a:rPr lang="ru-RU" sz="1400" dirty="0">
                <a:effectLst/>
                <a:latin typeface="Arial" panose="020B0604020202020204" pitchFamily="34" charset="0"/>
                <a:ea typeface="Verdana" panose="020B0604030504040204" pitchFamily="34" charset="0"/>
                <a:cs typeface="Arial" panose="020B0604020202020204" pitchFamily="34" charset="0"/>
              </a:rPr>
              <a:t>на</a:t>
            </a:r>
            <a:r>
              <a:rPr lang="ru-RU" sz="1400" spc="65" dirty="0">
                <a:effectLst/>
                <a:latin typeface="Arial" panose="020B0604020202020204" pitchFamily="34" charset="0"/>
                <a:ea typeface="Verdana" panose="020B0604030504040204" pitchFamily="34" charset="0"/>
                <a:cs typeface="Arial" panose="020B0604020202020204" pitchFamily="34" charset="0"/>
              </a:rPr>
              <a:t> </a:t>
            </a:r>
            <a:r>
              <a:rPr lang="ru-RU" sz="1400" dirty="0">
                <a:effectLst/>
                <a:latin typeface="Arial" panose="020B0604020202020204" pitchFamily="34" charset="0"/>
                <a:ea typeface="Verdana" panose="020B0604030504040204" pitchFamily="34" charset="0"/>
                <a:cs typeface="Arial" panose="020B0604020202020204" pitchFamily="34" charset="0"/>
              </a:rPr>
              <a:t>выполнение</a:t>
            </a:r>
          </a:p>
          <a:p>
            <a:pPr marL="141605" marR="138430" algn="ctr">
              <a:lnSpc>
                <a:spcPts val="1565"/>
              </a:lnSpc>
              <a:spcAft>
                <a:spcPts val="0"/>
              </a:spcAft>
            </a:pPr>
            <a:r>
              <a:rPr lang="ru-RU" sz="1400" dirty="0">
                <a:effectLst/>
                <a:latin typeface="Arial" panose="020B0604020202020204" pitchFamily="34" charset="0"/>
                <a:ea typeface="Verdana" panose="020B0604030504040204" pitchFamily="34" charset="0"/>
                <a:cs typeface="Arial" panose="020B0604020202020204" pitchFamily="34" charset="0"/>
              </a:rPr>
              <a:t>программы</a:t>
            </a:r>
          </a:p>
          <a:p>
            <a:pPr marL="140335" marR="138430" algn="ctr">
              <a:lnSpc>
                <a:spcPts val="1560"/>
              </a:lnSpc>
              <a:spcAft>
                <a:spcPts val="0"/>
              </a:spcAft>
            </a:pPr>
            <a:endParaRPr lang="ru-RU"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40335" marR="138430" algn="ctr">
              <a:lnSpc>
                <a:spcPts val="1560"/>
              </a:lnSpc>
              <a:spcAft>
                <a:spcPts val="0"/>
              </a:spcAft>
            </a:pPr>
            <a:r>
              <a:rPr lang="ru-RU"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b="1" spc="-7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b="1" spc="-7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endParaRPr lang="ru-RU"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nvGrpSpPr>
          <p:cNvPr id="11" name="Group 708"/>
          <p:cNvGrpSpPr>
            <a:grpSpLocks/>
          </p:cNvGrpSpPr>
          <p:nvPr/>
        </p:nvGrpSpPr>
        <p:grpSpPr bwMode="auto">
          <a:xfrm>
            <a:off x="4419903" y="6690156"/>
            <a:ext cx="2174207" cy="1652239"/>
            <a:chOff x="6841" y="-2044"/>
            <a:chExt cx="3558" cy="3396"/>
          </a:xfrm>
        </p:grpSpPr>
        <p:pic>
          <p:nvPicPr>
            <p:cNvPr id="12" name="Picture 7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 y="-1305"/>
              <a:ext cx="996" cy="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714"/>
            <p:cNvSpPr>
              <a:spLocks/>
            </p:cNvSpPr>
            <p:nvPr/>
          </p:nvSpPr>
          <p:spPr bwMode="auto">
            <a:xfrm>
              <a:off x="7017" y="-1390"/>
              <a:ext cx="850" cy="2688"/>
            </a:xfrm>
            <a:custGeom>
              <a:avLst/>
              <a:gdLst>
                <a:gd name="T0" fmla="+- 0 6561 5841"/>
                <a:gd name="T1" fmla="*/ T0 w 864"/>
                <a:gd name="T2" fmla="+- 0 -1268 -1268"/>
                <a:gd name="T3" fmla="*/ -1268 h 2508"/>
                <a:gd name="T4" fmla="+- 0 5985 5841"/>
                <a:gd name="T5" fmla="*/ T4 w 864"/>
                <a:gd name="T6" fmla="+- 0 -1268 -1268"/>
                <a:gd name="T7" fmla="*/ -1268 h 2508"/>
                <a:gd name="T8" fmla="+- 0 5929 5841"/>
                <a:gd name="T9" fmla="*/ T8 w 864"/>
                <a:gd name="T10" fmla="+- 0 -1256 -1268"/>
                <a:gd name="T11" fmla="*/ -1256 h 2508"/>
                <a:gd name="T12" fmla="+- 0 5883 5841"/>
                <a:gd name="T13" fmla="*/ T12 w 864"/>
                <a:gd name="T14" fmla="+- 0 -1225 -1268"/>
                <a:gd name="T15" fmla="*/ -1225 h 2508"/>
                <a:gd name="T16" fmla="+- 0 5852 5841"/>
                <a:gd name="T17" fmla="*/ T16 w 864"/>
                <a:gd name="T18" fmla="+- 0 -1180 -1268"/>
                <a:gd name="T19" fmla="*/ -1180 h 2508"/>
                <a:gd name="T20" fmla="+- 0 5841 5841"/>
                <a:gd name="T21" fmla="*/ T20 w 864"/>
                <a:gd name="T22" fmla="+- 0 -1124 -1268"/>
                <a:gd name="T23" fmla="*/ -1124 h 2508"/>
                <a:gd name="T24" fmla="+- 0 5841 5841"/>
                <a:gd name="T25" fmla="*/ T24 w 864"/>
                <a:gd name="T26" fmla="+- 0 1096 -1268"/>
                <a:gd name="T27" fmla="*/ 1096 h 2508"/>
                <a:gd name="T28" fmla="+- 0 5852 5841"/>
                <a:gd name="T29" fmla="*/ T28 w 864"/>
                <a:gd name="T30" fmla="+- 0 1152 -1268"/>
                <a:gd name="T31" fmla="*/ 1152 h 2508"/>
                <a:gd name="T32" fmla="+- 0 5883 5841"/>
                <a:gd name="T33" fmla="*/ T32 w 864"/>
                <a:gd name="T34" fmla="+- 0 1197 -1268"/>
                <a:gd name="T35" fmla="*/ 1197 h 2508"/>
                <a:gd name="T36" fmla="+- 0 5929 5841"/>
                <a:gd name="T37" fmla="*/ T36 w 864"/>
                <a:gd name="T38" fmla="+- 0 1228 -1268"/>
                <a:gd name="T39" fmla="*/ 1228 h 2508"/>
                <a:gd name="T40" fmla="+- 0 5985 5841"/>
                <a:gd name="T41" fmla="*/ T40 w 864"/>
                <a:gd name="T42" fmla="+- 0 1240 -1268"/>
                <a:gd name="T43" fmla="*/ 1240 h 2508"/>
                <a:gd name="T44" fmla="+- 0 6561 5841"/>
                <a:gd name="T45" fmla="*/ T44 w 864"/>
                <a:gd name="T46" fmla="+- 0 1240 -1268"/>
                <a:gd name="T47" fmla="*/ 1240 h 2508"/>
                <a:gd name="T48" fmla="+- 0 6617 5841"/>
                <a:gd name="T49" fmla="*/ T48 w 864"/>
                <a:gd name="T50" fmla="+- 0 1228 -1268"/>
                <a:gd name="T51" fmla="*/ 1228 h 2508"/>
                <a:gd name="T52" fmla="+- 0 6663 5841"/>
                <a:gd name="T53" fmla="*/ T52 w 864"/>
                <a:gd name="T54" fmla="+- 0 1197 -1268"/>
                <a:gd name="T55" fmla="*/ 1197 h 2508"/>
                <a:gd name="T56" fmla="+- 0 6694 5841"/>
                <a:gd name="T57" fmla="*/ T56 w 864"/>
                <a:gd name="T58" fmla="+- 0 1152 -1268"/>
                <a:gd name="T59" fmla="*/ 1152 h 2508"/>
                <a:gd name="T60" fmla="+- 0 6705 5841"/>
                <a:gd name="T61" fmla="*/ T60 w 864"/>
                <a:gd name="T62" fmla="+- 0 1096 -1268"/>
                <a:gd name="T63" fmla="*/ 1096 h 2508"/>
                <a:gd name="T64" fmla="+- 0 6705 5841"/>
                <a:gd name="T65" fmla="*/ T64 w 864"/>
                <a:gd name="T66" fmla="+- 0 -1124 -1268"/>
                <a:gd name="T67" fmla="*/ -1124 h 2508"/>
                <a:gd name="T68" fmla="+- 0 6694 5841"/>
                <a:gd name="T69" fmla="*/ T68 w 864"/>
                <a:gd name="T70" fmla="+- 0 -1180 -1268"/>
                <a:gd name="T71" fmla="*/ -1180 h 2508"/>
                <a:gd name="T72" fmla="+- 0 6663 5841"/>
                <a:gd name="T73" fmla="*/ T72 w 864"/>
                <a:gd name="T74" fmla="+- 0 -1225 -1268"/>
                <a:gd name="T75" fmla="*/ -1225 h 2508"/>
                <a:gd name="T76" fmla="+- 0 6617 5841"/>
                <a:gd name="T77" fmla="*/ T76 w 864"/>
                <a:gd name="T78" fmla="+- 0 -1256 -1268"/>
                <a:gd name="T79" fmla="*/ -1256 h 2508"/>
                <a:gd name="T80" fmla="+- 0 6561 5841"/>
                <a:gd name="T81" fmla="*/ T80 w 864"/>
                <a:gd name="T82" fmla="+- 0 -1268 -1268"/>
                <a:gd name="T83" fmla="*/ -1268 h 2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508">
                  <a:moveTo>
                    <a:pt x="720" y="0"/>
                  </a:moveTo>
                  <a:lnTo>
                    <a:pt x="144" y="0"/>
                  </a:lnTo>
                  <a:lnTo>
                    <a:pt x="88" y="12"/>
                  </a:lnTo>
                  <a:lnTo>
                    <a:pt x="42" y="43"/>
                  </a:lnTo>
                  <a:lnTo>
                    <a:pt x="11" y="88"/>
                  </a:lnTo>
                  <a:lnTo>
                    <a:pt x="0" y="144"/>
                  </a:lnTo>
                  <a:lnTo>
                    <a:pt x="0" y="2364"/>
                  </a:lnTo>
                  <a:lnTo>
                    <a:pt x="11" y="2420"/>
                  </a:lnTo>
                  <a:lnTo>
                    <a:pt x="42" y="2465"/>
                  </a:lnTo>
                  <a:lnTo>
                    <a:pt x="88" y="2496"/>
                  </a:lnTo>
                  <a:lnTo>
                    <a:pt x="144" y="2508"/>
                  </a:lnTo>
                  <a:lnTo>
                    <a:pt x="720" y="2508"/>
                  </a:lnTo>
                  <a:lnTo>
                    <a:pt x="776" y="2496"/>
                  </a:lnTo>
                  <a:lnTo>
                    <a:pt x="822" y="2465"/>
                  </a:lnTo>
                  <a:lnTo>
                    <a:pt x="853" y="2420"/>
                  </a:lnTo>
                  <a:lnTo>
                    <a:pt x="864" y="2364"/>
                  </a:lnTo>
                  <a:lnTo>
                    <a:pt x="864" y="144"/>
                  </a:lnTo>
                  <a:lnTo>
                    <a:pt x="853" y="88"/>
                  </a:lnTo>
                  <a:lnTo>
                    <a:pt x="822" y="43"/>
                  </a:lnTo>
                  <a:lnTo>
                    <a:pt x="776" y="12"/>
                  </a:lnTo>
                  <a:lnTo>
                    <a:pt x="720" y="0"/>
                  </a:lnTo>
                  <a:close/>
                </a:path>
              </a:pathLst>
            </a:cu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vert="horz" wrap="square" lIns="91440" tIns="45720" rIns="91440" bIns="45720" anchor="t" anchorCtr="0" upright="1">
              <a:noAutofit/>
            </a:bodyPr>
            <a:lstStyle/>
            <a:p>
              <a:endParaRPr lang="ru-RU"/>
            </a:p>
          </p:txBody>
        </p:sp>
        <p:pic>
          <p:nvPicPr>
            <p:cNvPr id="14" name="Picture 7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 y="-1195"/>
              <a:ext cx="1004" cy="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712"/>
            <p:cNvSpPr>
              <a:spLocks/>
            </p:cNvSpPr>
            <p:nvPr/>
          </p:nvSpPr>
          <p:spPr bwMode="auto">
            <a:xfrm>
              <a:off x="8150" y="-1853"/>
              <a:ext cx="864" cy="3092"/>
            </a:xfrm>
            <a:custGeom>
              <a:avLst/>
              <a:gdLst>
                <a:gd name="T0" fmla="+- 0 8281 7561"/>
                <a:gd name="T1" fmla="*/ T0 w 864"/>
                <a:gd name="T2" fmla="+- 0 -1168 -1168"/>
                <a:gd name="T3" fmla="*/ -1168 h 2408"/>
                <a:gd name="T4" fmla="+- 0 7705 7561"/>
                <a:gd name="T5" fmla="*/ T4 w 864"/>
                <a:gd name="T6" fmla="+- 0 -1168 -1168"/>
                <a:gd name="T7" fmla="*/ -1168 h 2408"/>
                <a:gd name="T8" fmla="+- 0 7649 7561"/>
                <a:gd name="T9" fmla="*/ T8 w 864"/>
                <a:gd name="T10" fmla="+- 0 -1156 -1168"/>
                <a:gd name="T11" fmla="*/ -1156 h 2408"/>
                <a:gd name="T12" fmla="+- 0 7604 7561"/>
                <a:gd name="T13" fmla="*/ T12 w 864"/>
                <a:gd name="T14" fmla="+- 0 -1125 -1168"/>
                <a:gd name="T15" fmla="*/ -1125 h 2408"/>
                <a:gd name="T16" fmla="+- 0 7573 7561"/>
                <a:gd name="T17" fmla="*/ T16 w 864"/>
                <a:gd name="T18" fmla="+- 0 -1080 -1168"/>
                <a:gd name="T19" fmla="*/ -1080 h 2408"/>
                <a:gd name="T20" fmla="+- 0 7561 7561"/>
                <a:gd name="T21" fmla="*/ T20 w 864"/>
                <a:gd name="T22" fmla="+- 0 -1024 -1168"/>
                <a:gd name="T23" fmla="*/ -1024 h 2408"/>
                <a:gd name="T24" fmla="+- 0 7561 7561"/>
                <a:gd name="T25" fmla="*/ T24 w 864"/>
                <a:gd name="T26" fmla="+- 0 1096 -1168"/>
                <a:gd name="T27" fmla="*/ 1096 h 2408"/>
                <a:gd name="T28" fmla="+- 0 7573 7561"/>
                <a:gd name="T29" fmla="*/ T28 w 864"/>
                <a:gd name="T30" fmla="+- 0 1152 -1168"/>
                <a:gd name="T31" fmla="*/ 1152 h 2408"/>
                <a:gd name="T32" fmla="+- 0 7604 7561"/>
                <a:gd name="T33" fmla="*/ T32 w 864"/>
                <a:gd name="T34" fmla="+- 0 1197 -1168"/>
                <a:gd name="T35" fmla="*/ 1197 h 2408"/>
                <a:gd name="T36" fmla="+- 0 7649 7561"/>
                <a:gd name="T37" fmla="*/ T36 w 864"/>
                <a:gd name="T38" fmla="+- 0 1228 -1168"/>
                <a:gd name="T39" fmla="*/ 1228 h 2408"/>
                <a:gd name="T40" fmla="+- 0 7705 7561"/>
                <a:gd name="T41" fmla="*/ T40 w 864"/>
                <a:gd name="T42" fmla="+- 0 1240 -1168"/>
                <a:gd name="T43" fmla="*/ 1240 h 2408"/>
                <a:gd name="T44" fmla="+- 0 8281 7561"/>
                <a:gd name="T45" fmla="*/ T44 w 864"/>
                <a:gd name="T46" fmla="+- 0 1240 -1168"/>
                <a:gd name="T47" fmla="*/ 1240 h 2408"/>
                <a:gd name="T48" fmla="+- 0 8337 7561"/>
                <a:gd name="T49" fmla="*/ T48 w 864"/>
                <a:gd name="T50" fmla="+- 0 1228 -1168"/>
                <a:gd name="T51" fmla="*/ 1228 h 2408"/>
                <a:gd name="T52" fmla="+- 0 8383 7561"/>
                <a:gd name="T53" fmla="*/ T52 w 864"/>
                <a:gd name="T54" fmla="+- 0 1197 -1168"/>
                <a:gd name="T55" fmla="*/ 1197 h 2408"/>
                <a:gd name="T56" fmla="+- 0 8414 7561"/>
                <a:gd name="T57" fmla="*/ T56 w 864"/>
                <a:gd name="T58" fmla="+- 0 1152 -1168"/>
                <a:gd name="T59" fmla="*/ 1152 h 2408"/>
                <a:gd name="T60" fmla="+- 0 8425 7561"/>
                <a:gd name="T61" fmla="*/ T60 w 864"/>
                <a:gd name="T62" fmla="+- 0 1096 -1168"/>
                <a:gd name="T63" fmla="*/ 1096 h 2408"/>
                <a:gd name="T64" fmla="+- 0 8425 7561"/>
                <a:gd name="T65" fmla="*/ T64 w 864"/>
                <a:gd name="T66" fmla="+- 0 -1024 -1168"/>
                <a:gd name="T67" fmla="*/ -1024 h 2408"/>
                <a:gd name="T68" fmla="+- 0 8414 7561"/>
                <a:gd name="T69" fmla="*/ T68 w 864"/>
                <a:gd name="T70" fmla="+- 0 -1080 -1168"/>
                <a:gd name="T71" fmla="*/ -1080 h 2408"/>
                <a:gd name="T72" fmla="+- 0 8383 7561"/>
                <a:gd name="T73" fmla="*/ T72 w 864"/>
                <a:gd name="T74" fmla="+- 0 -1125 -1168"/>
                <a:gd name="T75" fmla="*/ -1125 h 2408"/>
                <a:gd name="T76" fmla="+- 0 8337 7561"/>
                <a:gd name="T77" fmla="*/ T76 w 864"/>
                <a:gd name="T78" fmla="+- 0 -1156 -1168"/>
                <a:gd name="T79" fmla="*/ -1156 h 2408"/>
                <a:gd name="T80" fmla="+- 0 8281 7561"/>
                <a:gd name="T81" fmla="*/ T80 w 864"/>
                <a:gd name="T82" fmla="+- 0 -1168 -1168"/>
                <a:gd name="T83" fmla="*/ -1168 h 24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408">
                  <a:moveTo>
                    <a:pt x="720" y="0"/>
                  </a:moveTo>
                  <a:lnTo>
                    <a:pt x="144" y="0"/>
                  </a:lnTo>
                  <a:lnTo>
                    <a:pt x="88" y="12"/>
                  </a:lnTo>
                  <a:lnTo>
                    <a:pt x="43" y="43"/>
                  </a:lnTo>
                  <a:lnTo>
                    <a:pt x="12" y="88"/>
                  </a:lnTo>
                  <a:lnTo>
                    <a:pt x="0" y="144"/>
                  </a:lnTo>
                  <a:lnTo>
                    <a:pt x="0" y="2264"/>
                  </a:lnTo>
                  <a:lnTo>
                    <a:pt x="12" y="2320"/>
                  </a:lnTo>
                  <a:lnTo>
                    <a:pt x="43" y="2365"/>
                  </a:lnTo>
                  <a:lnTo>
                    <a:pt x="88" y="2396"/>
                  </a:lnTo>
                  <a:lnTo>
                    <a:pt x="144" y="2408"/>
                  </a:lnTo>
                  <a:lnTo>
                    <a:pt x="720" y="2408"/>
                  </a:lnTo>
                  <a:lnTo>
                    <a:pt x="776" y="2396"/>
                  </a:lnTo>
                  <a:lnTo>
                    <a:pt x="822" y="2365"/>
                  </a:lnTo>
                  <a:lnTo>
                    <a:pt x="853" y="2320"/>
                  </a:lnTo>
                  <a:lnTo>
                    <a:pt x="864" y="2264"/>
                  </a:lnTo>
                  <a:lnTo>
                    <a:pt x="864" y="144"/>
                  </a:lnTo>
                  <a:lnTo>
                    <a:pt x="853" y="88"/>
                  </a:lnTo>
                  <a:lnTo>
                    <a:pt x="822" y="43"/>
                  </a:lnTo>
                  <a:lnTo>
                    <a:pt x="776" y="12"/>
                  </a:lnTo>
                  <a:lnTo>
                    <a:pt x="720" y="0"/>
                  </a:lnTo>
                  <a:close/>
                </a:path>
              </a:pathLst>
            </a:cu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vert="horz" wrap="square" lIns="91440" tIns="45720" rIns="91440" bIns="45720" anchor="t" anchorCtr="0" upright="1">
              <a:noAutofit/>
            </a:bodyPr>
            <a:lstStyle/>
            <a:p>
              <a:endParaRPr lang="ru-RU"/>
            </a:p>
          </p:txBody>
        </p:sp>
        <p:pic>
          <p:nvPicPr>
            <p:cNvPr id="16" name="Picture 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 y="-1404"/>
              <a:ext cx="1004"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710"/>
            <p:cNvSpPr>
              <a:spLocks/>
            </p:cNvSpPr>
            <p:nvPr/>
          </p:nvSpPr>
          <p:spPr bwMode="auto">
            <a:xfrm>
              <a:off x="9314" y="-2044"/>
              <a:ext cx="831" cy="3283"/>
            </a:xfrm>
            <a:custGeom>
              <a:avLst/>
              <a:gdLst>
                <a:gd name="T0" fmla="+- 0 10002 9282"/>
                <a:gd name="T1" fmla="*/ T0 w 864"/>
                <a:gd name="T2" fmla="+- 0 -1376 -1376"/>
                <a:gd name="T3" fmla="*/ -1376 h 2616"/>
                <a:gd name="T4" fmla="+- 0 9426 9282"/>
                <a:gd name="T5" fmla="*/ T4 w 864"/>
                <a:gd name="T6" fmla="+- 0 -1376 -1376"/>
                <a:gd name="T7" fmla="*/ -1376 h 2616"/>
                <a:gd name="T8" fmla="+- 0 9370 9282"/>
                <a:gd name="T9" fmla="*/ T8 w 864"/>
                <a:gd name="T10" fmla="+- 0 -1364 -1376"/>
                <a:gd name="T11" fmla="*/ -1364 h 2616"/>
                <a:gd name="T12" fmla="+- 0 9324 9282"/>
                <a:gd name="T13" fmla="*/ T12 w 864"/>
                <a:gd name="T14" fmla="+- 0 -1334 -1376"/>
                <a:gd name="T15" fmla="*/ -1334 h 2616"/>
                <a:gd name="T16" fmla="+- 0 9293 9282"/>
                <a:gd name="T17" fmla="*/ T16 w 864"/>
                <a:gd name="T18" fmla="+- 0 -1288 -1376"/>
                <a:gd name="T19" fmla="*/ -1288 h 2616"/>
                <a:gd name="T20" fmla="+- 0 9282 9282"/>
                <a:gd name="T21" fmla="*/ T20 w 864"/>
                <a:gd name="T22" fmla="+- 0 -1232 -1376"/>
                <a:gd name="T23" fmla="*/ -1232 h 2616"/>
                <a:gd name="T24" fmla="+- 0 9282 9282"/>
                <a:gd name="T25" fmla="*/ T24 w 864"/>
                <a:gd name="T26" fmla="+- 0 1096 -1376"/>
                <a:gd name="T27" fmla="*/ 1096 h 2616"/>
                <a:gd name="T28" fmla="+- 0 9293 9282"/>
                <a:gd name="T29" fmla="*/ T28 w 864"/>
                <a:gd name="T30" fmla="+- 0 1152 -1376"/>
                <a:gd name="T31" fmla="*/ 1152 h 2616"/>
                <a:gd name="T32" fmla="+- 0 9324 9282"/>
                <a:gd name="T33" fmla="*/ T32 w 864"/>
                <a:gd name="T34" fmla="+- 0 1197 -1376"/>
                <a:gd name="T35" fmla="*/ 1197 h 2616"/>
                <a:gd name="T36" fmla="+- 0 9370 9282"/>
                <a:gd name="T37" fmla="*/ T36 w 864"/>
                <a:gd name="T38" fmla="+- 0 1228 -1376"/>
                <a:gd name="T39" fmla="*/ 1228 h 2616"/>
                <a:gd name="T40" fmla="+- 0 9426 9282"/>
                <a:gd name="T41" fmla="*/ T40 w 864"/>
                <a:gd name="T42" fmla="+- 0 1240 -1376"/>
                <a:gd name="T43" fmla="*/ 1240 h 2616"/>
                <a:gd name="T44" fmla="+- 0 10002 9282"/>
                <a:gd name="T45" fmla="*/ T44 w 864"/>
                <a:gd name="T46" fmla="+- 0 1240 -1376"/>
                <a:gd name="T47" fmla="*/ 1240 h 2616"/>
                <a:gd name="T48" fmla="+- 0 10058 9282"/>
                <a:gd name="T49" fmla="*/ T48 w 864"/>
                <a:gd name="T50" fmla="+- 0 1228 -1376"/>
                <a:gd name="T51" fmla="*/ 1228 h 2616"/>
                <a:gd name="T52" fmla="+- 0 10103 9282"/>
                <a:gd name="T53" fmla="*/ T52 w 864"/>
                <a:gd name="T54" fmla="+- 0 1197 -1376"/>
                <a:gd name="T55" fmla="*/ 1197 h 2616"/>
                <a:gd name="T56" fmla="+- 0 10134 9282"/>
                <a:gd name="T57" fmla="*/ T56 w 864"/>
                <a:gd name="T58" fmla="+- 0 1152 -1376"/>
                <a:gd name="T59" fmla="*/ 1152 h 2616"/>
                <a:gd name="T60" fmla="+- 0 10146 9282"/>
                <a:gd name="T61" fmla="*/ T60 w 864"/>
                <a:gd name="T62" fmla="+- 0 1096 -1376"/>
                <a:gd name="T63" fmla="*/ 1096 h 2616"/>
                <a:gd name="T64" fmla="+- 0 10146 9282"/>
                <a:gd name="T65" fmla="*/ T64 w 864"/>
                <a:gd name="T66" fmla="+- 0 -1232 -1376"/>
                <a:gd name="T67" fmla="*/ -1232 h 2616"/>
                <a:gd name="T68" fmla="+- 0 10134 9282"/>
                <a:gd name="T69" fmla="*/ T68 w 864"/>
                <a:gd name="T70" fmla="+- 0 -1288 -1376"/>
                <a:gd name="T71" fmla="*/ -1288 h 2616"/>
                <a:gd name="T72" fmla="+- 0 10103 9282"/>
                <a:gd name="T73" fmla="*/ T72 w 864"/>
                <a:gd name="T74" fmla="+- 0 -1334 -1376"/>
                <a:gd name="T75" fmla="*/ -1334 h 2616"/>
                <a:gd name="T76" fmla="+- 0 10058 9282"/>
                <a:gd name="T77" fmla="*/ T76 w 864"/>
                <a:gd name="T78" fmla="+- 0 -1364 -1376"/>
                <a:gd name="T79" fmla="*/ -1364 h 2616"/>
                <a:gd name="T80" fmla="+- 0 10002 9282"/>
                <a:gd name="T81" fmla="*/ T80 w 864"/>
                <a:gd name="T82" fmla="+- 0 -1376 -1376"/>
                <a:gd name="T83" fmla="*/ -1376 h 26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16">
                  <a:moveTo>
                    <a:pt x="720" y="0"/>
                  </a:moveTo>
                  <a:lnTo>
                    <a:pt x="144" y="0"/>
                  </a:lnTo>
                  <a:lnTo>
                    <a:pt x="88" y="12"/>
                  </a:lnTo>
                  <a:lnTo>
                    <a:pt x="42" y="42"/>
                  </a:lnTo>
                  <a:lnTo>
                    <a:pt x="11" y="88"/>
                  </a:lnTo>
                  <a:lnTo>
                    <a:pt x="0" y="144"/>
                  </a:lnTo>
                  <a:lnTo>
                    <a:pt x="0" y="2472"/>
                  </a:lnTo>
                  <a:lnTo>
                    <a:pt x="11" y="2528"/>
                  </a:lnTo>
                  <a:lnTo>
                    <a:pt x="42" y="2573"/>
                  </a:lnTo>
                  <a:lnTo>
                    <a:pt x="88" y="2604"/>
                  </a:lnTo>
                  <a:lnTo>
                    <a:pt x="144" y="2616"/>
                  </a:lnTo>
                  <a:lnTo>
                    <a:pt x="720" y="2616"/>
                  </a:lnTo>
                  <a:lnTo>
                    <a:pt x="776" y="2604"/>
                  </a:lnTo>
                  <a:lnTo>
                    <a:pt x="821" y="2573"/>
                  </a:lnTo>
                  <a:lnTo>
                    <a:pt x="852" y="2528"/>
                  </a:lnTo>
                  <a:lnTo>
                    <a:pt x="864" y="2472"/>
                  </a:lnTo>
                  <a:lnTo>
                    <a:pt x="864" y="144"/>
                  </a:lnTo>
                  <a:lnTo>
                    <a:pt x="852" y="88"/>
                  </a:lnTo>
                  <a:lnTo>
                    <a:pt x="821" y="42"/>
                  </a:lnTo>
                  <a:lnTo>
                    <a:pt x="776" y="12"/>
                  </a:lnTo>
                  <a:lnTo>
                    <a:pt x="720" y="0"/>
                  </a:lnTo>
                  <a:close/>
                </a:path>
              </a:pathLst>
            </a:cu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vert="horz" wrap="square" lIns="91440" tIns="45720" rIns="91440" bIns="45720" anchor="t" anchorCtr="0" upright="1">
              <a:noAutofit/>
            </a:bodyPr>
            <a:lstStyle/>
            <a:p>
              <a:endParaRPr lang="ru-RU"/>
            </a:p>
          </p:txBody>
        </p:sp>
        <p:cxnSp>
          <p:nvCxnSpPr>
            <p:cNvPr id="18" name="Line 709"/>
            <p:cNvCxnSpPr>
              <a:cxnSpLocks noChangeShapeType="1"/>
            </p:cNvCxnSpPr>
            <p:nvPr/>
          </p:nvCxnSpPr>
          <p:spPr bwMode="auto">
            <a:xfrm>
              <a:off x="6841" y="1255"/>
              <a:ext cx="3558" cy="0"/>
            </a:xfrm>
            <a:prstGeom prst="line">
              <a:avLst/>
            </a:prstGeom>
            <a:noFill/>
            <a:ln w="9525">
              <a:solidFill>
                <a:srgbClr val="1C7979"/>
              </a:solidFill>
              <a:prstDash val="solid"/>
              <a:round/>
              <a:headEnd/>
              <a:tailEnd/>
            </a:ln>
            <a:extLst>
              <a:ext uri="{909E8E84-426E-40DD-AFC4-6F175D3DCCD1}">
                <a14:hiddenFill xmlns:a14="http://schemas.microsoft.com/office/drawing/2010/main">
                  <a:noFill/>
                </a14:hiddenFill>
              </a:ext>
            </a:extLst>
          </p:spPr>
        </p:cxnSp>
      </p:grpSp>
      <p:grpSp>
        <p:nvGrpSpPr>
          <p:cNvPr id="19" name="Group 719"/>
          <p:cNvGrpSpPr>
            <a:grpSpLocks/>
          </p:cNvGrpSpPr>
          <p:nvPr/>
        </p:nvGrpSpPr>
        <p:grpSpPr bwMode="auto">
          <a:xfrm>
            <a:off x="301104" y="6658026"/>
            <a:ext cx="411480" cy="391795"/>
            <a:chOff x="518" y="-58"/>
            <a:chExt cx="648" cy="617"/>
          </a:xfrm>
        </p:grpSpPr>
        <p:sp>
          <p:nvSpPr>
            <p:cNvPr id="20" name="Freeform 721"/>
            <p:cNvSpPr>
              <a:spLocks/>
            </p:cNvSpPr>
            <p:nvPr/>
          </p:nvSpPr>
          <p:spPr bwMode="auto">
            <a:xfrm>
              <a:off x="518" y="-58"/>
              <a:ext cx="648" cy="617"/>
            </a:xfrm>
            <a:custGeom>
              <a:avLst/>
              <a:gdLst>
                <a:gd name="T0" fmla="+- 0 842 518"/>
                <a:gd name="T1" fmla="*/ T0 w 648"/>
                <a:gd name="T2" fmla="+- 0 -58 -58"/>
                <a:gd name="T3" fmla="*/ -58 h 617"/>
                <a:gd name="T4" fmla="+- 0 768 518"/>
                <a:gd name="T5" fmla="*/ T4 w 648"/>
                <a:gd name="T6" fmla="+- 0 -49 -58"/>
                <a:gd name="T7" fmla="*/ -49 h 617"/>
                <a:gd name="T8" fmla="+- 0 700 518"/>
                <a:gd name="T9" fmla="*/ T8 w 648"/>
                <a:gd name="T10" fmla="+- 0 -26 -58"/>
                <a:gd name="T11" fmla="*/ -26 h 617"/>
                <a:gd name="T12" fmla="+- 0 640 518"/>
                <a:gd name="T13" fmla="*/ T12 w 648"/>
                <a:gd name="T14" fmla="+- 0 10 -58"/>
                <a:gd name="T15" fmla="*/ 10 h 617"/>
                <a:gd name="T16" fmla="+- 0 589 518"/>
                <a:gd name="T17" fmla="*/ T16 w 648"/>
                <a:gd name="T18" fmla="+- 0 58 -58"/>
                <a:gd name="T19" fmla="*/ 58 h 617"/>
                <a:gd name="T20" fmla="+- 0 551 518"/>
                <a:gd name="T21" fmla="*/ T20 w 648"/>
                <a:gd name="T22" fmla="+- 0 115 -58"/>
                <a:gd name="T23" fmla="*/ 115 h 617"/>
                <a:gd name="T24" fmla="+- 0 527 518"/>
                <a:gd name="T25" fmla="*/ T24 w 648"/>
                <a:gd name="T26" fmla="+- 0 180 -58"/>
                <a:gd name="T27" fmla="*/ 180 h 617"/>
                <a:gd name="T28" fmla="+- 0 518 518"/>
                <a:gd name="T29" fmla="*/ T28 w 648"/>
                <a:gd name="T30" fmla="+- 0 251 -58"/>
                <a:gd name="T31" fmla="*/ 251 h 617"/>
                <a:gd name="T32" fmla="+- 0 527 518"/>
                <a:gd name="T33" fmla="*/ T32 w 648"/>
                <a:gd name="T34" fmla="+- 0 322 -58"/>
                <a:gd name="T35" fmla="*/ 322 h 617"/>
                <a:gd name="T36" fmla="+- 0 551 518"/>
                <a:gd name="T37" fmla="*/ T36 w 648"/>
                <a:gd name="T38" fmla="+- 0 387 -58"/>
                <a:gd name="T39" fmla="*/ 387 h 617"/>
                <a:gd name="T40" fmla="+- 0 589 518"/>
                <a:gd name="T41" fmla="*/ T40 w 648"/>
                <a:gd name="T42" fmla="+- 0 444 -58"/>
                <a:gd name="T43" fmla="*/ 444 h 617"/>
                <a:gd name="T44" fmla="+- 0 640 518"/>
                <a:gd name="T45" fmla="*/ T44 w 648"/>
                <a:gd name="T46" fmla="+- 0 492 -58"/>
                <a:gd name="T47" fmla="*/ 492 h 617"/>
                <a:gd name="T48" fmla="+- 0 700 518"/>
                <a:gd name="T49" fmla="*/ T48 w 648"/>
                <a:gd name="T50" fmla="+- 0 528 -58"/>
                <a:gd name="T51" fmla="*/ 528 h 617"/>
                <a:gd name="T52" fmla="+- 0 768 518"/>
                <a:gd name="T53" fmla="*/ T52 w 648"/>
                <a:gd name="T54" fmla="+- 0 551 -58"/>
                <a:gd name="T55" fmla="*/ 551 h 617"/>
                <a:gd name="T56" fmla="+- 0 842 518"/>
                <a:gd name="T57" fmla="*/ T56 w 648"/>
                <a:gd name="T58" fmla="+- 0 559 -58"/>
                <a:gd name="T59" fmla="*/ 559 h 617"/>
                <a:gd name="T60" fmla="+- 0 917 518"/>
                <a:gd name="T61" fmla="*/ T60 w 648"/>
                <a:gd name="T62" fmla="+- 0 551 -58"/>
                <a:gd name="T63" fmla="*/ 551 h 617"/>
                <a:gd name="T64" fmla="+- 0 985 518"/>
                <a:gd name="T65" fmla="*/ T64 w 648"/>
                <a:gd name="T66" fmla="+- 0 528 -58"/>
                <a:gd name="T67" fmla="*/ 528 h 617"/>
                <a:gd name="T68" fmla="+- 0 1045 518"/>
                <a:gd name="T69" fmla="*/ T68 w 648"/>
                <a:gd name="T70" fmla="+- 0 492 -58"/>
                <a:gd name="T71" fmla="*/ 492 h 617"/>
                <a:gd name="T72" fmla="+- 0 1095 518"/>
                <a:gd name="T73" fmla="*/ T72 w 648"/>
                <a:gd name="T74" fmla="+- 0 444 -58"/>
                <a:gd name="T75" fmla="*/ 444 h 617"/>
                <a:gd name="T76" fmla="+- 0 1133 518"/>
                <a:gd name="T77" fmla="*/ T76 w 648"/>
                <a:gd name="T78" fmla="+- 0 387 -58"/>
                <a:gd name="T79" fmla="*/ 387 h 617"/>
                <a:gd name="T80" fmla="+- 0 1158 518"/>
                <a:gd name="T81" fmla="*/ T80 w 648"/>
                <a:gd name="T82" fmla="+- 0 322 -58"/>
                <a:gd name="T83" fmla="*/ 322 h 617"/>
                <a:gd name="T84" fmla="+- 0 1166 518"/>
                <a:gd name="T85" fmla="*/ T84 w 648"/>
                <a:gd name="T86" fmla="+- 0 251 -58"/>
                <a:gd name="T87" fmla="*/ 251 h 617"/>
                <a:gd name="T88" fmla="+- 0 1158 518"/>
                <a:gd name="T89" fmla="*/ T88 w 648"/>
                <a:gd name="T90" fmla="+- 0 180 -58"/>
                <a:gd name="T91" fmla="*/ 180 h 617"/>
                <a:gd name="T92" fmla="+- 0 1133 518"/>
                <a:gd name="T93" fmla="*/ T92 w 648"/>
                <a:gd name="T94" fmla="+- 0 115 -58"/>
                <a:gd name="T95" fmla="*/ 115 h 617"/>
                <a:gd name="T96" fmla="+- 0 1095 518"/>
                <a:gd name="T97" fmla="*/ T96 w 648"/>
                <a:gd name="T98" fmla="+- 0 58 -58"/>
                <a:gd name="T99" fmla="*/ 58 h 617"/>
                <a:gd name="T100" fmla="+- 0 1045 518"/>
                <a:gd name="T101" fmla="*/ T100 w 648"/>
                <a:gd name="T102" fmla="+- 0 10 -58"/>
                <a:gd name="T103" fmla="*/ 10 h 617"/>
                <a:gd name="T104" fmla="+- 0 985 518"/>
                <a:gd name="T105" fmla="*/ T104 w 648"/>
                <a:gd name="T106" fmla="+- 0 -26 -58"/>
                <a:gd name="T107" fmla="*/ -26 h 617"/>
                <a:gd name="T108" fmla="+- 0 917 518"/>
                <a:gd name="T109" fmla="*/ T108 w 648"/>
                <a:gd name="T110" fmla="+- 0 -49 -58"/>
                <a:gd name="T111" fmla="*/ -49 h 617"/>
                <a:gd name="T112" fmla="+- 0 842 518"/>
                <a:gd name="T113" fmla="*/ T112 w 648"/>
                <a:gd name="T114" fmla="+- 0 -58 -58"/>
                <a:gd name="T115" fmla="*/ -58 h 6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48" h="617">
                  <a:moveTo>
                    <a:pt x="324" y="0"/>
                  </a:moveTo>
                  <a:lnTo>
                    <a:pt x="250" y="9"/>
                  </a:lnTo>
                  <a:lnTo>
                    <a:pt x="182" y="32"/>
                  </a:lnTo>
                  <a:lnTo>
                    <a:pt x="122" y="68"/>
                  </a:lnTo>
                  <a:lnTo>
                    <a:pt x="71" y="116"/>
                  </a:lnTo>
                  <a:lnTo>
                    <a:pt x="33" y="173"/>
                  </a:lnTo>
                  <a:lnTo>
                    <a:pt x="9" y="238"/>
                  </a:lnTo>
                  <a:lnTo>
                    <a:pt x="0" y="309"/>
                  </a:lnTo>
                  <a:lnTo>
                    <a:pt x="9" y="380"/>
                  </a:lnTo>
                  <a:lnTo>
                    <a:pt x="33" y="445"/>
                  </a:lnTo>
                  <a:lnTo>
                    <a:pt x="71" y="502"/>
                  </a:lnTo>
                  <a:lnTo>
                    <a:pt x="122" y="550"/>
                  </a:lnTo>
                  <a:lnTo>
                    <a:pt x="182" y="586"/>
                  </a:lnTo>
                  <a:lnTo>
                    <a:pt x="250" y="609"/>
                  </a:lnTo>
                  <a:lnTo>
                    <a:pt x="324" y="617"/>
                  </a:lnTo>
                  <a:lnTo>
                    <a:pt x="399" y="609"/>
                  </a:lnTo>
                  <a:lnTo>
                    <a:pt x="467" y="586"/>
                  </a:lnTo>
                  <a:lnTo>
                    <a:pt x="527" y="550"/>
                  </a:lnTo>
                  <a:lnTo>
                    <a:pt x="577" y="502"/>
                  </a:lnTo>
                  <a:lnTo>
                    <a:pt x="615" y="445"/>
                  </a:lnTo>
                  <a:lnTo>
                    <a:pt x="640" y="380"/>
                  </a:lnTo>
                  <a:lnTo>
                    <a:pt x="648" y="309"/>
                  </a:lnTo>
                  <a:lnTo>
                    <a:pt x="640" y="238"/>
                  </a:lnTo>
                  <a:lnTo>
                    <a:pt x="615" y="173"/>
                  </a:lnTo>
                  <a:lnTo>
                    <a:pt x="577" y="116"/>
                  </a:lnTo>
                  <a:lnTo>
                    <a:pt x="527" y="68"/>
                  </a:lnTo>
                  <a:lnTo>
                    <a:pt x="467" y="32"/>
                  </a:lnTo>
                  <a:lnTo>
                    <a:pt x="399" y="9"/>
                  </a:lnTo>
                  <a:lnTo>
                    <a:pt x="324" y="0"/>
                  </a:lnTo>
                  <a:close/>
                </a:path>
              </a:pathLst>
            </a:custGeom>
            <a:solidFill>
              <a:srgbClr val="1C79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21" name="Picture 7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 y="19"/>
              <a:ext cx="486"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5" name="Picture 7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890" y="8172585"/>
            <a:ext cx="474663" cy="511175"/>
          </a:xfrm>
          <a:prstGeom prst="rect">
            <a:avLst/>
          </a:prstGeom>
          <a:noFill/>
          <a:extLst>
            <a:ext uri="{909E8E84-426E-40DD-AFC4-6F175D3DCCD1}">
              <a14:hiddenFill xmlns:a14="http://schemas.microsoft.com/office/drawing/2010/main">
                <a:solidFill>
                  <a:srgbClr val="FFFFFF"/>
                </a:solidFill>
              </a14:hiddenFill>
            </a:ext>
          </a:extLst>
        </p:spPr>
      </p:pic>
      <p:pic>
        <p:nvPicPr>
          <p:cNvPr id="6169" name="Picture 7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7563" y="1171575"/>
            <a:ext cx="479425"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716"/>
          <p:cNvGrpSpPr>
            <a:grpSpLocks/>
          </p:cNvGrpSpPr>
          <p:nvPr/>
        </p:nvGrpSpPr>
        <p:grpSpPr bwMode="auto">
          <a:xfrm>
            <a:off x="295482" y="7430059"/>
            <a:ext cx="411480" cy="392430"/>
            <a:chOff x="518" y="-55"/>
            <a:chExt cx="648" cy="618"/>
          </a:xfrm>
        </p:grpSpPr>
        <p:sp>
          <p:nvSpPr>
            <p:cNvPr id="25" name="Freeform 718"/>
            <p:cNvSpPr>
              <a:spLocks/>
            </p:cNvSpPr>
            <p:nvPr/>
          </p:nvSpPr>
          <p:spPr bwMode="auto">
            <a:xfrm>
              <a:off x="518" y="-56"/>
              <a:ext cx="648" cy="618"/>
            </a:xfrm>
            <a:custGeom>
              <a:avLst/>
              <a:gdLst>
                <a:gd name="T0" fmla="+- 0 842 518"/>
                <a:gd name="T1" fmla="*/ T0 w 648"/>
                <a:gd name="T2" fmla="+- 0 -55 -55"/>
                <a:gd name="T3" fmla="*/ -55 h 618"/>
                <a:gd name="T4" fmla="+- 0 768 518"/>
                <a:gd name="T5" fmla="*/ T4 w 648"/>
                <a:gd name="T6" fmla="+- 0 -47 -55"/>
                <a:gd name="T7" fmla="*/ -47 h 618"/>
                <a:gd name="T8" fmla="+- 0 700 518"/>
                <a:gd name="T9" fmla="*/ T8 w 648"/>
                <a:gd name="T10" fmla="+- 0 -24 -55"/>
                <a:gd name="T11" fmla="*/ -24 h 618"/>
                <a:gd name="T12" fmla="+- 0 640 518"/>
                <a:gd name="T13" fmla="*/ T12 w 648"/>
                <a:gd name="T14" fmla="+- 0 13 -55"/>
                <a:gd name="T15" fmla="*/ 13 h 618"/>
                <a:gd name="T16" fmla="+- 0 589 518"/>
                <a:gd name="T17" fmla="*/ T16 w 648"/>
                <a:gd name="T18" fmla="+- 0 60 -55"/>
                <a:gd name="T19" fmla="*/ 60 h 618"/>
                <a:gd name="T20" fmla="+- 0 551 518"/>
                <a:gd name="T21" fmla="*/ T20 w 648"/>
                <a:gd name="T22" fmla="+- 0 118 -55"/>
                <a:gd name="T23" fmla="*/ 118 h 618"/>
                <a:gd name="T24" fmla="+- 0 527 518"/>
                <a:gd name="T25" fmla="*/ T24 w 648"/>
                <a:gd name="T26" fmla="+- 0 183 -55"/>
                <a:gd name="T27" fmla="*/ 183 h 618"/>
                <a:gd name="T28" fmla="+- 0 518 518"/>
                <a:gd name="T29" fmla="*/ T28 w 648"/>
                <a:gd name="T30" fmla="+- 0 253 -55"/>
                <a:gd name="T31" fmla="*/ 253 h 618"/>
                <a:gd name="T32" fmla="+- 0 527 518"/>
                <a:gd name="T33" fmla="*/ T32 w 648"/>
                <a:gd name="T34" fmla="+- 0 324 -55"/>
                <a:gd name="T35" fmla="*/ 324 h 618"/>
                <a:gd name="T36" fmla="+- 0 551 518"/>
                <a:gd name="T37" fmla="*/ T36 w 648"/>
                <a:gd name="T38" fmla="+- 0 389 -55"/>
                <a:gd name="T39" fmla="*/ 389 h 618"/>
                <a:gd name="T40" fmla="+- 0 589 518"/>
                <a:gd name="T41" fmla="*/ T40 w 648"/>
                <a:gd name="T42" fmla="+- 0 446 -55"/>
                <a:gd name="T43" fmla="*/ 446 h 618"/>
                <a:gd name="T44" fmla="+- 0 640 518"/>
                <a:gd name="T45" fmla="*/ T44 w 648"/>
                <a:gd name="T46" fmla="+- 0 494 -55"/>
                <a:gd name="T47" fmla="*/ 494 h 618"/>
                <a:gd name="T48" fmla="+- 0 700 518"/>
                <a:gd name="T49" fmla="*/ T48 w 648"/>
                <a:gd name="T50" fmla="+- 0 531 -55"/>
                <a:gd name="T51" fmla="*/ 531 h 618"/>
                <a:gd name="T52" fmla="+- 0 768 518"/>
                <a:gd name="T53" fmla="*/ T52 w 648"/>
                <a:gd name="T54" fmla="+- 0 554 -55"/>
                <a:gd name="T55" fmla="*/ 554 h 618"/>
                <a:gd name="T56" fmla="+- 0 842 518"/>
                <a:gd name="T57" fmla="*/ T56 w 648"/>
                <a:gd name="T58" fmla="+- 0 562 -55"/>
                <a:gd name="T59" fmla="*/ 562 h 618"/>
                <a:gd name="T60" fmla="+- 0 917 518"/>
                <a:gd name="T61" fmla="*/ T60 w 648"/>
                <a:gd name="T62" fmla="+- 0 554 -55"/>
                <a:gd name="T63" fmla="*/ 554 h 618"/>
                <a:gd name="T64" fmla="+- 0 985 518"/>
                <a:gd name="T65" fmla="*/ T64 w 648"/>
                <a:gd name="T66" fmla="+- 0 531 -55"/>
                <a:gd name="T67" fmla="*/ 531 h 618"/>
                <a:gd name="T68" fmla="+- 0 1045 518"/>
                <a:gd name="T69" fmla="*/ T68 w 648"/>
                <a:gd name="T70" fmla="+- 0 494 -55"/>
                <a:gd name="T71" fmla="*/ 494 h 618"/>
                <a:gd name="T72" fmla="+- 0 1095 518"/>
                <a:gd name="T73" fmla="*/ T72 w 648"/>
                <a:gd name="T74" fmla="+- 0 446 -55"/>
                <a:gd name="T75" fmla="*/ 446 h 618"/>
                <a:gd name="T76" fmla="+- 0 1133 518"/>
                <a:gd name="T77" fmla="*/ T76 w 648"/>
                <a:gd name="T78" fmla="+- 0 389 -55"/>
                <a:gd name="T79" fmla="*/ 389 h 618"/>
                <a:gd name="T80" fmla="+- 0 1158 518"/>
                <a:gd name="T81" fmla="*/ T80 w 648"/>
                <a:gd name="T82" fmla="+- 0 324 -55"/>
                <a:gd name="T83" fmla="*/ 324 h 618"/>
                <a:gd name="T84" fmla="+- 0 1166 518"/>
                <a:gd name="T85" fmla="*/ T84 w 648"/>
                <a:gd name="T86" fmla="+- 0 253 -55"/>
                <a:gd name="T87" fmla="*/ 253 h 618"/>
                <a:gd name="T88" fmla="+- 0 1158 518"/>
                <a:gd name="T89" fmla="*/ T88 w 648"/>
                <a:gd name="T90" fmla="+- 0 183 -55"/>
                <a:gd name="T91" fmla="*/ 183 h 618"/>
                <a:gd name="T92" fmla="+- 0 1133 518"/>
                <a:gd name="T93" fmla="*/ T92 w 648"/>
                <a:gd name="T94" fmla="+- 0 118 -55"/>
                <a:gd name="T95" fmla="*/ 118 h 618"/>
                <a:gd name="T96" fmla="+- 0 1095 518"/>
                <a:gd name="T97" fmla="*/ T96 w 648"/>
                <a:gd name="T98" fmla="+- 0 60 -55"/>
                <a:gd name="T99" fmla="*/ 60 h 618"/>
                <a:gd name="T100" fmla="+- 0 1045 518"/>
                <a:gd name="T101" fmla="*/ T100 w 648"/>
                <a:gd name="T102" fmla="+- 0 13 -55"/>
                <a:gd name="T103" fmla="*/ 13 h 618"/>
                <a:gd name="T104" fmla="+- 0 985 518"/>
                <a:gd name="T105" fmla="*/ T104 w 648"/>
                <a:gd name="T106" fmla="+- 0 -24 -55"/>
                <a:gd name="T107" fmla="*/ -24 h 618"/>
                <a:gd name="T108" fmla="+- 0 917 518"/>
                <a:gd name="T109" fmla="*/ T108 w 648"/>
                <a:gd name="T110" fmla="+- 0 -47 -55"/>
                <a:gd name="T111" fmla="*/ -47 h 618"/>
                <a:gd name="T112" fmla="+- 0 842 518"/>
                <a:gd name="T113" fmla="*/ T112 w 648"/>
                <a:gd name="T114" fmla="+- 0 -55 -55"/>
                <a:gd name="T115" fmla="*/ -55 h 6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48" h="618">
                  <a:moveTo>
                    <a:pt x="324" y="0"/>
                  </a:moveTo>
                  <a:lnTo>
                    <a:pt x="250" y="8"/>
                  </a:lnTo>
                  <a:lnTo>
                    <a:pt x="182" y="31"/>
                  </a:lnTo>
                  <a:lnTo>
                    <a:pt x="122" y="68"/>
                  </a:lnTo>
                  <a:lnTo>
                    <a:pt x="71" y="115"/>
                  </a:lnTo>
                  <a:lnTo>
                    <a:pt x="33" y="173"/>
                  </a:lnTo>
                  <a:lnTo>
                    <a:pt x="9" y="238"/>
                  </a:lnTo>
                  <a:lnTo>
                    <a:pt x="0" y="308"/>
                  </a:lnTo>
                  <a:lnTo>
                    <a:pt x="9" y="379"/>
                  </a:lnTo>
                  <a:lnTo>
                    <a:pt x="33" y="444"/>
                  </a:lnTo>
                  <a:lnTo>
                    <a:pt x="71" y="501"/>
                  </a:lnTo>
                  <a:lnTo>
                    <a:pt x="122" y="549"/>
                  </a:lnTo>
                  <a:lnTo>
                    <a:pt x="182" y="586"/>
                  </a:lnTo>
                  <a:lnTo>
                    <a:pt x="250" y="609"/>
                  </a:lnTo>
                  <a:lnTo>
                    <a:pt x="324" y="617"/>
                  </a:lnTo>
                  <a:lnTo>
                    <a:pt x="399" y="609"/>
                  </a:lnTo>
                  <a:lnTo>
                    <a:pt x="467" y="586"/>
                  </a:lnTo>
                  <a:lnTo>
                    <a:pt x="527" y="549"/>
                  </a:lnTo>
                  <a:lnTo>
                    <a:pt x="577" y="501"/>
                  </a:lnTo>
                  <a:lnTo>
                    <a:pt x="615" y="444"/>
                  </a:lnTo>
                  <a:lnTo>
                    <a:pt x="640" y="379"/>
                  </a:lnTo>
                  <a:lnTo>
                    <a:pt x="648" y="308"/>
                  </a:lnTo>
                  <a:lnTo>
                    <a:pt x="640" y="238"/>
                  </a:lnTo>
                  <a:lnTo>
                    <a:pt x="615" y="173"/>
                  </a:lnTo>
                  <a:lnTo>
                    <a:pt x="577" y="115"/>
                  </a:lnTo>
                  <a:lnTo>
                    <a:pt x="527" y="68"/>
                  </a:lnTo>
                  <a:lnTo>
                    <a:pt x="467" y="31"/>
                  </a:lnTo>
                  <a:lnTo>
                    <a:pt x="399" y="8"/>
                  </a:lnTo>
                  <a:lnTo>
                    <a:pt x="324" y="0"/>
                  </a:lnTo>
                  <a:close/>
                </a:path>
              </a:pathLst>
            </a:custGeom>
            <a:solidFill>
              <a:srgbClr val="28AEA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26" name="Picture 7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 y="22"/>
              <a:ext cx="486"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7"/>
          <p:cNvSpPr>
            <a:spLocks noChangeArrowheads="1"/>
          </p:cNvSpPr>
          <p:nvPr/>
        </p:nvSpPr>
        <p:spPr bwMode="auto">
          <a:xfrm>
            <a:off x="152400" y="28590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7" name="Rectangle 29"/>
          <p:cNvSpPr>
            <a:spLocks noChangeArrowheads="1"/>
          </p:cNvSpPr>
          <p:nvPr/>
        </p:nvSpPr>
        <p:spPr bwMode="auto">
          <a:xfrm>
            <a:off x="152400" y="50720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63328" rIns="91440"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 b="0" i="0" u="none"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200" b="0" i="0" u="none"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br>
            <a:endParaRPr kumimoji="0" lang="ru-RU" altLang="ru-RU"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6147" name="Rectangle 4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148" name="Rectangle 41"/>
          <p:cNvSpPr>
            <a:spLocks noChangeArrowheads="1"/>
          </p:cNvSpPr>
          <p:nvPr/>
        </p:nvSpPr>
        <p:spPr bwMode="auto">
          <a:xfrm>
            <a:off x="816504" y="8073597"/>
            <a:ext cx="302295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a:ln>
                  <a:noFill/>
                </a:ln>
                <a:effectLst/>
                <a:latin typeface="Arial" panose="020B0604020202020204" pitchFamily="34" charset="0"/>
                <a:ea typeface="Verdana" panose="020B0604030504040204" pitchFamily="34" charset="0"/>
                <a:cs typeface="Arial" panose="020B0604020202020204" pitchFamily="34" charset="0"/>
              </a:rPr>
              <a:t>Учащиеся учреждений дополнительного образования детей </a:t>
            </a:r>
            <a:r>
              <a:rPr kumimoji="0" lang="en-US" altLang="ru-RU" sz="1500" b="1" i="0" u="none" strike="noStrike" cap="none" normalizeH="0" baseline="0" dirty="0">
                <a:ln>
                  <a:noFill/>
                </a:ln>
                <a:effectLst/>
                <a:latin typeface="Arial" panose="020B0604020202020204" pitchFamily="34" charset="0"/>
                <a:ea typeface="Verdana" panose="020B0604030504040204" pitchFamily="34" charset="0"/>
                <a:cs typeface="Arial" panose="020B0604020202020204" pitchFamily="34" charset="0"/>
              </a:rPr>
              <a:t>9</a:t>
            </a:r>
            <a:r>
              <a:rPr kumimoji="0" lang="ru-RU" altLang="ru-RU" sz="1500" b="1" i="0" u="none" strike="noStrike" cap="none" normalizeH="0" baseline="0" dirty="0">
                <a:ln>
                  <a:noFill/>
                </a:ln>
                <a:effectLst/>
                <a:latin typeface="Arial" panose="020B0604020202020204" pitchFamily="34" charset="0"/>
                <a:ea typeface="Verdana" panose="020B0604030504040204" pitchFamily="34" charset="0"/>
                <a:cs typeface="Arial" panose="020B0604020202020204" pitchFamily="34" charset="0"/>
              </a:rPr>
              <a:t>21</a:t>
            </a:r>
            <a:r>
              <a:rPr kumimoji="0" lang="ru-RU" altLang="ru-RU" sz="1500" b="1" i="0" u="none" strike="noStrike" cap="none" normalizeH="0" baseline="0" dirty="0">
                <a:ln>
                  <a:noFill/>
                </a:ln>
                <a:effectLst/>
                <a:latin typeface="Segoe UI" panose="020B0502040204020203" pitchFamily="34" charset="0"/>
                <a:ea typeface="Verdana" panose="020B0604030504040204" pitchFamily="34" charset="0"/>
                <a:cs typeface="Segoe UI" panose="020B0502040204020203" pitchFamily="34" charset="0"/>
              </a:rPr>
              <a:t> человек</a:t>
            </a:r>
            <a:endParaRPr kumimoji="0" lang="ru-RU" altLang="ru-RU" sz="1500" b="0" i="0" u="none" strike="noStrike" cap="none" normalizeH="0" baseline="0" dirty="0">
              <a:ln>
                <a:noFill/>
              </a:ln>
              <a:effectLst/>
              <a:latin typeface="Segoe UI" panose="020B0502040204020203" pitchFamily="34" charset="0"/>
              <a:cs typeface="Segoe UI" panose="020B0502040204020203" pitchFamily="34" charset="0"/>
            </a:endParaRPr>
          </a:p>
        </p:txBody>
      </p:sp>
      <p:sp>
        <p:nvSpPr>
          <p:cNvPr id="6149" name="Rectangle 4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150" name="Rectangle 46"/>
          <p:cNvSpPr>
            <a:spLocks noChangeArrowheads="1"/>
          </p:cNvSpPr>
          <p:nvPr/>
        </p:nvSpPr>
        <p:spPr bwMode="auto">
          <a:xfrm>
            <a:off x="763220" y="7159549"/>
            <a:ext cx="281818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a:ln>
                  <a:noFill/>
                </a:ln>
                <a:effectLst/>
                <a:latin typeface="Arial" panose="020B0604020202020204" pitchFamily="34" charset="0"/>
                <a:ea typeface="Verdana" panose="020B0604030504040204" pitchFamily="34" charset="0"/>
                <a:cs typeface="Arial" panose="020B0604020202020204" pitchFamily="34" charset="0"/>
              </a:rPr>
              <a:t>Учащиеся общеобразовательных учреждений </a:t>
            </a:r>
            <a:r>
              <a:rPr kumimoji="0" lang="ru-RU" altLang="ru-RU" sz="1500" b="1" i="0" u="none" strike="noStrike" cap="none" normalizeH="0" baseline="0" dirty="0">
                <a:ln>
                  <a:noFill/>
                </a:ln>
                <a:effectLst/>
                <a:latin typeface="Segoe UI" panose="020B0502040204020203" pitchFamily="34" charset="0"/>
                <a:ea typeface="Verdana" panose="020B0604030504040204" pitchFamily="34" charset="0"/>
                <a:cs typeface="Segoe UI" panose="020B0502040204020203" pitchFamily="34" charset="0"/>
              </a:rPr>
              <a:t>4 676 человек</a:t>
            </a:r>
            <a:endParaRPr kumimoji="0" lang="ru-RU" altLang="ru-RU" sz="1500" b="0" i="0" u="none" strike="noStrike" cap="none" normalizeH="0" baseline="0" dirty="0">
              <a:ln>
                <a:noFill/>
              </a:ln>
              <a:effectLst/>
              <a:latin typeface="Segoe UI" panose="020B0502040204020203" pitchFamily="34" charset="0"/>
              <a:cs typeface="Segoe UI" panose="020B0502040204020203" pitchFamily="34" charset="0"/>
            </a:endParaRPr>
          </a:p>
        </p:txBody>
      </p:sp>
      <p:sp>
        <p:nvSpPr>
          <p:cNvPr id="6151" name="Rectangle 5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152" name="Rectangle 51"/>
          <p:cNvSpPr>
            <a:spLocks noChangeArrowheads="1"/>
          </p:cNvSpPr>
          <p:nvPr/>
        </p:nvSpPr>
        <p:spPr bwMode="auto">
          <a:xfrm>
            <a:off x="802210" y="6588031"/>
            <a:ext cx="40296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a:ln>
                  <a:noFill/>
                </a:ln>
                <a:effectLst/>
                <a:latin typeface="Arial" panose="020B0604020202020204" pitchFamily="34" charset="0"/>
                <a:ea typeface="Verdana" panose="020B0604030504040204" pitchFamily="34" charset="0"/>
                <a:cs typeface="Arial" panose="020B0604020202020204" pitchFamily="34" charset="0"/>
              </a:rPr>
              <a:t>Дети дошкольного возраста</a:t>
            </a:r>
            <a:endParaRPr kumimoji="0" lang="ru-RU" altLang="ru-RU" sz="15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b="1" dirty="0">
                <a:latin typeface="Segoe UI" panose="020B0502040204020203" pitchFamily="34" charset="0"/>
                <a:ea typeface="Verdana" panose="020B0604030504040204" pitchFamily="34" charset="0"/>
                <a:cs typeface="Segoe UI" panose="020B0502040204020203" pitchFamily="34" charset="0"/>
              </a:rPr>
              <a:t>1 </a:t>
            </a:r>
            <a:r>
              <a:rPr lang="en-US" altLang="ru-RU" sz="1400" b="1" dirty="0">
                <a:latin typeface="Segoe UI" panose="020B0502040204020203" pitchFamily="34" charset="0"/>
                <a:ea typeface="Verdana" panose="020B0604030504040204" pitchFamily="34" charset="0"/>
                <a:cs typeface="Segoe UI" panose="020B0502040204020203" pitchFamily="34" charset="0"/>
              </a:rPr>
              <a:t>6</a:t>
            </a:r>
            <a:r>
              <a:rPr lang="ru-RU" altLang="ru-RU" sz="1400" b="1" dirty="0">
                <a:latin typeface="Segoe UI" panose="020B0502040204020203" pitchFamily="34" charset="0"/>
                <a:ea typeface="Verdana" panose="020B0604030504040204" pitchFamily="34" charset="0"/>
                <a:cs typeface="Segoe UI" panose="020B0502040204020203" pitchFamily="34" charset="0"/>
              </a:rPr>
              <a:t>31</a:t>
            </a:r>
            <a:r>
              <a:rPr kumimoji="0" lang="ru-RU" altLang="ru-RU" sz="1400" b="1" i="0" u="none" strike="noStrike" cap="none" normalizeH="0" baseline="0" dirty="0">
                <a:ln>
                  <a:noFill/>
                </a:ln>
                <a:effectLst/>
                <a:latin typeface="Segoe UI" panose="020B0502040204020203" pitchFamily="34" charset="0"/>
                <a:ea typeface="Verdana" panose="020B0604030504040204" pitchFamily="34" charset="0"/>
                <a:cs typeface="Segoe UI" panose="020B0502040204020203" pitchFamily="34" charset="0"/>
              </a:rPr>
              <a:t> человек</a:t>
            </a:r>
            <a:endParaRPr kumimoji="0" lang="ru-RU" altLang="ru-RU" sz="1400" b="0" i="0" u="none" strike="noStrike" cap="none" normalizeH="0" baseline="0" dirty="0">
              <a:ln>
                <a:noFill/>
              </a:ln>
              <a:effectLst/>
              <a:latin typeface="Segoe UI" panose="020B0502040204020203" pitchFamily="34" charset="0"/>
              <a:cs typeface="Segoe UI" panose="020B0502040204020203" pitchFamily="34" charset="0"/>
            </a:endParaRPr>
          </a:p>
        </p:txBody>
      </p:sp>
      <p:sp>
        <p:nvSpPr>
          <p:cNvPr id="6153" name="Прямоугольник 6152"/>
          <p:cNvSpPr/>
          <p:nvPr/>
        </p:nvSpPr>
        <p:spPr>
          <a:xfrm>
            <a:off x="4465059" y="8316562"/>
            <a:ext cx="3429000" cy="846386"/>
          </a:xfrm>
          <a:prstGeom prst="rect">
            <a:avLst/>
          </a:prstGeom>
        </p:spPr>
        <p:txBody>
          <a:bodyPr>
            <a:spAutoFit/>
          </a:bodyPr>
          <a:lstStyle/>
          <a:p>
            <a:pPr>
              <a:spcBef>
                <a:spcPts val="505"/>
              </a:spcBef>
              <a:spcAft>
                <a:spcPts val="0"/>
              </a:spcAft>
            </a:pPr>
            <a:r>
              <a:rPr lang="ru-RU" sz="1700" b="1"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2026</a:t>
            </a:r>
            <a:endParaRPr lang="ru-RU" sz="17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a:p>
            <a:br>
              <a:rPr lang="ru-RU"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br>
            <a:endParaRPr lang="ru-RU" dirty="0">
              <a:solidFill>
                <a:schemeClr val="tx2">
                  <a:lumMod val="50000"/>
                </a:schemeClr>
              </a:solidFill>
            </a:endParaRPr>
          </a:p>
        </p:txBody>
      </p:sp>
      <p:sp>
        <p:nvSpPr>
          <p:cNvPr id="6154" name="Прямоугольник 6153"/>
          <p:cNvSpPr/>
          <p:nvPr/>
        </p:nvSpPr>
        <p:spPr>
          <a:xfrm>
            <a:off x="4464816" y="8308417"/>
            <a:ext cx="1392689" cy="353943"/>
          </a:xfrm>
          <a:prstGeom prst="rect">
            <a:avLst/>
          </a:prstGeom>
        </p:spPr>
        <p:txBody>
          <a:bodyPr wrap="none">
            <a:spAutoFit/>
          </a:bodyPr>
          <a:lstStyle/>
          <a:p>
            <a:pPr marL="701040">
              <a:spcBef>
                <a:spcPts val="505"/>
              </a:spcBef>
              <a:spcAft>
                <a:spcPts val="0"/>
              </a:spcAft>
            </a:pPr>
            <a:r>
              <a:rPr lang="ru-RU" sz="1700" b="1"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rPr>
              <a:t>2027</a:t>
            </a:r>
            <a:endParaRPr lang="ru-RU" sz="1700" dirty="0">
              <a:solidFill>
                <a:schemeClr val="tx2">
                  <a:lumMod val="50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sp>
        <p:nvSpPr>
          <p:cNvPr id="6155" name="Прямоугольник 6154"/>
          <p:cNvSpPr/>
          <p:nvPr/>
        </p:nvSpPr>
        <p:spPr>
          <a:xfrm>
            <a:off x="5902463" y="8299704"/>
            <a:ext cx="684803" cy="353943"/>
          </a:xfrm>
          <a:prstGeom prst="rect">
            <a:avLst/>
          </a:prstGeom>
        </p:spPr>
        <p:txBody>
          <a:bodyPr wrap="none">
            <a:spAutoFit/>
          </a:bodyPr>
          <a:lstStyle/>
          <a:p>
            <a:r>
              <a:rPr lang="ru-RU" sz="1700" b="1"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rPr>
              <a:t>2028</a:t>
            </a:r>
            <a:endParaRPr lang="ru-RU" sz="1700" dirty="0">
              <a:solidFill>
                <a:schemeClr val="tx2">
                  <a:lumMod val="50000"/>
                </a:schemeClr>
              </a:solidFill>
              <a:latin typeface="Segoe UI" panose="020B0502040204020203" pitchFamily="34" charset="0"/>
              <a:cs typeface="Segoe UI" panose="020B0502040204020203" pitchFamily="34" charset="0"/>
            </a:endParaRPr>
          </a:p>
        </p:txBody>
      </p:sp>
      <p:sp>
        <p:nvSpPr>
          <p:cNvPr id="6156" name="Прямоугольник 6155"/>
          <p:cNvSpPr/>
          <p:nvPr/>
        </p:nvSpPr>
        <p:spPr>
          <a:xfrm>
            <a:off x="4183089" y="6620235"/>
            <a:ext cx="966931" cy="338554"/>
          </a:xfrm>
          <a:prstGeom prst="rect">
            <a:avLst/>
          </a:prstGeom>
        </p:spPr>
        <p:txBody>
          <a:bodyPr wrap="none">
            <a:spAutoFit/>
          </a:bodyPr>
          <a:lstStyle/>
          <a:p>
            <a:r>
              <a:rPr lang="ru-RU" sz="1600"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1 360,4</a:t>
            </a:r>
            <a:endParaRPr lang="ru-RU" sz="1600" dirty="0">
              <a:solidFill>
                <a:schemeClr val="tx2">
                  <a:lumMod val="50000"/>
                </a:schemeClr>
              </a:solidFill>
            </a:endParaRPr>
          </a:p>
        </p:txBody>
      </p:sp>
      <p:sp>
        <p:nvSpPr>
          <p:cNvPr id="6157" name="Прямоугольник 6156"/>
          <p:cNvSpPr/>
          <p:nvPr/>
        </p:nvSpPr>
        <p:spPr>
          <a:xfrm>
            <a:off x="4966471" y="6331667"/>
            <a:ext cx="966931" cy="338554"/>
          </a:xfrm>
          <a:prstGeom prst="rect">
            <a:avLst/>
          </a:prstGeom>
        </p:spPr>
        <p:txBody>
          <a:bodyPr wrap="none">
            <a:spAutoFit/>
          </a:bodyPr>
          <a:lstStyle/>
          <a:p>
            <a:r>
              <a:rPr lang="ru-RU" sz="1600"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1 384,7</a:t>
            </a:r>
            <a:endParaRPr lang="ru-RU" sz="1600" dirty="0">
              <a:solidFill>
                <a:schemeClr val="tx2">
                  <a:lumMod val="50000"/>
                </a:schemeClr>
              </a:solidFill>
            </a:endParaRPr>
          </a:p>
        </p:txBody>
      </p:sp>
      <p:sp>
        <p:nvSpPr>
          <p:cNvPr id="6158" name="Прямоугольник 6157"/>
          <p:cNvSpPr/>
          <p:nvPr/>
        </p:nvSpPr>
        <p:spPr>
          <a:xfrm>
            <a:off x="5864398" y="6281681"/>
            <a:ext cx="966931" cy="338554"/>
          </a:xfrm>
          <a:prstGeom prst="rect">
            <a:avLst/>
          </a:prstGeom>
        </p:spPr>
        <p:txBody>
          <a:bodyPr wrap="none">
            <a:spAutoFit/>
          </a:bodyPr>
          <a:lstStyle/>
          <a:p>
            <a:r>
              <a:rPr lang="ru-RU" sz="1600" b="1" dirty="0">
                <a:solidFill>
                  <a:schemeClr val="tx2">
                    <a:lumMod val="50000"/>
                  </a:schemeClr>
                </a:solidFill>
                <a:latin typeface="Tahoma" panose="020B0604030504040204" pitchFamily="34" charset="0"/>
                <a:ea typeface="Tahoma" panose="020B0604030504040204" pitchFamily="34" charset="0"/>
              </a:rPr>
              <a:t>1 416,8</a:t>
            </a:r>
            <a:endParaRPr lang="ru-RU" sz="1600" dirty="0">
              <a:solidFill>
                <a:schemeClr val="tx2">
                  <a:lumMod val="50000"/>
                </a:schemeClr>
              </a:solidFill>
            </a:endParaRPr>
          </a:p>
        </p:txBody>
      </p:sp>
      <p:sp>
        <p:nvSpPr>
          <p:cNvPr id="6159" name="Прямоугольник 6158"/>
          <p:cNvSpPr/>
          <p:nvPr/>
        </p:nvSpPr>
        <p:spPr>
          <a:xfrm>
            <a:off x="0" y="756984"/>
            <a:ext cx="3429000" cy="2996526"/>
          </a:xfrm>
          <a:prstGeom prst="rect">
            <a:avLst/>
          </a:prstGeom>
        </p:spPr>
        <p:txBody>
          <a:bodyPr wrap="square">
            <a:spAutoFit/>
          </a:bodyPr>
          <a:lstStyle/>
          <a:p>
            <a:pPr marL="309245">
              <a:lnSpc>
                <a:spcPts val="1565"/>
              </a:lnSpc>
              <a:spcBef>
                <a:spcPts val="505"/>
              </a:spcBef>
              <a:spcAft>
                <a:spcPts val="0"/>
              </a:spcAft>
            </a:pP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Цель</a:t>
            </a:r>
            <a:r>
              <a:rPr lang="ru-RU" sz="1600" b="1" spc="13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ru-RU" sz="16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309245" marR="190500">
              <a:lnSpc>
                <a:spcPts val="1325"/>
              </a:lnSpc>
              <a:spcAft>
                <a:spcPts val="0"/>
              </a:spcAft>
              <a:tabLst>
                <a:tab pos="1530350" algn="l"/>
              </a:tabLs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Формирование</a:t>
            </a:r>
            <a:r>
              <a:rPr lang="en-US"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на</a:t>
            </a:r>
            <a:r>
              <a:rPr lang="en-US"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spc="-1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территории</a:t>
            </a:r>
            <a:endPar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309245" marR="280035">
              <a:lnSpc>
                <a:spcPts val="1320"/>
              </a:lnSpc>
              <a:spcAft>
                <a:spcPts val="0"/>
              </a:spcAft>
              <a:tabLst>
                <a:tab pos="1530350" algn="l"/>
                <a:tab pos="2070735" algn="l"/>
              </a:tabLs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муниципального округа Семеновский Нижегородской</a:t>
            </a:r>
            <a:r>
              <a:rPr lang="en-US"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области образовательной системы, обеспечивающей доступность качественного образования, отвечающего потребностям </a:t>
            </a:r>
            <a:r>
              <a:rPr lang="ru-RU" sz="1400" spc="-37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инновационного развития экономики </a:t>
            </a:r>
            <a:r>
              <a:rPr lang="ru-RU" sz="1400" spc="-37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округа, ожиданиям общества</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и</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каждого</a:t>
            </a:r>
            <a:r>
              <a:rPr lang="ru-RU" sz="1400" spc="-9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гражданина</a:t>
            </a:r>
          </a:p>
          <a:p>
            <a:pPr marL="314960">
              <a:lnSpc>
                <a:spcPts val="1565"/>
              </a:lnSpc>
              <a:spcBef>
                <a:spcPts val="850"/>
              </a:spcBef>
              <a:spcAft>
                <a:spcPts val="0"/>
              </a:spcAft>
            </a:pP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Срок</a:t>
            </a:r>
            <a:r>
              <a:rPr lang="ru-RU" sz="1600" b="1" spc="-4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действия</a:t>
            </a:r>
            <a:r>
              <a:rPr lang="ru-RU" sz="1600" b="1" spc="-4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en-US"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314960">
              <a:lnSpc>
                <a:spcPts val="1335"/>
              </a:lnSpc>
              <a:spcAft>
                <a:spcPts val="0"/>
              </a:spcAft>
            </a:pPr>
            <a:endParaRPr lang="en-US" sz="1500"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endParaRPr>
          </a:p>
          <a:p>
            <a:pPr marL="314960">
              <a:lnSpc>
                <a:spcPts val="1335"/>
              </a:lnSpc>
              <a:spcAft>
                <a:spcPts val="0"/>
              </a:spcAft>
            </a:pPr>
            <a:r>
              <a:rPr lang="ru-RU" sz="16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2018-2027</a:t>
            </a:r>
            <a:r>
              <a:rPr lang="ru-RU" sz="1600" spc="9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годы</a:t>
            </a:r>
            <a:endParaRPr lang="en-US" sz="16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314960">
              <a:lnSpc>
                <a:spcPts val="1335"/>
              </a:lnSpc>
              <a:spcAft>
                <a:spcPts val="0"/>
              </a:spcAft>
            </a:pPr>
            <a:endParaRPr lang="en-US" sz="1500"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6160" name="Прямоугольник 6159"/>
          <p:cNvSpPr/>
          <p:nvPr/>
        </p:nvSpPr>
        <p:spPr>
          <a:xfrm>
            <a:off x="3429000" y="838200"/>
            <a:ext cx="3657600" cy="3607654"/>
          </a:xfrm>
          <a:prstGeom prst="rect">
            <a:avLst/>
          </a:prstGeom>
        </p:spPr>
        <p:txBody>
          <a:bodyPr wrap="square">
            <a:spAutoFit/>
          </a:bodyPr>
          <a:lstStyle/>
          <a:p>
            <a:pPr marL="292100">
              <a:lnSpc>
                <a:spcPts val="1565"/>
              </a:lnSpc>
              <a:spcBef>
                <a:spcPts val="505"/>
              </a:spcBef>
              <a:spcAft>
                <a:spcPts val="0"/>
              </a:spcAft>
            </a:pP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Утверждена</a:t>
            </a:r>
            <a:endParaRPr lang="ru-RU" sz="16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292100">
              <a:lnSpc>
                <a:spcPts val="1325"/>
              </a:lnSpc>
              <a:spcAft>
                <a:spcPts val="0"/>
              </a:spcAf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Постановление</a:t>
            </a:r>
            <a:r>
              <a:rPr lang="ru-RU" sz="1400" spc="8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администрации городского округа Семеновский Нижегородской</a:t>
            </a:r>
            <a:r>
              <a:rPr lang="ru-RU" sz="1400" spc="32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области от</a:t>
            </a:r>
            <a:r>
              <a:rPr lang="ru-RU" sz="1400" spc="32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27.11.2017</a:t>
            </a:r>
            <a:r>
              <a:rPr lang="ru-RU" sz="1400" spc="32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г.№3035 «Об </a:t>
            </a:r>
          </a:p>
          <a:p>
            <a:pPr marL="292100">
              <a:lnSpc>
                <a:spcPts val="1325"/>
              </a:lnSpc>
              <a:spcAft>
                <a:spcPts val="0"/>
              </a:spcAf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утверждении муниципальной</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endPar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292100">
              <a:lnSpc>
                <a:spcPts val="1325"/>
              </a:lnSpc>
              <a:spcAft>
                <a:spcPts val="0"/>
              </a:spcAf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"Развитие</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образования</a:t>
            </a:r>
            <a:r>
              <a:rPr lang="ru-RU" sz="1400" spc="-37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endPar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292100" marR="250825">
              <a:lnSpc>
                <a:spcPts val="1325"/>
              </a:lnSpc>
              <a:spcAft>
                <a:spcPts val="0"/>
              </a:spcAf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муниципального округа Семеновский Нижегородской области»</a:t>
            </a:r>
          </a:p>
          <a:p>
            <a:pPr marL="299085" marR="280035">
              <a:lnSpc>
                <a:spcPct val="98000"/>
              </a:lnSpc>
            </a:pPr>
            <a:r>
              <a:rPr lang="ru-RU" sz="1600" b="1" dirty="0">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Муниципальный заказчик-координатор</a:t>
            </a:r>
            <a:endParaRPr lang="ru-RU" sz="1600" dirty="0">
              <a:solidFill>
                <a:schemeClr val="tx2">
                  <a:lumMod val="50000"/>
                </a:schemeClr>
              </a:solidFill>
              <a:latin typeface="Arial" panose="020B0604020202020204" pitchFamily="34" charset="0"/>
              <a:ea typeface="Tahoma" panose="020B0604030504040204" pitchFamily="34" charset="0"/>
              <a:cs typeface="Arial" panose="020B0604020202020204" pitchFamily="34" charset="0"/>
            </a:endParaRPr>
          </a:p>
          <a:p>
            <a:pPr marL="299085" marR="280035">
              <a:lnSpc>
                <a:spcPct val="98000"/>
              </a:lnSpc>
              <a:spcAft>
                <a:spcPts val="0"/>
              </a:spcAf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Управление образования администрации муниципального округа Семеновский</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Нижегородской</a:t>
            </a:r>
            <a:r>
              <a:rPr lang="ru-RU" sz="1400" spc="-37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области</a:t>
            </a:r>
            <a:endParaRPr lang="en-US"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299085" marR="280035">
              <a:lnSpc>
                <a:spcPct val="98000"/>
              </a:lnSpc>
              <a:spcAft>
                <a:spcPts val="0"/>
              </a:spcAft>
            </a:pP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Расходы</a:t>
            </a:r>
            <a:r>
              <a:rPr lang="ru-RU" sz="1600" b="1" spc="18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на</a:t>
            </a:r>
            <a:r>
              <a:rPr lang="ru-RU" sz="1600" b="1" spc="11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выполнение</a:t>
            </a:r>
            <a:r>
              <a:rPr lang="ru-RU" sz="1600" b="1" spc="14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ru-RU" sz="16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6161" name="TextBox 6160"/>
          <p:cNvSpPr txBox="1"/>
          <p:nvPr/>
        </p:nvSpPr>
        <p:spPr>
          <a:xfrm>
            <a:off x="-12700" y="-76200"/>
            <a:ext cx="7162800" cy="923330"/>
          </a:xfrm>
          <a:prstGeom prst="rect">
            <a:avLst/>
          </a:prstGeom>
          <a:noFill/>
        </p:spPr>
        <p:txBody>
          <a:bodyPr wrap="square" rtlCol="0">
            <a:spAutoFit/>
          </a:bodyPr>
          <a:lstStyle/>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«Развитие образования муниципального </a:t>
            </a:r>
          </a:p>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округа Семеновский Нижегородской области»</a:t>
            </a:r>
          </a:p>
        </p:txBody>
      </p:sp>
      <p:sp>
        <p:nvSpPr>
          <p:cNvPr id="30" name="TextBox 29">
            <a:extLst>
              <a:ext uri="{FF2B5EF4-FFF2-40B4-BE49-F238E27FC236}">
                <a16:creationId xmlns:a16="http://schemas.microsoft.com/office/drawing/2014/main" id="{D5FC1512-F60C-83C7-B26E-5103708B0C10}"/>
              </a:ext>
            </a:extLst>
          </p:cNvPr>
          <p:cNvSpPr txBox="1"/>
          <p:nvPr/>
        </p:nvSpPr>
        <p:spPr>
          <a:xfrm>
            <a:off x="-152400" y="6172200"/>
            <a:ext cx="3728194" cy="269626"/>
          </a:xfrm>
          <a:prstGeom prst="rect">
            <a:avLst/>
          </a:prstGeom>
          <a:noFill/>
        </p:spPr>
        <p:txBody>
          <a:bodyPr wrap="square">
            <a:spAutoFit/>
          </a:bodyPr>
          <a:lstStyle/>
          <a:p>
            <a:pPr marL="314960">
              <a:lnSpc>
                <a:spcPts val="1335"/>
              </a:lnSpc>
              <a:spcAft>
                <a:spcPts val="0"/>
              </a:spcAft>
            </a:pPr>
            <a:r>
              <a:rPr lang="ru-RU" sz="1800" b="1"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rPr>
              <a:t>Целевая</a:t>
            </a:r>
            <a:r>
              <a:rPr lang="ru-RU" sz="1800" b="1" spc="190"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rPr>
              <a:t> </a:t>
            </a:r>
            <a:r>
              <a:rPr lang="ru-RU" sz="1800" b="1"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rPr>
              <a:t>группа</a:t>
            </a:r>
            <a:r>
              <a:rPr lang="ru-RU" sz="1800" b="1" spc="145"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rPr>
              <a:t> </a:t>
            </a:r>
            <a:r>
              <a:rPr lang="ru-RU" sz="1800" b="1"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rPr>
              <a:t>программы</a:t>
            </a:r>
            <a:endParaRPr lang="ru-RU" sz="1800" dirty="0">
              <a:solidFill>
                <a:schemeClr val="tx2">
                  <a:lumMod val="50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2" name="Номер слайда 1">
            <a:extLst>
              <a:ext uri="{FF2B5EF4-FFF2-40B4-BE49-F238E27FC236}">
                <a16:creationId xmlns:a16="http://schemas.microsoft.com/office/drawing/2014/main" id="{156BCE36-1133-9AFC-BC18-0851ECECC76F}"/>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38</a:t>
            </a:fld>
            <a:endParaRPr lang="ru-RU" spc="-100" dirty="0"/>
          </a:p>
        </p:txBody>
      </p:sp>
      <p:pic>
        <p:nvPicPr>
          <p:cNvPr id="4098" name="Picture 2">
            <a:extLst>
              <a:ext uri="{FF2B5EF4-FFF2-40B4-BE49-F238E27FC236}">
                <a16:creationId xmlns:a16="http://schemas.microsoft.com/office/drawing/2014/main" id="{29BAE106-6001-DE30-7B26-178E0B36179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5381" b="13939"/>
          <a:stretch>
            <a:fillRect/>
          </a:stretch>
        </p:blipFill>
        <p:spPr bwMode="auto">
          <a:xfrm>
            <a:off x="0" y="3505200"/>
            <a:ext cx="3836051"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160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1" y="136335"/>
            <a:ext cx="6858000" cy="923330"/>
          </a:xfrm>
          <a:prstGeom prst="rect">
            <a:avLst/>
          </a:prstGeom>
          <a:gradFill>
            <a:gsLst>
              <a:gs pos="100000">
                <a:schemeClr val="accent1">
                  <a:lumMod val="20000"/>
                  <a:lumOff val="80000"/>
                  <a:alpha val="2000"/>
                </a:schemeClr>
              </a:gs>
              <a:gs pos="100000">
                <a:schemeClr val="accent1">
                  <a:lumMod val="20000"/>
                  <a:lumOff val="80000"/>
                </a:schemeClr>
              </a:gs>
              <a:gs pos="100000">
                <a:schemeClr val="accent1">
                  <a:lumMod val="20000"/>
                  <a:lumOff val="80000"/>
                </a:schemeClr>
              </a:gs>
            </a:gsLst>
            <a:lin ang="16200000" scaled="0"/>
          </a:gradFill>
        </p:spPr>
        <p:txBody>
          <a:bodyPr wrap="square" rtlCol="0">
            <a:spAutoFit/>
          </a:bodyPr>
          <a:lstStyle/>
          <a:p>
            <a:pPr algn="ctr"/>
            <a:r>
              <a:rPr lang="ru-RU" b="1" dirty="0">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latin typeface="Arial" panose="020B0604020202020204" pitchFamily="34" charset="0"/>
                <a:ea typeface="Verdana" panose="020B0604030504040204" pitchFamily="34" charset="0"/>
                <a:cs typeface="Arial" panose="020B0604020202020204" pitchFamily="34" charset="0"/>
              </a:rPr>
            </a:br>
            <a:r>
              <a:rPr lang="ru-RU" b="1" dirty="0">
                <a:latin typeface="Arial" panose="020B0604020202020204" pitchFamily="34" charset="0"/>
                <a:ea typeface="Verdana" panose="020B0604030504040204" pitchFamily="34" charset="0"/>
                <a:cs typeface="Arial" panose="020B0604020202020204" pitchFamily="34" charset="0"/>
              </a:rPr>
              <a:t>«Развитие образования муниципального </a:t>
            </a:r>
          </a:p>
          <a:p>
            <a:pPr algn="ctr"/>
            <a:r>
              <a:rPr lang="ru-RU" b="1" dirty="0">
                <a:latin typeface="Arial" panose="020B0604020202020204" pitchFamily="34" charset="0"/>
                <a:ea typeface="Verdana" panose="020B0604030504040204" pitchFamily="34" charset="0"/>
                <a:cs typeface="Arial" panose="020B0604020202020204" pitchFamily="34" charset="0"/>
              </a:rPr>
              <a:t>округа Семеновский Нижегородской области»</a:t>
            </a:r>
          </a:p>
        </p:txBody>
      </p:sp>
      <p:graphicFrame>
        <p:nvGraphicFramePr>
          <p:cNvPr id="2" name="Таблица 1"/>
          <p:cNvGraphicFramePr>
            <a:graphicFrameLocks noGrp="1"/>
          </p:cNvGraphicFramePr>
          <p:nvPr/>
        </p:nvGraphicFramePr>
        <p:xfrm>
          <a:off x="152400" y="1219200"/>
          <a:ext cx="6629399" cy="7417391"/>
        </p:xfrm>
        <a:graphic>
          <a:graphicData uri="http://schemas.openxmlformats.org/drawingml/2006/table">
            <a:tbl>
              <a:tblPr firstRow="1" bandRow="1">
                <a:tableStyleId>{BC89EF96-8CEA-46FF-86C4-4CE0E7609802}</a:tableStyleId>
              </a:tblPr>
              <a:tblGrid>
                <a:gridCol w="1981200">
                  <a:extLst>
                    <a:ext uri="{9D8B030D-6E8A-4147-A177-3AD203B41FA5}">
                      <a16:colId xmlns:a16="http://schemas.microsoft.com/office/drawing/2014/main" val="419449098"/>
                    </a:ext>
                  </a:extLst>
                </a:gridCol>
                <a:gridCol w="762000">
                  <a:extLst>
                    <a:ext uri="{9D8B030D-6E8A-4147-A177-3AD203B41FA5}">
                      <a16:colId xmlns:a16="http://schemas.microsoft.com/office/drawing/2014/main" val="2667945278"/>
                    </a:ext>
                  </a:extLst>
                </a:gridCol>
                <a:gridCol w="761999">
                  <a:extLst>
                    <a:ext uri="{9D8B030D-6E8A-4147-A177-3AD203B41FA5}">
                      <a16:colId xmlns:a16="http://schemas.microsoft.com/office/drawing/2014/main" val="1064812388"/>
                    </a:ext>
                  </a:extLst>
                </a:gridCol>
                <a:gridCol w="762001">
                  <a:extLst>
                    <a:ext uri="{9D8B030D-6E8A-4147-A177-3AD203B41FA5}">
                      <a16:colId xmlns:a16="http://schemas.microsoft.com/office/drawing/2014/main" val="2841044048"/>
                    </a:ext>
                  </a:extLst>
                </a:gridCol>
                <a:gridCol w="838199">
                  <a:extLst>
                    <a:ext uri="{9D8B030D-6E8A-4147-A177-3AD203B41FA5}">
                      <a16:colId xmlns:a16="http://schemas.microsoft.com/office/drawing/2014/main" val="3098439538"/>
                    </a:ext>
                  </a:extLst>
                </a:gridCol>
                <a:gridCol w="685800">
                  <a:extLst>
                    <a:ext uri="{9D8B030D-6E8A-4147-A177-3AD203B41FA5}">
                      <a16:colId xmlns:a16="http://schemas.microsoft.com/office/drawing/2014/main" val="3923153661"/>
                    </a:ext>
                  </a:extLst>
                </a:gridCol>
                <a:gridCol w="838200">
                  <a:extLst>
                    <a:ext uri="{9D8B030D-6E8A-4147-A177-3AD203B41FA5}">
                      <a16:colId xmlns:a16="http://schemas.microsoft.com/office/drawing/2014/main" val="2382775452"/>
                    </a:ext>
                  </a:extLst>
                </a:gridCol>
              </a:tblGrid>
              <a:tr h="583634">
                <a:tc>
                  <a:txBody>
                    <a:bodyPr/>
                    <a:lstStyle/>
                    <a:p>
                      <a:pPr>
                        <a:spcBef>
                          <a:spcPts val="15"/>
                        </a:spcBef>
                        <a:spcAft>
                          <a:spcPts val="0"/>
                        </a:spcAft>
                      </a:pPr>
                      <a:r>
                        <a:rPr lang="ru-RU" sz="1300" dirty="0">
                          <a:effectLst/>
                        </a:rPr>
                        <a:t> </a:t>
                      </a:r>
                    </a:p>
                    <a:p>
                      <a:pPr marL="31115">
                        <a:spcBef>
                          <a:spcPts val="5"/>
                        </a:spcBef>
                        <a:spcAft>
                          <a:spcPts val="0"/>
                        </a:spcAft>
                      </a:pPr>
                      <a:r>
                        <a:rPr lang="ru-RU" sz="1300" dirty="0">
                          <a:effectLst/>
                        </a:rPr>
                        <a:t>Подпрограммы</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87960">
                        <a:lnSpc>
                          <a:spcPts val="1325"/>
                        </a:lnSpc>
                        <a:spcBef>
                          <a:spcPts val="1030"/>
                        </a:spcBef>
                        <a:spcAft>
                          <a:spcPts val="0"/>
                        </a:spcAft>
                      </a:pPr>
                      <a:r>
                        <a:rPr lang="ru-RU" sz="1300" dirty="0">
                          <a:effectLst/>
                        </a:rPr>
                        <a:t>2024</a:t>
                      </a:r>
                    </a:p>
                    <a:p>
                      <a:pPr marL="226060">
                        <a:lnSpc>
                          <a:spcPts val="1325"/>
                        </a:lnSpc>
                        <a:spcAft>
                          <a:spcPts val="0"/>
                        </a:spcAft>
                      </a:pPr>
                      <a:r>
                        <a:rPr lang="ru-RU" sz="1300" dirty="0">
                          <a:effectLst/>
                        </a:rPr>
                        <a:t>год</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44780">
                        <a:lnSpc>
                          <a:spcPts val="1325"/>
                        </a:lnSpc>
                        <a:spcBef>
                          <a:spcPts val="1030"/>
                        </a:spcBef>
                        <a:spcAft>
                          <a:spcPts val="0"/>
                        </a:spcAft>
                      </a:pPr>
                      <a:r>
                        <a:rPr lang="ru-RU" sz="1300" dirty="0">
                          <a:effectLst/>
                        </a:rPr>
                        <a:t>2025</a:t>
                      </a:r>
                    </a:p>
                    <a:p>
                      <a:pPr marL="184150">
                        <a:lnSpc>
                          <a:spcPts val="1325"/>
                        </a:lnSpc>
                        <a:spcAft>
                          <a:spcPts val="0"/>
                        </a:spcAft>
                      </a:pPr>
                      <a:r>
                        <a:rPr lang="ru-RU" sz="1300" dirty="0">
                          <a:effectLst/>
                        </a:rPr>
                        <a:t>год</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95580">
                        <a:lnSpc>
                          <a:spcPts val="1325"/>
                        </a:lnSpc>
                        <a:spcBef>
                          <a:spcPts val="1030"/>
                        </a:spcBef>
                        <a:spcAft>
                          <a:spcPts val="0"/>
                        </a:spcAft>
                      </a:pPr>
                      <a:r>
                        <a:rPr lang="ru-RU" sz="1300" dirty="0">
                          <a:effectLst/>
                        </a:rPr>
                        <a:t>2026</a:t>
                      </a:r>
                    </a:p>
                    <a:p>
                      <a:pPr marL="233680">
                        <a:lnSpc>
                          <a:spcPts val="1325"/>
                        </a:lnSpc>
                        <a:spcAft>
                          <a:spcPts val="0"/>
                        </a:spcAft>
                      </a:pPr>
                      <a:r>
                        <a:rPr lang="ru-RU" sz="1300" dirty="0">
                          <a:effectLst/>
                        </a:rPr>
                        <a:t>год</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lnSpc>
                          <a:spcPts val="1325"/>
                        </a:lnSpc>
                        <a:spcBef>
                          <a:spcPts val="370"/>
                        </a:spcBef>
                        <a:spcAft>
                          <a:spcPts val="0"/>
                        </a:spcAft>
                      </a:pPr>
                      <a:r>
                        <a:rPr lang="ru-RU" sz="1300" dirty="0">
                          <a:effectLst/>
                        </a:rPr>
                        <a:t>%</a:t>
                      </a:r>
                    </a:p>
                    <a:p>
                      <a:pPr marL="170815" marR="133350" algn="ctr">
                        <a:lnSpc>
                          <a:spcPts val="1320"/>
                        </a:lnSpc>
                        <a:spcAft>
                          <a:spcPts val="0"/>
                        </a:spcAft>
                      </a:pPr>
                      <a:r>
                        <a:rPr lang="ru-RU" sz="1300" dirty="0">
                          <a:effectLst/>
                        </a:rPr>
                        <a:t>к</a:t>
                      </a:r>
                      <a:r>
                        <a:rPr lang="ru-RU" sz="1300" spc="-10" dirty="0">
                          <a:effectLst/>
                        </a:rPr>
                        <a:t> </a:t>
                      </a:r>
                      <a:r>
                        <a:rPr lang="ru-RU" sz="1300" dirty="0">
                          <a:effectLst/>
                        </a:rPr>
                        <a:t>2025</a:t>
                      </a:r>
                    </a:p>
                    <a:p>
                      <a:pPr marL="133350" marR="133350" algn="ctr">
                        <a:lnSpc>
                          <a:spcPts val="1325"/>
                        </a:lnSpc>
                        <a:spcAft>
                          <a:spcPts val="0"/>
                        </a:spcAft>
                      </a:pPr>
                      <a:r>
                        <a:rPr lang="ru-RU" sz="1300" dirty="0">
                          <a:effectLst/>
                        </a:rPr>
                        <a:t>году</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31445">
                        <a:lnSpc>
                          <a:spcPts val="1325"/>
                        </a:lnSpc>
                        <a:spcBef>
                          <a:spcPts val="1030"/>
                        </a:spcBef>
                        <a:spcAft>
                          <a:spcPts val="0"/>
                        </a:spcAft>
                      </a:pPr>
                      <a:r>
                        <a:rPr lang="ru-RU" sz="1300" dirty="0">
                          <a:effectLst/>
                        </a:rPr>
                        <a:t>2027</a:t>
                      </a:r>
                    </a:p>
                    <a:p>
                      <a:pPr marL="170815">
                        <a:lnSpc>
                          <a:spcPts val="1325"/>
                        </a:lnSpc>
                        <a:spcAft>
                          <a:spcPts val="0"/>
                        </a:spcAft>
                      </a:pPr>
                      <a:r>
                        <a:rPr lang="ru-RU" sz="1300" dirty="0">
                          <a:effectLst/>
                        </a:rPr>
                        <a:t>год</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94945">
                        <a:lnSpc>
                          <a:spcPts val="1325"/>
                        </a:lnSpc>
                        <a:spcBef>
                          <a:spcPts val="1030"/>
                        </a:spcBef>
                        <a:spcAft>
                          <a:spcPts val="0"/>
                        </a:spcAft>
                      </a:pPr>
                      <a:r>
                        <a:rPr lang="ru-RU" sz="1300" dirty="0">
                          <a:effectLst/>
                        </a:rPr>
                        <a:t>2028</a:t>
                      </a:r>
                    </a:p>
                    <a:p>
                      <a:pPr marL="252730">
                        <a:lnSpc>
                          <a:spcPts val="1325"/>
                        </a:lnSpc>
                        <a:spcAft>
                          <a:spcPts val="0"/>
                        </a:spcAft>
                      </a:pPr>
                      <a:r>
                        <a:rPr lang="ru-RU" sz="1300" dirty="0">
                          <a:effectLst/>
                        </a:rPr>
                        <a:t>год</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3824221233"/>
                  </a:ext>
                </a:extLst>
              </a:tr>
              <a:tr h="1017248">
                <a:tc>
                  <a:txBody>
                    <a:bodyPr/>
                    <a:lstStyle/>
                    <a:p>
                      <a:pPr marL="32400" marR="3175">
                        <a:lnSpc>
                          <a:spcPct val="98000"/>
                        </a:lnSpc>
                        <a:spcBef>
                          <a:spcPts val="20"/>
                        </a:spcBef>
                        <a:spcAft>
                          <a:spcPts val="0"/>
                        </a:spcAft>
                      </a:pPr>
                      <a:r>
                        <a:rPr lang="ru-RU" sz="1300" dirty="0">
                          <a:effectLst/>
                        </a:rPr>
                        <a:t>Развитие образования</a:t>
                      </a:r>
                      <a:r>
                        <a:rPr lang="ru-RU" sz="1300" spc="5" dirty="0">
                          <a:effectLst/>
                        </a:rPr>
                        <a:t> муниципального</a:t>
                      </a:r>
                      <a:r>
                        <a:rPr lang="ru-RU" sz="1300" spc="-5" dirty="0">
                          <a:effectLst/>
                        </a:rPr>
                        <a:t> округа Семеновский Нижегородской области,</a:t>
                      </a:r>
                      <a:r>
                        <a:rPr lang="ru-RU" sz="1300" spc="-310" dirty="0">
                          <a:effectLst/>
                        </a:rPr>
                        <a:t>              </a:t>
                      </a:r>
                      <a:endParaRPr lang="ru-RU" sz="1300" dirty="0">
                        <a:effectLst/>
                      </a:endParaRPr>
                    </a:p>
                    <a:p>
                      <a:pPr marL="32400" marR="3175">
                        <a:lnSpc>
                          <a:spcPct val="98000"/>
                        </a:lnSpc>
                        <a:spcBef>
                          <a:spcPts val="20"/>
                        </a:spcBef>
                        <a:spcAft>
                          <a:spcPts val="0"/>
                        </a:spcAft>
                      </a:pPr>
                      <a:r>
                        <a:rPr lang="ru-RU" sz="1300" spc="-310" dirty="0">
                          <a:effectLst/>
                        </a:rPr>
                        <a:t>     </a:t>
                      </a:r>
                      <a:r>
                        <a:rPr lang="ru-RU" sz="1300" dirty="0">
                          <a:effectLst/>
                        </a:rPr>
                        <a:t>в</a:t>
                      </a:r>
                      <a:r>
                        <a:rPr lang="ru-RU" sz="1300" spc="-45" dirty="0">
                          <a:effectLst/>
                        </a:rPr>
                        <a:t> </a:t>
                      </a:r>
                      <a:r>
                        <a:rPr lang="ru-RU" sz="1300" dirty="0">
                          <a:effectLst/>
                        </a:rPr>
                        <a:t>том</a:t>
                      </a:r>
                      <a:r>
                        <a:rPr lang="ru-RU" sz="1300" spc="-50" dirty="0">
                          <a:effectLst/>
                        </a:rPr>
                        <a:t> </a:t>
                      </a:r>
                      <a:r>
                        <a:rPr lang="ru-RU" sz="1300" dirty="0">
                          <a:effectLst/>
                        </a:rPr>
                        <a:t>числе</a:t>
                      </a:r>
                      <a:r>
                        <a:rPr lang="ru-RU" sz="1300" spc="-55" dirty="0">
                          <a:effectLst/>
                        </a:rPr>
                        <a:t> </a:t>
                      </a:r>
                      <a:r>
                        <a:rPr lang="ru-RU" sz="1300" dirty="0">
                          <a:effectLst/>
                        </a:rPr>
                        <a:t>подпрограммы:</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25"/>
                        </a:spcBef>
                        <a:spcAft>
                          <a:spcPts val="0"/>
                        </a:spcAft>
                      </a:pPr>
                      <a:r>
                        <a:rPr lang="ru-RU" sz="1300" dirty="0">
                          <a:effectLst/>
                          <a:latin typeface="+mn-lt"/>
                        </a:rPr>
                        <a:t> </a:t>
                      </a:r>
                    </a:p>
                    <a:p>
                      <a:pPr marL="97155" marR="97155" algn="ctr">
                        <a:spcAft>
                          <a:spcPts val="0"/>
                        </a:spcAft>
                      </a:pPr>
                      <a:r>
                        <a:rPr lang="ru-RU" sz="1300" dirty="0">
                          <a:effectLst/>
                          <a:latin typeface="+mn-lt"/>
                        </a:rPr>
                        <a:t>1 206,3</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25"/>
                        </a:spcBef>
                        <a:spcAft>
                          <a:spcPts val="0"/>
                        </a:spcAft>
                      </a:pPr>
                      <a:r>
                        <a:rPr lang="ru-RU" sz="1300" dirty="0">
                          <a:effectLst/>
                          <a:latin typeface="+mn-lt"/>
                        </a:rPr>
                        <a:t> </a:t>
                      </a:r>
                    </a:p>
                    <a:p>
                      <a:pPr marL="97155" marR="97155" algn="ctr">
                        <a:spcAft>
                          <a:spcPts val="0"/>
                        </a:spcAft>
                      </a:pPr>
                      <a:r>
                        <a:rPr lang="ru-RU" sz="1300" dirty="0">
                          <a:effectLst/>
                          <a:latin typeface="+mn-lt"/>
                        </a:rPr>
                        <a:t>1 302,8</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25"/>
                        </a:spcBef>
                        <a:spcAft>
                          <a:spcPts val="0"/>
                        </a:spcAft>
                      </a:pPr>
                      <a:r>
                        <a:rPr lang="ru-RU" sz="1300" dirty="0">
                          <a:effectLst/>
                          <a:latin typeface="+mn-lt"/>
                        </a:rPr>
                        <a:t> </a:t>
                      </a:r>
                    </a:p>
                    <a:p>
                      <a:pPr marL="97155" marR="97155" algn="ctr">
                        <a:spcAft>
                          <a:spcPts val="0"/>
                        </a:spcAft>
                      </a:pPr>
                      <a:r>
                        <a:rPr lang="ru-RU" sz="1300" dirty="0">
                          <a:effectLst/>
                          <a:latin typeface="+mn-lt"/>
                        </a:rPr>
                        <a:t>1 360,4</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25"/>
                        </a:spcBef>
                        <a:spcAft>
                          <a:spcPts val="0"/>
                        </a:spcAft>
                      </a:pPr>
                      <a:r>
                        <a:rPr lang="ru-RU" sz="1300" dirty="0">
                          <a:effectLst/>
                          <a:latin typeface="+mn-lt"/>
                        </a:rPr>
                        <a:t> </a:t>
                      </a:r>
                    </a:p>
                    <a:p>
                      <a:pPr marL="192405" marR="193040" algn="ctr">
                        <a:spcAft>
                          <a:spcPts val="0"/>
                        </a:spcAft>
                      </a:pPr>
                      <a:r>
                        <a:rPr lang="ru-RU" sz="1300" dirty="0">
                          <a:effectLst/>
                          <a:latin typeface="+mn-lt"/>
                        </a:rPr>
                        <a:t>104,4</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25"/>
                        </a:spcBef>
                        <a:spcAft>
                          <a:spcPts val="0"/>
                        </a:spcAft>
                      </a:pPr>
                      <a:r>
                        <a:rPr lang="ru-RU" sz="1300" dirty="0">
                          <a:effectLst/>
                          <a:latin typeface="+mn-lt"/>
                        </a:rPr>
                        <a:t> </a:t>
                      </a:r>
                    </a:p>
                    <a:p>
                      <a:pPr marL="33655" marR="33655" algn="ctr">
                        <a:spcAft>
                          <a:spcPts val="0"/>
                        </a:spcAft>
                      </a:pPr>
                      <a:r>
                        <a:rPr lang="ru-RU" sz="1300" dirty="0">
                          <a:effectLst/>
                          <a:latin typeface="+mn-lt"/>
                        </a:rPr>
                        <a:t>1 384,7</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lgn="ctr">
                        <a:spcBef>
                          <a:spcPts val="25"/>
                        </a:spcBef>
                        <a:spcAft>
                          <a:spcPts val="0"/>
                        </a:spcAft>
                      </a:pPr>
                      <a:r>
                        <a:rPr lang="ru-RU" sz="1300" dirty="0">
                          <a:effectLst/>
                          <a:latin typeface="+mn-lt"/>
                        </a:rPr>
                        <a:t> </a:t>
                      </a:r>
                    </a:p>
                    <a:p>
                      <a:pPr marR="112395" algn="ctr">
                        <a:spcAft>
                          <a:spcPts val="0"/>
                        </a:spcAft>
                      </a:pPr>
                      <a:r>
                        <a:rPr lang="ru-RU" sz="1300" dirty="0">
                          <a:effectLst/>
                          <a:latin typeface="+mn-lt"/>
                        </a:rPr>
                        <a:t>1 416,8</a:t>
                      </a:r>
                      <a:endParaRPr lang="ru-RU" sz="1300" dirty="0">
                        <a:effectLst/>
                        <a:latin typeface="+mn-lt"/>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854099192"/>
                  </a:ext>
                </a:extLst>
              </a:tr>
              <a:tr h="436978">
                <a:tc>
                  <a:txBody>
                    <a:bodyPr/>
                    <a:lstStyle/>
                    <a:p>
                      <a:pPr marL="32400">
                        <a:lnSpc>
                          <a:spcPct val="98000"/>
                        </a:lnSpc>
                        <a:spcBef>
                          <a:spcPts val="815"/>
                        </a:spcBef>
                        <a:spcAft>
                          <a:spcPts val="0"/>
                        </a:spcAft>
                      </a:pPr>
                      <a:r>
                        <a:rPr lang="ru-RU" sz="1300" dirty="0">
                          <a:effectLst/>
                        </a:rPr>
                        <a:t>Развитие</a:t>
                      </a:r>
                      <a:r>
                        <a:rPr lang="ru-RU" sz="1300" spc="115" dirty="0">
                          <a:effectLst/>
                        </a:rPr>
                        <a:t> </a:t>
                      </a:r>
                      <a:r>
                        <a:rPr lang="ru-RU" sz="1300" dirty="0">
                          <a:effectLst/>
                        </a:rPr>
                        <a:t>общего</a:t>
                      </a:r>
                      <a:r>
                        <a:rPr lang="ru-RU" sz="1300" spc="120" dirty="0">
                          <a:effectLst/>
                        </a:rPr>
                        <a:t> </a:t>
                      </a:r>
                      <a:r>
                        <a:rPr lang="ru-RU" sz="1300" dirty="0">
                          <a:effectLst/>
                        </a:rPr>
                        <a:t>образования</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96520" marR="97155" algn="ctr">
                        <a:spcBef>
                          <a:spcPts val="815"/>
                        </a:spcBef>
                        <a:spcAft>
                          <a:spcPts val="0"/>
                        </a:spcAft>
                      </a:pPr>
                      <a:r>
                        <a:rPr lang="ru-RU" sz="1300" dirty="0">
                          <a:effectLst/>
                          <a:latin typeface="+mn-lt"/>
                        </a:rPr>
                        <a:t>1 047,7</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marL="96520" marR="97155" algn="ctr">
                        <a:spcBef>
                          <a:spcPts val="815"/>
                        </a:spcBef>
                        <a:spcAft>
                          <a:spcPts val="0"/>
                        </a:spcAft>
                      </a:pPr>
                      <a:r>
                        <a:rPr lang="ru-RU" sz="1300" dirty="0">
                          <a:effectLst/>
                          <a:latin typeface="+mn-lt"/>
                        </a:rPr>
                        <a:t>1 104,2</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marL="96520" marR="97155" algn="ctr">
                        <a:spcBef>
                          <a:spcPts val="815"/>
                        </a:spcBef>
                        <a:spcAft>
                          <a:spcPts val="0"/>
                        </a:spcAft>
                      </a:pPr>
                      <a:r>
                        <a:rPr lang="ru-RU" sz="1300" dirty="0">
                          <a:effectLst/>
                          <a:latin typeface="+mn-lt"/>
                        </a:rPr>
                        <a:t>1 173,6</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marL="192405" marR="192405" algn="ctr">
                        <a:spcBef>
                          <a:spcPts val="815"/>
                        </a:spcBef>
                        <a:spcAft>
                          <a:spcPts val="0"/>
                        </a:spcAft>
                      </a:pPr>
                      <a:r>
                        <a:rPr lang="ru-RU" sz="1300" dirty="0">
                          <a:effectLst/>
                          <a:latin typeface="+mn-lt"/>
                        </a:rPr>
                        <a:t>106,3</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marL="32385" marR="33655" algn="ctr">
                        <a:spcBef>
                          <a:spcPts val="815"/>
                        </a:spcBef>
                        <a:spcAft>
                          <a:spcPts val="0"/>
                        </a:spcAft>
                      </a:pPr>
                      <a:r>
                        <a:rPr lang="ru-RU" sz="1300" dirty="0">
                          <a:effectLst/>
                          <a:latin typeface="+mn-lt"/>
                        </a:rPr>
                        <a:t>1 176,6</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marR="116205" algn="ctr">
                        <a:spcBef>
                          <a:spcPts val="815"/>
                        </a:spcBef>
                        <a:spcAft>
                          <a:spcPts val="0"/>
                        </a:spcAft>
                      </a:pPr>
                      <a:r>
                        <a:rPr lang="ru-RU" sz="1300" dirty="0">
                          <a:effectLst/>
                          <a:latin typeface="+mn-lt"/>
                        </a:rPr>
                        <a:t>1 206,1</a:t>
                      </a:r>
                      <a:endParaRPr lang="ru-RU" sz="1300" dirty="0">
                        <a:effectLst/>
                        <a:latin typeface="+mn-lt"/>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467864220"/>
                  </a:ext>
                </a:extLst>
              </a:tr>
              <a:tr h="908050">
                <a:tc>
                  <a:txBody>
                    <a:bodyPr/>
                    <a:lstStyle/>
                    <a:p>
                      <a:pPr marL="32400">
                        <a:lnSpc>
                          <a:spcPct val="98000"/>
                        </a:lnSpc>
                        <a:spcBef>
                          <a:spcPts val="310"/>
                        </a:spcBef>
                        <a:spcAft>
                          <a:spcPts val="0"/>
                        </a:spcAft>
                      </a:pPr>
                      <a:r>
                        <a:rPr lang="ru-RU" sz="1300" spc="-5" dirty="0">
                          <a:effectLst/>
                        </a:rPr>
                        <a:t>Развитие</a:t>
                      </a:r>
                      <a:r>
                        <a:rPr lang="ru-RU" sz="1300" spc="-60" dirty="0">
                          <a:effectLst/>
                        </a:rPr>
                        <a:t> </a:t>
                      </a:r>
                      <a:r>
                        <a:rPr lang="ru-RU" sz="1300" dirty="0">
                          <a:effectLst/>
                        </a:rPr>
                        <a:t>дополнительного</a:t>
                      </a:r>
                    </a:p>
                    <a:p>
                      <a:pPr marL="32400" marR="206375">
                        <a:lnSpc>
                          <a:spcPct val="98000"/>
                        </a:lnSpc>
                        <a:spcAft>
                          <a:spcPts val="0"/>
                        </a:spcAft>
                      </a:pPr>
                      <a:r>
                        <a:rPr lang="ru-RU" sz="1300" dirty="0">
                          <a:effectLst/>
                        </a:rPr>
                        <a:t>образования</a:t>
                      </a:r>
                      <a:r>
                        <a:rPr lang="ru-RU" sz="1300" spc="35" dirty="0">
                          <a:effectLst/>
                        </a:rPr>
                        <a:t> </a:t>
                      </a:r>
                      <a:r>
                        <a:rPr lang="ru-RU" sz="1300" dirty="0">
                          <a:effectLst/>
                        </a:rPr>
                        <a:t>и</a:t>
                      </a:r>
                      <a:r>
                        <a:rPr lang="ru-RU" sz="1300" spc="5" dirty="0">
                          <a:effectLst/>
                        </a:rPr>
                        <a:t> </a:t>
                      </a:r>
                      <a:r>
                        <a:rPr lang="ru-RU" sz="1300" dirty="0">
                          <a:effectLst/>
                        </a:rPr>
                        <a:t>воспитания</a:t>
                      </a:r>
                      <a:r>
                        <a:rPr lang="ru-RU" sz="1300" spc="20" dirty="0">
                          <a:effectLst/>
                        </a:rPr>
                        <a:t> </a:t>
                      </a:r>
                      <a:r>
                        <a:rPr lang="ru-RU" sz="1300" dirty="0">
                          <a:effectLst/>
                        </a:rPr>
                        <a:t>детей</a:t>
                      </a:r>
                      <a:r>
                        <a:rPr lang="ru-RU" sz="1300" spc="10" dirty="0">
                          <a:effectLst/>
                        </a:rPr>
                        <a:t> </a:t>
                      </a:r>
                      <a:r>
                        <a:rPr lang="ru-RU" sz="1300" dirty="0">
                          <a:effectLst/>
                        </a:rPr>
                        <a:t>и </a:t>
                      </a:r>
                      <a:r>
                        <a:rPr lang="ru-RU" sz="1300" spc="-320" dirty="0">
                          <a:effectLst/>
                        </a:rPr>
                        <a:t> </a:t>
                      </a:r>
                      <a:r>
                        <a:rPr lang="ru-RU" sz="1300" dirty="0">
                          <a:effectLst/>
                        </a:rPr>
                        <a:t>молодежи</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50"/>
                        </a:spcBef>
                        <a:spcAft>
                          <a:spcPts val="0"/>
                        </a:spcAft>
                      </a:pPr>
                      <a:r>
                        <a:rPr lang="ru-RU" sz="1300" dirty="0">
                          <a:effectLst/>
                          <a:latin typeface="+mn-lt"/>
                        </a:rPr>
                        <a:t> </a:t>
                      </a:r>
                    </a:p>
                    <a:p>
                      <a:pPr marL="96520" marR="97155" algn="ctr">
                        <a:spcAft>
                          <a:spcPts val="0"/>
                        </a:spcAft>
                      </a:pPr>
                      <a:r>
                        <a:rPr lang="ru-RU" sz="1300" dirty="0">
                          <a:effectLst/>
                          <a:latin typeface="+mn-lt"/>
                        </a:rPr>
                        <a:t>43,3</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0"/>
                        </a:spcBef>
                        <a:spcAft>
                          <a:spcPts val="0"/>
                        </a:spcAft>
                      </a:pPr>
                      <a:r>
                        <a:rPr lang="ru-RU" sz="1300" dirty="0">
                          <a:effectLst/>
                          <a:latin typeface="+mn-lt"/>
                        </a:rPr>
                        <a:t> </a:t>
                      </a:r>
                    </a:p>
                    <a:p>
                      <a:pPr marL="96520" marR="97155" algn="ctr">
                        <a:spcAft>
                          <a:spcPts val="0"/>
                        </a:spcAft>
                      </a:pPr>
                      <a:r>
                        <a:rPr lang="ru-RU" sz="1300" dirty="0">
                          <a:effectLst/>
                          <a:latin typeface="+mn-lt"/>
                        </a:rPr>
                        <a:t>61,4</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0"/>
                        </a:spcBef>
                        <a:spcAft>
                          <a:spcPts val="0"/>
                        </a:spcAft>
                      </a:pPr>
                      <a:r>
                        <a:rPr lang="ru-RU" sz="1300" dirty="0">
                          <a:effectLst/>
                          <a:latin typeface="+mn-lt"/>
                        </a:rPr>
                        <a:t> </a:t>
                      </a:r>
                    </a:p>
                    <a:p>
                      <a:pPr marL="96520" marR="97155" algn="ctr">
                        <a:spcAft>
                          <a:spcPts val="0"/>
                        </a:spcAft>
                      </a:pPr>
                      <a:r>
                        <a:rPr lang="ru-RU" sz="1300" dirty="0">
                          <a:effectLst/>
                          <a:latin typeface="+mn-lt"/>
                          <a:ea typeface="Verdana" panose="020B0604030504040204" pitchFamily="34" charset="0"/>
                          <a:cs typeface="Segoe UI" panose="020B0502040204020203" pitchFamily="34" charset="0"/>
                        </a:rPr>
                        <a:t>73,4</a:t>
                      </a:r>
                    </a:p>
                  </a:txBody>
                  <a:tcPr marL="0" marR="0" marT="0" marB="0"/>
                </a:tc>
                <a:tc>
                  <a:txBody>
                    <a:bodyPr/>
                    <a:lstStyle/>
                    <a:p>
                      <a:pPr>
                        <a:spcBef>
                          <a:spcPts val="50"/>
                        </a:spcBef>
                        <a:spcAft>
                          <a:spcPts val="0"/>
                        </a:spcAft>
                      </a:pPr>
                      <a:r>
                        <a:rPr lang="ru-RU" sz="1300" dirty="0">
                          <a:effectLst/>
                          <a:latin typeface="+mn-lt"/>
                        </a:rPr>
                        <a:t> </a:t>
                      </a:r>
                    </a:p>
                    <a:p>
                      <a:pPr marL="192405" marR="192405" algn="ctr">
                        <a:spcAft>
                          <a:spcPts val="0"/>
                        </a:spcAft>
                      </a:pPr>
                      <a:r>
                        <a:rPr lang="ru-RU" sz="1300" dirty="0">
                          <a:effectLst/>
                          <a:latin typeface="+mn-lt"/>
                        </a:rPr>
                        <a:t>119,5</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0"/>
                        </a:spcBef>
                        <a:spcAft>
                          <a:spcPts val="0"/>
                        </a:spcAft>
                      </a:pPr>
                      <a:r>
                        <a:rPr lang="ru-RU" sz="1300" dirty="0">
                          <a:effectLst/>
                          <a:latin typeface="+mn-lt"/>
                        </a:rPr>
                        <a:t> </a:t>
                      </a:r>
                    </a:p>
                    <a:p>
                      <a:pPr marL="32385" marR="33655" algn="ctr">
                        <a:spcAft>
                          <a:spcPts val="0"/>
                        </a:spcAft>
                      </a:pPr>
                      <a:r>
                        <a:rPr lang="ru-RU" sz="1300" dirty="0">
                          <a:effectLst/>
                          <a:latin typeface="+mn-lt"/>
                          <a:ea typeface="Verdana" panose="020B0604030504040204" pitchFamily="34" charset="0"/>
                          <a:cs typeface="Segoe UI" panose="020B0502040204020203" pitchFamily="34" charset="0"/>
                        </a:rPr>
                        <a:t>77,3</a:t>
                      </a:r>
                    </a:p>
                  </a:txBody>
                  <a:tcPr marL="0" marR="0" marT="0" marB="0"/>
                </a:tc>
                <a:tc>
                  <a:txBody>
                    <a:bodyPr/>
                    <a:lstStyle/>
                    <a:p>
                      <a:pPr algn="ctr">
                        <a:spcBef>
                          <a:spcPts val="50"/>
                        </a:spcBef>
                        <a:spcAft>
                          <a:spcPts val="0"/>
                        </a:spcAft>
                      </a:pPr>
                      <a:r>
                        <a:rPr lang="ru-RU" sz="1300" dirty="0">
                          <a:effectLst/>
                          <a:latin typeface="+mn-lt"/>
                        </a:rPr>
                        <a:t> </a:t>
                      </a:r>
                    </a:p>
                    <a:p>
                      <a:pPr marR="151130" algn="ctr">
                        <a:spcAft>
                          <a:spcPts val="0"/>
                        </a:spcAft>
                      </a:pPr>
                      <a:r>
                        <a:rPr lang="ru-RU" sz="1300" dirty="0">
                          <a:effectLst/>
                          <a:latin typeface="+mn-lt"/>
                          <a:ea typeface="Verdana" panose="020B0604030504040204" pitchFamily="34" charset="0"/>
                          <a:cs typeface="Segoe UI" panose="020B0502040204020203" pitchFamily="34" charset="0"/>
                        </a:rPr>
                        <a:t>  79,2</a:t>
                      </a:r>
                    </a:p>
                  </a:txBody>
                  <a:tcPr marL="0" marR="0" marT="0" marB="0"/>
                </a:tc>
                <a:extLst>
                  <a:ext uri="{0D108BD9-81ED-4DB2-BD59-A6C34878D82A}">
                    <a16:rowId xmlns:a16="http://schemas.microsoft.com/office/drawing/2014/main" val="467836534"/>
                  </a:ext>
                </a:extLst>
              </a:tr>
              <a:tr h="1155344">
                <a:tc>
                  <a:txBody>
                    <a:bodyPr/>
                    <a:lstStyle/>
                    <a:p>
                      <a:pPr marL="32400">
                        <a:lnSpc>
                          <a:spcPct val="98000"/>
                        </a:lnSpc>
                        <a:spcBef>
                          <a:spcPts val="5"/>
                        </a:spcBef>
                        <a:spcAft>
                          <a:spcPts val="0"/>
                        </a:spcAft>
                      </a:pPr>
                      <a:r>
                        <a:rPr lang="ru-RU" sz="1300" dirty="0">
                          <a:effectLst/>
                        </a:rPr>
                        <a:t> Развитие</a:t>
                      </a:r>
                      <a:r>
                        <a:rPr lang="ru-RU" sz="1300" spc="35" dirty="0">
                          <a:effectLst/>
                        </a:rPr>
                        <a:t> </a:t>
                      </a:r>
                      <a:r>
                        <a:rPr lang="ru-RU" sz="1300" dirty="0">
                          <a:effectLst/>
                        </a:rPr>
                        <a:t>системы</a:t>
                      </a:r>
                      <a:r>
                        <a:rPr lang="ru-RU" sz="1300" spc="40" dirty="0">
                          <a:effectLst/>
                        </a:rPr>
                        <a:t> </a:t>
                      </a:r>
                      <a:r>
                        <a:rPr lang="ru-RU" sz="1300" dirty="0">
                          <a:effectLst/>
                        </a:rPr>
                        <a:t>оценки</a:t>
                      </a:r>
                      <a:r>
                        <a:rPr lang="ru-RU" sz="1300" spc="20" dirty="0">
                          <a:effectLst/>
                        </a:rPr>
                        <a:t> </a:t>
                      </a:r>
                      <a:r>
                        <a:rPr lang="ru-RU" sz="1300" dirty="0">
                          <a:effectLst/>
                        </a:rPr>
                        <a:t>качества</a:t>
                      </a:r>
                      <a:r>
                        <a:rPr lang="ru-RU" sz="1300" spc="5" dirty="0">
                          <a:effectLst/>
                        </a:rPr>
                        <a:t> </a:t>
                      </a:r>
                      <a:r>
                        <a:rPr lang="ru-RU" sz="1300" dirty="0">
                          <a:effectLst/>
                        </a:rPr>
                        <a:t>образования и информационной</a:t>
                      </a:r>
                      <a:r>
                        <a:rPr lang="ru-RU" sz="1300" spc="5" dirty="0">
                          <a:effectLst/>
                        </a:rPr>
                        <a:t> </a:t>
                      </a:r>
                      <a:r>
                        <a:rPr lang="ru-RU" sz="1300" dirty="0">
                          <a:effectLst/>
                        </a:rPr>
                        <a:t>прозрачности</a:t>
                      </a:r>
                      <a:r>
                        <a:rPr lang="ru-RU" sz="1300" spc="-50" dirty="0">
                          <a:effectLst/>
                        </a:rPr>
                        <a:t> </a:t>
                      </a:r>
                      <a:r>
                        <a:rPr lang="ru-RU" sz="1300" dirty="0">
                          <a:effectLst/>
                        </a:rPr>
                        <a:t>системы</a:t>
                      </a:r>
                      <a:r>
                        <a:rPr lang="ru-RU" sz="1300" spc="-75" dirty="0">
                          <a:effectLst/>
                        </a:rPr>
                        <a:t> </a:t>
                      </a:r>
                      <a:r>
                        <a:rPr lang="ru-RU" sz="1300" dirty="0">
                          <a:effectLst/>
                        </a:rPr>
                        <a:t>образования</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300" dirty="0">
                          <a:effectLst/>
                          <a:latin typeface="+mn-lt"/>
                        </a:rPr>
                        <a:t> </a:t>
                      </a:r>
                    </a:p>
                    <a:p>
                      <a:pPr marL="97155" marR="97155" algn="ctr">
                        <a:spcAft>
                          <a:spcPts val="0"/>
                        </a:spcAft>
                      </a:pPr>
                      <a:r>
                        <a:rPr lang="ru-RU" sz="1300" dirty="0">
                          <a:effectLst/>
                          <a:latin typeface="+mn-lt"/>
                          <a:ea typeface="Verdana" panose="020B0604030504040204" pitchFamily="34" charset="0"/>
                          <a:cs typeface="Segoe UI" panose="020B0502040204020203" pitchFamily="34" charset="0"/>
                        </a:rPr>
                        <a:t>1,2</a:t>
                      </a:r>
                    </a:p>
                  </a:txBody>
                  <a:tcPr marL="0" marR="0" marT="0" marB="0"/>
                </a:tc>
                <a:tc>
                  <a:txBody>
                    <a:bodyPr/>
                    <a:lstStyle/>
                    <a:p>
                      <a:pPr>
                        <a:spcBef>
                          <a:spcPts val="15"/>
                        </a:spcBef>
                        <a:spcAft>
                          <a:spcPts val="0"/>
                        </a:spcAft>
                      </a:pPr>
                      <a:r>
                        <a:rPr lang="ru-RU" sz="1300" dirty="0">
                          <a:effectLst/>
                          <a:latin typeface="+mn-lt"/>
                        </a:rPr>
                        <a:t> </a:t>
                      </a:r>
                    </a:p>
                    <a:p>
                      <a:pPr marL="97155" marR="97155" algn="ctr">
                        <a:spcAft>
                          <a:spcPts val="0"/>
                        </a:spcAft>
                      </a:pPr>
                      <a:r>
                        <a:rPr lang="ru-RU" sz="1300" dirty="0">
                          <a:effectLst/>
                          <a:latin typeface="+mn-lt"/>
                          <a:ea typeface="Verdana" panose="020B0604030504040204" pitchFamily="34" charset="0"/>
                          <a:cs typeface="Segoe UI" panose="020B0502040204020203" pitchFamily="34" charset="0"/>
                        </a:rPr>
                        <a:t>1,4</a:t>
                      </a:r>
                    </a:p>
                  </a:txBody>
                  <a:tcPr marL="0" marR="0" marT="0" marB="0"/>
                </a:tc>
                <a:tc>
                  <a:txBody>
                    <a:bodyPr/>
                    <a:lstStyle/>
                    <a:p>
                      <a:pPr>
                        <a:spcBef>
                          <a:spcPts val="15"/>
                        </a:spcBef>
                        <a:spcAft>
                          <a:spcPts val="0"/>
                        </a:spcAft>
                      </a:pPr>
                      <a:r>
                        <a:rPr lang="ru-RU" sz="1300" dirty="0">
                          <a:effectLst/>
                          <a:latin typeface="+mn-lt"/>
                        </a:rPr>
                        <a:t> </a:t>
                      </a:r>
                    </a:p>
                    <a:p>
                      <a:pPr marL="97155" marR="97155" algn="ctr">
                        <a:spcAft>
                          <a:spcPts val="0"/>
                        </a:spcAft>
                      </a:pPr>
                      <a:r>
                        <a:rPr lang="ru-RU" sz="1300" dirty="0">
                          <a:effectLst/>
                          <a:latin typeface="+mn-lt"/>
                          <a:ea typeface="Verdana" panose="020B0604030504040204" pitchFamily="34" charset="0"/>
                          <a:cs typeface="Segoe UI" panose="020B0502040204020203" pitchFamily="34" charset="0"/>
                        </a:rPr>
                        <a:t>1,3</a:t>
                      </a:r>
                    </a:p>
                  </a:txBody>
                  <a:tcPr marL="0" marR="0" marT="0" marB="0"/>
                </a:tc>
                <a:tc>
                  <a:txBody>
                    <a:bodyPr/>
                    <a:lstStyle/>
                    <a:p>
                      <a:pPr>
                        <a:spcBef>
                          <a:spcPts val="15"/>
                        </a:spcBef>
                        <a:spcAft>
                          <a:spcPts val="0"/>
                        </a:spcAft>
                      </a:pPr>
                      <a:r>
                        <a:rPr lang="ru-RU" sz="1300" dirty="0">
                          <a:effectLst/>
                          <a:latin typeface="+mn-lt"/>
                        </a:rPr>
                        <a:t> </a:t>
                      </a:r>
                    </a:p>
                    <a:p>
                      <a:pPr marL="192405" marR="192405" algn="ctr">
                        <a:spcAft>
                          <a:spcPts val="0"/>
                        </a:spcAft>
                      </a:pPr>
                      <a:r>
                        <a:rPr lang="ru-RU" sz="1300" dirty="0">
                          <a:effectLst/>
                          <a:latin typeface="+mn-lt"/>
                        </a:rPr>
                        <a:t>0,0</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300" dirty="0">
                          <a:effectLst/>
                          <a:latin typeface="+mn-lt"/>
                        </a:rPr>
                        <a:t> </a:t>
                      </a:r>
                    </a:p>
                    <a:p>
                      <a:pPr marL="33020" marR="33655" algn="ctr">
                        <a:spcAft>
                          <a:spcPts val="0"/>
                        </a:spcAft>
                      </a:pPr>
                      <a:r>
                        <a:rPr lang="ru-RU" sz="1300" dirty="0">
                          <a:effectLst/>
                          <a:latin typeface="+mn-lt"/>
                          <a:ea typeface="Verdana" panose="020B0604030504040204" pitchFamily="34" charset="0"/>
                          <a:cs typeface="Segoe UI" panose="020B0502040204020203" pitchFamily="34" charset="0"/>
                        </a:rPr>
                        <a:t>1,3</a:t>
                      </a:r>
                    </a:p>
                  </a:txBody>
                  <a:tcPr marL="0" marR="0" marT="0" marB="0"/>
                </a:tc>
                <a:tc>
                  <a:txBody>
                    <a:bodyPr/>
                    <a:lstStyle/>
                    <a:p>
                      <a:pPr algn="ctr">
                        <a:spcBef>
                          <a:spcPts val="15"/>
                        </a:spcBef>
                        <a:spcAft>
                          <a:spcPts val="0"/>
                        </a:spcAft>
                      </a:pPr>
                      <a:r>
                        <a:rPr lang="ru-RU" sz="1300" dirty="0">
                          <a:effectLst/>
                          <a:latin typeface="+mn-lt"/>
                        </a:rPr>
                        <a:t> </a:t>
                      </a:r>
                    </a:p>
                    <a:p>
                      <a:pPr marL="96520" marR="97155" algn="ctr">
                        <a:spcAft>
                          <a:spcPts val="0"/>
                        </a:spcAft>
                      </a:pPr>
                      <a:r>
                        <a:rPr lang="ru-RU" sz="1300" dirty="0">
                          <a:effectLst/>
                          <a:latin typeface="+mn-lt"/>
                          <a:ea typeface="Verdana" panose="020B0604030504040204" pitchFamily="34" charset="0"/>
                          <a:cs typeface="Segoe UI" panose="020B0502040204020203" pitchFamily="34" charset="0"/>
                        </a:rPr>
                        <a:t>1,3</a:t>
                      </a:r>
                    </a:p>
                  </a:txBody>
                  <a:tcPr marL="0" marR="0" marT="0" marB="0"/>
                </a:tc>
                <a:extLst>
                  <a:ext uri="{0D108BD9-81ED-4DB2-BD59-A6C34878D82A}">
                    <a16:rowId xmlns:a16="http://schemas.microsoft.com/office/drawing/2014/main" val="1172366911"/>
                  </a:ext>
                </a:extLst>
              </a:tr>
              <a:tr h="1589704">
                <a:tc>
                  <a:txBody>
                    <a:bodyPr/>
                    <a:lstStyle/>
                    <a:p>
                      <a:pPr marL="32400" marR="123825">
                        <a:lnSpc>
                          <a:spcPct val="98000"/>
                        </a:lnSpc>
                        <a:spcBef>
                          <a:spcPts val="290"/>
                        </a:spcBef>
                        <a:spcAft>
                          <a:spcPts val="0"/>
                        </a:spcAft>
                      </a:pPr>
                      <a:r>
                        <a:rPr lang="ru-RU" sz="1300" dirty="0">
                          <a:effectLst/>
                        </a:rPr>
                        <a:t>Патриотическое</a:t>
                      </a:r>
                      <a:r>
                        <a:rPr lang="ru-RU" sz="1300" spc="5" dirty="0">
                          <a:effectLst/>
                        </a:rPr>
                        <a:t> </a:t>
                      </a:r>
                      <a:r>
                        <a:rPr lang="ru-RU" sz="1300" dirty="0">
                          <a:effectLst/>
                        </a:rPr>
                        <a:t>воспитание и</a:t>
                      </a:r>
                      <a:r>
                        <a:rPr lang="ru-RU" sz="1300" spc="-320" dirty="0">
                          <a:effectLst/>
                        </a:rPr>
                        <a:t>      </a:t>
                      </a:r>
                      <a:r>
                        <a:rPr lang="ru-RU" sz="1300" dirty="0">
                          <a:effectLst/>
                        </a:rPr>
                        <a:t>подготовка</a:t>
                      </a:r>
                      <a:r>
                        <a:rPr lang="ru-RU" sz="1300" spc="-55" dirty="0">
                          <a:effectLst/>
                        </a:rPr>
                        <a:t> </a:t>
                      </a:r>
                      <a:r>
                        <a:rPr lang="ru-RU" sz="1300" dirty="0">
                          <a:effectLst/>
                        </a:rPr>
                        <a:t>граждан</a:t>
                      </a:r>
                      <a:r>
                        <a:rPr lang="ru-RU" sz="1300" spc="-25" dirty="0">
                          <a:effectLst/>
                        </a:rPr>
                        <a:t> </a:t>
                      </a:r>
                      <a:r>
                        <a:rPr lang="ru-RU" sz="1300" dirty="0">
                          <a:effectLst/>
                        </a:rPr>
                        <a:t>в муниципальном округе Семеновский</a:t>
                      </a:r>
                    </a:p>
                    <a:p>
                      <a:pPr marL="32400" marR="123825">
                        <a:lnSpc>
                          <a:spcPct val="98000"/>
                        </a:lnSpc>
                        <a:spcAft>
                          <a:spcPts val="0"/>
                        </a:spcAft>
                      </a:pPr>
                      <a:r>
                        <a:rPr lang="ru-RU" sz="1300" dirty="0">
                          <a:effectLst/>
                        </a:rPr>
                        <a:t>Нижегородской</a:t>
                      </a:r>
                      <a:r>
                        <a:rPr lang="ru-RU" sz="1300" spc="175" dirty="0">
                          <a:effectLst/>
                        </a:rPr>
                        <a:t> </a:t>
                      </a:r>
                      <a:r>
                        <a:rPr lang="ru-RU" sz="1300" dirty="0">
                          <a:effectLst/>
                        </a:rPr>
                        <a:t>области</a:t>
                      </a:r>
                      <a:r>
                        <a:rPr lang="ru-RU" sz="1300" spc="155" dirty="0">
                          <a:effectLst/>
                        </a:rPr>
                        <a:t> </a:t>
                      </a:r>
                      <a:r>
                        <a:rPr lang="ru-RU" sz="1300" dirty="0">
                          <a:effectLst/>
                        </a:rPr>
                        <a:t>к</a:t>
                      </a:r>
                      <a:r>
                        <a:rPr lang="ru-RU" sz="1300" spc="125" dirty="0">
                          <a:effectLst/>
                        </a:rPr>
                        <a:t> </a:t>
                      </a:r>
                      <a:r>
                        <a:rPr lang="ru-RU" sz="1300" dirty="0">
                          <a:effectLst/>
                        </a:rPr>
                        <a:t>военной</a:t>
                      </a:r>
                      <a:r>
                        <a:rPr lang="ru-RU" sz="1300" spc="-320" dirty="0">
                          <a:effectLst/>
                        </a:rPr>
                        <a:t>        </a:t>
                      </a:r>
                      <a:r>
                        <a:rPr lang="ru-RU" sz="1300" dirty="0">
                          <a:effectLst/>
                        </a:rPr>
                        <a:t>службе</a:t>
                      </a:r>
                      <a:endParaRPr lang="ru-RU" sz="1300" dirty="0">
                        <a:effectLst/>
                        <a:latin typeface="Segoe UI" panose="020B0502040204020203" pitchFamily="34" charset="0"/>
                        <a:cs typeface="Segoe UI" panose="020B0502040204020203" pitchFamily="34" charset="0"/>
                      </a:endParaRPr>
                    </a:p>
                  </a:txBody>
                  <a:tcPr marL="0" marR="0" marT="0" marB="0"/>
                </a:tc>
                <a:tc>
                  <a:txBody>
                    <a:bodyPr/>
                    <a:lstStyle/>
                    <a:p>
                      <a:pPr>
                        <a:spcBef>
                          <a:spcPts val="15"/>
                        </a:spcBef>
                        <a:spcAft>
                          <a:spcPts val="0"/>
                        </a:spcAft>
                      </a:pPr>
                      <a:r>
                        <a:rPr lang="ru-RU" sz="1300" dirty="0">
                          <a:effectLst/>
                          <a:latin typeface="+mn-lt"/>
                        </a:rPr>
                        <a:t> </a:t>
                      </a:r>
                    </a:p>
                    <a:p>
                      <a:pPr marL="97155" marR="97155" algn="ctr">
                        <a:spcAft>
                          <a:spcPts val="0"/>
                        </a:spcAft>
                      </a:pPr>
                      <a:r>
                        <a:rPr lang="ru-RU" sz="1300" dirty="0">
                          <a:effectLst/>
                          <a:latin typeface="+mn-lt"/>
                        </a:rPr>
                        <a:t>0,0</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300" dirty="0">
                          <a:effectLst/>
                          <a:latin typeface="+mn-lt"/>
                        </a:rPr>
                        <a:t> </a:t>
                      </a:r>
                    </a:p>
                    <a:p>
                      <a:pPr marL="97155" marR="97155" algn="ctr">
                        <a:spcAft>
                          <a:spcPts val="0"/>
                        </a:spcAft>
                      </a:pPr>
                      <a:r>
                        <a:rPr lang="ru-RU" sz="1300" dirty="0">
                          <a:effectLst/>
                          <a:latin typeface="+mn-lt"/>
                        </a:rPr>
                        <a:t>0,0</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300" dirty="0">
                          <a:effectLst/>
                          <a:latin typeface="+mn-lt"/>
                        </a:rPr>
                        <a:t> </a:t>
                      </a:r>
                    </a:p>
                    <a:p>
                      <a:pPr marL="97155" marR="97155" algn="ctr">
                        <a:spcAft>
                          <a:spcPts val="0"/>
                        </a:spcAft>
                      </a:pPr>
                      <a:r>
                        <a:rPr lang="ru-RU" sz="1300" dirty="0">
                          <a:effectLst/>
                          <a:latin typeface="+mn-lt"/>
                        </a:rPr>
                        <a:t>0,0</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300" dirty="0">
                          <a:effectLst/>
                          <a:latin typeface="+mn-lt"/>
                        </a:rPr>
                        <a:t> </a:t>
                      </a:r>
                    </a:p>
                    <a:p>
                      <a:pPr marL="192405" marR="192405" algn="ctr">
                        <a:spcAft>
                          <a:spcPts val="0"/>
                        </a:spcAft>
                      </a:pPr>
                      <a:r>
                        <a:rPr lang="ru-RU" sz="1300" dirty="0">
                          <a:effectLst/>
                          <a:latin typeface="+mn-lt"/>
                        </a:rPr>
                        <a:t>0,0</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300" dirty="0">
                          <a:effectLst/>
                          <a:latin typeface="+mn-lt"/>
                        </a:rPr>
                        <a:t> </a:t>
                      </a:r>
                    </a:p>
                    <a:p>
                      <a:pPr marL="33020" marR="33655" algn="ctr">
                        <a:spcAft>
                          <a:spcPts val="0"/>
                        </a:spcAft>
                      </a:pPr>
                      <a:r>
                        <a:rPr lang="ru-RU" sz="1300" dirty="0">
                          <a:effectLst/>
                          <a:latin typeface="+mn-lt"/>
                        </a:rPr>
                        <a:t>0,0</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lgn="ctr">
                        <a:spcBef>
                          <a:spcPts val="15"/>
                        </a:spcBef>
                        <a:spcAft>
                          <a:spcPts val="0"/>
                        </a:spcAft>
                      </a:pPr>
                      <a:r>
                        <a:rPr lang="ru-RU" sz="1300" dirty="0">
                          <a:effectLst/>
                          <a:latin typeface="+mn-lt"/>
                        </a:rPr>
                        <a:t> </a:t>
                      </a:r>
                    </a:p>
                    <a:p>
                      <a:pPr marL="96520" marR="97155" algn="ctr">
                        <a:spcAft>
                          <a:spcPts val="0"/>
                        </a:spcAft>
                      </a:pPr>
                      <a:r>
                        <a:rPr lang="ru-RU" sz="1300" dirty="0">
                          <a:effectLst/>
                          <a:latin typeface="+mn-lt"/>
                        </a:rPr>
                        <a:t>0,0</a:t>
                      </a:r>
                      <a:endParaRPr lang="ru-RU" sz="1300" dirty="0">
                        <a:effectLst/>
                        <a:latin typeface="+mn-lt"/>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882235855"/>
                  </a:ext>
                </a:extLst>
              </a:tr>
              <a:tr h="801216">
                <a:tc>
                  <a:txBody>
                    <a:bodyPr/>
                    <a:lstStyle/>
                    <a:p>
                      <a:pPr marL="31115" marR="123825">
                        <a:lnSpc>
                          <a:spcPct val="98000"/>
                        </a:lnSpc>
                        <a:spcBef>
                          <a:spcPts val="205"/>
                        </a:spcBef>
                        <a:spcAft>
                          <a:spcPts val="0"/>
                        </a:spcAft>
                      </a:pPr>
                      <a:r>
                        <a:rPr lang="ru-RU" sz="1300" dirty="0">
                          <a:effectLst/>
                        </a:rPr>
                        <a:t>Ресурсное</a:t>
                      </a:r>
                      <a:r>
                        <a:rPr lang="ru-RU" sz="1300" spc="5" dirty="0">
                          <a:effectLst/>
                        </a:rPr>
                        <a:t> </a:t>
                      </a:r>
                      <a:r>
                        <a:rPr lang="ru-RU" sz="1300" dirty="0">
                          <a:effectLst/>
                        </a:rPr>
                        <a:t>обеспечение сферы образования</a:t>
                      </a:r>
                      <a:r>
                        <a:rPr lang="ru-RU" sz="1300" spc="35" dirty="0">
                          <a:effectLst/>
                        </a:rPr>
                        <a:t> </a:t>
                      </a:r>
                      <a:r>
                        <a:rPr lang="ru-RU" sz="1300" dirty="0">
                          <a:effectLst/>
                        </a:rPr>
                        <a:t>в</a:t>
                      </a:r>
                      <a:r>
                        <a:rPr lang="ru-RU" sz="1300" spc="-5" dirty="0">
                          <a:effectLst/>
                        </a:rPr>
                        <a:t> муниципальном округе Семеновский</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55"/>
                        </a:spcBef>
                        <a:spcAft>
                          <a:spcPts val="0"/>
                        </a:spcAft>
                      </a:pPr>
                      <a:r>
                        <a:rPr lang="ru-RU" sz="1300" dirty="0">
                          <a:effectLst/>
                          <a:latin typeface="+mn-lt"/>
                        </a:rPr>
                        <a:t> </a:t>
                      </a:r>
                    </a:p>
                    <a:p>
                      <a:pPr marL="96520" marR="97155" algn="ctr">
                        <a:spcBef>
                          <a:spcPts val="5"/>
                        </a:spcBef>
                        <a:spcAft>
                          <a:spcPts val="0"/>
                        </a:spcAft>
                      </a:pPr>
                      <a:r>
                        <a:rPr lang="ru-RU" sz="1300" dirty="0">
                          <a:effectLst/>
                          <a:latin typeface="+mn-lt"/>
                        </a:rPr>
                        <a:t>33,9</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5"/>
                        </a:spcBef>
                        <a:spcAft>
                          <a:spcPts val="0"/>
                        </a:spcAft>
                      </a:pPr>
                      <a:r>
                        <a:rPr lang="ru-RU" sz="1300" dirty="0">
                          <a:effectLst/>
                          <a:latin typeface="+mn-lt"/>
                        </a:rPr>
                        <a:t> </a:t>
                      </a:r>
                    </a:p>
                    <a:p>
                      <a:pPr marL="96520" marR="97155" algn="ctr">
                        <a:spcBef>
                          <a:spcPts val="5"/>
                        </a:spcBef>
                        <a:spcAft>
                          <a:spcPts val="0"/>
                        </a:spcAft>
                      </a:pPr>
                      <a:r>
                        <a:rPr lang="ru-RU" sz="1300" dirty="0">
                          <a:effectLst/>
                          <a:latin typeface="+mn-lt"/>
                        </a:rPr>
                        <a:t>42,6</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5"/>
                        </a:spcBef>
                        <a:spcAft>
                          <a:spcPts val="0"/>
                        </a:spcAft>
                      </a:pPr>
                      <a:r>
                        <a:rPr lang="ru-RU" sz="1300" dirty="0">
                          <a:effectLst/>
                          <a:latin typeface="+mn-lt"/>
                        </a:rPr>
                        <a:t> </a:t>
                      </a:r>
                    </a:p>
                    <a:p>
                      <a:pPr marL="96520" marR="97155" algn="ctr">
                        <a:spcBef>
                          <a:spcPts val="5"/>
                        </a:spcBef>
                        <a:spcAft>
                          <a:spcPts val="0"/>
                        </a:spcAft>
                      </a:pPr>
                      <a:r>
                        <a:rPr lang="ru-RU" sz="1300" dirty="0">
                          <a:effectLst/>
                          <a:latin typeface="+mn-lt"/>
                          <a:ea typeface="Verdana" panose="020B0604030504040204" pitchFamily="34" charset="0"/>
                          <a:cs typeface="Segoe UI" panose="020B0502040204020203" pitchFamily="34" charset="0"/>
                        </a:rPr>
                        <a:t>18,4</a:t>
                      </a:r>
                    </a:p>
                  </a:txBody>
                  <a:tcPr marL="0" marR="0" marT="0" marB="0"/>
                </a:tc>
                <a:tc>
                  <a:txBody>
                    <a:bodyPr/>
                    <a:lstStyle/>
                    <a:p>
                      <a:pPr>
                        <a:spcBef>
                          <a:spcPts val="55"/>
                        </a:spcBef>
                        <a:spcAft>
                          <a:spcPts val="0"/>
                        </a:spcAft>
                      </a:pPr>
                      <a:r>
                        <a:rPr lang="ru-RU" sz="1300" dirty="0">
                          <a:effectLst/>
                          <a:latin typeface="+mn-lt"/>
                        </a:rPr>
                        <a:t> </a:t>
                      </a:r>
                    </a:p>
                    <a:p>
                      <a:pPr marL="192405" marR="192405" algn="ctr">
                        <a:spcBef>
                          <a:spcPts val="5"/>
                        </a:spcBef>
                        <a:spcAft>
                          <a:spcPts val="0"/>
                        </a:spcAft>
                      </a:pPr>
                      <a:r>
                        <a:rPr lang="ru-RU" sz="1300" dirty="0">
                          <a:effectLst/>
                          <a:latin typeface="+mn-lt"/>
                          <a:ea typeface="Verdana" panose="020B0604030504040204" pitchFamily="34" charset="0"/>
                          <a:cs typeface="Segoe UI" panose="020B0502040204020203" pitchFamily="34" charset="0"/>
                        </a:rPr>
                        <a:t>43,2</a:t>
                      </a:r>
                    </a:p>
                  </a:txBody>
                  <a:tcPr marL="0" marR="0" marT="0" marB="0"/>
                </a:tc>
                <a:tc>
                  <a:txBody>
                    <a:bodyPr/>
                    <a:lstStyle/>
                    <a:p>
                      <a:pPr>
                        <a:spcBef>
                          <a:spcPts val="55"/>
                        </a:spcBef>
                        <a:spcAft>
                          <a:spcPts val="0"/>
                        </a:spcAft>
                      </a:pPr>
                      <a:r>
                        <a:rPr lang="ru-RU" sz="1300" dirty="0">
                          <a:effectLst/>
                          <a:latin typeface="+mn-lt"/>
                        </a:rPr>
                        <a:t> </a:t>
                      </a:r>
                    </a:p>
                    <a:p>
                      <a:pPr marL="32385" marR="33655" algn="ctr">
                        <a:spcBef>
                          <a:spcPts val="5"/>
                        </a:spcBef>
                        <a:spcAft>
                          <a:spcPts val="0"/>
                        </a:spcAft>
                      </a:pPr>
                      <a:r>
                        <a:rPr lang="ru-RU" sz="1300" dirty="0">
                          <a:effectLst/>
                          <a:latin typeface="+mn-lt"/>
                        </a:rPr>
                        <a:t>35,8</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lgn="ctr">
                        <a:spcBef>
                          <a:spcPts val="55"/>
                        </a:spcBef>
                        <a:spcAft>
                          <a:spcPts val="0"/>
                        </a:spcAft>
                      </a:pPr>
                      <a:r>
                        <a:rPr lang="ru-RU" sz="1300" dirty="0">
                          <a:effectLst/>
                          <a:latin typeface="+mn-lt"/>
                        </a:rPr>
                        <a:t> </a:t>
                      </a:r>
                    </a:p>
                    <a:p>
                      <a:pPr marR="151130" algn="ctr">
                        <a:spcBef>
                          <a:spcPts val="5"/>
                        </a:spcBef>
                        <a:spcAft>
                          <a:spcPts val="0"/>
                        </a:spcAft>
                      </a:pPr>
                      <a:r>
                        <a:rPr lang="ru-RU" sz="1300" dirty="0">
                          <a:effectLst/>
                          <a:latin typeface="+mn-lt"/>
                        </a:rPr>
                        <a:t>     36,5</a:t>
                      </a:r>
                      <a:endParaRPr lang="ru-RU" sz="1300" dirty="0">
                        <a:effectLst/>
                        <a:latin typeface="+mn-lt"/>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4196545504"/>
                  </a:ext>
                </a:extLst>
              </a:tr>
              <a:tr h="777367">
                <a:tc>
                  <a:txBody>
                    <a:bodyPr/>
                    <a:lstStyle/>
                    <a:p>
                      <a:pPr marL="31115">
                        <a:lnSpc>
                          <a:spcPct val="98000"/>
                        </a:lnSpc>
                        <a:spcBef>
                          <a:spcPts val="625"/>
                        </a:spcBef>
                        <a:spcAft>
                          <a:spcPts val="0"/>
                        </a:spcAft>
                      </a:pPr>
                      <a:r>
                        <a:rPr lang="ru-RU" sz="1300" dirty="0">
                          <a:effectLst/>
                        </a:rPr>
                        <a:t>Обеспечение</a:t>
                      </a:r>
                      <a:r>
                        <a:rPr lang="ru-RU" sz="1300" spc="20" dirty="0">
                          <a:effectLst/>
                        </a:rPr>
                        <a:t> </a:t>
                      </a:r>
                      <a:r>
                        <a:rPr lang="ru-RU" sz="1300" dirty="0">
                          <a:effectLst/>
                        </a:rPr>
                        <a:t>реализации</a:t>
                      </a:r>
                    </a:p>
                    <a:p>
                      <a:pPr marL="31115">
                        <a:lnSpc>
                          <a:spcPct val="98000"/>
                        </a:lnSpc>
                        <a:spcAft>
                          <a:spcPts val="0"/>
                        </a:spcAft>
                      </a:pPr>
                      <a:r>
                        <a:rPr lang="ru-RU" sz="1300" dirty="0">
                          <a:effectLst/>
                        </a:rPr>
                        <a:t>муниципальной</a:t>
                      </a:r>
                      <a:r>
                        <a:rPr lang="ru-RU" sz="1300" spc="60" dirty="0">
                          <a:effectLst/>
                        </a:rPr>
                        <a:t> </a:t>
                      </a:r>
                      <a:r>
                        <a:rPr lang="ru-RU" sz="1300" dirty="0">
                          <a:effectLst/>
                        </a:rPr>
                        <a:t>программы</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5"/>
                        </a:spcBef>
                        <a:spcAft>
                          <a:spcPts val="0"/>
                        </a:spcAft>
                      </a:pPr>
                      <a:r>
                        <a:rPr lang="ru-RU" sz="1300" dirty="0">
                          <a:effectLst/>
                          <a:latin typeface="+mn-lt"/>
                        </a:rPr>
                        <a:t> </a:t>
                      </a:r>
                    </a:p>
                    <a:p>
                      <a:pPr marL="97155" marR="97155" algn="ctr">
                        <a:spcAft>
                          <a:spcPts val="0"/>
                        </a:spcAft>
                      </a:pPr>
                      <a:r>
                        <a:rPr lang="ru-RU" sz="1300" dirty="0">
                          <a:effectLst/>
                          <a:latin typeface="+mn-lt"/>
                        </a:rPr>
                        <a:t>80,2</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
                        </a:spcBef>
                        <a:spcAft>
                          <a:spcPts val="0"/>
                        </a:spcAft>
                      </a:pPr>
                      <a:r>
                        <a:rPr lang="ru-RU" sz="1300" dirty="0">
                          <a:effectLst/>
                          <a:latin typeface="+mn-lt"/>
                        </a:rPr>
                        <a:t> </a:t>
                      </a:r>
                    </a:p>
                    <a:p>
                      <a:pPr marL="97155" marR="97155" algn="ctr">
                        <a:spcAft>
                          <a:spcPts val="0"/>
                        </a:spcAft>
                      </a:pPr>
                      <a:r>
                        <a:rPr lang="ru-RU" sz="1300" dirty="0">
                          <a:effectLst/>
                          <a:latin typeface="+mn-lt"/>
                        </a:rPr>
                        <a:t>93,2</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
                        </a:spcBef>
                        <a:spcAft>
                          <a:spcPts val="0"/>
                        </a:spcAft>
                      </a:pPr>
                      <a:r>
                        <a:rPr lang="ru-RU" sz="1300" dirty="0">
                          <a:effectLst/>
                          <a:latin typeface="+mn-lt"/>
                        </a:rPr>
                        <a:t> </a:t>
                      </a:r>
                    </a:p>
                    <a:p>
                      <a:pPr marL="97155" marR="97155" algn="ctr">
                        <a:spcAft>
                          <a:spcPts val="0"/>
                        </a:spcAft>
                      </a:pPr>
                      <a:r>
                        <a:rPr lang="ru-RU" sz="1300" dirty="0">
                          <a:effectLst/>
                          <a:latin typeface="+mn-lt"/>
                        </a:rPr>
                        <a:t>93,7</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
                        </a:spcBef>
                        <a:spcAft>
                          <a:spcPts val="0"/>
                        </a:spcAft>
                      </a:pPr>
                      <a:r>
                        <a:rPr lang="ru-RU" sz="1300" dirty="0">
                          <a:effectLst/>
                          <a:latin typeface="+mn-lt"/>
                        </a:rPr>
                        <a:t> </a:t>
                      </a:r>
                    </a:p>
                    <a:p>
                      <a:pPr marL="192405" marR="192405" algn="ctr">
                        <a:spcAft>
                          <a:spcPts val="0"/>
                        </a:spcAft>
                      </a:pPr>
                      <a:r>
                        <a:rPr lang="ru-RU" sz="1300" dirty="0">
                          <a:effectLst/>
                          <a:latin typeface="+mn-lt"/>
                        </a:rPr>
                        <a:t>100,5</a:t>
                      </a:r>
                      <a:endParaRPr lang="ru-RU" sz="1300" dirty="0">
                        <a:effectLst/>
                        <a:latin typeface="+mn-lt"/>
                        <a:ea typeface="Verdana" panose="020B0604030504040204" pitchFamily="34" charset="0"/>
                        <a:cs typeface="Segoe UI" panose="020B0502040204020203" pitchFamily="34" charset="0"/>
                      </a:endParaRPr>
                    </a:p>
                  </a:txBody>
                  <a:tcPr marL="0" marR="0" marT="0" marB="0"/>
                </a:tc>
                <a:tc>
                  <a:txBody>
                    <a:bodyPr/>
                    <a:lstStyle/>
                    <a:p>
                      <a:pPr>
                        <a:spcBef>
                          <a:spcPts val="5"/>
                        </a:spcBef>
                        <a:spcAft>
                          <a:spcPts val="0"/>
                        </a:spcAft>
                      </a:pPr>
                      <a:r>
                        <a:rPr lang="ru-RU" sz="1300" dirty="0">
                          <a:effectLst/>
                          <a:latin typeface="+mn-lt"/>
                        </a:rPr>
                        <a:t> </a:t>
                      </a:r>
                    </a:p>
                    <a:p>
                      <a:pPr marL="33020" marR="33655" algn="ctr">
                        <a:spcAft>
                          <a:spcPts val="0"/>
                        </a:spcAft>
                      </a:pPr>
                      <a:r>
                        <a:rPr lang="ru-RU" sz="1300" dirty="0">
                          <a:effectLst/>
                          <a:latin typeface="+mn-lt"/>
                          <a:ea typeface="Verdana" panose="020B0604030504040204" pitchFamily="34" charset="0"/>
                          <a:cs typeface="Segoe UI" panose="020B0502040204020203" pitchFamily="34" charset="0"/>
                        </a:rPr>
                        <a:t>93,7</a:t>
                      </a:r>
                    </a:p>
                  </a:txBody>
                  <a:tcPr marL="0" marR="0" marT="0" marB="0"/>
                </a:tc>
                <a:tc>
                  <a:txBody>
                    <a:bodyPr/>
                    <a:lstStyle/>
                    <a:p>
                      <a:pPr algn="ctr">
                        <a:spcBef>
                          <a:spcPts val="5"/>
                        </a:spcBef>
                        <a:spcAft>
                          <a:spcPts val="0"/>
                        </a:spcAft>
                      </a:pPr>
                      <a:r>
                        <a:rPr lang="ru-RU" sz="1300" dirty="0">
                          <a:effectLst/>
                          <a:latin typeface="+mn-lt"/>
                        </a:rPr>
                        <a:t> </a:t>
                      </a:r>
                    </a:p>
                    <a:p>
                      <a:pPr algn="ctr">
                        <a:spcBef>
                          <a:spcPts val="5"/>
                        </a:spcBef>
                        <a:spcAft>
                          <a:spcPts val="0"/>
                        </a:spcAft>
                      </a:pPr>
                      <a:r>
                        <a:rPr lang="ru-RU" sz="1300" dirty="0">
                          <a:effectLst/>
                          <a:latin typeface="+mn-lt"/>
                          <a:ea typeface="Verdana" panose="020B0604030504040204" pitchFamily="34" charset="0"/>
                          <a:cs typeface="Segoe UI" panose="020B0502040204020203" pitchFamily="34" charset="0"/>
                        </a:rPr>
                        <a:t>93,7</a:t>
                      </a:r>
                    </a:p>
                  </a:txBody>
                  <a:tcPr marL="0" marR="0" marT="0" marB="0"/>
                </a:tc>
                <a:extLst>
                  <a:ext uri="{0D108BD9-81ED-4DB2-BD59-A6C34878D82A}">
                    <a16:rowId xmlns:a16="http://schemas.microsoft.com/office/drawing/2014/main" val="2803740655"/>
                  </a:ext>
                </a:extLst>
              </a:tr>
            </a:tbl>
          </a:graphicData>
        </a:graphic>
      </p:graphicFrame>
      <p:sp>
        <p:nvSpPr>
          <p:cNvPr id="3" name="Номер слайда 2">
            <a:extLst>
              <a:ext uri="{FF2B5EF4-FFF2-40B4-BE49-F238E27FC236}">
                <a16:creationId xmlns:a16="http://schemas.microsoft.com/office/drawing/2014/main" id="{62B26247-FBE9-B093-956E-3235FDE6BE70}"/>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39</a:t>
            </a:fld>
            <a:endParaRPr lang="ru-RU" spc="-100" dirty="0"/>
          </a:p>
        </p:txBody>
      </p:sp>
    </p:spTree>
    <p:extLst>
      <p:ext uri="{BB962C8B-B14F-4D97-AF65-F5344CB8AC3E}">
        <p14:creationId xmlns:p14="http://schemas.microsoft.com/office/powerpoint/2010/main" val="419057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897377" y="4858511"/>
            <a:ext cx="43180" cy="10795"/>
          </a:xfrm>
          <a:custGeom>
            <a:avLst/>
            <a:gdLst/>
            <a:ahLst/>
            <a:cxnLst/>
            <a:rect l="l" t="t" r="r" b="b"/>
            <a:pathLst>
              <a:path w="43180" h="10795">
                <a:moveTo>
                  <a:pt x="42672" y="0"/>
                </a:moveTo>
                <a:lnTo>
                  <a:pt x="0" y="0"/>
                </a:lnTo>
                <a:lnTo>
                  <a:pt x="0" y="10667"/>
                </a:lnTo>
                <a:lnTo>
                  <a:pt x="42672" y="10667"/>
                </a:lnTo>
                <a:lnTo>
                  <a:pt x="42672" y="0"/>
                </a:lnTo>
                <a:close/>
              </a:path>
            </a:pathLst>
          </a:custGeom>
          <a:solidFill>
            <a:srgbClr val="FF585E"/>
          </a:solidFill>
        </p:spPr>
        <p:txBody>
          <a:bodyPr wrap="square" lIns="0" tIns="0" rIns="0" bIns="0" rtlCol="0"/>
          <a:lstStyle/>
          <a:p>
            <a:endParaRPr/>
          </a:p>
        </p:txBody>
      </p:sp>
      <p:sp>
        <p:nvSpPr>
          <p:cNvPr id="22" name="object 22"/>
          <p:cNvSpPr/>
          <p:nvPr/>
        </p:nvSpPr>
        <p:spPr>
          <a:xfrm>
            <a:off x="322427" y="418083"/>
            <a:ext cx="6192520" cy="0"/>
          </a:xfrm>
          <a:custGeom>
            <a:avLst/>
            <a:gdLst/>
            <a:ahLst/>
            <a:cxnLst/>
            <a:rect l="l" t="t" r="r" b="b"/>
            <a:pathLst>
              <a:path w="6192520">
                <a:moveTo>
                  <a:pt x="0" y="0"/>
                </a:moveTo>
                <a:lnTo>
                  <a:pt x="6192037" y="0"/>
                </a:lnTo>
              </a:path>
            </a:pathLst>
          </a:custGeom>
          <a:ln w="9525">
            <a:solidFill>
              <a:schemeClr val="accent3">
                <a:lumMod val="50000"/>
              </a:schemeClr>
            </a:solidFill>
          </a:ln>
        </p:spPr>
        <p:txBody>
          <a:bodyPr wrap="square" lIns="0" tIns="0" rIns="0" bIns="0" rtlCol="0"/>
          <a:lstStyle/>
          <a:p>
            <a:endParaRPr/>
          </a:p>
        </p:txBody>
      </p:sp>
      <p:sp>
        <p:nvSpPr>
          <p:cNvPr id="23" name="object 23"/>
          <p:cNvSpPr txBox="1"/>
          <p:nvPr/>
        </p:nvSpPr>
        <p:spPr>
          <a:xfrm>
            <a:off x="6544309" y="8786521"/>
            <a:ext cx="260985" cy="227329"/>
          </a:xfrm>
          <a:prstGeom prst="rect">
            <a:avLst/>
          </a:prstGeom>
        </p:spPr>
        <p:txBody>
          <a:bodyPr vert="horz" wrap="square" lIns="0" tIns="20955" rIns="0" bIns="0" rtlCol="0">
            <a:spAutoFit/>
          </a:bodyPr>
          <a:lstStyle/>
          <a:p>
            <a:pPr marL="53340">
              <a:lnSpc>
                <a:spcPct val="100000"/>
              </a:lnSpc>
              <a:spcBef>
                <a:spcPts val="165"/>
              </a:spcBef>
            </a:pPr>
            <a:fld id="{81D60167-4931-47E6-BA6A-407CBD079E47}" type="slidenum">
              <a:rPr sz="1200" spc="-100" dirty="0">
                <a:solidFill>
                  <a:srgbClr val="888888"/>
                </a:solidFill>
                <a:latin typeface="Verdana"/>
                <a:cs typeface="Verdana"/>
              </a:rPr>
              <a:t>4</a:t>
            </a:fld>
            <a:endParaRPr sz="1200">
              <a:latin typeface="Verdana"/>
              <a:cs typeface="Verdana"/>
            </a:endParaRPr>
          </a:p>
        </p:txBody>
      </p:sp>
      <p:sp>
        <p:nvSpPr>
          <p:cNvPr id="3" name="TextBox 2">
            <a:extLst>
              <a:ext uri="{FF2B5EF4-FFF2-40B4-BE49-F238E27FC236}">
                <a16:creationId xmlns:a16="http://schemas.microsoft.com/office/drawing/2014/main" id="{391E2183-C8EB-FA96-04B1-C2A6E154723F}"/>
              </a:ext>
            </a:extLst>
          </p:cNvPr>
          <p:cNvSpPr txBox="1"/>
          <p:nvPr/>
        </p:nvSpPr>
        <p:spPr>
          <a:xfrm>
            <a:off x="322427" y="18410"/>
            <a:ext cx="6352374" cy="400110"/>
          </a:xfrm>
          <a:prstGeom prst="rect">
            <a:avLst/>
          </a:prstGeom>
          <a:noFill/>
        </p:spPr>
        <p:txBody>
          <a:bodyPr wrap="square">
            <a:spAutoFit/>
          </a:bodyPr>
          <a:lstStyle/>
          <a:p>
            <a:pPr algn="ctr"/>
            <a:r>
              <a:rPr lang="ru-RU" sz="2000" b="1" spc="-5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С</a:t>
            </a:r>
            <a:r>
              <a:rPr lang="ru-RU" sz="2000" b="1" spc="-204"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Т</a:t>
            </a:r>
            <a:r>
              <a:rPr lang="ru-RU" sz="2000" b="1" spc="-195"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Р</a:t>
            </a:r>
            <a:r>
              <a:rPr lang="ru-RU" sz="2000" b="1" spc="-13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У</a:t>
            </a:r>
            <a:r>
              <a:rPr lang="ru-RU" sz="2000" b="1" spc="-185"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К</a:t>
            </a:r>
            <a:r>
              <a:rPr lang="ru-RU" sz="2000" b="1" spc="-11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Т</a:t>
            </a:r>
            <a:r>
              <a:rPr lang="ru-RU" sz="2000" b="1" spc="-13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У</a:t>
            </a:r>
            <a:r>
              <a:rPr lang="ru-RU" sz="2000" b="1" spc="-24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Р</a:t>
            </a:r>
            <a:r>
              <a:rPr lang="ru-RU" sz="2000" b="1" spc="-185"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А</a:t>
            </a:r>
            <a:r>
              <a:rPr lang="ru-RU" sz="2000" b="1" spc="-18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2000" b="1" spc="-145"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Б</a:t>
            </a:r>
            <a:r>
              <a:rPr lang="ru-RU" sz="2000" b="1" spc="-19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ЮД</a:t>
            </a:r>
            <a:r>
              <a:rPr lang="ru-RU" sz="2000" b="1" spc="-21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Ж</a:t>
            </a:r>
            <a:r>
              <a:rPr lang="ru-RU" sz="2000" b="1" spc="-145"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Е</a:t>
            </a:r>
            <a:r>
              <a:rPr lang="ru-RU" sz="2000" b="1" spc="-240"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Т</a:t>
            </a:r>
            <a:r>
              <a:rPr lang="ru-RU" sz="2000" b="1" spc="-185"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А  МУНИЦИПАЛЬНОГО ОКРУГА</a:t>
            </a:r>
            <a:endParaRPr lang="ru-RU" sz="2000" b="1"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186F3E-8548-4FCB-BECB-884714F60E5C}"/>
              </a:ext>
            </a:extLst>
          </p:cNvPr>
          <p:cNvSpPr txBox="1"/>
          <p:nvPr/>
        </p:nvSpPr>
        <p:spPr>
          <a:xfrm>
            <a:off x="152400" y="685800"/>
            <a:ext cx="1783170" cy="1494514"/>
          </a:xfrm>
          <a:prstGeom prst="rect">
            <a:avLst/>
          </a:prstGeom>
          <a:noFill/>
        </p:spPr>
        <p:txBody>
          <a:bodyPr wrap="square">
            <a:spAutoFit/>
          </a:bodyPr>
          <a:lstStyle/>
          <a:p>
            <a:pPr algn="ctr"/>
            <a:br>
              <a:rPr lang="ru-RU" sz="1600" spc="-50" dirty="0">
                <a:solidFill>
                  <a:schemeClr val="tx2">
                    <a:lumMod val="75000"/>
                  </a:schemeClr>
                </a:solidFill>
                <a:latin typeface="Times New Roman" panose="02020603050405020304" pitchFamily="18" charset="0"/>
                <a:cs typeface="Times New Roman" panose="02020603050405020304" pitchFamily="18" charset="0"/>
              </a:rPr>
            </a:br>
            <a:r>
              <a:rPr lang="ru-RU" spc="-50" dirty="0">
                <a:solidFill>
                  <a:schemeClr val="tx2">
                    <a:lumMod val="75000"/>
                  </a:schemeClr>
                </a:solidFill>
                <a:latin typeface="Times New Roman" panose="02020603050405020304" pitchFamily="18" charset="0"/>
                <a:cs typeface="Times New Roman" panose="02020603050405020304" pitchFamily="18" charset="0"/>
              </a:rPr>
              <a:t>ДОХОДЫ БЮДЖЕТА МУНИЦИПАЛЬНОГО ОКРУГА</a:t>
            </a:r>
          </a:p>
        </p:txBody>
      </p:sp>
      <p:sp>
        <p:nvSpPr>
          <p:cNvPr id="8" name="TextBox 7">
            <a:extLst>
              <a:ext uri="{FF2B5EF4-FFF2-40B4-BE49-F238E27FC236}">
                <a16:creationId xmlns:a16="http://schemas.microsoft.com/office/drawing/2014/main" id="{5DA774C7-39E8-C01C-0D93-7F4F8BBFB3B6}"/>
              </a:ext>
            </a:extLst>
          </p:cNvPr>
          <p:cNvSpPr txBox="1"/>
          <p:nvPr/>
        </p:nvSpPr>
        <p:spPr>
          <a:xfrm>
            <a:off x="1952271" y="711843"/>
            <a:ext cx="4759478" cy="1569660"/>
          </a:xfrm>
          <a:prstGeom prst="rect">
            <a:avLst/>
          </a:prstGeom>
          <a:noFill/>
        </p:spPr>
        <p:txBody>
          <a:bodyPr wrap="square">
            <a:spAutoFit/>
          </a:bodyPr>
          <a:lstStyle/>
          <a:p>
            <a:pPr algn="just"/>
            <a:br>
              <a:rPr lang="ru-RU" sz="1600" spc="-50" dirty="0">
                <a:solidFill>
                  <a:srgbClr val="008080"/>
                </a:solidFill>
                <a:latin typeface="Arial" pitchFamily="34" charset="0"/>
                <a:cs typeface="Arial" pitchFamily="34" charset="0"/>
              </a:rPr>
            </a:br>
            <a:r>
              <a:rPr lang="ru-RU" sz="1600" spc="-50" dirty="0">
                <a:solidFill>
                  <a:srgbClr val="008080"/>
                </a:solidFill>
                <a:latin typeface="Arial" pitchFamily="34" charset="0"/>
                <a:cs typeface="Arial" pitchFamily="34" charset="0"/>
              </a:rPr>
              <a:t> </a:t>
            </a:r>
            <a:r>
              <a:rPr lang="ru-RU" sz="1600" dirty="0">
                <a:latin typeface="Arial" pitchFamily="34" charset="0"/>
                <a:cs typeface="Arial" pitchFamily="34" charset="0"/>
              </a:rPr>
              <a:t>это денежные средства, поступающие в бюджет муниципального округа в безвозмездном и безвозвратном порядке в соответствии с законодательством  Российской Федерации</a:t>
            </a:r>
            <a:endParaRPr lang="ru-RU" sz="1600" spc="-50" dirty="0">
              <a:solidFill>
                <a:srgbClr val="008080"/>
              </a:solidFill>
              <a:latin typeface="Arial" pitchFamily="34" charset="0"/>
              <a:cs typeface="Arial" pitchFamily="34" charset="0"/>
            </a:endParaRPr>
          </a:p>
        </p:txBody>
      </p:sp>
      <p:sp>
        <p:nvSpPr>
          <p:cNvPr id="9" name="TextBox 8">
            <a:extLst>
              <a:ext uri="{FF2B5EF4-FFF2-40B4-BE49-F238E27FC236}">
                <a16:creationId xmlns:a16="http://schemas.microsoft.com/office/drawing/2014/main" id="{1D699C69-0F04-C9B0-C5B2-70A5052F9DB0}"/>
              </a:ext>
            </a:extLst>
          </p:cNvPr>
          <p:cNvSpPr txBox="1"/>
          <p:nvPr/>
        </p:nvSpPr>
        <p:spPr>
          <a:xfrm>
            <a:off x="-18733" y="2438400"/>
            <a:ext cx="2133599" cy="923330"/>
          </a:xfrm>
          <a:prstGeom prst="rect">
            <a:avLst/>
          </a:prstGeom>
          <a:noFill/>
        </p:spPr>
        <p:txBody>
          <a:bodyPr wrap="square">
            <a:spAutoFit/>
          </a:bodyPr>
          <a:lstStyle/>
          <a:p>
            <a:pPr algn="ctr"/>
            <a:br>
              <a:rPr lang="ru-RU" spc="-50" dirty="0">
                <a:solidFill>
                  <a:schemeClr val="tx2">
                    <a:lumMod val="75000"/>
                  </a:schemeClr>
                </a:solidFill>
                <a:latin typeface="Times New Roman" panose="02020603050405020304" pitchFamily="18" charset="0"/>
                <a:cs typeface="Times New Roman" panose="02020603050405020304" pitchFamily="18" charset="0"/>
              </a:rPr>
            </a:br>
            <a:r>
              <a:rPr lang="ru-RU" spc="-50" dirty="0">
                <a:solidFill>
                  <a:schemeClr val="tx2">
                    <a:lumMod val="75000"/>
                  </a:schemeClr>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НАЛОГОВЫЕ ДОХОДЫ</a:t>
            </a:r>
          </a:p>
        </p:txBody>
      </p:sp>
      <p:sp>
        <p:nvSpPr>
          <p:cNvPr id="10" name="TextBox 9">
            <a:extLst>
              <a:ext uri="{FF2B5EF4-FFF2-40B4-BE49-F238E27FC236}">
                <a16:creationId xmlns:a16="http://schemas.microsoft.com/office/drawing/2014/main" id="{0FD41D7C-7326-CED2-5A4E-2C3B73AD9FE5}"/>
              </a:ext>
            </a:extLst>
          </p:cNvPr>
          <p:cNvSpPr txBox="1"/>
          <p:nvPr/>
        </p:nvSpPr>
        <p:spPr>
          <a:xfrm>
            <a:off x="1990893" y="2035282"/>
            <a:ext cx="4759478" cy="2062103"/>
          </a:xfrm>
          <a:prstGeom prst="rect">
            <a:avLst/>
          </a:prstGeom>
          <a:noFill/>
        </p:spPr>
        <p:txBody>
          <a:bodyPr wrap="square">
            <a:spAutoFit/>
          </a:bodyPr>
          <a:lstStyle/>
          <a:p>
            <a:pPr algn="just"/>
            <a:br>
              <a:rPr lang="ru-RU" sz="1600" spc="-50" dirty="0">
                <a:solidFill>
                  <a:srgbClr val="008080"/>
                </a:solidFill>
                <a:latin typeface="Arial" pitchFamily="34" charset="0"/>
                <a:cs typeface="Arial" pitchFamily="34" charset="0"/>
              </a:rPr>
            </a:br>
            <a:r>
              <a:rPr lang="ru-RU" sz="1600" dirty="0">
                <a:latin typeface="Arial" pitchFamily="34" charset="0"/>
                <a:cs typeface="Arial" pitchFamily="34" charset="0"/>
              </a:rPr>
              <a:t>поступления от уплаты налогов, установленных Налоговым кодексом Российской Федерации (налог на доходы физических лиц, акцизы, налоги на совокупный доход, налог на имущество физических лиц, земельный налог и   др.)</a:t>
            </a:r>
          </a:p>
          <a:p>
            <a:pPr algn="just"/>
            <a:endParaRPr lang="ru-RU" sz="1600" spc="-50" dirty="0">
              <a:solidFill>
                <a:srgbClr val="008080"/>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7305FE54-21C3-F9B0-C79E-CB9D2D2E677F}"/>
              </a:ext>
            </a:extLst>
          </p:cNvPr>
          <p:cNvSpPr txBox="1"/>
          <p:nvPr/>
        </p:nvSpPr>
        <p:spPr>
          <a:xfrm>
            <a:off x="38938" y="4237824"/>
            <a:ext cx="2133600" cy="892552"/>
          </a:xfrm>
          <a:prstGeom prst="rect">
            <a:avLst/>
          </a:prstGeom>
          <a:noFill/>
        </p:spPr>
        <p:txBody>
          <a:bodyPr wrap="square">
            <a:spAutoFit/>
          </a:bodyPr>
          <a:lstStyle/>
          <a:p>
            <a:pPr algn="ctr"/>
            <a:br>
              <a:rPr lang="ru-RU" sz="1600" dirty="0">
                <a:solidFill>
                  <a:schemeClr val="tx2">
                    <a:lumMod val="75000"/>
                  </a:schemeClr>
                </a:solidFill>
                <a:latin typeface="Arial" pitchFamily="34" charset="0"/>
                <a:cs typeface="Arial" pitchFamily="34" charset="0"/>
              </a:rPr>
            </a:br>
            <a:r>
              <a:rPr lang="ru-RU" sz="1600" dirty="0">
                <a:solidFill>
                  <a:schemeClr val="tx2">
                    <a:lumMod val="75000"/>
                  </a:schemeClr>
                </a:solidFill>
                <a:latin typeface="Arial" pitchFamily="34" charset="0"/>
                <a:cs typeface="Arial" pitchFamily="34"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НЕНАЛОГОВЫЕ ДОХОДЫ</a:t>
            </a:r>
          </a:p>
        </p:txBody>
      </p:sp>
      <p:sp>
        <p:nvSpPr>
          <p:cNvPr id="15" name="TextBox 14">
            <a:extLst>
              <a:ext uri="{FF2B5EF4-FFF2-40B4-BE49-F238E27FC236}">
                <a16:creationId xmlns:a16="http://schemas.microsoft.com/office/drawing/2014/main" id="{03CF93DC-534E-8234-D605-364553D04A7A}"/>
              </a:ext>
            </a:extLst>
          </p:cNvPr>
          <p:cNvSpPr txBox="1"/>
          <p:nvPr/>
        </p:nvSpPr>
        <p:spPr>
          <a:xfrm>
            <a:off x="1959578" y="3672576"/>
            <a:ext cx="4759478" cy="1815882"/>
          </a:xfrm>
          <a:prstGeom prst="rect">
            <a:avLst/>
          </a:prstGeom>
          <a:noFill/>
        </p:spPr>
        <p:txBody>
          <a:bodyPr wrap="square">
            <a:spAutoFit/>
          </a:bodyPr>
          <a:lstStyle/>
          <a:p>
            <a:pPr algn="just"/>
            <a:br>
              <a:rPr lang="ru-RU" sz="1600" spc="-50" dirty="0">
                <a:solidFill>
                  <a:srgbClr val="008080"/>
                </a:solidFill>
                <a:latin typeface="Arial" pitchFamily="34" charset="0"/>
                <a:cs typeface="Arial" pitchFamily="34" charset="0"/>
              </a:rPr>
            </a:br>
            <a:r>
              <a:rPr lang="ru-RU" sz="1600" dirty="0">
                <a:latin typeface="Arial" pitchFamily="34" charset="0"/>
                <a:cs typeface="Arial" pitchFamily="34" charset="0"/>
              </a:rPr>
              <a:t>доходы от продажи и использования имущества, находящегося в муниципальной собственности, доходы от оказания платных услуг, поступления от штрафных </a:t>
            </a:r>
            <a:r>
              <a:rPr lang="en-US" sz="1600" dirty="0">
                <a:latin typeface="Arial" pitchFamily="34" charset="0"/>
                <a:cs typeface="Arial" pitchFamily="34" charset="0"/>
              </a:rPr>
              <a:t> </a:t>
            </a:r>
            <a:r>
              <a:rPr lang="ru-RU" sz="1600" dirty="0">
                <a:latin typeface="Arial" pitchFamily="34" charset="0"/>
                <a:cs typeface="Arial" pitchFamily="34" charset="0"/>
              </a:rPr>
              <a:t>санкций, возмещение ущерба и другие</a:t>
            </a:r>
          </a:p>
          <a:p>
            <a:pPr algn="just"/>
            <a:endParaRPr lang="ru-RU" sz="1600" spc="-50" dirty="0">
              <a:solidFill>
                <a:srgbClr val="008080"/>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68667879-DD07-BD1B-C7D1-86F19DF699E6}"/>
              </a:ext>
            </a:extLst>
          </p:cNvPr>
          <p:cNvSpPr txBox="1"/>
          <p:nvPr/>
        </p:nvSpPr>
        <p:spPr>
          <a:xfrm>
            <a:off x="-228600" y="6019800"/>
            <a:ext cx="2574950" cy="1200329"/>
          </a:xfrm>
          <a:prstGeom prst="rect">
            <a:avLst/>
          </a:prstGeom>
          <a:noFill/>
        </p:spPr>
        <p:txBody>
          <a:bodyPr wrap="square">
            <a:spAutoFit/>
          </a:bodyPr>
          <a:lstStyle/>
          <a:p>
            <a:pPr algn="ctr"/>
            <a:br>
              <a:rPr lang="ru-RU" spc="-50" dirty="0">
                <a:solidFill>
                  <a:schemeClr val="tx2">
                    <a:lumMod val="75000"/>
                  </a:schemeClr>
                </a:solidFill>
                <a:latin typeface="Times New Roman" panose="02020603050405020304" pitchFamily="18" charset="0"/>
                <a:cs typeface="Times New Roman" panose="02020603050405020304" pitchFamily="18" charset="0"/>
              </a:rPr>
            </a:br>
            <a:r>
              <a:rPr lang="ru-RU" dirty="0">
                <a:solidFill>
                  <a:schemeClr val="tx2">
                    <a:lumMod val="75000"/>
                  </a:schemeClr>
                </a:solidFill>
                <a:uFill>
                  <a:solidFill>
                    <a:srgbClr val="28AEAF"/>
                  </a:solidFill>
                </a:uFill>
                <a:latin typeface="Times New Roman" panose="02020603050405020304" pitchFamily="18" charset="0"/>
                <a:cs typeface="Times New Roman" panose="02020603050405020304" pitchFamily="18" charset="0"/>
              </a:rPr>
              <a:t>БЕЗВОЗМЕЗДНЫЕ ПОСТУПЛЕНИЯ</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pPr algn="ctr"/>
            <a:endParaRPr lang="ru-RU" spc="-5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6D4981B-78FD-4854-93EC-22A59F5C106F}"/>
              </a:ext>
            </a:extLst>
          </p:cNvPr>
          <p:cNvSpPr txBox="1"/>
          <p:nvPr/>
        </p:nvSpPr>
        <p:spPr>
          <a:xfrm>
            <a:off x="1952271" y="5628362"/>
            <a:ext cx="4759478" cy="2092881"/>
          </a:xfrm>
          <a:prstGeom prst="rect">
            <a:avLst/>
          </a:prstGeom>
          <a:noFill/>
        </p:spPr>
        <p:txBody>
          <a:bodyPr wrap="square">
            <a:spAutoFit/>
          </a:bodyPr>
          <a:lstStyle/>
          <a:p>
            <a:pPr algn="just"/>
            <a:br>
              <a:rPr lang="ru-RU" sz="1600" spc="-50" dirty="0">
                <a:solidFill>
                  <a:srgbClr val="008080"/>
                </a:solidFill>
                <a:latin typeface="Arial" pitchFamily="34" charset="0"/>
                <a:cs typeface="Arial" pitchFamily="34" charset="0"/>
              </a:rPr>
            </a:br>
            <a:r>
              <a:rPr lang="ru-RU" sz="1600" dirty="0">
                <a:latin typeface="Arial" pitchFamily="34" charset="0"/>
                <a:cs typeface="Arial" pitchFamily="34" charset="0"/>
              </a:rPr>
              <a:t>поступления от других бюджетов бюджетной системы, граждан и организаций (межбюджетные трансферты в виде дотаций, субвенций, субсидий, поступления от юридических и физических лиц, кроме налоговых и неналоговых доходов)</a:t>
            </a:r>
          </a:p>
          <a:p>
            <a:pPr algn="just"/>
            <a:endParaRPr lang="ru-RU" sz="1600" spc="-50" dirty="0">
              <a:solidFill>
                <a:srgbClr val="008080"/>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2"/>
          <p:cNvGrpSpPr>
            <a:grpSpLocks/>
          </p:cNvGrpSpPr>
          <p:nvPr/>
        </p:nvGrpSpPr>
        <p:grpSpPr bwMode="auto">
          <a:xfrm>
            <a:off x="5486337" y="1371600"/>
            <a:ext cx="1243989" cy="1766585"/>
            <a:chOff x="272" y="800"/>
            <a:chExt cx="1996" cy="1919"/>
          </a:xfrm>
        </p:grpSpPr>
        <p:sp>
          <p:nvSpPr>
            <p:cNvPr id="3" name="Freeform 704"/>
            <p:cNvSpPr>
              <a:spLocks/>
            </p:cNvSpPr>
            <p:nvPr/>
          </p:nvSpPr>
          <p:spPr bwMode="auto">
            <a:xfrm>
              <a:off x="324" y="800"/>
              <a:ext cx="1944" cy="1588"/>
            </a:xfrm>
            <a:custGeom>
              <a:avLst/>
              <a:gdLst>
                <a:gd name="T0" fmla="+- 0 2003 324"/>
                <a:gd name="T1" fmla="*/ T0 w 1944"/>
                <a:gd name="T2" fmla="+- 0 800 800"/>
                <a:gd name="T3" fmla="*/ 800 h 1588"/>
                <a:gd name="T4" fmla="+- 0 589 324"/>
                <a:gd name="T5" fmla="*/ T4 w 1944"/>
                <a:gd name="T6" fmla="+- 0 800 800"/>
                <a:gd name="T7" fmla="*/ 800 h 1588"/>
                <a:gd name="T8" fmla="+- 0 518 324"/>
                <a:gd name="T9" fmla="*/ T8 w 1944"/>
                <a:gd name="T10" fmla="+- 0 810 800"/>
                <a:gd name="T11" fmla="*/ 810 h 1588"/>
                <a:gd name="T12" fmla="+- 0 455 324"/>
                <a:gd name="T13" fmla="*/ T12 w 1944"/>
                <a:gd name="T14" fmla="+- 0 836 800"/>
                <a:gd name="T15" fmla="*/ 836 h 1588"/>
                <a:gd name="T16" fmla="+- 0 402 324"/>
                <a:gd name="T17" fmla="*/ T16 w 1944"/>
                <a:gd name="T18" fmla="+- 0 878 800"/>
                <a:gd name="T19" fmla="*/ 878 h 1588"/>
                <a:gd name="T20" fmla="+- 0 360 324"/>
                <a:gd name="T21" fmla="*/ T20 w 1944"/>
                <a:gd name="T22" fmla="+- 0 931 800"/>
                <a:gd name="T23" fmla="*/ 931 h 1588"/>
                <a:gd name="T24" fmla="+- 0 334 324"/>
                <a:gd name="T25" fmla="*/ T24 w 1944"/>
                <a:gd name="T26" fmla="+- 0 995 800"/>
                <a:gd name="T27" fmla="*/ 995 h 1588"/>
                <a:gd name="T28" fmla="+- 0 324 324"/>
                <a:gd name="T29" fmla="*/ T28 w 1944"/>
                <a:gd name="T30" fmla="+- 0 1065 800"/>
                <a:gd name="T31" fmla="*/ 1065 h 1588"/>
                <a:gd name="T32" fmla="+- 0 324 324"/>
                <a:gd name="T33" fmla="*/ T32 w 1944"/>
                <a:gd name="T34" fmla="+- 0 2123 800"/>
                <a:gd name="T35" fmla="*/ 2123 h 1588"/>
                <a:gd name="T36" fmla="+- 0 334 324"/>
                <a:gd name="T37" fmla="*/ T36 w 1944"/>
                <a:gd name="T38" fmla="+- 0 2194 800"/>
                <a:gd name="T39" fmla="*/ 2194 h 1588"/>
                <a:gd name="T40" fmla="+- 0 360 324"/>
                <a:gd name="T41" fmla="*/ T40 w 1944"/>
                <a:gd name="T42" fmla="+- 0 2257 800"/>
                <a:gd name="T43" fmla="*/ 2257 h 1588"/>
                <a:gd name="T44" fmla="+- 0 402 324"/>
                <a:gd name="T45" fmla="*/ T44 w 1944"/>
                <a:gd name="T46" fmla="+- 0 2310 800"/>
                <a:gd name="T47" fmla="*/ 2310 h 1588"/>
                <a:gd name="T48" fmla="+- 0 455 324"/>
                <a:gd name="T49" fmla="*/ T48 w 1944"/>
                <a:gd name="T50" fmla="+- 0 2352 800"/>
                <a:gd name="T51" fmla="*/ 2352 h 1588"/>
                <a:gd name="T52" fmla="+- 0 518 324"/>
                <a:gd name="T53" fmla="*/ T52 w 1944"/>
                <a:gd name="T54" fmla="+- 0 2378 800"/>
                <a:gd name="T55" fmla="*/ 2378 h 1588"/>
                <a:gd name="T56" fmla="+- 0 589 324"/>
                <a:gd name="T57" fmla="*/ T56 w 1944"/>
                <a:gd name="T58" fmla="+- 0 2388 800"/>
                <a:gd name="T59" fmla="*/ 2388 h 1588"/>
                <a:gd name="T60" fmla="+- 0 2003 324"/>
                <a:gd name="T61" fmla="*/ T60 w 1944"/>
                <a:gd name="T62" fmla="+- 0 2388 800"/>
                <a:gd name="T63" fmla="*/ 2388 h 1588"/>
                <a:gd name="T64" fmla="+- 0 2074 324"/>
                <a:gd name="T65" fmla="*/ T64 w 1944"/>
                <a:gd name="T66" fmla="+- 0 2378 800"/>
                <a:gd name="T67" fmla="*/ 2378 h 1588"/>
                <a:gd name="T68" fmla="+- 0 2137 324"/>
                <a:gd name="T69" fmla="*/ T68 w 1944"/>
                <a:gd name="T70" fmla="+- 0 2352 800"/>
                <a:gd name="T71" fmla="*/ 2352 h 1588"/>
                <a:gd name="T72" fmla="+- 0 2190 324"/>
                <a:gd name="T73" fmla="*/ T72 w 1944"/>
                <a:gd name="T74" fmla="+- 0 2310 800"/>
                <a:gd name="T75" fmla="*/ 2310 h 1588"/>
                <a:gd name="T76" fmla="+- 0 2232 324"/>
                <a:gd name="T77" fmla="*/ T76 w 1944"/>
                <a:gd name="T78" fmla="+- 0 2257 800"/>
                <a:gd name="T79" fmla="*/ 2257 h 1588"/>
                <a:gd name="T80" fmla="+- 0 2258 324"/>
                <a:gd name="T81" fmla="*/ T80 w 1944"/>
                <a:gd name="T82" fmla="+- 0 2194 800"/>
                <a:gd name="T83" fmla="*/ 2194 h 1588"/>
                <a:gd name="T84" fmla="+- 0 2268 324"/>
                <a:gd name="T85" fmla="*/ T84 w 1944"/>
                <a:gd name="T86" fmla="+- 0 2123 800"/>
                <a:gd name="T87" fmla="*/ 2123 h 1588"/>
                <a:gd name="T88" fmla="+- 0 2268 324"/>
                <a:gd name="T89" fmla="*/ T88 w 1944"/>
                <a:gd name="T90" fmla="+- 0 1065 800"/>
                <a:gd name="T91" fmla="*/ 1065 h 1588"/>
                <a:gd name="T92" fmla="+- 0 2258 324"/>
                <a:gd name="T93" fmla="*/ T92 w 1944"/>
                <a:gd name="T94" fmla="+- 0 995 800"/>
                <a:gd name="T95" fmla="*/ 995 h 1588"/>
                <a:gd name="T96" fmla="+- 0 2232 324"/>
                <a:gd name="T97" fmla="*/ T96 w 1944"/>
                <a:gd name="T98" fmla="+- 0 931 800"/>
                <a:gd name="T99" fmla="*/ 931 h 1588"/>
                <a:gd name="T100" fmla="+- 0 2190 324"/>
                <a:gd name="T101" fmla="*/ T100 w 1944"/>
                <a:gd name="T102" fmla="+- 0 878 800"/>
                <a:gd name="T103" fmla="*/ 878 h 1588"/>
                <a:gd name="T104" fmla="+- 0 2137 324"/>
                <a:gd name="T105" fmla="*/ T104 w 1944"/>
                <a:gd name="T106" fmla="+- 0 836 800"/>
                <a:gd name="T107" fmla="*/ 836 h 1588"/>
                <a:gd name="T108" fmla="+- 0 2074 324"/>
                <a:gd name="T109" fmla="*/ T108 w 1944"/>
                <a:gd name="T110" fmla="+- 0 810 800"/>
                <a:gd name="T111" fmla="*/ 810 h 1588"/>
                <a:gd name="T112" fmla="+- 0 2003 324"/>
                <a:gd name="T113" fmla="*/ T112 w 1944"/>
                <a:gd name="T114" fmla="+- 0 800 800"/>
                <a:gd name="T115" fmla="*/ 800 h 15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944" h="1588">
                  <a:moveTo>
                    <a:pt x="1679" y="0"/>
                  </a:moveTo>
                  <a:lnTo>
                    <a:pt x="265" y="0"/>
                  </a:lnTo>
                  <a:lnTo>
                    <a:pt x="194" y="10"/>
                  </a:lnTo>
                  <a:lnTo>
                    <a:pt x="131" y="36"/>
                  </a:lnTo>
                  <a:lnTo>
                    <a:pt x="78" y="78"/>
                  </a:lnTo>
                  <a:lnTo>
                    <a:pt x="36" y="131"/>
                  </a:lnTo>
                  <a:lnTo>
                    <a:pt x="10" y="195"/>
                  </a:lnTo>
                  <a:lnTo>
                    <a:pt x="0" y="265"/>
                  </a:lnTo>
                  <a:lnTo>
                    <a:pt x="0" y="1323"/>
                  </a:lnTo>
                  <a:lnTo>
                    <a:pt x="10" y="1394"/>
                  </a:lnTo>
                  <a:lnTo>
                    <a:pt x="36" y="1457"/>
                  </a:lnTo>
                  <a:lnTo>
                    <a:pt x="78" y="1510"/>
                  </a:lnTo>
                  <a:lnTo>
                    <a:pt x="131" y="1552"/>
                  </a:lnTo>
                  <a:lnTo>
                    <a:pt x="194" y="1578"/>
                  </a:lnTo>
                  <a:lnTo>
                    <a:pt x="265" y="1588"/>
                  </a:lnTo>
                  <a:lnTo>
                    <a:pt x="1679" y="1588"/>
                  </a:lnTo>
                  <a:lnTo>
                    <a:pt x="1750" y="1578"/>
                  </a:lnTo>
                  <a:lnTo>
                    <a:pt x="1813" y="1552"/>
                  </a:lnTo>
                  <a:lnTo>
                    <a:pt x="1866" y="1510"/>
                  </a:lnTo>
                  <a:lnTo>
                    <a:pt x="1908" y="1457"/>
                  </a:lnTo>
                  <a:lnTo>
                    <a:pt x="1934" y="1394"/>
                  </a:lnTo>
                  <a:lnTo>
                    <a:pt x="1944" y="1323"/>
                  </a:lnTo>
                  <a:lnTo>
                    <a:pt x="1944" y="265"/>
                  </a:lnTo>
                  <a:lnTo>
                    <a:pt x="1934" y="195"/>
                  </a:lnTo>
                  <a:lnTo>
                    <a:pt x="1908" y="131"/>
                  </a:lnTo>
                  <a:lnTo>
                    <a:pt x="1866" y="78"/>
                  </a:lnTo>
                  <a:lnTo>
                    <a:pt x="1813" y="36"/>
                  </a:lnTo>
                  <a:lnTo>
                    <a:pt x="1750" y="10"/>
                  </a:lnTo>
                  <a:lnTo>
                    <a:pt x="167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 name="Text Box 703"/>
            <p:cNvSpPr txBox="1">
              <a:spLocks noChangeArrowheads="1"/>
            </p:cNvSpPr>
            <p:nvPr/>
          </p:nvSpPr>
          <p:spPr bwMode="auto">
            <a:xfrm>
              <a:off x="272" y="1131"/>
              <a:ext cx="1944"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18440" marR="218440" algn="ctr">
                <a:lnSpc>
                  <a:spcPts val="1330"/>
                </a:lnSpc>
                <a:spcBef>
                  <a:spcPts val="600"/>
                </a:spcBef>
                <a:spcAft>
                  <a:spcPts val="0"/>
                </a:spcAft>
              </a:pPr>
              <a:endPar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endParaRPr>
            </a:p>
            <a:p>
              <a:pPr marL="218440" marR="218440" algn="ctr">
                <a:lnSpc>
                  <a:spcPts val="1330"/>
                </a:lnSpc>
                <a:spcBef>
                  <a:spcPts val="600"/>
                </a:spcBef>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2028</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8440" algn="ctr">
                <a:lnSpc>
                  <a:spcPts val="1310"/>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год</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7170" marR="218440" algn="ctr">
                <a:lnSpc>
                  <a:spcPts val="2655"/>
                </a:lnSpc>
                <a:spcAft>
                  <a:spcPts val="0"/>
                </a:spcAft>
              </a:pPr>
              <a:r>
                <a:rPr lang="ru-RU" sz="22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31 401</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17805" marR="218440" algn="ctr">
                <a:lnSpc>
                  <a:spcPts val="1330"/>
                </a:lnSpc>
                <a:spcAft>
                  <a:spcPts val="0"/>
                </a:spcAft>
              </a:pPr>
              <a:r>
                <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oup 699"/>
          <p:cNvGrpSpPr>
            <a:grpSpLocks/>
          </p:cNvGrpSpPr>
          <p:nvPr/>
        </p:nvGrpSpPr>
        <p:grpSpPr bwMode="auto">
          <a:xfrm>
            <a:off x="152113" y="1752682"/>
            <a:ext cx="1211580" cy="1098067"/>
            <a:chOff x="2440" y="466"/>
            <a:chExt cx="1944" cy="1884"/>
          </a:xfrm>
        </p:grpSpPr>
        <p:sp>
          <p:nvSpPr>
            <p:cNvPr id="6" name="Freeform 701"/>
            <p:cNvSpPr>
              <a:spLocks/>
            </p:cNvSpPr>
            <p:nvPr/>
          </p:nvSpPr>
          <p:spPr bwMode="auto">
            <a:xfrm>
              <a:off x="2440" y="597"/>
              <a:ext cx="1944" cy="1753"/>
            </a:xfrm>
            <a:custGeom>
              <a:avLst/>
              <a:gdLst>
                <a:gd name="T0" fmla="+- 0 4037 2385"/>
                <a:gd name="T1" fmla="*/ T0 w 1944"/>
                <a:gd name="T2" fmla="+- 0 635 635"/>
                <a:gd name="T3" fmla="*/ 635 h 1753"/>
                <a:gd name="T4" fmla="+- 0 2677 2385"/>
                <a:gd name="T5" fmla="*/ T4 w 1944"/>
                <a:gd name="T6" fmla="+- 0 635 635"/>
                <a:gd name="T7" fmla="*/ 635 h 1753"/>
                <a:gd name="T8" fmla="+- 0 2600 2385"/>
                <a:gd name="T9" fmla="*/ T8 w 1944"/>
                <a:gd name="T10" fmla="+- 0 645 635"/>
                <a:gd name="T11" fmla="*/ 645 h 1753"/>
                <a:gd name="T12" fmla="+- 0 2530 2385"/>
                <a:gd name="T13" fmla="*/ T12 w 1944"/>
                <a:gd name="T14" fmla="+- 0 675 635"/>
                <a:gd name="T15" fmla="*/ 675 h 1753"/>
                <a:gd name="T16" fmla="+- 0 2471 2385"/>
                <a:gd name="T17" fmla="*/ T16 w 1944"/>
                <a:gd name="T18" fmla="+- 0 720 635"/>
                <a:gd name="T19" fmla="*/ 720 h 1753"/>
                <a:gd name="T20" fmla="+- 0 2425 2385"/>
                <a:gd name="T21" fmla="*/ T20 w 1944"/>
                <a:gd name="T22" fmla="+- 0 780 635"/>
                <a:gd name="T23" fmla="*/ 780 h 1753"/>
                <a:gd name="T24" fmla="+- 0 2395 2385"/>
                <a:gd name="T25" fmla="*/ T24 w 1944"/>
                <a:gd name="T26" fmla="+- 0 849 635"/>
                <a:gd name="T27" fmla="*/ 849 h 1753"/>
                <a:gd name="T28" fmla="+- 0 2385 2385"/>
                <a:gd name="T29" fmla="*/ T28 w 1944"/>
                <a:gd name="T30" fmla="+- 0 927 635"/>
                <a:gd name="T31" fmla="*/ 927 h 1753"/>
                <a:gd name="T32" fmla="+- 0 2385 2385"/>
                <a:gd name="T33" fmla="*/ T32 w 1944"/>
                <a:gd name="T34" fmla="+- 0 2096 635"/>
                <a:gd name="T35" fmla="*/ 2096 h 1753"/>
                <a:gd name="T36" fmla="+- 0 2395 2385"/>
                <a:gd name="T37" fmla="*/ T36 w 1944"/>
                <a:gd name="T38" fmla="+- 0 2173 635"/>
                <a:gd name="T39" fmla="*/ 2173 h 1753"/>
                <a:gd name="T40" fmla="+- 0 2425 2385"/>
                <a:gd name="T41" fmla="*/ T40 w 1944"/>
                <a:gd name="T42" fmla="+- 0 2243 635"/>
                <a:gd name="T43" fmla="*/ 2243 h 1753"/>
                <a:gd name="T44" fmla="+- 0 2471 2385"/>
                <a:gd name="T45" fmla="*/ T44 w 1944"/>
                <a:gd name="T46" fmla="+- 0 2302 635"/>
                <a:gd name="T47" fmla="*/ 2302 h 1753"/>
                <a:gd name="T48" fmla="+- 0 2530 2385"/>
                <a:gd name="T49" fmla="*/ T48 w 1944"/>
                <a:gd name="T50" fmla="+- 0 2348 635"/>
                <a:gd name="T51" fmla="*/ 2348 h 1753"/>
                <a:gd name="T52" fmla="+- 0 2600 2385"/>
                <a:gd name="T53" fmla="*/ T52 w 1944"/>
                <a:gd name="T54" fmla="+- 0 2377 635"/>
                <a:gd name="T55" fmla="*/ 2377 h 1753"/>
                <a:gd name="T56" fmla="+- 0 2677 2385"/>
                <a:gd name="T57" fmla="*/ T56 w 1944"/>
                <a:gd name="T58" fmla="+- 0 2388 635"/>
                <a:gd name="T59" fmla="*/ 2388 h 1753"/>
                <a:gd name="T60" fmla="+- 0 4037 2385"/>
                <a:gd name="T61" fmla="*/ T60 w 1944"/>
                <a:gd name="T62" fmla="+- 0 2388 635"/>
                <a:gd name="T63" fmla="*/ 2388 h 1753"/>
                <a:gd name="T64" fmla="+- 0 4114 2385"/>
                <a:gd name="T65" fmla="*/ T64 w 1944"/>
                <a:gd name="T66" fmla="+- 0 2377 635"/>
                <a:gd name="T67" fmla="*/ 2377 h 1753"/>
                <a:gd name="T68" fmla="+- 0 4184 2385"/>
                <a:gd name="T69" fmla="*/ T68 w 1944"/>
                <a:gd name="T70" fmla="+- 0 2348 635"/>
                <a:gd name="T71" fmla="*/ 2348 h 1753"/>
                <a:gd name="T72" fmla="+- 0 4243 2385"/>
                <a:gd name="T73" fmla="*/ T72 w 1944"/>
                <a:gd name="T74" fmla="+- 0 2302 635"/>
                <a:gd name="T75" fmla="*/ 2302 h 1753"/>
                <a:gd name="T76" fmla="+- 0 4289 2385"/>
                <a:gd name="T77" fmla="*/ T76 w 1944"/>
                <a:gd name="T78" fmla="+- 0 2243 635"/>
                <a:gd name="T79" fmla="*/ 2243 h 1753"/>
                <a:gd name="T80" fmla="+- 0 4318 2385"/>
                <a:gd name="T81" fmla="*/ T80 w 1944"/>
                <a:gd name="T82" fmla="+- 0 2173 635"/>
                <a:gd name="T83" fmla="*/ 2173 h 1753"/>
                <a:gd name="T84" fmla="+- 0 4329 2385"/>
                <a:gd name="T85" fmla="*/ T84 w 1944"/>
                <a:gd name="T86" fmla="+- 0 2096 635"/>
                <a:gd name="T87" fmla="*/ 2096 h 1753"/>
                <a:gd name="T88" fmla="+- 0 4329 2385"/>
                <a:gd name="T89" fmla="*/ T88 w 1944"/>
                <a:gd name="T90" fmla="+- 0 927 635"/>
                <a:gd name="T91" fmla="*/ 927 h 1753"/>
                <a:gd name="T92" fmla="+- 0 4318 2385"/>
                <a:gd name="T93" fmla="*/ T92 w 1944"/>
                <a:gd name="T94" fmla="+- 0 849 635"/>
                <a:gd name="T95" fmla="*/ 849 h 1753"/>
                <a:gd name="T96" fmla="+- 0 4289 2385"/>
                <a:gd name="T97" fmla="*/ T96 w 1944"/>
                <a:gd name="T98" fmla="+- 0 780 635"/>
                <a:gd name="T99" fmla="*/ 780 h 1753"/>
                <a:gd name="T100" fmla="+- 0 4243 2385"/>
                <a:gd name="T101" fmla="*/ T100 w 1944"/>
                <a:gd name="T102" fmla="+- 0 720 635"/>
                <a:gd name="T103" fmla="*/ 720 h 1753"/>
                <a:gd name="T104" fmla="+- 0 4184 2385"/>
                <a:gd name="T105" fmla="*/ T104 w 1944"/>
                <a:gd name="T106" fmla="+- 0 675 635"/>
                <a:gd name="T107" fmla="*/ 675 h 1753"/>
                <a:gd name="T108" fmla="+- 0 4114 2385"/>
                <a:gd name="T109" fmla="*/ T108 w 1944"/>
                <a:gd name="T110" fmla="+- 0 645 635"/>
                <a:gd name="T111" fmla="*/ 645 h 1753"/>
                <a:gd name="T112" fmla="+- 0 4037 2385"/>
                <a:gd name="T113" fmla="*/ T112 w 1944"/>
                <a:gd name="T114" fmla="+- 0 635 635"/>
                <a:gd name="T115" fmla="*/ 635 h 17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944" h="1753">
                  <a:moveTo>
                    <a:pt x="1652" y="0"/>
                  </a:moveTo>
                  <a:lnTo>
                    <a:pt x="292" y="0"/>
                  </a:lnTo>
                  <a:lnTo>
                    <a:pt x="215" y="10"/>
                  </a:lnTo>
                  <a:lnTo>
                    <a:pt x="145" y="40"/>
                  </a:lnTo>
                  <a:lnTo>
                    <a:pt x="86" y="85"/>
                  </a:lnTo>
                  <a:lnTo>
                    <a:pt x="40" y="145"/>
                  </a:lnTo>
                  <a:lnTo>
                    <a:pt x="10" y="214"/>
                  </a:lnTo>
                  <a:lnTo>
                    <a:pt x="0" y="292"/>
                  </a:lnTo>
                  <a:lnTo>
                    <a:pt x="0" y="1461"/>
                  </a:lnTo>
                  <a:lnTo>
                    <a:pt x="10" y="1538"/>
                  </a:lnTo>
                  <a:lnTo>
                    <a:pt x="40" y="1608"/>
                  </a:lnTo>
                  <a:lnTo>
                    <a:pt x="86" y="1667"/>
                  </a:lnTo>
                  <a:lnTo>
                    <a:pt x="145" y="1713"/>
                  </a:lnTo>
                  <a:lnTo>
                    <a:pt x="215" y="1742"/>
                  </a:lnTo>
                  <a:lnTo>
                    <a:pt x="292" y="1753"/>
                  </a:lnTo>
                  <a:lnTo>
                    <a:pt x="1652" y="1753"/>
                  </a:lnTo>
                  <a:lnTo>
                    <a:pt x="1729" y="1742"/>
                  </a:lnTo>
                  <a:lnTo>
                    <a:pt x="1799" y="1713"/>
                  </a:lnTo>
                  <a:lnTo>
                    <a:pt x="1858" y="1667"/>
                  </a:lnTo>
                  <a:lnTo>
                    <a:pt x="1904" y="1608"/>
                  </a:lnTo>
                  <a:lnTo>
                    <a:pt x="1933" y="1538"/>
                  </a:lnTo>
                  <a:lnTo>
                    <a:pt x="1944" y="1461"/>
                  </a:lnTo>
                  <a:lnTo>
                    <a:pt x="1944" y="292"/>
                  </a:lnTo>
                  <a:lnTo>
                    <a:pt x="1933" y="214"/>
                  </a:lnTo>
                  <a:lnTo>
                    <a:pt x="1904" y="145"/>
                  </a:lnTo>
                  <a:lnTo>
                    <a:pt x="1858" y="85"/>
                  </a:lnTo>
                  <a:lnTo>
                    <a:pt x="1799" y="40"/>
                  </a:lnTo>
                  <a:lnTo>
                    <a:pt x="1729" y="10"/>
                  </a:lnTo>
                  <a:lnTo>
                    <a:pt x="1652"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 name="Text Box 700"/>
            <p:cNvSpPr txBox="1">
              <a:spLocks noChangeArrowheads="1"/>
            </p:cNvSpPr>
            <p:nvPr/>
          </p:nvSpPr>
          <p:spPr bwMode="auto">
            <a:xfrm>
              <a:off x="2440" y="466"/>
              <a:ext cx="1944" cy="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50"/>
                </a:spcBef>
                <a:spcAft>
                  <a:spcPts val="0"/>
                </a:spcAft>
              </a:pPr>
              <a:r>
                <a:rPr lang="ru-RU" sz="1100" dirty="0">
                  <a:effectLst/>
                  <a:latin typeface="Verdana" panose="020B0604030504040204" pitchFamily="34" charset="0"/>
                  <a:ea typeface="Verdana" panose="020B0604030504040204" pitchFamily="34" charset="0"/>
                  <a:cs typeface="Verdana" panose="020B0604030504040204" pitchFamily="34" charset="0"/>
                </a:rPr>
                <a:t> </a:t>
              </a:r>
            </a:p>
            <a:p>
              <a:pPr marL="218440" marR="218440" algn="ctr">
                <a:lnSpc>
                  <a:spcPts val="1330"/>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2024</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8440" algn="ctr">
                <a:lnSpc>
                  <a:spcPts val="1315"/>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год</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8440" algn="ctr">
                <a:lnSpc>
                  <a:spcPts val="2650"/>
                </a:lnSpc>
                <a:spcAft>
                  <a:spcPts val="0"/>
                </a:spcAft>
              </a:pPr>
              <a:r>
                <a:rPr lang="ru-RU" sz="22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28 696</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17805" marR="218440" algn="ctr">
                <a:lnSpc>
                  <a:spcPts val="1330"/>
                </a:lnSpc>
                <a:spcAft>
                  <a:spcPts val="0"/>
                </a:spcAft>
              </a:pPr>
              <a:r>
                <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696"/>
          <p:cNvGrpSpPr>
            <a:grpSpLocks/>
          </p:cNvGrpSpPr>
          <p:nvPr/>
        </p:nvGrpSpPr>
        <p:grpSpPr bwMode="auto">
          <a:xfrm>
            <a:off x="1439573" y="1593602"/>
            <a:ext cx="1285204" cy="1328349"/>
            <a:chOff x="4446" y="454"/>
            <a:chExt cx="1986" cy="2021"/>
          </a:xfrm>
        </p:grpSpPr>
        <p:sp>
          <p:nvSpPr>
            <p:cNvPr id="9" name="Freeform 698"/>
            <p:cNvSpPr>
              <a:spLocks/>
            </p:cNvSpPr>
            <p:nvPr/>
          </p:nvSpPr>
          <p:spPr bwMode="auto">
            <a:xfrm>
              <a:off x="4446" y="454"/>
              <a:ext cx="1944" cy="1934"/>
            </a:xfrm>
            <a:custGeom>
              <a:avLst/>
              <a:gdLst>
                <a:gd name="T0" fmla="+- 0 6068 4446"/>
                <a:gd name="T1" fmla="*/ T0 w 1944"/>
                <a:gd name="T2" fmla="+- 0 454 454"/>
                <a:gd name="T3" fmla="*/ 454 h 1934"/>
                <a:gd name="T4" fmla="+- 0 4768 4446"/>
                <a:gd name="T5" fmla="*/ T4 w 1944"/>
                <a:gd name="T6" fmla="+- 0 454 454"/>
                <a:gd name="T7" fmla="*/ 454 h 1934"/>
                <a:gd name="T8" fmla="+- 0 4695 4446"/>
                <a:gd name="T9" fmla="*/ T8 w 1944"/>
                <a:gd name="T10" fmla="+- 0 463 454"/>
                <a:gd name="T11" fmla="*/ 463 h 1934"/>
                <a:gd name="T12" fmla="+- 0 4627 4446"/>
                <a:gd name="T13" fmla="*/ T12 w 1944"/>
                <a:gd name="T14" fmla="+- 0 487 454"/>
                <a:gd name="T15" fmla="*/ 487 h 1934"/>
                <a:gd name="T16" fmla="+- 0 4567 4446"/>
                <a:gd name="T17" fmla="*/ T16 w 1944"/>
                <a:gd name="T18" fmla="+- 0 525 454"/>
                <a:gd name="T19" fmla="*/ 525 h 1934"/>
                <a:gd name="T20" fmla="+- 0 4517 4446"/>
                <a:gd name="T21" fmla="*/ T20 w 1944"/>
                <a:gd name="T22" fmla="+- 0 575 454"/>
                <a:gd name="T23" fmla="*/ 575 h 1934"/>
                <a:gd name="T24" fmla="+- 0 4479 4446"/>
                <a:gd name="T25" fmla="*/ T24 w 1944"/>
                <a:gd name="T26" fmla="+- 0 635 454"/>
                <a:gd name="T27" fmla="*/ 635 h 1934"/>
                <a:gd name="T28" fmla="+- 0 4455 4446"/>
                <a:gd name="T29" fmla="*/ T28 w 1944"/>
                <a:gd name="T30" fmla="+- 0 703 454"/>
                <a:gd name="T31" fmla="*/ 703 h 1934"/>
                <a:gd name="T32" fmla="+- 0 4446 4446"/>
                <a:gd name="T33" fmla="*/ T32 w 1944"/>
                <a:gd name="T34" fmla="+- 0 777 454"/>
                <a:gd name="T35" fmla="*/ 777 h 1934"/>
                <a:gd name="T36" fmla="+- 0 4446 4446"/>
                <a:gd name="T37" fmla="*/ T36 w 1944"/>
                <a:gd name="T38" fmla="+- 0 2066 454"/>
                <a:gd name="T39" fmla="*/ 2066 h 1934"/>
                <a:gd name="T40" fmla="+- 0 4455 4446"/>
                <a:gd name="T41" fmla="*/ T40 w 1944"/>
                <a:gd name="T42" fmla="+- 0 2140 454"/>
                <a:gd name="T43" fmla="*/ 2140 h 1934"/>
                <a:gd name="T44" fmla="+- 0 4479 4446"/>
                <a:gd name="T45" fmla="*/ T44 w 1944"/>
                <a:gd name="T46" fmla="+- 0 2207 454"/>
                <a:gd name="T47" fmla="*/ 2207 h 1934"/>
                <a:gd name="T48" fmla="+- 0 4517 4446"/>
                <a:gd name="T49" fmla="*/ T48 w 1944"/>
                <a:gd name="T50" fmla="+- 0 2267 454"/>
                <a:gd name="T51" fmla="*/ 2267 h 1934"/>
                <a:gd name="T52" fmla="+- 0 4567 4446"/>
                <a:gd name="T53" fmla="*/ T52 w 1944"/>
                <a:gd name="T54" fmla="+- 0 2317 454"/>
                <a:gd name="T55" fmla="*/ 2317 h 1934"/>
                <a:gd name="T56" fmla="+- 0 4627 4446"/>
                <a:gd name="T57" fmla="*/ T56 w 1944"/>
                <a:gd name="T58" fmla="+- 0 2355 454"/>
                <a:gd name="T59" fmla="*/ 2355 h 1934"/>
                <a:gd name="T60" fmla="+- 0 4695 4446"/>
                <a:gd name="T61" fmla="*/ T60 w 1944"/>
                <a:gd name="T62" fmla="+- 0 2379 454"/>
                <a:gd name="T63" fmla="*/ 2379 h 1934"/>
                <a:gd name="T64" fmla="+- 0 4768 4446"/>
                <a:gd name="T65" fmla="*/ T64 w 1944"/>
                <a:gd name="T66" fmla="+- 0 2388 454"/>
                <a:gd name="T67" fmla="*/ 2388 h 1934"/>
                <a:gd name="T68" fmla="+- 0 6068 4446"/>
                <a:gd name="T69" fmla="*/ T68 w 1944"/>
                <a:gd name="T70" fmla="+- 0 2388 454"/>
                <a:gd name="T71" fmla="*/ 2388 h 1934"/>
                <a:gd name="T72" fmla="+- 0 6141 4446"/>
                <a:gd name="T73" fmla="*/ T72 w 1944"/>
                <a:gd name="T74" fmla="+- 0 2379 454"/>
                <a:gd name="T75" fmla="*/ 2379 h 1934"/>
                <a:gd name="T76" fmla="+- 0 6209 4446"/>
                <a:gd name="T77" fmla="*/ T76 w 1944"/>
                <a:gd name="T78" fmla="+- 0 2355 454"/>
                <a:gd name="T79" fmla="*/ 2355 h 1934"/>
                <a:gd name="T80" fmla="+- 0 6269 4446"/>
                <a:gd name="T81" fmla="*/ T80 w 1944"/>
                <a:gd name="T82" fmla="+- 0 2317 454"/>
                <a:gd name="T83" fmla="*/ 2317 h 1934"/>
                <a:gd name="T84" fmla="+- 0 6319 4446"/>
                <a:gd name="T85" fmla="*/ T84 w 1944"/>
                <a:gd name="T86" fmla="+- 0 2267 454"/>
                <a:gd name="T87" fmla="*/ 2267 h 1934"/>
                <a:gd name="T88" fmla="+- 0 6357 4446"/>
                <a:gd name="T89" fmla="*/ T88 w 1944"/>
                <a:gd name="T90" fmla="+- 0 2207 454"/>
                <a:gd name="T91" fmla="*/ 2207 h 1934"/>
                <a:gd name="T92" fmla="+- 0 6381 4446"/>
                <a:gd name="T93" fmla="*/ T92 w 1944"/>
                <a:gd name="T94" fmla="+- 0 2140 454"/>
                <a:gd name="T95" fmla="*/ 2140 h 1934"/>
                <a:gd name="T96" fmla="+- 0 6390 4446"/>
                <a:gd name="T97" fmla="*/ T96 w 1944"/>
                <a:gd name="T98" fmla="+- 0 2066 454"/>
                <a:gd name="T99" fmla="*/ 2066 h 1934"/>
                <a:gd name="T100" fmla="+- 0 6390 4446"/>
                <a:gd name="T101" fmla="*/ T100 w 1944"/>
                <a:gd name="T102" fmla="+- 0 777 454"/>
                <a:gd name="T103" fmla="*/ 777 h 1934"/>
                <a:gd name="T104" fmla="+- 0 6381 4446"/>
                <a:gd name="T105" fmla="*/ T104 w 1944"/>
                <a:gd name="T106" fmla="+- 0 703 454"/>
                <a:gd name="T107" fmla="*/ 703 h 1934"/>
                <a:gd name="T108" fmla="+- 0 6357 4446"/>
                <a:gd name="T109" fmla="*/ T108 w 1944"/>
                <a:gd name="T110" fmla="+- 0 635 454"/>
                <a:gd name="T111" fmla="*/ 635 h 1934"/>
                <a:gd name="T112" fmla="+- 0 6319 4446"/>
                <a:gd name="T113" fmla="*/ T112 w 1944"/>
                <a:gd name="T114" fmla="+- 0 575 454"/>
                <a:gd name="T115" fmla="*/ 575 h 1934"/>
                <a:gd name="T116" fmla="+- 0 6269 4446"/>
                <a:gd name="T117" fmla="*/ T116 w 1944"/>
                <a:gd name="T118" fmla="+- 0 525 454"/>
                <a:gd name="T119" fmla="*/ 525 h 1934"/>
                <a:gd name="T120" fmla="+- 0 6209 4446"/>
                <a:gd name="T121" fmla="*/ T120 w 1944"/>
                <a:gd name="T122" fmla="+- 0 487 454"/>
                <a:gd name="T123" fmla="*/ 487 h 1934"/>
                <a:gd name="T124" fmla="+- 0 6141 4446"/>
                <a:gd name="T125" fmla="*/ T124 w 1944"/>
                <a:gd name="T126" fmla="+- 0 463 454"/>
                <a:gd name="T127" fmla="*/ 463 h 1934"/>
                <a:gd name="T128" fmla="+- 0 6068 4446"/>
                <a:gd name="T129" fmla="*/ T128 w 1944"/>
                <a:gd name="T130" fmla="+- 0 454 454"/>
                <a:gd name="T131" fmla="*/ 454 h 19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1934">
                  <a:moveTo>
                    <a:pt x="1622" y="0"/>
                  </a:moveTo>
                  <a:lnTo>
                    <a:pt x="322" y="0"/>
                  </a:lnTo>
                  <a:lnTo>
                    <a:pt x="249" y="9"/>
                  </a:lnTo>
                  <a:lnTo>
                    <a:pt x="181" y="33"/>
                  </a:lnTo>
                  <a:lnTo>
                    <a:pt x="121" y="71"/>
                  </a:lnTo>
                  <a:lnTo>
                    <a:pt x="71" y="121"/>
                  </a:lnTo>
                  <a:lnTo>
                    <a:pt x="33" y="181"/>
                  </a:lnTo>
                  <a:lnTo>
                    <a:pt x="9" y="249"/>
                  </a:lnTo>
                  <a:lnTo>
                    <a:pt x="0" y="323"/>
                  </a:lnTo>
                  <a:lnTo>
                    <a:pt x="0" y="1612"/>
                  </a:lnTo>
                  <a:lnTo>
                    <a:pt x="9" y="1686"/>
                  </a:lnTo>
                  <a:lnTo>
                    <a:pt x="33" y="1753"/>
                  </a:lnTo>
                  <a:lnTo>
                    <a:pt x="71" y="1813"/>
                  </a:lnTo>
                  <a:lnTo>
                    <a:pt x="121" y="1863"/>
                  </a:lnTo>
                  <a:lnTo>
                    <a:pt x="181" y="1901"/>
                  </a:lnTo>
                  <a:lnTo>
                    <a:pt x="249" y="1925"/>
                  </a:lnTo>
                  <a:lnTo>
                    <a:pt x="322" y="1934"/>
                  </a:lnTo>
                  <a:lnTo>
                    <a:pt x="1622" y="1934"/>
                  </a:lnTo>
                  <a:lnTo>
                    <a:pt x="1695" y="1925"/>
                  </a:lnTo>
                  <a:lnTo>
                    <a:pt x="1763" y="1901"/>
                  </a:lnTo>
                  <a:lnTo>
                    <a:pt x="1823" y="1863"/>
                  </a:lnTo>
                  <a:lnTo>
                    <a:pt x="1873" y="1813"/>
                  </a:lnTo>
                  <a:lnTo>
                    <a:pt x="1911" y="1753"/>
                  </a:lnTo>
                  <a:lnTo>
                    <a:pt x="1935" y="1686"/>
                  </a:lnTo>
                  <a:lnTo>
                    <a:pt x="1944" y="1612"/>
                  </a:lnTo>
                  <a:lnTo>
                    <a:pt x="1944" y="323"/>
                  </a:lnTo>
                  <a:lnTo>
                    <a:pt x="1935" y="249"/>
                  </a:lnTo>
                  <a:lnTo>
                    <a:pt x="1911" y="181"/>
                  </a:lnTo>
                  <a:lnTo>
                    <a:pt x="1873" y="121"/>
                  </a:lnTo>
                  <a:lnTo>
                    <a:pt x="1823" y="71"/>
                  </a:lnTo>
                  <a:lnTo>
                    <a:pt x="1763" y="33"/>
                  </a:lnTo>
                  <a:lnTo>
                    <a:pt x="1695" y="9"/>
                  </a:lnTo>
                  <a:lnTo>
                    <a:pt x="1622"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 name="Text Box 697"/>
            <p:cNvSpPr txBox="1">
              <a:spLocks noChangeArrowheads="1"/>
            </p:cNvSpPr>
            <p:nvPr/>
          </p:nvSpPr>
          <p:spPr bwMode="auto">
            <a:xfrm>
              <a:off x="4488" y="541"/>
              <a:ext cx="1944" cy="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100" dirty="0">
                  <a:effectLst/>
                  <a:latin typeface="Verdana" panose="020B0604030504040204" pitchFamily="34" charset="0"/>
                  <a:ea typeface="Verdana" panose="020B0604030504040204" pitchFamily="34" charset="0"/>
                  <a:cs typeface="Verdana" panose="020B0604030504040204" pitchFamily="34" charset="0"/>
                </a:rPr>
                <a:t> </a:t>
              </a:r>
            </a:p>
            <a:p>
              <a:pPr marL="218440" marR="217170" algn="ctr">
                <a:lnSpc>
                  <a:spcPts val="1330"/>
                </a:lnSpc>
                <a:spcBef>
                  <a:spcPts val="910"/>
                </a:spcBef>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2025</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6535" algn="ctr">
                <a:lnSpc>
                  <a:spcPts val="1310"/>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год</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8440" algn="ctr">
                <a:lnSpc>
                  <a:spcPts val="2650"/>
                </a:lnSpc>
                <a:spcAft>
                  <a:spcPts val="0"/>
                </a:spcAft>
              </a:pPr>
              <a:r>
                <a:rPr lang="ru-RU" sz="22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2</a:t>
              </a:r>
              <a:r>
                <a:rPr lang="en-US" sz="22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8</a:t>
              </a:r>
              <a:r>
                <a:rPr lang="ru-RU" sz="22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 877</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18440" marR="217805" algn="ctr">
                <a:lnSpc>
                  <a:spcPts val="1330"/>
                </a:lnSpc>
                <a:spcAft>
                  <a:spcPts val="0"/>
                </a:spcAft>
              </a:pPr>
              <a:r>
                <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oup 693"/>
          <p:cNvGrpSpPr>
            <a:grpSpLocks/>
          </p:cNvGrpSpPr>
          <p:nvPr/>
        </p:nvGrpSpPr>
        <p:grpSpPr bwMode="auto">
          <a:xfrm>
            <a:off x="2766380" y="1228558"/>
            <a:ext cx="1242060" cy="1633539"/>
            <a:chOff x="6495" y="-89"/>
            <a:chExt cx="1956" cy="2477"/>
          </a:xfrm>
        </p:grpSpPr>
        <p:sp>
          <p:nvSpPr>
            <p:cNvPr id="12" name="Freeform 695"/>
            <p:cNvSpPr>
              <a:spLocks/>
            </p:cNvSpPr>
            <p:nvPr/>
          </p:nvSpPr>
          <p:spPr bwMode="auto">
            <a:xfrm>
              <a:off x="6507" y="305"/>
              <a:ext cx="1944" cy="2083"/>
            </a:xfrm>
            <a:custGeom>
              <a:avLst/>
              <a:gdLst>
                <a:gd name="T0" fmla="+- 0 8127 6507"/>
                <a:gd name="T1" fmla="*/ T0 w 1944"/>
                <a:gd name="T2" fmla="+- 0 305 305"/>
                <a:gd name="T3" fmla="*/ 305 h 2083"/>
                <a:gd name="T4" fmla="+- 0 6831 6507"/>
                <a:gd name="T5" fmla="*/ T4 w 1944"/>
                <a:gd name="T6" fmla="+- 0 305 305"/>
                <a:gd name="T7" fmla="*/ 305 h 2083"/>
                <a:gd name="T8" fmla="+- 0 6757 6507"/>
                <a:gd name="T9" fmla="*/ T8 w 1944"/>
                <a:gd name="T10" fmla="+- 0 314 305"/>
                <a:gd name="T11" fmla="*/ 314 h 2083"/>
                <a:gd name="T12" fmla="+- 0 6689 6507"/>
                <a:gd name="T13" fmla="*/ T12 w 1944"/>
                <a:gd name="T14" fmla="+- 0 338 305"/>
                <a:gd name="T15" fmla="*/ 338 h 2083"/>
                <a:gd name="T16" fmla="+- 0 6629 6507"/>
                <a:gd name="T17" fmla="*/ T16 w 1944"/>
                <a:gd name="T18" fmla="+- 0 376 305"/>
                <a:gd name="T19" fmla="*/ 376 h 2083"/>
                <a:gd name="T20" fmla="+- 0 6578 6507"/>
                <a:gd name="T21" fmla="*/ T20 w 1944"/>
                <a:gd name="T22" fmla="+- 0 427 305"/>
                <a:gd name="T23" fmla="*/ 427 h 2083"/>
                <a:gd name="T24" fmla="+- 0 6540 6507"/>
                <a:gd name="T25" fmla="*/ T24 w 1944"/>
                <a:gd name="T26" fmla="+- 0 487 305"/>
                <a:gd name="T27" fmla="*/ 487 h 2083"/>
                <a:gd name="T28" fmla="+- 0 6516 6507"/>
                <a:gd name="T29" fmla="*/ T28 w 1944"/>
                <a:gd name="T30" fmla="+- 0 555 305"/>
                <a:gd name="T31" fmla="*/ 555 h 2083"/>
                <a:gd name="T32" fmla="+- 0 6507 6507"/>
                <a:gd name="T33" fmla="*/ T32 w 1944"/>
                <a:gd name="T34" fmla="+- 0 629 305"/>
                <a:gd name="T35" fmla="*/ 629 h 2083"/>
                <a:gd name="T36" fmla="+- 0 6507 6507"/>
                <a:gd name="T37" fmla="*/ T36 w 1944"/>
                <a:gd name="T38" fmla="+- 0 2064 305"/>
                <a:gd name="T39" fmla="*/ 2064 h 2083"/>
                <a:gd name="T40" fmla="+- 0 6516 6507"/>
                <a:gd name="T41" fmla="*/ T40 w 1944"/>
                <a:gd name="T42" fmla="+- 0 2138 305"/>
                <a:gd name="T43" fmla="*/ 2138 h 2083"/>
                <a:gd name="T44" fmla="+- 0 6540 6507"/>
                <a:gd name="T45" fmla="*/ T44 w 1944"/>
                <a:gd name="T46" fmla="+- 0 2206 305"/>
                <a:gd name="T47" fmla="*/ 2206 h 2083"/>
                <a:gd name="T48" fmla="+- 0 6578 6507"/>
                <a:gd name="T49" fmla="*/ T48 w 1944"/>
                <a:gd name="T50" fmla="+- 0 2267 305"/>
                <a:gd name="T51" fmla="*/ 2267 h 2083"/>
                <a:gd name="T52" fmla="+- 0 6629 6507"/>
                <a:gd name="T53" fmla="*/ T52 w 1944"/>
                <a:gd name="T54" fmla="+- 0 2317 305"/>
                <a:gd name="T55" fmla="*/ 2317 h 2083"/>
                <a:gd name="T56" fmla="+- 0 6689 6507"/>
                <a:gd name="T57" fmla="*/ T56 w 1944"/>
                <a:gd name="T58" fmla="+- 0 2355 305"/>
                <a:gd name="T59" fmla="*/ 2355 h 2083"/>
                <a:gd name="T60" fmla="+- 0 6757 6507"/>
                <a:gd name="T61" fmla="*/ T60 w 1944"/>
                <a:gd name="T62" fmla="+- 0 2379 305"/>
                <a:gd name="T63" fmla="*/ 2379 h 2083"/>
                <a:gd name="T64" fmla="+- 0 6831 6507"/>
                <a:gd name="T65" fmla="*/ T64 w 1944"/>
                <a:gd name="T66" fmla="+- 0 2388 305"/>
                <a:gd name="T67" fmla="*/ 2388 h 2083"/>
                <a:gd name="T68" fmla="+- 0 8127 6507"/>
                <a:gd name="T69" fmla="*/ T68 w 1944"/>
                <a:gd name="T70" fmla="+- 0 2388 305"/>
                <a:gd name="T71" fmla="*/ 2388 h 2083"/>
                <a:gd name="T72" fmla="+- 0 8201 6507"/>
                <a:gd name="T73" fmla="*/ T72 w 1944"/>
                <a:gd name="T74" fmla="+- 0 2379 305"/>
                <a:gd name="T75" fmla="*/ 2379 h 2083"/>
                <a:gd name="T76" fmla="+- 0 8269 6507"/>
                <a:gd name="T77" fmla="*/ T76 w 1944"/>
                <a:gd name="T78" fmla="+- 0 2355 305"/>
                <a:gd name="T79" fmla="*/ 2355 h 2083"/>
                <a:gd name="T80" fmla="+- 0 8330 6507"/>
                <a:gd name="T81" fmla="*/ T80 w 1944"/>
                <a:gd name="T82" fmla="+- 0 2317 305"/>
                <a:gd name="T83" fmla="*/ 2317 h 2083"/>
                <a:gd name="T84" fmla="+- 0 8380 6507"/>
                <a:gd name="T85" fmla="*/ T84 w 1944"/>
                <a:gd name="T86" fmla="+- 0 2267 305"/>
                <a:gd name="T87" fmla="*/ 2267 h 2083"/>
                <a:gd name="T88" fmla="+- 0 8418 6507"/>
                <a:gd name="T89" fmla="*/ T88 w 1944"/>
                <a:gd name="T90" fmla="+- 0 2206 305"/>
                <a:gd name="T91" fmla="*/ 2206 h 2083"/>
                <a:gd name="T92" fmla="+- 0 8442 6507"/>
                <a:gd name="T93" fmla="*/ T92 w 1944"/>
                <a:gd name="T94" fmla="+- 0 2138 305"/>
                <a:gd name="T95" fmla="*/ 2138 h 2083"/>
                <a:gd name="T96" fmla="+- 0 8451 6507"/>
                <a:gd name="T97" fmla="*/ T96 w 1944"/>
                <a:gd name="T98" fmla="+- 0 2064 305"/>
                <a:gd name="T99" fmla="*/ 2064 h 2083"/>
                <a:gd name="T100" fmla="+- 0 8451 6507"/>
                <a:gd name="T101" fmla="*/ T100 w 1944"/>
                <a:gd name="T102" fmla="+- 0 629 305"/>
                <a:gd name="T103" fmla="*/ 629 h 2083"/>
                <a:gd name="T104" fmla="+- 0 8442 6507"/>
                <a:gd name="T105" fmla="*/ T104 w 1944"/>
                <a:gd name="T106" fmla="+- 0 555 305"/>
                <a:gd name="T107" fmla="*/ 555 h 2083"/>
                <a:gd name="T108" fmla="+- 0 8418 6507"/>
                <a:gd name="T109" fmla="*/ T108 w 1944"/>
                <a:gd name="T110" fmla="+- 0 487 305"/>
                <a:gd name="T111" fmla="*/ 487 h 2083"/>
                <a:gd name="T112" fmla="+- 0 8380 6507"/>
                <a:gd name="T113" fmla="*/ T112 w 1944"/>
                <a:gd name="T114" fmla="+- 0 427 305"/>
                <a:gd name="T115" fmla="*/ 427 h 2083"/>
                <a:gd name="T116" fmla="+- 0 8330 6507"/>
                <a:gd name="T117" fmla="*/ T116 w 1944"/>
                <a:gd name="T118" fmla="+- 0 376 305"/>
                <a:gd name="T119" fmla="*/ 376 h 2083"/>
                <a:gd name="T120" fmla="+- 0 8269 6507"/>
                <a:gd name="T121" fmla="*/ T120 w 1944"/>
                <a:gd name="T122" fmla="+- 0 338 305"/>
                <a:gd name="T123" fmla="*/ 338 h 2083"/>
                <a:gd name="T124" fmla="+- 0 8201 6507"/>
                <a:gd name="T125" fmla="*/ T124 w 1944"/>
                <a:gd name="T126" fmla="+- 0 314 305"/>
                <a:gd name="T127" fmla="*/ 314 h 2083"/>
                <a:gd name="T128" fmla="+- 0 8127 6507"/>
                <a:gd name="T129" fmla="*/ T128 w 1944"/>
                <a:gd name="T130" fmla="+- 0 305 305"/>
                <a:gd name="T131" fmla="*/ 305 h 20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083">
                  <a:moveTo>
                    <a:pt x="1620" y="0"/>
                  </a:moveTo>
                  <a:lnTo>
                    <a:pt x="324" y="0"/>
                  </a:lnTo>
                  <a:lnTo>
                    <a:pt x="250" y="9"/>
                  </a:lnTo>
                  <a:lnTo>
                    <a:pt x="182" y="33"/>
                  </a:lnTo>
                  <a:lnTo>
                    <a:pt x="122" y="71"/>
                  </a:lnTo>
                  <a:lnTo>
                    <a:pt x="71" y="122"/>
                  </a:lnTo>
                  <a:lnTo>
                    <a:pt x="33" y="182"/>
                  </a:lnTo>
                  <a:lnTo>
                    <a:pt x="9" y="250"/>
                  </a:lnTo>
                  <a:lnTo>
                    <a:pt x="0" y="324"/>
                  </a:lnTo>
                  <a:lnTo>
                    <a:pt x="0" y="1759"/>
                  </a:lnTo>
                  <a:lnTo>
                    <a:pt x="9" y="1833"/>
                  </a:lnTo>
                  <a:lnTo>
                    <a:pt x="33" y="1901"/>
                  </a:lnTo>
                  <a:lnTo>
                    <a:pt x="71" y="1962"/>
                  </a:lnTo>
                  <a:lnTo>
                    <a:pt x="122" y="2012"/>
                  </a:lnTo>
                  <a:lnTo>
                    <a:pt x="182" y="2050"/>
                  </a:lnTo>
                  <a:lnTo>
                    <a:pt x="250" y="2074"/>
                  </a:lnTo>
                  <a:lnTo>
                    <a:pt x="324" y="2083"/>
                  </a:lnTo>
                  <a:lnTo>
                    <a:pt x="1620" y="2083"/>
                  </a:lnTo>
                  <a:lnTo>
                    <a:pt x="1694" y="2074"/>
                  </a:lnTo>
                  <a:lnTo>
                    <a:pt x="1762" y="2050"/>
                  </a:lnTo>
                  <a:lnTo>
                    <a:pt x="1823" y="2012"/>
                  </a:lnTo>
                  <a:lnTo>
                    <a:pt x="1873" y="1962"/>
                  </a:lnTo>
                  <a:lnTo>
                    <a:pt x="1911" y="1901"/>
                  </a:lnTo>
                  <a:lnTo>
                    <a:pt x="1935" y="1833"/>
                  </a:lnTo>
                  <a:lnTo>
                    <a:pt x="1944" y="1759"/>
                  </a:lnTo>
                  <a:lnTo>
                    <a:pt x="1944" y="324"/>
                  </a:lnTo>
                  <a:lnTo>
                    <a:pt x="1935" y="250"/>
                  </a:lnTo>
                  <a:lnTo>
                    <a:pt x="1911" y="182"/>
                  </a:lnTo>
                  <a:lnTo>
                    <a:pt x="1873" y="122"/>
                  </a:lnTo>
                  <a:lnTo>
                    <a:pt x="1823" y="71"/>
                  </a:lnTo>
                  <a:lnTo>
                    <a:pt x="1762" y="33"/>
                  </a:lnTo>
                  <a:lnTo>
                    <a:pt x="1694" y="9"/>
                  </a:lnTo>
                  <a:lnTo>
                    <a:pt x="16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 name="Text Box 694"/>
            <p:cNvSpPr txBox="1">
              <a:spLocks noChangeArrowheads="1"/>
            </p:cNvSpPr>
            <p:nvPr/>
          </p:nvSpPr>
          <p:spPr bwMode="auto">
            <a:xfrm>
              <a:off x="6495" y="-89"/>
              <a:ext cx="1907"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100" dirty="0">
                  <a:effectLst/>
                  <a:latin typeface="Verdana" panose="020B0604030504040204" pitchFamily="34" charset="0"/>
                  <a:ea typeface="Verdana" panose="020B0604030504040204" pitchFamily="34" charset="0"/>
                  <a:cs typeface="Verdana" panose="020B0604030504040204" pitchFamily="34" charset="0"/>
                </a:rPr>
                <a:t> </a:t>
              </a:r>
            </a:p>
            <a:p>
              <a:pPr>
                <a:spcBef>
                  <a:spcPts val="15"/>
                </a:spcBef>
                <a:spcAft>
                  <a:spcPts val="0"/>
                </a:spcAft>
              </a:pPr>
              <a:r>
                <a:rPr lang="ru-RU" sz="135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18440" marR="217805" algn="ctr">
                <a:lnSpc>
                  <a:spcPts val="1330"/>
                </a:lnSpc>
                <a:spcAft>
                  <a:spcPts val="0"/>
                </a:spcAft>
              </a:pPr>
              <a:endPar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endParaRPr>
            </a:p>
            <a:p>
              <a:pPr marL="218440" marR="217805" algn="ctr">
                <a:lnSpc>
                  <a:spcPts val="1330"/>
                </a:lnSpc>
                <a:spcAft>
                  <a:spcPts val="0"/>
                </a:spcAft>
              </a:pPr>
              <a:endPar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endParaRPr>
            </a:p>
            <a:p>
              <a:pPr marL="218440" marR="217805" algn="ctr">
                <a:lnSpc>
                  <a:spcPts val="1330"/>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2026</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7170" algn="ctr">
                <a:lnSpc>
                  <a:spcPts val="1310"/>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год</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8440" algn="ctr">
                <a:lnSpc>
                  <a:spcPts val="2650"/>
                </a:lnSpc>
                <a:spcAft>
                  <a:spcPts val="0"/>
                </a:spcAft>
              </a:pPr>
              <a:r>
                <a:rPr lang="ru-RU" sz="2200" b="1" spc="-10"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30 152</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18440" marR="218440" algn="ctr">
                <a:lnSpc>
                  <a:spcPts val="1330"/>
                </a:lnSpc>
                <a:spcAft>
                  <a:spcPts val="0"/>
                </a:spcAft>
              </a:pPr>
              <a:r>
                <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7" name="Group 687"/>
          <p:cNvGrpSpPr>
            <a:grpSpLocks/>
          </p:cNvGrpSpPr>
          <p:nvPr/>
        </p:nvGrpSpPr>
        <p:grpSpPr bwMode="auto">
          <a:xfrm>
            <a:off x="76407" y="2743329"/>
            <a:ext cx="2490591" cy="2064014"/>
            <a:chOff x="152" y="2139"/>
            <a:chExt cx="5054" cy="3599"/>
          </a:xfrm>
        </p:grpSpPr>
        <p:sp>
          <p:nvSpPr>
            <p:cNvPr id="18" name="Freeform 689"/>
            <p:cNvSpPr>
              <a:spLocks/>
            </p:cNvSpPr>
            <p:nvPr/>
          </p:nvSpPr>
          <p:spPr bwMode="auto">
            <a:xfrm>
              <a:off x="324" y="2575"/>
              <a:ext cx="4882" cy="3163"/>
            </a:xfrm>
            <a:custGeom>
              <a:avLst/>
              <a:gdLst>
                <a:gd name="T0" fmla="+- 0 4889 324"/>
                <a:gd name="T1" fmla="*/ T0 w 4882"/>
                <a:gd name="T2" fmla="+- 0 2575 2575"/>
                <a:gd name="T3" fmla="*/ 2575 h 3163"/>
                <a:gd name="T4" fmla="+- 0 640 324"/>
                <a:gd name="T5" fmla="*/ T4 w 4882"/>
                <a:gd name="T6" fmla="+- 0 2575 2575"/>
                <a:gd name="T7" fmla="*/ 2575 h 3163"/>
                <a:gd name="T8" fmla="+- 0 568 324"/>
                <a:gd name="T9" fmla="*/ T8 w 4882"/>
                <a:gd name="T10" fmla="+- 0 2584 2575"/>
                <a:gd name="T11" fmla="*/ 2584 h 3163"/>
                <a:gd name="T12" fmla="+- 0 501 324"/>
                <a:gd name="T13" fmla="*/ T12 w 4882"/>
                <a:gd name="T14" fmla="+- 0 2607 2575"/>
                <a:gd name="T15" fmla="*/ 2607 h 3163"/>
                <a:gd name="T16" fmla="+- 0 443 324"/>
                <a:gd name="T17" fmla="*/ T16 w 4882"/>
                <a:gd name="T18" fmla="+- 0 2645 2575"/>
                <a:gd name="T19" fmla="*/ 2645 h 3163"/>
                <a:gd name="T20" fmla="+- 0 394 324"/>
                <a:gd name="T21" fmla="*/ T20 w 4882"/>
                <a:gd name="T22" fmla="+- 0 2694 2575"/>
                <a:gd name="T23" fmla="*/ 2694 h 3163"/>
                <a:gd name="T24" fmla="+- 0 356 324"/>
                <a:gd name="T25" fmla="*/ T24 w 4882"/>
                <a:gd name="T26" fmla="+- 0 2753 2575"/>
                <a:gd name="T27" fmla="*/ 2753 h 3163"/>
                <a:gd name="T28" fmla="+- 0 332 324"/>
                <a:gd name="T29" fmla="*/ T28 w 4882"/>
                <a:gd name="T30" fmla="+- 0 2819 2575"/>
                <a:gd name="T31" fmla="*/ 2819 h 3163"/>
                <a:gd name="T32" fmla="+- 0 324 324"/>
                <a:gd name="T33" fmla="*/ T32 w 4882"/>
                <a:gd name="T34" fmla="+- 0 2892 2575"/>
                <a:gd name="T35" fmla="*/ 2892 h 3163"/>
                <a:gd name="T36" fmla="+- 0 324 324"/>
                <a:gd name="T37" fmla="*/ T36 w 4882"/>
                <a:gd name="T38" fmla="+- 0 5422 2575"/>
                <a:gd name="T39" fmla="*/ 5422 h 3163"/>
                <a:gd name="T40" fmla="+- 0 332 324"/>
                <a:gd name="T41" fmla="*/ T40 w 4882"/>
                <a:gd name="T42" fmla="+- 0 5494 2575"/>
                <a:gd name="T43" fmla="*/ 5494 h 3163"/>
                <a:gd name="T44" fmla="+- 0 356 324"/>
                <a:gd name="T45" fmla="*/ T44 w 4882"/>
                <a:gd name="T46" fmla="+- 0 5561 2575"/>
                <a:gd name="T47" fmla="*/ 5561 h 3163"/>
                <a:gd name="T48" fmla="+- 0 394 324"/>
                <a:gd name="T49" fmla="*/ T48 w 4882"/>
                <a:gd name="T50" fmla="+- 0 5619 2575"/>
                <a:gd name="T51" fmla="*/ 5619 h 3163"/>
                <a:gd name="T52" fmla="+- 0 443 324"/>
                <a:gd name="T53" fmla="*/ T52 w 4882"/>
                <a:gd name="T54" fmla="+- 0 5668 2575"/>
                <a:gd name="T55" fmla="*/ 5668 h 3163"/>
                <a:gd name="T56" fmla="+- 0 501 324"/>
                <a:gd name="T57" fmla="*/ T56 w 4882"/>
                <a:gd name="T58" fmla="+- 0 5706 2575"/>
                <a:gd name="T59" fmla="*/ 5706 h 3163"/>
                <a:gd name="T60" fmla="+- 0 568 324"/>
                <a:gd name="T61" fmla="*/ T60 w 4882"/>
                <a:gd name="T62" fmla="+- 0 5729 2575"/>
                <a:gd name="T63" fmla="*/ 5729 h 3163"/>
                <a:gd name="T64" fmla="+- 0 640 324"/>
                <a:gd name="T65" fmla="*/ T64 w 4882"/>
                <a:gd name="T66" fmla="+- 0 5738 2575"/>
                <a:gd name="T67" fmla="*/ 5738 h 3163"/>
                <a:gd name="T68" fmla="+- 0 4889 324"/>
                <a:gd name="T69" fmla="*/ T68 w 4882"/>
                <a:gd name="T70" fmla="+- 0 5738 2575"/>
                <a:gd name="T71" fmla="*/ 5738 h 3163"/>
                <a:gd name="T72" fmla="+- 0 4962 324"/>
                <a:gd name="T73" fmla="*/ T72 w 4882"/>
                <a:gd name="T74" fmla="+- 0 5729 2575"/>
                <a:gd name="T75" fmla="*/ 5729 h 3163"/>
                <a:gd name="T76" fmla="+- 0 5028 324"/>
                <a:gd name="T77" fmla="*/ T76 w 4882"/>
                <a:gd name="T78" fmla="+- 0 5706 2575"/>
                <a:gd name="T79" fmla="*/ 5706 h 3163"/>
                <a:gd name="T80" fmla="+- 0 5087 324"/>
                <a:gd name="T81" fmla="*/ T80 w 4882"/>
                <a:gd name="T82" fmla="+- 0 5668 2575"/>
                <a:gd name="T83" fmla="*/ 5668 h 3163"/>
                <a:gd name="T84" fmla="+- 0 5136 324"/>
                <a:gd name="T85" fmla="*/ T84 w 4882"/>
                <a:gd name="T86" fmla="+- 0 5619 2575"/>
                <a:gd name="T87" fmla="*/ 5619 h 3163"/>
                <a:gd name="T88" fmla="+- 0 5173 324"/>
                <a:gd name="T89" fmla="*/ T88 w 4882"/>
                <a:gd name="T90" fmla="+- 0 5561 2575"/>
                <a:gd name="T91" fmla="*/ 5561 h 3163"/>
                <a:gd name="T92" fmla="+- 0 5197 324"/>
                <a:gd name="T93" fmla="*/ T92 w 4882"/>
                <a:gd name="T94" fmla="+- 0 5494 2575"/>
                <a:gd name="T95" fmla="*/ 5494 h 3163"/>
                <a:gd name="T96" fmla="+- 0 5206 324"/>
                <a:gd name="T97" fmla="*/ T96 w 4882"/>
                <a:gd name="T98" fmla="+- 0 5422 2575"/>
                <a:gd name="T99" fmla="*/ 5422 h 3163"/>
                <a:gd name="T100" fmla="+- 0 5206 324"/>
                <a:gd name="T101" fmla="*/ T100 w 4882"/>
                <a:gd name="T102" fmla="+- 0 2892 2575"/>
                <a:gd name="T103" fmla="*/ 2892 h 3163"/>
                <a:gd name="T104" fmla="+- 0 5197 324"/>
                <a:gd name="T105" fmla="*/ T104 w 4882"/>
                <a:gd name="T106" fmla="+- 0 2819 2575"/>
                <a:gd name="T107" fmla="*/ 2819 h 3163"/>
                <a:gd name="T108" fmla="+- 0 5173 324"/>
                <a:gd name="T109" fmla="*/ T108 w 4882"/>
                <a:gd name="T110" fmla="+- 0 2753 2575"/>
                <a:gd name="T111" fmla="*/ 2753 h 3163"/>
                <a:gd name="T112" fmla="+- 0 5136 324"/>
                <a:gd name="T113" fmla="*/ T112 w 4882"/>
                <a:gd name="T114" fmla="+- 0 2694 2575"/>
                <a:gd name="T115" fmla="*/ 2694 h 3163"/>
                <a:gd name="T116" fmla="+- 0 5087 324"/>
                <a:gd name="T117" fmla="*/ T116 w 4882"/>
                <a:gd name="T118" fmla="+- 0 2645 2575"/>
                <a:gd name="T119" fmla="*/ 2645 h 3163"/>
                <a:gd name="T120" fmla="+- 0 5028 324"/>
                <a:gd name="T121" fmla="*/ T120 w 4882"/>
                <a:gd name="T122" fmla="+- 0 2607 2575"/>
                <a:gd name="T123" fmla="*/ 2607 h 3163"/>
                <a:gd name="T124" fmla="+- 0 4962 324"/>
                <a:gd name="T125" fmla="*/ T124 w 4882"/>
                <a:gd name="T126" fmla="+- 0 2584 2575"/>
                <a:gd name="T127" fmla="*/ 2584 h 3163"/>
                <a:gd name="T128" fmla="+- 0 4889 324"/>
                <a:gd name="T129" fmla="*/ T128 w 4882"/>
                <a:gd name="T130" fmla="+- 0 2575 2575"/>
                <a:gd name="T131" fmla="*/ 2575 h 3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82" h="3163">
                  <a:moveTo>
                    <a:pt x="4565" y="0"/>
                  </a:moveTo>
                  <a:lnTo>
                    <a:pt x="316" y="0"/>
                  </a:lnTo>
                  <a:lnTo>
                    <a:pt x="244" y="9"/>
                  </a:lnTo>
                  <a:lnTo>
                    <a:pt x="177" y="32"/>
                  </a:lnTo>
                  <a:lnTo>
                    <a:pt x="119" y="70"/>
                  </a:lnTo>
                  <a:lnTo>
                    <a:pt x="70" y="119"/>
                  </a:lnTo>
                  <a:lnTo>
                    <a:pt x="32" y="178"/>
                  </a:lnTo>
                  <a:lnTo>
                    <a:pt x="8" y="244"/>
                  </a:lnTo>
                  <a:lnTo>
                    <a:pt x="0" y="317"/>
                  </a:lnTo>
                  <a:lnTo>
                    <a:pt x="0" y="2847"/>
                  </a:lnTo>
                  <a:lnTo>
                    <a:pt x="8" y="2919"/>
                  </a:lnTo>
                  <a:lnTo>
                    <a:pt x="32" y="2986"/>
                  </a:lnTo>
                  <a:lnTo>
                    <a:pt x="70" y="3044"/>
                  </a:lnTo>
                  <a:lnTo>
                    <a:pt x="119" y="3093"/>
                  </a:lnTo>
                  <a:lnTo>
                    <a:pt x="177" y="3131"/>
                  </a:lnTo>
                  <a:lnTo>
                    <a:pt x="244" y="3154"/>
                  </a:lnTo>
                  <a:lnTo>
                    <a:pt x="316" y="3163"/>
                  </a:lnTo>
                  <a:lnTo>
                    <a:pt x="4565" y="3163"/>
                  </a:lnTo>
                  <a:lnTo>
                    <a:pt x="4638" y="3154"/>
                  </a:lnTo>
                  <a:lnTo>
                    <a:pt x="4704" y="3131"/>
                  </a:lnTo>
                  <a:lnTo>
                    <a:pt x="4763" y="3093"/>
                  </a:lnTo>
                  <a:lnTo>
                    <a:pt x="4812" y="3044"/>
                  </a:lnTo>
                  <a:lnTo>
                    <a:pt x="4849" y="2986"/>
                  </a:lnTo>
                  <a:lnTo>
                    <a:pt x="4873" y="2919"/>
                  </a:lnTo>
                  <a:lnTo>
                    <a:pt x="4882" y="2847"/>
                  </a:lnTo>
                  <a:lnTo>
                    <a:pt x="4882" y="317"/>
                  </a:lnTo>
                  <a:lnTo>
                    <a:pt x="4873" y="244"/>
                  </a:lnTo>
                  <a:lnTo>
                    <a:pt x="4849" y="178"/>
                  </a:lnTo>
                  <a:lnTo>
                    <a:pt x="4812" y="119"/>
                  </a:lnTo>
                  <a:lnTo>
                    <a:pt x="4763" y="70"/>
                  </a:lnTo>
                  <a:lnTo>
                    <a:pt x="4704" y="32"/>
                  </a:lnTo>
                  <a:lnTo>
                    <a:pt x="4638" y="9"/>
                  </a:lnTo>
                  <a:lnTo>
                    <a:pt x="4565"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 name="Text Box 688"/>
            <p:cNvSpPr txBox="1">
              <a:spLocks noChangeArrowheads="1"/>
            </p:cNvSpPr>
            <p:nvPr/>
          </p:nvSpPr>
          <p:spPr bwMode="auto">
            <a:xfrm>
              <a:off x="152" y="2139"/>
              <a:ext cx="4882" cy="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8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25"/>
                </a:spcBef>
                <a:spcAft>
                  <a:spcPts val="0"/>
                </a:spcAft>
              </a:pPr>
              <a:r>
                <a:rPr lang="ru-RU" sz="2150" dirty="0">
                  <a:effectLst/>
                  <a:latin typeface="Verdana" panose="020B0604030504040204" pitchFamily="34" charset="0"/>
                  <a:ea typeface="Verdana" panose="020B0604030504040204" pitchFamily="34" charset="0"/>
                  <a:cs typeface="Verdana" panose="020B0604030504040204" pitchFamily="34" charset="0"/>
                </a:rPr>
                <a:t>     </a:t>
              </a:r>
              <a:r>
                <a:rPr lang="ru-RU" sz="1500" b="1" spc="10" dirty="0">
                  <a:solidFill>
                    <a:srgbClr val="FFFFFF"/>
                  </a:solidFill>
                  <a:effectLst/>
                  <a:latin typeface="Tahoma" panose="020B0604030504040204" pitchFamily="34" charset="0"/>
                  <a:ea typeface="Verdana" panose="020B0604030504040204" pitchFamily="34" charset="0"/>
                  <a:cs typeface="Verdana" panose="020B0604030504040204" pitchFamily="34" charset="0"/>
                </a:rPr>
                <a:t>9,8 </a:t>
              </a:r>
              <a:r>
                <a:rPr lang="ru-RU" sz="15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млн.</a:t>
              </a:r>
              <a:r>
                <a:rPr lang="ru-RU" sz="1500" b="1" spc="15" dirty="0">
                  <a:solidFill>
                    <a:srgbClr val="FFFFFF"/>
                  </a:solidFill>
                  <a:effectLst/>
                  <a:latin typeface="Tahoma" panose="020B0604030504040204" pitchFamily="34" charset="0"/>
                  <a:ea typeface="Verdana" panose="020B0604030504040204" pitchFamily="34" charset="0"/>
                  <a:cs typeface="Verdana" panose="020B0604030504040204" pitchFamily="34" charset="0"/>
                </a:rPr>
                <a:t> </a:t>
              </a:r>
              <a:r>
                <a:rPr lang="ru-RU" sz="15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42570" marR="241935" algn="ctr">
                <a:lnSpc>
                  <a:spcPct val="98000"/>
                </a:lnSpc>
                <a:spcBef>
                  <a:spcPts val="360"/>
                </a:spcBef>
                <a:spcAft>
                  <a:spcPts val="0"/>
                </a:spcAft>
              </a:pP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на</a:t>
              </a:r>
              <a:r>
                <a:rPr lang="ru-RU" sz="1300" spc="-7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исполнение</a:t>
              </a:r>
              <a:r>
                <a:rPr lang="ru-RU" sz="1300" spc="-12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полномочий</a:t>
              </a:r>
              <a:r>
                <a:rPr lang="ru-RU" sz="1300" spc="-7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органов</a:t>
              </a:r>
              <a:r>
                <a:rPr lang="ru-RU" sz="1300" spc="-37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местного</a:t>
              </a:r>
              <a:r>
                <a:rPr lang="ru-RU" sz="1300" spc="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самоуправления в сфере </a:t>
              </a:r>
              <a:r>
                <a:rPr lang="ru-RU" sz="1300" spc="-37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общего</a:t>
              </a:r>
              <a:r>
                <a:rPr lang="ru-RU" sz="1300" spc="-4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образования</a:t>
              </a:r>
              <a:r>
                <a:rPr lang="ru-RU" sz="1300" spc="-7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в</a:t>
              </a:r>
              <a:r>
                <a:rPr lang="ru-RU" sz="1300" spc="-3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2026</a:t>
              </a:r>
              <a:r>
                <a:rPr lang="ru-RU" sz="1300" spc="-4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году</a:t>
              </a:r>
              <a:endParaRPr lang="ru-RU" sz="1300" dirty="0">
                <a:effectLst/>
                <a:latin typeface="Arial" panose="020B0604020202020204" pitchFamily="34" charset="0"/>
                <a:ea typeface="Verdana" panose="020B0604030504040204" pitchFamily="34" charset="0"/>
                <a:cs typeface="Arial" panose="020B0604020202020204" pitchFamily="34" charset="0"/>
              </a:endParaRPr>
            </a:p>
          </p:txBody>
        </p:sp>
      </p:grpSp>
      <p:grpSp>
        <p:nvGrpSpPr>
          <p:cNvPr id="20" name="Group 684"/>
          <p:cNvGrpSpPr>
            <a:grpSpLocks/>
          </p:cNvGrpSpPr>
          <p:nvPr/>
        </p:nvGrpSpPr>
        <p:grpSpPr bwMode="auto">
          <a:xfrm>
            <a:off x="2752320" y="2897080"/>
            <a:ext cx="4105964" cy="1889670"/>
            <a:chOff x="5400" y="2443"/>
            <a:chExt cx="5404" cy="3295"/>
          </a:xfrm>
        </p:grpSpPr>
        <p:sp>
          <p:nvSpPr>
            <p:cNvPr id="21" name="Freeform 686"/>
            <p:cNvSpPr>
              <a:spLocks/>
            </p:cNvSpPr>
            <p:nvPr/>
          </p:nvSpPr>
          <p:spPr bwMode="auto">
            <a:xfrm>
              <a:off x="5498" y="2575"/>
              <a:ext cx="5014" cy="3163"/>
            </a:xfrm>
            <a:custGeom>
              <a:avLst/>
              <a:gdLst>
                <a:gd name="T0" fmla="+- 0 10196 5498"/>
                <a:gd name="T1" fmla="*/ T0 w 5014"/>
                <a:gd name="T2" fmla="+- 0 2575 2575"/>
                <a:gd name="T3" fmla="*/ 2575 h 3163"/>
                <a:gd name="T4" fmla="+- 0 5815 5498"/>
                <a:gd name="T5" fmla="*/ T4 w 5014"/>
                <a:gd name="T6" fmla="+- 0 2575 2575"/>
                <a:gd name="T7" fmla="*/ 2575 h 3163"/>
                <a:gd name="T8" fmla="+- 0 5742 5498"/>
                <a:gd name="T9" fmla="*/ T8 w 5014"/>
                <a:gd name="T10" fmla="+- 0 2584 2575"/>
                <a:gd name="T11" fmla="*/ 2584 h 3163"/>
                <a:gd name="T12" fmla="+- 0 5675 5498"/>
                <a:gd name="T13" fmla="*/ T12 w 5014"/>
                <a:gd name="T14" fmla="+- 0 2607 2575"/>
                <a:gd name="T15" fmla="*/ 2607 h 3163"/>
                <a:gd name="T16" fmla="+- 0 5617 5498"/>
                <a:gd name="T17" fmla="*/ T16 w 5014"/>
                <a:gd name="T18" fmla="+- 0 2645 2575"/>
                <a:gd name="T19" fmla="*/ 2645 h 3163"/>
                <a:gd name="T20" fmla="+- 0 5568 5498"/>
                <a:gd name="T21" fmla="*/ T20 w 5014"/>
                <a:gd name="T22" fmla="+- 0 2694 2575"/>
                <a:gd name="T23" fmla="*/ 2694 h 3163"/>
                <a:gd name="T24" fmla="+- 0 5530 5498"/>
                <a:gd name="T25" fmla="*/ T24 w 5014"/>
                <a:gd name="T26" fmla="+- 0 2753 2575"/>
                <a:gd name="T27" fmla="*/ 2753 h 3163"/>
                <a:gd name="T28" fmla="+- 0 5507 5498"/>
                <a:gd name="T29" fmla="*/ T28 w 5014"/>
                <a:gd name="T30" fmla="+- 0 2819 2575"/>
                <a:gd name="T31" fmla="*/ 2819 h 3163"/>
                <a:gd name="T32" fmla="+- 0 5498 5498"/>
                <a:gd name="T33" fmla="*/ T32 w 5014"/>
                <a:gd name="T34" fmla="+- 0 2892 2575"/>
                <a:gd name="T35" fmla="*/ 2892 h 3163"/>
                <a:gd name="T36" fmla="+- 0 5498 5498"/>
                <a:gd name="T37" fmla="*/ T36 w 5014"/>
                <a:gd name="T38" fmla="+- 0 5422 2575"/>
                <a:gd name="T39" fmla="*/ 5422 h 3163"/>
                <a:gd name="T40" fmla="+- 0 5507 5498"/>
                <a:gd name="T41" fmla="*/ T40 w 5014"/>
                <a:gd name="T42" fmla="+- 0 5494 2575"/>
                <a:gd name="T43" fmla="*/ 5494 h 3163"/>
                <a:gd name="T44" fmla="+- 0 5530 5498"/>
                <a:gd name="T45" fmla="*/ T44 w 5014"/>
                <a:gd name="T46" fmla="+- 0 5561 2575"/>
                <a:gd name="T47" fmla="*/ 5561 h 3163"/>
                <a:gd name="T48" fmla="+- 0 5568 5498"/>
                <a:gd name="T49" fmla="*/ T48 w 5014"/>
                <a:gd name="T50" fmla="+- 0 5619 2575"/>
                <a:gd name="T51" fmla="*/ 5619 h 3163"/>
                <a:gd name="T52" fmla="+- 0 5617 5498"/>
                <a:gd name="T53" fmla="*/ T52 w 5014"/>
                <a:gd name="T54" fmla="+- 0 5668 2575"/>
                <a:gd name="T55" fmla="*/ 5668 h 3163"/>
                <a:gd name="T56" fmla="+- 0 5675 5498"/>
                <a:gd name="T57" fmla="*/ T56 w 5014"/>
                <a:gd name="T58" fmla="+- 0 5706 2575"/>
                <a:gd name="T59" fmla="*/ 5706 h 3163"/>
                <a:gd name="T60" fmla="+- 0 5742 5498"/>
                <a:gd name="T61" fmla="*/ T60 w 5014"/>
                <a:gd name="T62" fmla="+- 0 5729 2575"/>
                <a:gd name="T63" fmla="*/ 5729 h 3163"/>
                <a:gd name="T64" fmla="+- 0 5815 5498"/>
                <a:gd name="T65" fmla="*/ T64 w 5014"/>
                <a:gd name="T66" fmla="+- 0 5738 2575"/>
                <a:gd name="T67" fmla="*/ 5738 h 3163"/>
                <a:gd name="T68" fmla="+- 0 10196 5498"/>
                <a:gd name="T69" fmla="*/ T68 w 5014"/>
                <a:gd name="T70" fmla="+- 0 5738 2575"/>
                <a:gd name="T71" fmla="*/ 5738 h 3163"/>
                <a:gd name="T72" fmla="+- 0 10268 5498"/>
                <a:gd name="T73" fmla="*/ T72 w 5014"/>
                <a:gd name="T74" fmla="+- 0 5729 2575"/>
                <a:gd name="T75" fmla="*/ 5729 h 3163"/>
                <a:gd name="T76" fmla="+- 0 10335 5498"/>
                <a:gd name="T77" fmla="*/ T76 w 5014"/>
                <a:gd name="T78" fmla="+- 0 5706 2575"/>
                <a:gd name="T79" fmla="*/ 5706 h 3163"/>
                <a:gd name="T80" fmla="+- 0 10394 5498"/>
                <a:gd name="T81" fmla="*/ T80 w 5014"/>
                <a:gd name="T82" fmla="+- 0 5668 2575"/>
                <a:gd name="T83" fmla="*/ 5668 h 3163"/>
                <a:gd name="T84" fmla="+- 0 10443 5498"/>
                <a:gd name="T85" fmla="*/ T84 w 5014"/>
                <a:gd name="T86" fmla="+- 0 5619 2575"/>
                <a:gd name="T87" fmla="*/ 5619 h 3163"/>
                <a:gd name="T88" fmla="+- 0 10480 5498"/>
                <a:gd name="T89" fmla="*/ T88 w 5014"/>
                <a:gd name="T90" fmla="+- 0 5561 2575"/>
                <a:gd name="T91" fmla="*/ 5561 h 3163"/>
                <a:gd name="T92" fmla="+- 0 10504 5498"/>
                <a:gd name="T93" fmla="*/ T92 w 5014"/>
                <a:gd name="T94" fmla="+- 0 5494 2575"/>
                <a:gd name="T95" fmla="*/ 5494 h 3163"/>
                <a:gd name="T96" fmla="+- 0 10512 5498"/>
                <a:gd name="T97" fmla="*/ T96 w 5014"/>
                <a:gd name="T98" fmla="+- 0 5422 2575"/>
                <a:gd name="T99" fmla="*/ 5422 h 3163"/>
                <a:gd name="T100" fmla="+- 0 10512 5498"/>
                <a:gd name="T101" fmla="*/ T100 w 5014"/>
                <a:gd name="T102" fmla="+- 0 2892 2575"/>
                <a:gd name="T103" fmla="*/ 2892 h 3163"/>
                <a:gd name="T104" fmla="+- 0 10504 5498"/>
                <a:gd name="T105" fmla="*/ T104 w 5014"/>
                <a:gd name="T106" fmla="+- 0 2819 2575"/>
                <a:gd name="T107" fmla="*/ 2819 h 3163"/>
                <a:gd name="T108" fmla="+- 0 10480 5498"/>
                <a:gd name="T109" fmla="*/ T108 w 5014"/>
                <a:gd name="T110" fmla="+- 0 2753 2575"/>
                <a:gd name="T111" fmla="*/ 2753 h 3163"/>
                <a:gd name="T112" fmla="+- 0 10443 5498"/>
                <a:gd name="T113" fmla="*/ T112 w 5014"/>
                <a:gd name="T114" fmla="+- 0 2694 2575"/>
                <a:gd name="T115" fmla="*/ 2694 h 3163"/>
                <a:gd name="T116" fmla="+- 0 10394 5498"/>
                <a:gd name="T117" fmla="*/ T116 w 5014"/>
                <a:gd name="T118" fmla="+- 0 2645 2575"/>
                <a:gd name="T119" fmla="*/ 2645 h 3163"/>
                <a:gd name="T120" fmla="+- 0 10335 5498"/>
                <a:gd name="T121" fmla="*/ T120 w 5014"/>
                <a:gd name="T122" fmla="+- 0 2607 2575"/>
                <a:gd name="T123" fmla="*/ 2607 h 3163"/>
                <a:gd name="T124" fmla="+- 0 10268 5498"/>
                <a:gd name="T125" fmla="*/ T124 w 5014"/>
                <a:gd name="T126" fmla="+- 0 2584 2575"/>
                <a:gd name="T127" fmla="*/ 2584 h 3163"/>
                <a:gd name="T128" fmla="+- 0 10196 5498"/>
                <a:gd name="T129" fmla="*/ T128 w 5014"/>
                <a:gd name="T130" fmla="+- 0 2575 2575"/>
                <a:gd name="T131" fmla="*/ 2575 h 3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5014" h="3163">
                  <a:moveTo>
                    <a:pt x="4698" y="0"/>
                  </a:moveTo>
                  <a:lnTo>
                    <a:pt x="317" y="0"/>
                  </a:lnTo>
                  <a:lnTo>
                    <a:pt x="244" y="9"/>
                  </a:lnTo>
                  <a:lnTo>
                    <a:pt x="177" y="32"/>
                  </a:lnTo>
                  <a:lnTo>
                    <a:pt x="119" y="70"/>
                  </a:lnTo>
                  <a:lnTo>
                    <a:pt x="70" y="119"/>
                  </a:lnTo>
                  <a:lnTo>
                    <a:pt x="32" y="178"/>
                  </a:lnTo>
                  <a:lnTo>
                    <a:pt x="9" y="244"/>
                  </a:lnTo>
                  <a:lnTo>
                    <a:pt x="0" y="317"/>
                  </a:lnTo>
                  <a:lnTo>
                    <a:pt x="0" y="2847"/>
                  </a:lnTo>
                  <a:lnTo>
                    <a:pt x="9" y="2919"/>
                  </a:lnTo>
                  <a:lnTo>
                    <a:pt x="32" y="2986"/>
                  </a:lnTo>
                  <a:lnTo>
                    <a:pt x="70" y="3044"/>
                  </a:lnTo>
                  <a:lnTo>
                    <a:pt x="119" y="3093"/>
                  </a:lnTo>
                  <a:lnTo>
                    <a:pt x="177" y="3131"/>
                  </a:lnTo>
                  <a:lnTo>
                    <a:pt x="244" y="3154"/>
                  </a:lnTo>
                  <a:lnTo>
                    <a:pt x="317" y="3163"/>
                  </a:lnTo>
                  <a:lnTo>
                    <a:pt x="4698" y="3163"/>
                  </a:lnTo>
                  <a:lnTo>
                    <a:pt x="4770" y="3154"/>
                  </a:lnTo>
                  <a:lnTo>
                    <a:pt x="4837" y="3131"/>
                  </a:lnTo>
                  <a:lnTo>
                    <a:pt x="4896" y="3093"/>
                  </a:lnTo>
                  <a:lnTo>
                    <a:pt x="4945" y="3044"/>
                  </a:lnTo>
                  <a:lnTo>
                    <a:pt x="4982" y="2986"/>
                  </a:lnTo>
                  <a:lnTo>
                    <a:pt x="5006" y="2919"/>
                  </a:lnTo>
                  <a:lnTo>
                    <a:pt x="5014" y="2847"/>
                  </a:lnTo>
                  <a:lnTo>
                    <a:pt x="5014" y="317"/>
                  </a:lnTo>
                  <a:lnTo>
                    <a:pt x="5006" y="244"/>
                  </a:lnTo>
                  <a:lnTo>
                    <a:pt x="4982" y="178"/>
                  </a:lnTo>
                  <a:lnTo>
                    <a:pt x="4945" y="119"/>
                  </a:lnTo>
                  <a:lnTo>
                    <a:pt x="4896" y="70"/>
                  </a:lnTo>
                  <a:lnTo>
                    <a:pt x="4837" y="32"/>
                  </a:lnTo>
                  <a:lnTo>
                    <a:pt x="4770" y="9"/>
                  </a:lnTo>
                  <a:lnTo>
                    <a:pt x="4698"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2" name="Text Box 685"/>
            <p:cNvSpPr txBox="1">
              <a:spLocks noChangeArrowheads="1"/>
            </p:cNvSpPr>
            <p:nvPr/>
          </p:nvSpPr>
          <p:spPr bwMode="auto">
            <a:xfrm>
              <a:off x="5400" y="2443"/>
              <a:ext cx="5404" cy="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3675" marR="164465" algn="ctr">
                <a:spcBef>
                  <a:spcPts val="595"/>
                </a:spcBef>
                <a:spcAft>
                  <a:spcPts val="0"/>
                </a:spcAft>
              </a:pPr>
              <a:endParaRPr lang="ru-RU" sz="300" b="1" spc="35" dirty="0">
                <a:solidFill>
                  <a:srgbClr val="FFFFFF"/>
                </a:solidFill>
                <a:effectLst/>
                <a:latin typeface="Tahoma" panose="020B0604030504040204" pitchFamily="34" charset="0"/>
                <a:ea typeface="Verdana" panose="020B0604030504040204" pitchFamily="34" charset="0"/>
                <a:cs typeface="Verdana" panose="020B0604030504040204" pitchFamily="34" charset="0"/>
              </a:endParaRPr>
            </a:p>
            <a:p>
              <a:pPr marL="193675" marR="164465" algn="ctr">
                <a:spcBef>
                  <a:spcPts val="595"/>
                </a:spcBef>
                <a:spcAft>
                  <a:spcPts val="0"/>
                </a:spcAft>
              </a:pPr>
              <a:r>
                <a:rPr lang="ru-RU" sz="1500" b="1" spc="35" dirty="0">
                  <a:solidFill>
                    <a:srgbClr val="FFFFFF"/>
                  </a:solidFill>
                  <a:effectLst/>
                  <a:latin typeface="Tahoma" panose="020B0604030504040204" pitchFamily="34" charset="0"/>
                  <a:ea typeface="Verdana" panose="020B0604030504040204" pitchFamily="34" charset="0"/>
                  <a:cs typeface="Verdana" panose="020B0604030504040204" pitchFamily="34" charset="0"/>
                </a:rPr>
                <a:t>1 201,3 </a:t>
              </a:r>
              <a:r>
                <a:rPr lang="ru-RU" sz="15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млн.</a:t>
              </a:r>
              <a:r>
                <a:rPr lang="ru-RU" sz="1500" b="1" spc="35" dirty="0">
                  <a:solidFill>
                    <a:srgbClr val="FFFFFF"/>
                  </a:solidFill>
                  <a:effectLst/>
                  <a:latin typeface="Tahoma" panose="020B0604030504040204" pitchFamily="34" charset="0"/>
                  <a:ea typeface="Verdana" panose="020B0604030504040204" pitchFamily="34" charset="0"/>
                  <a:cs typeface="Verdana" panose="020B0604030504040204" pitchFamily="34" charset="0"/>
                </a:rPr>
                <a:t> </a:t>
              </a:r>
              <a:r>
                <a:rPr lang="ru-RU" sz="15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93040" marR="191770" algn="ctr">
                <a:lnSpc>
                  <a:spcPts val="1260"/>
                </a:lnSpc>
                <a:spcBef>
                  <a:spcPts val="480"/>
                </a:spcBef>
                <a:spcAft>
                  <a:spcPts val="0"/>
                </a:spcAft>
              </a:pP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на</a:t>
              </a:r>
              <a:r>
                <a:rPr lang="ru-RU" sz="1300" spc="1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содержание</a:t>
              </a:r>
              <a:r>
                <a:rPr lang="ru-RU" sz="1300" spc="-3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в 2026</a:t>
              </a:r>
              <a:r>
                <a:rPr lang="ru-RU" sz="1300" spc="4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году</a:t>
              </a:r>
              <a:endParaRPr lang="ru-RU" sz="1300" dirty="0">
                <a:effectLst/>
                <a:latin typeface="Arial" panose="020B0604020202020204" pitchFamily="34" charset="0"/>
                <a:ea typeface="Verdana" panose="020B0604030504040204" pitchFamily="34" charset="0"/>
                <a:cs typeface="Arial" panose="020B0604020202020204" pitchFamily="34" charset="0"/>
              </a:endParaRPr>
            </a:p>
            <a:p>
              <a:pPr marL="193675" marR="191770" algn="ctr">
                <a:lnSpc>
                  <a:spcPct val="88000"/>
                </a:lnSpc>
                <a:spcBef>
                  <a:spcPts val="50"/>
                </a:spcBef>
                <a:spcAft>
                  <a:spcPts val="0"/>
                </a:spcAft>
              </a:pP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муниципальных</a:t>
              </a:r>
              <a:r>
                <a:rPr lang="ru-RU" sz="1300" spc="1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казенных</a:t>
              </a:r>
              <a:r>
                <a:rPr lang="ru-RU" sz="1300" spc="3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учреждений</a:t>
              </a:r>
              <a:r>
                <a:rPr lang="ru-RU" sz="1300" spc="-35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и</a:t>
              </a:r>
              <a:r>
                <a:rPr lang="ru-RU" sz="1300" spc="-9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предоставление</a:t>
              </a:r>
              <a:r>
                <a:rPr lang="ru-RU" sz="1300" spc="-12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субсидий</a:t>
              </a:r>
              <a:r>
                <a:rPr lang="ru-RU" sz="1300" spc="-12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на</a:t>
              </a:r>
              <a:endParaRPr lang="ru-RU" sz="1300" dirty="0">
                <a:effectLst/>
                <a:latin typeface="Arial" panose="020B0604020202020204" pitchFamily="34" charset="0"/>
                <a:ea typeface="Verdana" panose="020B0604030504040204" pitchFamily="34" charset="0"/>
                <a:cs typeface="Arial" panose="020B0604020202020204" pitchFamily="34" charset="0"/>
              </a:endParaRPr>
            </a:p>
            <a:p>
              <a:pPr marL="537845" marR="534670" algn="ctr">
                <a:lnSpc>
                  <a:spcPct val="88000"/>
                </a:lnSpc>
                <a:spcAft>
                  <a:spcPts val="0"/>
                </a:spcAft>
              </a:pP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 выполнение</a:t>
              </a:r>
              <a:r>
                <a:rPr lang="ru-RU" sz="1300" spc="7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муниципальных</a:t>
              </a:r>
              <a:r>
                <a:rPr lang="ru-RU" sz="1300" spc="-35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spc="-5" dirty="0">
                  <a:solidFill>
                    <a:srgbClr val="FFFFFF"/>
                  </a:solidFill>
                  <a:effectLst/>
                  <a:latin typeface="Arial" panose="020B0604020202020204" pitchFamily="34" charset="0"/>
                  <a:ea typeface="Verdana" panose="020B0604030504040204" pitchFamily="34" charset="0"/>
                  <a:cs typeface="Arial" panose="020B0604020202020204" pitchFamily="34" charset="0"/>
                </a:rPr>
                <a:t>заданий</a:t>
              </a:r>
              <a:r>
                <a:rPr lang="ru-RU" sz="1300" spc="-13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spc="-5" dirty="0">
                  <a:solidFill>
                    <a:srgbClr val="FFFFFF"/>
                  </a:solidFill>
                  <a:effectLst/>
                  <a:latin typeface="Arial" panose="020B0604020202020204" pitchFamily="34" charset="0"/>
                  <a:ea typeface="Verdana" panose="020B0604030504040204" pitchFamily="34" charset="0"/>
                  <a:cs typeface="Arial" panose="020B0604020202020204" pitchFamily="34" charset="0"/>
                </a:rPr>
                <a:t>по</a:t>
              </a:r>
              <a:r>
                <a:rPr lang="ru-RU" sz="1300" spc="-8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spc="-5" dirty="0">
                  <a:solidFill>
                    <a:srgbClr val="FFFFFF"/>
                  </a:solidFill>
                  <a:effectLst/>
                  <a:latin typeface="Arial" panose="020B0604020202020204" pitchFamily="34" charset="0"/>
                  <a:ea typeface="Verdana" panose="020B0604030504040204" pitchFamily="34" charset="0"/>
                  <a:cs typeface="Arial" panose="020B0604020202020204" pitchFamily="34" charset="0"/>
                </a:rPr>
                <a:t>оказанию</a:t>
              </a:r>
              <a:r>
                <a:rPr lang="ru-RU" sz="1300" spc="-5" dirty="0">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муниципальных</a:t>
              </a:r>
              <a:r>
                <a:rPr lang="ru-RU" sz="1300" spc="25"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услуг</a:t>
              </a:r>
              <a:r>
                <a:rPr lang="ru-RU" sz="1300" spc="-35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(выполнение</a:t>
              </a:r>
              <a:r>
                <a:rPr lang="ru-RU" sz="1300" spc="-40" dirty="0">
                  <a:solidFill>
                    <a:srgbClr val="FFFFFF"/>
                  </a:solidFill>
                  <a:effectLst/>
                  <a:latin typeface="Arial" panose="020B0604020202020204" pitchFamily="34" charset="0"/>
                  <a:ea typeface="Verdana" panose="020B0604030504040204" pitchFamily="34" charset="0"/>
                  <a:cs typeface="Arial" panose="020B0604020202020204" pitchFamily="34" charset="0"/>
                </a:rPr>
                <a:t> </a:t>
              </a:r>
              <a:r>
                <a:rPr lang="ru-RU" sz="1300" dirty="0">
                  <a:solidFill>
                    <a:srgbClr val="FFFFFF"/>
                  </a:solidFill>
                  <a:effectLst/>
                  <a:latin typeface="Arial" panose="020B0604020202020204" pitchFamily="34" charset="0"/>
                  <a:ea typeface="Verdana" panose="020B0604030504040204" pitchFamily="34" charset="0"/>
                  <a:cs typeface="Arial" panose="020B0604020202020204" pitchFamily="34" charset="0"/>
                </a:rPr>
                <a:t>работ)</a:t>
              </a:r>
              <a:endParaRPr lang="ru-RU" sz="1300" dirty="0">
                <a:effectLst/>
                <a:latin typeface="Arial" panose="020B0604020202020204" pitchFamily="34" charset="0"/>
                <a:ea typeface="Verdana" panose="020B0604030504040204" pitchFamily="34" charset="0"/>
                <a:cs typeface="Arial" panose="020B0604020202020204" pitchFamily="34" charset="0"/>
              </a:endParaRPr>
            </a:p>
            <a:p>
              <a:pPr marL="193675" marR="190500" algn="ctr">
                <a:lnSpc>
                  <a:spcPct val="88000"/>
                </a:lnSpc>
                <a:spcBef>
                  <a:spcPts val="450"/>
                </a:spcBef>
                <a:spcAft>
                  <a:spcPts val="0"/>
                </a:spcAft>
              </a:pPr>
              <a:r>
                <a:rPr lang="ru-RU" sz="13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(34</a:t>
              </a:r>
              <a:r>
                <a:rPr lang="ru-RU" sz="1300" b="1" spc="245" dirty="0">
                  <a:solidFill>
                    <a:srgbClr val="FFFFFF"/>
                  </a:solidFill>
                  <a:effectLst/>
                  <a:latin typeface="Tahoma" panose="020B0604030504040204" pitchFamily="34" charset="0"/>
                  <a:ea typeface="Verdana" panose="020B0604030504040204" pitchFamily="34" charset="0"/>
                  <a:cs typeface="Verdana" panose="020B0604030504040204" pitchFamily="34" charset="0"/>
                </a:rPr>
                <a:t> </a:t>
              </a:r>
              <a:r>
                <a:rPr lang="ru-RU" sz="13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муниципальных</a:t>
              </a:r>
              <a:r>
                <a:rPr lang="en-US" sz="13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 </a:t>
              </a:r>
              <a:r>
                <a:rPr lang="ru-RU" sz="1300" b="1" spc="-345" dirty="0">
                  <a:solidFill>
                    <a:srgbClr val="FFFFFF"/>
                  </a:solidFill>
                  <a:effectLst/>
                  <a:latin typeface="Tahoma" panose="020B0604030504040204" pitchFamily="34" charset="0"/>
                  <a:ea typeface="Verdana" panose="020B0604030504040204" pitchFamily="34" charset="0"/>
                  <a:cs typeface="Verdana" panose="020B0604030504040204" pitchFamily="34" charset="0"/>
                </a:rPr>
                <a:t> </a:t>
              </a:r>
              <a:r>
                <a:rPr lang="ru-RU" sz="1300" b="1" dirty="0">
                  <a:solidFill>
                    <a:srgbClr val="FFFFFF"/>
                  </a:solidFill>
                  <a:effectLst/>
                  <a:latin typeface="Tahoma" panose="020B0604030504040204" pitchFamily="34" charset="0"/>
                  <a:ea typeface="Verdana" panose="020B0604030504040204" pitchFamily="34" charset="0"/>
                  <a:cs typeface="Verdana" panose="020B0604030504040204" pitchFamily="34" charset="0"/>
                </a:rPr>
                <a:t>учреждения)</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23" name="Rectangle 22"/>
          <p:cNvSpPr>
            <a:spLocks noChangeArrowheads="1"/>
          </p:cNvSpPr>
          <p:nvPr/>
        </p:nvSpPr>
        <p:spPr bwMode="auto">
          <a:xfrm>
            <a:off x="0" y="1048333"/>
            <a:ext cx="694440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a:ln>
                  <a:noFill/>
                </a:ln>
                <a:effectLst/>
                <a:latin typeface="Segoe UI" panose="020B0502040204020203" pitchFamily="34" charset="0"/>
                <a:ea typeface="Verdana" panose="020B0604030504040204" pitchFamily="34" charset="0"/>
                <a:cs typeface="Segoe UI" panose="020B0502040204020203" pitchFamily="34" charset="0"/>
              </a:rPr>
              <a:t>Расходы на образование в расчете на одного жителя городского округа</a:t>
            </a:r>
            <a:endParaRPr kumimoji="0" lang="ru-RU" altLang="ru-RU" sz="1600" i="0" u="none" strike="noStrike" cap="none" normalizeH="0" baseline="0" dirty="0">
              <a:ln>
                <a:noFill/>
              </a:ln>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effectLst/>
              <a:latin typeface="Arial" panose="020B0604020202020204" pitchFamily="34" charset="0"/>
            </a:endParaRPr>
          </a:p>
        </p:txBody>
      </p:sp>
      <p:sp>
        <p:nvSpPr>
          <p:cNvPr id="24" name="Rectangle 30"/>
          <p:cNvSpPr>
            <a:spLocks noChangeArrowheads="1"/>
          </p:cNvSpPr>
          <p:nvPr/>
        </p:nvSpPr>
        <p:spPr bwMode="auto">
          <a:xfrm>
            <a:off x="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a:ln>
                <a:noFill/>
              </a:ln>
              <a:solidFill>
                <a:schemeClr val="tx1"/>
              </a:solidFill>
              <a:effectLst/>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5" name="TextBox 24"/>
          <p:cNvSpPr txBox="1"/>
          <p:nvPr/>
        </p:nvSpPr>
        <p:spPr>
          <a:xfrm>
            <a:off x="62230" y="145885"/>
            <a:ext cx="6858000" cy="923330"/>
          </a:xfrm>
          <a:prstGeom prst="rect">
            <a:avLst/>
          </a:prstGeom>
          <a:noFill/>
        </p:spPr>
        <p:txBody>
          <a:bodyPr wrap="square" rtlCol="0">
            <a:spAutoFit/>
          </a:bodyPr>
          <a:lstStyle/>
          <a:p>
            <a:pPr algn="ctr"/>
            <a:r>
              <a:rPr lang="ru-RU" b="1" dirty="0">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latin typeface="Arial" panose="020B0604020202020204" pitchFamily="34" charset="0"/>
                <a:ea typeface="Verdana" panose="020B0604030504040204" pitchFamily="34" charset="0"/>
                <a:cs typeface="Arial" panose="020B0604020202020204" pitchFamily="34" charset="0"/>
              </a:rPr>
            </a:br>
            <a:r>
              <a:rPr lang="ru-RU" b="1" dirty="0">
                <a:latin typeface="Arial" panose="020B0604020202020204" pitchFamily="34" charset="0"/>
                <a:ea typeface="Verdana" panose="020B0604030504040204" pitchFamily="34" charset="0"/>
                <a:cs typeface="Arial" panose="020B0604020202020204" pitchFamily="34" charset="0"/>
              </a:rPr>
              <a:t>«Развитие образования муниципального округа </a:t>
            </a:r>
          </a:p>
          <a:p>
            <a:pPr algn="ctr"/>
            <a:r>
              <a:rPr lang="ru-RU" b="1" dirty="0">
                <a:latin typeface="Arial" panose="020B0604020202020204" pitchFamily="34" charset="0"/>
                <a:ea typeface="Verdana" panose="020B0604030504040204" pitchFamily="34" charset="0"/>
                <a:cs typeface="Arial" panose="020B0604020202020204" pitchFamily="34" charset="0"/>
              </a:rPr>
              <a:t>Семеновский Нижегородской области»</a:t>
            </a:r>
          </a:p>
        </p:txBody>
      </p:sp>
      <p:graphicFrame>
        <p:nvGraphicFramePr>
          <p:cNvPr id="27" name="Таблица 26"/>
          <p:cNvGraphicFramePr>
            <a:graphicFrameLocks noGrp="1"/>
          </p:cNvGraphicFramePr>
          <p:nvPr/>
        </p:nvGraphicFramePr>
        <p:xfrm>
          <a:off x="45239" y="4880582"/>
          <a:ext cx="6767522" cy="4009402"/>
        </p:xfrm>
        <a:graphic>
          <a:graphicData uri="http://schemas.openxmlformats.org/drawingml/2006/table">
            <a:tbl>
              <a:tblPr firstRow="1" bandRow="1">
                <a:tableStyleId>{BC89EF96-8CEA-46FF-86C4-4CE0E7609802}</a:tableStyleId>
              </a:tblPr>
              <a:tblGrid>
                <a:gridCol w="3996198">
                  <a:extLst>
                    <a:ext uri="{9D8B030D-6E8A-4147-A177-3AD203B41FA5}">
                      <a16:colId xmlns:a16="http://schemas.microsoft.com/office/drawing/2014/main" val="1201172204"/>
                    </a:ext>
                  </a:extLst>
                </a:gridCol>
                <a:gridCol w="533400">
                  <a:extLst>
                    <a:ext uri="{9D8B030D-6E8A-4147-A177-3AD203B41FA5}">
                      <a16:colId xmlns:a16="http://schemas.microsoft.com/office/drawing/2014/main" val="2704664545"/>
                    </a:ext>
                  </a:extLst>
                </a:gridCol>
                <a:gridCol w="533400">
                  <a:extLst>
                    <a:ext uri="{9D8B030D-6E8A-4147-A177-3AD203B41FA5}">
                      <a16:colId xmlns:a16="http://schemas.microsoft.com/office/drawing/2014/main" val="2609050221"/>
                    </a:ext>
                  </a:extLst>
                </a:gridCol>
                <a:gridCol w="533400">
                  <a:extLst>
                    <a:ext uri="{9D8B030D-6E8A-4147-A177-3AD203B41FA5}">
                      <a16:colId xmlns:a16="http://schemas.microsoft.com/office/drawing/2014/main" val="2066526463"/>
                    </a:ext>
                  </a:extLst>
                </a:gridCol>
                <a:gridCol w="609600">
                  <a:extLst>
                    <a:ext uri="{9D8B030D-6E8A-4147-A177-3AD203B41FA5}">
                      <a16:colId xmlns:a16="http://schemas.microsoft.com/office/drawing/2014/main" val="750979588"/>
                    </a:ext>
                  </a:extLst>
                </a:gridCol>
                <a:gridCol w="561524">
                  <a:extLst>
                    <a:ext uri="{9D8B030D-6E8A-4147-A177-3AD203B41FA5}">
                      <a16:colId xmlns:a16="http://schemas.microsoft.com/office/drawing/2014/main" val="1211961536"/>
                    </a:ext>
                  </a:extLst>
                </a:gridCol>
              </a:tblGrid>
              <a:tr h="469907">
                <a:tc>
                  <a:txBody>
                    <a:bodyPr/>
                    <a:lstStyle/>
                    <a:p>
                      <a:pPr marL="895985" algn="ctr">
                        <a:spcBef>
                          <a:spcPts val="790"/>
                        </a:spcBef>
                        <a:spcAft>
                          <a:spcPts val="0"/>
                        </a:spcAft>
                      </a:pPr>
                      <a:r>
                        <a:rPr lang="ru-RU" sz="1100" dirty="0">
                          <a:effectLst/>
                        </a:rPr>
                        <a:t>Основные индикаторы достижения цели и показатели непосредственных результатов муниципальной программы</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56210" algn="ctr">
                        <a:lnSpc>
                          <a:spcPts val="1205"/>
                        </a:lnSpc>
                        <a:spcBef>
                          <a:spcPts val="170"/>
                        </a:spcBef>
                        <a:spcAft>
                          <a:spcPts val="0"/>
                        </a:spcAft>
                      </a:pPr>
                      <a:r>
                        <a:rPr lang="ru-RU" sz="1100" dirty="0">
                          <a:effectLst/>
                        </a:rPr>
                        <a:t>2024</a:t>
                      </a:r>
                    </a:p>
                    <a:p>
                      <a:pPr marL="189865" algn="ctr">
                        <a:lnSpc>
                          <a:spcPts val="1205"/>
                        </a:lnSpc>
                        <a:spcAft>
                          <a:spcPts val="0"/>
                        </a:spcAft>
                      </a:pPr>
                      <a:r>
                        <a:rPr lang="ru-RU" sz="1100" dirty="0">
                          <a:effectLst/>
                        </a:rPr>
                        <a:t>год</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69545" algn="ctr">
                        <a:lnSpc>
                          <a:spcPts val="1205"/>
                        </a:lnSpc>
                        <a:spcBef>
                          <a:spcPts val="170"/>
                        </a:spcBef>
                        <a:spcAft>
                          <a:spcPts val="0"/>
                        </a:spcAft>
                      </a:pPr>
                      <a:r>
                        <a:rPr lang="ru-RU" sz="1100" dirty="0">
                          <a:effectLst/>
                        </a:rPr>
                        <a:t>2025</a:t>
                      </a:r>
                    </a:p>
                    <a:p>
                      <a:pPr marL="203200" algn="ctr">
                        <a:lnSpc>
                          <a:spcPts val="1205"/>
                        </a:lnSpc>
                        <a:spcAft>
                          <a:spcPts val="0"/>
                        </a:spcAft>
                      </a:pPr>
                      <a:r>
                        <a:rPr lang="ru-RU" sz="1100" dirty="0">
                          <a:effectLst/>
                        </a:rPr>
                        <a:t>год</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49225" algn="ctr">
                        <a:lnSpc>
                          <a:spcPts val="1205"/>
                        </a:lnSpc>
                        <a:spcBef>
                          <a:spcPts val="170"/>
                        </a:spcBef>
                        <a:spcAft>
                          <a:spcPts val="0"/>
                        </a:spcAft>
                      </a:pPr>
                      <a:r>
                        <a:rPr lang="ru-RU" sz="1100" dirty="0">
                          <a:effectLst/>
                        </a:rPr>
                        <a:t>2026</a:t>
                      </a:r>
                    </a:p>
                    <a:p>
                      <a:pPr marL="182880" algn="ctr">
                        <a:lnSpc>
                          <a:spcPts val="1205"/>
                        </a:lnSpc>
                        <a:spcAft>
                          <a:spcPts val="0"/>
                        </a:spcAft>
                      </a:pPr>
                      <a:r>
                        <a:rPr lang="ru-RU" sz="1100" dirty="0">
                          <a:effectLst/>
                        </a:rPr>
                        <a:t>год</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49860" algn="ctr">
                        <a:lnSpc>
                          <a:spcPts val="1205"/>
                        </a:lnSpc>
                        <a:spcBef>
                          <a:spcPts val="170"/>
                        </a:spcBef>
                        <a:spcAft>
                          <a:spcPts val="0"/>
                        </a:spcAft>
                      </a:pPr>
                      <a:r>
                        <a:rPr lang="ru-RU" sz="1100" dirty="0">
                          <a:effectLst/>
                        </a:rPr>
                        <a:t>2027</a:t>
                      </a:r>
                    </a:p>
                    <a:p>
                      <a:pPr marL="182880" algn="ctr">
                        <a:lnSpc>
                          <a:spcPts val="1205"/>
                        </a:lnSpc>
                        <a:spcAft>
                          <a:spcPts val="0"/>
                        </a:spcAft>
                      </a:pPr>
                      <a:r>
                        <a:rPr lang="ru-RU" sz="1100" dirty="0">
                          <a:effectLst/>
                        </a:rPr>
                        <a:t>год</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50495" algn="ctr">
                        <a:lnSpc>
                          <a:spcPts val="1205"/>
                        </a:lnSpc>
                        <a:spcBef>
                          <a:spcPts val="170"/>
                        </a:spcBef>
                        <a:spcAft>
                          <a:spcPts val="0"/>
                        </a:spcAft>
                      </a:pPr>
                      <a:r>
                        <a:rPr lang="ru-RU" sz="1100" dirty="0">
                          <a:effectLst/>
                        </a:rPr>
                        <a:t>2028</a:t>
                      </a:r>
                    </a:p>
                    <a:p>
                      <a:pPr marL="183515" algn="ctr">
                        <a:lnSpc>
                          <a:spcPts val="1205"/>
                        </a:lnSpc>
                        <a:spcAft>
                          <a:spcPts val="0"/>
                        </a:spcAft>
                      </a:pPr>
                      <a:r>
                        <a:rPr lang="ru-RU" sz="1100" dirty="0">
                          <a:effectLst/>
                        </a:rPr>
                        <a:t>год</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876453766"/>
                  </a:ext>
                </a:extLst>
              </a:tr>
              <a:tr h="469907">
                <a:tc>
                  <a:txBody>
                    <a:bodyPr/>
                    <a:lstStyle/>
                    <a:p>
                      <a:pPr marL="8890">
                        <a:lnSpc>
                          <a:spcPts val="965"/>
                        </a:lnSpc>
                        <a:spcBef>
                          <a:spcPts val="460"/>
                        </a:spcBef>
                        <a:spcAft>
                          <a:spcPts val="0"/>
                        </a:spcAft>
                      </a:pPr>
                      <a:r>
                        <a:rPr lang="ru-RU" sz="1100" dirty="0">
                          <a:effectLst/>
                        </a:rPr>
                        <a:t>Удельный</a:t>
                      </a:r>
                      <a:r>
                        <a:rPr lang="ru-RU" sz="1100" spc="-55" dirty="0">
                          <a:effectLst/>
                        </a:rPr>
                        <a:t> </a:t>
                      </a:r>
                      <a:r>
                        <a:rPr lang="ru-RU" sz="1100" dirty="0">
                          <a:effectLst/>
                        </a:rPr>
                        <a:t>вес</a:t>
                      </a:r>
                      <a:r>
                        <a:rPr lang="ru-RU" sz="1100" spc="-25" dirty="0">
                          <a:effectLst/>
                        </a:rPr>
                        <a:t> </a:t>
                      </a:r>
                      <a:r>
                        <a:rPr lang="ru-RU" sz="1100" dirty="0">
                          <a:effectLst/>
                        </a:rPr>
                        <a:t>численности</a:t>
                      </a:r>
                      <a:r>
                        <a:rPr lang="ru-RU" sz="1100" spc="-50" dirty="0">
                          <a:effectLst/>
                        </a:rPr>
                        <a:t> </a:t>
                      </a:r>
                      <a:r>
                        <a:rPr lang="ru-RU" sz="1100" dirty="0">
                          <a:effectLst/>
                        </a:rPr>
                        <a:t>населения</a:t>
                      </a:r>
                      <a:r>
                        <a:rPr lang="ru-RU" sz="1100" spc="-60" dirty="0">
                          <a:effectLst/>
                        </a:rPr>
                        <a:t> </a:t>
                      </a:r>
                      <a:r>
                        <a:rPr lang="ru-RU" sz="1100" dirty="0">
                          <a:effectLst/>
                        </a:rPr>
                        <a:t>в</a:t>
                      </a:r>
                      <a:r>
                        <a:rPr lang="ru-RU" sz="1100" spc="-15" dirty="0">
                          <a:effectLst/>
                        </a:rPr>
                        <a:t> </a:t>
                      </a:r>
                      <a:r>
                        <a:rPr lang="ru-RU" sz="1100" dirty="0">
                          <a:effectLst/>
                        </a:rPr>
                        <a:t>возрасте</a:t>
                      </a:r>
                      <a:r>
                        <a:rPr lang="ru-RU" sz="1100" spc="-15" dirty="0">
                          <a:effectLst/>
                        </a:rPr>
                        <a:t> </a:t>
                      </a:r>
                      <a:r>
                        <a:rPr lang="ru-RU" sz="1100" dirty="0">
                          <a:effectLst/>
                        </a:rPr>
                        <a:t>5-18</a:t>
                      </a:r>
                      <a:r>
                        <a:rPr lang="ru-RU" sz="1100" spc="-40" dirty="0">
                          <a:effectLst/>
                        </a:rPr>
                        <a:t> </a:t>
                      </a:r>
                      <a:r>
                        <a:rPr lang="ru-RU" sz="1100" dirty="0">
                          <a:effectLst/>
                        </a:rPr>
                        <a:t>лет,</a:t>
                      </a:r>
                    </a:p>
                    <a:p>
                      <a:pPr marL="8890">
                        <a:lnSpc>
                          <a:spcPct val="98000"/>
                        </a:lnSpc>
                        <a:spcAft>
                          <a:spcPts val="0"/>
                        </a:spcAft>
                      </a:pPr>
                      <a:r>
                        <a:rPr lang="ru-RU" sz="1100" spc="-5" dirty="0">
                          <a:effectLst/>
                        </a:rPr>
                        <a:t>охваченного</a:t>
                      </a:r>
                      <a:r>
                        <a:rPr lang="ru-RU" sz="1100" spc="-85" dirty="0">
                          <a:effectLst/>
                        </a:rPr>
                        <a:t> </a:t>
                      </a:r>
                      <a:r>
                        <a:rPr lang="ru-RU" sz="1100" spc="-5" dirty="0">
                          <a:effectLst/>
                        </a:rPr>
                        <a:t>образованием,</a:t>
                      </a:r>
                      <a:r>
                        <a:rPr lang="ru-RU" sz="1100" spc="-80" dirty="0">
                          <a:effectLst/>
                        </a:rPr>
                        <a:t> </a:t>
                      </a:r>
                      <a:r>
                        <a:rPr lang="ru-RU" sz="1100" spc="-5" dirty="0">
                          <a:effectLst/>
                        </a:rPr>
                        <a:t>в</a:t>
                      </a:r>
                      <a:r>
                        <a:rPr lang="ru-RU" sz="1100" spc="-55" dirty="0">
                          <a:effectLst/>
                        </a:rPr>
                        <a:t> </a:t>
                      </a:r>
                      <a:r>
                        <a:rPr lang="ru-RU" sz="1100" spc="-5" dirty="0">
                          <a:effectLst/>
                        </a:rPr>
                        <a:t>общей</a:t>
                      </a:r>
                      <a:r>
                        <a:rPr lang="ru-RU" sz="1100" spc="-65" dirty="0">
                          <a:effectLst/>
                        </a:rPr>
                        <a:t> </a:t>
                      </a:r>
                      <a:r>
                        <a:rPr lang="ru-RU" sz="1100" spc="-5" dirty="0">
                          <a:effectLst/>
                        </a:rPr>
                        <a:t>численности</a:t>
                      </a:r>
                      <a:r>
                        <a:rPr lang="ru-RU" sz="1100" spc="-90" dirty="0">
                          <a:effectLst/>
                        </a:rPr>
                        <a:t> </a:t>
                      </a:r>
                      <a:r>
                        <a:rPr lang="ru-RU" sz="1100" dirty="0">
                          <a:effectLst/>
                        </a:rPr>
                        <a:t>населения</a:t>
                      </a:r>
                      <a:r>
                        <a:rPr lang="ru-RU" sz="1100" spc="-95" dirty="0">
                          <a:effectLst/>
                        </a:rPr>
                        <a:t> </a:t>
                      </a:r>
                      <a:r>
                        <a:rPr lang="ru-RU" sz="1100" dirty="0">
                          <a:effectLst/>
                        </a:rPr>
                        <a:t>в</a:t>
                      </a:r>
                      <a:r>
                        <a:rPr lang="ru-RU" sz="1100" spc="-265" dirty="0">
                          <a:effectLst/>
                        </a:rPr>
                        <a:t> </a:t>
                      </a:r>
                      <a:r>
                        <a:rPr lang="ru-RU" sz="1100" dirty="0">
                          <a:effectLst/>
                        </a:rPr>
                        <a:t>возрасте</a:t>
                      </a:r>
                      <a:r>
                        <a:rPr lang="ru-RU" sz="1100" spc="-40" dirty="0">
                          <a:effectLst/>
                        </a:rPr>
                        <a:t> </a:t>
                      </a:r>
                      <a:r>
                        <a:rPr lang="ru-RU" sz="1100" dirty="0">
                          <a:effectLst/>
                        </a:rPr>
                        <a:t>5-18</a:t>
                      </a:r>
                      <a:r>
                        <a:rPr lang="ru-RU" sz="1100" spc="-55" dirty="0">
                          <a:effectLst/>
                        </a:rPr>
                        <a:t> </a:t>
                      </a:r>
                      <a:r>
                        <a:rPr lang="ru-RU" sz="1100" dirty="0">
                          <a:effectLst/>
                        </a:rPr>
                        <a:t>лет, %</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r">
                        <a:spcBef>
                          <a:spcPts val="5"/>
                        </a:spcBef>
                        <a:spcAft>
                          <a:spcPts val="0"/>
                        </a:spcAft>
                      </a:pPr>
                      <a:r>
                        <a:rPr lang="ru-RU" sz="1100" dirty="0">
                          <a:effectLst/>
                        </a:rPr>
                        <a:t> </a:t>
                      </a:r>
                    </a:p>
                    <a:p>
                      <a:pPr marR="208915" algn="r">
                        <a:spcAft>
                          <a:spcPts val="0"/>
                        </a:spcAft>
                      </a:pPr>
                      <a:r>
                        <a:rPr lang="ru-RU" sz="1100" dirty="0">
                          <a:effectLst/>
                        </a:rPr>
                        <a:t>  99,5</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R="185420" algn="r">
                        <a:spcAft>
                          <a:spcPts val="0"/>
                        </a:spcAft>
                      </a:pPr>
                      <a:r>
                        <a:rPr lang="ru-RU" sz="1100" dirty="0">
                          <a:effectLst/>
                        </a:rPr>
                        <a:t>99,5</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L="127000" marR="122555" algn="r">
                        <a:spcAft>
                          <a:spcPts val="0"/>
                        </a:spcAft>
                      </a:pPr>
                      <a:r>
                        <a:rPr lang="ru-RU" sz="1100" dirty="0">
                          <a:effectLst/>
                        </a:rPr>
                        <a:t>99,5</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L="127000" marR="121285" algn="r">
                        <a:spcAft>
                          <a:spcPts val="0"/>
                        </a:spcAft>
                      </a:pPr>
                      <a:r>
                        <a:rPr lang="ru-RU" sz="1100" dirty="0">
                          <a:effectLst/>
                        </a:rPr>
                        <a:t>99,5</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L="127000" marR="121285" algn="r">
                        <a:spcAft>
                          <a:spcPts val="0"/>
                        </a:spcAft>
                      </a:pPr>
                      <a:r>
                        <a:rPr lang="ru-RU" sz="1100" dirty="0">
                          <a:effectLst/>
                        </a:rPr>
                        <a:t>99,5</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1427533333"/>
                  </a:ext>
                </a:extLst>
              </a:tr>
              <a:tr h="214549">
                <a:tc>
                  <a:txBody>
                    <a:bodyPr/>
                    <a:lstStyle/>
                    <a:p>
                      <a:pPr marL="8890">
                        <a:lnSpc>
                          <a:spcPts val="965"/>
                        </a:lnSpc>
                        <a:spcBef>
                          <a:spcPts val="745"/>
                        </a:spcBef>
                        <a:spcAft>
                          <a:spcPts val="0"/>
                        </a:spcAft>
                      </a:pPr>
                      <a:r>
                        <a:rPr lang="ru-RU" sz="1100" dirty="0">
                          <a:effectLst/>
                        </a:rPr>
                        <a:t>Охват детей дошкольным</a:t>
                      </a:r>
                      <a:r>
                        <a:rPr lang="ru-RU" sz="1100" spc="15" dirty="0">
                          <a:effectLst/>
                        </a:rPr>
                        <a:t> </a:t>
                      </a:r>
                      <a:r>
                        <a:rPr lang="ru-RU" sz="1100" dirty="0">
                          <a:effectLst/>
                        </a:rPr>
                        <a:t>образованием от 1 года до 7 лет, %</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R="208915" algn="r">
                        <a:spcAft>
                          <a:spcPts val="0"/>
                        </a:spcAft>
                      </a:pPr>
                      <a:r>
                        <a:rPr lang="ru-RU" sz="1100" dirty="0">
                          <a:effectLst/>
                        </a:rPr>
                        <a:t>86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R="185420" algn="r">
                        <a:spcAft>
                          <a:spcPts val="0"/>
                        </a:spcAft>
                      </a:pPr>
                      <a:r>
                        <a:rPr lang="ru-RU" sz="1100" dirty="0">
                          <a:effectLst/>
                        </a:rPr>
                        <a:t>86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2555" algn="r">
                        <a:spcAft>
                          <a:spcPts val="0"/>
                        </a:spcAft>
                      </a:pPr>
                      <a:r>
                        <a:rPr lang="ru-RU" sz="1100" dirty="0">
                          <a:effectLst/>
                        </a:rPr>
                        <a:t>86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Aft>
                          <a:spcPts val="0"/>
                        </a:spcAft>
                      </a:pPr>
                      <a:r>
                        <a:rPr lang="ru-RU" sz="1100" dirty="0">
                          <a:effectLst/>
                        </a:rPr>
                        <a:t>86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Aft>
                          <a:spcPts val="0"/>
                        </a:spcAft>
                      </a:pPr>
                      <a:r>
                        <a:rPr lang="ru-RU" sz="1100" dirty="0">
                          <a:effectLst/>
                        </a:rPr>
                        <a:t>86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2650030484"/>
                  </a:ext>
                </a:extLst>
              </a:tr>
              <a:tr h="528095">
                <a:tc>
                  <a:txBody>
                    <a:bodyPr/>
                    <a:lstStyle/>
                    <a:p>
                      <a:pPr marL="8890" marR="104140" algn="just">
                        <a:lnSpc>
                          <a:spcPts val="960"/>
                        </a:lnSpc>
                        <a:spcAft>
                          <a:spcPts val="0"/>
                        </a:spcAft>
                      </a:pPr>
                      <a:r>
                        <a:rPr lang="ru-RU" sz="1100" spc="-10" dirty="0">
                          <a:effectLst/>
                        </a:rPr>
                        <a:t>Доля</a:t>
                      </a:r>
                      <a:r>
                        <a:rPr lang="ru-RU" sz="1100" spc="-55" dirty="0">
                          <a:effectLst/>
                        </a:rPr>
                        <a:t> </a:t>
                      </a:r>
                      <a:r>
                        <a:rPr lang="ru-RU" sz="1100" spc="-10" dirty="0">
                          <a:effectLst/>
                        </a:rPr>
                        <a:t>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возраста, %</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127000" marR="123190" lvl="0" indent="0" algn="r" defTabSz="914400" eaLnBrk="1" fontAlgn="auto" latinLnBrk="0" hangingPunct="1">
                        <a:lnSpc>
                          <a:spcPct val="100000"/>
                        </a:lnSpc>
                        <a:spcBef>
                          <a:spcPts val="835"/>
                        </a:spcBef>
                        <a:spcAft>
                          <a:spcPts val="0"/>
                        </a:spcAft>
                        <a:buClrTx/>
                        <a:buSzTx/>
                        <a:buFontTx/>
                        <a:buNone/>
                        <a:tabLst/>
                        <a:defRPr/>
                      </a:pPr>
                      <a:r>
                        <a:rPr lang="ru-RU" sz="1100" dirty="0">
                          <a:effectLst/>
                        </a:rPr>
                        <a:t>98</a:t>
                      </a:r>
                      <a:endParaRPr kumimoji="0" lang="ru-RU" sz="11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3190" algn="r">
                        <a:spcBef>
                          <a:spcPts val="835"/>
                        </a:spcBef>
                        <a:spcAft>
                          <a:spcPts val="0"/>
                        </a:spcAft>
                      </a:pPr>
                      <a:r>
                        <a:rPr lang="ru-RU" sz="1100" dirty="0">
                          <a:effectLst/>
                        </a:rPr>
                        <a:t>98</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2555" algn="r">
                        <a:spcBef>
                          <a:spcPts val="835"/>
                        </a:spcBef>
                        <a:spcAft>
                          <a:spcPts val="0"/>
                        </a:spcAft>
                      </a:pPr>
                      <a:r>
                        <a:rPr lang="ru-RU" sz="1100" dirty="0">
                          <a:effectLst/>
                        </a:rPr>
                        <a:t>99</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Bef>
                          <a:spcPts val="835"/>
                        </a:spcBef>
                        <a:spcAft>
                          <a:spcPts val="0"/>
                        </a:spcAft>
                      </a:pPr>
                      <a:r>
                        <a:rPr lang="ru-RU" sz="1100" dirty="0">
                          <a:effectLst/>
                        </a:rPr>
                        <a:t>99</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Bef>
                          <a:spcPts val="835"/>
                        </a:spcBef>
                        <a:spcAft>
                          <a:spcPts val="0"/>
                        </a:spcAft>
                      </a:pPr>
                      <a:r>
                        <a:rPr lang="ru-RU" sz="1100" dirty="0">
                          <a:effectLst/>
                        </a:rPr>
                        <a:t>99</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3877120939"/>
                  </a:ext>
                </a:extLst>
              </a:tr>
              <a:tr h="358242">
                <a:tc>
                  <a:txBody>
                    <a:bodyPr/>
                    <a:lstStyle/>
                    <a:p>
                      <a:pPr marL="8890" marR="1104265">
                        <a:lnSpc>
                          <a:spcPct val="98000"/>
                        </a:lnSpc>
                        <a:spcBef>
                          <a:spcPts val="180"/>
                        </a:spcBef>
                        <a:spcAft>
                          <a:spcPts val="0"/>
                        </a:spcAft>
                      </a:pPr>
                      <a:r>
                        <a:rPr lang="ru-RU" sz="1100" dirty="0">
                          <a:solidFill>
                            <a:schemeClr val="dk1"/>
                          </a:solidFill>
                          <a:effectLst/>
                        </a:rPr>
                        <a:t>Количество детей, отдохнувших в организациях отдыха и оздоровления детей, тыс. человек</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R="208915" algn="r">
                        <a:spcBef>
                          <a:spcPts val="575"/>
                        </a:spcBef>
                        <a:spcAft>
                          <a:spcPts val="0"/>
                        </a:spcAft>
                      </a:pPr>
                      <a:r>
                        <a:rPr lang="ru-RU" sz="1100" dirty="0">
                          <a:effectLst/>
                        </a:rPr>
                        <a:t>3,6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R="185420" algn="r">
                        <a:spcBef>
                          <a:spcPts val="575"/>
                        </a:spcBef>
                        <a:spcAft>
                          <a:spcPts val="0"/>
                        </a:spcAft>
                      </a:pPr>
                      <a:r>
                        <a:rPr lang="ru-RU" sz="1100" dirty="0">
                          <a:effectLst/>
                        </a:rPr>
                        <a:t>3,6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2555" algn="r">
                        <a:spcBef>
                          <a:spcPts val="575"/>
                        </a:spcBef>
                        <a:spcAft>
                          <a:spcPts val="0"/>
                        </a:spcAft>
                      </a:pPr>
                      <a:r>
                        <a:rPr lang="ru-RU" sz="1100" dirty="0">
                          <a:effectLst/>
                        </a:rPr>
                        <a:t>3,6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Bef>
                          <a:spcPts val="575"/>
                        </a:spcBef>
                        <a:spcAft>
                          <a:spcPts val="0"/>
                        </a:spcAft>
                      </a:pPr>
                      <a:r>
                        <a:rPr lang="ru-RU" sz="1100" dirty="0">
                          <a:effectLst/>
                        </a:rPr>
                        <a:t>3,6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Bef>
                          <a:spcPts val="575"/>
                        </a:spcBef>
                        <a:spcAft>
                          <a:spcPts val="0"/>
                        </a:spcAft>
                      </a:pPr>
                      <a:r>
                        <a:rPr lang="ru-RU" sz="1100">
                          <a:effectLst/>
                        </a:rPr>
                        <a:t>3,6</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3007218307"/>
                  </a:ext>
                </a:extLst>
              </a:tr>
              <a:tr h="426383">
                <a:tc>
                  <a:txBody>
                    <a:bodyPr/>
                    <a:lstStyle/>
                    <a:p>
                      <a:pPr marL="8890" marR="104140" algn="just">
                        <a:lnSpc>
                          <a:spcPct val="98000"/>
                        </a:lnSpc>
                        <a:spcBef>
                          <a:spcPts val="775"/>
                        </a:spcBef>
                        <a:spcAft>
                          <a:spcPts val="0"/>
                        </a:spcAft>
                      </a:pPr>
                      <a:r>
                        <a:rPr lang="ru-RU" sz="1100" dirty="0">
                          <a:effectLst/>
                        </a:rPr>
                        <a:t>Количество муниципальных мероприятий в системе   дополнительного образования детей и воспитания, человек</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r">
                        <a:spcBef>
                          <a:spcPts val="5"/>
                        </a:spcBef>
                        <a:spcAft>
                          <a:spcPts val="0"/>
                        </a:spcAft>
                      </a:pPr>
                      <a:r>
                        <a:rPr lang="ru-RU" sz="1100" dirty="0">
                          <a:effectLst/>
                        </a:rPr>
                        <a:t> </a:t>
                      </a:r>
                    </a:p>
                    <a:p>
                      <a:pPr marR="155575" algn="r">
                        <a:spcAft>
                          <a:spcPts val="0"/>
                        </a:spcAft>
                      </a:pPr>
                      <a:r>
                        <a:rPr lang="ru-RU" sz="1100" dirty="0">
                          <a:effectLst/>
                        </a:rPr>
                        <a:t>1</a:t>
                      </a:r>
                      <a:r>
                        <a:rPr lang="ru-RU" sz="1100" spc="-10" dirty="0">
                          <a:effectLst/>
                        </a:rPr>
                        <a:t>17</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R="133350" algn="r">
                        <a:spcAft>
                          <a:spcPts val="0"/>
                        </a:spcAft>
                      </a:pPr>
                      <a:r>
                        <a:rPr lang="ru-RU" sz="1100" dirty="0">
                          <a:effectLst/>
                        </a:rPr>
                        <a:t>117</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L="126365" marR="123190" algn="r">
                        <a:spcAft>
                          <a:spcPts val="0"/>
                        </a:spcAft>
                      </a:pPr>
                      <a:r>
                        <a:rPr lang="ru-RU" sz="1100" spc="-10" dirty="0">
                          <a:effectLst/>
                        </a:rPr>
                        <a:t>1</a:t>
                      </a:r>
                      <a:r>
                        <a:rPr lang="en-US" sz="1100" spc="-10" dirty="0">
                          <a:effectLst/>
                        </a:rPr>
                        <a:t>1</a:t>
                      </a:r>
                      <a:r>
                        <a:rPr lang="ru-RU" sz="1100" spc="-10" dirty="0">
                          <a:effectLst/>
                        </a:rPr>
                        <a:t>7</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L="127000" marR="122555" algn="r">
                        <a:spcAft>
                          <a:spcPts val="0"/>
                        </a:spcAft>
                      </a:pPr>
                      <a:r>
                        <a:rPr lang="ru-RU" sz="1100" dirty="0">
                          <a:effectLst/>
                        </a:rPr>
                        <a:t>117</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Bef>
                          <a:spcPts val="5"/>
                        </a:spcBef>
                        <a:spcAft>
                          <a:spcPts val="0"/>
                        </a:spcAft>
                      </a:pPr>
                      <a:r>
                        <a:rPr lang="ru-RU" sz="1100" dirty="0">
                          <a:effectLst/>
                        </a:rPr>
                        <a:t> </a:t>
                      </a:r>
                    </a:p>
                    <a:p>
                      <a:pPr marL="127000" marR="122555" algn="r">
                        <a:spcAft>
                          <a:spcPts val="0"/>
                        </a:spcAft>
                      </a:pPr>
                      <a:r>
                        <a:rPr lang="ru-RU" sz="1100" dirty="0">
                          <a:effectLst/>
                        </a:rPr>
                        <a:t>117</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3380097080"/>
                  </a:ext>
                </a:extLst>
              </a:tr>
              <a:tr h="313271">
                <a:tc>
                  <a:txBody>
                    <a:bodyPr/>
                    <a:lstStyle/>
                    <a:p>
                      <a:pPr marL="8890">
                        <a:lnSpc>
                          <a:spcPct val="98000"/>
                        </a:lnSpc>
                        <a:spcBef>
                          <a:spcPts val="190"/>
                        </a:spcBef>
                        <a:spcAft>
                          <a:spcPts val="0"/>
                        </a:spcAft>
                      </a:pPr>
                      <a:r>
                        <a:rPr lang="ru-RU" sz="1100" dirty="0">
                          <a:effectLst/>
                        </a:rPr>
                        <a:t>Число учеников в муниципальных общеобразовательных организациях, приходящихся на одного учителя,</a:t>
                      </a:r>
                      <a:r>
                        <a:rPr lang="ru-RU" sz="1100" spc="-60" dirty="0">
                          <a:effectLst/>
                        </a:rPr>
                        <a:t> </a:t>
                      </a:r>
                      <a:r>
                        <a:rPr lang="ru-RU" sz="1100" dirty="0">
                          <a:effectLst/>
                        </a:rPr>
                        <a:t>человек</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R="192405" algn="r">
                        <a:spcBef>
                          <a:spcPts val="590"/>
                        </a:spcBef>
                        <a:spcAft>
                          <a:spcPts val="0"/>
                        </a:spcAft>
                      </a:pPr>
                      <a:r>
                        <a:rPr lang="ru-RU" sz="1100" dirty="0">
                          <a:effectLst/>
                        </a:rPr>
                        <a:t>16,4</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R="169545" algn="r">
                        <a:spcBef>
                          <a:spcPts val="590"/>
                        </a:spcBef>
                        <a:spcAft>
                          <a:spcPts val="0"/>
                        </a:spcAft>
                      </a:pPr>
                      <a:r>
                        <a:rPr lang="ru-RU" sz="1100" dirty="0">
                          <a:effectLst/>
                        </a:rPr>
                        <a:t>16</a:t>
                      </a:r>
                      <a:r>
                        <a:rPr lang="en-US" sz="1100" dirty="0">
                          <a:effectLst/>
                        </a:rPr>
                        <a:t>,</a:t>
                      </a:r>
                      <a:r>
                        <a:rPr lang="ru-RU" sz="1100" dirty="0">
                          <a:effectLst/>
                        </a:rPr>
                        <a:t>4</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2555" algn="r">
                        <a:spcBef>
                          <a:spcPts val="590"/>
                        </a:spcBef>
                        <a:spcAft>
                          <a:spcPts val="0"/>
                        </a:spcAft>
                      </a:pPr>
                      <a:r>
                        <a:rPr lang="en-US" sz="1100" dirty="0">
                          <a:effectLst/>
                        </a:rPr>
                        <a:t>16,4</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Bef>
                          <a:spcPts val="590"/>
                        </a:spcBef>
                        <a:spcAft>
                          <a:spcPts val="0"/>
                        </a:spcAft>
                      </a:pPr>
                      <a:r>
                        <a:rPr lang="ru-RU" sz="1100" dirty="0">
                          <a:effectLst/>
                        </a:rPr>
                        <a:t>16,4</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27000" marR="121285" algn="r">
                        <a:spcBef>
                          <a:spcPts val="590"/>
                        </a:spcBef>
                        <a:spcAft>
                          <a:spcPts val="0"/>
                        </a:spcAft>
                      </a:pPr>
                      <a:r>
                        <a:rPr lang="ru-RU" sz="1100" dirty="0">
                          <a:effectLst/>
                        </a:rPr>
                        <a:t>16,4</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2682944233"/>
                  </a:ext>
                </a:extLst>
              </a:tr>
              <a:tr h="540468">
                <a:tc>
                  <a:txBody>
                    <a:bodyPr/>
                    <a:lstStyle/>
                    <a:p>
                      <a:pPr marL="8890" marR="104140" algn="just">
                        <a:lnSpc>
                          <a:spcPts val="960"/>
                        </a:lnSpc>
                        <a:spcBef>
                          <a:spcPts val="190"/>
                        </a:spcBef>
                        <a:spcAft>
                          <a:spcPts val="0"/>
                        </a:spcAft>
                      </a:pPr>
                      <a:r>
                        <a:rPr lang="ru-RU" sz="1100" dirty="0">
                          <a:effectLst/>
                        </a:rPr>
                        <a:t>Доля общеобразовательных организаций всех типов, участвующих в реализации мероприятий патриотической направленности, в общей численности образовательных организаций</a:t>
                      </a:r>
                      <a:endParaRPr lang="ru-RU" sz="1100" dirty="0">
                        <a:effectLst/>
                        <a:latin typeface="Arial" panose="020B0604020202020204" pitchFamily="34" charset="0"/>
                        <a:cs typeface="Arial" panose="020B0604020202020204" pitchFamily="34" charset="0"/>
                      </a:endParaRPr>
                    </a:p>
                  </a:txBody>
                  <a:tcPr marL="0" marR="0" marT="0" marB="0"/>
                </a:tc>
                <a:tc>
                  <a:txBody>
                    <a:bodyPr/>
                    <a:lstStyle/>
                    <a:p>
                      <a:pPr algn="r">
                        <a:spcAft>
                          <a:spcPts val="0"/>
                        </a:spcAft>
                      </a:pPr>
                      <a:r>
                        <a:rPr lang="ru-RU" sz="1100" dirty="0">
                          <a:effectLst/>
                        </a:rPr>
                        <a:t> </a:t>
                      </a:r>
                    </a:p>
                    <a:p>
                      <a:pPr marR="208915" algn="r">
                        <a:spcAft>
                          <a:spcPts val="0"/>
                        </a:spcAft>
                      </a:pPr>
                      <a:r>
                        <a:rPr lang="ru-RU" sz="1100" dirty="0">
                          <a:effectLst/>
                        </a:rPr>
                        <a:t>100</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R="185420" algn="r">
                        <a:spcAft>
                          <a:spcPts val="0"/>
                        </a:spcAft>
                      </a:pPr>
                      <a:r>
                        <a:rPr lang="ru-RU" sz="1100" dirty="0">
                          <a:effectLst/>
                        </a:rPr>
                        <a:t>100</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L="127000" marR="122555" algn="r">
                        <a:spcAft>
                          <a:spcPts val="0"/>
                        </a:spcAft>
                      </a:pPr>
                      <a:r>
                        <a:rPr lang="ru-RU" sz="1100" dirty="0">
                          <a:effectLst/>
                        </a:rPr>
                        <a:t>100</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L="127000" marR="121285" algn="r">
                        <a:spcAft>
                          <a:spcPts val="0"/>
                        </a:spcAft>
                      </a:pPr>
                      <a:r>
                        <a:rPr lang="ru-RU" sz="1100" dirty="0">
                          <a:effectLst/>
                        </a:rPr>
                        <a:t>100 </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L="127000" marR="121285" algn="r">
                        <a:spcAft>
                          <a:spcPts val="0"/>
                        </a:spcAft>
                      </a:pPr>
                      <a:r>
                        <a:rPr lang="ru-RU" sz="1100" dirty="0">
                          <a:effectLst/>
                        </a:rPr>
                        <a:t>100 </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2625465923"/>
                  </a:ext>
                </a:extLst>
              </a:tr>
              <a:tr h="640289">
                <a:tc>
                  <a:txBody>
                    <a:bodyPr/>
                    <a:lstStyle/>
                    <a:p>
                      <a:pPr marL="8890" marR="104140" algn="just">
                        <a:lnSpc>
                          <a:spcPts val="960"/>
                        </a:lnSpc>
                        <a:spcBef>
                          <a:spcPts val="190"/>
                        </a:spcBef>
                        <a:spcAft>
                          <a:spcPts val="0"/>
                        </a:spcAft>
                      </a:pPr>
                      <a:r>
                        <a:rPr lang="ru-RU" sz="1100" dirty="0">
                          <a:effectLst/>
                        </a:rPr>
                        <a:t>Доля детей в возрасте от 5 до 18 лет, имеющих право на получение дополнительного образования в рамках персонифицированного финансирования в общей численности детей в возрасте от 5 до 18 лет, % </a:t>
                      </a:r>
                      <a:endParaRPr lang="ru-RU" sz="1100" dirty="0">
                        <a:effectLst/>
                        <a:latin typeface="Arial" panose="020B0604020202020204" pitchFamily="34" charset="0"/>
                        <a:cs typeface="Arial" panose="020B0604020202020204" pitchFamily="34" charset="0"/>
                      </a:endParaRPr>
                    </a:p>
                  </a:txBody>
                  <a:tcPr marL="0" marR="0" marT="0" marB="0"/>
                </a:tc>
                <a:tc>
                  <a:txBody>
                    <a:bodyPr/>
                    <a:lstStyle/>
                    <a:p>
                      <a:pPr algn="r">
                        <a:spcAft>
                          <a:spcPts val="0"/>
                        </a:spcAft>
                      </a:pPr>
                      <a:r>
                        <a:rPr lang="ru-RU" sz="1100" dirty="0">
                          <a:effectLst/>
                        </a:rPr>
                        <a:t> </a:t>
                      </a:r>
                    </a:p>
                    <a:p>
                      <a:pPr marR="208915" algn="r">
                        <a:spcAft>
                          <a:spcPts val="0"/>
                        </a:spcAft>
                      </a:pPr>
                      <a:r>
                        <a:rPr lang="ru-RU" sz="1100" dirty="0">
                          <a:effectLst/>
                        </a:rPr>
                        <a:t>25</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R="185420" algn="r">
                        <a:spcAft>
                          <a:spcPts val="0"/>
                        </a:spcAft>
                      </a:pPr>
                      <a:r>
                        <a:rPr lang="ru-RU" sz="1100" dirty="0">
                          <a:effectLst/>
                        </a:rPr>
                        <a:t>25</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L="127000" marR="122555" algn="r">
                        <a:spcAft>
                          <a:spcPts val="0"/>
                        </a:spcAft>
                      </a:pPr>
                      <a:r>
                        <a:rPr lang="ru-RU" sz="1100" dirty="0">
                          <a:effectLst/>
                        </a:rPr>
                        <a:t>27</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L="127000" marR="121285" algn="r">
                        <a:spcAft>
                          <a:spcPts val="0"/>
                        </a:spcAft>
                      </a:pPr>
                      <a:r>
                        <a:rPr lang="ru-RU" sz="1100" dirty="0">
                          <a:effectLst/>
                        </a:rPr>
                        <a:t>28  </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algn="r">
                        <a:spcAft>
                          <a:spcPts val="0"/>
                        </a:spcAft>
                      </a:pPr>
                      <a:r>
                        <a:rPr lang="ru-RU" sz="1100" dirty="0">
                          <a:effectLst/>
                        </a:rPr>
                        <a:t> </a:t>
                      </a:r>
                    </a:p>
                    <a:p>
                      <a:pPr marL="127000" marR="121285" algn="r">
                        <a:spcAft>
                          <a:spcPts val="0"/>
                        </a:spcAft>
                      </a:pPr>
                      <a:r>
                        <a:rPr lang="ru-RU" sz="1100" dirty="0">
                          <a:effectLst/>
                        </a:rPr>
                        <a:t>29  </a:t>
                      </a:r>
                      <a:endParaRPr lang="ru-RU" sz="11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933318439"/>
                  </a:ext>
                </a:extLst>
              </a:tr>
            </a:tbl>
          </a:graphicData>
        </a:graphic>
      </p:graphicFrame>
      <p:sp>
        <p:nvSpPr>
          <p:cNvPr id="26" name="Номер слайда 25">
            <a:extLst>
              <a:ext uri="{FF2B5EF4-FFF2-40B4-BE49-F238E27FC236}">
                <a16:creationId xmlns:a16="http://schemas.microsoft.com/office/drawing/2014/main" id="{C7EC57D4-B86A-A0C9-8382-63B869F5AC20}"/>
              </a:ext>
            </a:extLst>
          </p:cNvPr>
          <p:cNvSpPr>
            <a:spLocks noGrp="1"/>
          </p:cNvSpPr>
          <p:nvPr>
            <p:ph type="sldNum" sz="quarter" idx="7"/>
          </p:nvPr>
        </p:nvSpPr>
        <p:spPr>
          <a:xfrm>
            <a:off x="6525741" y="8926466"/>
            <a:ext cx="287020" cy="184666"/>
          </a:xfrm>
        </p:spPr>
        <p:txBody>
          <a:bodyPr/>
          <a:lstStyle/>
          <a:p>
            <a:pPr marL="53340">
              <a:lnSpc>
                <a:spcPct val="100000"/>
              </a:lnSpc>
              <a:spcBef>
                <a:spcPts val="165"/>
              </a:spcBef>
            </a:pPr>
            <a:r>
              <a:rPr lang="ru-RU" spc="-100" dirty="0"/>
              <a:t>40</a:t>
            </a:r>
          </a:p>
        </p:txBody>
      </p:sp>
      <p:grpSp>
        <p:nvGrpSpPr>
          <p:cNvPr id="28" name="Group 693">
            <a:extLst>
              <a:ext uri="{FF2B5EF4-FFF2-40B4-BE49-F238E27FC236}">
                <a16:creationId xmlns:a16="http://schemas.microsoft.com/office/drawing/2014/main" id="{775788CF-1C5F-478E-9C6B-D8B9FC03E65A}"/>
              </a:ext>
            </a:extLst>
          </p:cNvPr>
          <p:cNvGrpSpPr>
            <a:grpSpLocks/>
          </p:cNvGrpSpPr>
          <p:nvPr/>
        </p:nvGrpSpPr>
        <p:grpSpPr bwMode="auto">
          <a:xfrm>
            <a:off x="4115095" y="1199935"/>
            <a:ext cx="1242060" cy="1633539"/>
            <a:chOff x="6495" y="-89"/>
            <a:chExt cx="1956" cy="2477"/>
          </a:xfrm>
        </p:grpSpPr>
        <p:sp>
          <p:nvSpPr>
            <p:cNvPr id="29" name="Freeform 695">
              <a:extLst>
                <a:ext uri="{FF2B5EF4-FFF2-40B4-BE49-F238E27FC236}">
                  <a16:creationId xmlns:a16="http://schemas.microsoft.com/office/drawing/2014/main" id="{9E2BC264-4757-4BA3-9FE3-9F71E400A74B}"/>
                </a:ext>
              </a:extLst>
            </p:cNvPr>
            <p:cNvSpPr>
              <a:spLocks/>
            </p:cNvSpPr>
            <p:nvPr/>
          </p:nvSpPr>
          <p:spPr bwMode="auto">
            <a:xfrm>
              <a:off x="6507" y="305"/>
              <a:ext cx="1944" cy="2083"/>
            </a:xfrm>
            <a:custGeom>
              <a:avLst/>
              <a:gdLst>
                <a:gd name="T0" fmla="+- 0 8127 6507"/>
                <a:gd name="T1" fmla="*/ T0 w 1944"/>
                <a:gd name="T2" fmla="+- 0 305 305"/>
                <a:gd name="T3" fmla="*/ 305 h 2083"/>
                <a:gd name="T4" fmla="+- 0 6831 6507"/>
                <a:gd name="T5" fmla="*/ T4 w 1944"/>
                <a:gd name="T6" fmla="+- 0 305 305"/>
                <a:gd name="T7" fmla="*/ 305 h 2083"/>
                <a:gd name="T8" fmla="+- 0 6757 6507"/>
                <a:gd name="T9" fmla="*/ T8 w 1944"/>
                <a:gd name="T10" fmla="+- 0 314 305"/>
                <a:gd name="T11" fmla="*/ 314 h 2083"/>
                <a:gd name="T12" fmla="+- 0 6689 6507"/>
                <a:gd name="T13" fmla="*/ T12 w 1944"/>
                <a:gd name="T14" fmla="+- 0 338 305"/>
                <a:gd name="T15" fmla="*/ 338 h 2083"/>
                <a:gd name="T16" fmla="+- 0 6629 6507"/>
                <a:gd name="T17" fmla="*/ T16 w 1944"/>
                <a:gd name="T18" fmla="+- 0 376 305"/>
                <a:gd name="T19" fmla="*/ 376 h 2083"/>
                <a:gd name="T20" fmla="+- 0 6578 6507"/>
                <a:gd name="T21" fmla="*/ T20 w 1944"/>
                <a:gd name="T22" fmla="+- 0 427 305"/>
                <a:gd name="T23" fmla="*/ 427 h 2083"/>
                <a:gd name="T24" fmla="+- 0 6540 6507"/>
                <a:gd name="T25" fmla="*/ T24 w 1944"/>
                <a:gd name="T26" fmla="+- 0 487 305"/>
                <a:gd name="T27" fmla="*/ 487 h 2083"/>
                <a:gd name="T28" fmla="+- 0 6516 6507"/>
                <a:gd name="T29" fmla="*/ T28 w 1944"/>
                <a:gd name="T30" fmla="+- 0 555 305"/>
                <a:gd name="T31" fmla="*/ 555 h 2083"/>
                <a:gd name="T32" fmla="+- 0 6507 6507"/>
                <a:gd name="T33" fmla="*/ T32 w 1944"/>
                <a:gd name="T34" fmla="+- 0 629 305"/>
                <a:gd name="T35" fmla="*/ 629 h 2083"/>
                <a:gd name="T36" fmla="+- 0 6507 6507"/>
                <a:gd name="T37" fmla="*/ T36 w 1944"/>
                <a:gd name="T38" fmla="+- 0 2064 305"/>
                <a:gd name="T39" fmla="*/ 2064 h 2083"/>
                <a:gd name="T40" fmla="+- 0 6516 6507"/>
                <a:gd name="T41" fmla="*/ T40 w 1944"/>
                <a:gd name="T42" fmla="+- 0 2138 305"/>
                <a:gd name="T43" fmla="*/ 2138 h 2083"/>
                <a:gd name="T44" fmla="+- 0 6540 6507"/>
                <a:gd name="T45" fmla="*/ T44 w 1944"/>
                <a:gd name="T46" fmla="+- 0 2206 305"/>
                <a:gd name="T47" fmla="*/ 2206 h 2083"/>
                <a:gd name="T48" fmla="+- 0 6578 6507"/>
                <a:gd name="T49" fmla="*/ T48 w 1944"/>
                <a:gd name="T50" fmla="+- 0 2267 305"/>
                <a:gd name="T51" fmla="*/ 2267 h 2083"/>
                <a:gd name="T52" fmla="+- 0 6629 6507"/>
                <a:gd name="T53" fmla="*/ T52 w 1944"/>
                <a:gd name="T54" fmla="+- 0 2317 305"/>
                <a:gd name="T55" fmla="*/ 2317 h 2083"/>
                <a:gd name="T56" fmla="+- 0 6689 6507"/>
                <a:gd name="T57" fmla="*/ T56 w 1944"/>
                <a:gd name="T58" fmla="+- 0 2355 305"/>
                <a:gd name="T59" fmla="*/ 2355 h 2083"/>
                <a:gd name="T60" fmla="+- 0 6757 6507"/>
                <a:gd name="T61" fmla="*/ T60 w 1944"/>
                <a:gd name="T62" fmla="+- 0 2379 305"/>
                <a:gd name="T63" fmla="*/ 2379 h 2083"/>
                <a:gd name="T64" fmla="+- 0 6831 6507"/>
                <a:gd name="T65" fmla="*/ T64 w 1944"/>
                <a:gd name="T66" fmla="+- 0 2388 305"/>
                <a:gd name="T67" fmla="*/ 2388 h 2083"/>
                <a:gd name="T68" fmla="+- 0 8127 6507"/>
                <a:gd name="T69" fmla="*/ T68 w 1944"/>
                <a:gd name="T70" fmla="+- 0 2388 305"/>
                <a:gd name="T71" fmla="*/ 2388 h 2083"/>
                <a:gd name="T72" fmla="+- 0 8201 6507"/>
                <a:gd name="T73" fmla="*/ T72 w 1944"/>
                <a:gd name="T74" fmla="+- 0 2379 305"/>
                <a:gd name="T75" fmla="*/ 2379 h 2083"/>
                <a:gd name="T76" fmla="+- 0 8269 6507"/>
                <a:gd name="T77" fmla="*/ T76 w 1944"/>
                <a:gd name="T78" fmla="+- 0 2355 305"/>
                <a:gd name="T79" fmla="*/ 2355 h 2083"/>
                <a:gd name="T80" fmla="+- 0 8330 6507"/>
                <a:gd name="T81" fmla="*/ T80 w 1944"/>
                <a:gd name="T82" fmla="+- 0 2317 305"/>
                <a:gd name="T83" fmla="*/ 2317 h 2083"/>
                <a:gd name="T84" fmla="+- 0 8380 6507"/>
                <a:gd name="T85" fmla="*/ T84 w 1944"/>
                <a:gd name="T86" fmla="+- 0 2267 305"/>
                <a:gd name="T87" fmla="*/ 2267 h 2083"/>
                <a:gd name="T88" fmla="+- 0 8418 6507"/>
                <a:gd name="T89" fmla="*/ T88 w 1944"/>
                <a:gd name="T90" fmla="+- 0 2206 305"/>
                <a:gd name="T91" fmla="*/ 2206 h 2083"/>
                <a:gd name="T92" fmla="+- 0 8442 6507"/>
                <a:gd name="T93" fmla="*/ T92 w 1944"/>
                <a:gd name="T94" fmla="+- 0 2138 305"/>
                <a:gd name="T95" fmla="*/ 2138 h 2083"/>
                <a:gd name="T96" fmla="+- 0 8451 6507"/>
                <a:gd name="T97" fmla="*/ T96 w 1944"/>
                <a:gd name="T98" fmla="+- 0 2064 305"/>
                <a:gd name="T99" fmla="*/ 2064 h 2083"/>
                <a:gd name="T100" fmla="+- 0 8451 6507"/>
                <a:gd name="T101" fmla="*/ T100 w 1944"/>
                <a:gd name="T102" fmla="+- 0 629 305"/>
                <a:gd name="T103" fmla="*/ 629 h 2083"/>
                <a:gd name="T104" fmla="+- 0 8442 6507"/>
                <a:gd name="T105" fmla="*/ T104 w 1944"/>
                <a:gd name="T106" fmla="+- 0 555 305"/>
                <a:gd name="T107" fmla="*/ 555 h 2083"/>
                <a:gd name="T108" fmla="+- 0 8418 6507"/>
                <a:gd name="T109" fmla="*/ T108 w 1944"/>
                <a:gd name="T110" fmla="+- 0 487 305"/>
                <a:gd name="T111" fmla="*/ 487 h 2083"/>
                <a:gd name="T112" fmla="+- 0 8380 6507"/>
                <a:gd name="T113" fmla="*/ T112 w 1944"/>
                <a:gd name="T114" fmla="+- 0 427 305"/>
                <a:gd name="T115" fmla="*/ 427 h 2083"/>
                <a:gd name="T116" fmla="+- 0 8330 6507"/>
                <a:gd name="T117" fmla="*/ T116 w 1944"/>
                <a:gd name="T118" fmla="+- 0 376 305"/>
                <a:gd name="T119" fmla="*/ 376 h 2083"/>
                <a:gd name="T120" fmla="+- 0 8269 6507"/>
                <a:gd name="T121" fmla="*/ T120 w 1944"/>
                <a:gd name="T122" fmla="+- 0 338 305"/>
                <a:gd name="T123" fmla="*/ 338 h 2083"/>
                <a:gd name="T124" fmla="+- 0 8201 6507"/>
                <a:gd name="T125" fmla="*/ T124 w 1944"/>
                <a:gd name="T126" fmla="+- 0 314 305"/>
                <a:gd name="T127" fmla="*/ 314 h 2083"/>
                <a:gd name="T128" fmla="+- 0 8127 6507"/>
                <a:gd name="T129" fmla="*/ T128 w 1944"/>
                <a:gd name="T130" fmla="+- 0 305 305"/>
                <a:gd name="T131" fmla="*/ 305 h 20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083">
                  <a:moveTo>
                    <a:pt x="1620" y="0"/>
                  </a:moveTo>
                  <a:lnTo>
                    <a:pt x="324" y="0"/>
                  </a:lnTo>
                  <a:lnTo>
                    <a:pt x="250" y="9"/>
                  </a:lnTo>
                  <a:lnTo>
                    <a:pt x="182" y="33"/>
                  </a:lnTo>
                  <a:lnTo>
                    <a:pt x="122" y="71"/>
                  </a:lnTo>
                  <a:lnTo>
                    <a:pt x="71" y="122"/>
                  </a:lnTo>
                  <a:lnTo>
                    <a:pt x="33" y="182"/>
                  </a:lnTo>
                  <a:lnTo>
                    <a:pt x="9" y="250"/>
                  </a:lnTo>
                  <a:lnTo>
                    <a:pt x="0" y="324"/>
                  </a:lnTo>
                  <a:lnTo>
                    <a:pt x="0" y="1759"/>
                  </a:lnTo>
                  <a:lnTo>
                    <a:pt x="9" y="1833"/>
                  </a:lnTo>
                  <a:lnTo>
                    <a:pt x="33" y="1901"/>
                  </a:lnTo>
                  <a:lnTo>
                    <a:pt x="71" y="1962"/>
                  </a:lnTo>
                  <a:lnTo>
                    <a:pt x="122" y="2012"/>
                  </a:lnTo>
                  <a:lnTo>
                    <a:pt x="182" y="2050"/>
                  </a:lnTo>
                  <a:lnTo>
                    <a:pt x="250" y="2074"/>
                  </a:lnTo>
                  <a:lnTo>
                    <a:pt x="324" y="2083"/>
                  </a:lnTo>
                  <a:lnTo>
                    <a:pt x="1620" y="2083"/>
                  </a:lnTo>
                  <a:lnTo>
                    <a:pt x="1694" y="2074"/>
                  </a:lnTo>
                  <a:lnTo>
                    <a:pt x="1762" y="2050"/>
                  </a:lnTo>
                  <a:lnTo>
                    <a:pt x="1823" y="2012"/>
                  </a:lnTo>
                  <a:lnTo>
                    <a:pt x="1873" y="1962"/>
                  </a:lnTo>
                  <a:lnTo>
                    <a:pt x="1911" y="1901"/>
                  </a:lnTo>
                  <a:lnTo>
                    <a:pt x="1935" y="1833"/>
                  </a:lnTo>
                  <a:lnTo>
                    <a:pt x="1944" y="1759"/>
                  </a:lnTo>
                  <a:lnTo>
                    <a:pt x="1944" y="324"/>
                  </a:lnTo>
                  <a:lnTo>
                    <a:pt x="1935" y="250"/>
                  </a:lnTo>
                  <a:lnTo>
                    <a:pt x="1911" y="182"/>
                  </a:lnTo>
                  <a:lnTo>
                    <a:pt x="1873" y="122"/>
                  </a:lnTo>
                  <a:lnTo>
                    <a:pt x="1823" y="71"/>
                  </a:lnTo>
                  <a:lnTo>
                    <a:pt x="1762" y="33"/>
                  </a:lnTo>
                  <a:lnTo>
                    <a:pt x="1694" y="9"/>
                  </a:lnTo>
                  <a:lnTo>
                    <a:pt x="16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0" name="Text Box 694">
              <a:extLst>
                <a:ext uri="{FF2B5EF4-FFF2-40B4-BE49-F238E27FC236}">
                  <a16:creationId xmlns:a16="http://schemas.microsoft.com/office/drawing/2014/main" id="{FDE47E99-1B48-4DB3-9F6D-4932BF393399}"/>
                </a:ext>
              </a:extLst>
            </p:cNvPr>
            <p:cNvSpPr txBox="1">
              <a:spLocks noChangeArrowheads="1"/>
            </p:cNvSpPr>
            <p:nvPr/>
          </p:nvSpPr>
          <p:spPr bwMode="auto">
            <a:xfrm>
              <a:off x="6495" y="-89"/>
              <a:ext cx="1907"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100" dirty="0">
                  <a:effectLst/>
                  <a:latin typeface="Verdana" panose="020B0604030504040204" pitchFamily="34" charset="0"/>
                  <a:ea typeface="Verdana" panose="020B0604030504040204" pitchFamily="34" charset="0"/>
                  <a:cs typeface="Verdana" panose="020B0604030504040204" pitchFamily="34" charset="0"/>
                </a:rPr>
                <a:t> </a:t>
              </a:r>
            </a:p>
            <a:p>
              <a:pPr>
                <a:spcBef>
                  <a:spcPts val="15"/>
                </a:spcBef>
                <a:spcAft>
                  <a:spcPts val="0"/>
                </a:spcAft>
              </a:pPr>
              <a:r>
                <a:rPr lang="ru-RU" sz="135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18440" marR="217805" algn="ctr">
                <a:lnSpc>
                  <a:spcPts val="1330"/>
                </a:lnSpc>
                <a:spcAft>
                  <a:spcPts val="0"/>
                </a:spcAft>
              </a:pPr>
              <a:endPar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endParaRPr>
            </a:p>
            <a:p>
              <a:pPr marL="218440" marR="217805" algn="ctr">
                <a:lnSpc>
                  <a:spcPts val="1330"/>
                </a:lnSpc>
                <a:spcAft>
                  <a:spcPts val="0"/>
                </a:spcAft>
              </a:pPr>
              <a:endPar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endParaRPr>
            </a:p>
            <a:p>
              <a:pPr marL="218440" marR="217805" algn="ctr">
                <a:lnSpc>
                  <a:spcPts val="1330"/>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2027</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7170" algn="ctr">
                <a:lnSpc>
                  <a:spcPts val="1310"/>
                </a:lnSpc>
                <a:spcAft>
                  <a:spcPts val="0"/>
                </a:spcAft>
              </a:pPr>
              <a:r>
                <a:rPr lang="ru-RU" sz="1400" dirty="0">
                  <a:solidFill>
                    <a:srgbClr val="FFFFFF"/>
                  </a:solidFill>
                  <a:effectLst/>
                  <a:latin typeface="Arial" panose="020B0604020202020204" pitchFamily="34" charset="0"/>
                  <a:ea typeface="Verdana" panose="020B0604030504040204" pitchFamily="34" charset="0"/>
                  <a:cs typeface="Arial" panose="020B0604020202020204" pitchFamily="34" charset="0"/>
                </a:rPr>
                <a:t>год</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218440" marR="218440" algn="ctr">
                <a:lnSpc>
                  <a:spcPts val="2650"/>
                </a:lnSpc>
                <a:spcAft>
                  <a:spcPts val="0"/>
                </a:spcAft>
              </a:pPr>
              <a:r>
                <a:rPr lang="ru-RU" sz="2200" b="1" spc="-10"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30 691</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218440" marR="218440" algn="ctr">
                <a:lnSpc>
                  <a:spcPts val="1330"/>
                </a:lnSpc>
                <a:spcAft>
                  <a:spcPts val="0"/>
                </a:spcAft>
              </a:pPr>
              <a:r>
                <a:rPr lang="ru-RU" sz="1100"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193019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 y="145885"/>
            <a:ext cx="6858000" cy="923330"/>
          </a:xfrm>
          <a:prstGeom prst="rect">
            <a:avLst/>
          </a:prstGeom>
          <a:noFill/>
        </p:spPr>
        <p:txBody>
          <a:bodyPr wrap="square" rtlCol="0">
            <a:spAutoFit/>
          </a:bodyPr>
          <a:lstStyle/>
          <a:p>
            <a:pPr algn="ctr"/>
            <a:r>
              <a:rPr lang="ru-RU" b="1" dirty="0">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latin typeface="Arial" panose="020B0604020202020204" pitchFamily="34" charset="0"/>
                <a:ea typeface="Verdana" panose="020B0604030504040204" pitchFamily="34" charset="0"/>
                <a:cs typeface="Arial" panose="020B0604020202020204" pitchFamily="34" charset="0"/>
              </a:rPr>
            </a:br>
            <a:r>
              <a:rPr lang="ru-RU" b="1" dirty="0">
                <a:latin typeface="Arial" panose="020B0604020202020204" pitchFamily="34" charset="0"/>
                <a:ea typeface="Verdana" panose="020B0604030504040204" pitchFamily="34" charset="0"/>
                <a:cs typeface="Arial" panose="020B0604020202020204" pitchFamily="34" charset="0"/>
              </a:rPr>
              <a:t>«Развитие образования муниципального округа</a:t>
            </a:r>
          </a:p>
          <a:p>
            <a:pPr algn="ctr"/>
            <a:r>
              <a:rPr lang="ru-RU" b="1" dirty="0">
                <a:latin typeface="Arial" panose="020B0604020202020204" pitchFamily="34" charset="0"/>
                <a:ea typeface="Verdana" panose="020B0604030504040204" pitchFamily="34" charset="0"/>
                <a:cs typeface="Arial" panose="020B0604020202020204" pitchFamily="34" charset="0"/>
              </a:rPr>
              <a:t> Семеновский Нижегородской области»</a:t>
            </a:r>
          </a:p>
        </p:txBody>
      </p:sp>
      <p:graphicFrame>
        <p:nvGraphicFramePr>
          <p:cNvPr id="3" name="Схема 2"/>
          <p:cNvGraphicFramePr/>
          <p:nvPr/>
        </p:nvGraphicFramePr>
        <p:xfrm>
          <a:off x="367030" y="3567497"/>
          <a:ext cx="6248400" cy="1394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367030" y="7996047"/>
          <a:ext cx="6248400" cy="1021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9"/>
          <p:cNvSpPr>
            <a:spLocks noChangeArrowheads="1"/>
          </p:cNvSpPr>
          <p:nvPr/>
        </p:nvSpPr>
        <p:spPr bwMode="auto">
          <a:xfrm>
            <a:off x="62230" y="990600"/>
            <a:ext cx="679577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Организация бесплатного горячего питания обучающихся, </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получающих начальное общее образование в муниципальных образовательных организациях муниципального округа Семеновский</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6096" y="357225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14"/>
          <p:cNvSpPr>
            <a:spLocks noChangeArrowheads="1"/>
          </p:cNvSpPr>
          <p:nvPr/>
        </p:nvSpPr>
        <p:spPr bwMode="auto">
          <a:xfrm>
            <a:off x="491554" y="4813289"/>
            <a:ext cx="593712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r>
              <a:rPr kumimoji="0" lang="ru-RU" altLang="ru-RU" sz="1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Дополнительное финансовое обеспечение мероприятий </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по организации бесплатного горячего питания обучающихся, </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получающих начальное общее образование в муниципальных образовательных организациях </a:t>
            </a:r>
            <a:r>
              <a:rPr lang="ru-RU" altLang="ru-RU" sz="1400" dirty="0">
                <a:latin typeface="Arial" panose="020B0604020202020204" pitchFamily="34" charset="0"/>
                <a:ea typeface="Verdana" panose="020B0604030504040204" pitchFamily="34" charset="0"/>
                <a:cs typeface="Verdana" panose="020B0604030504040204" pitchFamily="34" charset="0"/>
              </a:rPr>
              <a:t>муниципального</a:t>
            </a:r>
            <a:r>
              <a:rPr kumimoji="0" lang="ru-RU" altLang="ru-RU" sz="14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округа Семеновский</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18"/>
          <p:cNvSpPr>
            <a:spLocks noChangeArrowheads="1"/>
          </p:cNvSpPr>
          <p:nvPr/>
        </p:nvSpPr>
        <p:spPr bwMode="auto">
          <a:xfrm>
            <a:off x="6096" y="497243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5" name="Rectangle 19"/>
          <p:cNvSpPr>
            <a:spLocks noChangeArrowheads="1"/>
          </p:cNvSpPr>
          <p:nvPr/>
        </p:nvSpPr>
        <p:spPr bwMode="auto">
          <a:xfrm>
            <a:off x="275971" y="608685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29000" algn="ctr"/>
              </a:tabLst>
              <a:defRPr>
                <a:solidFill>
                  <a:schemeClr val="tx1"/>
                </a:solidFill>
                <a:latin typeface="Arial" panose="020B0604020202020204" pitchFamily="34" charset="0"/>
              </a:defRPr>
            </a:lvl1pPr>
            <a:lvl2pPr eaLnBrk="0" fontAlgn="base" hangingPunct="0">
              <a:spcBef>
                <a:spcPct val="0"/>
              </a:spcBef>
              <a:spcAft>
                <a:spcPct val="0"/>
              </a:spcAft>
              <a:tabLst>
                <a:tab pos="3429000" algn="ctr"/>
              </a:tabLst>
              <a:defRPr>
                <a:solidFill>
                  <a:schemeClr val="tx1"/>
                </a:solidFill>
                <a:latin typeface="Arial" panose="020B0604020202020204" pitchFamily="34" charset="0"/>
              </a:defRPr>
            </a:lvl2pPr>
            <a:lvl3pPr eaLnBrk="0" fontAlgn="base" hangingPunct="0">
              <a:spcBef>
                <a:spcPct val="0"/>
              </a:spcBef>
              <a:spcAft>
                <a:spcPct val="0"/>
              </a:spcAft>
              <a:tabLst>
                <a:tab pos="3429000" algn="ctr"/>
              </a:tabLst>
              <a:defRPr>
                <a:solidFill>
                  <a:schemeClr val="tx1"/>
                </a:solidFill>
                <a:latin typeface="Arial" panose="020B0604020202020204" pitchFamily="34" charset="0"/>
              </a:defRPr>
            </a:lvl3pPr>
            <a:lvl4pPr eaLnBrk="0" fontAlgn="base" hangingPunct="0">
              <a:spcBef>
                <a:spcPct val="0"/>
              </a:spcBef>
              <a:spcAft>
                <a:spcPct val="0"/>
              </a:spcAft>
              <a:tabLst>
                <a:tab pos="3429000" algn="ctr"/>
              </a:tabLst>
              <a:defRPr>
                <a:solidFill>
                  <a:schemeClr val="tx1"/>
                </a:solidFill>
                <a:latin typeface="Arial" panose="020B0604020202020204" pitchFamily="34" charset="0"/>
              </a:defRPr>
            </a:lvl4pPr>
            <a:lvl5pPr eaLnBrk="0" fontAlgn="base" hangingPunct="0">
              <a:spcBef>
                <a:spcPct val="0"/>
              </a:spcBef>
              <a:spcAft>
                <a:spcPct val="0"/>
              </a:spcAft>
              <a:tabLst>
                <a:tab pos="3429000" algn="ctr"/>
              </a:tabLst>
              <a:defRPr>
                <a:solidFill>
                  <a:schemeClr val="tx1"/>
                </a:solidFill>
                <a:latin typeface="Arial" panose="020B0604020202020204" pitchFamily="34" charset="0"/>
              </a:defRPr>
            </a:lvl5pPr>
            <a:lvl6pPr eaLnBrk="0" fontAlgn="base" hangingPunct="0">
              <a:spcBef>
                <a:spcPct val="0"/>
              </a:spcBef>
              <a:spcAft>
                <a:spcPct val="0"/>
              </a:spcAft>
              <a:tabLst>
                <a:tab pos="3429000" algn="ctr"/>
              </a:tabLst>
              <a:defRPr>
                <a:solidFill>
                  <a:schemeClr val="tx1"/>
                </a:solidFill>
                <a:latin typeface="Arial" panose="020B0604020202020204" pitchFamily="34" charset="0"/>
              </a:defRPr>
            </a:lvl6pPr>
            <a:lvl7pPr eaLnBrk="0" fontAlgn="base" hangingPunct="0">
              <a:spcBef>
                <a:spcPct val="0"/>
              </a:spcBef>
              <a:spcAft>
                <a:spcPct val="0"/>
              </a:spcAft>
              <a:tabLst>
                <a:tab pos="3429000" algn="ctr"/>
              </a:tabLst>
              <a:defRPr>
                <a:solidFill>
                  <a:schemeClr val="tx1"/>
                </a:solidFill>
                <a:latin typeface="Arial" panose="020B0604020202020204" pitchFamily="34" charset="0"/>
              </a:defRPr>
            </a:lvl7pPr>
            <a:lvl8pPr eaLnBrk="0" fontAlgn="base" hangingPunct="0">
              <a:spcBef>
                <a:spcPct val="0"/>
              </a:spcBef>
              <a:spcAft>
                <a:spcPct val="0"/>
              </a:spcAft>
              <a:tabLst>
                <a:tab pos="3429000" algn="ctr"/>
              </a:tabLst>
              <a:defRPr>
                <a:solidFill>
                  <a:schemeClr val="tx1"/>
                </a:solidFill>
                <a:latin typeface="Arial" panose="020B0604020202020204" pitchFamily="34" charset="0"/>
              </a:defRPr>
            </a:lvl8pPr>
            <a:lvl9pPr eaLnBrk="0" fontAlgn="base" hangingPunct="0">
              <a:spcBef>
                <a:spcPct val="0"/>
              </a:spcBef>
              <a:spcAft>
                <a:spcPct val="0"/>
              </a:spcAft>
              <a:tabLst>
                <a:tab pos="3429000"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429000" algn="ctr"/>
              </a:tabLst>
            </a:pPr>
            <a:r>
              <a:rPr kumimoji="0" lang="ru-RU" altLang="ru-RU"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0" algn="ctr"/>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6" name="任意多边形 70">
            <a:extLst>
              <a:ext uri="{FF2B5EF4-FFF2-40B4-BE49-F238E27FC236}">
                <a16:creationId xmlns:a16="http://schemas.microsoft.com/office/drawing/2014/main" id="{48286FC3-4BD2-BDBD-FC43-09D355CED584}"/>
              </a:ext>
            </a:extLst>
          </p:cNvPr>
          <p:cNvSpPr>
            <a:spLocks/>
          </p:cNvSpPr>
          <p:nvPr/>
        </p:nvSpPr>
        <p:spPr bwMode="auto">
          <a:xfrm rot="5400000">
            <a:off x="501963" y="1725770"/>
            <a:ext cx="1761393" cy="1782212"/>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C00000"/>
          </a:solidFill>
          <a:ln w="25400">
            <a:noFill/>
          </a:ln>
          <a:effectLst/>
        </p:spPr>
        <p:txBody>
          <a:bodyPr vert="horz" wrap="square" lIns="68580" tIns="34290" rIns="68580" bIns="34290" numCol="1" anchor="t" anchorCtr="0" compatLnSpc="1">
            <a:prstTxWarp prst="textNoShape">
              <a:avLst/>
            </a:prstTxWarp>
            <a:noAutofit/>
          </a:bodyPr>
          <a:lstStyle/>
          <a:p>
            <a:endParaRPr lang="zh-CN" altLang="en-US" sz="1500">
              <a:solidFill>
                <a:prstClr val="black"/>
              </a:solidFill>
            </a:endParaRPr>
          </a:p>
        </p:txBody>
      </p:sp>
      <p:sp>
        <p:nvSpPr>
          <p:cNvPr id="19" name="任意多边形 78">
            <a:extLst>
              <a:ext uri="{FF2B5EF4-FFF2-40B4-BE49-F238E27FC236}">
                <a16:creationId xmlns:a16="http://schemas.microsoft.com/office/drawing/2014/main" id="{DBCD10F7-4FD2-1775-C9B8-29923422D540}"/>
              </a:ext>
            </a:extLst>
          </p:cNvPr>
          <p:cNvSpPr>
            <a:spLocks/>
          </p:cNvSpPr>
          <p:nvPr/>
        </p:nvSpPr>
        <p:spPr bwMode="auto">
          <a:xfrm rot="5400000">
            <a:off x="2621868" y="1737404"/>
            <a:ext cx="1761394" cy="1782212"/>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chemeClr val="tx1">
              <a:lumMod val="65000"/>
              <a:lumOff val="35000"/>
            </a:schemeClr>
          </a:solidFill>
          <a:ln w="25400">
            <a:noFill/>
          </a:ln>
          <a:effectLst/>
        </p:spPr>
        <p:txBody>
          <a:bodyPr vert="horz" wrap="square" lIns="68580" tIns="34290" rIns="68580" bIns="34290" numCol="1" anchor="t" anchorCtr="0" compatLnSpc="1">
            <a:prstTxWarp prst="textNoShape">
              <a:avLst/>
            </a:prstTxWarp>
            <a:noAutofit/>
          </a:bodyPr>
          <a:lstStyle/>
          <a:p>
            <a:endParaRPr lang="zh-CN" altLang="en-US" sz="1500">
              <a:solidFill>
                <a:prstClr val="black"/>
              </a:solidFill>
            </a:endParaRPr>
          </a:p>
        </p:txBody>
      </p:sp>
      <p:sp>
        <p:nvSpPr>
          <p:cNvPr id="22" name="任意多边形 70">
            <a:extLst>
              <a:ext uri="{FF2B5EF4-FFF2-40B4-BE49-F238E27FC236}">
                <a16:creationId xmlns:a16="http://schemas.microsoft.com/office/drawing/2014/main" id="{70D1114A-4A5C-2BE3-90F6-D5CADFB19F7D}"/>
              </a:ext>
            </a:extLst>
          </p:cNvPr>
          <p:cNvSpPr>
            <a:spLocks/>
          </p:cNvSpPr>
          <p:nvPr/>
        </p:nvSpPr>
        <p:spPr bwMode="auto">
          <a:xfrm rot="5400000">
            <a:off x="4713755" y="1736066"/>
            <a:ext cx="1761393" cy="1782212"/>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C00000"/>
          </a:solidFill>
          <a:ln w="25400">
            <a:noFill/>
          </a:ln>
          <a:effectLst/>
        </p:spPr>
        <p:txBody>
          <a:bodyPr vert="horz" wrap="square" lIns="68580" tIns="34290" rIns="68580" bIns="34290" numCol="1" anchor="t" anchorCtr="0" compatLnSpc="1">
            <a:prstTxWarp prst="textNoShape">
              <a:avLst/>
            </a:prstTxWarp>
            <a:noAutofit/>
          </a:bodyPr>
          <a:lstStyle/>
          <a:p>
            <a:endParaRPr lang="zh-CN" altLang="en-US" sz="1500">
              <a:solidFill>
                <a:prstClr val="black"/>
              </a:solidFill>
            </a:endParaRPr>
          </a:p>
        </p:txBody>
      </p:sp>
      <p:sp>
        <p:nvSpPr>
          <p:cNvPr id="25" name="任意多边形 70">
            <a:extLst>
              <a:ext uri="{FF2B5EF4-FFF2-40B4-BE49-F238E27FC236}">
                <a16:creationId xmlns:a16="http://schemas.microsoft.com/office/drawing/2014/main" id="{9D4ACA4F-2BED-AA6A-4BCC-324F04AA5BD4}"/>
              </a:ext>
            </a:extLst>
          </p:cNvPr>
          <p:cNvSpPr>
            <a:spLocks/>
          </p:cNvSpPr>
          <p:nvPr/>
        </p:nvSpPr>
        <p:spPr bwMode="auto">
          <a:xfrm rot="5400000">
            <a:off x="419013" y="6131438"/>
            <a:ext cx="1761393" cy="1782212"/>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C00000"/>
          </a:solidFill>
          <a:ln w="25400">
            <a:noFill/>
          </a:ln>
          <a:effectLst/>
        </p:spPr>
        <p:txBody>
          <a:bodyPr vert="horz" wrap="square" lIns="68580" tIns="34290" rIns="68580" bIns="34290" numCol="1" anchor="t" anchorCtr="0" compatLnSpc="1">
            <a:prstTxWarp prst="textNoShape">
              <a:avLst/>
            </a:prstTxWarp>
            <a:noAutofit/>
          </a:bodyPr>
          <a:lstStyle/>
          <a:p>
            <a:endParaRPr lang="zh-CN" altLang="en-US" sz="1500">
              <a:solidFill>
                <a:prstClr val="black"/>
              </a:solidFill>
            </a:endParaRPr>
          </a:p>
        </p:txBody>
      </p:sp>
      <p:sp>
        <p:nvSpPr>
          <p:cNvPr id="27" name="TextBox 26">
            <a:extLst>
              <a:ext uri="{FF2B5EF4-FFF2-40B4-BE49-F238E27FC236}">
                <a16:creationId xmlns:a16="http://schemas.microsoft.com/office/drawing/2014/main" id="{6C86F1CD-41B4-CF10-2810-E59B959EC64A}"/>
              </a:ext>
            </a:extLst>
          </p:cNvPr>
          <p:cNvSpPr txBox="1"/>
          <p:nvPr/>
        </p:nvSpPr>
        <p:spPr>
          <a:xfrm>
            <a:off x="314864" y="6421409"/>
            <a:ext cx="1940447"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7,8 </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млн. рублей</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в 2026 году</a:t>
            </a:r>
            <a:endParaRPr lang="ru-RU" dirty="0"/>
          </a:p>
        </p:txBody>
      </p:sp>
      <p:sp>
        <p:nvSpPr>
          <p:cNvPr id="28" name="任意多边形 78">
            <a:extLst>
              <a:ext uri="{FF2B5EF4-FFF2-40B4-BE49-F238E27FC236}">
                <a16:creationId xmlns:a16="http://schemas.microsoft.com/office/drawing/2014/main" id="{EA6ED5EB-6600-B746-C104-B4F450820481}"/>
              </a:ext>
            </a:extLst>
          </p:cNvPr>
          <p:cNvSpPr>
            <a:spLocks/>
          </p:cNvSpPr>
          <p:nvPr/>
        </p:nvSpPr>
        <p:spPr bwMode="auto">
          <a:xfrm rot="5400000">
            <a:off x="2580429" y="6130468"/>
            <a:ext cx="1761394" cy="1782212"/>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chemeClr val="tx1">
              <a:lumMod val="65000"/>
              <a:lumOff val="35000"/>
            </a:schemeClr>
          </a:solidFill>
          <a:ln w="25400">
            <a:noFill/>
          </a:ln>
          <a:effectLst/>
        </p:spPr>
        <p:txBody>
          <a:bodyPr vert="horz" wrap="square" lIns="68580" tIns="34290" rIns="68580" bIns="34290" numCol="1" anchor="t" anchorCtr="0" compatLnSpc="1">
            <a:prstTxWarp prst="textNoShape">
              <a:avLst/>
            </a:prstTxWarp>
            <a:noAutofit/>
          </a:bodyPr>
          <a:lstStyle/>
          <a:p>
            <a:endParaRPr lang="zh-CN" altLang="en-US" sz="1500">
              <a:solidFill>
                <a:prstClr val="black"/>
              </a:solidFill>
            </a:endParaRPr>
          </a:p>
        </p:txBody>
      </p:sp>
      <p:sp>
        <p:nvSpPr>
          <p:cNvPr id="30" name="TextBox 29">
            <a:extLst>
              <a:ext uri="{FF2B5EF4-FFF2-40B4-BE49-F238E27FC236}">
                <a16:creationId xmlns:a16="http://schemas.microsoft.com/office/drawing/2014/main" id="{9E568D1A-D91C-D25D-53B0-2880F003F7A8}"/>
              </a:ext>
            </a:extLst>
          </p:cNvPr>
          <p:cNvSpPr txBox="1"/>
          <p:nvPr/>
        </p:nvSpPr>
        <p:spPr>
          <a:xfrm>
            <a:off x="2624977" y="6422102"/>
            <a:ext cx="1644305"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7,7 </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млн. рублей</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в 2027 году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31" name="任意多边形 70">
            <a:extLst>
              <a:ext uri="{FF2B5EF4-FFF2-40B4-BE49-F238E27FC236}">
                <a16:creationId xmlns:a16="http://schemas.microsoft.com/office/drawing/2014/main" id="{004876FC-0DDD-B5A5-940F-B7C6A407DA25}"/>
              </a:ext>
            </a:extLst>
          </p:cNvPr>
          <p:cNvSpPr>
            <a:spLocks/>
          </p:cNvSpPr>
          <p:nvPr/>
        </p:nvSpPr>
        <p:spPr bwMode="auto">
          <a:xfrm rot="5400000">
            <a:off x="4803418" y="6130468"/>
            <a:ext cx="1761393" cy="1782212"/>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C00000"/>
          </a:solidFill>
          <a:ln w="25400">
            <a:noFill/>
          </a:ln>
          <a:effectLst/>
        </p:spPr>
        <p:txBody>
          <a:bodyPr vert="horz" wrap="square" lIns="68580" tIns="34290" rIns="68580" bIns="34290" numCol="1" anchor="t" anchorCtr="0" compatLnSpc="1">
            <a:prstTxWarp prst="textNoShape">
              <a:avLst/>
            </a:prstTxWarp>
            <a:noAutofit/>
          </a:bodyPr>
          <a:lstStyle/>
          <a:p>
            <a:endParaRPr lang="zh-CN" altLang="en-US" sz="1500">
              <a:solidFill>
                <a:prstClr val="black"/>
              </a:solidFill>
            </a:endParaRPr>
          </a:p>
        </p:txBody>
      </p:sp>
      <p:sp>
        <p:nvSpPr>
          <p:cNvPr id="33" name="TextBox 32">
            <a:extLst>
              <a:ext uri="{FF2B5EF4-FFF2-40B4-BE49-F238E27FC236}">
                <a16:creationId xmlns:a16="http://schemas.microsoft.com/office/drawing/2014/main" id="{EF52C609-1961-AB50-52DA-6E6F8CBF3772}"/>
              </a:ext>
            </a:extLst>
          </p:cNvPr>
          <p:cNvSpPr txBox="1"/>
          <p:nvPr/>
        </p:nvSpPr>
        <p:spPr>
          <a:xfrm>
            <a:off x="4835922" y="6400481"/>
            <a:ext cx="1696381"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7,6 </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млн. рублей</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в 2028 году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5" name="Номер слайда 4">
            <a:extLst>
              <a:ext uri="{FF2B5EF4-FFF2-40B4-BE49-F238E27FC236}">
                <a16:creationId xmlns:a16="http://schemas.microsoft.com/office/drawing/2014/main" id="{1891CB1E-81E1-03B1-10BD-94DAB5C1FDCE}"/>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41</a:t>
            </a:fld>
            <a:endParaRPr lang="ru-RU" spc="-100" dirty="0"/>
          </a:p>
        </p:txBody>
      </p:sp>
      <p:sp>
        <p:nvSpPr>
          <p:cNvPr id="6" name="TextBox 5">
            <a:extLst>
              <a:ext uri="{FF2B5EF4-FFF2-40B4-BE49-F238E27FC236}">
                <a16:creationId xmlns:a16="http://schemas.microsoft.com/office/drawing/2014/main" id="{BF2D4D5C-E838-B548-E367-969A95AE18D9}"/>
              </a:ext>
            </a:extLst>
          </p:cNvPr>
          <p:cNvSpPr txBox="1"/>
          <p:nvPr/>
        </p:nvSpPr>
        <p:spPr>
          <a:xfrm>
            <a:off x="806368" y="1999107"/>
            <a:ext cx="5307494"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30,9 </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млн. рублей</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в 2027 году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AF609E0-C1D1-48A7-5BCC-358BCEC2E813}"/>
              </a:ext>
            </a:extLst>
          </p:cNvPr>
          <p:cNvSpPr txBox="1"/>
          <p:nvPr/>
        </p:nvSpPr>
        <p:spPr>
          <a:xfrm>
            <a:off x="4793007" y="2002685"/>
            <a:ext cx="1782213"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29,8 </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млн. рублей</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в 2028 году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72E351A-83D5-BADE-7E04-78F4F8287E91}"/>
              </a:ext>
            </a:extLst>
          </p:cNvPr>
          <p:cNvSpPr txBox="1"/>
          <p:nvPr/>
        </p:nvSpPr>
        <p:spPr>
          <a:xfrm>
            <a:off x="367030" y="1982343"/>
            <a:ext cx="2011540"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31,2 </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млн. рублей</a:t>
            </a: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в 2026 году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7379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827172" y="6928269"/>
          <a:ext cx="2849549" cy="2812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6"/>
          <p:cNvSpPr>
            <a:spLocks noChangeArrowheads="1"/>
          </p:cNvSpPr>
          <p:nvPr/>
        </p:nvSpPr>
        <p:spPr bwMode="auto">
          <a:xfrm>
            <a:off x="269875" y="64293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269875" y="93249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TextBox 8"/>
          <p:cNvSpPr txBox="1"/>
          <p:nvPr/>
        </p:nvSpPr>
        <p:spPr>
          <a:xfrm>
            <a:off x="33711" y="26995"/>
            <a:ext cx="6858000" cy="923330"/>
          </a:xfrm>
          <a:prstGeom prst="rect">
            <a:avLst/>
          </a:prstGeom>
          <a:noFill/>
        </p:spPr>
        <p:txBody>
          <a:bodyPr wrap="square" rtlCol="0">
            <a:spAutoFit/>
          </a:bodyPr>
          <a:lstStyle/>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b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«Развитие образования муниципального округа </a:t>
            </a:r>
          </a:p>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Семеновский Нижегородской области»</a:t>
            </a:r>
          </a:p>
        </p:txBody>
      </p:sp>
      <p:sp>
        <p:nvSpPr>
          <p:cNvPr id="11" name="Прямоугольник 10"/>
          <p:cNvSpPr/>
          <p:nvPr/>
        </p:nvSpPr>
        <p:spPr>
          <a:xfrm>
            <a:off x="95250" y="4584413"/>
            <a:ext cx="6667500" cy="1077218"/>
          </a:xfrm>
          <a:prstGeom prst="rect">
            <a:avLst/>
          </a:prstGeom>
        </p:spPr>
        <p:txBody>
          <a:bodyPr wrap="square">
            <a:spAutoFit/>
          </a:bodyPr>
          <a:lstStyle/>
          <a:p>
            <a:pPr marL="270510">
              <a:spcAft>
                <a:spcPts val="0"/>
              </a:spcAft>
              <a:tabLst>
                <a:tab pos="3429000" algn="ctr"/>
              </a:tabLst>
            </a:pPr>
            <a:r>
              <a:rPr lang="ru-RU" sz="1600" dirty="0">
                <a:latin typeface="Arial" panose="020B0604020202020204" pitchFamily="34" charset="0"/>
                <a:ea typeface="Verdana" panose="020B0604030504040204" pitchFamily="34" charset="0"/>
                <a:cs typeface="Arial" panose="020B0604020202020204" pitchFamily="34" charset="0"/>
              </a:rPr>
              <a:t>Муниципальное бюджетное </a:t>
            </a:r>
          </a:p>
          <a:p>
            <a:pPr marL="270510">
              <a:spcAft>
                <a:spcPts val="0"/>
              </a:spcAft>
              <a:tabLst>
                <a:tab pos="3429000" algn="ctr"/>
              </a:tabLst>
            </a:pPr>
            <a:r>
              <a:rPr lang="ru-RU" sz="1600" dirty="0">
                <a:latin typeface="Arial" panose="020B0604020202020204" pitchFamily="34" charset="0"/>
                <a:ea typeface="Verdana" panose="020B0604030504040204" pitchFamily="34" charset="0"/>
                <a:cs typeface="Arial" panose="020B0604020202020204" pitchFamily="34" charset="0"/>
              </a:rPr>
              <a:t>учреждение дополнительного                     </a:t>
            </a:r>
          </a:p>
          <a:p>
            <a:pPr marL="270510">
              <a:spcAft>
                <a:spcPts val="0"/>
              </a:spcAft>
              <a:tabLst>
                <a:tab pos="3429000" algn="ctr"/>
              </a:tabLst>
            </a:pPr>
            <a:r>
              <a:rPr lang="ru-RU" sz="1600" dirty="0">
                <a:latin typeface="Arial" panose="020B0604020202020204" pitchFamily="34" charset="0"/>
                <a:ea typeface="Verdana" panose="020B0604030504040204" pitchFamily="34" charset="0"/>
                <a:cs typeface="Arial" panose="020B0604020202020204" pitchFamily="34" charset="0"/>
              </a:rPr>
              <a:t>       образования детей                                </a:t>
            </a:r>
          </a:p>
          <a:p>
            <a:pPr marL="270510">
              <a:spcAft>
                <a:spcPts val="0"/>
              </a:spcAft>
              <a:tabLst>
                <a:tab pos="3429000" algn="ctr"/>
              </a:tabLst>
            </a:pPr>
            <a:r>
              <a:rPr lang="ru-RU" sz="1600" dirty="0">
                <a:latin typeface="Arial" panose="020B0604020202020204" pitchFamily="34" charset="0"/>
                <a:ea typeface="Verdana" panose="020B0604030504040204" pitchFamily="34" charset="0"/>
                <a:cs typeface="Arial" panose="020B0604020202020204" pitchFamily="34" charset="0"/>
              </a:rPr>
              <a:t> «Центр детского творчества»                </a:t>
            </a:r>
            <a:endParaRPr lang="ru-RU" sz="1600" dirty="0">
              <a:effectLst/>
              <a:latin typeface="Arial" panose="020B0604020202020204" pitchFamily="34" charset="0"/>
              <a:ea typeface="Verdana" panose="020B0604030504040204" pitchFamily="34" charset="0"/>
              <a:cs typeface="Arial" panose="020B0604020202020204" pitchFamily="34" charset="0"/>
            </a:endParaRPr>
          </a:p>
        </p:txBody>
      </p:sp>
      <p:sp>
        <p:nvSpPr>
          <p:cNvPr id="12" name="Прямоугольник 11"/>
          <p:cNvSpPr/>
          <p:nvPr/>
        </p:nvSpPr>
        <p:spPr>
          <a:xfrm>
            <a:off x="3429001" y="4535021"/>
            <a:ext cx="3398172" cy="1323439"/>
          </a:xfrm>
          <a:prstGeom prst="rect">
            <a:avLst/>
          </a:prstGeom>
        </p:spPr>
        <p:txBody>
          <a:bodyPr wrap="square">
            <a:spAutoFit/>
          </a:bodyPr>
          <a:lstStyle/>
          <a:p>
            <a:pPr marL="270510">
              <a:spcAft>
                <a:spcPts val="0"/>
              </a:spcAft>
              <a:tabLst>
                <a:tab pos="3429000" algn="ctr"/>
              </a:tabLst>
            </a:pPr>
            <a:r>
              <a:rPr lang="ru-RU" sz="1600" dirty="0">
                <a:latin typeface="Arial" panose="020B0604020202020204" pitchFamily="34" charset="0"/>
                <a:ea typeface="Verdana" panose="020B0604030504040204" pitchFamily="34" charset="0"/>
                <a:cs typeface="Arial" panose="020B0604020202020204" pitchFamily="34" charset="0"/>
              </a:rPr>
              <a:t>Муниципальное бюджетное учреждение «Физкультурно-оздоровительный комплекс</a:t>
            </a:r>
          </a:p>
          <a:p>
            <a:pPr marL="270510">
              <a:spcAft>
                <a:spcPts val="0"/>
              </a:spcAft>
              <a:tabLst>
                <a:tab pos="3429000" algn="ctr"/>
              </a:tabLst>
            </a:pPr>
            <a:r>
              <a:rPr lang="ru-RU" sz="1600" dirty="0">
                <a:latin typeface="Arial" panose="020B0604020202020204" pitchFamily="34" charset="0"/>
                <a:ea typeface="Verdana" panose="020B0604030504040204" pitchFamily="34" charset="0"/>
                <a:cs typeface="Arial" panose="020B0604020202020204" pitchFamily="34" charset="0"/>
              </a:rPr>
              <a:t>г. Семенов Нижегородской области </a:t>
            </a:r>
            <a:endParaRPr lang="ru-RU" sz="1600" dirty="0">
              <a:effectLst/>
              <a:latin typeface="Arial" panose="020B0604020202020204" pitchFamily="34" charset="0"/>
              <a:ea typeface="Verdana" panose="020B0604030504040204" pitchFamily="34" charset="0"/>
              <a:cs typeface="Arial" panose="020B0604020202020204" pitchFamily="34" charset="0"/>
            </a:endParaRPr>
          </a:p>
        </p:txBody>
      </p:sp>
      <p:graphicFrame>
        <p:nvGraphicFramePr>
          <p:cNvPr id="31" name="Схема 30">
            <a:extLst>
              <a:ext uri="{FF2B5EF4-FFF2-40B4-BE49-F238E27FC236}">
                <a16:creationId xmlns:a16="http://schemas.microsoft.com/office/drawing/2014/main" id="{6F18FE3C-419B-955F-0234-FBA191AF7369}"/>
              </a:ext>
            </a:extLst>
          </p:cNvPr>
          <p:cNvGraphicFramePr/>
          <p:nvPr/>
        </p:nvGraphicFramePr>
        <p:xfrm>
          <a:off x="269874" y="6019801"/>
          <a:ext cx="3277233" cy="2357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2" name="Схема 31">
            <a:extLst>
              <a:ext uri="{FF2B5EF4-FFF2-40B4-BE49-F238E27FC236}">
                <a16:creationId xmlns:a16="http://schemas.microsoft.com/office/drawing/2014/main" id="{C2622EF0-94C5-65E4-FA64-9B5971513E42}"/>
              </a:ext>
            </a:extLst>
          </p:cNvPr>
          <p:cNvGraphicFramePr/>
          <p:nvPr/>
        </p:nvGraphicFramePr>
        <p:xfrm>
          <a:off x="3711864" y="6019801"/>
          <a:ext cx="2991809" cy="23578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Номер слайда 2">
            <a:extLst>
              <a:ext uri="{FF2B5EF4-FFF2-40B4-BE49-F238E27FC236}">
                <a16:creationId xmlns:a16="http://schemas.microsoft.com/office/drawing/2014/main" id="{569EBF31-F85B-3D3D-02B4-11AE0B19D442}"/>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42</a:t>
            </a:fld>
            <a:endParaRPr lang="ru-RU" spc="-100" dirty="0"/>
          </a:p>
        </p:txBody>
      </p:sp>
      <p:pic>
        <p:nvPicPr>
          <p:cNvPr id="7172" name="Picture 4">
            <a:extLst>
              <a:ext uri="{FF2B5EF4-FFF2-40B4-BE49-F238E27FC236}">
                <a16:creationId xmlns:a16="http://schemas.microsoft.com/office/drawing/2014/main" id="{62ED3CFF-0A98-9318-D84C-48ABF906EFC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011" y="1063502"/>
            <a:ext cx="5288679" cy="341759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9911" y="3291925"/>
            <a:ext cx="6781800" cy="830997"/>
          </a:xfrm>
          <a:prstGeom prst="rect">
            <a:avLst/>
          </a:prstGeom>
        </p:spPr>
        <p:txBody>
          <a:bodyPr wrap="square">
            <a:spAutoFit/>
          </a:bodyPr>
          <a:lstStyle/>
          <a:p>
            <a:pPr algn="ctr"/>
            <a:r>
              <a:rPr lang="ru-RU" sz="1600" b="1" dirty="0">
                <a:latin typeface="Arial" panose="020B0604020202020204" pitchFamily="34" charset="0"/>
                <a:ea typeface="Verdana" panose="020B0604030504040204" pitchFamily="34" charset="0"/>
                <a:cs typeface="Arial" panose="020B0604020202020204" pitchFamily="34" charset="0"/>
              </a:rPr>
              <a:t>Обеспечение функционирования модели персонифицированного финансирования дополнительного образования детей (млн. рублей)</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787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EE9624BE-15B9-B7AD-B833-223EEC8F1D47}"/>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43</a:t>
            </a:fld>
            <a:endParaRPr lang="ru-RU" spc="-100" dirty="0"/>
          </a:p>
        </p:txBody>
      </p:sp>
      <p:sp>
        <p:nvSpPr>
          <p:cNvPr id="6" name="TextBox 5">
            <a:extLst>
              <a:ext uri="{FF2B5EF4-FFF2-40B4-BE49-F238E27FC236}">
                <a16:creationId xmlns:a16="http://schemas.microsoft.com/office/drawing/2014/main" id="{A5F0F92B-721F-71C3-606F-28CBE60C3B84}"/>
              </a:ext>
            </a:extLst>
          </p:cNvPr>
          <p:cNvSpPr txBox="1"/>
          <p:nvPr/>
        </p:nvSpPr>
        <p:spPr>
          <a:xfrm>
            <a:off x="0" y="0"/>
            <a:ext cx="6858000" cy="923330"/>
          </a:xfrm>
          <a:prstGeom prst="rect">
            <a:avLst/>
          </a:prstGeom>
          <a:noFill/>
        </p:spPr>
        <p:txBody>
          <a:bodyPr wrap="square" rtlCol="0">
            <a:spAutoFit/>
          </a:bodyPr>
          <a:lstStyle/>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«Развитие образования муниципального округа </a:t>
            </a:r>
          </a:p>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Семеновский Нижегородской области»</a:t>
            </a:r>
          </a:p>
        </p:txBody>
      </p:sp>
      <p:sp>
        <p:nvSpPr>
          <p:cNvPr id="7" name="Rectangle 17">
            <a:extLst>
              <a:ext uri="{FF2B5EF4-FFF2-40B4-BE49-F238E27FC236}">
                <a16:creationId xmlns:a16="http://schemas.microsoft.com/office/drawing/2014/main" id="{8D64762B-1C4F-3EF1-D0AD-1FA4D4085654}"/>
              </a:ext>
            </a:extLst>
          </p:cNvPr>
          <p:cNvSpPr>
            <a:spLocks noChangeArrowheads="1"/>
          </p:cNvSpPr>
          <p:nvPr/>
        </p:nvSpPr>
        <p:spPr bwMode="auto">
          <a:xfrm>
            <a:off x="60998" y="931718"/>
            <a:ext cx="6736011" cy="677108"/>
          </a:xfrm>
          <a:prstGeom prst="rect">
            <a:avLst/>
          </a:prstGeom>
          <a:gradFill>
            <a:gsLst>
              <a:gs pos="34078">
                <a:schemeClr val="accent1">
                  <a:lumMod val="20000"/>
                  <a:lumOff val="80000"/>
                  <a:alpha val="2000"/>
                </a:schemeClr>
              </a:gs>
              <a:gs pos="100000">
                <a:schemeClr val="accent1">
                  <a:lumMod val="20000"/>
                  <a:lumOff val="80000"/>
                  <a:alpha val="2000"/>
                </a:schemeClr>
              </a:gs>
              <a:gs pos="100000">
                <a:schemeClr val="accent1">
                  <a:lumMod val="20000"/>
                  <a:lumOff val="80000"/>
                </a:schemeClr>
              </a:gs>
              <a:gs pos="100000">
                <a:schemeClr val="accent1">
                  <a:lumMod val="20000"/>
                  <a:lumOff val="80000"/>
                </a:schemeClr>
              </a:gs>
            </a:gsLst>
            <a:lin ang="16200000" scaled="0"/>
          </a:grad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2">
                    <a:lumMod val="50000"/>
                  </a:schemeClr>
                </a:solidFill>
                <a:effectLst/>
                <a:latin typeface="Times New Roman" panose="02020603050405020304" pitchFamily="18" charset="0"/>
                <a:cs typeface="Times New Roman" panose="02020603050405020304" pitchFamily="18" charset="0"/>
              </a:rPr>
              <a:t>Региональный проект «Педагоги и наставники»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2">
                    <a:lumMod val="50000"/>
                  </a:schemeClr>
                </a:solidFill>
                <a:effectLst/>
                <a:latin typeface="Times New Roman" panose="02020603050405020304" pitchFamily="18" charset="0"/>
                <a:cs typeface="Times New Roman" panose="02020603050405020304" pitchFamily="18" charset="0"/>
              </a:rPr>
              <a:t>в рамках </a:t>
            </a:r>
            <a:r>
              <a:rPr lang="ru-RU" altLang="ru-RU" sz="1900" b="1" dirty="0">
                <a:solidFill>
                  <a:schemeClr val="tx2">
                    <a:lumMod val="50000"/>
                  </a:schemeClr>
                </a:solidFill>
                <a:latin typeface="Times New Roman" panose="02020603050405020304" pitchFamily="18" charset="0"/>
                <a:cs typeface="Times New Roman" panose="02020603050405020304" pitchFamily="18" charset="0"/>
              </a:rPr>
              <a:t>национального проекта «МОЛОДЕЖЬ И ДЕТИ» </a:t>
            </a:r>
          </a:p>
        </p:txBody>
      </p:sp>
      <p:sp>
        <p:nvSpPr>
          <p:cNvPr id="9" name="Rectangle 20">
            <a:extLst>
              <a:ext uri="{FF2B5EF4-FFF2-40B4-BE49-F238E27FC236}">
                <a16:creationId xmlns:a16="http://schemas.microsoft.com/office/drawing/2014/main" id="{41487246-9D86-1D84-0740-57CCD2E5BE0D}"/>
              </a:ext>
            </a:extLst>
          </p:cNvPr>
          <p:cNvSpPr>
            <a:spLocks noChangeArrowheads="1"/>
          </p:cNvSpPr>
          <p:nvPr/>
        </p:nvSpPr>
        <p:spPr bwMode="auto">
          <a:xfrm>
            <a:off x="263242" y="2619111"/>
            <a:ext cx="56515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accent5">
                    <a:lumMod val="75000"/>
                  </a:schemeClr>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b="0" i="0" u="none" strike="noStrike" cap="none" normalizeH="0" baseline="0" dirty="0">
              <a:ln>
                <a:noFill/>
              </a:ln>
              <a:solidFill>
                <a:schemeClr val="accent5">
                  <a:lumMod val="75000"/>
                </a:schemeClr>
              </a:solidFill>
              <a:effectLst/>
              <a:latin typeface="Arial" panose="020B0604020202020204" pitchFamily="34" charset="0"/>
            </a:endParaRPr>
          </a:p>
        </p:txBody>
      </p:sp>
      <p:graphicFrame>
        <p:nvGraphicFramePr>
          <p:cNvPr id="16" name="Схема 15">
            <a:extLst>
              <a:ext uri="{FF2B5EF4-FFF2-40B4-BE49-F238E27FC236}">
                <a16:creationId xmlns:a16="http://schemas.microsoft.com/office/drawing/2014/main" id="{F94FD35F-FE36-8147-88EB-96C8E5D3E3F1}"/>
              </a:ext>
            </a:extLst>
          </p:cNvPr>
          <p:cNvGraphicFramePr/>
          <p:nvPr/>
        </p:nvGraphicFramePr>
        <p:xfrm>
          <a:off x="3341583" y="1615686"/>
          <a:ext cx="3470174" cy="2280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0">
            <a:extLst>
              <a:ext uri="{FF2B5EF4-FFF2-40B4-BE49-F238E27FC236}">
                <a16:creationId xmlns:a16="http://schemas.microsoft.com/office/drawing/2014/main" id="{BA0D7415-09FC-63E3-99BD-C770A28C0998}"/>
              </a:ext>
            </a:extLst>
          </p:cNvPr>
          <p:cNvSpPr>
            <a:spLocks noChangeArrowheads="1"/>
          </p:cNvSpPr>
          <p:nvPr/>
        </p:nvSpPr>
        <p:spPr bwMode="auto">
          <a:xfrm>
            <a:off x="90495" y="1831031"/>
            <a:ext cx="382943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b="1"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Выплата ежемесячного денежного вознаграждения за классное руководство педагогическим работникам общеобразовательных организаций за счет средств федерального бюджета</a:t>
            </a:r>
          </a:p>
        </p:txBody>
      </p:sp>
      <p:sp>
        <p:nvSpPr>
          <p:cNvPr id="2" name="Rectangle 29">
            <a:extLst>
              <a:ext uri="{FF2B5EF4-FFF2-40B4-BE49-F238E27FC236}">
                <a16:creationId xmlns:a16="http://schemas.microsoft.com/office/drawing/2014/main" id="{103EBFF7-3FE8-FCCA-8CA7-3A9EE369ED58}"/>
              </a:ext>
            </a:extLst>
          </p:cNvPr>
          <p:cNvSpPr>
            <a:spLocks noChangeArrowheads="1"/>
          </p:cNvSpPr>
          <p:nvPr/>
        </p:nvSpPr>
        <p:spPr bwMode="auto">
          <a:xfrm>
            <a:off x="46243" y="3822007"/>
            <a:ext cx="38294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b="1"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Выплата ежемесячного денежного вознаграждения советникам директоров по воспитанию и взаимодействию с детскими общественными объединениями общеобразовательных организаций за счет средств федерального бюджета </a:t>
            </a:r>
          </a:p>
        </p:txBody>
      </p:sp>
      <p:graphicFrame>
        <p:nvGraphicFramePr>
          <p:cNvPr id="10" name="Схема 9">
            <a:extLst>
              <a:ext uri="{FF2B5EF4-FFF2-40B4-BE49-F238E27FC236}">
                <a16:creationId xmlns:a16="http://schemas.microsoft.com/office/drawing/2014/main" id="{F7458C9A-0EA2-45F3-AA6D-E61375A21D42}"/>
              </a:ext>
            </a:extLst>
          </p:cNvPr>
          <p:cNvGraphicFramePr/>
          <p:nvPr/>
        </p:nvGraphicFramePr>
        <p:xfrm>
          <a:off x="3412407" y="3991868"/>
          <a:ext cx="3470174" cy="22805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Схема 10">
            <a:extLst>
              <a:ext uri="{FF2B5EF4-FFF2-40B4-BE49-F238E27FC236}">
                <a16:creationId xmlns:a16="http://schemas.microsoft.com/office/drawing/2014/main" id="{DBBAE7BB-CABB-4C5D-B886-BFD95C808019}"/>
              </a:ext>
            </a:extLst>
          </p:cNvPr>
          <p:cNvGraphicFramePr/>
          <p:nvPr/>
        </p:nvGraphicFramePr>
        <p:xfrm>
          <a:off x="3412407" y="6619663"/>
          <a:ext cx="3470174" cy="22805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Rectangle 29">
            <a:extLst>
              <a:ext uri="{FF2B5EF4-FFF2-40B4-BE49-F238E27FC236}">
                <a16:creationId xmlns:a16="http://schemas.microsoft.com/office/drawing/2014/main" id="{9E08631D-859D-454F-B8A0-5F7D880FCD28}"/>
              </a:ext>
            </a:extLst>
          </p:cNvPr>
          <p:cNvSpPr>
            <a:spLocks noChangeArrowheads="1"/>
          </p:cNvSpPr>
          <p:nvPr/>
        </p:nvSpPr>
        <p:spPr bwMode="auto">
          <a:xfrm>
            <a:off x="24120" y="6484034"/>
            <a:ext cx="4114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b="1"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за счет средств федерального и областного бюджетов </a:t>
            </a:r>
          </a:p>
        </p:txBody>
      </p:sp>
    </p:spTree>
    <p:extLst>
      <p:ext uri="{BB962C8B-B14F-4D97-AF65-F5344CB8AC3E}">
        <p14:creationId xmlns:p14="http://schemas.microsoft.com/office/powerpoint/2010/main" val="4163779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1B011-CC23-5163-DED9-6743E38C2AEE}"/>
            </a:ext>
          </a:extLst>
        </p:cNvPr>
        <p:cNvGrpSpPr/>
        <p:nvPr/>
      </p:nvGrpSpPr>
      <p:grpSpPr>
        <a:xfrm>
          <a:off x="0" y="0"/>
          <a:ext cx="0" cy="0"/>
          <a:chOff x="0" y="0"/>
          <a:chExt cx="0" cy="0"/>
        </a:xfrm>
      </p:grpSpPr>
      <p:grpSp>
        <p:nvGrpSpPr>
          <p:cNvPr id="18" name="组合 7">
            <a:extLst>
              <a:ext uri="{FF2B5EF4-FFF2-40B4-BE49-F238E27FC236}">
                <a16:creationId xmlns:a16="http://schemas.microsoft.com/office/drawing/2014/main" id="{ACCB562F-9BCE-6104-FD72-008B7DD3A7E7}"/>
              </a:ext>
            </a:extLst>
          </p:cNvPr>
          <p:cNvGrpSpPr/>
          <p:nvPr/>
        </p:nvGrpSpPr>
        <p:grpSpPr>
          <a:xfrm>
            <a:off x="25400" y="1752600"/>
            <a:ext cx="4470400" cy="3795292"/>
            <a:chOff x="1416756" y="1355618"/>
            <a:chExt cx="5623643" cy="4710027"/>
          </a:xfrm>
        </p:grpSpPr>
        <p:cxnSp>
          <p:nvCxnSpPr>
            <p:cNvPr id="56" name="直接连接符 55">
              <a:extLst>
                <a:ext uri="{FF2B5EF4-FFF2-40B4-BE49-F238E27FC236}">
                  <a16:creationId xmlns:a16="http://schemas.microsoft.com/office/drawing/2014/main" id="{49E704EA-1CA0-4060-E7A6-C0F2DBB5BEEB}"/>
                </a:ext>
              </a:extLst>
            </p:cNvPr>
            <p:cNvCxnSpPr>
              <a:cxnSpLocks/>
            </p:cNvCxnSpPr>
            <p:nvPr/>
          </p:nvCxnSpPr>
          <p:spPr>
            <a:xfrm>
              <a:off x="3965159" y="5721308"/>
              <a:ext cx="2906490" cy="0"/>
            </a:xfrm>
            <a:prstGeom prst="line">
              <a:avLst/>
            </a:prstGeom>
            <a:noFill/>
            <a:ln w="19050" cap="flat" cmpd="sng" algn="ctr">
              <a:solidFill>
                <a:sysClr val="window" lastClr="FFFFFF">
                  <a:lumMod val="50000"/>
                </a:sysClr>
              </a:solidFill>
              <a:prstDash val="sysDot"/>
              <a:miter lim="800000"/>
            </a:ln>
            <a:effectLst/>
          </p:spPr>
        </p:cxnSp>
        <p:cxnSp>
          <p:nvCxnSpPr>
            <p:cNvPr id="52" name="直接连接符 51">
              <a:extLst>
                <a:ext uri="{FF2B5EF4-FFF2-40B4-BE49-F238E27FC236}">
                  <a16:creationId xmlns:a16="http://schemas.microsoft.com/office/drawing/2014/main" id="{53D2FBC7-3026-E7EE-84B8-20E89960FB79}"/>
                </a:ext>
              </a:extLst>
            </p:cNvPr>
            <p:cNvCxnSpPr>
              <a:cxnSpLocks/>
            </p:cNvCxnSpPr>
            <p:nvPr/>
          </p:nvCxnSpPr>
          <p:spPr>
            <a:xfrm>
              <a:off x="5605970" y="3716005"/>
              <a:ext cx="1434429" cy="0"/>
            </a:xfrm>
            <a:prstGeom prst="line">
              <a:avLst/>
            </a:prstGeom>
            <a:noFill/>
            <a:ln w="19050" cap="flat" cmpd="sng" algn="ctr">
              <a:solidFill>
                <a:sysClr val="window" lastClr="FFFFFF">
                  <a:lumMod val="50000"/>
                </a:sysClr>
              </a:solidFill>
              <a:prstDash val="sysDot"/>
              <a:miter lim="800000"/>
            </a:ln>
            <a:effectLst/>
          </p:spPr>
        </p:cxnSp>
        <p:cxnSp>
          <p:nvCxnSpPr>
            <p:cNvPr id="48" name="直接连接符 47">
              <a:extLst>
                <a:ext uri="{FF2B5EF4-FFF2-40B4-BE49-F238E27FC236}">
                  <a16:creationId xmlns:a16="http://schemas.microsoft.com/office/drawing/2014/main" id="{7D551493-AE0E-A3BC-EF5A-C5B02B4B16B6}"/>
                </a:ext>
              </a:extLst>
            </p:cNvPr>
            <p:cNvCxnSpPr>
              <a:cxnSpLocks/>
            </p:cNvCxnSpPr>
            <p:nvPr/>
          </p:nvCxnSpPr>
          <p:spPr>
            <a:xfrm flipV="1">
              <a:off x="3904572" y="1708633"/>
              <a:ext cx="2923932" cy="18567"/>
            </a:xfrm>
            <a:prstGeom prst="line">
              <a:avLst/>
            </a:prstGeom>
            <a:noFill/>
            <a:ln w="19050" cap="flat" cmpd="sng" algn="ctr">
              <a:solidFill>
                <a:sysClr val="window" lastClr="FFFFFF">
                  <a:lumMod val="50000"/>
                </a:sysClr>
              </a:solidFill>
              <a:prstDash val="sysDot"/>
              <a:miter lim="800000"/>
            </a:ln>
            <a:effectLst/>
          </p:spPr>
        </p:cxnSp>
        <p:sp>
          <p:nvSpPr>
            <p:cNvPr id="24" name="任意多边形 13">
              <a:extLst>
                <a:ext uri="{FF2B5EF4-FFF2-40B4-BE49-F238E27FC236}">
                  <a16:creationId xmlns:a16="http://schemas.microsoft.com/office/drawing/2014/main" id="{EB6904D0-1898-A05E-F45E-FD318970B8DC}"/>
                </a:ext>
              </a:extLst>
            </p:cNvPr>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26" name="组合 15">
              <a:extLst>
                <a:ext uri="{FF2B5EF4-FFF2-40B4-BE49-F238E27FC236}">
                  <a16:creationId xmlns:a16="http://schemas.microsoft.com/office/drawing/2014/main" id="{7E5C057F-4189-BA2B-3D5A-6739E513DF7D}"/>
                </a:ext>
              </a:extLst>
            </p:cNvPr>
            <p:cNvGrpSpPr/>
            <p:nvPr/>
          </p:nvGrpSpPr>
          <p:grpSpPr>
            <a:xfrm>
              <a:off x="4775537" y="3334124"/>
              <a:ext cx="819955" cy="726710"/>
              <a:chOff x="3295850" y="2263222"/>
              <a:chExt cx="2643765" cy="2343151"/>
            </a:xfrm>
          </p:grpSpPr>
          <p:sp>
            <p:nvSpPr>
              <p:cNvPr id="44" name="Freeform 5">
                <a:extLst>
                  <a:ext uri="{FF2B5EF4-FFF2-40B4-BE49-F238E27FC236}">
                    <a16:creationId xmlns:a16="http://schemas.microsoft.com/office/drawing/2014/main" id="{74B54380-0089-8E84-0D18-EE077056AE01}"/>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40" tIns="45720" rIns="91440" bIns="45720" numCol="1" anchor="t" anchorCtr="0" compatLnSpc="1"/>
              <a:lstStyle/>
              <a:p>
                <a:pP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5" name="Freeform 5">
                <a:extLst>
                  <a:ext uri="{FF2B5EF4-FFF2-40B4-BE49-F238E27FC236}">
                    <a16:creationId xmlns:a16="http://schemas.microsoft.com/office/drawing/2014/main" id="{75EB374C-CEEB-4A28-7B39-05FE829C05E3}"/>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28" name="组合 17">
              <a:extLst>
                <a:ext uri="{FF2B5EF4-FFF2-40B4-BE49-F238E27FC236}">
                  <a16:creationId xmlns:a16="http://schemas.microsoft.com/office/drawing/2014/main" id="{8EFA0B7C-7FF4-9B93-A7D3-CAB91B86C5B1}"/>
                </a:ext>
              </a:extLst>
            </p:cNvPr>
            <p:cNvGrpSpPr/>
            <p:nvPr/>
          </p:nvGrpSpPr>
          <p:grpSpPr>
            <a:xfrm>
              <a:off x="3156467" y="1355618"/>
              <a:ext cx="819955" cy="726710"/>
              <a:chOff x="3295850" y="2263221"/>
              <a:chExt cx="2643765" cy="2343151"/>
            </a:xfrm>
          </p:grpSpPr>
          <p:sp>
            <p:nvSpPr>
              <p:cNvPr id="40" name="Freeform 5">
                <a:extLst>
                  <a:ext uri="{FF2B5EF4-FFF2-40B4-BE49-F238E27FC236}">
                    <a16:creationId xmlns:a16="http://schemas.microsoft.com/office/drawing/2014/main" id="{67993D9D-BA69-1154-A4A6-87371E6D12E3}"/>
                  </a:ext>
                </a:extLst>
              </p:cNvPr>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40" tIns="45720" rIns="91440" bIns="45720" numCol="1" anchor="t" anchorCtr="0" compatLnSpc="1"/>
              <a:lstStyle/>
              <a:p>
                <a:pP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1" name="Freeform 5">
                <a:extLst>
                  <a:ext uri="{FF2B5EF4-FFF2-40B4-BE49-F238E27FC236}">
                    <a16:creationId xmlns:a16="http://schemas.microsoft.com/office/drawing/2014/main" id="{8C2CD09B-8537-9AFC-99C1-8D119F746881}"/>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29" name="组合 18">
              <a:extLst>
                <a:ext uri="{FF2B5EF4-FFF2-40B4-BE49-F238E27FC236}">
                  <a16:creationId xmlns:a16="http://schemas.microsoft.com/office/drawing/2014/main" id="{5C9B3352-5948-BE34-B315-2ED02A6BB92F}"/>
                </a:ext>
              </a:extLst>
            </p:cNvPr>
            <p:cNvGrpSpPr/>
            <p:nvPr/>
          </p:nvGrpSpPr>
          <p:grpSpPr>
            <a:xfrm>
              <a:off x="3128624" y="5338935"/>
              <a:ext cx="819955" cy="726710"/>
              <a:chOff x="3295850" y="2263222"/>
              <a:chExt cx="2643765" cy="2343151"/>
            </a:xfrm>
          </p:grpSpPr>
          <p:sp>
            <p:nvSpPr>
              <p:cNvPr id="38" name="Freeform 5">
                <a:extLst>
                  <a:ext uri="{FF2B5EF4-FFF2-40B4-BE49-F238E27FC236}">
                    <a16:creationId xmlns:a16="http://schemas.microsoft.com/office/drawing/2014/main" id="{11A62B6C-3BB6-7E36-0325-E4ADF5E83BFB}"/>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40" tIns="45720" rIns="91440" bIns="45720" numCol="1" anchor="t" anchorCtr="0" compatLnSpc="1"/>
              <a:lstStyle/>
              <a:p>
                <a:pP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9" name="Freeform 5">
                <a:extLst>
                  <a:ext uri="{FF2B5EF4-FFF2-40B4-BE49-F238E27FC236}">
                    <a16:creationId xmlns:a16="http://schemas.microsoft.com/office/drawing/2014/main" id="{9C735406-3F5C-EFA4-9F4C-52925CFB233C}"/>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30" name="Freeform 5">
              <a:extLst>
                <a:ext uri="{FF2B5EF4-FFF2-40B4-BE49-F238E27FC236}">
                  <a16:creationId xmlns:a16="http://schemas.microsoft.com/office/drawing/2014/main" id="{EAD261C3-1FDD-8683-2567-DDFC868EB4BE}"/>
                </a:ext>
              </a:extLst>
            </p:cNvPr>
            <p:cNvSpPr/>
            <p:nvPr/>
          </p:nvSpPr>
          <p:spPr bwMode="auto">
            <a:xfrm rot="10800000">
              <a:off x="1416756" y="2206708"/>
              <a:ext cx="3355015" cy="30894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40" tIns="45720" rIns="91440" bIns="45720" numCol="1" anchor="t" anchorCtr="0" compatLnSpc="1"/>
            <a:lstStyle/>
            <a:p>
              <a:pPr defTabSz="914378">
                <a:defRPr/>
              </a:pPr>
              <a:endParaRPr lang="zh-CN" altLang="en-US"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1" name="文本框 88">
              <a:extLst>
                <a:ext uri="{FF2B5EF4-FFF2-40B4-BE49-F238E27FC236}">
                  <a16:creationId xmlns:a16="http://schemas.microsoft.com/office/drawing/2014/main" id="{9D1082B2-D272-164F-C0C1-EDC90740CB2D}"/>
                </a:ext>
              </a:extLst>
            </p:cNvPr>
            <p:cNvSpPr txBox="1"/>
            <p:nvPr/>
          </p:nvSpPr>
          <p:spPr>
            <a:xfrm>
              <a:off x="3127543" y="1467551"/>
              <a:ext cx="876300" cy="553997"/>
            </a:xfrm>
            <a:prstGeom prst="rect">
              <a:avLst/>
            </a:prstGeom>
            <a:noFill/>
          </p:spPr>
          <p:txBody>
            <a:bodyPr wrap="square" rtlCol="0">
              <a:spAutoFit/>
            </a:bodyPr>
            <a:lstStyle/>
            <a:p>
              <a:pPr algn="ctr" defTabSz="914378">
                <a:defRPr/>
              </a:pPr>
              <a:r>
                <a:rPr lang="en-US" altLang="zh-CN" sz="21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1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2" name="文本框 89">
              <a:extLst>
                <a:ext uri="{FF2B5EF4-FFF2-40B4-BE49-F238E27FC236}">
                  <a16:creationId xmlns:a16="http://schemas.microsoft.com/office/drawing/2014/main" id="{CC11AAF9-01B4-0C97-3DBF-FBB71E0E585E}"/>
                </a:ext>
              </a:extLst>
            </p:cNvPr>
            <p:cNvSpPr txBox="1"/>
            <p:nvPr/>
          </p:nvSpPr>
          <p:spPr>
            <a:xfrm>
              <a:off x="3099701" y="5440680"/>
              <a:ext cx="876300" cy="553997"/>
            </a:xfrm>
            <a:prstGeom prst="rect">
              <a:avLst/>
            </a:prstGeom>
            <a:noFill/>
          </p:spPr>
          <p:txBody>
            <a:bodyPr wrap="square" rtlCol="0">
              <a:spAutoFit/>
            </a:bodyPr>
            <a:lstStyle/>
            <a:p>
              <a:pPr algn="ctr" defTabSz="914378">
                <a:defRPr/>
              </a:pPr>
              <a:r>
                <a:rPr lang="en-US" altLang="zh-CN" sz="2100" kern="0" dirty="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21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5" name="文本框 92">
              <a:extLst>
                <a:ext uri="{FF2B5EF4-FFF2-40B4-BE49-F238E27FC236}">
                  <a16:creationId xmlns:a16="http://schemas.microsoft.com/office/drawing/2014/main" id="{48B389C4-A902-20DB-7A9E-E93A3427F06B}"/>
                </a:ext>
              </a:extLst>
            </p:cNvPr>
            <p:cNvSpPr txBox="1"/>
            <p:nvPr/>
          </p:nvSpPr>
          <p:spPr>
            <a:xfrm>
              <a:off x="4752203" y="3439987"/>
              <a:ext cx="876300" cy="553997"/>
            </a:xfrm>
            <a:prstGeom prst="rect">
              <a:avLst/>
            </a:prstGeom>
            <a:noFill/>
          </p:spPr>
          <p:txBody>
            <a:bodyPr wrap="square" rtlCol="0">
              <a:spAutoFit/>
            </a:bodyPr>
            <a:lstStyle/>
            <a:p>
              <a:pPr algn="ctr" defTabSz="914378">
                <a:defRPr/>
              </a:pPr>
              <a:r>
                <a:rPr lang="en-US" altLang="zh-CN" sz="21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1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7" name="文本框 116">
              <a:extLst>
                <a:ext uri="{FF2B5EF4-FFF2-40B4-BE49-F238E27FC236}">
                  <a16:creationId xmlns:a16="http://schemas.microsoft.com/office/drawing/2014/main" id="{18EE3FB5-E567-1403-F3F3-83AC89282688}"/>
                </a:ext>
              </a:extLst>
            </p:cNvPr>
            <p:cNvSpPr txBox="1"/>
            <p:nvPr/>
          </p:nvSpPr>
          <p:spPr>
            <a:xfrm>
              <a:off x="2453099" y="3670959"/>
              <a:ext cx="1795688" cy="369332"/>
            </a:xfrm>
            <a:prstGeom prst="rect">
              <a:avLst/>
            </a:prstGeom>
            <a:noFill/>
          </p:spPr>
          <p:txBody>
            <a:bodyPr wrap="square" rtlCol="0">
              <a:spAutoFit/>
            </a:bodyPr>
            <a:lstStyle/>
            <a:p>
              <a:pPr algn="ctr" defTabSz="914378">
                <a:defRPr/>
              </a:pPr>
              <a:endParaRPr lang="zh-CN" altLang="en-US" sz="1200" u="sng" kern="0" dirty="0">
                <a:solidFill>
                  <a:srgbClr val="18478F"/>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cs typeface="+mn-ea"/>
                <a:sym typeface="+mn-lt"/>
              </a:endParaRPr>
            </a:p>
          </p:txBody>
        </p:sp>
      </p:grpSp>
      <p:sp>
        <p:nvSpPr>
          <p:cNvPr id="2" name="Rectangle 2">
            <a:extLst>
              <a:ext uri="{FF2B5EF4-FFF2-40B4-BE49-F238E27FC236}">
                <a16:creationId xmlns:a16="http://schemas.microsoft.com/office/drawing/2014/main" id="{FF1F03CA-A261-F985-F920-0C7A913E7A7D}"/>
              </a:ext>
            </a:extLst>
          </p:cNvPr>
          <p:cNvSpPr>
            <a:spLocks noChangeArrowheads="1"/>
          </p:cNvSpPr>
          <p:nvPr/>
        </p:nvSpPr>
        <p:spPr bwMode="auto">
          <a:xfrm>
            <a:off x="381000" y="10572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r>
              <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181316-4C72-7149-DA13-F66CD798E05F}"/>
              </a:ext>
            </a:extLst>
          </p:cNvPr>
          <p:cNvSpPr>
            <a:spLocks noChangeArrowheads="1"/>
          </p:cNvSpPr>
          <p:nvPr/>
        </p:nvSpPr>
        <p:spPr bwMode="auto">
          <a:xfrm>
            <a:off x="126814" y="6554695"/>
            <a:ext cx="6717029"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   Дошкольные образовательные                    Общеобразовательные</a:t>
            </a:r>
            <a:endParaRPr kumimoji="0" lang="ru-RU" altLang="ru-RU" sz="1400" b="1" i="0" u="none" strike="noStrike" cap="none" normalizeH="0" baseline="0" dirty="0">
              <a:ln>
                <a:noFill/>
              </a:ln>
              <a:solidFill>
                <a:schemeClr val="tx2">
                  <a:lumMod val="75000"/>
                </a:schemeClr>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                  организации:                                              организации:</a:t>
            </a:r>
            <a:endParaRPr kumimoji="0" lang="ru-RU" altLang="ru-RU" sz="1400" b="1" i="0" u="none" strike="noStrike" cap="none" normalizeH="0" baseline="0" dirty="0">
              <a:ln>
                <a:noFill/>
              </a:ln>
              <a:solidFill>
                <a:schemeClr val="tx2">
                  <a:lumMod val="75000"/>
                </a:schemeClr>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a:ln>
                  <a:noFill/>
                </a:ln>
                <a:solidFill>
                  <a:schemeClr val="tx1"/>
                </a:solidFill>
                <a:effectLst/>
                <a:latin typeface="Segoe UI" panose="020B0502040204020203" pitchFamily="34" charset="0"/>
                <a:ea typeface="Verdana" panose="020B0604030504040204" pitchFamily="34" charset="0"/>
                <a:cs typeface="Segoe UI" panose="020B0502040204020203" pitchFamily="34" charset="0"/>
              </a:rPr>
              <a:t>2026 год – средства не выделены          2026 год – средства не выделены</a:t>
            </a:r>
            <a:endParaRPr kumimoji="0" lang="ru-RU" altLang="ru-RU" sz="15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a:ln>
                  <a:noFill/>
                </a:ln>
                <a:solidFill>
                  <a:schemeClr val="tx1"/>
                </a:solidFill>
                <a:effectLst/>
                <a:latin typeface="Segoe UI" panose="020B0502040204020203" pitchFamily="34" charset="0"/>
                <a:ea typeface="Verdana" panose="020B0604030504040204" pitchFamily="34" charset="0"/>
                <a:cs typeface="Segoe UI" panose="020B0502040204020203" pitchFamily="34" charset="0"/>
              </a:rPr>
              <a:t>                             </a:t>
            </a:r>
            <a:endParaRPr kumimoji="0" lang="ru-RU" altLang="ru-RU" sz="15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kumimoji="0" lang="ru-RU" altLang="ru-RU" sz="1500" b="0" i="0" u="none" strike="noStrike" cap="none" normalizeH="0" baseline="0" dirty="0">
                <a:ln>
                  <a:noFill/>
                </a:ln>
                <a:solidFill>
                  <a:schemeClr val="tx1"/>
                </a:solidFill>
                <a:effectLst/>
                <a:latin typeface="Segoe UI" panose="020B0502040204020203" pitchFamily="34" charset="0"/>
                <a:ea typeface="Verdana" panose="020B0604030504040204" pitchFamily="34" charset="0"/>
                <a:cs typeface="Segoe UI" panose="020B0502040204020203" pitchFamily="34" charset="0"/>
              </a:rPr>
              <a:t>2027 год – МДОУ детский сад №11        2027 год </a:t>
            </a:r>
            <a:r>
              <a:rPr lang="ru-RU" altLang="ru-RU" sz="1500" dirty="0">
                <a:latin typeface="Segoe UI" panose="020B0502040204020203" pitchFamily="34" charset="0"/>
                <a:ea typeface="Verdana" panose="020B0604030504040204" pitchFamily="34" charset="0"/>
                <a:cs typeface="Segoe UI" panose="020B0502040204020203" pitchFamily="34" charset="0"/>
              </a:rPr>
              <a:t>–   МБОУ                       </a:t>
            </a:r>
          </a:p>
          <a:p>
            <a:pPr lvl="0" eaLnBrk="0" fontAlgn="base" hangingPunct="0">
              <a:spcBef>
                <a:spcPct val="0"/>
              </a:spcBef>
              <a:spcAft>
                <a:spcPct val="0"/>
              </a:spcAft>
            </a:pPr>
            <a:r>
              <a:rPr lang="ru-RU" altLang="ru-RU" sz="1500" dirty="0">
                <a:latin typeface="Segoe UI" panose="020B0502040204020203" pitchFamily="34" charset="0"/>
                <a:ea typeface="Verdana" panose="020B0604030504040204" pitchFamily="34" charset="0"/>
                <a:cs typeface="Segoe UI" panose="020B0502040204020203" pitchFamily="34" charset="0"/>
              </a:rPr>
              <a:t>                              «Колосок»                 </a:t>
            </a:r>
            <a:r>
              <a:rPr lang="ru-RU" altLang="ru-RU" sz="1500" dirty="0" err="1">
                <a:latin typeface="Segoe UI" panose="020B0502040204020203" pitchFamily="34" charset="0"/>
                <a:ea typeface="Verdana" panose="020B0604030504040204" pitchFamily="34" charset="0"/>
                <a:cs typeface="Segoe UI" panose="020B0502040204020203" pitchFamily="34" charset="0"/>
              </a:rPr>
              <a:t>Сухобезводнинская</a:t>
            </a:r>
            <a:r>
              <a:rPr lang="ru-RU" altLang="ru-RU" sz="1500" dirty="0">
                <a:latin typeface="Segoe UI" panose="020B0502040204020203" pitchFamily="34" charset="0"/>
                <a:ea typeface="Verdana" panose="020B0604030504040204" pitchFamily="34" charset="0"/>
                <a:cs typeface="Segoe UI" panose="020B0502040204020203" pitchFamily="34" charset="0"/>
              </a:rPr>
              <a:t> средняя школа</a:t>
            </a:r>
          </a:p>
          <a:p>
            <a:pPr lvl="0" eaLnBrk="0" fontAlgn="base" hangingPunct="0">
              <a:spcBef>
                <a:spcPct val="0"/>
              </a:spcBef>
              <a:spcAft>
                <a:spcPct val="0"/>
              </a:spcAft>
            </a:pPr>
            <a:endParaRPr kumimoji="0" lang="ru-RU" altLang="ru-RU" sz="15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a:ln>
                  <a:noFill/>
                </a:ln>
                <a:solidFill>
                  <a:schemeClr val="tx1"/>
                </a:solidFill>
                <a:effectLst/>
                <a:latin typeface="Segoe UI" panose="020B0502040204020203" pitchFamily="34" charset="0"/>
                <a:ea typeface="Verdana" panose="020B0604030504040204" pitchFamily="34" charset="0"/>
                <a:cs typeface="Segoe UI" panose="020B0502040204020203" pitchFamily="34" charset="0"/>
              </a:rPr>
              <a:t>2028 год - МДОУ детский сад №8        2028 год - МБОУ «Школа № 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a:ln>
                  <a:noFill/>
                </a:ln>
                <a:solidFill>
                  <a:schemeClr val="tx1"/>
                </a:solidFill>
                <a:effectLst/>
                <a:latin typeface="Segoe UI" panose="020B0502040204020203" pitchFamily="34" charset="0"/>
                <a:ea typeface="Verdana" panose="020B0604030504040204" pitchFamily="34" charset="0"/>
                <a:cs typeface="Segoe UI" panose="020B0502040204020203" pitchFamily="34" charset="0"/>
              </a:rPr>
              <a:t>                              «Сказка»</a:t>
            </a:r>
            <a:r>
              <a:rPr lang="ru-RU" altLang="ru-RU" sz="1500" dirty="0">
                <a:latin typeface="Segoe UI" panose="020B0502040204020203" pitchFamily="34" charset="0"/>
                <a:ea typeface="Verdana" panose="020B0604030504040204" pitchFamily="34" charset="0"/>
                <a:cs typeface="Segoe UI" panose="020B0502040204020203" pitchFamily="34" charset="0"/>
              </a:rPr>
              <a:t>                                                                                         </a:t>
            </a:r>
            <a:r>
              <a:rPr kumimoji="0" lang="ru-RU" altLang="ru-RU" sz="1500" b="0" i="0" u="none" strike="noStrike" cap="none" normalizeH="0" baseline="0" dirty="0">
                <a:ln>
                  <a:noFill/>
                </a:ln>
                <a:solidFill>
                  <a:schemeClr val="tx1"/>
                </a:solidFill>
                <a:effectLst/>
                <a:latin typeface="Segoe UI" panose="020B0502040204020203" pitchFamily="34" charset="0"/>
                <a:ea typeface="Verdana" panose="020B0604030504040204" pitchFamily="34" charset="0"/>
                <a:cs typeface="Segoe UI" panose="020B0502040204020203" pitchFamily="34" charset="0"/>
              </a:rPr>
              <a:t>                                      </a:t>
            </a:r>
            <a:endParaRPr kumimoji="0" lang="ru-RU" altLang="ru-RU" sz="15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C15429E4-403F-D213-3C15-5EBDE03EDFBD}"/>
              </a:ext>
            </a:extLst>
          </p:cNvPr>
          <p:cNvSpPr txBox="1"/>
          <p:nvPr/>
        </p:nvSpPr>
        <p:spPr>
          <a:xfrm>
            <a:off x="62230" y="109431"/>
            <a:ext cx="6858000" cy="923330"/>
          </a:xfrm>
          <a:prstGeom prst="rect">
            <a:avLst/>
          </a:prstGeom>
          <a:gradFill>
            <a:gsLst>
              <a:gs pos="0">
                <a:srgbClr val="F5F8FD"/>
              </a:gs>
              <a:gs pos="0">
                <a:srgbClr val="F5F8FD"/>
              </a:gs>
              <a:gs pos="0">
                <a:srgbClr val="F5F8FD"/>
              </a:gs>
              <a:gs pos="1000">
                <a:srgbClr val="F5F8FD"/>
              </a:gs>
              <a:gs pos="5000">
                <a:srgbClr val="F5F8FD">
                  <a:alpha val="3000"/>
                </a:srgbClr>
              </a:gs>
              <a:gs pos="2000">
                <a:srgbClr val="F5F8FD"/>
              </a:gs>
              <a:gs pos="0">
                <a:srgbClr val="F5F8FD">
                  <a:alpha val="31000"/>
                </a:srgbClr>
              </a:gs>
              <a:gs pos="0">
                <a:srgbClr val="F5F8FD"/>
              </a:gs>
              <a:gs pos="0">
                <a:srgbClr val="F5F8FD"/>
              </a:gs>
              <a:gs pos="0">
                <a:srgbClr val="F5F8FD"/>
              </a:gs>
            </a:gsLst>
            <a:lin ang="16200000" scaled="0"/>
          </a:gradFill>
        </p:spPr>
        <p:txBody>
          <a:bodyPr wrap="square" rtlCol="0">
            <a:spAutoFit/>
          </a:bodyPr>
          <a:lstStyle/>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«Развитие образования муниципального округа</a:t>
            </a:r>
          </a:p>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Семеновский Нижегородской области»</a:t>
            </a:r>
          </a:p>
        </p:txBody>
      </p:sp>
      <p:sp>
        <p:nvSpPr>
          <p:cNvPr id="7" name="TextBox 6">
            <a:extLst>
              <a:ext uri="{FF2B5EF4-FFF2-40B4-BE49-F238E27FC236}">
                <a16:creationId xmlns:a16="http://schemas.microsoft.com/office/drawing/2014/main" id="{A2D233A7-C808-F008-4144-7C84FE94D1D0}"/>
              </a:ext>
            </a:extLst>
          </p:cNvPr>
          <p:cNvSpPr txBox="1"/>
          <p:nvPr/>
        </p:nvSpPr>
        <p:spPr>
          <a:xfrm>
            <a:off x="-132388" y="1072103"/>
            <a:ext cx="7247236" cy="923330"/>
          </a:xfrm>
          <a:prstGeom prst="rect">
            <a:avLst/>
          </a:prstGeom>
          <a:noFill/>
        </p:spPr>
        <p:txBody>
          <a:bodyPr wrap="square">
            <a:spAutoFit/>
          </a:bodyPr>
          <a:lstStyle/>
          <a:p>
            <a:pPr lvl="0" algn="ctr">
              <a:buNone/>
            </a:pPr>
            <a:r>
              <a:rPr lang="ru-RU" sz="18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Капитальный ремонт образовательных организаций  в рамках государственной программы Нижегородской области</a:t>
            </a:r>
          </a:p>
        </p:txBody>
      </p:sp>
      <p:sp>
        <p:nvSpPr>
          <p:cNvPr id="9" name="TextBox 8">
            <a:extLst>
              <a:ext uri="{FF2B5EF4-FFF2-40B4-BE49-F238E27FC236}">
                <a16:creationId xmlns:a16="http://schemas.microsoft.com/office/drawing/2014/main" id="{98F88627-1253-982E-5D10-EA692F0792E6}"/>
              </a:ext>
            </a:extLst>
          </p:cNvPr>
          <p:cNvSpPr txBox="1"/>
          <p:nvPr/>
        </p:nvSpPr>
        <p:spPr>
          <a:xfrm>
            <a:off x="3183274" y="1748740"/>
            <a:ext cx="4172557" cy="923330"/>
          </a:xfrm>
          <a:prstGeom prst="rect">
            <a:avLst/>
          </a:prstGeom>
          <a:noFill/>
          <a:scene3d>
            <a:camera prst="orthographicFront">
              <a:rot lat="0" lon="21299999" rev="0"/>
            </a:camera>
            <a:lightRig rig="threePt" dir="t"/>
          </a:scene3d>
        </p:spPr>
        <p:txBody>
          <a:bodyPr wrap="square">
            <a:spAutoFit/>
          </a:bodyPr>
          <a:lstStyle/>
          <a:p>
            <a:pPr lvl="0" algn="ctr">
              <a:buNone/>
            </a:pPr>
            <a:r>
              <a:rPr lang="ru-RU"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2026 год </a:t>
            </a:r>
            <a:r>
              <a:rPr lang="ru-RU"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a:t>
            </a:r>
          </a:p>
          <a:p>
            <a:pPr lvl="0" algn="ctr">
              <a:buNone/>
            </a:pPr>
            <a:r>
              <a:rPr lang="ru-RU"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 </a:t>
            </a:r>
            <a:r>
              <a:rPr lang="ru-RU"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0,0 млн.</a:t>
            </a:r>
            <a:r>
              <a:rPr lang="en-US"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 </a:t>
            </a:r>
            <a:r>
              <a:rPr lang="ru-RU"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рублей</a:t>
            </a:r>
          </a:p>
          <a:p>
            <a:pPr lvl="0" algn="ctr">
              <a:buNone/>
            </a:pPr>
            <a:r>
              <a:rPr lang="ru-RU"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-средства не выделены</a:t>
            </a:r>
          </a:p>
        </p:txBody>
      </p:sp>
      <p:sp>
        <p:nvSpPr>
          <p:cNvPr id="11" name="TextBox 10">
            <a:extLst>
              <a:ext uri="{FF2B5EF4-FFF2-40B4-BE49-F238E27FC236}">
                <a16:creationId xmlns:a16="http://schemas.microsoft.com/office/drawing/2014/main" id="{6DC7C962-86AD-9619-B873-83F4489CB84E}"/>
              </a:ext>
            </a:extLst>
          </p:cNvPr>
          <p:cNvSpPr txBox="1"/>
          <p:nvPr/>
        </p:nvSpPr>
        <p:spPr>
          <a:xfrm>
            <a:off x="3644416" y="2825345"/>
            <a:ext cx="3376306" cy="1477328"/>
          </a:xfrm>
          <a:prstGeom prst="rect">
            <a:avLst/>
          </a:prstGeom>
          <a:noFill/>
        </p:spPr>
        <p:txBody>
          <a:bodyPr wrap="square">
            <a:spAutoFit/>
          </a:bodyPr>
          <a:lstStyle/>
          <a:p>
            <a:pPr lvl="0" algn="ctr">
              <a:buNone/>
            </a:pPr>
            <a:r>
              <a:rPr lang="ru-RU" sz="1800"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2027 год </a:t>
            </a: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a:t>
            </a:r>
          </a:p>
          <a:p>
            <a:pPr lvl="0" algn="ctr">
              <a:buNone/>
            </a:pP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 </a:t>
            </a:r>
            <a:r>
              <a:rPr lang="ru-RU" sz="1800"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12,9 млн.рублей</a:t>
            </a:r>
          </a:p>
          <a:p>
            <a:pPr marL="285750" lvl="0" indent="-285750" algn="ctr">
              <a:buFontTx/>
              <a:buChar char="-"/>
            </a:pP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детские сады – 5,2 млн. рублей</a:t>
            </a:r>
          </a:p>
          <a:p>
            <a:pPr lvl="0" algn="ct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-школы – 7,7 млн. рублей</a:t>
            </a:r>
          </a:p>
        </p:txBody>
      </p:sp>
      <p:sp>
        <p:nvSpPr>
          <p:cNvPr id="13" name="TextBox 12">
            <a:extLst>
              <a:ext uri="{FF2B5EF4-FFF2-40B4-BE49-F238E27FC236}">
                <a16:creationId xmlns:a16="http://schemas.microsoft.com/office/drawing/2014/main" id="{BE29C883-1E1B-B184-D4F6-EA597A849D07}"/>
              </a:ext>
            </a:extLst>
          </p:cNvPr>
          <p:cNvSpPr txBox="1"/>
          <p:nvPr/>
        </p:nvSpPr>
        <p:spPr>
          <a:xfrm>
            <a:off x="3687305" y="4455948"/>
            <a:ext cx="3274632" cy="1477328"/>
          </a:xfrm>
          <a:prstGeom prst="rect">
            <a:avLst/>
          </a:prstGeom>
          <a:noFill/>
        </p:spPr>
        <p:txBody>
          <a:bodyPr wrap="square">
            <a:spAutoFit/>
          </a:bodyPr>
          <a:lstStyle/>
          <a:p>
            <a:pPr lvl="0" algn="ctr">
              <a:buNone/>
            </a:pPr>
            <a:r>
              <a:rPr lang="ru-RU" sz="1800"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2028 год </a:t>
            </a: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a:t>
            </a:r>
          </a:p>
          <a:p>
            <a:pPr lvl="0" algn="ctr">
              <a:buNone/>
            </a:pP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 </a:t>
            </a:r>
            <a:r>
              <a:rPr lang="ru-RU" sz="1800"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13,2 </a:t>
            </a:r>
            <a:r>
              <a:rPr lang="ru-RU" sz="1800" b="1" dirty="0" err="1">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млн.рублей</a:t>
            </a:r>
            <a:endParaRPr lang="ru-RU" sz="1800" b="1"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endParaRPr>
          </a:p>
          <a:p>
            <a:pPr lvl="0" algn="ctr">
              <a:buNone/>
            </a:pP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 детские сады – 5,2 млн. рублей</a:t>
            </a:r>
          </a:p>
          <a:p>
            <a:pPr lvl="0" algn="ctr">
              <a:buNone/>
            </a:pPr>
            <a:r>
              <a:rPr lang="ru-RU" sz="1800" dirty="0">
                <a:solidFill>
                  <a:schemeClr val="accent4">
                    <a:lumMod val="50000"/>
                  </a:schemeClr>
                </a:solidFill>
                <a:latin typeface="Segoe UI" panose="020B0502040204020203" pitchFamily="34" charset="0"/>
                <a:ea typeface="Verdana" panose="020B0604030504040204" pitchFamily="34" charset="0"/>
                <a:cs typeface="Segoe UI" panose="020B0502040204020203" pitchFamily="34" charset="0"/>
              </a:rPr>
              <a:t>-школы – 8,0 млн. рублей</a:t>
            </a:r>
          </a:p>
        </p:txBody>
      </p:sp>
      <p:sp>
        <p:nvSpPr>
          <p:cNvPr id="3" name="Номер слайда 2">
            <a:extLst>
              <a:ext uri="{FF2B5EF4-FFF2-40B4-BE49-F238E27FC236}">
                <a16:creationId xmlns:a16="http://schemas.microsoft.com/office/drawing/2014/main" id="{94442CEF-525C-8708-C95D-2770663B131B}"/>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44</a:t>
            </a:fld>
            <a:endParaRPr lang="ru-RU" spc="-100" dirty="0"/>
          </a:p>
        </p:txBody>
      </p:sp>
      <p:pic>
        <p:nvPicPr>
          <p:cNvPr id="3076" name="Picture 4">
            <a:extLst>
              <a:ext uri="{FF2B5EF4-FFF2-40B4-BE49-F238E27FC236}">
                <a16:creationId xmlns:a16="http://schemas.microsoft.com/office/drawing/2014/main" id="{353259B2-B828-04B4-7DFE-66D51F49BD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00" t="30136"/>
          <a:stretch>
            <a:fillRect/>
          </a:stretch>
        </p:blipFill>
        <p:spPr bwMode="auto">
          <a:xfrm>
            <a:off x="304800" y="2819400"/>
            <a:ext cx="2076616"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28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81" y="0"/>
            <a:ext cx="6858000" cy="923330"/>
          </a:xfrm>
          <a:prstGeom prst="rect">
            <a:avLst/>
          </a:prstGeom>
          <a:noFill/>
        </p:spPr>
        <p:txBody>
          <a:bodyPr wrap="square" rtlCol="0">
            <a:spAutoFit/>
          </a:bodyPr>
          <a:lstStyle/>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«Развитие культуры муниципального округа Семеновский Нижегородской области»</a:t>
            </a:r>
          </a:p>
        </p:txBody>
      </p:sp>
      <p:grpSp>
        <p:nvGrpSpPr>
          <p:cNvPr id="6" name="Group 584"/>
          <p:cNvGrpSpPr>
            <a:grpSpLocks/>
          </p:cNvGrpSpPr>
          <p:nvPr/>
        </p:nvGrpSpPr>
        <p:grpSpPr bwMode="auto">
          <a:xfrm>
            <a:off x="3840480" y="4572000"/>
            <a:ext cx="3017520" cy="1272540"/>
            <a:chOff x="5498" y="1069"/>
            <a:chExt cx="4752" cy="2004"/>
          </a:xfrm>
        </p:grpSpPr>
        <p:sp>
          <p:nvSpPr>
            <p:cNvPr id="8" name="Freeform 590"/>
            <p:cNvSpPr>
              <a:spLocks/>
            </p:cNvSpPr>
            <p:nvPr/>
          </p:nvSpPr>
          <p:spPr bwMode="auto">
            <a:xfrm>
              <a:off x="5691" y="1429"/>
              <a:ext cx="864" cy="1628"/>
            </a:xfrm>
            <a:custGeom>
              <a:avLst/>
              <a:gdLst>
                <a:gd name="T0" fmla="+- 0 6411 5692"/>
                <a:gd name="T1" fmla="*/ T0 w 864"/>
                <a:gd name="T2" fmla="+- 0 654 654"/>
                <a:gd name="T3" fmla="*/ 654 h 2404"/>
                <a:gd name="T4" fmla="+- 0 5836 5692"/>
                <a:gd name="T5" fmla="*/ T4 w 864"/>
                <a:gd name="T6" fmla="+- 0 654 654"/>
                <a:gd name="T7" fmla="*/ 654 h 2404"/>
                <a:gd name="T8" fmla="+- 0 5780 5692"/>
                <a:gd name="T9" fmla="*/ T8 w 864"/>
                <a:gd name="T10" fmla="+- 0 665 654"/>
                <a:gd name="T11" fmla="*/ 665 h 2404"/>
                <a:gd name="T12" fmla="+- 0 5734 5692"/>
                <a:gd name="T13" fmla="*/ T12 w 864"/>
                <a:gd name="T14" fmla="+- 0 696 654"/>
                <a:gd name="T15" fmla="*/ 696 h 2404"/>
                <a:gd name="T16" fmla="+- 0 5703 5692"/>
                <a:gd name="T17" fmla="*/ T16 w 864"/>
                <a:gd name="T18" fmla="+- 0 742 654"/>
                <a:gd name="T19" fmla="*/ 742 h 2404"/>
                <a:gd name="T20" fmla="+- 0 5692 5692"/>
                <a:gd name="T21" fmla="*/ T20 w 864"/>
                <a:gd name="T22" fmla="+- 0 798 654"/>
                <a:gd name="T23" fmla="*/ 798 h 2404"/>
                <a:gd name="T24" fmla="+- 0 5692 5692"/>
                <a:gd name="T25" fmla="*/ T24 w 864"/>
                <a:gd name="T26" fmla="+- 0 2914 654"/>
                <a:gd name="T27" fmla="*/ 2914 h 2404"/>
                <a:gd name="T28" fmla="+- 0 5703 5692"/>
                <a:gd name="T29" fmla="*/ T28 w 864"/>
                <a:gd name="T30" fmla="+- 0 2970 654"/>
                <a:gd name="T31" fmla="*/ 2970 h 2404"/>
                <a:gd name="T32" fmla="+- 0 5734 5692"/>
                <a:gd name="T33" fmla="*/ T32 w 864"/>
                <a:gd name="T34" fmla="+- 0 3016 654"/>
                <a:gd name="T35" fmla="*/ 3016 h 2404"/>
                <a:gd name="T36" fmla="+- 0 5780 5692"/>
                <a:gd name="T37" fmla="*/ T36 w 864"/>
                <a:gd name="T38" fmla="+- 0 3047 654"/>
                <a:gd name="T39" fmla="*/ 3047 h 2404"/>
                <a:gd name="T40" fmla="+- 0 5836 5692"/>
                <a:gd name="T41" fmla="*/ T40 w 864"/>
                <a:gd name="T42" fmla="+- 0 3058 654"/>
                <a:gd name="T43" fmla="*/ 3058 h 2404"/>
                <a:gd name="T44" fmla="+- 0 6411 5692"/>
                <a:gd name="T45" fmla="*/ T44 w 864"/>
                <a:gd name="T46" fmla="+- 0 3058 654"/>
                <a:gd name="T47" fmla="*/ 3058 h 2404"/>
                <a:gd name="T48" fmla="+- 0 6467 5692"/>
                <a:gd name="T49" fmla="*/ T48 w 864"/>
                <a:gd name="T50" fmla="+- 0 3047 654"/>
                <a:gd name="T51" fmla="*/ 3047 h 2404"/>
                <a:gd name="T52" fmla="+- 0 6513 5692"/>
                <a:gd name="T53" fmla="*/ T52 w 864"/>
                <a:gd name="T54" fmla="+- 0 3016 654"/>
                <a:gd name="T55" fmla="*/ 3016 h 2404"/>
                <a:gd name="T56" fmla="+- 0 6544 5692"/>
                <a:gd name="T57" fmla="*/ T56 w 864"/>
                <a:gd name="T58" fmla="+- 0 2970 654"/>
                <a:gd name="T59" fmla="*/ 2970 h 2404"/>
                <a:gd name="T60" fmla="+- 0 6555 5692"/>
                <a:gd name="T61" fmla="*/ T60 w 864"/>
                <a:gd name="T62" fmla="+- 0 2914 654"/>
                <a:gd name="T63" fmla="*/ 2914 h 2404"/>
                <a:gd name="T64" fmla="+- 0 6555 5692"/>
                <a:gd name="T65" fmla="*/ T64 w 864"/>
                <a:gd name="T66" fmla="+- 0 798 654"/>
                <a:gd name="T67" fmla="*/ 798 h 2404"/>
                <a:gd name="T68" fmla="+- 0 6544 5692"/>
                <a:gd name="T69" fmla="*/ T68 w 864"/>
                <a:gd name="T70" fmla="+- 0 742 654"/>
                <a:gd name="T71" fmla="*/ 742 h 2404"/>
                <a:gd name="T72" fmla="+- 0 6513 5692"/>
                <a:gd name="T73" fmla="*/ T72 w 864"/>
                <a:gd name="T74" fmla="+- 0 696 654"/>
                <a:gd name="T75" fmla="*/ 696 h 2404"/>
                <a:gd name="T76" fmla="+- 0 6467 5692"/>
                <a:gd name="T77" fmla="*/ T76 w 864"/>
                <a:gd name="T78" fmla="+- 0 665 654"/>
                <a:gd name="T79" fmla="*/ 665 h 2404"/>
                <a:gd name="T80" fmla="+- 0 6411 5692"/>
                <a:gd name="T81" fmla="*/ T80 w 864"/>
                <a:gd name="T82" fmla="+- 0 654 654"/>
                <a:gd name="T83" fmla="*/ 654 h 2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404">
                  <a:moveTo>
                    <a:pt x="719" y="0"/>
                  </a:moveTo>
                  <a:lnTo>
                    <a:pt x="144" y="0"/>
                  </a:lnTo>
                  <a:lnTo>
                    <a:pt x="88" y="11"/>
                  </a:lnTo>
                  <a:lnTo>
                    <a:pt x="42" y="42"/>
                  </a:lnTo>
                  <a:lnTo>
                    <a:pt x="11" y="88"/>
                  </a:lnTo>
                  <a:lnTo>
                    <a:pt x="0" y="144"/>
                  </a:lnTo>
                  <a:lnTo>
                    <a:pt x="0" y="2260"/>
                  </a:lnTo>
                  <a:lnTo>
                    <a:pt x="11" y="2316"/>
                  </a:lnTo>
                  <a:lnTo>
                    <a:pt x="42" y="2362"/>
                  </a:lnTo>
                  <a:lnTo>
                    <a:pt x="88" y="2393"/>
                  </a:lnTo>
                  <a:lnTo>
                    <a:pt x="144" y="2404"/>
                  </a:lnTo>
                  <a:lnTo>
                    <a:pt x="719" y="2404"/>
                  </a:lnTo>
                  <a:lnTo>
                    <a:pt x="775" y="2393"/>
                  </a:lnTo>
                  <a:lnTo>
                    <a:pt x="821" y="2362"/>
                  </a:lnTo>
                  <a:lnTo>
                    <a:pt x="852" y="2316"/>
                  </a:lnTo>
                  <a:lnTo>
                    <a:pt x="863" y="2260"/>
                  </a:lnTo>
                  <a:lnTo>
                    <a:pt x="863" y="144"/>
                  </a:lnTo>
                  <a:lnTo>
                    <a:pt x="852" y="88"/>
                  </a:lnTo>
                  <a:lnTo>
                    <a:pt x="821" y="42"/>
                  </a:lnTo>
                  <a:lnTo>
                    <a:pt x="775" y="11"/>
                  </a:lnTo>
                  <a:lnTo>
                    <a:pt x="71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sp>
          <p:nvSpPr>
            <p:cNvPr id="10" name="Freeform 588"/>
            <p:cNvSpPr>
              <a:spLocks/>
            </p:cNvSpPr>
            <p:nvPr/>
          </p:nvSpPr>
          <p:spPr bwMode="auto">
            <a:xfrm>
              <a:off x="8981" y="1069"/>
              <a:ext cx="877" cy="1993"/>
            </a:xfrm>
            <a:custGeom>
              <a:avLst/>
              <a:gdLst>
                <a:gd name="T0" fmla="+- 0 8132 7412"/>
                <a:gd name="T1" fmla="*/ T0 w 864"/>
                <a:gd name="T2" fmla="+- 0 1168 1168"/>
                <a:gd name="T3" fmla="*/ 1168 h 1890"/>
                <a:gd name="T4" fmla="+- 0 7556 7412"/>
                <a:gd name="T5" fmla="*/ T4 w 864"/>
                <a:gd name="T6" fmla="+- 0 1168 1168"/>
                <a:gd name="T7" fmla="*/ 1168 h 1890"/>
                <a:gd name="T8" fmla="+- 0 7500 7412"/>
                <a:gd name="T9" fmla="*/ T8 w 864"/>
                <a:gd name="T10" fmla="+- 0 1179 1168"/>
                <a:gd name="T11" fmla="*/ 1179 h 1890"/>
                <a:gd name="T12" fmla="+- 0 7454 7412"/>
                <a:gd name="T13" fmla="*/ T12 w 864"/>
                <a:gd name="T14" fmla="+- 0 1210 1168"/>
                <a:gd name="T15" fmla="*/ 1210 h 1890"/>
                <a:gd name="T16" fmla="+- 0 7423 7412"/>
                <a:gd name="T17" fmla="*/ T16 w 864"/>
                <a:gd name="T18" fmla="+- 0 1256 1168"/>
                <a:gd name="T19" fmla="*/ 1256 h 1890"/>
                <a:gd name="T20" fmla="+- 0 7412 7412"/>
                <a:gd name="T21" fmla="*/ T20 w 864"/>
                <a:gd name="T22" fmla="+- 0 1312 1168"/>
                <a:gd name="T23" fmla="*/ 1312 h 1890"/>
                <a:gd name="T24" fmla="+- 0 7412 7412"/>
                <a:gd name="T25" fmla="*/ T24 w 864"/>
                <a:gd name="T26" fmla="+- 0 2914 1168"/>
                <a:gd name="T27" fmla="*/ 2914 h 1890"/>
                <a:gd name="T28" fmla="+- 0 7423 7412"/>
                <a:gd name="T29" fmla="*/ T28 w 864"/>
                <a:gd name="T30" fmla="+- 0 2970 1168"/>
                <a:gd name="T31" fmla="*/ 2970 h 1890"/>
                <a:gd name="T32" fmla="+- 0 7454 7412"/>
                <a:gd name="T33" fmla="*/ T32 w 864"/>
                <a:gd name="T34" fmla="+- 0 3016 1168"/>
                <a:gd name="T35" fmla="*/ 3016 h 1890"/>
                <a:gd name="T36" fmla="+- 0 7500 7412"/>
                <a:gd name="T37" fmla="*/ T36 w 864"/>
                <a:gd name="T38" fmla="+- 0 3047 1168"/>
                <a:gd name="T39" fmla="*/ 3047 h 1890"/>
                <a:gd name="T40" fmla="+- 0 7556 7412"/>
                <a:gd name="T41" fmla="*/ T40 w 864"/>
                <a:gd name="T42" fmla="+- 0 3058 1168"/>
                <a:gd name="T43" fmla="*/ 3058 h 1890"/>
                <a:gd name="T44" fmla="+- 0 8132 7412"/>
                <a:gd name="T45" fmla="*/ T44 w 864"/>
                <a:gd name="T46" fmla="+- 0 3058 1168"/>
                <a:gd name="T47" fmla="*/ 3058 h 1890"/>
                <a:gd name="T48" fmla="+- 0 8188 7412"/>
                <a:gd name="T49" fmla="*/ T48 w 864"/>
                <a:gd name="T50" fmla="+- 0 3047 1168"/>
                <a:gd name="T51" fmla="*/ 3047 h 1890"/>
                <a:gd name="T52" fmla="+- 0 8234 7412"/>
                <a:gd name="T53" fmla="*/ T52 w 864"/>
                <a:gd name="T54" fmla="+- 0 3016 1168"/>
                <a:gd name="T55" fmla="*/ 3016 h 1890"/>
                <a:gd name="T56" fmla="+- 0 8264 7412"/>
                <a:gd name="T57" fmla="*/ T56 w 864"/>
                <a:gd name="T58" fmla="+- 0 2970 1168"/>
                <a:gd name="T59" fmla="*/ 2970 h 1890"/>
                <a:gd name="T60" fmla="+- 0 8276 7412"/>
                <a:gd name="T61" fmla="*/ T60 w 864"/>
                <a:gd name="T62" fmla="+- 0 2914 1168"/>
                <a:gd name="T63" fmla="*/ 2914 h 1890"/>
                <a:gd name="T64" fmla="+- 0 8276 7412"/>
                <a:gd name="T65" fmla="*/ T64 w 864"/>
                <a:gd name="T66" fmla="+- 0 1312 1168"/>
                <a:gd name="T67" fmla="*/ 1312 h 1890"/>
                <a:gd name="T68" fmla="+- 0 8264 7412"/>
                <a:gd name="T69" fmla="*/ T68 w 864"/>
                <a:gd name="T70" fmla="+- 0 1256 1168"/>
                <a:gd name="T71" fmla="*/ 1256 h 1890"/>
                <a:gd name="T72" fmla="+- 0 8234 7412"/>
                <a:gd name="T73" fmla="*/ T72 w 864"/>
                <a:gd name="T74" fmla="+- 0 1210 1168"/>
                <a:gd name="T75" fmla="*/ 1210 h 1890"/>
                <a:gd name="T76" fmla="+- 0 8188 7412"/>
                <a:gd name="T77" fmla="*/ T76 w 864"/>
                <a:gd name="T78" fmla="+- 0 1179 1168"/>
                <a:gd name="T79" fmla="*/ 1179 h 1890"/>
                <a:gd name="T80" fmla="+- 0 8132 7412"/>
                <a:gd name="T81" fmla="*/ T80 w 864"/>
                <a:gd name="T82" fmla="+- 0 1168 1168"/>
                <a:gd name="T83" fmla="*/ 1168 h 18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1890">
                  <a:moveTo>
                    <a:pt x="720" y="0"/>
                  </a:moveTo>
                  <a:lnTo>
                    <a:pt x="144" y="0"/>
                  </a:lnTo>
                  <a:lnTo>
                    <a:pt x="88" y="11"/>
                  </a:lnTo>
                  <a:lnTo>
                    <a:pt x="42" y="42"/>
                  </a:lnTo>
                  <a:lnTo>
                    <a:pt x="11" y="88"/>
                  </a:lnTo>
                  <a:lnTo>
                    <a:pt x="0" y="144"/>
                  </a:lnTo>
                  <a:lnTo>
                    <a:pt x="0" y="1746"/>
                  </a:lnTo>
                  <a:lnTo>
                    <a:pt x="11" y="1802"/>
                  </a:lnTo>
                  <a:lnTo>
                    <a:pt x="42" y="1848"/>
                  </a:lnTo>
                  <a:lnTo>
                    <a:pt x="88" y="1879"/>
                  </a:lnTo>
                  <a:lnTo>
                    <a:pt x="144" y="1890"/>
                  </a:lnTo>
                  <a:lnTo>
                    <a:pt x="720" y="1890"/>
                  </a:lnTo>
                  <a:lnTo>
                    <a:pt x="776" y="1879"/>
                  </a:lnTo>
                  <a:lnTo>
                    <a:pt x="822" y="1848"/>
                  </a:lnTo>
                  <a:lnTo>
                    <a:pt x="852" y="1802"/>
                  </a:lnTo>
                  <a:lnTo>
                    <a:pt x="864" y="1746"/>
                  </a:lnTo>
                  <a:lnTo>
                    <a:pt x="864" y="144"/>
                  </a:lnTo>
                  <a:lnTo>
                    <a:pt x="852" y="88"/>
                  </a:lnTo>
                  <a:lnTo>
                    <a:pt x="822"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sp>
          <p:nvSpPr>
            <p:cNvPr id="12" name="Freeform 586"/>
            <p:cNvSpPr>
              <a:spLocks/>
            </p:cNvSpPr>
            <p:nvPr/>
          </p:nvSpPr>
          <p:spPr bwMode="auto">
            <a:xfrm>
              <a:off x="7409" y="1549"/>
              <a:ext cx="877" cy="1512"/>
            </a:xfrm>
            <a:custGeom>
              <a:avLst/>
              <a:gdLst>
                <a:gd name="T0" fmla="+- 0 9852 9132"/>
                <a:gd name="T1" fmla="*/ T0 w 864"/>
                <a:gd name="T2" fmla="+- 0 654 654"/>
                <a:gd name="T3" fmla="*/ 654 h 2404"/>
                <a:gd name="T4" fmla="+- 0 9276 9132"/>
                <a:gd name="T5" fmla="*/ T4 w 864"/>
                <a:gd name="T6" fmla="+- 0 654 654"/>
                <a:gd name="T7" fmla="*/ 654 h 2404"/>
                <a:gd name="T8" fmla="+- 0 9220 9132"/>
                <a:gd name="T9" fmla="*/ T8 w 864"/>
                <a:gd name="T10" fmla="+- 0 665 654"/>
                <a:gd name="T11" fmla="*/ 665 h 2404"/>
                <a:gd name="T12" fmla="+- 0 9174 9132"/>
                <a:gd name="T13" fmla="*/ T12 w 864"/>
                <a:gd name="T14" fmla="+- 0 696 654"/>
                <a:gd name="T15" fmla="*/ 696 h 2404"/>
                <a:gd name="T16" fmla="+- 0 9144 9132"/>
                <a:gd name="T17" fmla="*/ T16 w 864"/>
                <a:gd name="T18" fmla="+- 0 742 654"/>
                <a:gd name="T19" fmla="*/ 742 h 2404"/>
                <a:gd name="T20" fmla="+- 0 9132 9132"/>
                <a:gd name="T21" fmla="*/ T20 w 864"/>
                <a:gd name="T22" fmla="+- 0 798 654"/>
                <a:gd name="T23" fmla="*/ 798 h 2404"/>
                <a:gd name="T24" fmla="+- 0 9132 9132"/>
                <a:gd name="T25" fmla="*/ T24 w 864"/>
                <a:gd name="T26" fmla="+- 0 2914 654"/>
                <a:gd name="T27" fmla="*/ 2914 h 2404"/>
                <a:gd name="T28" fmla="+- 0 9144 9132"/>
                <a:gd name="T29" fmla="*/ T28 w 864"/>
                <a:gd name="T30" fmla="+- 0 2970 654"/>
                <a:gd name="T31" fmla="*/ 2970 h 2404"/>
                <a:gd name="T32" fmla="+- 0 9174 9132"/>
                <a:gd name="T33" fmla="*/ T32 w 864"/>
                <a:gd name="T34" fmla="+- 0 3016 654"/>
                <a:gd name="T35" fmla="*/ 3016 h 2404"/>
                <a:gd name="T36" fmla="+- 0 9220 9132"/>
                <a:gd name="T37" fmla="*/ T36 w 864"/>
                <a:gd name="T38" fmla="+- 0 3047 654"/>
                <a:gd name="T39" fmla="*/ 3047 h 2404"/>
                <a:gd name="T40" fmla="+- 0 9276 9132"/>
                <a:gd name="T41" fmla="*/ T40 w 864"/>
                <a:gd name="T42" fmla="+- 0 3058 654"/>
                <a:gd name="T43" fmla="*/ 3058 h 2404"/>
                <a:gd name="T44" fmla="+- 0 9852 9132"/>
                <a:gd name="T45" fmla="*/ T44 w 864"/>
                <a:gd name="T46" fmla="+- 0 3058 654"/>
                <a:gd name="T47" fmla="*/ 3058 h 2404"/>
                <a:gd name="T48" fmla="+- 0 9908 9132"/>
                <a:gd name="T49" fmla="*/ T48 w 864"/>
                <a:gd name="T50" fmla="+- 0 3047 654"/>
                <a:gd name="T51" fmla="*/ 3047 h 2404"/>
                <a:gd name="T52" fmla="+- 0 9954 9132"/>
                <a:gd name="T53" fmla="*/ T52 w 864"/>
                <a:gd name="T54" fmla="+- 0 3016 654"/>
                <a:gd name="T55" fmla="*/ 3016 h 2404"/>
                <a:gd name="T56" fmla="+- 0 9985 9132"/>
                <a:gd name="T57" fmla="*/ T56 w 864"/>
                <a:gd name="T58" fmla="+- 0 2970 654"/>
                <a:gd name="T59" fmla="*/ 2970 h 2404"/>
                <a:gd name="T60" fmla="+- 0 9996 9132"/>
                <a:gd name="T61" fmla="*/ T60 w 864"/>
                <a:gd name="T62" fmla="+- 0 2914 654"/>
                <a:gd name="T63" fmla="*/ 2914 h 2404"/>
                <a:gd name="T64" fmla="+- 0 9996 9132"/>
                <a:gd name="T65" fmla="*/ T64 w 864"/>
                <a:gd name="T66" fmla="+- 0 798 654"/>
                <a:gd name="T67" fmla="*/ 798 h 2404"/>
                <a:gd name="T68" fmla="+- 0 9985 9132"/>
                <a:gd name="T69" fmla="*/ T68 w 864"/>
                <a:gd name="T70" fmla="+- 0 742 654"/>
                <a:gd name="T71" fmla="*/ 742 h 2404"/>
                <a:gd name="T72" fmla="+- 0 9954 9132"/>
                <a:gd name="T73" fmla="*/ T72 w 864"/>
                <a:gd name="T74" fmla="+- 0 696 654"/>
                <a:gd name="T75" fmla="*/ 696 h 2404"/>
                <a:gd name="T76" fmla="+- 0 9908 9132"/>
                <a:gd name="T77" fmla="*/ T76 w 864"/>
                <a:gd name="T78" fmla="+- 0 665 654"/>
                <a:gd name="T79" fmla="*/ 665 h 2404"/>
                <a:gd name="T80" fmla="+- 0 9852 9132"/>
                <a:gd name="T81" fmla="*/ T80 w 864"/>
                <a:gd name="T82" fmla="+- 0 654 654"/>
                <a:gd name="T83" fmla="*/ 654 h 2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404">
                  <a:moveTo>
                    <a:pt x="720" y="0"/>
                  </a:moveTo>
                  <a:lnTo>
                    <a:pt x="144" y="0"/>
                  </a:lnTo>
                  <a:lnTo>
                    <a:pt x="88" y="11"/>
                  </a:lnTo>
                  <a:lnTo>
                    <a:pt x="42" y="42"/>
                  </a:lnTo>
                  <a:lnTo>
                    <a:pt x="12" y="88"/>
                  </a:lnTo>
                  <a:lnTo>
                    <a:pt x="0" y="144"/>
                  </a:lnTo>
                  <a:lnTo>
                    <a:pt x="0" y="2260"/>
                  </a:lnTo>
                  <a:lnTo>
                    <a:pt x="12" y="2316"/>
                  </a:lnTo>
                  <a:lnTo>
                    <a:pt x="42" y="2362"/>
                  </a:lnTo>
                  <a:lnTo>
                    <a:pt x="88" y="2393"/>
                  </a:lnTo>
                  <a:lnTo>
                    <a:pt x="144" y="2404"/>
                  </a:lnTo>
                  <a:lnTo>
                    <a:pt x="720" y="2404"/>
                  </a:lnTo>
                  <a:lnTo>
                    <a:pt x="776" y="2393"/>
                  </a:lnTo>
                  <a:lnTo>
                    <a:pt x="822" y="2362"/>
                  </a:lnTo>
                  <a:lnTo>
                    <a:pt x="853" y="2316"/>
                  </a:lnTo>
                  <a:lnTo>
                    <a:pt x="864" y="2260"/>
                  </a:lnTo>
                  <a:lnTo>
                    <a:pt x="864" y="144"/>
                  </a:lnTo>
                  <a:lnTo>
                    <a:pt x="853" y="88"/>
                  </a:lnTo>
                  <a:lnTo>
                    <a:pt x="822"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cxnSp>
          <p:nvCxnSpPr>
            <p:cNvPr id="13" name="Line 585"/>
            <p:cNvCxnSpPr>
              <a:cxnSpLocks noChangeShapeType="1"/>
            </p:cNvCxnSpPr>
            <p:nvPr/>
          </p:nvCxnSpPr>
          <p:spPr bwMode="auto">
            <a:xfrm>
              <a:off x="5498" y="3073"/>
              <a:ext cx="4752" cy="0"/>
            </a:xfrm>
            <a:prstGeom prst="line">
              <a:avLst/>
            </a:prstGeom>
            <a:noFill/>
            <a:ln w="9525">
              <a:solidFill>
                <a:srgbClr val="6C99C5"/>
              </a:solidFill>
              <a:prstDash val="solid"/>
              <a:round/>
              <a:headEnd/>
              <a:tailEnd/>
            </a:ln>
            <a:extLst>
              <a:ext uri="{909E8E84-426E-40DD-AFC4-6F175D3DCCD1}">
                <a14:hiddenFill xmlns:a14="http://schemas.microsoft.com/office/drawing/2010/main">
                  <a:noFill/>
                </a14:hiddenFill>
              </a:ext>
            </a:extLst>
          </p:spPr>
        </p:cxnSp>
      </p:grpSp>
      <p:sp>
        <p:nvSpPr>
          <p:cNvPr id="14" name="Rectangle 12"/>
          <p:cNvSpPr>
            <a:spLocks noChangeArrowheads="1"/>
          </p:cNvSpPr>
          <p:nvPr/>
        </p:nvSpPr>
        <p:spPr bwMode="auto">
          <a:xfrm>
            <a:off x="164909" y="92574"/>
            <a:ext cx="3241548" cy="397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39504" rIns="91440" bIns="330096" numCol="1" anchor="ctr" anchorCtr="0" compatLnSpc="1">
            <a:prstTxWarp prst="textNoShape">
              <a:avLst/>
            </a:prstTxWarp>
            <a:spAutoFit/>
          </a:bodyPr>
          <a:lstStyle>
            <a:lvl1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1pPr>
            <a:lvl2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2pPr>
            <a:lvl3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3pPr>
            <a:lvl4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4pPr>
            <a:lvl5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5pPr>
            <a:lvl6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6pPr>
            <a:lvl7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7pPr>
            <a:lvl8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8pPr>
            <a:lvl9pPr eaLnBrk="0" fontAlgn="base" hangingPunct="0">
              <a:spcBef>
                <a:spcPct val="0"/>
              </a:spcBef>
              <a:spcAft>
                <a:spcPct val="0"/>
              </a:spcAft>
              <a:tabLst>
                <a:tab pos="1158875" algn="l"/>
                <a:tab pos="1377950" algn="l"/>
                <a:tab pos="1416050" algn="l"/>
                <a:tab pos="1501775" algn="l"/>
                <a:tab pos="1555750" algn="l"/>
                <a:tab pos="2065338" algn="l"/>
                <a:tab pos="2092325" algn="l"/>
                <a:tab pos="2333625" algn="l"/>
                <a:tab pos="2397125" algn="l"/>
                <a:tab pos="30035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58875" algn="l"/>
                <a:tab pos="1377950" algn="l"/>
                <a:tab pos="1416050" algn="l"/>
                <a:tab pos="1501775" algn="l"/>
                <a:tab pos="1555750" algn="l"/>
                <a:tab pos="2065338" algn="l"/>
                <a:tab pos="2092325" algn="l"/>
                <a:tab pos="2333625" algn="l"/>
                <a:tab pos="2397125" algn="l"/>
                <a:tab pos="3003550" algn="l"/>
              </a:tabLst>
            </a:pPr>
            <a:r>
              <a:rPr kumimoji="0" lang="ru-RU" altLang="ru-RU" sz="1600" b="1" i="0" u="none" strike="noStrike" cap="none" normalizeH="0" baseline="0" dirty="0">
                <a:ln>
                  <a:noFill/>
                </a:ln>
                <a:solidFill>
                  <a:srgbClr val="002060"/>
                </a:solidFill>
                <a:effectLst/>
                <a:ea typeface="Verdana" panose="020B0604030504040204" pitchFamily="34" charset="0"/>
                <a:cs typeface="Arial" panose="020B0604020202020204" pitchFamily="34" charset="0"/>
              </a:rPr>
              <a:t>Цель программы</a:t>
            </a:r>
            <a:endParaRPr kumimoji="0" lang="ru-RU" altLang="ru-RU" sz="1600" b="0" i="0" u="none" strike="noStrike" cap="none" normalizeH="0" baseline="0" dirty="0">
              <a:ln>
                <a:noFill/>
              </a:ln>
              <a:solidFill>
                <a:srgbClr val="00206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58875" algn="l"/>
                <a:tab pos="1377950" algn="l"/>
                <a:tab pos="1416050" algn="l"/>
                <a:tab pos="1501775" algn="l"/>
                <a:tab pos="1555750" algn="l"/>
                <a:tab pos="2065338" algn="l"/>
                <a:tab pos="2092325" algn="l"/>
                <a:tab pos="2333625" algn="l"/>
                <a:tab pos="2397125" algn="l"/>
                <a:tab pos="3003550" algn="l"/>
              </a:tabLst>
            </a:pPr>
            <a:r>
              <a:rPr kumimoji="0" lang="ru-RU" altLang="ru-RU" sz="1300" b="0" i="0" u="none" strike="noStrike" cap="none" normalizeH="0" baseline="0" dirty="0">
                <a:ln>
                  <a:noFill/>
                </a:ln>
                <a:solidFill>
                  <a:schemeClr val="tx2">
                    <a:lumMod val="50000"/>
                  </a:schemeClr>
                </a:solidFill>
                <a:effectLst/>
                <a:ea typeface="Verdana" panose="020B0604030504040204" pitchFamily="34" charset="0"/>
                <a:cs typeface="Arial" panose="020B0604020202020204" pitchFamily="34" charset="0"/>
              </a:rPr>
              <a:t>развитие культурного и духовного потенциала населения муниципального округа Семеновский</a:t>
            </a:r>
            <a:br>
              <a:rPr kumimoji="0" lang="ru-RU" altLang="ru-RU" sz="1300" b="0" i="0" u="none" strike="noStrike" cap="none" normalizeH="0" baseline="0" dirty="0">
                <a:ln>
                  <a:noFill/>
                </a:ln>
                <a:solidFill>
                  <a:srgbClr val="244060"/>
                </a:solidFill>
                <a:effectLst/>
                <a:ea typeface="Verdana" panose="020B0604030504040204" pitchFamily="34" charset="0"/>
                <a:cs typeface="Arial" panose="020B0604020202020204" pitchFamily="34" charset="0"/>
              </a:rPr>
            </a:br>
            <a:br>
              <a:rPr kumimoji="0" lang="ru-RU" altLang="ru-RU" sz="1050" b="0" i="0" u="none" strike="noStrike" cap="none" normalizeH="0" baseline="0" dirty="0">
                <a:ln>
                  <a:noFill/>
                </a:ln>
                <a:solidFill>
                  <a:srgbClr val="244060"/>
                </a:solidFill>
                <a:effectLst/>
                <a:ea typeface="Verdana" panose="020B0604030504040204" pitchFamily="34" charset="0"/>
                <a:cs typeface="Arial" panose="020B0604020202020204" pitchFamily="34" charset="0"/>
              </a:rPr>
            </a:br>
            <a:endParaRPr kumimoji="0" lang="ru-RU" altLang="ru-RU" sz="1050" b="0" i="0" u="none" strike="noStrike" cap="none" normalizeH="0" baseline="0" dirty="0">
              <a:ln>
                <a:noFill/>
              </a:ln>
              <a:solidFill>
                <a:schemeClr val="tx1"/>
              </a:solidFill>
              <a:effectLst/>
              <a:ea typeface="Verdana" panose="020B060403050404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58875" algn="l"/>
                <a:tab pos="1377950" algn="l"/>
                <a:tab pos="1416050" algn="l"/>
                <a:tab pos="1501775" algn="l"/>
                <a:tab pos="1555750" algn="l"/>
                <a:tab pos="2065338" algn="l"/>
                <a:tab pos="2092325" algn="l"/>
                <a:tab pos="2333625" algn="l"/>
                <a:tab pos="2397125" algn="l"/>
                <a:tab pos="3003550" algn="l"/>
              </a:tabLst>
            </a:pPr>
            <a:r>
              <a:rPr kumimoji="0" lang="ru-RU" altLang="ru-RU" sz="1600" b="1" i="0" u="none" strike="noStrike" cap="none" normalizeH="0" baseline="0" dirty="0">
                <a:ln>
                  <a:noFill/>
                </a:ln>
                <a:solidFill>
                  <a:srgbClr val="002060"/>
                </a:solidFill>
                <a:effectLst/>
                <a:ea typeface="Verdana" panose="020B0604030504040204" pitchFamily="34" charset="0"/>
                <a:cs typeface="Arial" panose="020B0604020202020204" pitchFamily="34" charset="0"/>
              </a:rPr>
              <a:t>Срок действия программы</a:t>
            </a:r>
            <a:endParaRPr kumimoji="0" lang="ru-RU" altLang="ru-RU" sz="1600" b="0" i="0" u="none" strike="noStrike" cap="none" normalizeH="0" baseline="0" dirty="0">
              <a:ln>
                <a:noFill/>
              </a:ln>
              <a:solidFill>
                <a:srgbClr val="00206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58875" algn="l"/>
                <a:tab pos="1377950" algn="l"/>
                <a:tab pos="1416050" algn="l"/>
                <a:tab pos="1501775" algn="l"/>
                <a:tab pos="1555750" algn="l"/>
                <a:tab pos="2065338" algn="l"/>
                <a:tab pos="2092325" algn="l"/>
                <a:tab pos="2333625" algn="l"/>
                <a:tab pos="2397125" algn="l"/>
                <a:tab pos="3003550" algn="l"/>
              </a:tabLst>
            </a:pPr>
            <a:r>
              <a:rPr kumimoji="0" lang="ru-RU" altLang="ru-RU" sz="1600" b="1" i="0" u="none" strike="noStrike" cap="none" normalizeH="0" baseline="0" dirty="0">
                <a:ln>
                  <a:noFill/>
                </a:ln>
                <a:solidFill>
                  <a:srgbClr val="0F243E"/>
                </a:solidFill>
                <a:effectLst/>
                <a:ea typeface="Verdana" panose="020B0604030504040204" pitchFamily="34" charset="0"/>
                <a:cs typeface="Arial" panose="020B0604020202020204" pitchFamily="34" charset="0"/>
              </a:rPr>
              <a:t>2025-202</a:t>
            </a:r>
            <a:r>
              <a:rPr lang="ru-RU" altLang="ru-RU" sz="1600" b="1" dirty="0">
                <a:solidFill>
                  <a:srgbClr val="0F243E"/>
                </a:solidFill>
                <a:ea typeface="Verdana" panose="020B0604030504040204" pitchFamily="34" charset="0"/>
                <a:cs typeface="Arial" panose="020B0604020202020204" pitchFamily="34" charset="0"/>
              </a:rPr>
              <a:t>9</a:t>
            </a:r>
            <a:r>
              <a:rPr kumimoji="0" lang="ru-RU" altLang="ru-RU" sz="1600" b="1" i="0" u="none" strike="noStrike" cap="none" normalizeH="0" baseline="0" dirty="0">
                <a:ln>
                  <a:noFill/>
                </a:ln>
                <a:solidFill>
                  <a:srgbClr val="0F243E"/>
                </a:solidFill>
                <a:effectLst/>
                <a:ea typeface="Verdana" panose="020B0604030504040204" pitchFamily="34" charset="0"/>
                <a:cs typeface="Arial" panose="020B0604020202020204" pitchFamily="34" charset="0"/>
              </a:rPr>
              <a:t> годы</a:t>
            </a:r>
            <a:br>
              <a:rPr kumimoji="0" lang="ru-RU" altLang="ru-RU" sz="1300" b="0" i="0" u="none" strike="noStrike" cap="none" normalizeH="0" baseline="0" dirty="0">
                <a:ln>
                  <a:noFill/>
                </a:ln>
                <a:solidFill>
                  <a:srgbClr val="0F243E"/>
                </a:solidFill>
                <a:effectLst/>
                <a:ea typeface="Verdana" panose="020B0604030504040204" pitchFamily="34" charset="0"/>
                <a:cs typeface="Arial" panose="020B0604020202020204" pitchFamily="34" charset="0"/>
              </a:rPr>
            </a:br>
            <a:br>
              <a:rPr kumimoji="0" lang="ru-RU" altLang="ru-RU" sz="1600" b="0" i="0" u="none" strike="noStrike" cap="none" normalizeH="0" baseline="0" dirty="0">
                <a:ln>
                  <a:noFill/>
                </a:ln>
                <a:solidFill>
                  <a:srgbClr val="0F243E"/>
                </a:solidFill>
                <a:effectLst/>
                <a:ea typeface="Verdana" panose="020B0604030504040204" pitchFamily="34" charset="0"/>
                <a:cs typeface="Arial" panose="020B0604020202020204" pitchFamily="34" charset="0"/>
              </a:rPr>
            </a:br>
            <a:r>
              <a:rPr kumimoji="0" lang="ru-RU" altLang="ru-RU" sz="1600" b="1" i="0" u="none" strike="noStrike" cap="none" normalizeH="0" baseline="0" dirty="0">
                <a:ln>
                  <a:noFill/>
                </a:ln>
                <a:solidFill>
                  <a:srgbClr val="002060"/>
                </a:solidFill>
                <a:effectLst/>
                <a:ea typeface="Verdana" panose="020B0604030504040204" pitchFamily="34" charset="0"/>
                <a:cs typeface="Arial" panose="020B0604020202020204" pitchFamily="34" charset="0"/>
              </a:rPr>
              <a:t>Расходы на выполнение программы, млн. рублей</a:t>
            </a:r>
            <a:endParaRPr kumimoji="0" lang="ru-RU" altLang="ru-RU" sz="1600" b="0" i="0" u="none" strike="noStrike" cap="none" normalizeH="0" baseline="0" dirty="0">
              <a:ln>
                <a:noFill/>
              </a:ln>
              <a:solidFill>
                <a:srgbClr val="00206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58875" algn="l"/>
                <a:tab pos="1377950" algn="l"/>
                <a:tab pos="1416050" algn="l"/>
                <a:tab pos="1501775" algn="l"/>
                <a:tab pos="1555750" algn="l"/>
                <a:tab pos="2065338" algn="l"/>
                <a:tab pos="2092325" algn="l"/>
                <a:tab pos="2333625" algn="l"/>
                <a:tab pos="2397125" algn="l"/>
                <a:tab pos="3003550" algn="l"/>
              </a:tabLst>
            </a:pPr>
            <a:endParaRPr kumimoji="0" lang="ru-RU" altLang="ru-RU" sz="1800" b="0" i="0" u="none" strike="noStrike" cap="none" normalizeH="0" baseline="0" dirty="0">
              <a:ln>
                <a:noFill/>
              </a:ln>
              <a:solidFill>
                <a:schemeClr val="tx1"/>
              </a:solidFill>
              <a:effectLst/>
              <a:cs typeface="Arial" panose="020B0604020202020204" pitchFamily="34" charset="0"/>
            </a:endParaRPr>
          </a:p>
        </p:txBody>
      </p:sp>
      <p:sp>
        <p:nvSpPr>
          <p:cNvPr id="15" name="Rectangle 14"/>
          <p:cNvSpPr>
            <a:spLocks noChangeArrowheads="1"/>
          </p:cNvSpPr>
          <p:nvPr/>
        </p:nvSpPr>
        <p:spPr bwMode="auto">
          <a:xfrm>
            <a:off x="3625748" y="442768"/>
            <a:ext cx="301752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chemeClr val="tx1"/>
              </a:solidFill>
              <a:effectLst/>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Verdana" panose="020B0604030504040204" pitchFamily="34" charset="0"/>
              </a:rPr>
            </a:br>
            <a:r>
              <a:rPr kumimoji="0" lang="ru-RU" altLang="ru-RU" sz="1600" b="1"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Утверждена</a:t>
            </a:r>
            <a:endParaRPr kumimoji="0" lang="ru-RU" altLang="ru-RU"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r>
              <a:rPr kumimoji="0" lang="ru-RU" altLang="ru-RU" sz="1200" b="0"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Постановление администрации городского округа Семеновский Нижегородской области от 10.03.2025 г. №</a:t>
            </a:r>
            <a:r>
              <a:rPr lang="ru-RU" altLang="ru-RU" sz="12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742</a:t>
            </a:r>
            <a:r>
              <a:rPr kumimoji="0" lang="ru-RU" altLang="ru-RU" sz="1200" b="0"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"Об утверждении муниципальной программы "«Развитие культуры муниципального округа Семеновский Нижегородской области» </a:t>
            </a:r>
            <a:br>
              <a:rPr kumimoji="0" lang="ru-RU" altLang="ru-RU" sz="1300" b="0"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br>
            <a:r>
              <a:rPr kumimoji="0" lang="ru-RU" altLang="ru-RU" sz="1600" b="1"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Муниципальный заказчик-координатор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отдел культуры администрации муниципального округа Семеновский</a:t>
            </a:r>
            <a:br>
              <a:rPr kumimoji="0" lang="ru-RU" altLang="ru-RU" sz="1200" b="0" i="0" u="none" strike="noStrike" cap="none" normalizeH="0" baseline="0" dirty="0">
                <a:ln>
                  <a:noFill/>
                </a:ln>
                <a:solidFill>
                  <a:srgbClr val="0F243E"/>
                </a:solidFill>
                <a:effectLst/>
                <a:latin typeface="Segoe UI" panose="020B0502040204020203" pitchFamily="34" charset="0"/>
                <a:ea typeface="Verdana" panose="020B0604030504040204" pitchFamily="34" charset="0"/>
                <a:cs typeface="Segoe UI" panose="020B0502040204020203" pitchFamily="34" charset="0"/>
              </a:rPr>
            </a:br>
            <a:r>
              <a:rPr kumimoji="0" lang="ru-RU" altLang="ru-RU" sz="1600" b="1"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Целевая группа программы</a:t>
            </a:r>
            <a:endParaRPr kumimoji="0" lang="ru-RU" altLang="ru-RU"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все жители муниципального округа Семеновский Нижегородской области</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7" name="Прямоугольник 16"/>
          <p:cNvSpPr/>
          <p:nvPr/>
        </p:nvSpPr>
        <p:spPr>
          <a:xfrm>
            <a:off x="3810000" y="4419600"/>
            <a:ext cx="867866" cy="369332"/>
          </a:xfrm>
          <a:prstGeom prst="rect">
            <a:avLst/>
          </a:prstGeom>
        </p:spPr>
        <p:txBody>
          <a:bodyPr wrap="none">
            <a:spAutoFit/>
          </a:bodyPr>
          <a:lstStyle/>
          <a:p>
            <a:pPr marR="20955" algn="r">
              <a:spcBef>
                <a:spcPts val="10"/>
              </a:spcBef>
              <a:spcAft>
                <a:spcPts val="0"/>
              </a:spcAft>
            </a:pPr>
            <a:r>
              <a:rPr lang="ru-RU" b="1" dirty="0">
                <a:solidFill>
                  <a:srgbClr val="002060"/>
                </a:solidFill>
                <a:effectLst/>
                <a:latin typeface="Tahoma" panose="020B0604030504040204" pitchFamily="34" charset="0"/>
                <a:ea typeface="Tahoma" panose="020B0604030504040204" pitchFamily="34" charset="0"/>
                <a:cs typeface="Verdana" panose="020B0604030504040204" pitchFamily="34" charset="0"/>
              </a:rPr>
              <a:t>303,7</a:t>
            </a:r>
            <a:endParaRPr lang="ru-RU"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Прямоугольник 17"/>
          <p:cNvSpPr/>
          <p:nvPr/>
        </p:nvSpPr>
        <p:spPr>
          <a:xfrm>
            <a:off x="4953000" y="4495800"/>
            <a:ext cx="846707" cy="369332"/>
          </a:xfrm>
          <a:prstGeom prst="rect">
            <a:avLst/>
          </a:prstGeom>
        </p:spPr>
        <p:txBody>
          <a:bodyPr wrap="none">
            <a:spAutoFit/>
          </a:bodyPr>
          <a:lstStyle/>
          <a:p>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301,6</a:t>
            </a:r>
            <a:endParaRPr lang="ru-RU" dirty="0">
              <a:solidFill>
                <a:srgbClr val="002060"/>
              </a:solidFill>
            </a:endParaRPr>
          </a:p>
        </p:txBody>
      </p:sp>
      <p:sp>
        <p:nvSpPr>
          <p:cNvPr id="19" name="Прямоугольник 18"/>
          <p:cNvSpPr/>
          <p:nvPr/>
        </p:nvSpPr>
        <p:spPr>
          <a:xfrm>
            <a:off x="5973193" y="4191000"/>
            <a:ext cx="846707" cy="369332"/>
          </a:xfrm>
          <a:prstGeom prst="rect">
            <a:avLst/>
          </a:prstGeom>
        </p:spPr>
        <p:txBody>
          <a:bodyPr wrap="none">
            <a:spAutoFit/>
          </a:bodyPr>
          <a:lstStyle/>
          <a:p>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322,0</a:t>
            </a:r>
            <a:endParaRPr lang="ru-RU" dirty="0">
              <a:solidFill>
                <a:srgbClr val="002060"/>
              </a:solidFill>
            </a:endParaRPr>
          </a:p>
        </p:txBody>
      </p:sp>
      <p:sp>
        <p:nvSpPr>
          <p:cNvPr id="20" name="Прямоугольник 19"/>
          <p:cNvSpPr/>
          <p:nvPr/>
        </p:nvSpPr>
        <p:spPr>
          <a:xfrm>
            <a:off x="3810000" y="5791200"/>
            <a:ext cx="774572" cy="369332"/>
          </a:xfrm>
          <a:prstGeom prst="rect">
            <a:avLst/>
          </a:prstGeom>
        </p:spPr>
        <p:txBody>
          <a:bodyPr wrap="none">
            <a:spAutoFit/>
          </a:bodyPr>
          <a:lstStyle/>
          <a:p>
            <a:pPr algn="r">
              <a:spcBef>
                <a:spcPts val="1445"/>
              </a:spcBef>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2026</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Прямоугольник 20"/>
          <p:cNvSpPr/>
          <p:nvPr/>
        </p:nvSpPr>
        <p:spPr>
          <a:xfrm>
            <a:off x="4953000" y="5791200"/>
            <a:ext cx="774572" cy="369332"/>
          </a:xfrm>
          <a:prstGeom prst="rect">
            <a:avLst/>
          </a:prstGeom>
        </p:spPr>
        <p:txBody>
          <a:bodyPr wrap="none">
            <a:spAutoFit/>
          </a:bodyPr>
          <a:lstStyle/>
          <a:p>
            <a:pPr algn="r">
              <a:spcBef>
                <a:spcPts val="1445"/>
              </a:spcBef>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Прямоугольник 21"/>
          <p:cNvSpPr/>
          <p:nvPr/>
        </p:nvSpPr>
        <p:spPr>
          <a:xfrm>
            <a:off x="5943600" y="5791200"/>
            <a:ext cx="774571" cy="369332"/>
          </a:xfrm>
          <a:prstGeom prst="rect">
            <a:avLst/>
          </a:prstGeom>
        </p:spPr>
        <p:txBody>
          <a:bodyPr wrap="none">
            <a:spAutoFit/>
          </a:bodyPr>
          <a:lstStyle/>
          <a:p>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2028</a:t>
            </a:r>
            <a:endParaRPr lang="ru-RU" dirty="0">
              <a:solidFill>
                <a:srgbClr val="002060"/>
              </a:solidFill>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487044026"/>
              </p:ext>
            </p:extLst>
          </p:nvPr>
        </p:nvGraphicFramePr>
        <p:xfrm>
          <a:off x="62230" y="6096004"/>
          <a:ext cx="6688454" cy="2955422"/>
        </p:xfrm>
        <a:graphic>
          <a:graphicData uri="http://schemas.openxmlformats.org/drawingml/2006/table">
            <a:tbl>
              <a:tblPr firstRow="1" bandRow="1">
                <a:tableStyleId>{69CF1AB2-1976-4502-BF36-3FF5EA218861}</a:tableStyleId>
              </a:tblPr>
              <a:tblGrid>
                <a:gridCol w="2113655">
                  <a:extLst>
                    <a:ext uri="{9D8B030D-6E8A-4147-A177-3AD203B41FA5}">
                      <a16:colId xmlns:a16="http://schemas.microsoft.com/office/drawing/2014/main" val="2521880815"/>
                    </a:ext>
                  </a:extLst>
                </a:gridCol>
                <a:gridCol w="686164">
                  <a:extLst>
                    <a:ext uri="{9D8B030D-6E8A-4147-A177-3AD203B41FA5}">
                      <a16:colId xmlns:a16="http://schemas.microsoft.com/office/drawing/2014/main" val="1558134934"/>
                    </a:ext>
                  </a:extLst>
                </a:gridCol>
                <a:gridCol w="699954">
                  <a:extLst>
                    <a:ext uri="{9D8B030D-6E8A-4147-A177-3AD203B41FA5}">
                      <a16:colId xmlns:a16="http://schemas.microsoft.com/office/drawing/2014/main" val="1602136054"/>
                    </a:ext>
                  </a:extLst>
                </a:gridCol>
                <a:gridCol w="713789">
                  <a:extLst>
                    <a:ext uri="{9D8B030D-6E8A-4147-A177-3AD203B41FA5}">
                      <a16:colId xmlns:a16="http://schemas.microsoft.com/office/drawing/2014/main" val="1749563772"/>
                    </a:ext>
                  </a:extLst>
                </a:gridCol>
                <a:gridCol w="899961">
                  <a:extLst>
                    <a:ext uri="{9D8B030D-6E8A-4147-A177-3AD203B41FA5}">
                      <a16:colId xmlns:a16="http://schemas.microsoft.com/office/drawing/2014/main" val="2568019375"/>
                    </a:ext>
                  </a:extLst>
                </a:gridCol>
                <a:gridCol w="844047">
                  <a:extLst>
                    <a:ext uri="{9D8B030D-6E8A-4147-A177-3AD203B41FA5}">
                      <a16:colId xmlns:a16="http://schemas.microsoft.com/office/drawing/2014/main" val="362438013"/>
                    </a:ext>
                  </a:extLst>
                </a:gridCol>
                <a:gridCol w="730884">
                  <a:extLst>
                    <a:ext uri="{9D8B030D-6E8A-4147-A177-3AD203B41FA5}">
                      <a16:colId xmlns:a16="http://schemas.microsoft.com/office/drawing/2014/main" val="2530007733"/>
                    </a:ext>
                  </a:extLst>
                </a:gridCol>
              </a:tblGrid>
              <a:tr h="447394">
                <a:tc>
                  <a:txBody>
                    <a:bodyPr/>
                    <a:lstStyle/>
                    <a:p>
                      <a:pPr>
                        <a:spcBef>
                          <a:spcPts val="5"/>
                        </a:spcBef>
                        <a:spcAft>
                          <a:spcPts val="0"/>
                        </a:spcAft>
                      </a:pPr>
                      <a:r>
                        <a:rPr lang="ru-RU" sz="1050" dirty="0">
                          <a:effectLst/>
                        </a:rPr>
                        <a:t>         </a:t>
                      </a:r>
                      <a:br>
                        <a:rPr lang="ru-RU" sz="1050" dirty="0">
                          <a:effectLst/>
                        </a:rPr>
                      </a:br>
                      <a:r>
                        <a:rPr lang="ru-RU" sz="1050" dirty="0">
                          <a:effectLst/>
                        </a:rPr>
                        <a:t>        </a:t>
                      </a:r>
                      <a:r>
                        <a:rPr lang="ru-RU" sz="1200" dirty="0">
                          <a:effectLst/>
                        </a:rPr>
                        <a:t>Наименование</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42875" algn="ctr">
                        <a:lnSpc>
                          <a:spcPts val="1085"/>
                        </a:lnSpc>
                        <a:spcBef>
                          <a:spcPts val="535"/>
                        </a:spcBef>
                        <a:spcAft>
                          <a:spcPts val="0"/>
                        </a:spcAft>
                      </a:pPr>
                      <a:r>
                        <a:rPr lang="ru-RU" sz="1050" dirty="0">
                          <a:effectLst/>
                        </a:rPr>
                        <a:t>2024</a:t>
                      </a:r>
                    </a:p>
                    <a:p>
                      <a:pPr marL="173355" algn="ctr">
                        <a:lnSpc>
                          <a:spcPts val="1085"/>
                        </a:lnSpc>
                        <a:spcAft>
                          <a:spcPts val="0"/>
                        </a:spcAft>
                      </a:pPr>
                      <a:r>
                        <a:rPr lang="ru-RU" sz="1050" dirty="0">
                          <a:effectLst/>
                        </a:rPr>
                        <a:t>год</a:t>
                      </a:r>
                      <a:endParaRPr lang="ru-RU" sz="105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42875" algn="ctr">
                        <a:lnSpc>
                          <a:spcPts val="1085"/>
                        </a:lnSpc>
                        <a:spcBef>
                          <a:spcPts val="535"/>
                        </a:spcBef>
                        <a:spcAft>
                          <a:spcPts val="0"/>
                        </a:spcAft>
                      </a:pPr>
                      <a:r>
                        <a:rPr lang="ru-RU" sz="1050" dirty="0">
                          <a:effectLst/>
                        </a:rPr>
                        <a:t>2025</a:t>
                      </a:r>
                    </a:p>
                    <a:p>
                      <a:pPr marL="173355" algn="ctr">
                        <a:lnSpc>
                          <a:spcPts val="1085"/>
                        </a:lnSpc>
                        <a:spcAft>
                          <a:spcPts val="0"/>
                        </a:spcAft>
                      </a:pPr>
                      <a:r>
                        <a:rPr lang="ru-RU" sz="1050" dirty="0">
                          <a:effectLst/>
                        </a:rPr>
                        <a:t>год</a:t>
                      </a:r>
                      <a:endParaRPr lang="ru-RU" sz="105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42875" algn="ctr">
                        <a:lnSpc>
                          <a:spcPts val="1085"/>
                        </a:lnSpc>
                        <a:spcBef>
                          <a:spcPts val="535"/>
                        </a:spcBef>
                        <a:spcAft>
                          <a:spcPts val="0"/>
                        </a:spcAft>
                      </a:pPr>
                      <a:r>
                        <a:rPr lang="en-US" sz="1050" dirty="0">
                          <a:effectLst/>
                        </a:rPr>
                        <a:t>202</a:t>
                      </a:r>
                      <a:r>
                        <a:rPr lang="ru-RU" sz="1050" dirty="0">
                          <a:effectLst/>
                        </a:rPr>
                        <a:t>6</a:t>
                      </a:r>
                    </a:p>
                    <a:p>
                      <a:pPr marL="173355" algn="ctr">
                        <a:lnSpc>
                          <a:spcPts val="1085"/>
                        </a:lnSpc>
                        <a:spcAft>
                          <a:spcPts val="0"/>
                        </a:spcAft>
                      </a:pPr>
                      <a:r>
                        <a:rPr lang="ru-RU" sz="1050" dirty="0">
                          <a:effectLst/>
                        </a:rPr>
                        <a:t>год</a:t>
                      </a:r>
                      <a:endParaRPr lang="ru-RU" sz="105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7780" algn="ctr">
                        <a:lnSpc>
                          <a:spcPts val="1080"/>
                        </a:lnSpc>
                        <a:spcAft>
                          <a:spcPts val="0"/>
                        </a:spcAft>
                      </a:pPr>
                      <a:r>
                        <a:rPr lang="ru-RU" sz="1050" dirty="0">
                          <a:effectLst/>
                        </a:rPr>
                        <a:t>%</a:t>
                      </a:r>
                    </a:p>
                    <a:p>
                      <a:pPr marL="74295" marR="55880" algn="ctr">
                        <a:lnSpc>
                          <a:spcPts val="1080"/>
                        </a:lnSpc>
                        <a:spcAft>
                          <a:spcPts val="0"/>
                        </a:spcAft>
                      </a:pPr>
                      <a:r>
                        <a:rPr lang="ru-RU" sz="1050" dirty="0">
                          <a:effectLst/>
                        </a:rPr>
                        <a:t>к</a:t>
                      </a:r>
                      <a:r>
                        <a:rPr lang="ru-RU" sz="1050" spc="-30" dirty="0">
                          <a:effectLst/>
                        </a:rPr>
                        <a:t> </a:t>
                      </a:r>
                      <a:r>
                        <a:rPr lang="ru-RU" sz="1050" dirty="0">
                          <a:effectLst/>
                        </a:rPr>
                        <a:t>2025</a:t>
                      </a:r>
                    </a:p>
                    <a:p>
                      <a:pPr marL="74295" marR="56515" algn="ctr">
                        <a:lnSpc>
                          <a:spcPts val="990"/>
                        </a:lnSpc>
                        <a:spcAft>
                          <a:spcPts val="0"/>
                        </a:spcAft>
                      </a:pPr>
                      <a:r>
                        <a:rPr lang="ru-RU" sz="1050" dirty="0">
                          <a:effectLst/>
                        </a:rPr>
                        <a:t>году</a:t>
                      </a:r>
                      <a:endParaRPr lang="ru-RU" sz="105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67640" algn="ctr">
                        <a:lnSpc>
                          <a:spcPts val="1085"/>
                        </a:lnSpc>
                        <a:spcBef>
                          <a:spcPts val="535"/>
                        </a:spcBef>
                        <a:spcAft>
                          <a:spcPts val="0"/>
                        </a:spcAft>
                      </a:pPr>
                      <a:r>
                        <a:rPr lang="ru-RU" sz="1050" dirty="0">
                          <a:effectLst/>
                        </a:rPr>
                        <a:t>2027</a:t>
                      </a:r>
                    </a:p>
                    <a:p>
                      <a:pPr marL="200025" algn="ctr">
                        <a:lnSpc>
                          <a:spcPts val="1085"/>
                        </a:lnSpc>
                        <a:spcAft>
                          <a:spcPts val="0"/>
                        </a:spcAft>
                      </a:pPr>
                      <a:r>
                        <a:rPr lang="ru-RU" sz="1050" dirty="0">
                          <a:effectLst/>
                        </a:rPr>
                        <a:t>год</a:t>
                      </a:r>
                      <a:endParaRPr lang="ru-RU" sz="105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00330" algn="ctr">
                        <a:lnSpc>
                          <a:spcPts val="1085"/>
                        </a:lnSpc>
                        <a:spcBef>
                          <a:spcPts val="535"/>
                        </a:spcBef>
                        <a:spcAft>
                          <a:spcPts val="0"/>
                        </a:spcAft>
                      </a:pPr>
                      <a:r>
                        <a:rPr lang="ru-RU" sz="1050" dirty="0">
                          <a:effectLst/>
                        </a:rPr>
                        <a:t>2028</a:t>
                      </a:r>
                    </a:p>
                    <a:p>
                      <a:pPr marL="132080" algn="ctr">
                        <a:lnSpc>
                          <a:spcPts val="1085"/>
                        </a:lnSpc>
                        <a:spcAft>
                          <a:spcPts val="0"/>
                        </a:spcAft>
                      </a:pPr>
                      <a:r>
                        <a:rPr lang="ru-RU" sz="1050" dirty="0">
                          <a:effectLst/>
                        </a:rPr>
                        <a:t>год</a:t>
                      </a:r>
                      <a:endParaRPr lang="ru-RU" sz="105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1379942492"/>
                  </a:ext>
                </a:extLst>
              </a:tr>
              <a:tr h="749621">
                <a:tc>
                  <a:txBody>
                    <a:bodyPr/>
                    <a:lstStyle/>
                    <a:p>
                      <a:pPr>
                        <a:lnSpc>
                          <a:spcPts val="1085"/>
                        </a:lnSpc>
                        <a:spcBef>
                          <a:spcPts val="15"/>
                        </a:spcBef>
                        <a:spcAft>
                          <a:spcPts val="0"/>
                        </a:spcAft>
                      </a:pPr>
                      <a:r>
                        <a:rPr lang="ru-RU" sz="1200" dirty="0">
                          <a:effectLst/>
                        </a:rPr>
                        <a:t>Развитие</a:t>
                      </a:r>
                      <a:r>
                        <a:rPr lang="ru-RU" sz="1200" spc="85" dirty="0">
                          <a:effectLst/>
                        </a:rPr>
                        <a:t> </a:t>
                      </a:r>
                      <a:r>
                        <a:rPr lang="ru-RU" sz="1200" dirty="0">
                          <a:effectLst/>
                        </a:rPr>
                        <a:t>культуры</a:t>
                      </a:r>
                      <a:r>
                        <a:rPr lang="ru-RU" sz="1200" spc="90" dirty="0">
                          <a:effectLst/>
                        </a:rPr>
                        <a:t> муниципального</a:t>
                      </a:r>
                      <a:r>
                        <a:rPr lang="ru-RU" sz="1200" dirty="0">
                          <a:effectLst/>
                        </a:rPr>
                        <a:t> округа Семеновский,</a:t>
                      </a:r>
                    </a:p>
                    <a:p>
                      <a:pPr>
                        <a:lnSpc>
                          <a:spcPts val="1020"/>
                        </a:lnSpc>
                        <a:spcAft>
                          <a:spcPts val="0"/>
                        </a:spcAft>
                      </a:pPr>
                      <a:r>
                        <a:rPr lang="ru-RU" sz="1200" spc="-5" dirty="0">
                          <a:effectLst/>
                        </a:rPr>
                        <a:t>всего,</a:t>
                      </a:r>
                      <a:r>
                        <a:rPr lang="ru-RU" sz="1200" spc="-55" dirty="0">
                          <a:effectLst/>
                        </a:rPr>
                        <a:t> </a:t>
                      </a:r>
                      <a:r>
                        <a:rPr lang="ru-RU" sz="1200" spc="-5" dirty="0">
                          <a:effectLst/>
                        </a:rPr>
                        <a:t>в</a:t>
                      </a:r>
                      <a:r>
                        <a:rPr lang="ru-RU" sz="1200" spc="-40" dirty="0">
                          <a:effectLst/>
                        </a:rPr>
                        <a:t> </a:t>
                      </a:r>
                      <a:r>
                        <a:rPr lang="ru-RU" sz="1200" spc="-5" dirty="0">
                          <a:effectLst/>
                        </a:rPr>
                        <a:t>том</a:t>
                      </a:r>
                      <a:r>
                        <a:rPr lang="ru-RU" sz="1200" spc="-60" dirty="0">
                          <a:effectLst/>
                        </a:rPr>
                        <a:t> </a:t>
                      </a:r>
                      <a:r>
                        <a:rPr lang="ru-RU" sz="1200" spc="-5" dirty="0">
                          <a:effectLst/>
                        </a:rPr>
                        <a:t>числе</a:t>
                      </a:r>
                      <a:r>
                        <a:rPr lang="ru-RU" sz="1200" spc="-60" dirty="0">
                          <a:effectLst/>
                        </a:rPr>
                        <a:t> </a:t>
                      </a:r>
                      <a:r>
                        <a:rPr lang="ru-RU" sz="1200" dirty="0">
                          <a:effectLst/>
                        </a:rPr>
                        <a:t>подпрограммы:</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b="1" dirty="0">
                          <a:effectLst/>
                        </a:rPr>
                        <a:t>227</a:t>
                      </a:r>
                      <a:r>
                        <a:rPr lang="en-US" sz="1200" b="1" dirty="0">
                          <a:effectLst/>
                        </a:rPr>
                        <a:t>,</a:t>
                      </a:r>
                      <a:r>
                        <a:rPr lang="ru-RU" sz="1200" b="1" dirty="0">
                          <a:effectLst/>
                        </a:rPr>
                        <a:t> 4</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263,6</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b="1" dirty="0">
                          <a:effectLst/>
                        </a:rPr>
                        <a:t>303,7</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b="1" dirty="0">
                          <a:effectLst/>
                        </a:rPr>
                        <a:t>115,2</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b="1" dirty="0">
                          <a:effectLst/>
                        </a:rPr>
                        <a:t>301,6</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b="1" dirty="0">
                          <a:effectLst/>
                        </a:rPr>
                        <a:t>322,0</a:t>
                      </a:r>
                      <a:endParaRPr lang="ru-RU" sz="11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2440575606"/>
                  </a:ext>
                </a:extLst>
              </a:tr>
              <a:tr h="596062">
                <a:tc>
                  <a:txBody>
                    <a:bodyPr/>
                    <a:lstStyle/>
                    <a:p>
                      <a:pPr>
                        <a:lnSpc>
                          <a:spcPct val="98000"/>
                        </a:lnSpc>
                        <a:spcBef>
                          <a:spcPts val="25"/>
                        </a:spcBef>
                        <a:spcAft>
                          <a:spcPts val="0"/>
                        </a:spcAft>
                      </a:pPr>
                      <a:r>
                        <a:rPr lang="ru-RU" sz="1200" dirty="0">
                          <a:effectLst/>
                        </a:rPr>
                        <a:t>Дополнительное образование в сфере культуры</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200" dirty="0">
                          <a:effectLst/>
                        </a:rPr>
                        <a:t>37</a:t>
                      </a:r>
                      <a:r>
                        <a:rPr lang="en-US" sz="1200" dirty="0">
                          <a:effectLst/>
                        </a:rPr>
                        <a:t>,</a:t>
                      </a:r>
                      <a:r>
                        <a:rPr lang="ru-RU" sz="1200" dirty="0">
                          <a:effectLst/>
                        </a:rPr>
                        <a:t> 9</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46,0</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49,1</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106,7</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49,5</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48,5</a:t>
                      </a:r>
                      <a:endParaRPr lang="ru-RU" sz="11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3639570792"/>
                  </a:ext>
                </a:extLst>
              </a:tr>
              <a:tr h="213403">
                <a:tc>
                  <a:txBody>
                    <a:bodyPr/>
                    <a:lstStyle/>
                    <a:p>
                      <a:pPr>
                        <a:spcBef>
                          <a:spcPts val="550"/>
                        </a:spcBef>
                        <a:spcAft>
                          <a:spcPts val="0"/>
                        </a:spcAft>
                      </a:pPr>
                      <a:r>
                        <a:rPr lang="ru-RU" sz="1200" dirty="0">
                          <a:effectLst/>
                        </a:rPr>
                        <a:t>Развитие музейного дела</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200" dirty="0">
                          <a:effectLst/>
                        </a:rPr>
                        <a:t>26</a:t>
                      </a:r>
                      <a:r>
                        <a:rPr lang="en-US" sz="1200" dirty="0">
                          <a:effectLst/>
                        </a:rPr>
                        <a:t>,6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28,4</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38,1</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134,2</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38,2</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37,3</a:t>
                      </a:r>
                      <a:endParaRPr lang="ru-RU" sz="11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3876699914"/>
                  </a:ext>
                </a:extLst>
              </a:tr>
              <a:tr h="425749">
                <a:tc>
                  <a:txBody>
                    <a:bodyPr/>
                    <a:lstStyle/>
                    <a:p>
                      <a:pPr>
                        <a:lnSpc>
                          <a:spcPts val="1025"/>
                        </a:lnSpc>
                        <a:spcBef>
                          <a:spcPts val="5"/>
                        </a:spcBef>
                        <a:spcAft>
                          <a:spcPts val="0"/>
                        </a:spcAft>
                      </a:pPr>
                      <a:r>
                        <a:rPr lang="ru-RU" sz="1200" dirty="0">
                          <a:effectLst/>
                        </a:rPr>
                        <a:t> </a:t>
                      </a:r>
                    </a:p>
                    <a:p>
                      <a:pPr>
                        <a:lnSpc>
                          <a:spcPts val="1025"/>
                        </a:lnSpc>
                        <a:spcBef>
                          <a:spcPts val="5"/>
                        </a:spcBef>
                        <a:spcAft>
                          <a:spcPts val="0"/>
                        </a:spcAft>
                      </a:pPr>
                      <a:r>
                        <a:rPr lang="ru-RU" sz="1200" dirty="0">
                          <a:effectLst/>
                        </a:rPr>
                        <a:t>Библиотечное дело</a:t>
                      </a:r>
                    </a:p>
                    <a:p>
                      <a:pPr marR="160655">
                        <a:lnSpc>
                          <a:spcPts val="1025"/>
                        </a:lnSpc>
                        <a:spcBef>
                          <a:spcPts val="5"/>
                        </a:spcBef>
                        <a:spcAft>
                          <a:spcPts val="0"/>
                        </a:spcAft>
                      </a:pPr>
                      <a:r>
                        <a:rPr lang="ru-RU" sz="1200" dirty="0">
                          <a:effectLst/>
                        </a:rPr>
                        <a:t> </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200" dirty="0">
                          <a:effectLst/>
                        </a:rPr>
                        <a:t>36 </a:t>
                      </a:r>
                      <a:r>
                        <a:rPr lang="en-US" sz="1200" dirty="0">
                          <a:effectLst/>
                        </a:rPr>
                        <a:t>,5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40,5</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49,7</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122,7</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49,9</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49,8</a:t>
                      </a:r>
                      <a:endParaRPr lang="ru-RU" sz="11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370994403"/>
                  </a:ext>
                </a:extLst>
              </a:tr>
              <a:tr h="213403">
                <a:tc>
                  <a:txBody>
                    <a:bodyPr/>
                    <a:lstStyle/>
                    <a:p>
                      <a:pPr>
                        <a:lnSpc>
                          <a:spcPts val="1080"/>
                        </a:lnSpc>
                        <a:spcAft>
                          <a:spcPts val="0"/>
                        </a:spcAft>
                      </a:pPr>
                      <a:r>
                        <a:rPr lang="ru-RU" sz="1200" spc="-5" dirty="0">
                          <a:effectLst/>
                        </a:rPr>
                        <a:t>Организация досуга</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200" dirty="0">
                          <a:effectLst/>
                        </a:rPr>
                        <a:t>83</a:t>
                      </a:r>
                      <a:r>
                        <a:rPr lang="en-US" sz="1200" dirty="0">
                          <a:effectLst/>
                        </a:rPr>
                        <a:t>,9</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98,5</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115,3</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117,0</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112,5</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135,0</a:t>
                      </a:r>
                      <a:endParaRPr lang="ru-RU" sz="11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989932901"/>
                  </a:ext>
                </a:extLst>
              </a:tr>
              <a:tr h="309790">
                <a:tc>
                  <a:txBody>
                    <a:bodyPr/>
                    <a:lstStyle/>
                    <a:p>
                      <a:pPr>
                        <a:lnSpc>
                          <a:spcPts val="1080"/>
                        </a:lnSpc>
                        <a:spcAft>
                          <a:spcPts val="0"/>
                        </a:spcAft>
                      </a:pPr>
                      <a:r>
                        <a:rPr lang="ru-RU" sz="1200" dirty="0">
                          <a:effectLst/>
                        </a:rPr>
                        <a:t>Обеспечение реализации муниципальной программы</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200" dirty="0">
                          <a:effectLst/>
                        </a:rPr>
                        <a:t>42,4</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50,2</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51,5</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102,6</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51,5</a:t>
                      </a:r>
                      <a:endParaRPr lang="ru-RU"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1000"/>
                        </a:spcAft>
                      </a:pPr>
                      <a:r>
                        <a:rPr lang="ru-RU" sz="1200" dirty="0">
                          <a:effectLst/>
                        </a:rPr>
                        <a:t>51,5</a:t>
                      </a:r>
                      <a:endParaRPr lang="ru-RU" sz="11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3143729967"/>
                  </a:ext>
                </a:extLst>
              </a:tr>
            </a:tbl>
          </a:graphicData>
        </a:graphic>
      </p:graphicFrame>
      <p:sp>
        <p:nvSpPr>
          <p:cNvPr id="7" name="Text Box 593">
            <a:extLst>
              <a:ext uri="{FF2B5EF4-FFF2-40B4-BE49-F238E27FC236}">
                <a16:creationId xmlns:a16="http://schemas.microsoft.com/office/drawing/2014/main" id="{0783D293-79C1-1682-E2C8-33B02DAE2B5F}"/>
              </a:ext>
            </a:extLst>
          </p:cNvPr>
          <p:cNvSpPr txBox="1">
            <a:spLocks noChangeArrowheads="1"/>
          </p:cNvSpPr>
          <p:nvPr/>
        </p:nvSpPr>
        <p:spPr bwMode="auto">
          <a:xfrm>
            <a:off x="152149" y="3565632"/>
            <a:ext cx="3056115" cy="2188210"/>
          </a:xfrm>
          <a:prstGeom prst="rect">
            <a:avLst/>
          </a:prstGeom>
          <a:gradFill>
            <a:gsLst>
              <a:gs pos="75419">
                <a:srgbClr val="EDF6F9"/>
              </a:gs>
              <a:gs pos="97000">
                <a:srgbClr val="EDF6F9"/>
              </a:gs>
              <a:gs pos="100000">
                <a:schemeClr val="accent1">
                  <a:lumMod val="45000"/>
                  <a:lumOff val="55000"/>
                </a:schemeClr>
              </a:gs>
              <a:gs pos="99000">
                <a:schemeClr val="accent1">
                  <a:lumMod val="45000"/>
                  <a:lumOff val="55000"/>
                </a:schemeClr>
              </a:gs>
              <a:gs pos="96000">
                <a:schemeClr val="accent1">
                  <a:lumMod val="30000"/>
                  <a:lumOff val="70000"/>
                </a:schemeClr>
              </a:gs>
            </a:gsLst>
            <a:lin ang="5400000" scaled="1"/>
          </a:gradFill>
          <a:ln w="9525">
            <a:noFill/>
            <a:miter lim="800000"/>
            <a:headEnd/>
            <a:tailEnd/>
          </a:ln>
        </p:spPr>
        <p:txBody>
          <a:bodyPr rot="0" vert="horz" wrap="square" lIns="0" tIns="0" rIns="0" bIns="0" anchor="t" anchorCtr="0" upright="1">
            <a:noAutofit/>
          </a:bodyPr>
          <a:lstStyle/>
          <a:p>
            <a:pPr marL="144780" marR="133350" algn="ctr">
              <a:lnSpc>
                <a:spcPts val="1560"/>
              </a:lnSpc>
              <a:spcBef>
                <a:spcPts val="10"/>
              </a:spcBef>
              <a:spcAft>
                <a:spcPts val="0"/>
              </a:spcAft>
            </a:pP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44780" marR="133350" algn="ctr">
              <a:lnSpc>
                <a:spcPct val="98000"/>
              </a:lnSpc>
              <a:spcBef>
                <a:spcPts val="5"/>
              </a:spcBef>
              <a:spcAft>
                <a:spcPts val="0"/>
              </a:spcAft>
            </a:pPr>
            <a:r>
              <a:rPr lang="ru-RU" dirty="0">
                <a:solidFill>
                  <a:srgbClr val="002060"/>
                </a:solidFill>
                <a:effectLst/>
                <a:latin typeface="Arial" panose="020B0604020202020204" pitchFamily="34" charset="0"/>
                <a:ea typeface="Verdana" panose="020B0604030504040204" pitchFamily="34" charset="0"/>
                <a:cs typeface="Arial" panose="020B0604020202020204" pitchFamily="34" charset="0"/>
              </a:rPr>
              <a:t>Расходы</a:t>
            </a:r>
            <a:r>
              <a:rPr lang="ru-RU" spc="135"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dirty="0">
                <a:solidFill>
                  <a:srgbClr val="002060"/>
                </a:solidFill>
                <a:effectLst/>
                <a:latin typeface="Arial" panose="020B0604020202020204" pitchFamily="34" charset="0"/>
                <a:ea typeface="Verdana" panose="020B0604030504040204" pitchFamily="34" charset="0"/>
                <a:cs typeface="Arial" panose="020B0604020202020204" pitchFamily="34" charset="0"/>
              </a:rPr>
              <a:t>на</a:t>
            </a:r>
            <a:r>
              <a:rPr lang="ru-RU" spc="125"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dirty="0">
                <a:solidFill>
                  <a:srgbClr val="002060"/>
                </a:solidFill>
                <a:effectLst/>
                <a:latin typeface="Arial" panose="020B0604020202020204" pitchFamily="34" charset="0"/>
                <a:ea typeface="Verdana" panose="020B0604030504040204" pitchFamily="34" charset="0"/>
                <a:cs typeface="Arial" panose="020B0604020202020204" pitchFamily="34" charset="0"/>
              </a:rPr>
              <a:t>выполнение</a:t>
            </a:r>
            <a:r>
              <a:rPr lang="ru-RU" spc="-420"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p>
          <a:p>
            <a:pPr marL="144780" marR="133350" algn="ctr">
              <a:lnSpc>
                <a:spcPct val="98000"/>
              </a:lnSpc>
              <a:spcBef>
                <a:spcPts val="5"/>
              </a:spcBef>
              <a:spcAft>
                <a:spcPts val="0"/>
              </a:spcAft>
            </a:pPr>
            <a:r>
              <a:rPr lang="ru-RU" dirty="0">
                <a:solidFill>
                  <a:srgbClr val="002060"/>
                </a:solidFill>
                <a:effectLst/>
                <a:latin typeface="Arial" panose="020B0604020202020204" pitchFamily="34" charset="0"/>
                <a:ea typeface="Verdana" panose="020B0604030504040204" pitchFamily="34" charset="0"/>
                <a:cs typeface="Arial" panose="020B0604020202020204" pitchFamily="34" charset="0"/>
              </a:rPr>
              <a:t>Программы</a:t>
            </a:r>
          </a:p>
          <a:p>
            <a:pPr marL="144780" marR="133350" algn="ctr">
              <a:lnSpc>
                <a:spcPct val="98000"/>
              </a:lnSpc>
              <a:spcBef>
                <a:spcPts val="5"/>
              </a:spcBef>
              <a:spcAft>
                <a:spcPts val="0"/>
              </a:spcAft>
            </a:pPr>
            <a:r>
              <a:rPr kumimoji="0" lang="ru-RU" sz="3300" b="1" i="0" u="none" strike="noStrike" kern="1200" cap="none" spc="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303,7</a:t>
            </a:r>
            <a:endParaRPr kumimoji="0" lang="ru-RU" sz="1100" b="0" i="0" u="none" strike="noStrike" kern="1200" cap="none" spc="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endParaRPr>
          </a:p>
          <a:p>
            <a:pPr marL="144780" marR="133350" lvl="0" indent="0" algn="ctr" defTabSz="914400" rtl="0" eaLnBrk="1" fontAlgn="auto" latinLnBrk="0" hangingPunct="1">
              <a:lnSpc>
                <a:spcPts val="1560"/>
              </a:lnSpc>
              <a:spcBef>
                <a:spcPts val="10"/>
              </a:spcBef>
              <a:spcAft>
                <a:spcPts val="0"/>
              </a:spcAft>
              <a:buClrTx/>
              <a:buSzTx/>
              <a:buFontTx/>
              <a:buNone/>
              <a:tabLst/>
              <a:defRPr/>
            </a:pPr>
            <a:r>
              <a:rPr kumimoji="0" lang="ru-RU" sz="1300" b="1" i="0" u="none" strike="noStrike" kern="1200" cap="none" spc="-5"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млн.</a:t>
            </a:r>
            <a:r>
              <a:rPr kumimoji="0" lang="ru-RU" sz="1300" b="1" i="0" u="none" strike="noStrike" kern="1200" cap="none" spc="-85"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300" b="1" i="0" u="none" strike="noStrike" kern="1200" cap="none" spc="-5"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рублей</a:t>
            </a:r>
            <a:endParaRPr kumimoji="0" lang="en-US" sz="1300" b="1" i="0" u="none" strike="noStrike" kern="1200" cap="none" spc="-5"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endParaRPr>
          </a:p>
          <a:p>
            <a:pPr marL="144780" marR="133350" algn="ctr">
              <a:lnSpc>
                <a:spcPct val="98000"/>
              </a:lnSpc>
              <a:spcBef>
                <a:spcPts val="5"/>
              </a:spcBef>
              <a:spcAft>
                <a:spcPts val="0"/>
              </a:spcAft>
            </a:pPr>
            <a:endParaRPr lang="ru-RU" sz="1100"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a:p>
            <a:pPr marL="144780" marR="132080" algn="ctr">
              <a:lnSpc>
                <a:spcPts val="1555"/>
              </a:lnSpc>
              <a:spcAft>
                <a:spcPts val="0"/>
              </a:spcAft>
            </a:pPr>
            <a:r>
              <a:rPr lang="ru-RU" b="1" spc="-5" dirty="0">
                <a:solidFill>
                  <a:srgbClr val="002060"/>
                </a:solidFill>
                <a:effectLst/>
                <a:latin typeface="Arial" panose="020B0604020202020204" pitchFamily="34" charset="0"/>
                <a:ea typeface="Verdana" panose="020B0604030504040204" pitchFamily="34" charset="0"/>
                <a:cs typeface="Arial" panose="020B0604020202020204" pitchFamily="34" charset="0"/>
              </a:rPr>
              <a:t>в</a:t>
            </a:r>
            <a:r>
              <a:rPr lang="ru-RU" b="1" spc="-70"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b="1" spc="-5" dirty="0">
                <a:solidFill>
                  <a:srgbClr val="002060"/>
                </a:solidFill>
                <a:effectLst/>
                <a:latin typeface="Arial" panose="020B0604020202020204" pitchFamily="34" charset="0"/>
                <a:ea typeface="Verdana" panose="020B0604030504040204" pitchFamily="34" charset="0"/>
                <a:cs typeface="Arial" panose="020B0604020202020204" pitchFamily="34" charset="0"/>
              </a:rPr>
              <a:t>2026</a:t>
            </a:r>
            <a:r>
              <a:rPr lang="ru-RU" b="1" spc="-70"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b="1" spc="-5" dirty="0">
                <a:solidFill>
                  <a:srgbClr val="002060"/>
                </a:solidFill>
                <a:effectLst/>
                <a:latin typeface="Arial" panose="020B0604020202020204" pitchFamily="34" charset="0"/>
                <a:ea typeface="Verdana" panose="020B0604030504040204" pitchFamily="34" charset="0"/>
                <a:cs typeface="Arial" panose="020B0604020202020204" pitchFamily="34" charset="0"/>
              </a:rPr>
              <a:t>году</a:t>
            </a:r>
            <a:endParaRPr lang="ru-RU"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001E11F7-70AA-9EC4-1EFC-BC0D23F23581}"/>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45</a:t>
            </a:fld>
            <a:endParaRPr lang="ru-RU" spc="-100" dirty="0"/>
          </a:p>
        </p:txBody>
      </p:sp>
    </p:spTree>
    <p:extLst>
      <p:ext uri="{BB962C8B-B14F-4D97-AF65-F5344CB8AC3E}">
        <p14:creationId xmlns:p14="http://schemas.microsoft.com/office/powerpoint/2010/main" val="2515518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6858000" cy="923330"/>
          </a:xfrm>
          <a:prstGeom prst="rect">
            <a:avLst/>
          </a:prstGeom>
          <a:noFill/>
        </p:spPr>
        <p:txBody>
          <a:bodyPr wrap="square" rtlCol="0">
            <a:spAutoFit/>
          </a:bodyPr>
          <a:lstStyle/>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b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«Развитие культуры муниципального округа Семеновский Нижегородской области»</a:t>
            </a:r>
          </a:p>
        </p:txBody>
      </p:sp>
      <p:grpSp>
        <p:nvGrpSpPr>
          <p:cNvPr id="22" name="Group 581"/>
          <p:cNvGrpSpPr>
            <a:grpSpLocks/>
          </p:cNvGrpSpPr>
          <p:nvPr/>
        </p:nvGrpSpPr>
        <p:grpSpPr bwMode="auto">
          <a:xfrm>
            <a:off x="200660" y="1752994"/>
            <a:ext cx="1115060" cy="1393825"/>
            <a:chOff x="196" y="887"/>
            <a:chExt cx="1984" cy="2854"/>
          </a:xfrm>
        </p:grpSpPr>
        <p:sp>
          <p:nvSpPr>
            <p:cNvPr id="23" name="Freeform 583"/>
            <p:cNvSpPr>
              <a:spLocks/>
            </p:cNvSpPr>
            <p:nvPr/>
          </p:nvSpPr>
          <p:spPr bwMode="auto">
            <a:xfrm>
              <a:off x="216" y="954"/>
              <a:ext cx="1944" cy="2767"/>
            </a:xfrm>
            <a:custGeom>
              <a:avLst/>
              <a:gdLst>
                <a:gd name="T0" fmla="+- 0 216 216"/>
                <a:gd name="T1" fmla="*/ T0 w 1944"/>
                <a:gd name="T2" fmla="+- 0 1278 954"/>
                <a:gd name="T3" fmla="*/ 1278 h 2767"/>
                <a:gd name="T4" fmla="+- 0 225 216"/>
                <a:gd name="T5" fmla="*/ T4 w 1944"/>
                <a:gd name="T6" fmla="+- 0 1204 954"/>
                <a:gd name="T7" fmla="*/ 1204 h 2767"/>
                <a:gd name="T8" fmla="+- 0 249 216"/>
                <a:gd name="T9" fmla="*/ T8 w 1944"/>
                <a:gd name="T10" fmla="+- 0 1136 954"/>
                <a:gd name="T11" fmla="*/ 1136 h 2767"/>
                <a:gd name="T12" fmla="+- 0 287 216"/>
                <a:gd name="T13" fmla="*/ T12 w 1944"/>
                <a:gd name="T14" fmla="+- 0 1076 954"/>
                <a:gd name="T15" fmla="*/ 1076 h 2767"/>
                <a:gd name="T16" fmla="+- 0 338 216"/>
                <a:gd name="T17" fmla="*/ T16 w 1944"/>
                <a:gd name="T18" fmla="+- 0 1026 954"/>
                <a:gd name="T19" fmla="*/ 1026 h 2767"/>
                <a:gd name="T20" fmla="+- 0 398 216"/>
                <a:gd name="T21" fmla="*/ T20 w 1944"/>
                <a:gd name="T22" fmla="+- 0 987 954"/>
                <a:gd name="T23" fmla="*/ 987 h 2767"/>
                <a:gd name="T24" fmla="+- 0 466 216"/>
                <a:gd name="T25" fmla="*/ T24 w 1944"/>
                <a:gd name="T26" fmla="+- 0 963 954"/>
                <a:gd name="T27" fmla="*/ 963 h 2767"/>
                <a:gd name="T28" fmla="+- 0 540 216"/>
                <a:gd name="T29" fmla="*/ T28 w 1944"/>
                <a:gd name="T30" fmla="+- 0 954 954"/>
                <a:gd name="T31" fmla="*/ 954 h 2767"/>
                <a:gd name="T32" fmla="+- 0 1836 216"/>
                <a:gd name="T33" fmla="*/ T32 w 1944"/>
                <a:gd name="T34" fmla="+- 0 954 954"/>
                <a:gd name="T35" fmla="*/ 954 h 2767"/>
                <a:gd name="T36" fmla="+- 0 1910 216"/>
                <a:gd name="T37" fmla="*/ T36 w 1944"/>
                <a:gd name="T38" fmla="+- 0 963 954"/>
                <a:gd name="T39" fmla="*/ 963 h 2767"/>
                <a:gd name="T40" fmla="+- 0 1979 216"/>
                <a:gd name="T41" fmla="*/ T40 w 1944"/>
                <a:gd name="T42" fmla="+- 0 987 954"/>
                <a:gd name="T43" fmla="*/ 987 h 2767"/>
                <a:gd name="T44" fmla="+- 0 2039 216"/>
                <a:gd name="T45" fmla="*/ T44 w 1944"/>
                <a:gd name="T46" fmla="+- 0 1026 954"/>
                <a:gd name="T47" fmla="*/ 1026 h 2767"/>
                <a:gd name="T48" fmla="+- 0 2089 216"/>
                <a:gd name="T49" fmla="*/ T48 w 1944"/>
                <a:gd name="T50" fmla="+- 0 1076 954"/>
                <a:gd name="T51" fmla="*/ 1076 h 2767"/>
                <a:gd name="T52" fmla="+- 0 2127 216"/>
                <a:gd name="T53" fmla="*/ T52 w 1944"/>
                <a:gd name="T54" fmla="+- 0 1136 954"/>
                <a:gd name="T55" fmla="*/ 1136 h 2767"/>
                <a:gd name="T56" fmla="+- 0 2151 216"/>
                <a:gd name="T57" fmla="*/ T56 w 1944"/>
                <a:gd name="T58" fmla="+- 0 1204 954"/>
                <a:gd name="T59" fmla="*/ 1204 h 2767"/>
                <a:gd name="T60" fmla="+- 0 2160 216"/>
                <a:gd name="T61" fmla="*/ T60 w 1944"/>
                <a:gd name="T62" fmla="+- 0 1278 954"/>
                <a:gd name="T63" fmla="*/ 1278 h 2767"/>
                <a:gd name="T64" fmla="+- 0 2160 216"/>
                <a:gd name="T65" fmla="*/ T64 w 1944"/>
                <a:gd name="T66" fmla="+- 0 3397 954"/>
                <a:gd name="T67" fmla="*/ 3397 h 2767"/>
                <a:gd name="T68" fmla="+- 0 2151 216"/>
                <a:gd name="T69" fmla="*/ T68 w 1944"/>
                <a:gd name="T70" fmla="+- 0 3471 954"/>
                <a:gd name="T71" fmla="*/ 3471 h 2767"/>
                <a:gd name="T72" fmla="+- 0 2127 216"/>
                <a:gd name="T73" fmla="*/ T72 w 1944"/>
                <a:gd name="T74" fmla="+- 0 3539 954"/>
                <a:gd name="T75" fmla="*/ 3539 h 2767"/>
                <a:gd name="T76" fmla="+- 0 2089 216"/>
                <a:gd name="T77" fmla="*/ T76 w 1944"/>
                <a:gd name="T78" fmla="+- 0 3599 954"/>
                <a:gd name="T79" fmla="*/ 3599 h 2767"/>
                <a:gd name="T80" fmla="+- 0 2039 216"/>
                <a:gd name="T81" fmla="*/ T80 w 1944"/>
                <a:gd name="T82" fmla="+- 0 3649 954"/>
                <a:gd name="T83" fmla="*/ 3649 h 2767"/>
                <a:gd name="T84" fmla="+- 0 1979 216"/>
                <a:gd name="T85" fmla="*/ T84 w 1944"/>
                <a:gd name="T86" fmla="+- 0 3688 954"/>
                <a:gd name="T87" fmla="*/ 3688 h 2767"/>
                <a:gd name="T88" fmla="+- 0 1910 216"/>
                <a:gd name="T89" fmla="*/ T88 w 1944"/>
                <a:gd name="T90" fmla="+- 0 3712 954"/>
                <a:gd name="T91" fmla="*/ 3712 h 2767"/>
                <a:gd name="T92" fmla="+- 0 1836 216"/>
                <a:gd name="T93" fmla="*/ T92 w 1944"/>
                <a:gd name="T94" fmla="+- 0 3721 954"/>
                <a:gd name="T95" fmla="*/ 3721 h 2767"/>
                <a:gd name="T96" fmla="+- 0 540 216"/>
                <a:gd name="T97" fmla="*/ T96 w 1944"/>
                <a:gd name="T98" fmla="+- 0 3721 954"/>
                <a:gd name="T99" fmla="*/ 3721 h 2767"/>
                <a:gd name="T100" fmla="+- 0 466 216"/>
                <a:gd name="T101" fmla="*/ T100 w 1944"/>
                <a:gd name="T102" fmla="+- 0 3712 954"/>
                <a:gd name="T103" fmla="*/ 3712 h 2767"/>
                <a:gd name="T104" fmla="+- 0 398 216"/>
                <a:gd name="T105" fmla="*/ T104 w 1944"/>
                <a:gd name="T106" fmla="+- 0 3688 954"/>
                <a:gd name="T107" fmla="*/ 3688 h 2767"/>
                <a:gd name="T108" fmla="+- 0 338 216"/>
                <a:gd name="T109" fmla="*/ T108 w 1944"/>
                <a:gd name="T110" fmla="+- 0 3649 954"/>
                <a:gd name="T111" fmla="*/ 3649 h 2767"/>
                <a:gd name="T112" fmla="+- 0 287 216"/>
                <a:gd name="T113" fmla="*/ T112 w 1944"/>
                <a:gd name="T114" fmla="+- 0 3599 954"/>
                <a:gd name="T115" fmla="*/ 3599 h 2767"/>
                <a:gd name="T116" fmla="+- 0 249 216"/>
                <a:gd name="T117" fmla="*/ T116 w 1944"/>
                <a:gd name="T118" fmla="+- 0 3539 954"/>
                <a:gd name="T119" fmla="*/ 3539 h 2767"/>
                <a:gd name="T120" fmla="+- 0 225 216"/>
                <a:gd name="T121" fmla="*/ T120 w 1944"/>
                <a:gd name="T122" fmla="+- 0 3471 954"/>
                <a:gd name="T123" fmla="*/ 3471 h 2767"/>
                <a:gd name="T124" fmla="+- 0 216 216"/>
                <a:gd name="T125" fmla="*/ T124 w 1944"/>
                <a:gd name="T126" fmla="+- 0 3397 954"/>
                <a:gd name="T127" fmla="*/ 3397 h 2767"/>
                <a:gd name="T128" fmla="+- 0 216 216"/>
                <a:gd name="T129" fmla="*/ T128 w 1944"/>
                <a:gd name="T130" fmla="+- 0 1278 954"/>
                <a:gd name="T131" fmla="*/ 1278 h 27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767">
                  <a:moveTo>
                    <a:pt x="0" y="324"/>
                  </a:moveTo>
                  <a:lnTo>
                    <a:pt x="9" y="250"/>
                  </a:lnTo>
                  <a:lnTo>
                    <a:pt x="33" y="182"/>
                  </a:lnTo>
                  <a:lnTo>
                    <a:pt x="71" y="122"/>
                  </a:lnTo>
                  <a:lnTo>
                    <a:pt x="122" y="72"/>
                  </a:lnTo>
                  <a:lnTo>
                    <a:pt x="182" y="33"/>
                  </a:lnTo>
                  <a:lnTo>
                    <a:pt x="250" y="9"/>
                  </a:lnTo>
                  <a:lnTo>
                    <a:pt x="324" y="0"/>
                  </a:lnTo>
                  <a:lnTo>
                    <a:pt x="1620" y="0"/>
                  </a:lnTo>
                  <a:lnTo>
                    <a:pt x="1694" y="9"/>
                  </a:lnTo>
                  <a:lnTo>
                    <a:pt x="1763" y="33"/>
                  </a:lnTo>
                  <a:lnTo>
                    <a:pt x="1823" y="72"/>
                  </a:lnTo>
                  <a:lnTo>
                    <a:pt x="1873" y="122"/>
                  </a:lnTo>
                  <a:lnTo>
                    <a:pt x="1911" y="182"/>
                  </a:lnTo>
                  <a:lnTo>
                    <a:pt x="1935" y="250"/>
                  </a:lnTo>
                  <a:lnTo>
                    <a:pt x="1944" y="324"/>
                  </a:lnTo>
                  <a:lnTo>
                    <a:pt x="1944" y="2443"/>
                  </a:lnTo>
                  <a:lnTo>
                    <a:pt x="1935" y="2517"/>
                  </a:lnTo>
                  <a:lnTo>
                    <a:pt x="1911" y="2585"/>
                  </a:lnTo>
                  <a:lnTo>
                    <a:pt x="1873" y="2645"/>
                  </a:lnTo>
                  <a:lnTo>
                    <a:pt x="1823" y="2695"/>
                  </a:lnTo>
                  <a:lnTo>
                    <a:pt x="1763" y="2734"/>
                  </a:lnTo>
                  <a:lnTo>
                    <a:pt x="1694" y="2758"/>
                  </a:lnTo>
                  <a:lnTo>
                    <a:pt x="1620" y="2767"/>
                  </a:lnTo>
                  <a:lnTo>
                    <a:pt x="324" y="2767"/>
                  </a:lnTo>
                  <a:lnTo>
                    <a:pt x="250" y="2758"/>
                  </a:lnTo>
                  <a:lnTo>
                    <a:pt x="182" y="2734"/>
                  </a:lnTo>
                  <a:lnTo>
                    <a:pt x="122" y="2695"/>
                  </a:lnTo>
                  <a:lnTo>
                    <a:pt x="71" y="2645"/>
                  </a:lnTo>
                  <a:lnTo>
                    <a:pt x="33" y="2585"/>
                  </a:lnTo>
                  <a:lnTo>
                    <a:pt x="9" y="2517"/>
                  </a:lnTo>
                  <a:lnTo>
                    <a:pt x="0" y="2443"/>
                  </a:lnTo>
                  <a:lnTo>
                    <a:pt x="0" y="324"/>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24" name="Text Box 582"/>
            <p:cNvSpPr txBox="1">
              <a:spLocks noChangeArrowheads="1"/>
            </p:cNvSpPr>
            <p:nvPr/>
          </p:nvSpPr>
          <p:spPr bwMode="auto">
            <a:xfrm>
              <a:off x="196" y="887"/>
              <a:ext cx="1984" cy="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1290" marR="161925" algn="ctr">
                <a:lnSpc>
                  <a:spcPts val="1815"/>
                </a:lnSpc>
                <a:spcAft>
                  <a:spcPts val="0"/>
                </a:spcAft>
              </a:pPr>
              <a:r>
                <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2024</a:t>
              </a:r>
            </a:p>
            <a:p>
              <a:pPr marL="161925" marR="161925" algn="ctr">
                <a:lnSpc>
                  <a:spcPts val="1800"/>
                </a:lnSpc>
                <a:spcAft>
                  <a:spcPts val="0"/>
                </a:spcAft>
              </a:pPr>
              <a:r>
                <a:rPr lang="ru-RU" sz="16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год</a:t>
              </a:r>
            </a:p>
            <a:p>
              <a:pPr marL="161925" marR="161925" algn="ctr">
                <a:lnSpc>
                  <a:spcPts val="2645"/>
                </a:lnSpc>
                <a:spcAft>
                  <a:spcPts val="0"/>
                </a:spcAft>
              </a:pPr>
              <a:r>
                <a:rPr lang="ru-RU" sz="2200" b="1" dirty="0">
                  <a:solidFill>
                    <a:srgbClr val="002060"/>
                  </a:solidFill>
                  <a:latin typeface="Segoe UI" panose="020B0502040204020203" pitchFamily="34" charset="0"/>
                  <a:ea typeface="Verdana" panose="020B0604030504040204" pitchFamily="34" charset="0"/>
                  <a:cs typeface="Segoe UI" panose="020B0502040204020203" pitchFamily="34" charset="0"/>
                </a:rPr>
                <a:t>5 008</a:t>
              </a:r>
            </a:p>
            <a:p>
              <a:pPr marL="161925" marR="161925" algn="ctr">
                <a:lnSpc>
                  <a:spcPts val="1565"/>
                </a:lnSpc>
                <a:spcAft>
                  <a:spcPts val="0"/>
                </a:spcAft>
              </a:pPr>
              <a:r>
                <a:rPr lang="ru-RU" sz="13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рублей</a:t>
              </a:r>
              <a:endParaRPr lang="ru-RU" sz="11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p:txBody>
        </p:sp>
      </p:grpSp>
      <p:grpSp>
        <p:nvGrpSpPr>
          <p:cNvPr id="25" name="Group 578"/>
          <p:cNvGrpSpPr>
            <a:grpSpLocks/>
          </p:cNvGrpSpPr>
          <p:nvPr/>
        </p:nvGrpSpPr>
        <p:grpSpPr bwMode="auto">
          <a:xfrm>
            <a:off x="1427480" y="1699581"/>
            <a:ext cx="1214120" cy="1429459"/>
            <a:chOff x="2275" y="1521"/>
            <a:chExt cx="1984" cy="2220"/>
          </a:xfrm>
        </p:grpSpPr>
        <p:sp>
          <p:nvSpPr>
            <p:cNvPr id="26" name="Freeform 580"/>
            <p:cNvSpPr>
              <a:spLocks/>
            </p:cNvSpPr>
            <p:nvPr/>
          </p:nvSpPr>
          <p:spPr bwMode="auto">
            <a:xfrm>
              <a:off x="2295" y="1521"/>
              <a:ext cx="1944" cy="2200"/>
            </a:xfrm>
            <a:custGeom>
              <a:avLst/>
              <a:gdLst>
                <a:gd name="T0" fmla="+- 0 2295 2295"/>
                <a:gd name="T1" fmla="*/ T0 w 1944"/>
                <a:gd name="T2" fmla="+- 0 1845 1521"/>
                <a:gd name="T3" fmla="*/ 1845 h 2200"/>
                <a:gd name="T4" fmla="+- 0 2304 2295"/>
                <a:gd name="T5" fmla="*/ T4 w 1944"/>
                <a:gd name="T6" fmla="+- 0 1771 1521"/>
                <a:gd name="T7" fmla="*/ 1771 h 2200"/>
                <a:gd name="T8" fmla="+- 0 2328 2295"/>
                <a:gd name="T9" fmla="*/ T8 w 1944"/>
                <a:gd name="T10" fmla="+- 0 1703 1521"/>
                <a:gd name="T11" fmla="*/ 1703 h 2200"/>
                <a:gd name="T12" fmla="+- 0 2366 2295"/>
                <a:gd name="T13" fmla="*/ T12 w 1944"/>
                <a:gd name="T14" fmla="+- 0 1643 1521"/>
                <a:gd name="T15" fmla="*/ 1643 h 2200"/>
                <a:gd name="T16" fmla="+- 0 2417 2295"/>
                <a:gd name="T17" fmla="*/ T16 w 1944"/>
                <a:gd name="T18" fmla="+- 0 1593 1521"/>
                <a:gd name="T19" fmla="*/ 1593 h 2200"/>
                <a:gd name="T20" fmla="+- 0 2477 2295"/>
                <a:gd name="T21" fmla="*/ T20 w 1944"/>
                <a:gd name="T22" fmla="+- 0 1554 1521"/>
                <a:gd name="T23" fmla="*/ 1554 h 2200"/>
                <a:gd name="T24" fmla="+- 0 2545 2295"/>
                <a:gd name="T25" fmla="*/ T24 w 1944"/>
                <a:gd name="T26" fmla="+- 0 1530 1521"/>
                <a:gd name="T27" fmla="*/ 1530 h 2200"/>
                <a:gd name="T28" fmla="+- 0 2619 2295"/>
                <a:gd name="T29" fmla="*/ T28 w 1944"/>
                <a:gd name="T30" fmla="+- 0 1521 1521"/>
                <a:gd name="T31" fmla="*/ 1521 h 2200"/>
                <a:gd name="T32" fmla="+- 0 3915 2295"/>
                <a:gd name="T33" fmla="*/ T32 w 1944"/>
                <a:gd name="T34" fmla="+- 0 1521 1521"/>
                <a:gd name="T35" fmla="*/ 1521 h 2200"/>
                <a:gd name="T36" fmla="+- 0 3989 2295"/>
                <a:gd name="T37" fmla="*/ T36 w 1944"/>
                <a:gd name="T38" fmla="+- 0 1530 1521"/>
                <a:gd name="T39" fmla="*/ 1530 h 2200"/>
                <a:gd name="T40" fmla="+- 0 4058 2295"/>
                <a:gd name="T41" fmla="*/ T40 w 1944"/>
                <a:gd name="T42" fmla="+- 0 1554 1521"/>
                <a:gd name="T43" fmla="*/ 1554 h 2200"/>
                <a:gd name="T44" fmla="+- 0 4118 2295"/>
                <a:gd name="T45" fmla="*/ T44 w 1944"/>
                <a:gd name="T46" fmla="+- 0 1593 1521"/>
                <a:gd name="T47" fmla="*/ 1593 h 2200"/>
                <a:gd name="T48" fmla="+- 0 4168 2295"/>
                <a:gd name="T49" fmla="*/ T48 w 1944"/>
                <a:gd name="T50" fmla="+- 0 1643 1521"/>
                <a:gd name="T51" fmla="*/ 1643 h 2200"/>
                <a:gd name="T52" fmla="+- 0 4206 2295"/>
                <a:gd name="T53" fmla="*/ T52 w 1944"/>
                <a:gd name="T54" fmla="+- 0 1703 1521"/>
                <a:gd name="T55" fmla="*/ 1703 h 2200"/>
                <a:gd name="T56" fmla="+- 0 4230 2295"/>
                <a:gd name="T57" fmla="*/ T56 w 1944"/>
                <a:gd name="T58" fmla="+- 0 1771 1521"/>
                <a:gd name="T59" fmla="*/ 1771 h 2200"/>
                <a:gd name="T60" fmla="+- 0 4239 2295"/>
                <a:gd name="T61" fmla="*/ T60 w 1944"/>
                <a:gd name="T62" fmla="+- 0 1845 1521"/>
                <a:gd name="T63" fmla="*/ 1845 h 2200"/>
                <a:gd name="T64" fmla="+- 0 4239 2295"/>
                <a:gd name="T65" fmla="*/ T64 w 1944"/>
                <a:gd name="T66" fmla="+- 0 3397 1521"/>
                <a:gd name="T67" fmla="*/ 3397 h 2200"/>
                <a:gd name="T68" fmla="+- 0 4230 2295"/>
                <a:gd name="T69" fmla="*/ T68 w 1944"/>
                <a:gd name="T70" fmla="+- 0 3471 1521"/>
                <a:gd name="T71" fmla="*/ 3471 h 2200"/>
                <a:gd name="T72" fmla="+- 0 4206 2295"/>
                <a:gd name="T73" fmla="*/ T72 w 1944"/>
                <a:gd name="T74" fmla="+- 0 3539 1521"/>
                <a:gd name="T75" fmla="*/ 3539 h 2200"/>
                <a:gd name="T76" fmla="+- 0 4168 2295"/>
                <a:gd name="T77" fmla="*/ T76 w 1944"/>
                <a:gd name="T78" fmla="+- 0 3599 1521"/>
                <a:gd name="T79" fmla="*/ 3599 h 2200"/>
                <a:gd name="T80" fmla="+- 0 4118 2295"/>
                <a:gd name="T81" fmla="*/ T80 w 1944"/>
                <a:gd name="T82" fmla="+- 0 3649 1521"/>
                <a:gd name="T83" fmla="*/ 3649 h 2200"/>
                <a:gd name="T84" fmla="+- 0 4058 2295"/>
                <a:gd name="T85" fmla="*/ T84 w 1944"/>
                <a:gd name="T86" fmla="+- 0 3688 1521"/>
                <a:gd name="T87" fmla="*/ 3688 h 2200"/>
                <a:gd name="T88" fmla="+- 0 3989 2295"/>
                <a:gd name="T89" fmla="*/ T88 w 1944"/>
                <a:gd name="T90" fmla="+- 0 3712 1521"/>
                <a:gd name="T91" fmla="*/ 3712 h 2200"/>
                <a:gd name="T92" fmla="+- 0 3915 2295"/>
                <a:gd name="T93" fmla="*/ T92 w 1944"/>
                <a:gd name="T94" fmla="+- 0 3721 1521"/>
                <a:gd name="T95" fmla="*/ 3721 h 2200"/>
                <a:gd name="T96" fmla="+- 0 2619 2295"/>
                <a:gd name="T97" fmla="*/ T96 w 1944"/>
                <a:gd name="T98" fmla="+- 0 3721 1521"/>
                <a:gd name="T99" fmla="*/ 3721 h 2200"/>
                <a:gd name="T100" fmla="+- 0 2545 2295"/>
                <a:gd name="T101" fmla="*/ T100 w 1944"/>
                <a:gd name="T102" fmla="+- 0 3712 1521"/>
                <a:gd name="T103" fmla="*/ 3712 h 2200"/>
                <a:gd name="T104" fmla="+- 0 2477 2295"/>
                <a:gd name="T105" fmla="*/ T104 w 1944"/>
                <a:gd name="T106" fmla="+- 0 3688 1521"/>
                <a:gd name="T107" fmla="*/ 3688 h 2200"/>
                <a:gd name="T108" fmla="+- 0 2417 2295"/>
                <a:gd name="T109" fmla="*/ T108 w 1944"/>
                <a:gd name="T110" fmla="+- 0 3649 1521"/>
                <a:gd name="T111" fmla="*/ 3649 h 2200"/>
                <a:gd name="T112" fmla="+- 0 2366 2295"/>
                <a:gd name="T113" fmla="*/ T112 w 1944"/>
                <a:gd name="T114" fmla="+- 0 3599 1521"/>
                <a:gd name="T115" fmla="*/ 3599 h 2200"/>
                <a:gd name="T116" fmla="+- 0 2328 2295"/>
                <a:gd name="T117" fmla="*/ T116 w 1944"/>
                <a:gd name="T118" fmla="+- 0 3539 1521"/>
                <a:gd name="T119" fmla="*/ 3539 h 2200"/>
                <a:gd name="T120" fmla="+- 0 2304 2295"/>
                <a:gd name="T121" fmla="*/ T120 w 1944"/>
                <a:gd name="T122" fmla="+- 0 3471 1521"/>
                <a:gd name="T123" fmla="*/ 3471 h 2200"/>
                <a:gd name="T124" fmla="+- 0 2295 2295"/>
                <a:gd name="T125" fmla="*/ T124 w 1944"/>
                <a:gd name="T126" fmla="+- 0 3397 1521"/>
                <a:gd name="T127" fmla="*/ 3397 h 2200"/>
                <a:gd name="T128" fmla="+- 0 2295 2295"/>
                <a:gd name="T129" fmla="*/ T128 w 1944"/>
                <a:gd name="T130" fmla="+- 0 1845 1521"/>
                <a:gd name="T131" fmla="*/ 1845 h 2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200">
                  <a:moveTo>
                    <a:pt x="0" y="324"/>
                  </a:moveTo>
                  <a:lnTo>
                    <a:pt x="9" y="250"/>
                  </a:lnTo>
                  <a:lnTo>
                    <a:pt x="33" y="182"/>
                  </a:lnTo>
                  <a:lnTo>
                    <a:pt x="71" y="122"/>
                  </a:lnTo>
                  <a:lnTo>
                    <a:pt x="122" y="72"/>
                  </a:lnTo>
                  <a:lnTo>
                    <a:pt x="182" y="33"/>
                  </a:lnTo>
                  <a:lnTo>
                    <a:pt x="250" y="9"/>
                  </a:lnTo>
                  <a:lnTo>
                    <a:pt x="324" y="0"/>
                  </a:lnTo>
                  <a:lnTo>
                    <a:pt x="1620" y="0"/>
                  </a:lnTo>
                  <a:lnTo>
                    <a:pt x="1694" y="9"/>
                  </a:lnTo>
                  <a:lnTo>
                    <a:pt x="1763" y="33"/>
                  </a:lnTo>
                  <a:lnTo>
                    <a:pt x="1823" y="72"/>
                  </a:lnTo>
                  <a:lnTo>
                    <a:pt x="1873" y="122"/>
                  </a:lnTo>
                  <a:lnTo>
                    <a:pt x="1911" y="182"/>
                  </a:lnTo>
                  <a:lnTo>
                    <a:pt x="1935" y="250"/>
                  </a:lnTo>
                  <a:lnTo>
                    <a:pt x="1944" y="324"/>
                  </a:lnTo>
                  <a:lnTo>
                    <a:pt x="1944" y="1876"/>
                  </a:lnTo>
                  <a:lnTo>
                    <a:pt x="1935" y="1950"/>
                  </a:lnTo>
                  <a:lnTo>
                    <a:pt x="1911" y="2018"/>
                  </a:lnTo>
                  <a:lnTo>
                    <a:pt x="1873" y="2078"/>
                  </a:lnTo>
                  <a:lnTo>
                    <a:pt x="1823" y="2128"/>
                  </a:lnTo>
                  <a:lnTo>
                    <a:pt x="1763" y="2167"/>
                  </a:lnTo>
                  <a:lnTo>
                    <a:pt x="1694" y="2191"/>
                  </a:lnTo>
                  <a:lnTo>
                    <a:pt x="1620" y="2200"/>
                  </a:lnTo>
                  <a:lnTo>
                    <a:pt x="324" y="2200"/>
                  </a:lnTo>
                  <a:lnTo>
                    <a:pt x="250" y="2191"/>
                  </a:lnTo>
                  <a:lnTo>
                    <a:pt x="182" y="2167"/>
                  </a:lnTo>
                  <a:lnTo>
                    <a:pt x="122" y="2128"/>
                  </a:lnTo>
                  <a:lnTo>
                    <a:pt x="71" y="2078"/>
                  </a:lnTo>
                  <a:lnTo>
                    <a:pt x="33" y="2018"/>
                  </a:lnTo>
                  <a:lnTo>
                    <a:pt x="9" y="1950"/>
                  </a:lnTo>
                  <a:lnTo>
                    <a:pt x="0" y="1876"/>
                  </a:lnTo>
                  <a:lnTo>
                    <a:pt x="0" y="324"/>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27" name="Text Box 579"/>
            <p:cNvSpPr txBox="1">
              <a:spLocks noChangeArrowheads="1"/>
            </p:cNvSpPr>
            <p:nvPr/>
          </p:nvSpPr>
          <p:spPr bwMode="auto">
            <a:xfrm>
              <a:off x="2275" y="1603"/>
              <a:ext cx="1984"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1925" marR="161925" algn="ctr">
                <a:lnSpc>
                  <a:spcPts val="1815"/>
                </a:lnSpc>
                <a:spcAft>
                  <a:spcPts val="0"/>
                </a:spcAft>
              </a:pPr>
              <a:r>
                <a:rPr lang="ru-RU" sz="1500" dirty="0">
                  <a:solidFill>
                    <a:srgbClr val="6C99C5"/>
                  </a:solidFill>
                  <a:effectLst/>
                  <a:latin typeface="Calibri" panose="020F050202020403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815"/>
                </a:lnSpc>
                <a:spcAft>
                  <a:spcPts val="0"/>
                </a:spcAft>
              </a:pPr>
              <a:r>
                <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202</a:t>
              </a:r>
              <a:r>
                <a:rPr lang="ru-RU" sz="2200" dirty="0">
                  <a:solidFill>
                    <a:srgbClr val="002060"/>
                  </a:solidFill>
                  <a:latin typeface="Segoe UI" panose="020B0502040204020203" pitchFamily="34" charset="0"/>
                  <a:ea typeface="Verdana" panose="020B0604030504040204" pitchFamily="34" charset="0"/>
                  <a:cs typeface="Segoe UI" panose="020B0502040204020203" pitchFamily="34" charset="0"/>
                </a:rPr>
                <a:t>5</a:t>
              </a:r>
              <a:endPar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2560" marR="161925" algn="ctr">
                <a:lnSpc>
                  <a:spcPts val="1800"/>
                </a:lnSpc>
                <a:spcAft>
                  <a:spcPts val="0"/>
                </a:spcAft>
              </a:pPr>
              <a:r>
                <a:rPr lang="ru-RU" sz="16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год</a:t>
              </a:r>
            </a:p>
            <a:p>
              <a:pPr marL="161925" marR="161925" algn="ctr">
                <a:lnSpc>
                  <a:spcPts val="2645"/>
                </a:lnSpc>
                <a:spcAft>
                  <a:spcPts val="0"/>
                </a:spcAft>
              </a:pPr>
              <a:r>
                <a:rPr lang="ru-RU" sz="2200" b="1"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5 843</a:t>
              </a:r>
              <a:endPar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565"/>
                </a:lnSpc>
                <a:spcAft>
                  <a:spcPts val="0"/>
                </a:spcAft>
              </a:pPr>
              <a:r>
                <a:rPr lang="ru-RU" sz="1400" dirty="0">
                  <a:solidFill>
                    <a:srgbClr val="002060"/>
                  </a:solidFill>
                  <a:effectLst/>
                  <a:ea typeface="Verdana" panose="020B0604030504040204" pitchFamily="34" charset="0"/>
                  <a:cs typeface="Segoe UI" panose="020B0502040204020203" pitchFamily="34" charset="0"/>
                </a:rPr>
                <a:t>рубля</a:t>
              </a:r>
            </a:p>
          </p:txBody>
        </p:sp>
      </p:grpSp>
      <p:grpSp>
        <p:nvGrpSpPr>
          <p:cNvPr id="28" name="Group 575"/>
          <p:cNvGrpSpPr>
            <a:grpSpLocks/>
          </p:cNvGrpSpPr>
          <p:nvPr/>
        </p:nvGrpSpPr>
        <p:grpSpPr bwMode="auto">
          <a:xfrm>
            <a:off x="2700020" y="1600200"/>
            <a:ext cx="1259840" cy="1533918"/>
            <a:chOff x="4354" y="1861"/>
            <a:chExt cx="1984" cy="1879"/>
          </a:xfrm>
        </p:grpSpPr>
        <p:sp>
          <p:nvSpPr>
            <p:cNvPr id="29" name="Freeform 577"/>
            <p:cNvSpPr>
              <a:spLocks/>
            </p:cNvSpPr>
            <p:nvPr/>
          </p:nvSpPr>
          <p:spPr bwMode="auto">
            <a:xfrm>
              <a:off x="4374" y="1861"/>
              <a:ext cx="1944" cy="1859"/>
            </a:xfrm>
            <a:custGeom>
              <a:avLst/>
              <a:gdLst>
                <a:gd name="T0" fmla="+- 0 4374 4374"/>
                <a:gd name="T1" fmla="*/ T0 w 1944"/>
                <a:gd name="T2" fmla="+- 0 2171 1862"/>
                <a:gd name="T3" fmla="*/ 2171 h 1859"/>
                <a:gd name="T4" fmla="+- 0 4382 4374"/>
                <a:gd name="T5" fmla="*/ T4 w 1944"/>
                <a:gd name="T6" fmla="+- 0 2100 1862"/>
                <a:gd name="T7" fmla="*/ 2100 h 1859"/>
                <a:gd name="T8" fmla="+- 0 4406 4374"/>
                <a:gd name="T9" fmla="*/ T8 w 1944"/>
                <a:gd name="T10" fmla="+- 0 2035 1862"/>
                <a:gd name="T11" fmla="*/ 2035 h 1859"/>
                <a:gd name="T12" fmla="+- 0 4442 4374"/>
                <a:gd name="T13" fmla="*/ T12 w 1944"/>
                <a:gd name="T14" fmla="+- 0 1978 1862"/>
                <a:gd name="T15" fmla="*/ 1978 h 1859"/>
                <a:gd name="T16" fmla="+- 0 4490 4374"/>
                <a:gd name="T17" fmla="*/ T16 w 1944"/>
                <a:gd name="T18" fmla="+- 0 1930 1862"/>
                <a:gd name="T19" fmla="*/ 1930 h 1859"/>
                <a:gd name="T20" fmla="+- 0 4548 4374"/>
                <a:gd name="T21" fmla="*/ T20 w 1944"/>
                <a:gd name="T22" fmla="+- 0 1893 1862"/>
                <a:gd name="T23" fmla="*/ 1893 h 1859"/>
                <a:gd name="T24" fmla="+- 0 4613 4374"/>
                <a:gd name="T25" fmla="*/ T24 w 1944"/>
                <a:gd name="T26" fmla="+- 0 1870 1862"/>
                <a:gd name="T27" fmla="*/ 1870 h 1859"/>
                <a:gd name="T28" fmla="+- 0 4684 4374"/>
                <a:gd name="T29" fmla="*/ T28 w 1944"/>
                <a:gd name="T30" fmla="+- 0 1862 1862"/>
                <a:gd name="T31" fmla="*/ 1862 h 1859"/>
                <a:gd name="T32" fmla="+- 0 6008 4374"/>
                <a:gd name="T33" fmla="*/ T32 w 1944"/>
                <a:gd name="T34" fmla="+- 0 1862 1862"/>
                <a:gd name="T35" fmla="*/ 1862 h 1859"/>
                <a:gd name="T36" fmla="+- 0 6079 4374"/>
                <a:gd name="T37" fmla="*/ T36 w 1944"/>
                <a:gd name="T38" fmla="+- 0 1870 1862"/>
                <a:gd name="T39" fmla="*/ 1870 h 1859"/>
                <a:gd name="T40" fmla="+- 0 6144 4374"/>
                <a:gd name="T41" fmla="*/ T40 w 1944"/>
                <a:gd name="T42" fmla="+- 0 1893 1862"/>
                <a:gd name="T43" fmla="*/ 1893 h 1859"/>
                <a:gd name="T44" fmla="+- 0 6202 4374"/>
                <a:gd name="T45" fmla="*/ T44 w 1944"/>
                <a:gd name="T46" fmla="+- 0 1930 1862"/>
                <a:gd name="T47" fmla="*/ 1930 h 1859"/>
                <a:gd name="T48" fmla="+- 0 6250 4374"/>
                <a:gd name="T49" fmla="*/ T48 w 1944"/>
                <a:gd name="T50" fmla="+- 0 1978 1862"/>
                <a:gd name="T51" fmla="*/ 1978 h 1859"/>
                <a:gd name="T52" fmla="+- 0 6286 4374"/>
                <a:gd name="T53" fmla="*/ T52 w 1944"/>
                <a:gd name="T54" fmla="+- 0 2035 1862"/>
                <a:gd name="T55" fmla="*/ 2035 h 1859"/>
                <a:gd name="T56" fmla="+- 0 6310 4374"/>
                <a:gd name="T57" fmla="*/ T56 w 1944"/>
                <a:gd name="T58" fmla="+- 0 2100 1862"/>
                <a:gd name="T59" fmla="*/ 2100 h 1859"/>
                <a:gd name="T60" fmla="+- 0 6318 4374"/>
                <a:gd name="T61" fmla="*/ T60 w 1944"/>
                <a:gd name="T62" fmla="+- 0 2171 1862"/>
                <a:gd name="T63" fmla="*/ 2171 h 1859"/>
                <a:gd name="T64" fmla="+- 0 6318 4374"/>
                <a:gd name="T65" fmla="*/ T64 w 1944"/>
                <a:gd name="T66" fmla="+- 0 3411 1862"/>
                <a:gd name="T67" fmla="*/ 3411 h 1859"/>
                <a:gd name="T68" fmla="+- 0 6310 4374"/>
                <a:gd name="T69" fmla="*/ T68 w 1944"/>
                <a:gd name="T70" fmla="+- 0 3482 1862"/>
                <a:gd name="T71" fmla="*/ 3482 h 1859"/>
                <a:gd name="T72" fmla="+- 0 6286 4374"/>
                <a:gd name="T73" fmla="*/ T72 w 1944"/>
                <a:gd name="T74" fmla="+- 0 3547 1862"/>
                <a:gd name="T75" fmla="*/ 3547 h 1859"/>
                <a:gd name="T76" fmla="+- 0 6250 4374"/>
                <a:gd name="T77" fmla="*/ T76 w 1944"/>
                <a:gd name="T78" fmla="+- 0 3605 1862"/>
                <a:gd name="T79" fmla="*/ 3605 h 1859"/>
                <a:gd name="T80" fmla="+- 0 6202 4374"/>
                <a:gd name="T81" fmla="*/ T80 w 1944"/>
                <a:gd name="T82" fmla="+- 0 3653 1862"/>
                <a:gd name="T83" fmla="*/ 3653 h 1859"/>
                <a:gd name="T84" fmla="+- 0 6144 4374"/>
                <a:gd name="T85" fmla="*/ T84 w 1944"/>
                <a:gd name="T86" fmla="+- 0 3689 1862"/>
                <a:gd name="T87" fmla="*/ 3689 h 1859"/>
                <a:gd name="T88" fmla="+- 0 6079 4374"/>
                <a:gd name="T89" fmla="*/ T88 w 1944"/>
                <a:gd name="T90" fmla="+- 0 3712 1862"/>
                <a:gd name="T91" fmla="*/ 3712 h 1859"/>
                <a:gd name="T92" fmla="+- 0 6008 4374"/>
                <a:gd name="T93" fmla="*/ T92 w 1944"/>
                <a:gd name="T94" fmla="+- 0 3721 1862"/>
                <a:gd name="T95" fmla="*/ 3721 h 1859"/>
                <a:gd name="T96" fmla="+- 0 4684 4374"/>
                <a:gd name="T97" fmla="*/ T96 w 1944"/>
                <a:gd name="T98" fmla="+- 0 3721 1862"/>
                <a:gd name="T99" fmla="*/ 3721 h 1859"/>
                <a:gd name="T100" fmla="+- 0 4613 4374"/>
                <a:gd name="T101" fmla="*/ T100 w 1944"/>
                <a:gd name="T102" fmla="+- 0 3712 1862"/>
                <a:gd name="T103" fmla="*/ 3712 h 1859"/>
                <a:gd name="T104" fmla="+- 0 4548 4374"/>
                <a:gd name="T105" fmla="*/ T104 w 1944"/>
                <a:gd name="T106" fmla="+- 0 3689 1862"/>
                <a:gd name="T107" fmla="*/ 3689 h 1859"/>
                <a:gd name="T108" fmla="+- 0 4490 4374"/>
                <a:gd name="T109" fmla="*/ T108 w 1944"/>
                <a:gd name="T110" fmla="+- 0 3653 1862"/>
                <a:gd name="T111" fmla="*/ 3653 h 1859"/>
                <a:gd name="T112" fmla="+- 0 4442 4374"/>
                <a:gd name="T113" fmla="*/ T112 w 1944"/>
                <a:gd name="T114" fmla="+- 0 3605 1862"/>
                <a:gd name="T115" fmla="*/ 3605 h 1859"/>
                <a:gd name="T116" fmla="+- 0 4406 4374"/>
                <a:gd name="T117" fmla="*/ T116 w 1944"/>
                <a:gd name="T118" fmla="+- 0 3547 1862"/>
                <a:gd name="T119" fmla="*/ 3547 h 1859"/>
                <a:gd name="T120" fmla="+- 0 4382 4374"/>
                <a:gd name="T121" fmla="*/ T120 w 1944"/>
                <a:gd name="T122" fmla="+- 0 3482 1862"/>
                <a:gd name="T123" fmla="*/ 3482 h 1859"/>
                <a:gd name="T124" fmla="+- 0 4374 4374"/>
                <a:gd name="T125" fmla="*/ T124 w 1944"/>
                <a:gd name="T126" fmla="+- 0 3411 1862"/>
                <a:gd name="T127" fmla="*/ 3411 h 1859"/>
                <a:gd name="T128" fmla="+- 0 4374 4374"/>
                <a:gd name="T129" fmla="*/ T128 w 1944"/>
                <a:gd name="T130" fmla="+- 0 2171 1862"/>
                <a:gd name="T131" fmla="*/ 2171 h 18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1859">
                  <a:moveTo>
                    <a:pt x="0" y="309"/>
                  </a:moveTo>
                  <a:lnTo>
                    <a:pt x="8" y="238"/>
                  </a:lnTo>
                  <a:lnTo>
                    <a:pt x="32" y="173"/>
                  </a:lnTo>
                  <a:lnTo>
                    <a:pt x="68" y="116"/>
                  </a:lnTo>
                  <a:lnTo>
                    <a:pt x="116" y="68"/>
                  </a:lnTo>
                  <a:lnTo>
                    <a:pt x="174" y="31"/>
                  </a:lnTo>
                  <a:lnTo>
                    <a:pt x="239" y="8"/>
                  </a:lnTo>
                  <a:lnTo>
                    <a:pt x="310" y="0"/>
                  </a:lnTo>
                  <a:lnTo>
                    <a:pt x="1634" y="0"/>
                  </a:lnTo>
                  <a:lnTo>
                    <a:pt x="1705" y="8"/>
                  </a:lnTo>
                  <a:lnTo>
                    <a:pt x="1770" y="31"/>
                  </a:lnTo>
                  <a:lnTo>
                    <a:pt x="1828" y="68"/>
                  </a:lnTo>
                  <a:lnTo>
                    <a:pt x="1876" y="116"/>
                  </a:lnTo>
                  <a:lnTo>
                    <a:pt x="1912" y="173"/>
                  </a:lnTo>
                  <a:lnTo>
                    <a:pt x="1936" y="238"/>
                  </a:lnTo>
                  <a:lnTo>
                    <a:pt x="1944" y="309"/>
                  </a:lnTo>
                  <a:lnTo>
                    <a:pt x="1944" y="1549"/>
                  </a:lnTo>
                  <a:lnTo>
                    <a:pt x="1936" y="1620"/>
                  </a:lnTo>
                  <a:lnTo>
                    <a:pt x="1912" y="1685"/>
                  </a:lnTo>
                  <a:lnTo>
                    <a:pt x="1876" y="1743"/>
                  </a:lnTo>
                  <a:lnTo>
                    <a:pt x="1828" y="1791"/>
                  </a:lnTo>
                  <a:lnTo>
                    <a:pt x="1770" y="1827"/>
                  </a:lnTo>
                  <a:lnTo>
                    <a:pt x="1705" y="1850"/>
                  </a:lnTo>
                  <a:lnTo>
                    <a:pt x="1634" y="1859"/>
                  </a:lnTo>
                  <a:lnTo>
                    <a:pt x="310" y="1859"/>
                  </a:lnTo>
                  <a:lnTo>
                    <a:pt x="239" y="1850"/>
                  </a:lnTo>
                  <a:lnTo>
                    <a:pt x="174" y="1827"/>
                  </a:lnTo>
                  <a:lnTo>
                    <a:pt x="116" y="1791"/>
                  </a:lnTo>
                  <a:lnTo>
                    <a:pt x="68" y="1743"/>
                  </a:lnTo>
                  <a:lnTo>
                    <a:pt x="32" y="1685"/>
                  </a:lnTo>
                  <a:lnTo>
                    <a:pt x="8" y="1620"/>
                  </a:lnTo>
                  <a:lnTo>
                    <a:pt x="0" y="1549"/>
                  </a:lnTo>
                  <a:lnTo>
                    <a:pt x="0" y="309"/>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30" name="Text Box 576"/>
            <p:cNvSpPr txBox="1">
              <a:spLocks noChangeArrowheads="1"/>
            </p:cNvSpPr>
            <p:nvPr/>
          </p:nvSpPr>
          <p:spPr bwMode="auto">
            <a:xfrm>
              <a:off x="4354" y="1866"/>
              <a:ext cx="1984" cy="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1925" marR="161925" algn="ctr">
                <a:lnSpc>
                  <a:spcPts val="1815"/>
                </a:lnSpc>
                <a:spcBef>
                  <a:spcPts val="785"/>
                </a:spcBef>
                <a:spcAft>
                  <a:spcPts val="0"/>
                </a:spcAft>
              </a:pPr>
              <a:r>
                <a:rPr lang="ru-RU" sz="1500" dirty="0">
                  <a:solidFill>
                    <a:srgbClr val="6C99C5"/>
                  </a:solidFill>
                  <a:effectLst/>
                  <a:latin typeface="Calibri" panose="020F050202020403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815"/>
                </a:lnSpc>
                <a:spcBef>
                  <a:spcPts val="785"/>
                </a:spcBef>
                <a:spcAft>
                  <a:spcPts val="0"/>
                </a:spcAft>
              </a:pPr>
              <a:r>
                <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2026</a:t>
              </a:r>
            </a:p>
            <a:p>
              <a:pPr marL="162560" marR="161290" algn="ctr">
                <a:lnSpc>
                  <a:spcPts val="1795"/>
                </a:lnSpc>
                <a:spcAft>
                  <a:spcPts val="0"/>
                </a:spcAft>
              </a:pPr>
              <a:r>
                <a:rPr lang="ru-RU" sz="16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год</a:t>
              </a:r>
            </a:p>
            <a:p>
              <a:pPr marL="162560" marR="161290" algn="ctr">
                <a:lnSpc>
                  <a:spcPts val="2645"/>
                </a:lnSpc>
                <a:spcAft>
                  <a:spcPts val="0"/>
                </a:spcAft>
              </a:pPr>
              <a:r>
                <a:rPr lang="ru-RU" sz="2200" b="1" spc="-10" dirty="0">
                  <a:solidFill>
                    <a:srgbClr val="002060"/>
                  </a:solidFill>
                  <a:latin typeface="Segoe UI" panose="020B0502040204020203" pitchFamily="34" charset="0"/>
                  <a:ea typeface="Verdana" panose="020B0604030504040204" pitchFamily="34" charset="0"/>
                  <a:cs typeface="Segoe UI" panose="020B0502040204020203" pitchFamily="34" charset="0"/>
                </a:rPr>
                <a:t>6 798</a:t>
              </a:r>
              <a:endPar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565"/>
                </a:lnSpc>
                <a:spcAft>
                  <a:spcPts val="0"/>
                </a:spcAft>
              </a:pPr>
              <a:r>
                <a:rPr lang="ru-RU" sz="13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рублей</a:t>
              </a:r>
            </a:p>
          </p:txBody>
        </p:sp>
      </p:grpSp>
      <p:grpSp>
        <p:nvGrpSpPr>
          <p:cNvPr id="31" name="Group 572"/>
          <p:cNvGrpSpPr>
            <a:grpSpLocks/>
          </p:cNvGrpSpPr>
          <p:nvPr/>
        </p:nvGrpSpPr>
        <p:grpSpPr bwMode="auto">
          <a:xfrm>
            <a:off x="4038600" y="1600200"/>
            <a:ext cx="1282700" cy="1519949"/>
            <a:chOff x="6453" y="1633"/>
            <a:chExt cx="2020" cy="2087"/>
          </a:xfrm>
        </p:grpSpPr>
        <p:sp>
          <p:nvSpPr>
            <p:cNvPr id="32" name="Freeform 574"/>
            <p:cNvSpPr>
              <a:spLocks/>
            </p:cNvSpPr>
            <p:nvPr/>
          </p:nvSpPr>
          <p:spPr bwMode="auto">
            <a:xfrm>
              <a:off x="6453" y="1633"/>
              <a:ext cx="1944" cy="2087"/>
            </a:xfrm>
            <a:custGeom>
              <a:avLst/>
              <a:gdLst>
                <a:gd name="T0" fmla="+- 0 6453 6453"/>
                <a:gd name="T1" fmla="*/ T0 w 1944"/>
                <a:gd name="T2" fmla="+- 0 2306 2024"/>
                <a:gd name="T3" fmla="*/ 2306 h 1697"/>
                <a:gd name="T4" fmla="+- 0 6463 6453"/>
                <a:gd name="T5" fmla="*/ T4 w 1944"/>
                <a:gd name="T6" fmla="+- 0 2231 2024"/>
                <a:gd name="T7" fmla="*/ 2231 h 1697"/>
                <a:gd name="T8" fmla="+- 0 6492 6453"/>
                <a:gd name="T9" fmla="*/ T8 w 1944"/>
                <a:gd name="T10" fmla="+- 0 2164 2024"/>
                <a:gd name="T11" fmla="*/ 2164 h 1697"/>
                <a:gd name="T12" fmla="+- 0 6536 6453"/>
                <a:gd name="T13" fmla="*/ T12 w 1944"/>
                <a:gd name="T14" fmla="+- 0 2106 2024"/>
                <a:gd name="T15" fmla="*/ 2106 h 1697"/>
                <a:gd name="T16" fmla="+- 0 6593 6453"/>
                <a:gd name="T17" fmla="*/ T16 w 1944"/>
                <a:gd name="T18" fmla="+- 0 2062 2024"/>
                <a:gd name="T19" fmla="*/ 2062 h 1697"/>
                <a:gd name="T20" fmla="+- 0 6661 6453"/>
                <a:gd name="T21" fmla="*/ T20 w 1944"/>
                <a:gd name="T22" fmla="+- 0 2034 2024"/>
                <a:gd name="T23" fmla="*/ 2034 h 1697"/>
                <a:gd name="T24" fmla="+- 0 6736 6453"/>
                <a:gd name="T25" fmla="*/ T24 w 1944"/>
                <a:gd name="T26" fmla="+- 0 2024 2024"/>
                <a:gd name="T27" fmla="*/ 2024 h 1697"/>
                <a:gd name="T28" fmla="+- 0 8114 6453"/>
                <a:gd name="T29" fmla="*/ T28 w 1944"/>
                <a:gd name="T30" fmla="+- 0 2024 2024"/>
                <a:gd name="T31" fmla="*/ 2024 h 1697"/>
                <a:gd name="T32" fmla="+- 0 8189 6453"/>
                <a:gd name="T33" fmla="*/ T32 w 1944"/>
                <a:gd name="T34" fmla="+- 0 2034 2024"/>
                <a:gd name="T35" fmla="*/ 2034 h 1697"/>
                <a:gd name="T36" fmla="+- 0 8257 6453"/>
                <a:gd name="T37" fmla="*/ T36 w 1944"/>
                <a:gd name="T38" fmla="+- 0 2062 2024"/>
                <a:gd name="T39" fmla="*/ 2062 h 1697"/>
                <a:gd name="T40" fmla="+- 0 8314 6453"/>
                <a:gd name="T41" fmla="*/ T40 w 1944"/>
                <a:gd name="T42" fmla="+- 0 2106 2024"/>
                <a:gd name="T43" fmla="*/ 2106 h 1697"/>
                <a:gd name="T44" fmla="+- 0 8358 6453"/>
                <a:gd name="T45" fmla="*/ T44 w 1944"/>
                <a:gd name="T46" fmla="+- 0 2164 2024"/>
                <a:gd name="T47" fmla="*/ 2164 h 1697"/>
                <a:gd name="T48" fmla="+- 0 8387 6453"/>
                <a:gd name="T49" fmla="*/ T48 w 1944"/>
                <a:gd name="T50" fmla="+- 0 2231 2024"/>
                <a:gd name="T51" fmla="*/ 2231 h 1697"/>
                <a:gd name="T52" fmla="+- 0 8397 6453"/>
                <a:gd name="T53" fmla="*/ T52 w 1944"/>
                <a:gd name="T54" fmla="+- 0 2306 2024"/>
                <a:gd name="T55" fmla="*/ 2306 h 1697"/>
                <a:gd name="T56" fmla="+- 0 8397 6453"/>
                <a:gd name="T57" fmla="*/ T56 w 1944"/>
                <a:gd name="T58" fmla="+- 0 3438 2024"/>
                <a:gd name="T59" fmla="*/ 3438 h 1697"/>
                <a:gd name="T60" fmla="+- 0 8387 6453"/>
                <a:gd name="T61" fmla="*/ T60 w 1944"/>
                <a:gd name="T62" fmla="+- 0 3513 2024"/>
                <a:gd name="T63" fmla="*/ 3513 h 1697"/>
                <a:gd name="T64" fmla="+- 0 8358 6453"/>
                <a:gd name="T65" fmla="*/ T64 w 1944"/>
                <a:gd name="T66" fmla="+- 0 3581 2024"/>
                <a:gd name="T67" fmla="*/ 3581 h 1697"/>
                <a:gd name="T68" fmla="+- 0 8314 6453"/>
                <a:gd name="T69" fmla="*/ T68 w 1944"/>
                <a:gd name="T70" fmla="+- 0 3638 2024"/>
                <a:gd name="T71" fmla="*/ 3638 h 1697"/>
                <a:gd name="T72" fmla="+- 0 8257 6453"/>
                <a:gd name="T73" fmla="*/ T72 w 1944"/>
                <a:gd name="T74" fmla="+- 0 3682 2024"/>
                <a:gd name="T75" fmla="*/ 3682 h 1697"/>
                <a:gd name="T76" fmla="+- 0 8189 6453"/>
                <a:gd name="T77" fmla="*/ T76 w 1944"/>
                <a:gd name="T78" fmla="+- 0 3710 2024"/>
                <a:gd name="T79" fmla="*/ 3710 h 1697"/>
                <a:gd name="T80" fmla="+- 0 8114 6453"/>
                <a:gd name="T81" fmla="*/ T80 w 1944"/>
                <a:gd name="T82" fmla="+- 0 3721 2024"/>
                <a:gd name="T83" fmla="*/ 3721 h 1697"/>
                <a:gd name="T84" fmla="+- 0 6736 6453"/>
                <a:gd name="T85" fmla="*/ T84 w 1944"/>
                <a:gd name="T86" fmla="+- 0 3721 2024"/>
                <a:gd name="T87" fmla="*/ 3721 h 1697"/>
                <a:gd name="T88" fmla="+- 0 6661 6453"/>
                <a:gd name="T89" fmla="*/ T88 w 1944"/>
                <a:gd name="T90" fmla="+- 0 3710 2024"/>
                <a:gd name="T91" fmla="*/ 3710 h 1697"/>
                <a:gd name="T92" fmla="+- 0 6593 6453"/>
                <a:gd name="T93" fmla="*/ T92 w 1944"/>
                <a:gd name="T94" fmla="+- 0 3682 2024"/>
                <a:gd name="T95" fmla="*/ 3682 h 1697"/>
                <a:gd name="T96" fmla="+- 0 6536 6453"/>
                <a:gd name="T97" fmla="*/ T96 w 1944"/>
                <a:gd name="T98" fmla="+- 0 3638 2024"/>
                <a:gd name="T99" fmla="*/ 3638 h 1697"/>
                <a:gd name="T100" fmla="+- 0 6492 6453"/>
                <a:gd name="T101" fmla="*/ T100 w 1944"/>
                <a:gd name="T102" fmla="+- 0 3581 2024"/>
                <a:gd name="T103" fmla="*/ 3581 h 1697"/>
                <a:gd name="T104" fmla="+- 0 6463 6453"/>
                <a:gd name="T105" fmla="*/ T104 w 1944"/>
                <a:gd name="T106" fmla="+- 0 3513 2024"/>
                <a:gd name="T107" fmla="*/ 3513 h 1697"/>
                <a:gd name="T108" fmla="+- 0 6453 6453"/>
                <a:gd name="T109" fmla="*/ T108 w 1944"/>
                <a:gd name="T110" fmla="+- 0 3438 2024"/>
                <a:gd name="T111" fmla="*/ 3438 h 1697"/>
                <a:gd name="T112" fmla="+- 0 6453 6453"/>
                <a:gd name="T113" fmla="*/ T112 w 1944"/>
                <a:gd name="T114" fmla="+- 0 2306 2024"/>
                <a:gd name="T115" fmla="*/ 2306 h 16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944" h="1697">
                  <a:moveTo>
                    <a:pt x="0" y="282"/>
                  </a:moveTo>
                  <a:lnTo>
                    <a:pt x="10" y="207"/>
                  </a:lnTo>
                  <a:lnTo>
                    <a:pt x="39" y="140"/>
                  </a:lnTo>
                  <a:lnTo>
                    <a:pt x="83" y="82"/>
                  </a:lnTo>
                  <a:lnTo>
                    <a:pt x="140" y="38"/>
                  </a:lnTo>
                  <a:lnTo>
                    <a:pt x="208" y="10"/>
                  </a:lnTo>
                  <a:lnTo>
                    <a:pt x="283" y="0"/>
                  </a:lnTo>
                  <a:lnTo>
                    <a:pt x="1661" y="0"/>
                  </a:lnTo>
                  <a:lnTo>
                    <a:pt x="1736" y="10"/>
                  </a:lnTo>
                  <a:lnTo>
                    <a:pt x="1804" y="38"/>
                  </a:lnTo>
                  <a:lnTo>
                    <a:pt x="1861" y="82"/>
                  </a:lnTo>
                  <a:lnTo>
                    <a:pt x="1905" y="140"/>
                  </a:lnTo>
                  <a:lnTo>
                    <a:pt x="1934" y="207"/>
                  </a:lnTo>
                  <a:lnTo>
                    <a:pt x="1944" y="282"/>
                  </a:lnTo>
                  <a:lnTo>
                    <a:pt x="1944" y="1414"/>
                  </a:lnTo>
                  <a:lnTo>
                    <a:pt x="1934" y="1489"/>
                  </a:lnTo>
                  <a:lnTo>
                    <a:pt x="1905" y="1557"/>
                  </a:lnTo>
                  <a:lnTo>
                    <a:pt x="1861" y="1614"/>
                  </a:lnTo>
                  <a:lnTo>
                    <a:pt x="1804" y="1658"/>
                  </a:lnTo>
                  <a:lnTo>
                    <a:pt x="1736" y="1686"/>
                  </a:lnTo>
                  <a:lnTo>
                    <a:pt x="1661" y="1697"/>
                  </a:lnTo>
                  <a:lnTo>
                    <a:pt x="283" y="1697"/>
                  </a:lnTo>
                  <a:lnTo>
                    <a:pt x="208" y="1686"/>
                  </a:lnTo>
                  <a:lnTo>
                    <a:pt x="140" y="1658"/>
                  </a:lnTo>
                  <a:lnTo>
                    <a:pt x="83" y="1614"/>
                  </a:lnTo>
                  <a:lnTo>
                    <a:pt x="39" y="1557"/>
                  </a:lnTo>
                  <a:lnTo>
                    <a:pt x="10" y="1489"/>
                  </a:lnTo>
                  <a:lnTo>
                    <a:pt x="0" y="1414"/>
                  </a:lnTo>
                  <a:lnTo>
                    <a:pt x="0" y="282"/>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33" name="Text Box 573"/>
            <p:cNvSpPr txBox="1">
              <a:spLocks noChangeArrowheads="1"/>
            </p:cNvSpPr>
            <p:nvPr/>
          </p:nvSpPr>
          <p:spPr bwMode="auto">
            <a:xfrm>
              <a:off x="6489" y="1995"/>
              <a:ext cx="1984"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925" algn="ctr">
                <a:lnSpc>
                  <a:spcPts val="1815"/>
                </a:lnSpc>
                <a:spcBef>
                  <a:spcPts val="15"/>
                </a:spcBef>
                <a:spcAft>
                  <a:spcPts val="0"/>
                </a:spcAft>
              </a:pPr>
              <a:r>
                <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2027</a:t>
              </a:r>
            </a:p>
            <a:p>
              <a:pPr marL="162560" marR="161290" algn="ctr">
                <a:lnSpc>
                  <a:spcPts val="1800"/>
                </a:lnSpc>
                <a:spcAft>
                  <a:spcPts val="0"/>
                </a:spcAft>
              </a:pPr>
              <a:r>
                <a:rPr lang="ru-RU" sz="16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год</a:t>
              </a:r>
            </a:p>
            <a:p>
              <a:pPr marL="162560" marR="160655" algn="ctr">
                <a:lnSpc>
                  <a:spcPts val="2645"/>
                </a:lnSpc>
                <a:spcAft>
                  <a:spcPts val="0"/>
                </a:spcAft>
              </a:pPr>
              <a:r>
                <a:rPr lang="ru-RU" sz="2200" b="1"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6 770</a:t>
              </a:r>
              <a:endPar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2560" marR="161925" algn="ctr">
                <a:lnSpc>
                  <a:spcPts val="1565"/>
                </a:lnSpc>
                <a:spcAft>
                  <a:spcPts val="0"/>
                </a:spcAft>
              </a:pPr>
              <a:r>
                <a:rPr lang="ru-RU" sz="1300" dirty="0">
                  <a:solidFill>
                    <a:srgbClr val="002060"/>
                  </a:solidFill>
                  <a:effectLst/>
                  <a:latin typeface="Segoe UI" panose="020B0502040204020203" pitchFamily="34" charset="0"/>
                  <a:ea typeface="Verdana" panose="020B0604030504040204" pitchFamily="34" charset="0"/>
                  <a:cs typeface="Segoe UI" panose="020B0502040204020203" pitchFamily="34" charset="0"/>
                </a:rPr>
                <a:t>рублей</a:t>
              </a:r>
            </a:p>
          </p:txBody>
        </p:sp>
      </p:grpSp>
      <p:grpSp>
        <p:nvGrpSpPr>
          <p:cNvPr id="34" name="Group 569"/>
          <p:cNvGrpSpPr>
            <a:grpSpLocks/>
          </p:cNvGrpSpPr>
          <p:nvPr/>
        </p:nvGrpSpPr>
        <p:grpSpPr bwMode="auto">
          <a:xfrm>
            <a:off x="5334000" y="1143000"/>
            <a:ext cx="1224279" cy="2011509"/>
            <a:chOff x="8516" y="1510"/>
            <a:chExt cx="1984" cy="2210"/>
          </a:xfrm>
        </p:grpSpPr>
        <p:sp>
          <p:nvSpPr>
            <p:cNvPr id="35" name="Freeform 571"/>
            <p:cNvSpPr>
              <a:spLocks/>
            </p:cNvSpPr>
            <p:nvPr/>
          </p:nvSpPr>
          <p:spPr bwMode="auto">
            <a:xfrm>
              <a:off x="8532" y="1861"/>
              <a:ext cx="1944" cy="1859"/>
            </a:xfrm>
            <a:custGeom>
              <a:avLst/>
              <a:gdLst>
                <a:gd name="T0" fmla="+- 0 8532 8532"/>
                <a:gd name="T1" fmla="*/ T0 w 1944"/>
                <a:gd name="T2" fmla="+- 0 2171 1862"/>
                <a:gd name="T3" fmla="*/ 2171 h 1859"/>
                <a:gd name="T4" fmla="+- 0 8540 8532"/>
                <a:gd name="T5" fmla="*/ T4 w 1944"/>
                <a:gd name="T6" fmla="+- 0 2100 1862"/>
                <a:gd name="T7" fmla="*/ 2100 h 1859"/>
                <a:gd name="T8" fmla="+- 0 8564 8532"/>
                <a:gd name="T9" fmla="*/ T8 w 1944"/>
                <a:gd name="T10" fmla="+- 0 2035 1862"/>
                <a:gd name="T11" fmla="*/ 2035 h 1859"/>
                <a:gd name="T12" fmla="+- 0 8600 8532"/>
                <a:gd name="T13" fmla="*/ T12 w 1944"/>
                <a:gd name="T14" fmla="+- 0 1978 1862"/>
                <a:gd name="T15" fmla="*/ 1978 h 1859"/>
                <a:gd name="T16" fmla="+- 0 8648 8532"/>
                <a:gd name="T17" fmla="*/ T16 w 1944"/>
                <a:gd name="T18" fmla="+- 0 1930 1862"/>
                <a:gd name="T19" fmla="*/ 1930 h 1859"/>
                <a:gd name="T20" fmla="+- 0 8706 8532"/>
                <a:gd name="T21" fmla="*/ T20 w 1944"/>
                <a:gd name="T22" fmla="+- 0 1893 1862"/>
                <a:gd name="T23" fmla="*/ 1893 h 1859"/>
                <a:gd name="T24" fmla="+- 0 8771 8532"/>
                <a:gd name="T25" fmla="*/ T24 w 1944"/>
                <a:gd name="T26" fmla="+- 0 1870 1862"/>
                <a:gd name="T27" fmla="*/ 1870 h 1859"/>
                <a:gd name="T28" fmla="+- 0 8842 8532"/>
                <a:gd name="T29" fmla="*/ T28 w 1944"/>
                <a:gd name="T30" fmla="+- 0 1862 1862"/>
                <a:gd name="T31" fmla="*/ 1862 h 1859"/>
                <a:gd name="T32" fmla="+- 0 10166 8532"/>
                <a:gd name="T33" fmla="*/ T32 w 1944"/>
                <a:gd name="T34" fmla="+- 0 1862 1862"/>
                <a:gd name="T35" fmla="*/ 1862 h 1859"/>
                <a:gd name="T36" fmla="+- 0 10237 8532"/>
                <a:gd name="T37" fmla="*/ T36 w 1944"/>
                <a:gd name="T38" fmla="+- 0 1870 1862"/>
                <a:gd name="T39" fmla="*/ 1870 h 1859"/>
                <a:gd name="T40" fmla="+- 0 10302 8532"/>
                <a:gd name="T41" fmla="*/ T40 w 1944"/>
                <a:gd name="T42" fmla="+- 0 1893 1862"/>
                <a:gd name="T43" fmla="*/ 1893 h 1859"/>
                <a:gd name="T44" fmla="+- 0 10360 8532"/>
                <a:gd name="T45" fmla="*/ T44 w 1944"/>
                <a:gd name="T46" fmla="+- 0 1930 1862"/>
                <a:gd name="T47" fmla="*/ 1930 h 1859"/>
                <a:gd name="T48" fmla="+- 0 10408 8532"/>
                <a:gd name="T49" fmla="*/ T48 w 1944"/>
                <a:gd name="T50" fmla="+- 0 1978 1862"/>
                <a:gd name="T51" fmla="*/ 1978 h 1859"/>
                <a:gd name="T52" fmla="+- 0 10444 8532"/>
                <a:gd name="T53" fmla="*/ T52 w 1944"/>
                <a:gd name="T54" fmla="+- 0 2035 1862"/>
                <a:gd name="T55" fmla="*/ 2035 h 1859"/>
                <a:gd name="T56" fmla="+- 0 10468 8532"/>
                <a:gd name="T57" fmla="*/ T56 w 1944"/>
                <a:gd name="T58" fmla="+- 0 2100 1862"/>
                <a:gd name="T59" fmla="*/ 2100 h 1859"/>
                <a:gd name="T60" fmla="+- 0 10476 8532"/>
                <a:gd name="T61" fmla="*/ T60 w 1944"/>
                <a:gd name="T62" fmla="+- 0 2171 1862"/>
                <a:gd name="T63" fmla="*/ 2171 h 1859"/>
                <a:gd name="T64" fmla="+- 0 10476 8532"/>
                <a:gd name="T65" fmla="*/ T64 w 1944"/>
                <a:gd name="T66" fmla="+- 0 3411 1862"/>
                <a:gd name="T67" fmla="*/ 3411 h 1859"/>
                <a:gd name="T68" fmla="+- 0 10468 8532"/>
                <a:gd name="T69" fmla="*/ T68 w 1944"/>
                <a:gd name="T70" fmla="+- 0 3482 1862"/>
                <a:gd name="T71" fmla="*/ 3482 h 1859"/>
                <a:gd name="T72" fmla="+- 0 10444 8532"/>
                <a:gd name="T73" fmla="*/ T72 w 1944"/>
                <a:gd name="T74" fmla="+- 0 3547 1862"/>
                <a:gd name="T75" fmla="*/ 3547 h 1859"/>
                <a:gd name="T76" fmla="+- 0 10408 8532"/>
                <a:gd name="T77" fmla="*/ T76 w 1944"/>
                <a:gd name="T78" fmla="+- 0 3605 1862"/>
                <a:gd name="T79" fmla="*/ 3605 h 1859"/>
                <a:gd name="T80" fmla="+- 0 10360 8532"/>
                <a:gd name="T81" fmla="*/ T80 w 1944"/>
                <a:gd name="T82" fmla="+- 0 3653 1862"/>
                <a:gd name="T83" fmla="*/ 3653 h 1859"/>
                <a:gd name="T84" fmla="+- 0 10302 8532"/>
                <a:gd name="T85" fmla="*/ T84 w 1944"/>
                <a:gd name="T86" fmla="+- 0 3689 1862"/>
                <a:gd name="T87" fmla="*/ 3689 h 1859"/>
                <a:gd name="T88" fmla="+- 0 10237 8532"/>
                <a:gd name="T89" fmla="*/ T88 w 1944"/>
                <a:gd name="T90" fmla="+- 0 3712 1862"/>
                <a:gd name="T91" fmla="*/ 3712 h 1859"/>
                <a:gd name="T92" fmla="+- 0 10166 8532"/>
                <a:gd name="T93" fmla="*/ T92 w 1944"/>
                <a:gd name="T94" fmla="+- 0 3721 1862"/>
                <a:gd name="T95" fmla="*/ 3721 h 1859"/>
                <a:gd name="T96" fmla="+- 0 8842 8532"/>
                <a:gd name="T97" fmla="*/ T96 w 1944"/>
                <a:gd name="T98" fmla="+- 0 3721 1862"/>
                <a:gd name="T99" fmla="*/ 3721 h 1859"/>
                <a:gd name="T100" fmla="+- 0 8771 8532"/>
                <a:gd name="T101" fmla="*/ T100 w 1944"/>
                <a:gd name="T102" fmla="+- 0 3712 1862"/>
                <a:gd name="T103" fmla="*/ 3712 h 1859"/>
                <a:gd name="T104" fmla="+- 0 8706 8532"/>
                <a:gd name="T105" fmla="*/ T104 w 1944"/>
                <a:gd name="T106" fmla="+- 0 3689 1862"/>
                <a:gd name="T107" fmla="*/ 3689 h 1859"/>
                <a:gd name="T108" fmla="+- 0 8648 8532"/>
                <a:gd name="T109" fmla="*/ T108 w 1944"/>
                <a:gd name="T110" fmla="+- 0 3653 1862"/>
                <a:gd name="T111" fmla="*/ 3653 h 1859"/>
                <a:gd name="T112" fmla="+- 0 8600 8532"/>
                <a:gd name="T113" fmla="*/ T112 w 1944"/>
                <a:gd name="T114" fmla="+- 0 3605 1862"/>
                <a:gd name="T115" fmla="*/ 3605 h 1859"/>
                <a:gd name="T116" fmla="+- 0 8564 8532"/>
                <a:gd name="T117" fmla="*/ T116 w 1944"/>
                <a:gd name="T118" fmla="+- 0 3547 1862"/>
                <a:gd name="T119" fmla="*/ 3547 h 1859"/>
                <a:gd name="T120" fmla="+- 0 8540 8532"/>
                <a:gd name="T121" fmla="*/ T120 w 1944"/>
                <a:gd name="T122" fmla="+- 0 3482 1862"/>
                <a:gd name="T123" fmla="*/ 3482 h 1859"/>
                <a:gd name="T124" fmla="+- 0 8532 8532"/>
                <a:gd name="T125" fmla="*/ T124 w 1944"/>
                <a:gd name="T126" fmla="+- 0 3411 1862"/>
                <a:gd name="T127" fmla="*/ 3411 h 1859"/>
                <a:gd name="T128" fmla="+- 0 8532 8532"/>
                <a:gd name="T129" fmla="*/ T128 w 1944"/>
                <a:gd name="T130" fmla="+- 0 2171 1862"/>
                <a:gd name="T131" fmla="*/ 2171 h 18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1859">
                  <a:moveTo>
                    <a:pt x="0" y="309"/>
                  </a:moveTo>
                  <a:lnTo>
                    <a:pt x="8" y="238"/>
                  </a:lnTo>
                  <a:lnTo>
                    <a:pt x="32" y="173"/>
                  </a:lnTo>
                  <a:lnTo>
                    <a:pt x="68" y="116"/>
                  </a:lnTo>
                  <a:lnTo>
                    <a:pt x="116" y="68"/>
                  </a:lnTo>
                  <a:lnTo>
                    <a:pt x="174" y="31"/>
                  </a:lnTo>
                  <a:lnTo>
                    <a:pt x="239" y="8"/>
                  </a:lnTo>
                  <a:lnTo>
                    <a:pt x="310" y="0"/>
                  </a:lnTo>
                  <a:lnTo>
                    <a:pt x="1634" y="0"/>
                  </a:lnTo>
                  <a:lnTo>
                    <a:pt x="1705" y="8"/>
                  </a:lnTo>
                  <a:lnTo>
                    <a:pt x="1770" y="31"/>
                  </a:lnTo>
                  <a:lnTo>
                    <a:pt x="1828" y="68"/>
                  </a:lnTo>
                  <a:lnTo>
                    <a:pt x="1876" y="116"/>
                  </a:lnTo>
                  <a:lnTo>
                    <a:pt x="1912" y="173"/>
                  </a:lnTo>
                  <a:lnTo>
                    <a:pt x="1936" y="238"/>
                  </a:lnTo>
                  <a:lnTo>
                    <a:pt x="1944" y="309"/>
                  </a:lnTo>
                  <a:lnTo>
                    <a:pt x="1944" y="1549"/>
                  </a:lnTo>
                  <a:lnTo>
                    <a:pt x="1936" y="1620"/>
                  </a:lnTo>
                  <a:lnTo>
                    <a:pt x="1912" y="1685"/>
                  </a:lnTo>
                  <a:lnTo>
                    <a:pt x="1876" y="1743"/>
                  </a:lnTo>
                  <a:lnTo>
                    <a:pt x="1828" y="1791"/>
                  </a:lnTo>
                  <a:lnTo>
                    <a:pt x="1770" y="1827"/>
                  </a:lnTo>
                  <a:lnTo>
                    <a:pt x="1705" y="1850"/>
                  </a:lnTo>
                  <a:lnTo>
                    <a:pt x="1634" y="1859"/>
                  </a:lnTo>
                  <a:lnTo>
                    <a:pt x="310" y="1859"/>
                  </a:lnTo>
                  <a:lnTo>
                    <a:pt x="239" y="1850"/>
                  </a:lnTo>
                  <a:lnTo>
                    <a:pt x="174" y="1827"/>
                  </a:lnTo>
                  <a:lnTo>
                    <a:pt x="116" y="1791"/>
                  </a:lnTo>
                  <a:lnTo>
                    <a:pt x="68" y="1743"/>
                  </a:lnTo>
                  <a:lnTo>
                    <a:pt x="32" y="1685"/>
                  </a:lnTo>
                  <a:lnTo>
                    <a:pt x="8" y="1620"/>
                  </a:lnTo>
                  <a:lnTo>
                    <a:pt x="0" y="1549"/>
                  </a:lnTo>
                  <a:lnTo>
                    <a:pt x="0" y="309"/>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36" name="Text Box 570"/>
            <p:cNvSpPr txBox="1">
              <a:spLocks noChangeArrowheads="1"/>
            </p:cNvSpPr>
            <p:nvPr/>
          </p:nvSpPr>
          <p:spPr bwMode="auto">
            <a:xfrm>
              <a:off x="8516" y="1510"/>
              <a:ext cx="1984" cy="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290" algn="ctr">
                <a:lnSpc>
                  <a:spcPts val="1815"/>
                </a:lnSpc>
                <a:spcBef>
                  <a:spcPts val="785"/>
                </a:spcBef>
                <a:spcAft>
                  <a:spcPts val="0"/>
                </a:spcAft>
              </a:pPr>
              <a:endPar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2560" marR="161290" algn="ctr">
                <a:lnSpc>
                  <a:spcPts val="1815"/>
                </a:lnSpc>
                <a:spcBef>
                  <a:spcPts val="785"/>
                </a:spcBef>
                <a:spcAft>
                  <a:spcPts val="0"/>
                </a:spcAft>
              </a:pPr>
              <a:endParaRPr lang="ru-RU" sz="22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2560" marR="161925" algn="ctr">
                <a:lnSpc>
                  <a:spcPts val="1815"/>
                </a:lnSpc>
                <a:spcBef>
                  <a:spcPts val="15"/>
                </a:spcBef>
                <a:spcAft>
                  <a:spcPts val="0"/>
                </a:spcAft>
              </a:pPr>
              <a:endParaRPr lang="ru-RU" sz="2200" dirty="0">
                <a:solidFill>
                  <a:srgbClr val="002060"/>
                </a:solidFill>
                <a:latin typeface="Segoe UI" panose="020B0502040204020203" pitchFamily="34" charset="0"/>
                <a:ea typeface="Verdana" panose="020B0604030504040204" pitchFamily="34" charset="0"/>
                <a:cs typeface="Segoe UI" panose="020B0502040204020203" pitchFamily="34" charset="0"/>
              </a:endParaRPr>
            </a:p>
            <a:p>
              <a:pPr marL="162560" marR="161925" algn="ctr">
                <a:lnSpc>
                  <a:spcPts val="1815"/>
                </a:lnSpc>
                <a:spcBef>
                  <a:spcPts val="15"/>
                </a:spcBef>
                <a:spcAft>
                  <a:spcPts val="0"/>
                </a:spcAft>
              </a:pPr>
              <a:r>
                <a:rPr lang="ru-RU" sz="2200" dirty="0">
                  <a:solidFill>
                    <a:srgbClr val="002060"/>
                  </a:solidFill>
                  <a:latin typeface="Segoe UI" panose="020B0502040204020203" pitchFamily="34" charset="0"/>
                  <a:ea typeface="Verdana" panose="020B0604030504040204" pitchFamily="34" charset="0"/>
                  <a:cs typeface="Segoe UI" panose="020B0502040204020203" pitchFamily="34" charset="0"/>
                </a:rPr>
                <a:t>2028</a:t>
              </a:r>
            </a:p>
            <a:p>
              <a:pPr marL="162560" marR="161290" algn="ctr">
                <a:lnSpc>
                  <a:spcPts val="1800"/>
                </a:lnSpc>
                <a:spcAft>
                  <a:spcPts val="0"/>
                </a:spcAft>
              </a:pPr>
              <a:r>
                <a:rPr lang="ru-RU" sz="1600" dirty="0">
                  <a:solidFill>
                    <a:srgbClr val="002060"/>
                  </a:solidFill>
                  <a:latin typeface="Segoe UI" panose="020B0502040204020203" pitchFamily="34" charset="0"/>
                  <a:ea typeface="Verdana" panose="020B0604030504040204" pitchFamily="34" charset="0"/>
                  <a:cs typeface="Segoe UI" panose="020B0502040204020203" pitchFamily="34" charset="0"/>
                </a:rPr>
                <a:t>год</a:t>
              </a:r>
            </a:p>
            <a:p>
              <a:pPr marL="162560" marR="160655" algn="ctr">
                <a:lnSpc>
                  <a:spcPts val="2645"/>
                </a:lnSpc>
                <a:spcAft>
                  <a:spcPts val="0"/>
                </a:spcAft>
              </a:pPr>
              <a:r>
                <a:rPr lang="ru-RU" sz="2200" b="1" dirty="0">
                  <a:solidFill>
                    <a:srgbClr val="002060"/>
                  </a:solidFill>
                  <a:latin typeface="Segoe UI" panose="020B0502040204020203" pitchFamily="34" charset="0"/>
                  <a:ea typeface="Verdana" panose="020B0604030504040204" pitchFamily="34" charset="0"/>
                  <a:cs typeface="Segoe UI" panose="020B0502040204020203" pitchFamily="34" charset="0"/>
                </a:rPr>
                <a:t>7 250</a:t>
              </a:r>
              <a:endParaRPr lang="ru-RU" sz="2200" dirty="0">
                <a:solidFill>
                  <a:srgbClr val="002060"/>
                </a:solidFill>
                <a:latin typeface="Segoe UI" panose="020B0502040204020203" pitchFamily="34" charset="0"/>
                <a:ea typeface="Verdana" panose="020B0604030504040204" pitchFamily="34" charset="0"/>
                <a:cs typeface="Segoe UI" panose="020B0502040204020203" pitchFamily="34" charset="0"/>
              </a:endParaRPr>
            </a:p>
            <a:p>
              <a:pPr marL="162560" marR="161925" algn="ctr">
                <a:lnSpc>
                  <a:spcPts val="1565"/>
                </a:lnSpc>
                <a:spcAft>
                  <a:spcPts val="0"/>
                </a:spcAft>
              </a:pPr>
              <a:r>
                <a:rPr lang="ru-RU" sz="1300" dirty="0">
                  <a:solidFill>
                    <a:srgbClr val="002060"/>
                  </a:solidFill>
                  <a:latin typeface="Segoe UI" panose="020B0502040204020203" pitchFamily="34" charset="0"/>
                  <a:ea typeface="Verdana" panose="020B0604030504040204" pitchFamily="34" charset="0"/>
                  <a:cs typeface="Segoe UI" panose="020B0502040204020203" pitchFamily="34" charset="0"/>
                </a:rPr>
                <a:t>рублей</a:t>
              </a:r>
            </a:p>
          </p:txBody>
        </p:sp>
      </p:grpSp>
      <p:sp>
        <p:nvSpPr>
          <p:cNvPr id="37" name="Rectangle 39"/>
          <p:cNvSpPr>
            <a:spLocks noChangeArrowheads="1"/>
          </p:cNvSpPr>
          <p:nvPr/>
        </p:nvSpPr>
        <p:spPr bwMode="auto">
          <a:xfrm>
            <a:off x="62230" y="950391"/>
            <a:ext cx="5497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400" dirty="0">
                <a:solidFill>
                  <a:srgbClr val="002060"/>
                </a:solidFill>
                <a:latin typeface="Arial" panose="020B0604020202020204" pitchFamily="34" charset="0"/>
                <a:ea typeface="Verdana" panose="020B0604030504040204" pitchFamily="34" charset="0"/>
                <a:cs typeface="Verdana" panose="020B0604030504040204" pitchFamily="34" charset="0"/>
              </a:rPr>
              <a:t>К</a:t>
            </a:r>
            <a:r>
              <a:rPr lang="ru-RU" altLang="ru-RU" sz="1400" dirty="0" bmk="">
                <a:solidFill>
                  <a:srgbClr val="002060"/>
                </a:solidFill>
                <a:latin typeface="Arial" panose="020B0604020202020204" pitchFamily="34" charset="0"/>
                <a:ea typeface="Verdana" panose="020B0604030504040204" pitchFamily="34" charset="0"/>
                <a:cs typeface="Verdana" panose="020B0604030504040204" pitchFamily="34" charset="0"/>
              </a:rPr>
              <a:t>ак меняются расходы на культуру в расчете </a:t>
            </a:r>
            <a:r>
              <a:rPr lang="ru-RU" altLang="ru-RU" sz="1400" dirty="0">
                <a:solidFill>
                  <a:srgbClr val="002060"/>
                </a:solidFill>
                <a:latin typeface="Arial" panose="020B0604020202020204" pitchFamily="34" charset="0"/>
                <a:ea typeface="Verdana" panose="020B0604030504040204" pitchFamily="34" charset="0"/>
                <a:cs typeface="Verdana" panose="020B0604030504040204" pitchFamily="34" charset="0"/>
              </a:rPr>
              <a:t>на одного жителя </a:t>
            </a:r>
          </a:p>
          <a:p>
            <a:pPr lvl="0" eaLnBrk="0" fontAlgn="base" hangingPunct="0">
              <a:spcBef>
                <a:spcPct val="0"/>
              </a:spcBef>
              <a:spcAft>
                <a:spcPct val="0"/>
              </a:spcAft>
            </a:pPr>
            <a:r>
              <a:rPr lang="ru-RU" altLang="ru-RU" sz="1400" dirty="0">
                <a:solidFill>
                  <a:srgbClr val="002060"/>
                </a:solidFill>
                <a:latin typeface="Arial" panose="020B0604020202020204" pitchFamily="34" charset="0"/>
                <a:ea typeface="Verdana" panose="020B0604030504040204" pitchFamily="34" charset="0"/>
                <a:cs typeface="Verdana" panose="020B0604030504040204" pitchFamily="34" charset="0"/>
              </a:rPr>
              <a:t>муниципального округа Семеновский </a:t>
            </a:r>
            <a:endParaRPr lang="ru-RU" altLang="ru-RU" sz="1400" dirty="0">
              <a:solidFill>
                <a:srgbClr val="002060"/>
              </a:solidFill>
              <a:latin typeface="Arial" panose="020B0604020202020204" pitchFamily="34" charset="0"/>
            </a:endParaRPr>
          </a:p>
        </p:txBody>
      </p:sp>
      <p:sp>
        <p:nvSpPr>
          <p:cNvPr id="39" name="Rectangle 46"/>
          <p:cNvSpPr>
            <a:spLocks noChangeArrowheads="1"/>
          </p:cNvSpPr>
          <p:nvPr/>
        </p:nvSpPr>
        <p:spPr bwMode="auto">
          <a:xfrm>
            <a:off x="222885" y="2756656"/>
            <a:ext cx="65366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100" b="1" i="0" u="none" strike="noStrike" cap="none" normalizeH="0" baseline="0" dirty="0">
              <a:ln>
                <a:noFill/>
              </a:ln>
              <a:solidFill>
                <a:schemeClr val="tx1"/>
              </a:solidFill>
              <a:effectLst/>
              <a:ea typeface="Verdana" panose="020B0604030504040204" pitchFamily="34" charset="0"/>
              <a:cs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ru-RU" altLang="ru-RU" sz="11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r>
              <a:rPr kumimoji="0" lang="ru-RU" altLang="ru-RU" sz="1600" b="1" i="0" u="none" strike="noStrike" cap="none" normalizeH="0" baseline="0" dirty="0">
                <a:ln>
                  <a:noFill/>
                </a:ln>
                <a:solidFill>
                  <a:srgbClr val="002060"/>
                </a:solidFill>
                <a:effectLst/>
                <a:latin typeface="Segoe UI" panose="020B0502040204020203" pitchFamily="34" charset="0"/>
                <a:ea typeface="Verdana" panose="020B0604030504040204" pitchFamily="34" charset="0"/>
                <a:cs typeface="Segoe UI" panose="020B0502040204020203" pitchFamily="34" charset="0"/>
              </a:rPr>
              <a:t>Основные индикаторы достижения цели и показатели непосредственных результатов муниципальной программы</a:t>
            </a:r>
            <a:endParaRPr kumimoji="0" lang="ru-RU" altLang="ru-RU" sz="1600" b="1" i="0" u="none" strike="noStrike" cap="none" normalizeH="0" baseline="0" dirty="0">
              <a:ln>
                <a:noFill/>
              </a:ln>
              <a:solidFill>
                <a:srgbClr val="002060"/>
              </a:solidFill>
              <a:effectLst/>
              <a:latin typeface="Segoe UI" panose="020B0502040204020203" pitchFamily="34" charset="0"/>
              <a:cs typeface="Segoe UI" panose="020B0502040204020203"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198552998"/>
              </p:ext>
            </p:extLst>
          </p:nvPr>
        </p:nvGraphicFramePr>
        <p:xfrm>
          <a:off x="76200" y="3697982"/>
          <a:ext cx="6682740" cy="5401632"/>
        </p:xfrm>
        <a:graphic>
          <a:graphicData uri="http://schemas.openxmlformats.org/drawingml/2006/table">
            <a:tbl>
              <a:tblPr firstRow="1" bandRow="1">
                <a:tableStyleId>{69CF1AB2-1976-4502-BF36-3FF5EA218861}</a:tableStyleId>
              </a:tblPr>
              <a:tblGrid>
                <a:gridCol w="2590800">
                  <a:extLst>
                    <a:ext uri="{9D8B030D-6E8A-4147-A177-3AD203B41FA5}">
                      <a16:colId xmlns:a16="http://schemas.microsoft.com/office/drawing/2014/main" val="3066622192"/>
                    </a:ext>
                  </a:extLst>
                </a:gridCol>
                <a:gridCol w="762000">
                  <a:extLst>
                    <a:ext uri="{9D8B030D-6E8A-4147-A177-3AD203B41FA5}">
                      <a16:colId xmlns:a16="http://schemas.microsoft.com/office/drawing/2014/main" val="480266313"/>
                    </a:ext>
                  </a:extLst>
                </a:gridCol>
                <a:gridCol w="838200">
                  <a:extLst>
                    <a:ext uri="{9D8B030D-6E8A-4147-A177-3AD203B41FA5}">
                      <a16:colId xmlns:a16="http://schemas.microsoft.com/office/drawing/2014/main" val="1292801414"/>
                    </a:ext>
                  </a:extLst>
                </a:gridCol>
                <a:gridCol w="838200">
                  <a:extLst>
                    <a:ext uri="{9D8B030D-6E8A-4147-A177-3AD203B41FA5}">
                      <a16:colId xmlns:a16="http://schemas.microsoft.com/office/drawing/2014/main" val="3553287348"/>
                    </a:ext>
                  </a:extLst>
                </a:gridCol>
                <a:gridCol w="838200">
                  <a:extLst>
                    <a:ext uri="{9D8B030D-6E8A-4147-A177-3AD203B41FA5}">
                      <a16:colId xmlns:a16="http://schemas.microsoft.com/office/drawing/2014/main" val="1171927273"/>
                    </a:ext>
                  </a:extLst>
                </a:gridCol>
                <a:gridCol w="815340">
                  <a:extLst>
                    <a:ext uri="{9D8B030D-6E8A-4147-A177-3AD203B41FA5}">
                      <a16:colId xmlns:a16="http://schemas.microsoft.com/office/drawing/2014/main" val="3381889233"/>
                    </a:ext>
                  </a:extLst>
                </a:gridCol>
              </a:tblGrid>
              <a:tr h="254026">
                <a:tc>
                  <a:txBody>
                    <a:bodyPr/>
                    <a:lstStyle/>
                    <a:p>
                      <a:pPr marL="617855">
                        <a:spcBef>
                          <a:spcPts val="945"/>
                        </a:spcBef>
                        <a:spcAft>
                          <a:spcPts val="0"/>
                        </a:spcAft>
                      </a:pPr>
                      <a:r>
                        <a:rPr lang="ru-RU" sz="1050" dirty="0">
                          <a:effectLst/>
                        </a:rPr>
                        <a:t>Наименование </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3665" marR="113665" algn="ctr">
                        <a:spcBef>
                          <a:spcPts val="945"/>
                        </a:spcBef>
                        <a:spcAft>
                          <a:spcPts val="0"/>
                        </a:spcAft>
                      </a:pPr>
                      <a:r>
                        <a:rPr lang="ru-RU" sz="1050" dirty="0">
                          <a:effectLst/>
                        </a:rPr>
                        <a:t>2025год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14300" marR="106680" algn="ctr">
                        <a:spcBef>
                          <a:spcPts val="945"/>
                        </a:spcBef>
                        <a:spcAft>
                          <a:spcPts val="0"/>
                        </a:spcAft>
                      </a:pPr>
                      <a:r>
                        <a:rPr lang="ru-RU" sz="1050" dirty="0">
                          <a:effectLst/>
                        </a:rPr>
                        <a:t>2026</a:t>
                      </a:r>
                      <a:r>
                        <a:rPr lang="ru-RU" sz="1050" spc="5" dirty="0">
                          <a:effectLst/>
                        </a:rPr>
                        <a:t> </a:t>
                      </a:r>
                      <a:r>
                        <a:rPr lang="ru-RU" sz="1050" dirty="0">
                          <a:effectLst/>
                        </a:rPr>
                        <a:t>год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14300" marR="106680" algn="ctr">
                        <a:spcBef>
                          <a:spcPts val="945"/>
                        </a:spcBef>
                        <a:spcAft>
                          <a:spcPts val="0"/>
                        </a:spcAft>
                      </a:pPr>
                      <a:r>
                        <a:rPr lang="ru-RU" sz="1050" dirty="0">
                          <a:effectLst/>
                        </a:rPr>
                        <a:t>2027</a:t>
                      </a:r>
                      <a:r>
                        <a:rPr lang="ru-RU" sz="1050" spc="5" dirty="0">
                          <a:effectLst/>
                        </a:rPr>
                        <a:t> </a:t>
                      </a:r>
                      <a:r>
                        <a:rPr lang="ru-RU" sz="1050" dirty="0">
                          <a:effectLst/>
                        </a:rPr>
                        <a:t>год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07950" marR="107950" algn="ctr">
                        <a:spcBef>
                          <a:spcPts val="945"/>
                        </a:spcBef>
                        <a:spcAft>
                          <a:spcPts val="0"/>
                        </a:spcAft>
                      </a:pPr>
                      <a:r>
                        <a:rPr lang="ru-RU" sz="1050" dirty="0">
                          <a:effectLst/>
                        </a:rPr>
                        <a:t>2028 год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tc>
                  <a:txBody>
                    <a:bodyPr/>
                    <a:lstStyle/>
                    <a:p>
                      <a:pPr marL="107950" marR="164465" algn="ctr">
                        <a:spcBef>
                          <a:spcPts val="945"/>
                        </a:spcBef>
                        <a:spcAft>
                          <a:spcPts val="0"/>
                        </a:spcAft>
                      </a:pPr>
                      <a:r>
                        <a:rPr lang="ru-RU" sz="1050" dirty="0">
                          <a:effectLst/>
                        </a:rPr>
                        <a:t>2029 год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3470387759"/>
                  </a:ext>
                </a:extLst>
              </a:tr>
              <a:tr h="650030">
                <a:tc>
                  <a:txBody>
                    <a:bodyPr/>
                    <a:lstStyle/>
                    <a:p>
                      <a:pPr marL="8890">
                        <a:lnSpc>
                          <a:spcPct val="98000"/>
                        </a:lnSpc>
                        <a:spcBef>
                          <a:spcPts val="270"/>
                        </a:spcBef>
                        <a:spcAft>
                          <a:spcPts val="0"/>
                        </a:spcAft>
                      </a:pPr>
                      <a:r>
                        <a:rPr lang="ru-RU" sz="1050" dirty="0">
                          <a:effectLst/>
                        </a:rPr>
                        <a:t>Охват дополнительным образованием в сфере культуры детей от общего количества детей в возрасте от 5 до 18 лет,</a:t>
                      </a:r>
                      <a:r>
                        <a:rPr lang="ru-RU" sz="1050" spc="-45" dirty="0">
                          <a:effectLst/>
                        </a:rPr>
                        <a:t> </a:t>
                      </a:r>
                      <a:r>
                        <a:rPr lang="ru-RU" sz="1050" dirty="0">
                          <a:effectLst/>
                        </a:rPr>
                        <a:t>%</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Bef>
                          <a:spcPts val="5"/>
                        </a:spcBef>
                        <a:spcAft>
                          <a:spcPts val="0"/>
                        </a:spcAft>
                      </a:pPr>
                      <a:r>
                        <a:rPr lang="ru-RU" sz="1050" dirty="0">
                          <a:effectLst/>
                        </a:rPr>
                        <a:t>          8,3</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3665" marR="113665" lvl="0" indent="0" algn="ctr" defTabSz="914400" eaLnBrk="1" fontAlgn="auto" latinLnBrk="0" hangingPunct="1">
                        <a:lnSpc>
                          <a:spcPct val="100000"/>
                        </a:lnSpc>
                        <a:spcBef>
                          <a:spcPts val="0"/>
                        </a:spcBef>
                        <a:spcAft>
                          <a:spcPts val="0"/>
                        </a:spcAft>
                        <a:buClrTx/>
                        <a:buSzTx/>
                        <a:buFontTx/>
                        <a:buNone/>
                        <a:tabLst/>
                        <a:defRPr/>
                      </a:pPr>
                      <a:r>
                        <a:rPr kumimoji="0" lang="ru-RU" sz="1050" b="0" i="0" u="none" strike="noStrike" kern="0" cap="none" spc="0" normalizeH="0" baseline="0" noProof="0" dirty="0">
                          <a:ln>
                            <a:noFill/>
                          </a:ln>
                          <a:solidFill>
                            <a:prstClr val="black"/>
                          </a:solidFill>
                          <a:effectLst/>
                          <a:uLnTx/>
                          <a:uFillTx/>
                          <a:latin typeface="Calibri"/>
                          <a:ea typeface="+mn-ea"/>
                          <a:cs typeface="+mn-cs"/>
                        </a:rPr>
                        <a:t>8,3</a:t>
                      </a:r>
                      <a:endParaRPr kumimoji="0" lang="ru-RU" sz="105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3665" marR="113665" lvl="0" indent="0" algn="ctr" defTabSz="914400" eaLnBrk="1" fontAlgn="auto" latinLnBrk="0" hangingPunct="1">
                        <a:lnSpc>
                          <a:spcPct val="100000"/>
                        </a:lnSpc>
                        <a:spcBef>
                          <a:spcPts val="0"/>
                        </a:spcBef>
                        <a:spcAft>
                          <a:spcPts val="0"/>
                        </a:spcAft>
                        <a:buClrTx/>
                        <a:buSzTx/>
                        <a:buFontTx/>
                        <a:buNone/>
                        <a:tabLst/>
                        <a:defRPr/>
                      </a:pPr>
                      <a:r>
                        <a:rPr kumimoji="0" lang="ru-RU" sz="1050" b="0" i="0" u="none" strike="noStrike" kern="0" cap="none" spc="0" normalizeH="0" baseline="0" noProof="0">
                          <a:ln>
                            <a:noFill/>
                          </a:ln>
                          <a:solidFill>
                            <a:prstClr val="black"/>
                          </a:solidFill>
                          <a:effectLst/>
                          <a:uLnTx/>
                          <a:uFillTx/>
                          <a:latin typeface="Calibri"/>
                          <a:ea typeface="+mn-ea"/>
                          <a:cs typeface="+mn-cs"/>
                        </a:rPr>
                        <a:t>8,3</a:t>
                      </a:r>
                      <a:endParaRPr kumimoji="0" lang="ru-RU" sz="105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3665" marR="113665" lvl="0" indent="0" algn="ctr" defTabSz="914400" eaLnBrk="1" fontAlgn="auto" latinLnBrk="0" hangingPunct="1">
                        <a:lnSpc>
                          <a:spcPct val="100000"/>
                        </a:lnSpc>
                        <a:spcBef>
                          <a:spcPts val="0"/>
                        </a:spcBef>
                        <a:spcAft>
                          <a:spcPts val="0"/>
                        </a:spcAft>
                        <a:buClrTx/>
                        <a:buSzTx/>
                        <a:buFontTx/>
                        <a:buNone/>
                        <a:tabLst/>
                        <a:defRPr/>
                      </a:pPr>
                      <a:r>
                        <a:rPr kumimoji="0" lang="ru-RU" sz="1050" b="0" i="0" u="none" strike="noStrike" kern="0" cap="none" spc="0" normalizeH="0" baseline="0" noProof="0">
                          <a:ln>
                            <a:noFill/>
                          </a:ln>
                          <a:solidFill>
                            <a:prstClr val="black"/>
                          </a:solidFill>
                          <a:effectLst/>
                          <a:uLnTx/>
                          <a:uFillTx/>
                          <a:latin typeface="Calibri"/>
                          <a:ea typeface="+mn-ea"/>
                          <a:cs typeface="+mn-cs"/>
                        </a:rPr>
                        <a:t>8,3</a:t>
                      </a:r>
                      <a:endParaRPr kumimoji="0" lang="ru-RU" sz="105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3665" marR="113665" lvl="0" indent="0" algn="ctr" defTabSz="914400" eaLnBrk="1" fontAlgn="auto" latinLnBrk="0" hangingPunct="1">
                        <a:lnSpc>
                          <a:spcPct val="100000"/>
                        </a:lnSpc>
                        <a:spcBef>
                          <a:spcPts val="0"/>
                        </a:spcBef>
                        <a:spcAft>
                          <a:spcPts val="0"/>
                        </a:spcAft>
                        <a:buClrTx/>
                        <a:buSzTx/>
                        <a:buFontTx/>
                        <a:buNone/>
                        <a:tabLst/>
                        <a:defRPr/>
                      </a:pPr>
                      <a:r>
                        <a:rPr kumimoji="0" lang="ru-RU" sz="1050" b="0" i="0" u="none" strike="noStrike" kern="0" cap="none" spc="0" normalizeH="0" baseline="0" noProof="0" dirty="0">
                          <a:ln>
                            <a:noFill/>
                          </a:ln>
                          <a:solidFill>
                            <a:prstClr val="black"/>
                          </a:solidFill>
                          <a:effectLst/>
                          <a:uLnTx/>
                          <a:uFillTx/>
                          <a:latin typeface="Calibri"/>
                          <a:ea typeface="+mn-ea"/>
                          <a:cs typeface="+mn-cs"/>
                        </a:rPr>
                        <a:t>8,3</a:t>
                      </a:r>
                      <a:endParaRPr kumimoji="0" lang="ru-RU" sz="105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432959709"/>
                  </a:ext>
                </a:extLst>
              </a:tr>
              <a:tr h="650030">
                <a:tc>
                  <a:txBody>
                    <a:bodyPr/>
                    <a:lstStyle/>
                    <a:p>
                      <a:pPr marL="8890">
                        <a:lnSpc>
                          <a:spcPct val="98000"/>
                        </a:lnSpc>
                        <a:spcBef>
                          <a:spcPts val="635"/>
                        </a:spcBef>
                        <a:spcAft>
                          <a:spcPts val="0"/>
                        </a:spcAft>
                      </a:pPr>
                      <a:r>
                        <a:rPr lang="ru-RU" sz="1050" spc="10" dirty="0">
                          <a:effectLst/>
                        </a:rPr>
                        <a:t>Количество участников награжденных в </a:t>
                      </a:r>
                      <a:br>
                        <a:rPr lang="ru-RU" sz="1050" spc="10" dirty="0">
                          <a:effectLst/>
                        </a:rPr>
                      </a:br>
                      <a:r>
                        <a:rPr lang="ru-RU" sz="1050" spc="10" dirty="0">
                          <a:effectLst/>
                        </a:rPr>
                        <a:t>международных, всероссийских, межрегиональных и областных фестивалях и конкурсах, человек</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Bef>
                          <a:spcPts val="10"/>
                        </a:spcBef>
                        <a:spcAft>
                          <a:spcPts val="0"/>
                        </a:spcAft>
                      </a:pPr>
                      <a:r>
                        <a:rPr lang="ru-RU" sz="1050" dirty="0">
                          <a:effectLst/>
                        </a:rPr>
                        <a:t> </a:t>
                      </a:r>
                    </a:p>
                    <a:p>
                      <a:pPr algn="ctr">
                        <a:spcAft>
                          <a:spcPts val="0"/>
                        </a:spcAft>
                      </a:pPr>
                      <a:r>
                        <a:rPr lang="ru-RU" sz="1050" dirty="0">
                          <a:effectLst/>
                        </a:rPr>
                        <a:t>150</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Bef>
                          <a:spcPts val="10"/>
                        </a:spcBef>
                        <a:spcAft>
                          <a:spcPts val="0"/>
                        </a:spcAft>
                      </a:pPr>
                      <a:r>
                        <a:rPr lang="ru-RU" sz="1050" dirty="0">
                          <a:effectLst/>
                        </a:rPr>
                        <a:t> </a:t>
                      </a:r>
                    </a:p>
                    <a:p>
                      <a:pPr marL="6985" algn="ctr">
                        <a:spcAft>
                          <a:spcPts val="0"/>
                        </a:spcAft>
                      </a:pPr>
                      <a:r>
                        <a:rPr lang="ru-RU" sz="1050" dirty="0">
                          <a:effectLst/>
                        </a:rPr>
                        <a:t>153</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Bef>
                          <a:spcPts val="10"/>
                        </a:spcBef>
                        <a:spcAft>
                          <a:spcPts val="0"/>
                        </a:spcAft>
                      </a:pPr>
                      <a:r>
                        <a:rPr lang="ru-RU" sz="1050" dirty="0">
                          <a:effectLst/>
                        </a:rPr>
                        <a:t> </a:t>
                      </a:r>
                    </a:p>
                    <a:p>
                      <a:pPr marL="6985" algn="ctr">
                        <a:spcAft>
                          <a:spcPts val="0"/>
                        </a:spcAft>
                      </a:pPr>
                      <a:r>
                        <a:rPr lang="ru-RU" sz="1050" dirty="0">
                          <a:effectLst/>
                        </a:rPr>
                        <a:t>153</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Bef>
                          <a:spcPts val="10"/>
                        </a:spcBef>
                        <a:spcAft>
                          <a:spcPts val="0"/>
                        </a:spcAft>
                      </a:pPr>
                      <a:r>
                        <a:rPr lang="ru-RU" sz="1050" dirty="0">
                          <a:effectLst/>
                        </a:rPr>
                        <a:t> </a:t>
                      </a:r>
                    </a:p>
                    <a:p>
                      <a:pPr marL="6985" algn="ctr">
                        <a:spcAft>
                          <a:spcPts val="0"/>
                        </a:spcAft>
                      </a:pPr>
                      <a:r>
                        <a:rPr lang="ru-RU" sz="1050" dirty="0">
                          <a:effectLst/>
                        </a:rPr>
                        <a:t>155</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Bef>
                          <a:spcPts val="10"/>
                        </a:spcBef>
                        <a:spcAft>
                          <a:spcPts val="0"/>
                        </a:spcAft>
                      </a:pPr>
                      <a:r>
                        <a:rPr lang="ru-RU" sz="1050" dirty="0">
                          <a:effectLst/>
                        </a:rPr>
                        <a:t> </a:t>
                      </a:r>
                    </a:p>
                    <a:p>
                      <a:pPr marL="6985" algn="ctr">
                        <a:spcAft>
                          <a:spcPts val="0"/>
                        </a:spcAft>
                      </a:pPr>
                      <a:r>
                        <a:rPr lang="ru-RU" sz="1050" dirty="0">
                          <a:effectLst/>
                        </a:rPr>
                        <a:t>155</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121267817"/>
                  </a:ext>
                </a:extLst>
              </a:tr>
              <a:tr h="484098">
                <a:tc>
                  <a:txBody>
                    <a:bodyPr/>
                    <a:lstStyle/>
                    <a:p>
                      <a:pPr marL="8890">
                        <a:lnSpc>
                          <a:spcPts val="1085"/>
                        </a:lnSpc>
                        <a:spcBef>
                          <a:spcPts val="140"/>
                        </a:spcBef>
                        <a:spcAft>
                          <a:spcPts val="0"/>
                        </a:spcAft>
                      </a:pPr>
                      <a:r>
                        <a:rPr lang="ru-RU" sz="1050" spc="-55" dirty="0">
                          <a:effectLst/>
                        </a:rPr>
                        <a:t>Фактическая обеспеченность учреждениями культуры в муниципальном</a:t>
                      </a:r>
                      <a:br>
                        <a:rPr lang="ru-RU" sz="1050" spc="-55" dirty="0">
                          <a:effectLst/>
                        </a:rPr>
                      </a:br>
                      <a:r>
                        <a:rPr lang="ru-RU" sz="1050" spc="-55" dirty="0">
                          <a:effectLst/>
                        </a:rPr>
                        <a:t>округе музеями, ед.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635" algn="ctr">
                        <a:lnSpc>
                          <a:spcPts val="1035"/>
                        </a:lnSpc>
                        <a:spcBef>
                          <a:spcPts val="190"/>
                        </a:spcBef>
                        <a:spcAft>
                          <a:spcPts val="0"/>
                        </a:spcAft>
                      </a:pPr>
                      <a:r>
                        <a:rPr lang="ru-RU" sz="1050" dirty="0">
                          <a:effectLst/>
                        </a:rPr>
                        <a:t>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8255" algn="ctr">
                        <a:lnSpc>
                          <a:spcPts val="1035"/>
                        </a:lnSpc>
                        <a:spcBef>
                          <a:spcPts val="190"/>
                        </a:spcBef>
                        <a:spcAft>
                          <a:spcPts val="0"/>
                        </a:spcAft>
                      </a:pPr>
                      <a:r>
                        <a:rPr lang="ru-RU" sz="1050" dirty="0">
                          <a:effectLst/>
                        </a:rPr>
                        <a:t>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8255" algn="ctr">
                        <a:lnSpc>
                          <a:spcPts val="1035"/>
                        </a:lnSpc>
                        <a:spcBef>
                          <a:spcPts val="190"/>
                        </a:spcBef>
                        <a:spcAft>
                          <a:spcPts val="0"/>
                        </a:spcAft>
                      </a:pPr>
                      <a:r>
                        <a:rPr lang="ru-RU" sz="1050" dirty="0">
                          <a:effectLst/>
                        </a:rPr>
                        <a:t>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8255" algn="ctr">
                        <a:lnSpc>
                          <a:spcPts val="1035"/>
                        </a:lnSpc>
                        <a:spcBef>
                          <a:spcPts val="190"/>
                        </a:spcBef>
                        <a:spcAft>
                          <a:spcPts val="0"/>
                        </a:spcAft>
                      </a:pPr>
                      <a:r>
                        <a:rPr lang="ru-RU" sz="1050" dirty="0">
                          <a:effectLst/>
                        </a:rPr>
                        <a:t>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8255" algn="ctr">
                        <a:lnSpc>
                          <a:spcPts val="1035"/>
                        </a:lnSpc>
                        <a:spcBef>
                          <a:spcPts val="190"/>
                        </a:spcBef>
                        <a:spcAft>
                          <a:spcPts val="0"/>
                        </a:spcAft>
                      </a:pPr>
                      <a:r>
                        <a:rPr lang="ru-RU" sz="1050" dirty="0">
                          <a:effectLst/>
                        </a:rPr>
                        <a:t>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1456607660"/>
                  </a:ext>
                </a:extLst>
              </a:tr>
              <a:tr h="276329">
                <a:tc>
                  <a:txBody>
                    <a:bodyPr/>
                    <a:lstStyle/>
                    <a:p>
                      <a:pPr marL="8890">
                        <a:lnSpc>
                          <a:spcPts val="1080"/>
                        </a:lnSpc>
                        <a:spcBef>
                          <a:spcPts val="10"/>
                        </a:spcBef>
                        <a:spcAft>
                          <a:spcPts val="0"/>
                        </a:spcAft>
                      </a:pPr>
                      <a:r>
                        <a:rPr lang="ru-RU" sz="1050" dirty="0">
                          <a:effectLst/>
                        </a:rPr>
                        <a:t>Количество посетителей музеев,</a:t>
                      </a:r>
                      <a:r>
                        <a:rPr lang="ru-RU" sz="1050" spc="-60" dirty="0">
                          <a:effectLst/>
                        </a:rPr>
                        <a:t> </a:t>
                      </a:r>
                      <a:r>
                        <a:rPr lang="ru-RU" sz="1050" dirty="0">
                          <a:effectLst/>
                        </a:rPr>
                        <a:t>человек</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buNone/>
                      </a:pPr>
                      <a:r>
                        <a:rPr lang="ru-RU" sz="1050" kern="100" dirty="0">
                          <a:solidFill>
                            <a:srgbClr val="000000"/>
                          </a:solidFill>
                          <a:effectLst/>
                          <a:latin typeface="+mj-lt"/>
                          <a:ea typeface="Times New Roman" panose="02020603050405020304" pitchFamily="18" charset="0"/>
                          <a:cs typeface="Times New Roman" panose="02020603050405020304" pitchFamily="18" charset="0"/>
                        </a:rPr>
                        <a:t>98876</a:t>
                      </a:r>
                      <a:endParaRPr lang="ru-RU" sz="105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ru-RU" sz="1050" kern="100">
                          <a:solidFill>
                            <a:srgbClr val="000000"/>
                          </a:solidFill>
                          <a:effectLst/>
                          <a:latin typeface="+mj-lt"/>
                          <a:ea typeface="Times New Roman" panose="02020603050405020304" pitchFamily="18" charset="0"/>
                          <a:cs typeface="Times New Roman" panose="02020603050405020304" pitchFamily="18" charset="0"/>
                        </a:rPr>
                        <a:t>98876</a:t>
                      </a:r>
                      <a:endParaRPr lang="ru-RU" sz="105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ru-RU" sz="1050" kern="100" dirty="0">
                          <a:solidFill>
                            <a:srgbClr val="000000"/>
                          </a:solidFill>
                          <a:effectLst/>
                          <a:latin typeface="+mj-lt"/>
                          <a:ea typeface="Times New Roman" panose="02020603050405020304" pitchFamily="18" charset="0"/>
                          <a:cs typeface="Times New Roman" panose="02020603050405020304" pitchFamily="18" charset="0"/>
                        </a:rPr>
                        <a:t>98876</a:t>
                      </a:r>
                      <a:endParaRPr lang="ru-RU" sz="105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ru-RU" sz="1050" kern="100" dirty="0">
                          <a:solidFill>
                            <a:srgbClr val="000000"/>
                          </a:solidFill>
                          <a:effectLst/>
                          <a:latin typeface="+mj-lt"/>
                          <a:ea typeface="Times New Roman" panose="02020603050405020304" pitchFamily="18" charset="0"/>
                          <a:cs typeface="Times New Roman" panose="02020603050405020304" pitchFamily="18" charset="0"/>
                        </a:rPr>
                        <a:t>98876</a:t>
                      </a:r>
                      <a:endParaRPr lang="ru-RU" sz="105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ru-RU" sz="1050" kern="100" dirty="0">
                          <a:solidFill>
                            <a:srgbClr val="000000"/>
                          </a:solidFill>
                          <a:effectLst/>
                          <a:latin typeface="+mj-lt"/>
                          <a:ea typeface="Times New Roman" panose="02020603050405020304" pitchFamily="18" charset="0"/>
                          <a:cs typeface="Times New Roman" panose="02020603050405020304" pitchFamily="18" charset="0"/>
                        </a:rPr>
                        <a:t>98876</a:t>
                      </a:r>
                      <a:endParaRPr lang="ru-RU" sz="105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9105893"/>
                  </a:ext>
                </a:extLst>
              </a:tr>
              <a:tr h="315804">
                <a:tc>
                  <a:txBody>
                    <a:bodyPr/>
                    <a:lstStyle/>
                    <a:p>
                      <a:pPr marL="8890" marR="556895">
                        <a:lnSpc>
                          <a:spcPts val="1080"/>
                        </a:lnSpc>
                        <a:spcBef>
                          <a:spcPts val="10"/>
                        </a:spcBef>
                        <a:spcAft>
                          <a:spcPts val="0"/>
                        </a:spcAft>
                      </a:pPr>
                      <a:r>
                        <a:rPr lang="ru-RU" sz="1050" spc="5" dirty="0">
                          <a:effectLst/>
                        </a:rPr>
                        <a:t>Количество предметов музейного фонда,</a:t>
                      </a:r>
                      <a:r>
                        <a:rPr lang="ru-RU" sz="1050" spc="-60" dirty="0">
                          <a:effectLst/>
                        </a:rPr>
                        <a:t> единиц</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71755" marR="71755" algn="ctr">
                        <a:lnSpc>
                          <a:spcPct val="115000"/>
                        </a:lnSpc>
                        <a:spcAft>
                          <a:spcPts val="1000"/>
                        </a:spcAft>
                      </a:pPr>
                      <a:r>
                        <a:rPr lang="ru-RU" sz="1050" dirty="0">
                          <a:effectLst/>
                          <a:latin typeface="Arial" panose="020B0604020202020204" pitchFamily="34" charset="0"/>
                          <a:ea typeface="Calibri" panose="020F0502020204030204" pitchFamily="34" charset="0"/>
                          <a:cs typeface="Arial" panose="020B0604020202020204" pitchFamily="34" charset="0"/>
                        </a:rPr>
                        <a:t>28668</a:t>
                      </a:r>
                    </a:p>
                  </a:txBody>
                  <a:tcPr marL="68580" marR="68580" marT="0" marB="0" anchor="ctr"/>
                </a:tc>
                <a:tc>
                  <a:txBody>
                    <a:bodyPr/>
                    <a:lstStyle/>
                    <a:p>
                      <a:pPr marL="71755" marR="71755" algn="ctr">
                        <a:lnSpc>
                          <a:spcPct val="115000"/>
                        </a:lnSpc>
                        <a:spcAft>
                          <a:spcPts val="1000"/>
                        </a:spcAft>
                      </a:pPr>
                      <a:r>
                        <a:rPr lang="ru-RU" sz="1050">
                          <a:effectLst/>
                        </a:rPr>
                        <a:t>28668</a:t>
                      </a:r>
                      <a:endParaRPr lang="ru-RU" sz="1050" dirty="0">
                        <a:effectLst/>
                      </a:endParaRPr>
                    </a:p>
                  </a:txBody>
                  <a:tcPr marL="68580" marR="68580" marT="0" marB="0" anchor="ctr"/>
                </a:tc>
                <a:tc>
                  <a:txBody>
                    <a:bodyPr/>
                    <a:lstStyle/>
                    <a:p>
                      <a:pPr marL="71755" marR="71755" algn="ctr">
                        <a:lnSpc>
                          <a:spcPct val="115000"/>
                        </a:lnSpc>
                        <a:spcAft>
                          <a:spcPts val="1000"/>
                        </a:spcAft>
                      </a:pPr>
                      <a:r>
                        <a:rPr lang="ru-RU" sz="1050">
                          <a:effectLst/>
                        </a:rPr>
                        <a:t>28668</a:t>
                      </a:r>
                      <a:endParaRPr lang="ru-RU" sz="1050" dirty="0">
                        <a:effectLst/>
                      </a:endParaRPr>
                    </a:p>
                  </a:txBody>
                  <a:tcPr marL="68580" marR="68580" marT="0" marB="0" anchor="ctr"/>
                </a:tc>
                <a:tc>
                  <a:txBody>
                    <a:bodyPr/>
                    <a:lstStyle/>
                    <a:p>
                      <a:pPr marL="71755" marR="71755" algn="ctr">
                        <a:lnSpc>
                          <a:spcPct val="115000"/>
                        </a:lnSpc>
                        <a:spcAft>
                          <a:spcPts val="1000"/>
                        </a:spcAft>
                      </a:pPr>
                      <a:r>
                        <a:rPr lang="ru-RU" sz="1050">
                          <a:effectLst/>
                        </a:rPr>
                        <a:t>28668</a:t>
                      </a:r>
                      <a:endParaRPr lang="ru-RU" sz="1050" dirty="0">
                        <a:effectLst/>
                      </a:endParaRPr>
                    </a:p>
                  </a:txBody>
                  <a:tcPr marL="68580" marR="68580" marT="0" marB="0" anchor="ctr"/>
                </a:tc>
                <a:tc>
                  <a:txBody>
                    <a:bodyPr/>
                    <a:lstStyle/>
                    <a:p>
                      <a:pPr marL="71755" marR="71755" algn="ctr">
                        <a:lnSpc>
                          <a:spcPct val="115000"/>
                        </a:lnSpc>
                        <a:spcAft>
                          <a:spcPts val="1000"/>
                        </a:spcAft>
                      </a:pPr>
                      <a:r>
                        <a:rPr lang="ru-RU" sz="1050" dirty="0">
                          <a:effectLst/>
                        </a:rPr>
                        <a:t>28668</a:t>
                      </a:r>
                    </a:p>
                  </a:txBody>
                  <a:tcPr marL="68580" marR="68580" marT="0" marB="0" anchor="ctr"/>
                </a:tc>
                <a:extLst>
                  <a:ext uri="{0D108BD9-81ED-4DB2-BD59-A6C34878D82A}">
                    <a16:rowId xmlns:a16="http://schemas.microsoft.com/office/drawing/2014/main" val="822743118"/>
                  </a:ext>
                </a:extLst>
              </a:tr>
              <a:tr h="434231">
                <a:tc>
                  <a:txBody>
                    <a:bodyPr/>
                    <a:lstStyle/>
                    <a:p>
                      <a:pPr marL="8890">
                        <a:lnSpc>
                          <a:spcPts val="1080"/>
                        </a:lnSpc>
                        <a:spcAft>
                          <a:spcPts val="0"/>
                        </a:spcAft>
                      </a:pPr>
                      <a:r>
                        <a:rPr lang="ru-RU" sz="1050" dirty="0">
                          <a:effectLst/>
                        </a:rPr>
                        <a:t>Фактическая обеспеченность учреждениями культуры в муниципальном округе библиотеками, ед.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3665" marR="112395" algn="ctr">
                        <a:spcBef>
                          <a:spcPts val="630"/>
                        </a:spcBef>
                        <a:spcAft>
                          <a:spcPts val="0"/>
                        </a:spcAft>
                      </a:pPr>
                      <a:r>
                        <a:rPr lang="ru-RU" sz="1050" dirty="0">
                          <a:effectLst/>
                        </a:rPr>
                        <a:t>22</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4300" marR="105410" algn="ctr">
                        <a:spcBef>
                          <a:spcPts val="630"/>
                        </a:spcBef>
                        <a:spcAft>
                          <a:spcPts val="0"/>
                        </a:spcAft>
                      </a:pPr>
                      <a:r>
                        <a:rPr lang="ru-RU" sz="1050">
                          <a:effectLst/>
                        </a:rPr>
                        <a:t>22</a:t>
                      </a:r>
                      <a:endParaRPr lang="ru-RU" sz="1050" dirty="0">
                        <a:effectLst/>
                      </a:endParaRPr>
                    </a:p>
                  </a:txBody>
                  <a:tcPr marL="0" marR="0" marT="0" marB="0" anchor="ctr"/>
                </a:tc>
                <a:tc>
                  <a:txBody>
                    <a:bodyPr/>
                    <a:lstStyle/>
                    <a:p>
                      <a:pPr marL="114300" marR="105410" algn="ctr">
                        <a:spcBef>
                          <a:spcPts val="630"/>
                        </a:spcBef>
                        <a:spcAft>
                          <a:spcPts val="0"/>
                        </a:spcAft>
                      </a:pPr>
                      <a:r>
                        <a:rPr lang="ru-RU" sz="1050">
                          <a:effectLst/>
                        </a:rPr>
                        <a:t>22</a:t>
                      </a:r>
                      <a:endParaRPr lang="ru-RU" sz="1050" dirty="0">
                        <a:effectLst/>
                      </a:endParaRPr>
                    </a:p>
                  </a:txBody>
                  <a:tcPr marL="0" marR="0" marT="0" marB="0" anchor="ctr"/>
                </a:tc>
                <a:tc>
                  <a:txBody>
                    <a:bodyPr/>
                    <a:lstStyle/>
                    <a:p>
                      <a:pPr marL="114300" marR="105410" algn="ctr">
                        <a:spcBef>
                          <a:spcPts val="630"/>
                        </a:spcBef>
                        <a:spcAft>
                          <a:spcPts val="0"/>
                        </a:spcAft>
                      </a:pPr>
                      <a:r>
                        <a:rPr lang="ru-RU" sz="1050">
                          <a:effectLst/>
                        </a:rPr>
                        <a:t>22</a:t>
                      </a:r>
                      <a:endParaRPr lang="ru-RU" sz="1050" dirty="0">
                        <a:effectLst/>
                      </a:endParaRPr>
                    </a:p>
                  </a:txBody>
                  <a:tcPr marL="0" marR="0" marT="0" marB="0" anchor="ctr"/>
                </a:tc>
                <a:tc>
                  <a:txBody>
                    <a:bodyPr/>
                    <a:lstStyle/>
                    <a:p>
                      <a:pPr marL="114300" marR="105410" algn="ctr">
                        <a:spcBef>
                          <a:spcPts val="630"/>
                        </a:spcBef>
                        <a:spcAft>
                          <a:spcPts val="0"/>
                        </a:spcAft>
                      </a:pPr>
                      <a:r>
                        <a:rPr lang="ru-RU" sz="1050" dirty="0">
                          <a:effectLst/>
                        </a:rPr>
                        <a:t>22</a:t>
                      </a:r>
                    </a:p>
                  </a:txBody>
                  <a:tcPr marL="0" marR="0" marT="0" marB="0" anchor="ctr"/>
                </a:tc>
                <a:extLst>
                  <a:ext uri="{0D108BD9-81ED-4DB2-BD59-A6C34878D82A}">
                    <a16:rowId xmlns:a16="http://schemas.microsoft.com/office/drawing/2014/main" val="1350424199"/>
                  </a:ext>
                </a:extLst>
              </a:tr>
              <a:tr h="331594">
                <a:tc>
                  <a:txBody>
                    <a:bodyPr/>
                    <a:lstStyle/>
                    <a:p>
                      <a:pPr marL="8890">
                        <a:lnSpc>
                          <a:spcPct val="98000"/>
                        </a:lnSpc>
                        <a:spcBef>
                          <a:spcPts val="75"/>
                        </a:spcBef>
                        <a:spcAft>
                          <a:spcPts val="0"/>
                        </a:spcAft>
                      </a:pPr>
                      <a:r>
                        <a:rPr lang="ru-RU" sz="1050" dirty="0">
                          <a:effectLst/>
                        </a:rPr>
                        <a:t>Количество пользователей библиотек,</a:t>
                      </a:r>
                      <a:r>
                        <a:rPr lang="ru-RU" sz="1050" spc="-5" dirty="0">
                          <a:effectLst/>
                        </a:rPr>
                        <a:t> </a:t>
                      </a:r>
                      <a:r>
                        <a:rPr lang="ru-RU" sz="1050" dirty="0">
                          <a:effectLst/>
                        </a:rPr>
                        <a:t>человек</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71755" marR="71755" algn="ctr">
                        <a:lnSpc>
                          <a:spcPct val="115000"/>
                        </a:lnSpc>
                        <a:spcAft>
                          <a:spcPts val="1000"/>
                        </a:spcAft>
                      </a:pPr>
                      <a:r>
                        <a:rPr lang="ru-RU" sz="1050" dirty="0">
                          <a:effectLst/>
                        </a:rPr>
                        <a:t>19500</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dirty="0">
                          <a:effectLst/>
                        </a:rPr>
                        <a:t>19500</a:t>
                      </a:r>
                    </a:p>
                  </a:txBody>
                  <a:tcPr marL="68580" marR="68580" marT="0" marB="0" anchor="ctr"/>
                </a:tc>
                <a:tc>
                  <a:txBody>
                    <a:bodyPr/>
                    <a:lstStyle/>
                    <a:p>
                      <a:pPr marL="71755" marR="71755" algn="ctr">
                        <a:lnSpc>
                          <a:spcPct val="115000"/>
                        </a:lnSpc>
                        <a:spcAft>
                          <a:spcPts val="1000"/>
                        </a:spcAft>
                      </a:pPr>
                      <a:r>
                        <a:rPr lang="ru-RU" sz="1050" dirty="0">
                          <a:effectLst/>
                        </a:rPr>
                        <a:t>19500</a:t>
                      </a:r>
                    </a:p>
                  </a:txBody>
                  <a:tcPr marL="68580" marR="68580" marT="0" marB="0" anchor="ctr"/>
                </a:tc>
                <a:tc>
                  <a:txBody>
                    <a:bodyPr/>
                    <a:lstStyle/>
                    <a:p>
                      <a:pPr marL="71755" marR="71755" lvl="0" indent="0" algn="ctr" defTabSz="914400" eaLnBrk="1" fontAlgn="auto" latinLnBrk="0" hangingPunct="1">
                        <a:lnSpc>
                          <a:spcPct val="115000"/>
                        </a:lnSpc>
                        <a:spcBef>
                          <a:spcPts val="0"/>
                        </a:spcBef>
                        <a:spcAft>
                          <a:spcPts val="1000"/>
                        </a:spcAft>
                        <a:buClrTx/>
                        <a:buSzTx/>
                        <a:buFontTx/>
                        <a:buNone/>
                        <a:tabLst/>
                        <a:defRPr/>
                      </a:pPr>
                      <a:r>
                        <a:rPr kumimoji="0" lang="ru-RU" sz="1050" b="0" i="0" u="none" strike="noStrike" kern="0" cap="none" spc="0" normalizeH="0" baseline="0" noProof="0" dirty="0">
                          <a:ln>
                            <a:noFill/>
                          </a:ln>
                          <a:solidFill>
                            <a:prstClr val="black"/>
                          </a:solidFill>
                          <a:effectLst/>
                          <a:uLnTx/>
                          <a:uFillTx/>
                          <a:latin typeface="+mn-lt"/>
                          <a:ea typeface="+mn-ea"/>
                          <a:cs typeface="+mn-cs"/>
                        </a:rPr>
                        <a:t>19500</a:t>
                      </a:r>
                      <a:endParaRPr kumimoji="0" lang="ru-RU" sz="105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lvl="0" indent="0" algn="ctr" defTabSz="914400" eaLnBrk="1" fontAlgn="auto" latinLnBrk="0" hangingPunct="1">
                        <a:lnSpc>
                          <a:spcPct val="115000"/>
                        </a:lnSpc>
                        <a:spcBef>
                          <a:spcPts val="0"/>
                        </a:spcBef>
                        <a:spcAft>
                          <a:spcPts val="1000"/>
                        </a:spcAft>
                        <a:buClrTx/>
                        <a:buSzTx/>
                        <a:buFontTx/>
                        <a:buNone/>
                        <a:tabLst/>
                        <a:defRPr/>
                      </a:pPr>
                      <a:r>
                        <a:rPr kumimoji="0" lang="ru-RU" sz="1050" b="0" i="0" u="none" strike="noStrike" kern="0" cap="none" spc="0" normalizeH="0" baseline="0" noProof="0" dirty="0">
                          <a:ln>
                            <a:noFill/>
                          </a:ln>
                          <a:solidFill>
                            <a:prstClr val="black"/>
                          </a:solidFill>
                          <a:effectLst/>
                          <a:uLnTx/>
                          <a:uFillTx/>
                          <a:latin typeface="+mn-lt"/>
                          <a:ea typeface="+mn-ea"/>
                          <a:cs typeface="+mn-cs"/>
                        </a:rPr>
                        <a:t>19500</a:t>
                      </a:r>
                      <a:endParaRPr kumimoji="0" lang="ru-RU" sz="105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60689824"/>
                  </a:ext>
                </a:extLst>
              </a:tr>
              <a:tr h="650030">
                <a:tc>
                  <a:txBody>
                    <a:bodyPr/>
                    <a:lstStyle/>
                    <a:p>
                      <a:pPr marL="8890" marR="77470">
                        <a:lnSpc>
                          <a:spcPct val="98000"/>
                        </a:lnSpc>
                        <a:spcBef>
                          <a:spcPts val="670"/>
                        </a:spcBef>
                        <a:spcAft>
                          <a:spcPts val="0"/>
                        </a:spcAft>
                      </a:pPr>
                      <a:r>
                        <a:rPr lang="ru-RU" sz="1050" dirty="0">
                          <a:effectLst/>
                        </a:rPr>
                        <a:t>Фактическая обеспеченность учреждениями культуры в муниципальном округе клубами и </a:t>
                      </a:r>
                      <a:br>
                        <a:rPr lang="ru-RU" sz="1050" dirty="0">
                          <a:effectLst/>
                        </a:rPr>
                      </a:br>
                      <a:r>
                        <a:rPr lang="ru-RU" sz="1050" dirty="0">
                          <a:effectLst/>
                        </a:rPr>
                        <a:t>учреждениями клубного типа, ед.</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Aft>
                          <a:spcPts val="0"/>
                        </a:spcAft>
                      </a:pPr>
                      <a:r>
                        <a:rPr lang="ru-RU" sz="1050" dirty="0">
                          <a:effectLst/>
                        </a:rPr>
                        <a:t> </a:t>
                      </a:r>
                    </a:p>
                    <a:p>
                      <a:pPr marL="113665" marR="113665" algn="ctr">
                        <a:spcBef>
                          <a:spcPts val="940"/>
                        </a:spcBef>
                        <a:spcAft>
                          <a:spcPts val="0"/>
                        </a:spcAft>
                      </a:pPr>
                      <a:r>
                        <a:rPr lang="ru-RU" sz="1050" dirty="0">
                          <a:effectLst/>
                        </a:rPr>
                        <a:t>26</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Aft>
                          <a:spcPts val="0"/>
                        </a:spcAft>
                      </a:pPr>
                      <a:r>
                        <a:rPr lang="ru-RU" sz="1050" dirty="0">
                          <a:effectLst/>
                        </a:rPr>
                        <a:t> </a:t>
                      </a:r>
                    </a:p>
                    <a:p>
                      <a:pPr marL="114300" marR="106680" algn="ctr">
                        <a:spcBef>
                          <a:spcPts val="940"/>
                        </a:spcBef>
                        <a:spcAft>
                          <a:spcPts val="0"/>
                        </a:spcAft>
                      </a:pPr>
                      <a:r>
                        <a:rPr lang="ru-RU" sz="1050" dirty="0">
                          <a:effectLst/>
                        </a:rPr>
                        <a:t>26</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Aft>
                          <a:spcPts val="0"/>
                        </a:spcAft>
                      </a:pPr>
                      <a:r>
                        <a:rPr lang="ru-RU" sz="1050" dirty="0">
                          <a:effectLst/>
                        </a:rPr>
                        <a:t> </a:t>
                      </a:r>
                    </a:p>
                    <a:p>
                      <a:pPr marL="114300" marR="106680" algn="ctr">
                        <a:spcBef>
                          <a:spcPts val="940"/>
                        </a:spcBef>
                        <a:spcAft>
                          <a:spcPts val="0"/>
                        </a:spcAft>
                      </a:pPr>
                      <a:r>
                        <a:rPr lang="ru-RU" sz="1050" dirty="0">
                          <a:effectLst/>
                        </a:rPr>
                        <a:t>26</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Aft>
                          <a:spcPts val="0"/>
                        </a:spcAft>
                      </a:pPr>
                      <a:r>
                        <a:rPr lang="ru-RU" sz="1050" dirty="0">
                          <a:effectLst/>
                        </a:rPr>
                        <a:t> </a:t>
                      </a:r>
                    </a:p>
                    <a:p>
                      <a:pPr marL="114300" marR="106680" algn="ctr">
                        <a:spcBef>
                          <a:spcPts val="940"/>
                        </a:spcBef>
                        <a:spcAft>
                          <a:spcPts val="0"/>
                        </a:spcAft>
                      </a:pPr>
                      <a:r>
                        <a:rPr lang="ru-RU" sz="1050" dirty="0">
                          <a:effectLst/>
                        </a:rPr>
                        <a:t>26</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Aft>
                          <a:spcPts val="0"/>
                        </a:spcAft>
                      </a:pPr>
                      <a:r>
                        <a:rPr lang="ru-RU" sz="1050" dirty="0">
                          <a:effectLst/>
                        </a:rPr>
                        <a:t> </a:t>
                      </a:r>
                    </a:p>
                    <a:p>
                      <a:pPr marL="114300" marR="106680" algn="ctr">
                        <a:spcBef>
                          <a:spcPts val="940"/>
                        </a:spcBef>
                        <a:spcAft>
                          <a:spcPts val="0"/>
                        </a:spcAft>
                      </a:pPr>
                      <a:r>
                        <a:rPr lang="ru-RU" sz="1050" dirty="0">
                          <a:effectLst/>
                        </a:rPr>
                        <a:t>26</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825800070"/>
                  </a:ext>
                </a:extLst>
              </a:tr>
              <a:tr h="388243">
                <a:tc>
                  <a:txBody>
                    <a:bodyPr/>
                    <a:lstStyle/>
                    <a:p>
                      <a:pPr marL="8890" marR="556895">
                        <a:lnSpc>
                          <a:spcPts val="1080"/>
                        </a:lnSpc>
                        <a:spcBef>
                          <a:spcPts val="45"/>
                        </a:spcBef>
                        <a:spcAft>
                          <a:spcPts val="0"/>
                        </a:spcAft>
                      </a:pPr>
                      <a:r>
                        <a:rPr lang="ru-RU" sz="1050" dirty="0">
                          <a:effectLst/>
                        </a:rPr>
                        <a:t>Количество участников клубных формирований,</a:t>
                      </a:r>
                      <a:r>
                        <a:rPr lang="ru-RU" sz="1050" spc="-40" dirty="0">
                          <a:effectLst/>
                        </a:rPr>
                        <a:t> </a:t>
                      </a:r>
                      <a:r>
                        <a:rPr lang="ru-RU" sz="1050" dirty="0">
                          <a:effectLst/>
                        </a:rPr>
                        <a:t>человек</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71755" marR="71755" algn="ctr">
                        <a:lnSpc>
                          <a:spcPct val="115000"/>
                        </a:lnSpc>
                        <a:spcAft>
                          <a:spcPts val="1000"/>
                        </a:spcAft>
                      </a:pPr>
                      <a:r>
                        <a:rPr lang="en-US" sz="1050" dirty="0">
                          <a:effectLst/>
                        </a:rPr>
                        <a:t>277</a:t>
                      </a:r>
                      <a:r>
                        <a:rPr lang="ru-RU" sz="1050" dirty="0">
                          <a:effectLst/>
                        </a:rPr>
                        <a:t>5</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en-US" sz="1050">
                          <a:effectLst/>
                        </a:rPr>
                        <a:t>27</a:t>
                      </a:r>
                      <a:r>
                        <a:rPr lang="ru-RU" sz="1050">
                          <a:effectLst/>
                        </a:rPr>
                        <a:t>75</a:t>
                      </a:r>
                      <a:endParaRPr lang="ru-RU"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a:effectLst/>
                        </a:rPr>
                        <a:t>2775</a:t>
                      </a:r>
                      <a:endParaRPr lang="ru-RU"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dirty="0">
                          <a:effectLst/>
                        </a:rPr>
                        <a:t>2775</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dirty="0">
                          <a:effectLst/>
                        </a:rPr>
                        <a:t>2775</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8175267"/>
                  </a:ext>
                </a:extLst>
              </a:tr>
              <a:tr h="388243">
                <a:tc>
                  <a:txBody>
                    <a:bodyPr/>
                    <a:lstStyle/>
                    <a:p>
                      <a:pPr marL="8890">
                        <a:lnSpc>
                          <a:spcPts val="1080"/>
                        </a:lnSpc>
                        <a:spcBef>
                          <a:spcPts val="55"/>
                        </a:spcBef>
                        <a:spcAft>
                          <a:spcPts val="0"/>
                        </a:spcAft>
                      </a:pPr>
                      <a:r>
                        <a:rPr lang="ru-RU" sz="1050" dirty="0">
                          <a:effectLst/>
                        </a:rPr>
                        <a:t>Количество культурно-массовых мероприятий, единиц</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71755" marR="71755" algn="ctr">
                        <a:lnSpc>
                          <a:spcPct val="115000"/>
                        </a:lnSpc>
                        <a:spcAft>
                          <a:spcPts val="1000"/>
                        </a:spcAft>
                      </a:pPr>
                      <a:r>
                        <a:rPr lang="ru-RU" sz="1050" dirty="0">
                          <a:effectLst/>
                        </a:rPr>
                        <a:t>5820</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dirty="0">
                          <a:effectLst/>
                        </a:rPr>
                        <a:t>5825</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dirty="0">
                          <a:effectLst/>
                        </a:rPr>
                        <a:t>5830</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dirty="0">
                          <a:effectLst/>
                        </a:rPr>
                        <a:t>5830</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a:lnSpc>
                          <a:spcPct val="115000"/>
                        </a:lnSpc>
                        <a:spcAft>
                          <a:spcPts val="1000"/>
                        </a:spcAft>
                      </a:pPr>
                      <a:r>
                        <a:rPr lang="ru-RU" sz="1050" dirty="0">
                          <a:effectLst/>
                        </a:rPr>
                        <a:t>5830</a:t>
                      </a:r>
                      <a:endParaRPr lang="ru-RU"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9315743"/>
                  </a:ext>
                </a:extLst>
              </a:tr>
              <a:tr h="578974">
                <a:tc>
                  <a:txBody>
                    <a:bodyPr/>
                    <a:lstStyle/>
                    <a:p>
                      <a:pPr marL="8890" marR="556895">
                        <a:lnSpc>
                          <a:spcPts val="1080"/>
                        </a:lnSpc>
                        <a:spcBef>
                          <a:spcPts val="45"/>
                        </a:spcBef>
                        <a:spcAft>
                          <a:spcPts val="0"/>
                        </a:spcAft>
                      </a:pPr>
                      <a:r>
                        <a:rPr lang="ru-RU" sz="1050" dirty="0">
                          <a:effectLst/>
                        </a:rPr>
                        <a:t>Увеличение количества творческих коллективов, имеющие звание «Народный самодеятельный </a:t>
                      </a:r>
                      <a:r>
                        <a:rPr lang="ru-RU" sz="1050" dirty="0" err="1">
                          <a:effectLst/>
                        </a:rPr>
                        <a:t>коллектив,ед</a:t>
                      </a:r>
                      <a:r>
                        <a:rPr lang="ru-RU" sz="1050" dirty="0">
                          <a:effectLst/>
                        </a:rPr>
                        <a:t>.</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3665" marR="113665" algn="ctr">
                        <a:lnSpc>
                          <a:spcPts val="1085"/>
                        </a:lnSpc>
                        <a:spcBef>
                          <a:spcPts val="630"/>
                        </a:spcBef>
                        <a:spcAft>
                          <a:spcPts val="0"/>
                        </a:spcAft>
                      </a:pPr>
                      <a:r>
                        <a:rPr lang="ru-RU" sz="1050" dirty="0">
                          <a:effectLst/>
                        </a:rPr>
                        <a:t> </a:t>
                      </a:r>
                    </a:p>
                    <a:p>
                      <a:pPr marL="113665" marR="113665" algn="ctr">
                        <a:lnSpc>
                          <a:spcPts val="1085"/>
                        </a:lnSpc>
                        <a:spcAft>
                          <a:spcPts val="0"/>
                        </a:spcAft>
                      </a:pPr>
                      <a:r>
                        <a:rPr lang="ru-RU" sz="1050" dirty="0">
                          <a:effectLst/>
                        </a:rPr>
                        <a:t>12</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114300" marR="107950" algn="ctr">
                        <a:lnSpc>
                          <a:spcPts val="1085"/>
                        </a:lnSpc>
                        <a:spcBef>
                          <a:spcPts val="630"/>
                        </a:spcBef>
                        <a:spcAft>
                          <a:spcPts val="0"/>
                        </a:spcAft>
                      </a:pPr>
                      <a:r>
                        <a:rPr lang="ru-RU" sz="1050" dirty="0">
                          <a:effectLst/>
                        </a:rPr>
                        <a:t> </a:t>
                      </a:r>
                    </a:p>
                    <a:p>
                      <a:pPr marL="114300" marR="107315" algn="ctr">
                        <a:lnSpc>
                          <a:spcPts val="1085"/>
                        </a:lnSpc>
                        <a:spcAft>
                          <a:spcPts val="0"/>
                        </a:spcAft>
                      </a:pPr>
                      <a:r>
                        <a:rPr lang="ru-RU" sz="1050" dirty="0">
                          <a:effectLst/>
                        </a:rPr>
                        <a:t>11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114300" marR="107950" algn="ctr">
                        <a:lnSpc>
                          <a:spcPts val="1085"/>
                        </a:lnSpc>
                        <a:spcBef>
                          <a:spcPts val="630"/>
                        </a:spcBef>
                        <a:spcAft>
                          <a:spcPts val="0"/>
                        </a:spcAft>
                      </a:pPr>
                      <a:r>
                        <a:rPr lang="ru-RU" sz="1050" dirty="0">
                          <a:effectLst/>
                        </a:rPr>
                        <a:t> </a:t>
                      </a:r>
                    </a:p>
                    <a:p>
                      <a:pPr marL="114300" marR="107315" algn="ctr">
                        <a:lnSpc>
                          <a:spcPts val="1085"/>
                        </a:lnSpc>
                        <a:spcAft>
                          <a:spcPts val="0"/>
                        </a:spcAft>
                      </a:pPr>
                      <a:r>
                        <a:rPr lang="ru-RU" sz="1050" dirty="0">
                          <a:effectLst/>
                        </a:rPr>
                        <a:t>11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114300" marR="107950" algn="ctr">
                        <a:lnSpc>
                          <a:spcPts val="1085"/>
                        </a:lnSpc>
                        <a:spcBef>
                          <a:spcPts val="630"/>
                        </a:spcBef>
                        <a:spcAft>
                          <a:spcPts val="0"/>
                        </a:spcAft>
                      </a:pPr>
                      <a:r>
                        <a:rPr lang="ru-RU" sz="1050" dirty="0">
                          <a:effectLst/>
                        </a:rPr>
                        <a:t> </a:t>
                      </a:r>
                    </a:p>
                    <a:p>
                      <a:pPr marL="114300" marR="107315" algn="ctr">
                        <a:lnSpc>
                          <a:spcPts val="1085"/>
                        </a:lnSpc>
                        <a:spcAft>
                          <a:spcPts val="0"/>
                        </a:spcAft>
                      </a:pPr>
                      <a:r>
                        <a:rPr lang="ru-RU" sz="1050" dirty="0">
                          <a:effectLst/>
                        </a:rPr>
                        <a:t>11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114300" marR="107950" algn="ctr">
                        <a:lnSpc>
                          <a:spcPts val="1085"/>
                        </a:lnSpc>
                        <a:spcBef>
                          <a:spcPts val="630"/>
                        </a:spcBef>
                        <a:spcAft>
                          <a:spcPts val="0"/>
                        </a:spcAft>
                      </a:pPr>
                      <a:r>
                        <a:rPr lang="ru-RU" sz="1050" dirty="0">
                          <a:effectLst/>
                        </a:rPr>
                        <a:t> </a:t>
                      </a:r>
                    </a:p>
                    <a:p>
                      <a:pPr marL="114300" marR="107315" algn="ctr">
                        <a:lnSpc>
                          <a:spcPts val="1085"/>
                        </a:lnSpc>
                        <a:spcAft>
                          <a:spcPts val="0"/>
                        </a:spcAft>
                      </a:pPr>
                      <a:r>
                        <a:rPr lang="ru-RU" sz="1050" dirty="0">
                          <a:effectLst/>
                        </a:rPr>
                        <a:t>11</a:t>
                      </a:r>
                      <a:endParaRPr lang="ru-RU" sz="105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3138727885"/>
                  </a:ext>
                </a:extLst>
              </a:tr>
            </a:tbl>
          </a:graphicData>
        </a:graphic>
      </p:graphicFrame>
      <p:sp>
        <p:nvSpPr>
          <p:cNvPr id="4" name="Номер слайда 3">
            <a:extLst>
              <a:ext uri="{FF2B5EF4-FFF2-40B4-BE49-F238E27FC236}">
                <a16:creationId xmlns:a16="http://schemas.microsoft.com/office/drawing/2014/main" id="{A05F5A28-9A39-C2AA-3DE4-98AB46E59081}"/>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46</a:t>
            </a:fld>
            <a:endParaRPr lang="ru-RU" spc="-100" dirty="0"/>
          </a:p>
        </p:txBody>
      </p:sp>
    </p:spTree>
    <p:extLst>
      <p:ext uri="{BB962C8B-B14F-4D97-AF65-F5344CB8AC3E}">
        <p14:creationId xmlns:p14="http://schemas.microsoft.com/office/powerpoint/2010/main" val="1084542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7162800" cy="1477328"/>
          </a:xfrm>
          <a:prstGeom prst="rect">
            <a:avLst/>
          </a:prstGeom>
          <a:noFill/>
        </p:spPr>
        <p:txBody>
          <a:bodyPr wrap="square" rtlCol="0">
            <a:spAutoFit/>
          </a:bodyPr>
          <a:lstStyle/>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«Развитие физической культуры, спорта и молодежной политики и патриотического воспитания молодежи в муниципальном округе Семеновский Нижегородской области»</a:t>
            </a:r>
          </a:p>
        </p:txBody>
      </p:sp>
      <p:grpSp>
        <p:nvGrpSpPr>
          <p:cNvPr id="6" name="Group 558"/>
          <p:cNvGrpSpPr>
            <a:grpSpLocks/>
          </p:cNvGrpSpPr>
          <p:nvPr/>
        </p:nvGrpSpPr>
        <p:grpSpPr bwMode="auto">
          <a:xfrm>
            <a:off x="3505200" y="4114615"/>
            <a:ext cx="3016885" cy="1219541"/>
            <a:chOff x="5466" y="-620"/>
            <a:chExt cx="4751" cy="3221"/>
          </a:xfrm>
          <a:solidFill>
            <a:schemeClr val="tx2"/>
          </a:solidFill>
        </p:grpSpPr>
        <p:sp>
          <p:nvSpPr>
            <p:cNvPr id="8" name="Freeform 564"/>
            <p:cNvSpPr>
              <a:spLocks/>
            </p:cNvSpPr>
            <p:nvPr/>
          </p:nvSpPr>
          <p:spPr bwMode="auto">
            <a:xfrm>
              <a:off x="7410" y="789"/>
              <a:ext cx="864" cy="1812"/>
            </a:xfrm>
            <a:custGeom>
              <a:avLst/>
              <a:gdLst>
                <a:gd name="T0" fmla="+- 0 6399 5679"/>
                <a:gd name="T1" fmla="*/ T0 w 864"/>
                <a:gd name="T2" fmla="+- 0 578 578"/>
                <a:gd name="T3" fmla="*/ 578 h 2685"/>
                <a:gd name="T4" fmla="+- 0 5823 5679"/>
                <a:gd name="T5" fmla="*/ T4 w 864"/>
                <a:gd name="T6" fmla="+- 0 578 578"/>
                <a:gd name="T7" fmla="*/ 578 h 2685"/>
                <a:gd name="T8" fmla="+- 0 5767 5679"/>
                <a:gd name="T9" fmla="*/ T8 w 864"/>
                <a:gd name="T10" fmla="+- 0 589 578"/>
                <a:gd name="T11" fmla="*/ 589 h 2685"/>
                <a:gd name="T12" fmla="+- 0 5721 5679"/>
                <a:gd name="T13" fmla="*/ T12 w 864"/>
                <a:gd name="T14" fmla="+- 0 620 578"/>
                <a:gd name="T15" fmla="*/ 620 h 2685"/>
                <a:gd name="T16" fmla="+- 0 5690 5679"/>
                <a:gd name="T17" fmla="*/ T16 w 864"/>
                <a:gd name="T18" fmla="+- 0 666 578"/>
                <a:gd name="T19" fmla="*/ 666 h 2685"/>
                <a:gd name="T20" fmla="+- 0 5679 5679"/>
                <a:gd name="T21" fmla="*/ T20 w 864"/>
                <a:gd name="T22" fmla="+- 0 722 578"/>
                <a:gd name="T23" fmla="*/ 722 h 2685"/>
                <a:gd name="T24" fmla="+- 0 5679 5679"/>
                <a:gd name="T25" fmla="*/ T24 w 864"/>
                <a:gd name="T26" fmla="+- 0 3118 578"/>
                <a:gd name="T27" fmla="*/ 3118 h 2685"/>
                <a:gd name="T28" fmla="+- 0 5690 5679"/>
                <a:gd name="T29" fmla="*/ T28 w 864"/>
                <a:gd name="T30" fmla="+- 0 3174 578"/>
                <a:gd name="T31" fmla="*/ 3174 h 2685"/>
                <a:gd name="T32" fmla="+- 0 5721 5679"/>
                <a:gd name="T33" fmla="*/ T32 w 864"/>
                <a:gd name="T34" fmla="+- 0 3220 578"/>
                <a:gd name="T35" fmla="*/ 3220 h 2685"/>
                <a:gd name="T36" fmla="+- 0 5767 5679"/>
                <a:gd name="T37" fmla="*/ T36 w 864"/>
                <a:gd name="T38" fmla="+- 0 3251 578"/>
                <a:gd name="T39" fmla="*/ 3251 h 2685"/>
                <a:gd name="T40" fmla="+- 0 5823 5679"/>
                <a:gd name="T41" fmla="*/ T40 w 864"/>
                <a:gd name="T42" fmla="+- 0 3262 578"/>
                <a:gd name="T43" fmla="*/ 3262 h 2685"/>
                <a:gd name="T44" fmla="+- 0 6399 5679"/>
                <a:gd name="T45" fmla="*/ T44 w 864"/>
                <a:gd name="T46" fmla="+- 0 3262 578"/>
                <a:gd name="T47" fmla="*/ 3262 h 2685"/>
                <a:gd name="T48" fmla="+- 0 6455 5679"/>
                <a:gd name="T49" fmla="*/ T48 w 864"/>
                <a:gd name="T50" fmla="+- 0 3251 578"/>
                <a:gd name="T51" fmla="*/ 3251 h 2685"/>
                <a:gd name="T52" fmla="+- 0 6500 5679"/>
                <a:gd name="T53" fmla="*/ T52 w 864"/>
                <a:gd name="T54" fmla="+- 0 3220 578"/>
                <a:gd name="T55" fmla="*/ 3220 h 2685"/>
                <a:gd name="T56" fmla="+- 0 6531 5679"/>
                <a:gd name="T57" fmla="*/ T56 w 864"/>
                <a:gd name="T58" fmla="+- 0 3174 578"/>
                <a:gd name="T59" fmla="*/ 3174 h 2685"/>
                <a:gd name="T60" fmla="+- 0 6543 5679"/>
                <a:gd name="T61" fmla="*/ T60 w 864"/>
                <a:gd name="T62" fmla="+- 0 3118 578"/>
                <a:gd name="T63" fmla="*/ 3118 h 2685"/>
                <a:gd name="T64" fmla="+- 0 6543 5679"/>
                <a:gd name="T65" fmla="*/ T64 w 864"/>
                <a:gd name="T66" fmla="+- 0 722 578"/>
                <a:gd name="T67" fmla="*/ 722 h 2685"/>
                <a:gd name="T68" fmla="+- 0 6531 5679"/>
                <a:gd name="T69" fmla="*/ T68 w 864"/>
                <a:gd name="T70" fmla="+- 0 666 578"/>
                <a:gd name="T71" fmla="*/ 666 h 2685"/>
                <a:gd name="T72" fmla="+- 0 6500 5679"/>
                <a:gd name="T73" fmla="*/ T72 w 864"/>
                <a:gd name="T74" fmla="+- 0 620 578"/>
                <a:gd name="T75" fmla="*/ 620 h 2685"/>
                <a:gd name="T76" fmla="+- 0 6455 5679"/>
                <a:gd name="T77" fmla="*/ T76 w 864"/>
                <a:gd name="T78" fmla="+- 0 589 578"/>
                <a:gd name="T79" fmla="*/ 589 h 2685"/>
                <a:gd name="T80" fmla="+- 0 6399 5679"/>
                <a:gd name="T81" fmla="*/ T80 w 864"/>
                <a:gd name="T82" fmla="+- 0 578 578"/>
                <a:gd name="T83" fmla="*/ 578 h 2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85">
                  <a:moveTo>
                    <a:pt x="720" y="0"/>
                  </a:moveTo>
                  <a:lnTo>
                    <a:pt x="144" y="0"/>
                  </a:lnTo>
                  <a:lnTo>
                    <a:pt x="88" y="11"/>
                  </a:lnTo>
                  <a:lnTo>
                    <a:pt x="42" y="42"/>
                  </a:lnTo>
                  <a:lnTo>
                    <a:pt x="11" y="88"/>
                  </a:lnTo>
                  <a:lnTo>
                    <a:pt x="0" y="144"/>
                  </a:lnTo>
                  <a:lnTo>
                    <a:pt x="0" y="2540"/>
                  </a:lnTo>
                  <a:lnTo>
                    <a:pt x="11" y="2596"/>
                  </a:lnTo>
                  <a:lnTo>
                    <a:pt x="42" y="2642"/>
                  </a:lnTo>
                  <a:lnTo>
                    <a:pt x="88" y="2673"/>
                  </a:lnTo>
                  <a:lnTo>
                    <a:pt x="144" y="2684"/>
                  </a:lnTo>
                  <a:lnTo>
                    <a:pt x="720" y="2684"/>
                  </a:lnTo>
                  <a:lnTo>
                    <a:pt x="776" y="2673"/>
                  </a:lnTo>
                  <a:lnTo>
                    <a:pt x="821" y="2642"/>
                  </a:lnTo>
                  <a:lnTo>
                    <a:pt x="852" y="2596"/>
                  </a:lnTo>
                  <a:lnTo>
                    <a:pt x="864" y="2540"/>
                  </a:lnTo>
                  <a:lnTo>
                    <a:pt x="864" y="144"/>
                  </a:lnTo>
                  <a:lnTo>
                    <a:pt x="852" y="88"/>
                  </a:lnTo>
                  <a:lnTo>
                    <a:pt x="821" y="42"/>
                  </a:lnTo>
                  <a:lnTo>
                    <a:pt x="776" y="11"/>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 name="Freeform 560"/>
            <p:cNvSpPr>
              <a:spLocks/>
            </p:cNvSpPr>
            <p:nvPr/>
          </p:nvSpPr>
          <p:spPr bwMode="auto">
            <a:xfrm>
              <a:off x="9094" y="-620"/>
              <a:ext cx="864" cy="3221"/>
            </a:xfrm>
            <a:custGeom>
              <a:avLst/>
              <a:gdLst>
                <a:gd name="T0" fmla="+- 0 9839 9119"/>
                <a:gd name="T1" fmla="*/ T0 w 864"/>
                <a:gd name="T2" fmla="+- 0 956 956"/>
                <a:gd name="T3" fmla="*/ 956 h 2306"/>
                <a:gd name="T4" fmla="+- 0 9263 9119"/>
                <a:gd name="T5" fmla="*/ T4 w 864"/>
                <a:gd name="T6" fmla="+- 0 956 956"/>
                <a:gd name="T7" fmla="*/ 956 h 2306"/>
                <a:gd name="T8" fmla="+- 0 9207 9119"/>
                <a:gd name="T9" fmla="*/ T8 w 864"/>
                <a:gd name="T10" fmla="+- 0 968 956"/>
                <a:gd name="T11" fmla="*/ 968 h 2306"/>
                <a:gd name="T12" fmla="+- 0 9162 9119"/>
                <a:gd name="T13" fmla="*/ T12 w 864"/>
                <a:gd name="T14" fmla="+- 0 999 956"/>
                <a:gd name="T15" fmla="*/ 999 h 2306"/>
                <a:gd name="T16" fmla="+- 0 9131 9119"/>
                <a:gd name="T17" fmla="*/ T16 w 864"/>
                <a:gd name="T18" fmla="+- 0 1044 956"/>
                <a:gd name="T19" fmla="*/ 1044 h 2306"/>
                <a:gd name="T20" fmla="+- 0 9119 9119"/>
                <a:gd name="T21" fmla="*/ T20 w 864"/>
                <a:gd name="T22" fmla="+- 0 1100 956"/>
                <a:gd name="T23" fmla="*/ 1100 h 2306"/>
                <a:gd name="T24" fmla="+- 0 9119 9119"/>
                <a:gd name="T25" fmla="*/ T24 w 864"/>
                <a:gd name="T26" fmla="+- 0 3118 956"/>
                <a:gd name="T27" fmla="*/ 3118 h 2306"/>
                <a:gd name="T28" fmla="+- 0 9131 9119"/>
                <a:gd name="T29" fmla="*/ T28 w 864"/>
                <a:gd name="T30" fmla="+- 0 3174 956"/>
                <a:gd name="T31" fmla="*/ 3174 h 2306"/>
                <a:gd name="T32" fmla="+- 0 9162 9119"/>
                <a:gd name="T33" fmla="*/ T32 w 864"/>
                <a:gd name="T34" fmla="+- 0 3220 956"/>
                <a:gd name="T35" fmla="*/ 3220 h 2306"/>
                <a:gd name="T36" fmla="+- 0 9207 9119"/>
                <a:gd name="T37" fmla="*/ T36 w 864"/>
                <a:gd name="T38" fmla="+- 0 3251 956"/>
                <a:gd name="T39" fmla="*/ 3251 h 2306"/>
                <a:gd name="T40" fmla="+- 0 9263 9119"/>
                <a:gd name="T41" fmla="*/ T40 w 864"/>
                <a:gd name="T42" fmla="+- 0 3262 956"/>
                <a:gd name="T43" fmla="*/ 3262 h 2306"/>
                <a:gd name="T44" fmla="+- 0 9839 9119"/>
                <a:gd name="T45" fmla="*/ T44 w 864"/>
                <a:gd name="T46" fmla="+- 0 3262 956"/>
                <a:gd name="T47" fmla="*/ 3262 h 2306"/>
                <a:gd name="T48" fmla="+- 0 9895 9119"/>
                <a:gd name="T49" fmla="*/ T48 w 864"/>
                <a:gd name="T50" fmla="+- 0 3251 956"/>
                <a:gd name="T51" fmla="*/ 3251 h 2306"/>
                <a:gd name="T52" fmla="+- 0 9941 9119"/>
                <a:gd name="T53" fmla="*/ T52 w 864"/>
                <a:gd name="T54" fmla="+- 0 3220 956"/>
                <a:gd name="T55" fmla="*/ 3220 h 2306"/>
                <a:gd name="T56" fmla="+- 0 9972 9119"/>
                <a:gd name="T57" fmla="*/ T56 w 864"/>
                <a:gd name="T58" fmla="+- 0 3174 956"/>
                <a:gd name="T59" fmla="*/ 3174 h 2306"/>
                <a:gd name="T60" fmla="+- 0 9983 9119"/>
                <a:gd name="T61" fmla="*/ T60 w 864"/>
                <a:gd name="T62" fmla="+- 0 3118 956"/>
                <a:gd name="T63" fmla="*/ 3118 h 2306"/>
                <a:gd name="T64" fmla="+- 0 9983 9119"/>
                <a:gd name="T65" fmla="*/ T64 w 864"/>
                <a:gd name="T66" fmla="+- 0 1100 956"/>
                <a:gd name="T67" fmla="*/ 1100 h 2306"/>
                <a:gd name="T68" fmla="+- 0 9972 9119"/>
                <a:gd name="T69" fmla="*/ T68 w 864"/>
                <a:gd name="T70" fmla="+- 0 1044 956"/>
                <a:gd name="T71" fmla="*/ 1044 h 2306"/>
                <a:gd name="T72" fmla="+- 0 9941 9119"/>
                <a:gd name="T73" fmla="*/ T72 w 864"/>
                <a:gd name="T74" fmla="+- 0 999 956"/>
                <a:gd name="T75" fmla="*/ 999 h 2306"/>
                <a:gd name="T76" fmla="+- 0 9895 9119"/>
                <a:gd name="T77" fmla="*/ T76 w 864"/>
                <a:gd name="T78" fmla="+- 0 968 956"/>
                <a:gd name="T79" fmla="*/ 968 h 2306"/>
                <a:gd name="T80" fmla="+- 0 9839 911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3" y="43"/>
                  </a:lnTo>
                  <a:lnTo>
                    <a:pt x="12" y="88"/>
                  </a:lnTo>
                  <a:lnTo>
                    <a:pt x="0" y="144"/>
                  </a:lnTo>
                  <a:lnTo>
                    <a:pt x="0" y="2162"/>
                  </a:lnTo>
                  <a:lnTo>
                    <a:pt x="12" y="2218"/>
                  </a:lnTo>
                  <a:lnTo>
                    <a:pt x="43"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cxnSp>
          <p:nvCxnSpPr>
            <p:cNvPr id="11" name="Line 559"/>
            <p:cNvCxnSpPr>
              <a:cxnSpLocks noChangeShapeType="1"/>
            </p:cNvCxnSpPr>
            <p:nvPr/>
          </p:nvCxnSpPr>
          <p:spPr bwMode="auto">
            <a:xfrm>
              <a:off x="5466" y="2544"/>
              <a:ext cx="4751" cy="0"/>
            </a:xfrm>
            <a:prstGeom prst="line">
              <a:avLst/>
            </a:prstGeom>
            <a:grpFill/>
            <a:ln w="9525">
              <a:solidFill>
                <a:schemeClr val="tx2"/>
              </a:solidFill>
              <a:prstDash val="solid"/>
              <a:round/>
              <a:headEnd/>
              <a:tailEnd/>
            </a:ln>
          </p:spPr>
        </p:cxnSp>
      </p:grpSp>
      <p:sp>
        <p:nvSpPr>
          <p:cNvPr id="12" name="Freeform 560"/>
          <p:cNvSpPr>
            <a:spLocks/>
          </p:cNvSpPr>
          <p:nvPr/>
        </p:nvSpPr>
        <p:spPr bwMode="auto">
          <a:xfrm>
            <a:off x="3810000" y="4343400"/>
            <a:ext cx="548640" cy="981604"/>
          </a:xfrm>
          <a:custGeom>
            <a:avLst/>
            <a:gdLst>
              <a:gd name="T0" fmla="+- 0 9839 9119"/>
              <a:gd name="T1" fmla="*/ T0 w 864"/>
              <a:gd name="T2" fmla="+- 0 956 956"/>
              <a:gd name="T3" fmla="*/ 956 h 2306"/>
              <a:gd name="T4" fmla="+- 0 9263 9119"/>
              <a:gd name="T5" fmla="*/ T4 w 864"/>
              <a:gd name="T6" fmla="+- 0 956 956"/>
              <a:gd name="T7" fmla="*/ 956 h 2306"/>
              <a:gd name="T8" fmla="+- 0 9207 9119"/>
              <a:gd name="T9" fmla="*/ T8 w 864"/>
              <a:gd name="T10" fmla="+- 0 968 956"/>
              <a:gd name="T11" fmla="*/ 968 h 2306"/>
              <a:gd name="T12" fmla="+- 0 9162 9119"/>
              <a:gd name="T13" fmla="*/ T12 w 864"/>
              <a:gd name="T14" fmla="+- 0 999 956"/>
              <a:gd name="T15" fmla="*/ 999 h 2306"/>
              <a:gd name="T16" fmla="+- 0 9131 9119"/>
              <a:gd name="T17" fmla="*/ T16 w 864"/>
              <a:gd name="T18" fmla="+- 0 1044 956"/>
              <a:gd name="T19" fmla="*/ 1044 h 2306"/>
              <a:gd name="T20" fmla="+- 0 9119 9119"/>
              <a:gd name="T21" fmla="*/ T20 w 864"/>
              <a:gd name="T22" fmla="+- 0 1100 956"/>
              <a:gd name="T23" fmla="*/ 1100 h 2306"/>
              <a:gd name="T24" fmla="+- 0 9119 9119"/>
              <a:gd name="T25" fmla="*/ T24 w 864"/>
              <a:gd name="T26" fmla="+- 0 3118 956"/>
              <a:gd name="T27" fmla="*/ 3118 h 2306"/>
              <a:gd name="T28" fmla="+- 0 9131 9119"/>
              <a:gd name="T29" fmla="*/ T28 w 864"/>
              <a:gd name="T30" fmla="+- 0 3174 956"/>
              <a:gd name="T31" fmla="*/ 3174 h 2306"/>
              <a:gd name="T32" fmla="+- 0 9162 9119"/>
              <a:gd name="T33" fmla="*/ T32 w 864"/>
              <a:gd name="T34" fmla="+- 0 3220 956"/>
              <a:gd name="T35" fmla="*/ 3220 h 2306"/>
              <a:gd name="T36" fmla="+- 0 9207 9119"/>
              <a:gd name="T37" fmla="*/ T36 w 864"/>
              <a:gd name="T38" fmla="+- 0 3251 956"/>
              <a:gd name="T39" fmla="*/ 3251 h 2306"/>
              <a:gd name="T40" fmla="+- 0 9263 9119"/>
              <a:gd name="T41" fmla="*/ T40 w 864"/>
              <a:gd name="T42" fmla="+- 0 3262 956"/>
              <a:gd name="T43" fmla="*/ 3262 h 2306"/>
              <a:gd name="T44" fmla="+- 0 9839 9119"/>
              <a:gd name="T45" fmla="*/ T44 w 864"/>
              <a:gd name="T46" fmla="+- 0 3262 956"/>
              <a:gd name="T47" fmla="*/ 3262 h 2306"/>
              <a:gd name="T48" fmla="+- 0 9895 9119"/>
              <a:gd name="T49" fmla="*/ T48 w 864"/>
              <a:gd name="T50" fmla="+- 0 3251 956"/>
              <a:gd name="T51" fmla="*/ 3251 h 2306"/>
              <a:gd name="T52" fmla="+- 0 9941 9119"/>
              <a:gd name="T53" fmla="*/ T52 w 864"/>
              <a:gd name="T54" fmla="+- 0 3220 956"/>
              <a:gd name="T55" fmla="*/ 3220 h 2306"/>
              <a:gd name="T56" fmla="+- 0 9972 9119"/>
              <a:gd name="T57" fmla="*/ T56 w 864"/>
              <a:gd name="T58" fmla="+- 0 3174 956"/>
              <a:gd name="T59" fmla="*/ 3174 h 2306"/>
              <a:gd name="T60" fmla="+- 0 9983 9119"/>
              <a:gd name="T61" fmla="*/ T60 w 864"/>
              <a:gd name="T62" fmla="+- 0 3118 956"/>
              <a:gd name="T63" fmla="*/ 3118 h 2306"/>
              <a:gd name="T64" fmla="+- 0 9983 9119"/>
              <a:gd name="T65" fmla="*/ T64 w 864"/>
              <a:gd name="T66" fmla="+- 0 1100 956"/>
              <a:gd name="T67" fmla="*/ 1100 h 2306"/>
              <a:gd name="T68" fmla="+- 0 9972 9119"/>
              <a:gd name="T69" fmla="*/ T68 w 864"/>
              <a:gd name="T70" fmla="+- 0 1044 956"/>
              <a:gd name="T71" fmla="*/ 1044 h 2306"/>
              <a:gd name="T72" fmla="+- 0 9941 9119"/>
              <a:gd name="T73" fmla="*/ T72 w 864"/>
              <a:gd name="T74" fmla="+- 0 999 956"/>
              <a:gd name="T75" fmla="*/ 999 h 2306"/>
              <a:gd name="T76" fmla="+- 0 9895 9119"/>
              <a:gd name="T77" fmla="*/ T76 w 864"/>
              <a:gd name="T78" fmla="+- 0 968 956"/>
              <a:gd name="T79" fmla="*/ 968 h 2306"/>
              <a:gd name="T80" fmla="+- 0 9839 911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3" y="43"/>
                </a:lnTo>
                <a:lnTo>
                  <a:pt x="12" y="88"/>
                </a:lnTo>
                <a:lnTo>
                  <a:pt x="0" y="144"/>
                </a:lnTo>
                <a:lnTo>
                  <a:pt x="0" y="2162"/>
                </a:lnTo>
                <a:lnTo>
                  <a:pt x="12" y="2218"/>
                </a:lnTo>
                <a:lnTo>
                  <a:pt x="43"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solidFill>
            <a:schemeClr val="tx2"/>
          </a:solidFill>
          <a:ln>
            <a:noFill/>
          </a:ln>
        </p:spPr>
        <p:txBody>
          <a:bodyPr rot="0" vert="horz" wrap="square" lIns="91440" tIns="45720" rIns="91440" bIns="45720" anchor="t" anchorCtr="0" upright="1">
            <a:noAutofit/>
          </a:bodyPr>
          <a:lstStyle/>
          <a:p>
            <a:endParaRPr lang="ru-RU"/>
          </a:p>
        </p:txBody>
      </p:sp>
      <p:sp>
        <p:nvSpPr>
          <p:cNvPr id="16" name="Прямоугольник 15"/>
          <p:cNvSpPr/>
          <p:nvPr/>
        </p:nvSpPr>
        <p:spPr>
          <a:xfrm>
            <a:off x="3657600" y="4038600"/>
            <a:ext cx="846707" cy="369332"/>
          </a:xfrm>
          <a:prstGeom prst="rect">
            <a:avLst/>
          </a:prstGeom>
        </p:spPr>
        <p:txBody>
          <a:bodyPr wrap="none">
            <a:spAutoFit/>
          </a:bodyPr>
          <a:lstStyle/>
          <a:p>
            <a:r>
              <a:rPr lang="ru-RU" b="1" dirty="0">
                <a:latin typeface="Tahoma" panose="020B0604030504040204" pitchFamily="34" charset="0"/>
                <a:ea typeface="Tahoma" panose="020B0604030504040204" pitchFamily="34" charset="0"/>
              </a:rPr>
              <a:t>143,1</a:t>
            </a:r>
            <a:endParaRPr lang="ru-RU" dirty="0"/>
          </a:p>
        </p:txBody>
      </p:sp>
      <p:sp>
        <p:nvSpPr>
          <p:cNvPr id="17" name="Прямоугольник 16"/>
          <p:cNvSpPr/>
          <p:nvPr/>
        </p:nvSpPr>
        <p:spPr>
          <a:xfrm>
            <a:off x="4648200" y="4267200"/>
            <a:ext cx="846707" cy="369332"/>
          </a:xfrm>
          <a:prstGeom prst="rect">
            <a:avLst/>
          </a:prstGeom>
        </p:spPr>
        <p:txBody>
          <a:bodyPr wrap="none">
            <a:spAutoFit/>
          </a:bodyPr>
          <a:lstStyle/>
          <a:p>
            <a:r>
              <a:rPr lang="ru-RU" b="1" dirty="0">
                <a:latin typeface="Tahoma" panose="020B0604030504040204" pitchFamily="34" charset="0"/>
                <a:ea typeface="Verdana" panose="020B0604030504040204" pitchFamily="34" charset="0"/>
                <a:cs typeface="Verdana" panose="020B0604030504040204" pitchFamily="34" charset="0"/>
              </a:rPr>
              <a:t>137,1</a:t>
            </a:r>
            <a:endParaRPr lang="ru-RU" dirty="0"/>
          </a:p>
        </p:txBody>
      </p:sp>
      <p:sp>
        <p:nvSpPr>
          <p:cNvPr id="18" name="Прямоугольник 17"/>
          <p:cNvSpPr/>
          <p:nvPr/>
        </p:nvSpPr>
        <p:spPr>
          <a:xfrm>
            <a:off x="5715000" y="3810000"/>
            <a:ext cx="846707" cy="369332"/>
          </a:xfrm>
          <a:prstGeom prst="rect">
            <a:avLst/>
          </a:prstGeom>
        </p:spPr>
        <p:txBody>
          <a:bodyPr wrap="none">
            <a:spAutoFit/>
          </a:bodyPr>
          <a:lstStyle/>
          <a:p>
            <a:r>
              <a:rPr lang="ru-RU" b="1" dirty="0">
                <a:latin typeface="Tahoma" panose="020B0604030504040204" pitchFamily="34" charset="0"/>
                <a:ea typeface="Verdana" panose="020B0604030504040204" pitchFamily="34" charset="0"/>
                <a:cs typeface="Verdana" panose="020B0604030504040204" pitchFamily="34" charset="0"/>
              </a:rPr>
              <a:t>162,9</a:t>
            </a:r>
            <a:endParaRPr lang="ru-RU" dirty="0"/>
          </a:p>
        </p:txBody>
      </p:sp>
      <p:sp>
        <p:nvSpPr>
          <p:cNvPr id="19" name="Прямоугольник 18"/>
          <p:cNvSpPr/>
          <p:nvPr/>
        </p:nvSpPr>
        <p:spPr>
          <a:xfrm>
            <a:off x="3733800" y="5257800"/>
            <a:ext cx="774572" cy="369332"/>
          </a:xfrm>
          <a:prstGeom prst="rect">
            <a:avLst/>
          </a:prstGeom>
        </p:spPr>
        <p:txBody>
          <a:bodyPr wrap="none">
            <a:spAutoFit/>
          </a:bodyPr>
          <a:lstStyle/>
          <a:p>
            <a:pPr algn="r">
              <a:spcAft>
                <a:spcPts val="0"/>
              </a:spcAft>
            </a:pPr>
            <a:r>
              <a:rPr lang="ru-RU" b="1" dirty="0">
                <a:latin typeface="Tahoma" panose="020B0604030504040204" pitchFamily="34" charset="0"/>
                <a:ea typeface="Verdana" panose="020B0604030504040204" pitchFamily="34" charset="0"/>
                <a:cs typeface="Verdana" panose="020B0604030504040204" pitchFamily="34" charset="0"/>
              </a:rPr>
              <a:t>2026</a:t>
            </a:r>
            <a:endParaRPr lang="ru-RU"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4648200" y="5257800"/>
            <a:ext cx="774572" cy="369332"/>
          </a:xfrm>
          <a:prstGeom prst="rect">
            <a:avLst/>
          </a:prstGeom>
        </p:spPr>
        <p:txBody>
          <a:bodyPr wrap="none">
            <a:spAutoFit/>
          </a:bodyPr>
          <a:lstStyle/>
          <a:p>
            <a:pPr algn="r">
              <a:spcAft>
                <a:spcPts val="0"/>
              </a:spcAft>
            </a:pPr>
            <a:r>
              <a:rPr lang="ru-RU" b="1" dirty="0">
                <a:latin typeface="Tahoma" panose="020B0604030504040204" pitchFamily="34" charset="0"/>
                <a:ea typeface="Verdana" panose="020B0604030504040204" pitchFamily="34" charset="0"/>
                <a:cs typeface="Verdana" panose="020B0604030504040204" pitchFamily="34" charset="0"/>
              </a:rPr>
              <a:t>2027</a:t>
            </a:r>
            <a:endParaRPr lang="ru-RU"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Прямоугольник 20"/>
          <p:cNvSpPr/>
          <p:nvPr/>
        </p:nvSpPr>
        <p:spPr>
          <a:xfrm>
            <a:off x="4800600" y="5257800"/>
            <a:ext cx="2540635" cy="369332"/>
          </a:xfrm>
          <a:prstGeom prst="rect">
            <a:avLst/>
          </a:prstGeom>
        </p:spPr>
        <p:txBody>
          <a:bodyPr wrap="square">
            <a:spAutoFit/>
          </a:bodyPr>
          <a:lstStyle/>
          <a:p>
            <a:pPr marL="661035" marR="568960" algn="ctr">
              <a:spcAft>
                <a:spcPts val="0"/>
              </a:spcAft>
            </a:pPr>
            <a:r>
              <a:rPr lang="ru-RU" b="1" dirty="0">
                <a:latin typeface="Tahoma" panose="020B0604030504040204" pitchFamily="34" charset="0"/>
                <a:ea typeface="Verdana" panose="020B0604030504040204" pitchFamily="34" charset="0"/>
                <a:cs typeface="Verdana" panose="020B0604030504040204" pitchFamily="34" charset="0"/>
              </a:rPr>
              <a:t>2028</a:t>
            </a:r>
            <a:endParaRPr lang="ru-RU"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Прямоугольник 21"/>
          <p:cNvSpPr/>
          <p:nvPr/>
        </p:nvSpPr>
        <p:spPr>
          <a:xfrm>
            <a:off x="3276600" y="1066800"/>
            <a:ext cx="3980307" cy="3098220"/>
          </a:xfrm>
          <a:prstGeom prst="rect">
            <a:avLst/>
          </a:prstGeom>
        </p:spPr>
        <p:txBody>
          <a:bodyPr wrap="square">
            <a:spAutoFit/>
          </a:bodyPr>
          <a:lstStyle/>
          <a:p>
            <a:pPr marL="180340" indent="180340">
              <a:lnSpc>
                <a:spcPts val="1565"/>
              </a:lnSpc>
              <a:spcBef>
                <a:spcPts val="605"/>
              </a:spcBef>
              <a:spcAft>
                <a:spcPts val="0"/>
              </a:spcAft>
            </a:pPr>
            <a:r>
              <a:rPr lang="ru-RU" sz="1400" b="1" dirty="0">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Утверждена</a:t>
            </a:r>
            <a:endPar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270510" marR="358140">
              <a:lnSpc>
                <a:spcPts val="1325"/>
              </a:lnSpc>
              <a:spcAft>
                <a:spcPts val="0"/>
              </a:spcAft>
            </a:pPr>
            <a:r>
              <a:rPr lang="ru-RU" sz="1400" dirty="0">
                <a:solidFill>
                  <a:srgbClr val="244060"/>
                </a:solidFill>
                <a:latin typeface="Arial" panose="020B0604020202020204" pitchFamily="34" charset="0"/>
                <a:ea typeface="Verdana" panose="020B0604030504040204" pitchFamily="34" charset="0"/>
                <a:cs typeface="Arial" panose="020B0604020202020204" pitchFamily="34" charset="0"/>
              </a:rPr>
              <a:t>Постановление администрации городского округа Семеновский</a:t>
            </a:r>
            <a:r>
              <a:rPr lang="ru-RU" sz="1400" dirty="0">
                <a:latin typeface="Arial" panose="020B0604020202020204" pitchFamily="34" charset="0"/>
                <a:ea typeface="Verdana" panose="020B0604030504040204" pitchFamily="34" charset="0"/>
                <a:cs typeface="Arial" panose="020B0604020202020204" pitchFamily="34" charset="0"/>
              </a:rPr>
              <a:t> </a:t>
            </a:r>
            <a:r>
              <a:rPr lang="ru-RU" sz="1400" dirty="0">
                <a:solidFill>
                  <a:srgbClr val="244060"/>
                </a:solidFill>
                <a:latin typeface="Arial" panose="020B0604020202020204" pitchFamily="34" charset="0"/>
                <a:ea typeface="Verdana" panose="020B0604030504040204" pitchFamily="34" charset="0"/>
                <a:cs typeface="Arial" panose="020B0604020202020204" pitchFamily="34" charset="0"/>
              </a:rPr>
              <a:t>Нижегородской области 24.11.2027г. № 3020  "Об утверждении муниципальной программы "Развитие физической культуры, спорта и молодежной политики и патриотического воспитания молодежи в муниципальной округе Семеновский Нижегородской области".</a:t>
            </a:r>
          </a:p>
          <a:p>
            <a:pPr marL="270510" marR="358140">
              <a:lnSpc>
                <a:spcPts val="1325"/>
              </a:lnSpc>
              <a:spcAft>
                <a:spcPts val="0"/>
              </a:spcAft>
            </a:pPr>
            <a:r>
              <a:rPr lang="ru-RU" sz="1300"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Муниципальный</a:t>
            </a:r>
            <a:r>
              <a:rPr lang="ru-RU" sz="1300" b="1" spc="5"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 </a:t>
            </a:r>
            <a:r>
              <a:rPr lang="ru-RU" sz="1300"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заказчик-координатор</a:t>
            </a:r>
            <a:r>
              <a:rPr lang="ru-RU" sz="1300" b="1" spc="5"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 </a:t>
            </a:r>
            <a:r>
              <a:rPr lang="ru-RU" sz="1300" spc="-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ru-RU" sz="13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70510" marR="376555">
              <a:lnSpc>
                <a:spcPct val="98000"/>
              </a:lnSpc>
              <a:spcAft>
                <a:spcPts val="0"/>
              </a:spcAft>
            </a:pPr>
            <a:r>
              <a:rPr lang="ru-RU" sz="1400" spc="-100" dirty="0">
                <a:latin typeface="Arial" panose="020B0604020202020204" pitchFamily="34" charset="0"/>
                <a:ea typeface="Verdana" panose="020B0604030504040204" pitchFamily="34" charset="0"/>
                <a:cs typeface="Arial" panose="020B0604020202020204" pitchFamily="34" charset="0"/>
              </a:rPr>
              <a:t>отдел по спорту и молодежной </a:t>
            </a:r>
            <a:r>
              <a:rPr lang="ru-RU" sz="1400" spc="-100" dirty="0">
                <a:solidFill>
                  <a:srgbClr val="0F243E"/>
                </a:solidFill>
                <a:latin typeface="Arial" panose="020B0604020202020204" pitchFamily="34" charset="0"/>
                <a:ea typeface="Verdana" panose="020B0604030504040204" pitchFamily="34" charset="0"/>
                <a:cs typeface="Arial" panose="020B0604020202020204" pitchFamily="34" charset="0"/>
              </a:rPr>
              <a:t>политике администрации муниципального округа Семеновский</a:t>
            </a:r>
          </a:p>
        </p:txBody>
      </p:sp>
      <p:sp>
        <p:nvSpPr>
          <p:cNvPr id="23" name="Rectangle 18"/>
          <p:cNvSpPr>
            <a:spLocks noChangeArrowheads="1"/>
          </p:cNvSpPr>
          <p:nvPr/>
        </p:nvSpPr>
        <p:spPr bwMode="auto">
          <a:xfrm>
            <a:off x="98818" y="1095349"/>
            <a:ext cx="3357842" cy="243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Цель программы</a:t>
            </a:r>
            <a:endParaRPr kumimoji="0" lang="ru-RU" altLang="ru-RU" sz="1400" b="0" i="0" u="none" strike="noStrike" cap="none" normalizeH="0" baseline="0" dirty="0">
              <a:ln>
                <a:noFill/>
              </a:ln>
              <a:solidFill>
                <a:schemeClr val="tx2">
                  <a:lumMod val="50000"/>
                </a:schemeClr>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Создание условий, обеспечивающих возможность гражданам систематически заниматься физической культурой и спортом; для подготовки спортсменов к участию в соревнованиях на областной, всероссийской и международной спортивных аренах</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Срок действия программы</a:t>
            </a:r>
            <a:endParaRPr kumimoji="0" lang="ru-RU" altLang="ru-RU" sz="1400" b="0" i="0" u="none" strike="noStrike" cap="none" normalizeH="0" baseline="0" dirty="0">
              <a:ln>
                <a:noFill/>
              </a:ln>
              <a:solidFill>
                <a:schemeClr val="tx2">
                  <a:lumMod val="50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50" b="0" i="0" u="none" strike="noStrike" cap="none" normalizeH="0" baseline="0" dirty="0">
                <a:ln>
                  <a:noFill/>
                </a:ln>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2018-2026 годы</a:t>
            </a:r>
            <a:endParaRPr kumimoji="0" lang="ru-RU" altLang="ru-RU" sz="1250" b="0" i="0" u="none" strike="noStrike" cap="none" normalizeH="0" baseline="0" dirty="0">
              <a:ln>
                <a:noFill/>
              </a:ln>
              <a:solidFill>
                <a:schemeClr val="tx2">
                  <a:lumMod val="50000"/>
                </a:schemeClr>
              </a:solidFill>
              <a:effectLst/>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79760374"/>
              </p:ext>
            </p:extLst>
          </p:nvPr>
        </p:nvGraphicFramePr>
        <p:xfrm>
          <a:off x="62230" y="5596835"/>
          <a:ext cx="6661496" cy="3436361"/>
        </p:xfrm>
        <a:graphic>
          <a:graphicData uri="http://schemas.openxmlformats.org/drawingml/2006/table">
            <a:tbl>
              <a:tblPr firstRow="1" bandRow="1">
                <a:tableStyleId>{69CF1AB2-1976-4502-BF36-3FF5EA218861}</a:tableStyleId>
              </a:tblPr>
              <a:tblGrid>
                <a:gridCol w="2528570">
                  <a:extLst>
                    <a:ext uri="{9D8B030D-6E8A-4147-A177-3AD203B41FA5}">
                      <a16:colId xmlns:a16="http://schemas.microsoft.com/office/drawing/2014/main" val="552745411"/>
                    </a:ext>
                  </a:extLst>
                </a:gridCol>
                <a:gridCol w="696023">
                  <a:extLst>
                    <a:ext uri="{9D8B030D-6E8A-4147-A177-3AD203B41FA5}">
                      <a16:colId xmlns:a16="http://schemas.microsoft.com/office/drawing/2014/main" val="572769353"/>
                    </a:ext>
                  </a:extLst>
                </a:gridCol>
                <a:gridCol w="707559">
                  <a:extLst>
                    <a:ext uri="{9D8B030D-6E8A-4147-A177-3AD203B41FA5}">
                      <a16:colId xmlns:a16="http://schemas.microsoft.com/office/drawing/2014/main" val="2970629860"/>
                    </a:ext>
                  </a:extLst>
                </a:gridCol>
                <a:gridCol w="636583">
                  <a:extLst>
                    <a:ext uri="{9D8B030D-6E8A-4147-A177-3AD203B41FA5}">
                      <a16:colId xmlns:a16="http://schemas.microsoft.com/office/drawing/2014/main" val="3342710732"/>
                    </a:ext>
                  </a:extLst>
                </a:gridCol>
                <a:gridCol w="740635">
                  <a:extLst>
                    <a:ext uri="{9D8B030D-6E8A-4147-A177-3AD203B41FA5}">
                      <a16:colId xmlns:a16="http://schemas.microsoft.com/office/drawing/2014/main" val="2934307409"/>
                    </a:ext>
                  </a:extLst>
                </a:gridCol>
                <a:gridCol w="662450">
                  <a:extLst>
                    <a:ext uri="{9D8B030D-6E8A-4147-A177-3AD203B41FA5}">
                      <a16:colId xmlns:a16="http://schemas.microsoft.com/office/drawing/2014/main" val="490194339"/>
                    </a:ext>
                  </a:extLst>
                </a:gridCol>
                <a:gridCol w="689676">
                  <a:extLst>
                    <a:ext uri="{9D8B030D-6E8A-4147-A177-3AD203B41FA5}">
                      <a16:colId xmlns:a16="http://schemas.microsoft.com/office/drawing/2014/main" val="2336732583"/>
                    </a:ext>
                  </a:extLst>
                </a:gridCol>
              </a:tblGrid>
              <a:tr h="608357">
                <a:tc>
                  <a:txBody>
                    <a:bodyPr/>
                    <a:lstStyle/>
                    <a:p>
                      <a:pPr algn="ctr">
                        <a:spcBef>
                          <a:spcPts val="30"/>
                        </a:spcBef>
                        <a:spcAft>
                          <a:spcPts val="0"/>
                        </a:spcAft>
                      </a:pPr>
                      <a:r>
                        <a:rPr lang="ru-RU" sz="1100" b="1" dirty="0">
                          <a:effectLst/>
                        </a:rPr>
                        <a:t>Наименование</a:t>
                      </a:r>
                      <a:endParaRPr lang="ru-RU" sz="1100" b="1"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spcBef>
                          <a:spcPts val="40"/>
                        </a:spcBef>
                        <a:spcAft>
                          <a:spcPts val="0"/>
                        </a:spcAft>
                      </a:pPr>
                      <a:r>
                        <a:rPr lang="ru-RU" sz="1100" dirty="0">
                          <a:effectLst/>
                        </a:rPr>
                        <a:t> </a:t>
                      </a:r>
                    </a:p>
                    <a:p>
                      <a:pPr marL="141605">
                        <a:lnSpc>
                          <a:spcPts val="1085"/>
                        </a:lnSpc>
                        <a:spcAft>
                          <a:spcPts val="0"/>
                        </a:spcAft>
                      </a:pPr>
                      <a:r>
                        <a:rPr lang="ru-RU" sz="1100" dirty="0">
                          <a:effectLst/>
                        </a:rPr>
                        <a:t>2024</a:t>
                      </a:r>
                    </a:p>
                    <a:p>
                      <a:pPr marL="172085">
                        <a:lnSpc>
                          <a:spcPts val="1085"/>
                        </a:lnSpc>
                        <a:spcAft>
                          <a:spcPts val="0"/>
                        </a:spcAft>
                      </a:pPr>
                      <a:r>
                        <a:rPr lang="ru-RU" sz="1100" dirty="0">
                          <a:effectLst/>
                        </a:rPr>
                        <a:t>год</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40"/>
                        </a:spcBef>
                        <a:spcAft>
                          <a:spcPts val="0"/>
                        </a:spcAft>
                      </a:pPr>
                      <a:r>
                        <a:rPr lang="ru-RU" sz="1100" dirty="0">
                          <a:effectLst/>
                        </a:rPr>
                        <a:t> </a:t>
                      </a:r>
                    </a:p>
                    <a:p>
                      <a:pPr marL="141605">
                        <a:lnSpc>
                          <a:spcPts val="1085"/>
                        </a:lnSpc>
                        <a:spcAft>
                          <a:spcPts val="0"/>
                        </a:spcAft>
                      </a:pPr>
                      <a:r>
                        <a:rPr lang="ru-RU" sz="1100" dirty="0">
                          <a:effectLst/>
                        </a:rPr>
                        <a:t>2025</a:t>
                      </a:r>
                    </a:p>
                    <a:p>
                      <a:pPr marL="172085">
                        <a:lnSpc>
                          <a:spcPts val="1085"/>
                        </a:lnSpc>
                        <a:spcAft>
                          <a:spcPts val="0"/>
                        </a:spcAft>
                      </a:pPr>
                      <a:r>
                        <a:rPr lang="ru-RU" sz="1100" dirty="0">
                          <a:effectLst/>
                        </a:rPr>
                        <a:t>год</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40"/>
                        </a:spcBef>
                        <a:spcAft>
                          <a:spcPts val="0"/>
                        </a:spcAft>
                      </a:pPr>
                      <a:r>
                        <a:rPr lang="ru-RU" sz="1100" dirty="0">
                          <a:effectLst/>
                        </a:rPr>
                        <a:t> </a:t>
                      </a:r>
                    </a:p>
                    <a:p>
                      <a:pPr marL="141605">
                        <a:lnSpc>
                          <a:spcPts val="1085"/>
                        </a:lnSpc>
                        <a:spcAft>
                          <a:spcPts val="0"/>
                        </a:spcAft>
                      </a:pPr>
                      <a:r>
                        <a:rPr lang="ru-RU" sz="1100" dirty="0">
                          <a:effectLst/>
                        </a:rPr>
                        <a:t>2026</a:t>
                      </a:r>
                    </a:p>
                    <a:p>
                      <a:pPr marL="172085">
                        <a:lnSpc>
                          <a:spcPts val="1085"/>
                        </a:lnSpc>
                        <a:spcAft>
                          <a:spcPts val="0"/>
                        </a:spcAft>
                      </a:pPr>
                      <a:r>
                        <a:rPr lang="ru-RU" sz="1100" dirty="0">
                          <a:effectLst/>
                        </a:rPr>
                        <a:t>год</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41605" marR="136525" indent="31750">
                        <a:spcBef>
                          <a:spcPts val="535"/>
                        </a:spcBef>
                        <a:spcAft>
                          <a:spcPts val="0"/>
                        </a:spcAft>
                      </a:pPr>
                      <a:r>
                        <a:rPr lang="ru-RU" sz="1100" dirty="0">
                          <a:effectLst/>
                        </a:rPr>
                        <a:t>%</a:t>
                      </a:r>
                      <a:r>
                        <a:rPr lang="ru-RU" sz="1100" spc="10" dirty="0">
                          <a:effectLst/>
                        </a:rPr>
                        <a:t> </a:t>
                      </a:r>
                      <a:r>
                        <a:rPr lang="ru-RU" sz="1100" dirty="0">
                          <a:effectLst/>
                        </a:rPr>
                        <a:t>к</a:t>
                      </a:r>
                      <a:r>
                        <a:rPr lang="ru-RU" sz="1100" spc="5" dirty="0">
                          <a:effectLst/>
                        </a:rPr>
                        <a:t> </a:t>
                      </a:r>
                      <a:r>
                        <a:rPr lang="ru-RU" sz="1100" dirty="0">
                          <a:effectLst/>
                        </a:rPr>
                        <a:t>2025 году</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40"/>
                        </a:spcBef>
                        <a:spcAft>
                          <a:spcPts val="0"/>
                        </a:spcAft>
                      </a:pPr>
                      <a:r>
                        <a:rPr lang="ru-RU" sz="1100" dirty="0">
                          <a:effectLst/>
                        </a:rPr>
                        <a:t> </a:t>
                      </a:r>
                    </a:p>
                    <a:p>
                      <a:pPr marL="141605">
                        <a:lnSpc>
                          <a:spcPts val="1085"/>
                        </a:lnSpc>
                        <a:spcAft>
                          <a:spcPts val="0"/>
                        </a:spcAft>
                      </a:pPr>
                      <a:r>
                        <a:rPr lang="ru-RU" sz="1100" dirty="0">
                          <a:effectLst/>
                        </a:rPr>
                        <a:t>2027</a:t>
                      </a:r>
                    </a:p>
                    <a:p>
                      <a:pPr marL="172085">
                        <a:lnSpc>
                          <a:spcPts val="1085"/>
                        </a:lnSpc>
                        <a:spcAft>
                          <a:spcPts val="0"/>
                        </a:spcAft>
                      </a:pPr>
                      <a:r>
                        <a:rPr lang="ru-RU" sz="1100" dirty="0">
                          <a:effectLst/>
                        </a:rPr>
                        <a:t>год</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40"/>
                        </a:spcBef>
                        <a:spcAft>
                          <a:spcPts val="0"/>
                        </a:spcAft>
                      </a:pPr>
                      <a:r>
                        <a:rPr lang="ru-RU" sz="1100" dirty="0">
                          <a:effectLst/>
                        </a:rPr>
                        <a:t> </a:t>
                      </a:r>
                    </a:p>
                    <a:p>
                      <a:pPr marL="140970">
                        <a:lnSpc>
                          <a:spcPts val="1085"/>
                        </a:lnSpc>
                        <a:spcAft>
                          <a:spcPts val="0"/>
                        </a:spcAft>
                      </a:pPr>
                      <a:r>
                        <a:rPr lang="ru-RU" sz="1100" dirty="0">
                          <a:effectLst/>
                        </a:rPr>
                        <a:t>  2028</a:t>
                      </a:r>
                      <a:r>
                        <a:rPr lang="ru-RU" sz="1100" baseline="0" dirty="0">
                          <a:effectLst/>
                        </a:rPr>
                        <a:t> </a:t>
                      </a:r>
                      <a:br>
                        <a:rPr lang="ru-RU" sz="1100" baseline="0" dirty="0">
                          <a:effectLst/>
                        </a:rPr>
                      </a:br>
                      <a:r>
                        <a:rPr lang="ru-RU" sz="1100" baseline="0" dirty="0">
                          <a:effectLst/>
                        </a:rPr>
                        <a:t>   </a:t>
                      </a:r>
                      <a:r>
                        <a:rPr lang="ru-RU" sz="1100" dirty="0">
                          <a:effectLst/>
                        </a:rPr>
                        <a:t>год</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807907659"/>
                  </a:ext>
                </a:extLst>
              </a:tr>
              <a:tr h="829578">
                <a:tc>
                  <a:txBody>
                    <a:bodyPr/>
                    <a:lstStyle/>
                    <a:p>
                      <a:pPr marL="8255" marR="81915">
                        <a:spcBef>
                          <a:spcPts val="275"/>
                        </a:spcBef>
                        <a:spcAft>
                          <a:spcPts val="0"/>
                        </a:spcAft>
                      </a:pPr>
                      <a:r>
                        <a:rPr lang="ru-RU" sz="1200" dirty="0">
                          <a:effectLst/>
                        </a:rPr>
                        <a:t>Развитие</a:t>
                      </a:r>
                      <a:r>
                        <a:rPr lang="ru-RU" sz="1200" spc="15" dirty="0">
                          <a:effectLst/>
                        </a:rPr>
                        <a:t> </a:t>
                      </a:r>
                      <a:r>
                        <a:rPr lang="ru-RU" sz="1200" dirty="0">
                          <a:effectLst/>
                        </a:rPr>
                        <a:t>физической</a:t>
                      </a:r>
                      <a:r>
                        <a:rPr lang="ru-RU" sz="1200" spc="10" dirty="0">
                          <a:effectLst/>
                        </a:rPr>
                        <a:t> </a:t>
                      </a:r>
                      <a:r>
                        <a:rPr lang="ru-RU" sz="1200" dirty="0">
                          <a:effectLst/>
                        </a:rPr>
                        <a:t>культуры, спорта и молодежной политики и патриотического воспитания молодежи в м.о. Семеновский,</a:t>
                      </a:r>
                      <a:r>
                        <a:rPr lang="ru-RU" sz="1200" spc="-5" dirty="0">
                          <a:effectLst/>
                        </a:rPr>
                        <a:t> в том числе</a:t>
                      </a:r>
                      <a:r>
                        <a:rPr lang="ru-RU" sz="1200" spc="-220" dirty="0">
                          <a:effectLst/>
                        </a:rPr>
                        <a:t>         </a:t>
                      </a:r>
                      <a:r>
                        <a:rPr lang="ru-RU" sz="1200" dirty="0">
                          <a:effectLst/>
                        </a:rPr>
                        <a:t>подпрограммы:</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b="1" dirty="0">
                          <a:effectLst/>
                        </a:rPr>
                        <a:t> </a:t>
                      </a:r>
                      <a:endParaRPr lang="ru-RU" sz="1200" dirty="0">
                        <a:effectLst/>
                      </a:endParaRPr>
                    </a:p>
                    <a:p>
                      <a:pPr algn="ctr">
                        <a:lnSpc>
                          <a:spcPct val="115000"/>
                        </a:lnSpc>
                        <a:spcAft>
                          <a:spcPts val="1000"/>
                        </a:spcAft>
                      </a:pPr>
                      <a:r>
                        <a:rPr lang="ru-RU" sz="1200" b="1" dirty="0">
                          <a:effectLst/>
                        </a:rPr>
                        <a:t>127,8</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a:t>
                      </a:r>
                      <a:endParaRPr lang="ru-RU" sz="1200" dirty="0">
                        <a:effectLst/>
                      </a:endParaRPr>
                    </a:p>
                    <a:p>
                      <a:pPr algn="ctr">
                        <a:lnSpc>
                          <a:spcPct val="115000"/>
                        </a:lnSpc>
                        <a:spcAft>
                          <a:spcPts val="1000"/>
                        </a:spcAft>
                      </a:pPr>
                      <a:r>
                        <a:rPr lang="ru-RU" sz="1200" b="1" dirty="0">
                          <a:effectLst/>
                        </a:rPr>
                        <a:t>135,3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a:t>
                      </a:r>
                      <a:endParaRPr lang="ru-RU" sz="1200" dirty="0">
                        <a:effectLst/>
                      </a:endParaRPr>
                    </a:p>
                    <a:p>
                      <a:pPr algn="ctr">
                        <a:lnSpc>
                          <a:spcPct val="115000"/>
                        </a:lnSpc>
                        <a:spcAft>
                          <a:spcPts val="1000"/>
                        </a:spcAft>
                      </a:pPr>
                      <a:r>
                        <a:rPr lang="ru-RU" sz="1200" b="1" dirty="0">
                          <a:effectLst/>
                        </a:rPr>
                        <a:t>143,1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a:t>
                      </a:r>
                      <a:endParaRPr lang="ru-RU" sz="1200" dirty="0">
                        <a:effectLst/>
                      </a:endParaRPr>
                    </a:p>
                    <a:p>
                      <a:pPr algn="ctr">
                        <a:lnSpc>
                          <a:spcPct val="115000"/>
                        </a:lnSpc>
                        <a:spcAft>
                          <a:spcPts val="1000"/>
                        </a:spcAft>
                      </a:pPr>
                      <a:r>
                        <a:rPr lang="ru-RU" sz="1200" b="1" dirty="0">
                          <a:effectLst/>
                        </a:rPr>
                        <a:t>105,7</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a:t>
                      </a:r>
                      <a:endParaRPr lang="ru-RU" sz="1200" dirty="0">
                        <a:effectLst/>
                      </a:endParaRPr>
                    </a:p>
                    <a:p>
                      <a:pPr algn="ctr">
                        <a:lnSpc>
                          <a:spcPct val="115000"/>
                        </a:lnSpc>
                        <a:spcAft>
                          <a:spcPts val="1000"/>
                        </a:spcAft>
                      </a:pPr>
                      <a:r>
                        <a:rPr lang="ru-RU" sz="1200" b="1" dirty="0">
                          <a:effectLst/>
                        </a:rPr>
                        <a:t>137,1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a:t>
                      </a:r>
                      <a:endParaRPr lang="ru-RU" sz="1200" dirty="0">
                        <a:effectLst/>
                      </a:endParaRPr>
                    </a:p>
                    <a:p>
                      <a:pPr algn="ctr">
                        <a:lnSpc>
                          <a:spcPct val="115000"/>
                        </a:lnSpc>
                        <a:spcAft>
                          <a:spcPts val="1000"/>
                        </a:spcAft>
                      </a:pPr>
                      <a:r>
                        <a:rPr lang="ru-RU" sz="1200" b="1" dirty="0">
                          <a:effectLst/>
                        </a:rPr>
                        <a:t>162,9</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02876614"/>
                  </a:ext>
                </a:extLst>
              </a:tr>
              <a:tr h="331831">
                <a:tc>
                  <a:txBody>
                    <a:bodyPr/>
                    <a:lstStyle/>
                    <a:p>
                      <a:pPr marL="8255">
                        <a:spcBef>
                          <a:spcPts val="540"/>
                        </a:spcBef>
                        <a:spcAft>
                          <a:spcPts val="0"/>
                        </a:spcAft>
                      </a:pPr>
                      <a:r>
                        <a:rPr lang="ru-RU" sz="1200" spc="-5" dirty="0">
                          <a:effectLst/>
                        </a:rPr>
                        <a:t>Развитие</a:t>
                      </a:r>
                      <a:r>
                        <a:rPr lang="ru-RU" sz="1200" spc="-60" dirty="0">
                          <a:effectLst/>
                        </a:rPr>
                        <a:t> </a:t>
                      </a:r>
                      <a:r>
                        <a:rPr lang="ru-RU" sz="1200" spc="-5" dirty="0">
                          <a:effectLst/>
                        </a:rPr>
                        <a:t>физической</a:t>
                      </a:r>
                      <a:r>
                        <a:rPr lang="ru-RU" sz="1200" spc="-100" dirty="0">
                          <a:effectLst/>
                        </a:rPr>
                        <a:t> </a:t>
                      </a:r>
                      <a:r>
                        <a:rPr lang="ru-RU" sz="1200" spc="-5" dirty="0">
                          <a:effectLst/>
                        </a:rPr>
                        <a:t>культуры</a:t>
                      </a:r>
                      <a:r>
                        <a:rPr lang="ru-RU" sz="1200" spc="-100" dirty="0">
                          <a:effectLst/>
                        </a:rPr>
                        <a:t> </a:t>
                      </a:r>
                      <a:r>
                        <a:rPr lang="ru-RU" sz="1200" spc="-5" dirty="0">
                          <a:effectLst/>
                        </a:rPr>
                        <a:t>и</a:t>
                      </a:r>
                      <a:r>
                        <a:rPr lang="ru-RU" sz="1200" spc="-60" dirty="0">
                          <a:effectLst/>
                        </a:rPr>
                        <a:t> </a:t>
                      </a:r>
                      <a:r>
                        <a:rPr lang="ru-RU" sz="1200" spc="-5" dirty="0">
                          <a:effectLst/>
                        </a:rPr>
                        <a:t>массового</a:t>
                      </a:r>
                      <a:r>
                        <a:rPr lang="ru-RU" sz="1200" spc="-75" dirty="0">
                          <a:effectLst/>
                        </a:rPr>
                        <a:t> </a:t>
                      </a:r>
                      <a:r>
                        <a:rPr lang="ru-RU" sz="1200" spc="-5" dirty="0">
                          <a:effectLst/>
                        </a:rPr>
                        <a:t>спорта</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dirty="0">
                          <a:effectLst/>
                        </a:rPr>
                        <a:t> 53,3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50,2</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45,8</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91,3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41,0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66,9</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95195673"/>
                  </a:ext>
                </a:extLst>
              </a:tr>
              <a:tr h="487723">
                <a:tc>
                  <a:txBody>
                    <a:bodyPr/>
                    <a:lstStyle/>
                    <a:p>
                      <a:pPr marL="8255">
                        <a:lnSpc>
                          <a:spcPct val="98000"/>
                        </a:lnSpc>
                        <a:spcBef>
                          <a:spcPts val="315"/>
                        </a:spcBef>
                        <a:spcAft>
                          <a:spcPts val="0"/>
                        </a:spcAft>
                      </a:pPr>
                      <a:r>
                        <a:rPr lang="ru-RU" sz="1200" spc="-5" dirty="0">
                          <a:effectLst/>
                        </a:rPr>
                        <a:t>Развитие</a:t>
                      </a:r>
                      <a:r>
                        <a:rPr lang="ru-RU" sz="1200" spc="-60" dirty="0">
                          <a:effectLst/>
                        </a:rPr>
                        <a:t> </a:t>
                      </a:r>
                      <a:r>
                        <a:rPr lang="ru-RU" sz="1200" spc="-5" dirty="0">
                          <a:effectLst/>
                        </a:rPr>
                        <a:t>спорта</a:t>
                      </a:r>
                      <a:r>
                        <a:rPr lang="ru-RU" sz="1200" spc="-75" dirty="0">
                          <a:effectLst/>
                        </a:rPr>
                        <a:t> </a:t>
                      </a:r>
                      <a:r>
                        <a:rPr lang="ru-RU" sz="1200" spc="-5" dirty="0">
                          <a:effectLst/>
                        </a:rPr>
                        <a:t>высших</a:t>
                      </a:r>
                      <a:r>
                        <a:rPr lang="ru-RU" sz="1200" spc="-60" dirty="0">
                          <a:effectLst/>
                        </a:rPr>
                        <a:t> </a:t>
                      </a:r>
                      <a:r>
                        <a:rPr lang="ru-RU" sz="1200" spc="-5" dirty="0">
                          <a:effectLst/>
                        </a:rPr>
                        <a:t>достижений</a:t>
                      </a:r>
                      <a:r>
                        <a:rPr lang="ru-RU" sz="1200" spc="-105" dirty="0">
                          <a:effectLst/>
                        </a:rPr>
                        <a:t> </a:t>
                      </a:r>
                      <a:r>
                        <a:rPr lang="ru-RU" sz="1200" spc="-5" dirty="0">
                          <a:effectLst/>
                        </a:rPr>
                        <a:t>и</a:t>
                      </a:r>
                      <a:r>
                        <a:rPr lang="ru-RU" sz="1200" spc="-60" dirty="0">
                          <a:effectLst/>
                        </a:rPr>
                        <a:t> </a:t>
                      </a:r>
                      <a:r>
                        <a:rPr lang="ru-RU" sz="1200" dirty="0">
                          <a:effectLst/>
                        </a:rPr>
                        <a:t>системы</a:t>
                      </a:r>
                      <a:r>
                        <a:rPr lang="ru-RU" sz="1200" spc="-265" dirty="0">
                          <a:effectLst/>
                        </a:rPr>
                        <a:t> </a:t>
                      </a:r>
                      <a:r>
                        <a:rPr lang="ru-RU" sz="1200" dirty="0">
                          <a:effectLst/>
                        </a:rPr>
                        <a:t>подготовки</a:t>
                      </a:r>
                      <a:r>
                        <a:rPr lang="ru-RU" sz="1200" spc="-75" dirty="0">
                          <a:effectLst/>
                        </a:rPr>
                        <a:t> </a:t>
                      </a:r>
                      <a:r>
                        <a:rPr lang="ru-RU" sz="1200" dirty="0">
                          <a:effectLst/>
                        </a:rPr>
                        <a:t>спортивного</a:t>
                      </a:r>
                      <a:r>
                        <a:rPr lang="ru-RU" sz="1200" spc="-45" dirty="0">
                          <a:effectLst/>
                        </a:rPr>
                        <a:t> </a:t>
                      </a:r>
                      <a:r>
                        <a:rPr lang="ru-RU" sz="1200" dirty="0">
                          <a:effectLst/>
                        </a:rPr>
                        <a:t>резерва</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dirty="0">
                          <a:effectLst/>
                        </a:rPr>
                        <a:t> 32,3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34,9</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41,2</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118</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40,0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40,0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1827754"/>
                  </a:ext>
                </a:extLst>
              </a:tr>
              <a:tr h="178763">
                <a:tc>
                  <a:txBody>
                    <a:bodyPr/>
                    <a:lstStyle/>
                    <a:p>
                      <a:pPr marL="8255">
                        <a:lnSpc>
                          <a:spcPct val="98000"/>
                        </a:lnSpc>
                        <a:spcBef>
                          <a:spcPts val="315"/>
                        </a:spcBef>
                        <a:spcAft>
                          <a:spcPts val="0"/>
                        </a:spcAft>
                      </a:pPr>
                      <a:r>
                        <a:rPr lang="ru-RU" sz="1200" spc="-5" dirty="0">
                          <a:effectLst/>
                        </a:rPr>
                        <a:t>Развитие молодежной политики</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dirty="0">
                          <a:effectLst/>
                        </a:rPr>
                        <a:t>0,4</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0,4</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2,1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latin typeface="+mn-lt"/>
                          <a:ea typeface="STFangsong" panose="02010600040101010101" pitchFamily="2" charset="-122"/>
                          <a:cs typeface="Arial" panose="020B0604020202020204" pitchFamily="34" charset="0"/>
                        </a:rPr>
                        <a:t>553,4</a:t>
                      </a:r>
                    </a:p>
                  </a:txBody>
                  <a:tcPr marL="68580" marR="68580" marT="0" marB="0" anchor="ctr"/>
                </a:tc>
                <a:tc>
                  <a:txBody>
                    <a:bodyPr/>
                    <a:lstStyle/>
                    <a:p>
                      <a:pPr algn="ctr">
                        <a:lnSpc>
                          <a:spcPct val="115000"/>
                        </a:lnSpc>
                        <a:spcAft>
                          <a:spcPts val="1000"/>
                        </a:spcAft>
                      </a:pPr>
                      <a:r>
                        <a:rPr lang="ru-RU" sz="1200" dirty="0">
                          <a:effectLst/>
                        </a:rPr>
                        <a:t>2,1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2,1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6618620"/>
                  </a:ext>
                </a:extLst>
              </a:tr>
              <a:tr h="369566">
                <a:tc>
                  <a:txBody>
                    <a:bodyPr/>
                    <a:lstStyle/>
                    <a:p>
                      <a:pPr>
                        <a:lnSpc>
                          <a:spcPct val="115000"/>
                        </a:lnSpc>
                        <a:spcAft>
                          <a:spcPts val="1000"/>
                        </a:spcAft>
                      </a:pPr>
                      <a:r>
                        <a:rPr lang="ru-RU" sz="1200" dirty="0">
                          <a:effectLst/>
                        </a:rPr>
                        <a:t>«Патриотическое воспитание молодежи»</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ru-RU" sz="1200" dirty="0">
                          <a:effectLst/>
                        </a:rPr>
                        <a:t>0,1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0,5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mn-lt"/>
                          <a:ea typeface="+mn-ea"/>
                          <a:cs typeface="+mn-cs"/>
                        </a:rPr>
                        <a:t>1146,5</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0,5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0,5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86506531"/>
                  </a:ext>
                </a:extLst>
              </a:tr>
              <a:tr h="405161">
                <a:tc>
                  <a:txBody>
                    <a:bodyPr/>
                    <a:lstStyle/>
                    <a:p>
                      <a:pPr>
                        <a:spcBef>
                          <a:spcPts val="55"/>
                        </a:spcBef>
                        <a:spcAft>
                          <a:spcPts val="0"/>
                        </a:spcAft>
                      </a:pPr>
                      <a:r>
                        <a:rPr lang="ru-RU" sz="1200" dirty="0">
                          <a:effectLst/>
                        </a:rPr>
                        <a:t> Обеспечение</a:t>
                      </a:r>
                      <a:r>
                        <a:rPr lang="ru-RU" sz="1200" spc="45" dirty="0">
                          <a:effectLst/>
                        </a:rPr>
                        <a:t> </a:t>
                      </a:r>
                      <a:r>
                        <a:rPr lang="ru-RU" sz="1200" dirty="0">
                          <a:effectLst/>
                        </a:rPr>
                        <a:t>реализации</a:t>
                      </a:r>
                      <a:r>
                        <a:rPr lang="ru-RU" sz="1200" spc="35" dirty="0">
                          <a:effectLst/>
                        </a:rPr>
                        <a:t> </a:t>
                      </a:r>
                      <a:r>
                        <a:rPr lang="ru-RU" sz="1200" dirty="0">
                          <a:effectLst/>
                        </a:rPr>
                        <a:t>муниципальной</a:t>
                      </a:r>
                      <a:r>
                        <a:rPr lang="ru-RU" sz="1200" spc="30" dirty="0">
                          <a:effectLst/>
                        </a:rPr>
                        <a:t> </a:t>
                      </a:r>
                      <a:r>
                        <a:rPr lang="ru-RU" sz="1200" dirty="0">
                          <a:effectLst/>
                        </a:rPr>
                        <a:t>программы</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dirty="0">
                          <a:effectLst/>
                        </a:rPr>
                        <a:t>41,7</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49,8</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53,5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107,5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53,5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53,5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03298317"/>
                  </a:ext>
                </a:extLst>
              </a:tr>
            </a:tbl>
          </a:graphicData>
        </a:graphic>
      </p:graphicFrame>
      <p:sp>
        <p:nvSpPr>
          <p:cNvPr id="7" name="Text Box 567">
            <a:extLst>
              <a:ext uri="{FF2B5EF4-FFF2-40B4-BE49-F238E27FC236}">
                <a16:creationId xmlns:a16="http://schemas.microsoft.com/office/drawing/2014/main" id="{A0C4E5FC-5F30-5C1B-400F-97FABA33DD2D}"/>
              </a:ext>
            </a:extLst>
          </p:cNvPr>
          <p:cNvSpPr txBox="1">
            <a:spLocks noChangeArrowheads="1"/>
          </p:cNvSpPr>
          <p:nvPr/>
        </p:nvSpPr>
        <p:spPr bwMode="auto">
          <a:xfrm>
            <a:off x="378270" y="4089844"/>
            <a:ext cx="2181803" cy="209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4780" marR="131445" algn="ctr">
              <a:spcBef>
                <a:spcPts val="3365"/>
              </a:spcBef>
              <a:spcAft>
                <a:spcPts val="0"/>
              </a:spcAft>
            </a:pPr>
            <a:r>
              <a:rPr lang="ru-RU" sz="3300" b="1" dirty="0">
                <a:latin typeface="Tahoma" panose="020B0604030504040204" pitchFamily="34" charset="0"/>
                <a:ea typeface="Verdana" panose="020B0604030504040204" pitchFamily="34" charset="0"/>
                <a:cs typeface="Verdana" panose="020B0604030504040204" pitchFamily="34" charset="0"/>
              </a:rPr>
              <a:t>143,1</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44780" marR="133350" algn="ctr">
              <a:lnSpc>
                <a:spcPts val="1560"/>
              </a:lnSpc>
              <a:spcBef>
                <a:spcPts val="10"/>
              </a:spcBef>
              <a:spcAft>
                <a:spcPts val="0"/>
              </a:spcAft>
            </a:pPr>
            <a:r>
              <a:rPr lang="ru-RU" sz="1300" b="1" spc="-5" dirty="0">
                <a:solidFill>
                  <a:schemeClr val="tx2"/>
                </a:solidFill>
                <a:effectLst/>
                <a:latin typeface="Tahoma" panose="020B0604030504040204" pitchFamily="34" charset="0"/>
                <a:ea typeface="Verdana" panose="020B0604030504040204" pitchFamily="34" charset="0"/>
                <a:cs typeface="Verdana" panose="020B0604030504040204" pitchFamily="34" charset="0"/>
              </a:rPr>
              <a:t>млн.</a:t>
            </a:r>
            <a:r>
              <a:rPr lang="ru-RU" sz="1300" b="1" spc="-85" dirty="0">
                <a:solidFill>
                  <a:schemeClr val="tx2"/>
                </a:solidFill>
                <a:effectLst/>
                <a:latin typeface="Tahoma" panose="020B0604030504040204" pitchFamily="34" charset="0"/>
                <a:ea typeface="Verdana" panose="020B0604030504040204" pitchFamily="34" charset="0"/>
                <a:cs typeface="Verdana" panose="020B0604030504040204" pitchFamily="34" charset="0"/>
              </a:rPr>
              <a:t> </a:t>
            </a:r>
            <a:r>
              <a:rPr lang="ru-RU" sz="1300" b="1" spc="-5" dirty="0">
                <a:solidFill>
                  <a:schemeClr val="tx2"/>
                </a:solidFill>
                <a:effectLst/>
                <a:latin typeface="Tahoma" panose="020B0604030504040204" pitchFamily="34" charset="0"/>
                <a:ea typeface="Verdana" panose="020B0604030504040204" pitchFamily="34" charset="0"/>
                <a:cs typeface="Verdana" panose="020B0604030504040204" pitchFamily="34" charset="0"/>
              </a:rPr>
              <a:t>рублей</a:t>
            </a:r>
            <a:endParaRPr lang="ru-RU" sz="11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144780" marR="132715" algn="ctr">
              <a:lnSpc>
                <a:spcPct val="98000"/>
              </a:lnSpc>
              <a:spcBef>
                <a:spcPts val="5"/>
              </a:spcBef>
              <a:spcAft>
                <a:spcPts val="0"/>
              </a:spcAft>
            </a:pPr>
            <a:r>
              <a:rPr lang="ru-RU" sz="13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расходы</a:t>
            </a:r>
            <a:r>
              <a:rPr lang="ru-RU" sz="1300" b="1" spc="135"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ru-RU" sz="13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на</a:t>
            </a:r>
            <a:r>
              <a:rPr lang="ru-RU" sz="1300" b="1" spc="13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ru-RU" sz="13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выполнение</a:t>
            </a:r>
            <a:r>
              <a:rPr lang="ru-RU" sz="1300" b="1" spc="-42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ru-RU" sz="13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программы</a:t>
            </a:r>
            <a:endParaRPr lang="ru-RU" sz="11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144780" marR="132080" algn="ctr">
              <a:lnSpc>
                <a:spcPts val="1555"/>
              </a:lnSpc>
              <a:spcAft>
                <a:spcPts val="0"/>
              </a:spcAft>
            </a:pPr>
            <a:r>
              <a:rPr lang="ru-RU" sz="1300" b="1" spc="-5" dirty="0">
                <a:solidFill>
                  <a:schemeClr val="tx2"/>
                </a:solidFill>
                <a:effectLst/>
                <a:latin typeface="Tahoma" panose="020B0604030504040204" pitchFamily="34" charset="0"/>
                <a:ea typeface="Verdana" panose="020B0604030504040204" pitchFamily="34" charset="0"/>
                <a:cs typeface="Verdana" panose="020B0604030504040204" pitchFamily="34" charset="0"/>
              </a:rPr>
              <a:t>в</a:t>
            </a:r>
            <a:r>
              <a:rPr lang="ru-RU" sz="1300" b="1" spc="-70" dirty="0">
                <a:solidFill>
                  <a:schemeClr val="tx2"/>
                </a:solidFill>
                <a:effectLst/>
                <a:latin typeface="Tahoma" panose="020B0604030504040204" pitchFamily="34" charset="0"/>
                <a:ea typeface="Verdana" panose="020B0604030504040204" pitchFamily="34" charset="0"/>
                <a:cs typeface="Verdana" panose="020B0604030504040204" pitchFamily="34" charset="0"/>
              </a:rPr>
              <a:t> </a:t>
            </a:r>
            <a:r>
              <a:rPr lang="ru-RU" sz="1300" b="1" spc="-5" dirty="0">
                <a:solidFill>
                  <a:schemeClr val="tx2"/>
                </a:solidFill>
                <a:effectLst/>
                <a:latin typeface="Tahoma" panose="020B0604030504040204" pitchFamily="34" charset="0"/>
                <a:ea typeface="Verdana" panose="020B0604030504040204" pitchFamily="34" charset="0"/>
                <a:cs typeface="Verdana" panose="020B0604030504040204" pitchFamily="34" charset="0"/>
              </a:rPr>
              <a:t>2026</a:t>
            </a:r>
            <a:r>
              <a:rPr lang="ru-RU" sz="1300" b="1" spc="-70" dirty="0">
                <a:solidFill>
                  <a:schemeClr val="tx2"/>
                </a:solidFill>
                <a:effectLst/>
                <a:latin typeface="Tahoma" panose="020B0604030504040204" pitchFamily="34" charset="0"/>
                <a:ea typeface="Verdana" panose="020B0604030504040204" pitchFamily="34" charset="0"/>
                <a:cs typeface="Verdana" panose="020B0604030504040204" pitchFamily="34" charset="0"/>
              </a:rPr>
              <a:t> </a:t>
            </a:r>
            <a:r>
              <a:rPr lang="ru-RU" sz="1300" b="1" spc="-5" dirty="0">
                <a:solidFill>
                  <a:schemeClr val="tx2"/>
                </a:solidFill>
                <a:effectLst/>
                <a:latin typeface="Tahoma" panose="020B0604030504040204" pitchFamily="34" charset="0"/>
                <a:ea typeface="Verdana" panose="020B0604030504040204" pitchFamily="34" charset="0"/>
                <a:cs typeface="Verdana" panose="020B0604030504040204" pitchFamily="34" charset="0"/>
              </a:rPr>
              <a:t>году</a:t>
            </a:r>
            <a:endParaRPr lang="ru-RU" sz="11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Номер слайда 2">
            <a:extLst>
              <a:ext uri="{FF2B5EF4-FFF2-40B4-BE49-F238E27FC236}">
                <a16:creationId xmlns:a16="http://schemas.microsoft.com/office/drawing/2014/main" id="{0C30106A-501E-7E8B-4867-DC27F4ECABD1}"/>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47</a:t>
            </a:fld>
            <a:endParaRPr lang="ru-RU" spc="-100" dirty="0"/>
          </a:p>
        </p:txBody>
      </p:sp>
      <p:sp>
        <p:nvSpPr>
          <p:cNvPr id="5" name="TextBox 4">
            <a:extLst>
              <a:ext uri="{FF2B5EF4-FFF2-40B4-BE49-F238E27FC236}">
                <a16:creationId xmlns:a16="http://schemas.microsoft.com/office/drawing/2014/main" id="{C27127DC-0E93-4541-1A2A-7D240199EAAF}"/>
              </a:ext>
            </a:extLst>
          </p:cNvPr>
          <p:cNvSpPr txBox="1"/>
          <p:nvPr/>
        </p:nvSpPr>
        <p:spPr>
          <a:xfrm>
            <a:off x="-252806" y="3452938"/>
            <a:ext cx="4105985" cy="636906"/>
          </a:xfrm>
          <a:prstGeom prst="rect">
            <a:avLst/>
          </a:prstGeom>
          <a:noFill/>
        </p:spPr>
        <p:txBody>
          <a:bodyPr wrap="square">
            <a:spAutoFit/>
          </a:bodyPr>
          <a:lstStyle/>
          <a:p>
            <a:pPr marL="270510" marR="376555">
              <a:lnSpc>
                <a:spcPct val="98000"/>
              </a:lnSpc>
              <a:spcAft>
                <a:spcPts val="0"/>
              </a:spcAft>
            </a:pPr>
            <a:r>
              <a:rPr lang="ru-RU" sz="14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Целевая</a:t>
            </a:r>
            <a:r>
              <a:rPr lang="ru-RU" sz="1400" b="1" spc="19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группа</a:t>
            </a:r>
            <a:r>
              <a:rPr lang="ru-RU" sz="1400" b="1" spc="14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270510">
              <a:lnSpc>
                <a:spcPts val="1335"/>
              </a:lnSpc>
              <a:spcAft>
                <a:spcPts val="0"/>
              </a:spcAft>
            </a:pP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все</a:t>
            </a:r>
            <a:r>
              <a:rPr lang="ru-RU" sz="1400" spc="-11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жители</a:t>
            </a:r>
            <a:r>
              <a:rPr lang="ru-RU" sz="1400" spc="-9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муниципального округа </a:t>
            </a:r>
          </a:p>
          <a:p>
            <a:pPr marL="270510">
              <a:lnSpc>
                <a:spcPts val="1335"/>
              </a:lnSpc>
              <a:spcAft>
                <a:spcPts val="0"/>
              </a:spcAft>
            </a:pPr>
            <a:r>
              <a:rPr lang="ru-RU" sz="1400" spc="-9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Семеновский</a:t>
            </a:r>
            <a:endParaRPr lang="ru-RU" sz="14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879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934200" cy="1477328"/>
          </a:xfrm>
          <a:prstGeom prst="rect">
            <a:avLst/>
          </a:prstGeom>
          <a:noFill/>
        </p:spPr>
        <p:txBody>
          <a:bodyPr wrap="square" rtlCol="0">
            <a:spAutoFit/>
          </a:bodyPr>
          <a:lstStyle/>
          <a:p>
            <a:pPr algn="ct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«Развитие физической культуры, спорта и молодежной политики и патриотического воспитания молодежи в муниципальном округе Семеновский Нижегородской области»</a:t>
            </a:r>
          </a:p>
        </p:txBody>
      </p:sp>
      <p:sp>
        <p:nvSpPr>
          <p:cNvPr id="4" name="Freeform 557"/>
          <p:cNvSpPr>
            <a:spLocks/>
          </p:cNvSpPr>
          <p:nvPr/>
        </p:nvSpPr>
        <p:spPr bwMode="auto">
          <a:xfrm>
            <a:off x="221998" y="2438400"/>
            <a:ext cx="1142355" cy="1512007"/>
          </a:xfrm>
          <a:custGeom>
            <a:avLst/>
            <a:gdLst>
              <a:gd name="T0" fmla="+- 0 216 216"/>
              <a:gd name="T1" fmla="*/ T0 w 1944"/>
              <a:gd name="T2" fmla="+- 0 555 231"/>
              <a:gd name="T3" fmla="*/ 555 h 3298"/>
              <a:gd name="T4" fmla="+- 0 225 216"/>
              <a:gd name="T5" fmla="*/ T4 w 1944"/>
              <a:gd name="T6" fmla="+- 0 481 231"/>
              <a:gd name="T7" fmla="*/ 481 h 3298"/>
              <a:gd name="T8" fmla="+- 0 249 216"/>
              <a:gd name="T9" fmla="*/ T8 w 1944"/>
              <a:gd name="T10" fmla="+- 0 412 231"/>
              <a:gd name="T11" fmla="*/ 412 h 3298"/>
              <a:gd name="T12" fmla="+- 0 287 216"/>
              <a:gd name="T13" fmla="*/ T12 w 1944"/>
              <a:gd name="T14" fmla="+- 0 352 231"/>
              <a:gd name="T15" fmla="*/ 352 h 3298"/>
              <a:gd name="T16" fmla="+- 0 337 216"/>
              <a:gd name="T17" fmla="*/ T16 w 1944"/>
              <a:gd name="T18" fmla="+- 0 302 231"/>
              <a:gd name="T19" fmla="*/ 302 h 3298"/>
              <a:gd name="T20" fmla="+- 0 398 216"/>
              <a:gd name="T21" fmla="*/ T20 w 1944"/>
              <a:gd name="T22" fmla="+- 0 264 231"/>
              <a:gd name="T23" fmla="*/ 264 h 3298"/>
              <a:gd name="T24" fmla="+- 0 466 216"/>
              <a:gd name="T25" fmla="*/ T24 w 1944"/>
              <a:gd name="T26" fmla="+- 0 239 231"/>
              <a:gd name="T27" fmla="*/ 239 h 3298"/>
              <a:gd name="T28" fmla="+- 0 540 216"/>
              <a:gd name="T29" fmla="*/ T28 w 1944"/>
              <a:gd name="T30" fmla="+- 0 231 231"/>
              <a:gd name="T31" fmla="*/ 231 h 3298"/>
              <a:gd name="T32" fmla="+- 0 1836 216"/>
              <a:gd name="T33" fmla="*/ T32 w 1944"/>
              <a:gd name="T34" fmla="+- 0 231 231"/>
              <a:gd name="T35" fmla="*/ 231 h 3298"/>
              <a:gd name="T36" fmla="+- 0 1910 216"/>
              <a:gd name="T37" fmla="*/ T36 w 1944"/>
              <a:gd name="T38" fmla="+- 0 239 231"/>
              <a:gd name="T39" fmla="*/ 239 h 3298"/>
              <a:gd name="T40" fmla="+- 0 1978 216"/>
              <a:gd name="T41" fmla="*/ T40 w 1944"/>
              <a:gd name="T42" fmla="+- 0 264 231"/>
              <a:gd name="T43" fmla="*/ 264 h 3298"/>
              <a:gd name="T44" fmla="+- 0 2038 216"/>
              <a:gd name="T45" fmla="*/ T44 w 1944"/>
              <a:gd name="T46" fmla="+- 0 302 231"/>
              <a:gd name="T47" fmla="*/ 302 h 3298"/>
              <a:gd name="T48" fmla="+- 0 2089 216"/>
              <a:gd name="T49" fmla="*/ T48 w 1944"/>
              <a:gd name="T50" fmla="+- 0 352 231"/>
              <a:gd name="T51" fmla="*/ 352 h 3298"/>
              <a:gd name="T52" fmla="+- 0 2127 216"/>
              <a:gd name="T53" fmla="*/ T52 w 1944"/>
              <a:gd name="T54" fmla="+- 0 412 231"/>
              <a:gd name="T55" fmla="*/ 412 h 3298"/>
              <a:gd name="T56" fmla="+- 0 2151 216"/>
              <a:gd name="T57" fmla="*/ T56 w 1944"/>
              <a:gd name="T58" fmla="+- 0 481 231"/>
              <a:gd name="T59" fmla="*/ 481 h 3298"/>
              <a:gd name="T60" fmla="+- 0 2160 216"/>
              <a:gd name="T61" fmla="*/ T60 w 1944"/>
              <a:gd name="T62" fmla="+- 0 555 231"/>
              <a:gd name="T63" fmla="*/ 555 h 3298"/>
              <a:gd name="T64" fmla="+- 0 2160 216"/>
              <a:gd name="T65" fmla="*/ T64 w 1944"/>
              <a:gd name="T66" fmla="+- 0 3205 231"/>
              <a:gd name="T67" fmla="*/ 3205 h 3298"/>
              <a:gd name="T68" fmla="+- 0 2151 216"/>
              <a:gd name="T69" fmla="*/ T68 w 1944"/>
              <a:gd name="T70" fmla="+- 0 3279 231"/>
              <a:gd name="T71" fmla="*/ 3279 h 3298"/>
              <a:gd name="T72" fmla="+- 0 2127 216"/>
              <a:gd name="T73" fmla="*/ T72 w 1944"/>
              <a:gd name="T74" fmla="+- 0 3347 231"/>
              <a:gd name="T75" fmla="*/ 3347 h 3298"/>
              <a:gd name="T76" fmla="+- 0 2089 216"/>
              <a:gd name="T77" fmla="*/ T76 w 1944"/>
              <a:gd name="T78" fmla="+- 0 3407 231"/>
              <a:gd name="T79" fmla="*/ 3407 h 3298"/>
              <a:gd name="T80" fmla="+- 0 2038 216"/>
              <a:gd name="T81" fmla="*/ T80 w 1944"/>
              <a:gd name="T82" fmla="+- 0 3457 231"/>
              <a:gd name="T83" fmla="*/ 3457 h 3298"/>
              <a:gd name="T84" fmla="+- 0 1978 216"/>
              <a:gd name="T85" fmla="*/ T84 w 1944"/>
              <a:gd name="T86" fmla="+- 0 3495 231"/>
              <a:gd name="T87" fmla="*/ 3495 h 3298"/>
              <a:gd name="T88" fmla="+- 0 1910 216"/>
              <a:gd name="T89" fmla="*/ T88 w 1944"/>
              <a:gd name="T90" fmla="+- 0 3520 231"/>
              <a:gd name="T91" fmla="*/ 3520 h 3298"/>
              <a:gd name="T92" fmla="+- 0 1836 216"/>
              <a:gd name="T93" fmla="*/ T92 w 1944"/>
              <a:gd name="T94" fmla="+- 0 3528 231"/>
              <a:gd name="T95" fmla="*/ 3528 h 3298"/>
              <a:gd name="T96" fmla="+- 0 540 216"/>
              <a:gd name="T97" fmla="*/ T96 w 1944"/>
              <a:gd name="T98" fmla="+- 0 3528 231"/>
              <a:gd name="T99" fmla="*/ 3528 h 3298"/>
              <a:gd name="T100" fmla="+- 0 466 216"/>
              <a:gd name="T101" fmla="*/ T100 w 1944"/>
              <a:gd name="T102" fmla="+- 0 3520 231"/>
              <a:gd name="T103" fmla="*/ 3520 h 3298"/>
              <a:gd name="T104" fmla="+- 0 398 216"/>
              <a:gd name="T105" fmla="*/ T104 w 1944"/>
              <a:gd name="T106" fmla="+- 0 3495 231"/>
              <a:gd name="T107" fmla="*/ 3495 h 3298"/>
              <a:gd name="T108" fmla="+- 0 337 216"/>
              <a:gd name="T109" fmla="*/ T108 w 1944"/>
              <a:gd name="T110" fmla="+- 0 3457 231"/>
              <a:gd name="T111" fmla="*/ 3457 h 3298"/>
              <a:gd name="T112" fmla="+- 0 287 216"/>
              <a:gd name="T113" fmla="*/ T112 w 1944"/>
              <a:gd name="T114" fmla="+- 0 3407 231"/>
              <a:gd name="T115" fmla="*/ 3407 h 3298"/>
              <a:gd name="T116" fmla="+- 0 249 216"/>
              <a:gd name="T117" fmla="*/ T116 w 1944"/>
              <a:gd name="T118" fmla="+- 0 3347 231"/>
              <a:gd name="T119" fmla="*/ 3347 h 3298"/>
              <a:gd name="T120" fmla="+- 0 225 216"/>
              <a:gd name="T121" fmla="*/ T120 w 1944"/>
              <a:gd name="T122" fmla="+- 0 3279 231"/>
              <a:gd name="T123" fmla="*/ 3279 h 3298"/>
              <a:gd name="T124" fmla="+- 0 216 216"/>
              <a:gd name="T125" fmla="*/ T124 w 1944"/>
              <a:gd name="T126" fmla="+- 0 3205 231"/>
              <a:gd name="T127" fmla="*/ 3205 h 3298"/>
              <a:gd name="T128" fmla="+- 0 216 216"/>
              <a:gd name="T129" fmla="*/ T128 w 1944"/>
              <a:gd name="T130" fmla="+- 0 555 231"/>
              <a:gd name="T131" fmla="*/ 555 h 32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3298">
                <a:moveTo>
                  <a:pt x="0" y="324"/>
                </a:moveTo>
                <a:lnTo>
                  <a:pt x="9" y="250"/>
                </a:lnTo>
                <a:lnTo>
                  <a:pt x="33" y="181"/>
                </a:lnTo>
                <a:lnTo>
                  <a:pt x="71" y="121"/>
                </a:lnTo>
                <a:lnTo>
                  <a:pt x="121" y="71"/>
                </a:lnTo>
                <a:lnTo>
                  <a:pt x="182" y="33"/>
                </a:lnTo>
                <a:lnTo>
                  <a:pt x="250" y="8"/>
                </a:lnTo>
                <a:lnTo>
                  <a:pt x="324" y="0"/>
                </a:lnTo>
                <a:lnTo>
                  <a:pt x="1620" y="0"/>
                </a:lnTo>
                <a:lnTo>
                  <a:pt x="1694" y="8"/>
                </a:lnTo>
                <a:lnTo>
                  <a:pt x="1762" y="33"/>
                </a:lnTo>
                <a:lnTo>
                  <a:pt x="1822" y="71"/>
                </a:lnTo>
                <a:lnTo>
                  <a:pt x="1873" y="121"/>
                </a:lnTo>
                <a:lnTo>
                  <a:pt x="1911" y="181"/>
                </a:lnTo>
                <a:lnTo>
                  <a:pt x="1935" y="250"/>
                </a:lnTo>
                <a:lnTo>
                  <a:pt x="1944" y="324"/>
                </a:lnTo>
                <a:lnTo>
                  <a:pt x="1944" y="2974"/>
                </a:lnTo>
                <a:lnTo>
                  <a:pt x="1935" y="3048"/>
                </a:lnTo>
                <a:lnTo>
                  <a:pt x="1911" y="3116"/>
                </a:lnTo>
                <a:lnTo>
                  <a:pt x="1873" y="3176"/>
                </a:lnTo>
                <a:lnTo>
                  <a:pt x="1822" y="3226"/>
                </a:lnTo>
                <a:lnTo>
                  <a:pt x="1762" y="3264"/>
                </a:lnTo>
                <a:lnTo>
                  <a:pt x="1694" y="3289"/>
                </a:lnTo>
                <a:lnTo>
                  <a:pt x="1620" y="3297"/>
                </a:lnTo>
                <a:lnTo>
                  <a:pt x="324" y="3297"/>
                </a:lnTo>
                <a:lnTo>
                  <a:pt x="250" y="3289"/>
                </a:lnTo>
                <a:lnTo>
                  <a:pt x="182" y="3264"/>
                </a:lnTo>
                <a:lnTo>
                  <a:pt x="121" y="3226"/>
                </a:lnTo>
                <a:lnTo>
                  <a:pt x="71" y="3176"/>
                </a:lnTo>
                <a:lnTo>
                  <a:pt x="33" y="3116"/>
                </a:lnTo>
                <a:lnTo>
                  <a:pt x="9" y="3048"/>
                </a:lnTo>
                <a:lnTo>
                  <a:pt x="0" y="2974"/>
                </a:lnTo>
                <a:lnTo>
                  <a:pt x="0" y="324"/>
                </a:lnTo>
                <a:close/>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7" name="Freeform 554"/>
          <p:cNvSpPr>
            <a:spLocks/>
          </p:cNvSpPr>
          <p:nvPr/>
        </p:nvSpPr>
        <p:spPr bwMode="auto">
          <a:xfrm>
            <a:off x="1506878" y="2362199"/>
            <a:ext cx="1204077" cy="1575507"/>
          </a:xfrm>
          <a:custGeom>
            <a:avLst/>
            <a:gdLst>
              <a:gd name="T0" fmla="+- 0 2349 2349"/>
              <a:gd name="T1" fmla="*/ T0 w 1944"/>
              <a:gd name="T2" fmla="+- 0 1091 767"/>
              <a:gd name="T3" fmla="*/ 1091 h 2756"/>
              <a:gd name="T4" fmla="+- 0 2358 2349"/>
              <a:gd name="T5" fmla="*/ T4 w 1944"/>
              <a:gd name="T6" fmla="+- 0 1016 767"/>
              <a:gd name="T7" fmla="*/ 1016 h 2756"/>
              <a:gd name="T8" fmla="+- 0 2382 2349"/>
              <a:gd name="T9" fmla="*/ T8 w 1944"/>
              <a:gd name="T10" fmla="+- 0 948 767"/>
              <a:gd name="T11" fmla="*/ 948 h 2756"/>
              <a:gd name="T12" fmla="+- 0 2420 2349"/>
              <a:gd name="T13" fmla="*/ T12 w 1944"/>
              <a:gd name="T14" fmla="+- 0 888 767"/>
              <a:gd name="T15" fmla="*/ 888 h 2756"/>
              <a:gd name="T16" fmla="+- 0 2470 2349"/>
              <a:gd name="T17" fmla="*/ T16 w 1944"/>
              <a:gd name="T18" fmla="+- 0 838 767"/>
              <a:gd name="T19" fmla="*/ 838 h 2756"/>
              <a:gd name="T20" fmla="+- 0 2530 2349"/>
              <a:gd name="T21" fmla="*/ T20 w 1944"/>
              <a:gd name="T22" fmla="+- 0 800 767"/>
              <a:gd name="T23" fmla="*/ 800 h 2756"/>
              <a:gd name="T24" fmla="+- 0 2599 2349"/>
              <a:gd name="T25" fmla="*/ T24 w 1944"/>
              <a:gd name="T26" fmla="+- 0 775 767"/>
              <a:gd name="T27" fmla="*/ 775 h 2756"/>
              <a:gd name="T28" fmla="+- 0 2673 2349"/>
              <a:gd name="T29" fmla="*/ T28 w 1944"/>
              <a:gd name="T30" fmla="+- 0 767 767"/>
              <a:gd name="T31" fmla="*/ 767 h 2756"/>
              <a:gd name="T32" fmla="+- 0 3969 2349"/>
              <a:gd name="T33" fmla="*/ T32 w 1944"/>
              <a:gd name="T34" fmla="+- 0 767 767"/>
              <a:gd name="T35" fmla="*/ 767 h 2756"/>
              <a:gd name="T36" fmla="+- 0 4043 2349"/>
              <a:gd name="T37" fmla="*/ T36 w 1944"/>
              <a:gd name="T38" fmla="+- 0 775 767"/>
              <a:gd name="T39" fmla="*/ 775 h 2756"/>
              <a:gd name="T40" fmla="+- 0 4111 2349"/>
              <a:gd name="T41" fmla="*/ T40 w 1944"/>
              <a:gd name="T42" fmla="+- 0 800 767"/>
              <a:gd name="T43" fmla="*/ 800 h 2756"/>
              <a:gd name="T44" fmla="+- 0 4171 2349"/>
              <a:gd name="T45" fmla="*/ T44 w 1944"/>
              <a:gd name="T46" fmla="+- 0 838 767"/>
              <a:gd name="T47" fmla="*/ 838 h 2756"/>
              <a:gd name="T48" fmla="+- 0 4222 2349"/>
              <a:gd name="T49" fmla="*/ T48 w 1944"/>
              <a:gd name="T50" fmla="+- 0 888 767"/>
              <a:gd name="T51" fmla="*/ 888 h 2756"/>
              <a:gd name="T52" fmla="+- 0 4260 2349"/>
              <a:gd name="T53" fmla="*/ T52 w 1944"/>
              <a:gd name="T54" fmla="+- 0 948 767"/>
              <a:gd name="T55" fmla="*/ 948 h 2756"/>
              <a:gd name="T56" fmla="+- 0 4284 2349"/>
              <a:gd name="T57" fmla="*/ T56 w 1944"/>
              <a:gd name="T58" fmla="+- 0 1016 767"/>
              <a:gd name="T59" fmla="*/ 1016 h 2756"/>
              <a:gd name="T60" fmla="+- 0 4293 2349"/>
              <a:gd name="T61" fmla="*/ T60 w 1944"/>
              <a:gd name="T62" fmla="+- 0 1091 767"/>
              <a:gd name="T63" fmla="*/ 1091 h 2756"/>
              <a:gd name="T64" fmla="+- 0 4293 2349"/>
              <a:gd name="T65" fmla="*/ T64 w 1944"/>
              <a:gd name="T66" fmla="+- 0 3199 767"/>
              <a:gd name="T67" fmla="*/ 3199 h 2756"/>
              <a:gd name="T68" fmla="+- 0 4284 2349"/>
              <a:gd name="T69" fmla="*/ T68 w 1944"/>
              <a:gd name="T70" fmla="+- 0 3273 767"/>
              <a:gd name="T71" fmla="*/ 3273 h 2756"/>
              <a:gd name="T72" fmla="+- 0 4260 2349"/>
              <a:gd name="T73" fmla="*/ T72 w 1944"/>
              <a:gd name="T74" fmla="+- 0 3341 767"/>
              <a:gd name="T75" fmla="*/ 3341 h 2756"/>
              <a:gd name="T76" fmla="+- 0 4222 2349"/>
              <a:gd name="T77" fmla="*/ T76 w 1944"/>
              <a:gd name="T78" fmla="+- 0 3401 767"/>
              <a:gd name="T79" fmla="*/ 3401 h 2756"/>
              <a:gd name="T80" fmla="+- 0 4171 2349"/>
              <a:gd name="T81" fmla="*/ T80 w 1944"/>
              <a:gd name="T82" fmla="+- 0 3451 767"/>
              <a:gd name="T83" fmla="*/ 3451 h 2756"/>
              <a:gd name="T84" fmla="+- 0 4111 2349"/>
              <a:gd name="T85" fmla="*/ T84 w 1944"/>
              <a:gd name="T86" fmla="+- 0 3490 767"/>
              <a:gd name="T87" fmla="*/ 3490 h 2756"/>
              <a:gd name="T88" fmla="+- 0 4043 2349"/>
              <a:gd name="T89" fmla="*/ T88 w 1944"/>
              <a:gd name="T90" fmla="+- 0 3514 767"/>
              <a:gd name="T91" fmla="*/ 3514 h 2756"/>
              <a:gd name="T92" fmla="+- 0 3969 2349"/>
              <a:gd name="T93" fmla="*/ T92 w 1944"/>
              <a:gd name="T94" fmla="+- 0 3523 767"/>
              <a:gd name="T95" fmla="*/ 3523 h 2756"/>
              <a:gd name="T96" fmla="+- 0 2673 2349"/>
              <a:gd name="T97" fmla="*/ T96 w 1944"/>
              <a:gd name="T98" fmla="+- 0 3523 767"/>
              <a:gd name="T99" fmla="*/ 3523 h 2756"/>
              <a:gd name="T100" fmla="+- 0 2599 2349"/>
              <a:gd name="T101" fmla="*/ T100 w 1944"/>
              <a:gd name="T102" fmla="+- 0 3514 767"/>
              <a:gd name="T103" fmla="*/ 3514 h 2756"/>
              <a:gd name="T104" fmla="+- 0 2530 2349"/>
              <a:gd name="T105" fmla="*/ T104 w 1944"/>
              <a:gd name="T106" fmla="+- 0 3490 767"/>
              <a:gd name="T107" fmla="*/ 3490 h 2756"/>
              <a:gd name="T108" fmla="+- 0 2470 2349"/>
              <a:gd name="T109" fmla="*/ T108 w 1944"/>
              <a:gd name="T110" fmla="+- 0 3451 767"/>
              <a:gd name="T111" fmla="*/ 3451 h 2756"/>
              <a:gd name="T112" fmla="+- 0 2420 2349"/>
              <a:gd name="T113" fmla="*/ T112 w 1944"/>
              <a:gd name="T114" fmla="+- 0 3401 767"/>
              <a:gd name="T115" fmla="*/ 3401 h 2756"/>
              <a:gd name="T116" fmla="+- 0 2382 2349"/>
              <a:gd name="T117" fmla="*/ T116 w 1944"/>
              <a:gd name="T118" fmla="+- 0 3341 767"/>
              <a:gd name="T119" fmla="*/ 3341 h 2756"/>
              <a:gd name="T120" fmla="+- 0 2358 2349"/>
              <a:gd name="T121" fmla="*/ T120 w 1944"/>
              <a:gd name="T122" fmla="+- 0 3273 767"/>
              <a:gd name="T123" fmla="*/ 3273 h 2756"/>
              <a:gd name="T124" fmla="+- 0 2349 2349"/>
              <a:gd name="T125" fmla="*/ T124 w 1944"/>
              <a:gd name="T126" fmla="+- 0 3199 767"/>
              <a:gd name="T127" fmla="*/ 3199 h 2756"/>
              <a:gd name="T128" fmla="+- 0 2349 2349"/>
              <a:gd name="T129" fmla="*/ T128 w 1944"/>
              <a:gd name="T130" fmla="+- 0 1091 767"/>
              <a:gd name="T131" fmla="*/ 1091 h 27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756">
                <a:moveTo>
                  <a:pt x="0" y="324"/>
                </a:moveTo>
                <a:lnTo>
                  <a:pt x="9" y="249"/>
                </a:lnTo>
                <a:lnTo>
                  <a:pt x="33" y="181"/>
                </a:lnTo>
                <a:lnTo>
                  <a:pt x="71" y="121"/>
                </a:lnTo>
                <a:lnTo>
                  <a:pt x="121" y="71"/>
                </a:lnTo>
                <a:lnTo>
                  <a:pt x="181" y="33"/>
                </a:lnTo>
                <a:lnTo>
                  <a:pt x="250" y="8"/>
                </a:lnTo>
                <a:lnTo>
                  <a:pt x="324" y="0"/>
                </a:lnTo>
                <a:lnTo>
                  <a:pt x="1620" y="0"/>
                </a:lnTo>
                <a:lnTo>
                  <a:pt x="1694" y="8"/>
                </a:lnTo>
                <a:lnTo>
                  <a:pt x="1762" y="33"/>
                </a:lnTo>
                <a:lnTo>
                  <a:pt x="1822" y="71"/>
                </a:lnTo>
                <a:lnTo>
                  <a:pt x="1873" y="121"/>
                </a:lnTo>
                <a:lnTo>
                  <a:pt x="1911" y="181"/>
                </a:lnTo>
                <a:lnTo>
                  <a:pt x="1935" y="249"/>
                </a:lnTo>
                <a:lnTo>
                  <a:pt x="1944" y="324"/>
                </a:lnTo>
                <a:lnTo>
                  <a:pt x="1944" y="2432"/>
                </a:lnTo>
                <a:lnTo>
                  <a:pt x="1935" y="2506"/>
                </a:lnTo>
                <a:lnTo>
                  <a:pt x="1911" y="2574"/>
                </a:lnTo>
                <a:lnTo>
                  <a:pt x="1873" y="2634"/>
                </a:lnTo>
                <a:lnTo>
                  <a:pt x="1822" y="2684"/>
                </a:lnTo>
                <a:lnTo>
                  <a:pt x="1762" y="2723"/>
                </a:lnTo>
                <a:lnTo>
                  <a:pt x="1694" y="2747"/>
                </a:lnTo>
                <a:lnTo>
                  <a:pt x="1620" y="2756"/>
                </a:lnTo>
                <a:lnTo>
                  <a:pt x="324" y="2756"/>
                </a:lnTo>
                <a:lnTo>
                  <a:pt x="250" y="2747"/>
                </a:lnTo>
                <a:lnTo>
                  <a:pt x="181" y="2723"/>
                </a:lnTo>
                <a:lnTo>
                  <a:pt x="121" y="2684"/>
                </a:lnTo>
                <a:lnTo>
                  <a:pt x="71" y="2634"/>
                </a:lnTo>
                <a:lnTo>
                  <a:pt x="33" y="2574"/>
                </a:lnTo>
                <a:lnTo>
                  <a:pt x="9" y="2506"/>
                </a:lnTo>
                <a:lnTo>
                  <a:pt x="0" y="2432"/>
                </a:lnTo>
                <a:lnTo>
                  <a:pt x="0" y="324"/>
                </a:lnTo>
                <a:close/>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10" name="Freeform 551"/>
          <p:cNvSpPr>
            <a:spLocks/>
          </p:cNvSpPr>
          <p:nvPr/>
        </p:nvSpPr>
        <p:spPr bwMode="auto">
          <a:xfrm>
            <a:off x="2845905" y="1981200"/>
            <a:ext cx="1234440" cy="1976264"/>
          </a:xfrm>
          <a:custGeom>
            <a:avLst/>
            <a:gdLst>
              <a:gd name="T0" fmla="+- 0 4482 4482"/>
              <a:gd name="T1" fmla="*/ T0 w 1944"/>
              <a:gd name="T2" fmla="+- 0 966 642"/>
              <a:gd name="T3" fmla="*/ 966 h 2881"/>
              <a:gd name="T4" fmla="+- 0 4491 4482"/>
              <a:gd name="T5" fmla="*/ T4 w 1944"/>
              <a:gd name="T6" fmla="+- 0 892 642"/>
              <a:gd name="T7" fmla="*/ 892 h 2881"/>
              <a:gd name="T8" fmla="+- 0 4515 4482"/>
              <a:gd name="T9" fmla="*/ T8 w 1944"/>
              <a:gd name="T10" fmla="+- 0 824 642"/>
              <a:gd name="T11" fmla="*/ 824 h 2881"/>
              <a:gd name="T12" fmla="+- 0 4553 4482"/>
              <a:gd name="T13" fmla="*/ T12 w 1944"/>
              <a:gd name="T14" fmla="+- 0 764 642"/>
              <a:gd name="T15" fmla="*/ 764 h 2881"/>
              <a:gd name="T16" fmla="+- 0 4603 4482"/>
              <a:gd name="T17" fmla="*/ T16 w 1944"/>
              <a:gd name="T18" fmla="+- 0 713 642"/>
              <a:gd name="T19" fmla="*/ 713 h 2881"/>
              <a:gd name="T20" fmla="+- 0 4663 4482"/>
              <a:gd name="T21" fmla="*/ T20 w 1944"/>
              <a:gd name="T22" fmla="+- 0 675 642"/>
              <a:gd name="T23" fmla="*/ 675 h 2881"/>
              <a:gd name="T24" fmla="+- 0 4732 4482"/>
              <a:gd name="T25" fmla="*/ T24 w 1944"/>
              <a:gd name="T26" fmla="+- 0 651 642"/>
              <a:gd name="T27" fmla="*/ 651 h 2881"/>
              <a:gd name="T28" fmla="+- 0 4806 4482"/>
              <a:gd name="T29" fmla="*/ T28 w 1944"/>
              <a:gd name="T30" fmla="+- 0 642 642"/>
              <a:gd name="T31" fmla="*/ 642 h 2881"/>
              <a:gd name="T32" fmla="+- 0 6102 4482"/>
              <a:gd name="T33" fmla="*/ T32 w 1944"/>
              <a:gd name="T34" fmla="+- 0 642 642"/>
              <a:gd name="T35" fmla="*/ 642 h 2881"/>
              <a:gd name="T36" fmla="+- 0 6176 4482"/>
              <a:gd name="T37" fmla="*/ T36 w 1944"/>
              <a:gd name="T38" fmla="+- 0 651 642"/>
              <a:gd name="T39" fmla="*/ 651 h 2881"/>
              <a:gd name="T40" fmla="+- 0 6244 4482"/>
              <a:gd name="T41" fmla="*/ T40 w 1944"/>
              <a:gd name="T42" fmla="+- 0 675 642"/>
              <a:gd name="T43" fmla="*/ 675 h 2881"/>
              <a:gd name="T44" fmla="+- 0 6304 4482"/>
              <a:gd name="T45" fmla="*/ T44 w 1944"/>
              <a:gd name="T46" fmla="+- 0 713 642"/>
              <a:gd name="T47" fmla="*/ 713 h 2881"/>
              <a:gd name="T48" fmla="+- 0 6355 4482"/>
              <a:gd name="T49" fmla="*/ T48 w 1944"/>
              <a:gd name="T50" fmla="+- 0 764 642"/>
              <a:gd name="T51" fmla="*/ 764 h 2881"/>
              <a:gd name="T52" fmla="+- 0 6393 4482"/>
              <a:gd name="T53" fmla="*/ T52 w 1944"/>
              <a:gd name="T54" fmla="+- 0 824 642"/>
              <a:gd name="T55" fmla="*/ 824 h 2881"/>
              <a:gd name="T56" fmla="+- 0 6417 4482"/>
              <a:gd name="T57" fmla="*/ T56 w 1944"/>
              <a:gd name="T58" fmla="+- 0 892 642"/>
              <a:gd name="T59" fmla="*/ 892 h 2881"/>
              <a:gd name="T60" fmla="+- 0 6426 4482"/>
              <a:gd name="T61" fmla="*/ T60 w 1944"/>
              <a:gd name="T62" fmla="+- 0 966 642"/>
              <a:gd name="T63" fmla="*/ 966 h 2881"/>
              <a:gd name="T64" fmla="+- 0 6426 4482"/>
              <a:gd name="T65" fmla="*/ T64 w 1944"/>
              <a:gd name="T66" fmla="+- 0 3199 642"/>
              <a:gd name="T67" fmla="*/ 3199 h 2881"/>
              <a:gd name="T68" fmla="+- 0 6417 4482"/>
              <a:gd name="T69" fmla="*/ T68 w 1944"/>
              <a:gd name="T70" fmla="+- 0 3273 642"/>
              <a:gd name="T71" fmla="*/ 3273 h 2881"/>
              <a:gd name="T72" fmla="+- 0 6393 4482"/>
              <a:gd name="T73" fmla="*/ T72 w 1944"/>
              <a:gd name="T74" fmla="+- 0 3341 642"/>
              <a:gd name="T75" fmla="*/ 3341 h 2881"/>
              <a:gd name="T76" fmla="+- 0 6355 4482"/>
              <a:gd name="T77" fmla="*/ T76 w 1944"/>
              <a:gd name="T78" fmla="+- 0 3401 642"/>
              <a:gd name="T79" fmla="*/ 3401 h 2881"/>
              <a:gd name="T80" fmla="+- 0 6304 4482"/>
              <a:gd name="T81" fmla="*/ T80 w 1944"/>
              <a:gd name="T82" fmla="+- 0 3451 642"/>
              <a:gd name="T83" fmla="*/ 3451 h 2881"/>
              <a:gd name="T84" fmla="+- 0 6244 4482"/>
              <a:gd name="T85" fmla="*/ T84 w 1944"/>
              <a:gd name="T86" fmla="+- 0 3490 642"/>
              <a:gd name="T87" fmla="*/ 3490 h 2881"/>
              <a:gd name="T88" fmla="+- 0 6176 4482"/>
              <a:gd name="T89" fmla="*/ T88 w 1944"/>
              <a:gd name="T90" fmla="+- 0 3514 642"/>
              <a:gd name="T91" fmla="*/ 3514 h 2881"/>
              <a:gd name="T92" fmla="+- 0 6102 4482"/>
              <a:gd name="T93" fmla="*/ T92 w 1944"/>
              <a:gd name="T94" fmla="+- 0 3523 642"/>
              <a:gd name="T95" fmla="*/ 3523 h 2881"/>
              <a:gd name="T96" fmla="+- 0 4806 4482"/>
              <a:gd name="T97" fmla="*/ T96 w 1944"/>
              <a:gd name="T98" fmla="+- 0 3523 642"/>
              <a:gd name="T99" fmla="*/ 3523 h 2881"/>
              <a:gd name="T100" fmla="+- 0 4732 4482"/>
              <a:gd name="T101" fmla="*/ T100 w 1944"/>
              <a:gd name="T102" fmla="+- 0 3514 642"/>
              <a:gd name="T103" fmla="*/ 3514 h 2881"/>
              <a:gd name="T104" fmla="+- 0 4663 4482"/>
              <a:gd name="T105" fmla="*/ T104 w 1944"/>
              <a:gd name="T106" fmla="+- 0 3490 642"/>
              <a:gd name="T107" fmla="*/ 3490 h 2881"/>
              <a:gd name="T108" fmla="+- 0 4603 4482"/>
              <a:gd name="T109" fmla="*/ T108 w 1944"/>
              <a:gd name="T110" fmla="+- 0 3451 642"/>
              <a:gd name="T111" fmla="*/ 3451 h 2881"/>
              <a:gd name="T112" fmla="+- 0 4553 4482"/>
              <a:gd name="T113" fmla="*/ T112 w 1944"/>
              <a:gd name="T114" fmla="+- 0 3401 642"/>
              <a:gd name="T115" fmla="*/ 3401 h 2881"/>
              <a:gd name="T116" fmla="+- 0 4515 4482"/>
              <a:gd name="T117" fmla="*/ T116 w 1944"/>
              <a:gd name="T118" fmla="+- 0 3341 642"/>
              <a:gd name="T119" fmla="*/ 3341 h 2881"/>
              <a:gd name="T120" fmla="+- 0 4491 4482"/>
              <a:gd name="T121" fmla="*/ T120 w 1944"/>
              <a:gd name="T122" fmla="+- 0 3273 642"/>
              <a:gd name="T123" fmla="*/ 3273 h 2881"/>
              <a:gd name="T124" fmla="+- 0 4482 4482"/>
              <a:gd name="T125" fmla="*/ T124 w 1944"/>
              <a:gd name="T126" fmla="+- 0 3199 642"/>
              <a:gd name="T127" fmla="*/ 3199 h 2881"/>
              <a:gd name="T128" fmla="+- 0 4482 4482"/>
              <a:gd name="T129" fmla="*/ T128 w 1944"/>
              <a:gd name="T130" fmla="+- 0 966 642"/>
              <a:gd name="T131" fmla="*/ 966 h 28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881">
                <a:moveTo>
                  <a:pt x="0" y="324"/>
                </a:moveTo>
                <a:lnTo>
                  <a:pt x="9" y="250"/>
                </a:lnTo>
                <a:lnTo>
                  <a:pt x="33" y="182"/>
                </a:lnTo>
                <a:lnTo>
                  <a:pt x="71" y="122"/>
                </a:lnTo>
                <a:lnTo>
                  <a:pt x="121" y="71"/>
                </a:lnTo>
                <a:lnTo>
                  <a:pt x="181" y="33"/>
                </a:lnTo>
                <a:lnTo>
                  <a:pt x="250" y="9"/>
                </a:lnTo>
                <a:lnTo>
                  <a:pt x="324" y="0"/>
                </a:lnTo>
                <a:lnTo>
                  <a:pt x="1620" y="0"/>
                </a:lnTo>
                <a:lnTo>
                  <a:pt x="1694" y="9"/>
                </a:lnTo>
                <a:lnTo>
                  <a:pt x="1762" y="33"/>
                </a:lnTo>
                <a:lnTo>
                  <a:pt x="1822" y="71"/>
                </a:lnTo>
                <a:lnTo>
                  <a:pt x="1873" y="122"/>
                </a:lnTo>
                <a:lnTo>
                  <a:pt x="1911" y="182"/>
                </a:lnTo>
                <a:lnTo>
                  <a:pt x="1935" y="250"/>
                </a:lnTo>
                <a:lnTo>
                  <a:pt x="1944" y="324"/>
                </a:lnTo>
                <a:lnTo>
                  <a:pt x="1944" y="2557"/>
                </a:lnTo>
                <a:lnTo>
                  <a:pt x="1935" y="2631"/>
                </a:lnTo>
                <a:lnTo>
                  <a:pt x="1911" y="2699"/>
                </a:lnTo>
                <a:lnTo>
                  <a:pt x="1873" y="2759"/>
                </a:lnTo>
                <a:lnTo>
                  <a:pt x="1822" y="2809"/>
                </a:lnTo>
                <a:lnTo>
                  <a:pt x="1762" y="2848"/>
                </a:lnTo>
                <a:lnTo>
                  <a:pt x="1694" y="2872"/>
                </a:lnTo>
                <a:lnTo>
                  <a:pt x="1620" y="2881"/>
                </a:lnTo>
                <a:lnTo>
                  <a:pt x="324" y="2881"/>
                </a:lnTo>
                <a:lnTo>
                  <a:pt x="250" y="2872"/>
                </a:lnTo>
                <a:lnTo>
                  <a:pt x="181" y="2848"/>
                </a:lnTo>
                <a:lnTo>
                  <a:pt x="121" y="2809"/>
                </a:lnTo>
                <a:lnTo>
                  <a:pt x="71" y="2759"/>
                </a:lnTo>
                <a:lnTo>
                  <a:pt x="33" y="2699"/>
                </a:lnTo>
                <a:lnTo>
                  <a:pt x="9" y="2631"/>
                </a:lnTo>
                <a:lnTo>
                  <a:pt x="0" y="2557"/>
                </a:lnTo>
                <a:lnTo>
                  <a:pt x="0" y="324"/>
                </a:lnTo>
                <a:close/>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grpSp>
        <p:nvGrpSpPr>
          <p:cNvPr id="12" name="Group 543"/>
          <p:cNvGrpSpPr>
            <a:grpSpLocks/>
          </p:cNvGrpSpPr>
          <p:nvPr/>
        </p:nvGrpSpPr>
        <p:grpSpPr bwMode="auto">
          <a:xfrm>
            <a:off x="5560969" y="1829304"/>
            <a:ext cx="1234440" cy="2364544"/>
            <a:chOff x="8748" y="1587"/>
            <a:chExt cx="1944" cy="2165"/>
          </a:xfrm>
        </p:grpSpPr>
        <p:sp>
          <p:nvSpPr>
            <p:cNvPr id="13" name="Freeform 545"/>
            <p:cNvSpPr>
              <a:spLocks/>
            </p:cNvSpPr>
            <p:nvPr/>
          </p:nvSpPr>
          <p:spPr bwMode="auto">
            <a:xfrm>
              <a:off x="8748" y="1587"/>
              <a:ext cx="1944" cy="1936"/>
            </a:xfrm>
            <a:custGeom>
              <a:avLst/>
              <a:gdLst>
                <a:gd name="T0" fmla="+- 0 8748 8748"/>
                <a:gd name="T1" fmla="*/ T0 w 1944"/>
                <a:gd name="T2" fmla="+- 0 1771 1447"/>
                <a:gd name="T3" fmla="*/ 1771 h 2076"/>
                <a:gd name="T4" fmla="+- 0 8757 8748"/>
                <a:gd name="T5" fmla="*/ T4 w 1944"/>
                <a:gd name="T6" fmla="+- 0 1697 1447"/>
                <a:gd name="T7" fmla="*/ 1697 h 2076"/>
                <a:gd name="T8" fmla="+- 0 8781 8748"/>
                <a:gd name="T9" fmla="*/ T8 w 1944"/>
                <a:gd name="T10" fmla="+- 0 1629 1447"/>
                <a:gd name="T11" fmla="*/ 1629 h 2076"/>
                <a:gd name="T12" fmla="+- 0 8819 8748"/>
                <a:gd name="T13" fmla="*/ T12 w 1944"/>
                <a:gd name="T14" fmla="+- 0 1568 1447"/>
                <a:gd name="T15" fmla="*/ 1568 h 2076"/>
                <a:gd name="T16" fmla="+- 0 8869 8748"/>
                <a:gd name="T17" fmla="*/ T16 w 1944"/>
                <a:gd name="T18" fmla="+- 0 1518 1447"/>
                <a:gd name="T19" fmla="*/ 1518 h 2076"/>
                <a:gd name="T20" fmla="+- 0 8929 8748"/>
                <a:gd name="T21" fmla="*/ T20 w 1944"/>
                <a:gd name="T22" fmla="+- 0 1480 1447"/>
                <a:gd name="T23" fmla="*/ 1480 h 2076"/>
                <a:gd name="T24" fmla="+- 0 8998 8748"/>
                <a:gd name="T25" fmla="*/ T24 w 1944"/>
                <a:gd name="T26" fmla="+- 0 1456 1447"/>
                <a:gd name="T27" fmla="*/ 1456 h 2076"/>
                <a:gd name="T28" fmla="+- 0 9072 8748"/>
                <a:gd name="T29" fmla="*/ T28 w 1944"/>
                <a:gd name="T30" fmla="+- 0 1447 1447"/>
                <a:gd name="T31" fmla="*/ 1447 h 2076"/>
                <a:gd name="T32" fmla="+- 0 10368 8748"/>
                <a:gd name="T33" fmla="*/ T32 w 1944"/>
                <a:gd name="T34" fmla="+- 0 1447 1447"/>
                <a:gd name="T35" fmla="*/ 1447 h 2076"/>
                <a:gd name="T36" fmla="+- 0 10442 8748"/>
                <a:gd name="T37" fmla="*/ T36 w 1944"/>
                <a:gd name="T38" fmla="+- 0 1456 1447"/>
                <a:gd name="T39" fmla="*/ 1456 h 2076"/>
                <a:gd name="T40" fmla="+- 0 10510 8748"/>
                <a:gd name="T41" fmla="*/ T40 w 1944"/>
                <a:gd name="T42" fmla="+- 0 1480 1447"/>
                <a:gd name="T43" fmla="*/ 1480 h 2076"/>
                <a:gd name="T44" fmla="+- 0 10570 8748"/>
                <a:gd name="T45" fmla="*/ T44 w 1944"/>
                <a:gd name="T46" fmla="+- 0 1518 1447"/>
                <a:gd name="T47" fmla="*/ 1518 h 2076"/>
                <a:gd name="T48" fmla="+- 0 10621 8748"/>
                <a:gd name="T49" fmla="*/ T48 w 1944"/>
                <a:gd name="T50" fmla="+- 0 1568 1447"/>
                <a:gd name="T51" fmla="*/ 1568 h 2076"/>
                <a:gd name="T52" fmla="+- 0 10659 8748"/>
                <a:gd name="T53" fmla="*/ T52 w 1944"/>
                <a:gd name="T54" fmla="+- 0 1629 1447"/>
                <a:gd name="T55" fmla="*/ 1629 h 2076"/>
                <a:gd name="T56" fmla="+- 0 10683 8748"/>
                <a:gd name="T57" fmla="*/ T56 w 1944"/>
                <a:gd name="T58" fmla="+- 0 1697 1447"/>
                <a:gd name="T59" fmla="*/ 1697 h 2076"/>
                <a:gd name="T60" fmla="+- 0 10692 8748"/>
                <a:gd name="T61" fmla="*/ T60 w 1944"/>
                <a:gd name="T62" fmla="+- 0 1771 1447"/>
                <a:gd name="T63" fmla="*/ 1771 h 2076"/>
                <a:gd name="T64" fmla="+- 0 10692 8748"/>
                <a:gd name="T65" fmla="*/ T64 w 1944"/>
                <a:gd name="T66" fmla="+- 0 3199 1447"/>
                <a:gd name="T67" fmla="*/ 3199 h 2076"/>
                <a:gd name="T68" fmla="+- 0 10683 8748"/>
                <a:gd name="T69" fmla="*/ T68 w 1944"/>
                <a:gd name="T70" fmla="+- 0 3273 1447"/>
                <a:gd name="T71" fmla="*/ 3273 h 2076"/>
                <a:gd name="T72" fmla="+- 0 10659 8748"/>
                <a:gd name="T73" fmla="*/ T72 w 1944"/>
                <a:gd name="T74" fmla="+- 0 3341 1447"/>
                <a:gd name="T75" fmla="*/ 3341 h 2076"/>
                <a:gd name="T76" fmla="+- 0 10621 8748"/>
                <a:gd name="T77" fmla="*/ T76 w 1944"/>
                <a:gd name="T78" fmla="+- 0 3401 1447"/>
                <a:gd name="T79" fmla="*/ 3401 h 2076"/>
                <a:gd name="T80" fmla="+- 0 10570 8748"/>
                <a:gd name="T81" fmla="*/ T80 w 1944"/>
                <a:gd name="T82" fmla="+- 0 3451 1447"/>
                <a:gd name="T83" fmla="*/ 3451 h 2076"/>
                <a:gd name="T84" fmla="+- 0 10510 8748"/>
                <a:gd name="T85" fmla="*/ T84 w 1944"/>
                <a:gd name="T86" fmla="+- 0 3490 1447"/>
                <a:gd name="T87" fmla="*/ 3490 h 2076"/>
                <a:gd name="T88" fmla="+- 0 10442 8748"/>
                <a:gd name="T89" fmla="*/ T88 w 1944"/>
                <a:gd name="T90" fmla="+- 0 3514 1447"/>
                <a:gd name="T91" fmla="*/ 3514 h 2076"/>
                <a:gd name="T92" fmla="+- 0 10368 8748"/>
                <a:gd name="T93" fmla="*/ T92 w 1944"/>
                <a:gd name="T94" fmla="+- 0 3523 1447"/>
                <a:gd name="T95" fmla="*/ 3523 h 2076"/>
                <a:gd name="T96" fmla="+- 0 9072 8748"/>
                <a:gd name="T97" fmla="*/ T96 w 1944"/>
                <a:gd name="T98" fmla="+- 0 3523 1447"/>
                <a:gd name="T99" fmla="*/ 3523 h 2076"/>
                <a:gd name="T100" fmla="+- 0 8998 8748"/>
                <a:gd name="T101" fmla="*/ T100 w 1944"/>
                <a:gd name="T102" fmla="+- 0 3514 1447"/>
                <a:gd name="T103" fmla="*/ 3514 h 2076"/>
                <a:gd name="T104" fmla="+- 0 8929 8748"/>
                <a:gd name="T105" fmla="*/ T104 w 1944"/>
                <a:gd name="T106" fmla="+- 0 3490 1447"/>
                <a:gd name="T107" fmla="*/ 3490 h 2076"/>
                <a:gd name="T108" fmla="+- 0 8869 8748"/>
                <a:gd name="T109" fmla="*/ T108 w 1944"/>
                <a:gd name="T110" fmla="+- 0 3451 1447"/>
                <a:gd name="T111" fmla="*/ 3451 h 2076"/>
                <a:gd name="T112" fmla="+- 0 8819 8748"/>
                <a:gd name="T113" fmla="*/ T112 w 1944"/>
                <a:gd name="T114" fmla="+- 0 3401 1447"/>
                <a:gd name="T115" fmla="*/ 3401 h 2076"/>
                <a:gd name="T116" fmla="+- 0 8781 8748"/>
                <a:gd name="T117" fmla="*/ T116 w 1944"/>
                <a:gd name="T118" fmla="+- 0 3341 1447"/>
                <a:gd name="T119" fmla="*/ 3341 h 2076"/>
                <a:gd name="T120" fmla="+- 0 8757 8748"/>
                <a:gd name="T121" fmla="*/ T120 w 1944"/>
                <a:gd name="T122" fmla="+- 0 3273 1447"/>
                <a:gd name="T123" fmla="*/ 3273 h 2076"/>
                <a:gd name="T124" fmla="+- 0 8748 8748"/>
                <a:gd name="T125" fmla="*/ T124 w 1944"/>
                <a:gd name="T126" fmla="+- 0 3199 1447"/>
                <a:gd name="T127" fmla="*/ 3199 h 2076"/>
                <a:gd name="T128" fmla="+- 0 8748 8748"/>
                <a:gd name="T129" fmla="*/ T128 w 1944"/>
                <a:gd name="T130" fmla="+- 0 1771 1447"/>
                <a:gd name="T131" fmla="*/ 1771 h 20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076">
                  <a:moveTo>
                    <a:pt x="0" y="324"/>
                  </a:moveTo>
                  <a:lnTo>
                    <a:pt x="9" y="250"/>
                  </a:lnTo>
                  <a:lnTo>
                    <a:pt x="33" y="182"/>
                  </a:lnTo>
                  <a:lnTo>
                    <a:pt x="71" y="121"/>
                  </a:lnTo>
                  <a:lnTo>
                    <a:pt x="121" y="71"/>
                  </a:lnTo>
                  <a:lnTo>
                    <a:pt x="181" y="33"/>
                  </a:lnTo>
                  <a:lnTo>
                    <a:pt x="250" y="9"/>
                  </a:lnTo>
                  <a:lnTo>
                    <a:pt x="324" y="0"/>
                  </a:lnTo>
                  <a:lnTo>
                    <a:pt x="1620" y="0"/>
                  </a:lnTo>
                  <a:lnTo>
                    <a:pt x="1694" y="9"/>
                  </a:lnTo>
                  <a:lnTo>
                    <a:pt x="1762" y="33"/>
                  </a:lnTo>
                  <a:lnTo>
                    <a:pt x="1822" y="71"/>
                  </a:lnTo>
                  <a:lnTo>
                    <a:pt x="1873" y="121"/>
                  </a:lnTo>
                  <a:lnTo>
                    <a:pt x="1911" y="182"/>
                  </a:lnTo>
                  <a:lnTo>
                    <a:pt x="1935" y="250"/>
                  </a:lnTo>
                  <a:lnTo>
                    <a:pt x="1944" y="324"/>
                  </a:lnTo>
                  <a:lnTo>
                    <a:pt x="1944" y="1752"/>
                  </a:lnTo>
                  <a:lnTo>
                    <a:pt x="1935" y="1826"/>
                  </a:lnTo>
                  <a:lnTo>
                    <a:pt x="1911" y="1894"/>
                  </a:lnTo>
                  <a:lnTo>
                    <a:pt x="1873" y="1954"/>
                  </a:lnTo>
                  <a:lnTo>
                    <a:pt x="1822" y="2004"/>
                  </a:lnTo>
                  <a:lnTo>
                    <a:pt x="1762" y="2043"/>
                  </a:lnTo>
                  <a:lnTo>
                    <a:pt x="1694" y="2067"/>
                  </a:lnTo>
                  <a:lnTo>
                    <a:pt x="1620" y="2076"/>
                  </a:lnTo>
                  <a:lnTo>
                    <a:pt x="324" y="2076"/>
                  </a:lnTo>
                  <a:lnTo>
                    <a:pt x="250" y="2067"/>
                  </a:lnTo>
                  <a:lnTo>
                    <a:pt x="181" y="2043"/>
                  </a:lnTo>
                  <a:lnTo>
                    <a:pt x="121" y="2004"/>
                  </a:lnTo>
                  <a:lnTo>
                    <a:pt x="71" y="1954"/>
                  </a:lnTo>
                  <a:lnTo>
                    <a:pt x="33" y="1894"/>
                  </a:lnTo>
                  <a:lnTo>
                    <a:pt x="9" y="1826"/>
                  </a:lnTo>
                  <a:lnTo>
                    <a:pt x="0" y="1752"/>
                  </a:lnTo>
                  <a:lnTo>
                    <a:pt x="0" y="324"/>
                  </a:lnTo>
                  <a:close/>
                </a:path>
              </a:pathLst>
            </a:cu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14" name="Text Box 544"/>
            <p:cNvSpPr txBox="1">
              <a:spLocks noChangeArrowheads="1"/>
            </p:cNvSpPr>
            <p:nvPr/>
          </p:nvSpPr>
          <p:spPr bwMode="auto">
            <a:xfrm>
              <a:off x="8751" y="1726"/>
              <a:ext cx="1746" cy="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0655" algn="ctr">
                <a:lnSpc>
                  <a:spcPts val="1575"/>
                </a:lnSpc>
                <a:spcAft>
                  <a:spcPts val="0"/>
                </a:spcAft>
              </a:pPr>
              <a:r>
                <a:rPr lang="ru-RU" sz="1300" dirty="0">
                  <a:solidFill>
                    <a:srgbClr val="FF9A7B"/>
                  </a:solidFill>
                  <a:effectLst/>
                  <a:latin typeface="Calibri" panose="020F050202020403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62560" marR="160655" algn="ctr">
                <a:lnSpc>
                  <a:spcPts val="1575"/>
                </a:lnSpc>
                <a:spcAft>
                  <a:spcPts val="0"/>
                </a:spcAft>
              </a:pPr>
              <a:endParaRPr lang="ru-RU" sz="2200" dirty="0">
                <a:effectLst/>
                <a:latin typeface="Segoe UI" panose="020B0502040204020203" pitchFamily="34" charset="0"/>
                <a:ea typeface="Verdana" panose="020B0604030504040204" pitchFamily="34" charset="0"/>
                <a:cs typeface="Segoe UI" panose="020B0502040204020203" pitchFamily="34" charset="0"/>
              </a:endParaRPr>
            </a:p>
            <a:p>
              <a:pPr marL="162560" marR="160655" algn="ctr">
                <a:lnSpc>
                  <a:spcPts val="1575"/>
                </a:lnSpc>
                <a:spcAft>
                  <a:spcPts val="0"/>
                </a:spcAft>
              </a:pPr>
              <a:endParaRPr lang="ru-RU" sz="2200" dirty="0">
                <a:solidFill>
                  <a:schemeClr val="tx2">
                    <a:lumMod val="50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62560" marR="160655" algn="ctr">
                <a:lnSpc>
                  <a:spcPts val="1575"/>
                </a:lnSpc>
                <a:spcAft>
                  <a:spcPts val="0"/>
                </a:spcAft>
              </a:pPr>
              <a:endPar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0655" algn="ctr">
                <a:lnSpc>
                  <a:spcPts val="1575"/>
                </a:lnSpc>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2028</a:t>
              </a:r>
            </a:p>
            <a:p>
              <a:pPr marL="162560" marR="160655" algn="ctr">
                <a:lnSpc>
                  <a:spcPts val="1560"/>
                </a:lnSpc>
                <a:spcAft>
                  <a:spcPts val="0"/>
                </a:spcAft>
              </a:pPr>
              <a:r>
                <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59385" algn="ctr">
                <a:lnSpc>
                  <a:spcPts val="2650"/>
                </a:lnSpc>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3 </a:t>
              </a: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668</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290" algn="ctr">
                <a:lnSpc>
                  <a:spcPts val="1565"/>
                </a:lnSpc>
                <a:spcAft>
                  <a:spcPts val="0"/>
                </a:spcAft>
              </a:pP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рублей</a:t>
              </a:r>
            </a:p>
          </p:txBody>
        </p:sp>
      </p:grpSp>
      <p:grpSp>
        <p:nvGrpSpPr>
          <p:cNvPr id="15" name="Group 555"/>
          <p:cNvGrpSpPr>
            <a:grpSpLocks/>
          </p:cNvGrpSpPr>
          <p:nvPr/>
        </p:nvGrpSpPr>
        <p:grpSpPr bwMode="auto">
          <a:xfrm>
            <a:off x="4225010" y="1371608"/>
            <a:ext cx="1301750" cy="2572710"/>
            <a:chOff x="216" y="-369"/>
            <a:chExt cx="2050" cy="3897"/>
          </a:xfrm>
        </p:grpSpPr>
        <p:sp>
          <p:nvSpPr>
            <p:cNvPr id="16" name="Freeform 557"/>
            <p:cNvSpPr>
              <a:spLocks/>
            </p:cNvSpPr>
            <p:nvPr/>
          </p:nvSpPr>
          <p:spPr bwMode="auto">
            <a:xfrm>
              <a:off x="216" y="670"/>
              <a:ext cx="1944" cy="2858"/>
            </a:xfrm>
            <a:custGeom>
              <a:avLst/>
              <a:gdLst>
                <a:gd name="T0" fmla="+- 0 216 216"/>
                <a:gd name="T1" fmla="*/ T0 w 1944"/>
                <a:gd name="T2" fmla="+- 0 555 231"/>
                <a:gd name="T3" fmla="*/ 555 h 3298"/>
                <a:gd name="T4" fmla="+- 0 225 216"/>
                <a:gd name="T5" fmla="*/ T4 w 1944"/>
                <a:gd name="T6" fmla="+- 0 481 231"/>
                <a:gd name="T7" fmla="*/ 481 h 3298"/>
                <a:gd name="T8" fmla="+- 0 249 216"/>
                <a:gd name="T9" fmla="*/ T8 w 1944"/>
                <a:gd name="T10" fmla="+- 0 412 231"/>
                <a:gd name="T11" fmla="*/ 412 h 3298"/>
                <a:gd name="T12" fmla="+- 0 287 216"/>
                <a:gd name="T13" fmla="*/ T12 w 1944"/>
                <a:gd name="T14" fmla="+- 0 352 231"/>
                <a:gd name="T15" fmla="*/ 352 h 3298"/>
                <a:gd name="T16" fmla="+- 0 337 216"/>
                <a:gd name="T17" fmla="*/ T16 w 1944"/>
                <a:gd name="T18" fmla="+- 0 302 231"/>
                <a:gd name="T19" fmla="*/ 302 h 3298"/>
                <a:gd name="T20" fmla="+- 0 398 216"/>
                <a:gd name="T21" fmla="*/ T20 w 1944"/>
                <a:gd name="T22" fmla="+- 0 264 231"/>
                <a:gd name="T23" fmla="*/ 264 h 3298"/>
                <a:gd name="T24" fmla="+- 0 466 216"/>
                <a:gd name="T25" fmla="*/ T24 w 1944"/>
                <a:gd name="T26" fmla="+- 0 239 231"/>
                <a:gd name="T27" fmla="*/ 239 h 3298"/>
                <a:gd name="T28" fmla="+- 0 540 216"/>
                <a:gd name="T29" fmla="*/ T28 w 1944"/>
                <a:gd name="T30" fmla="+- 0 231 231"/>
                <a:gd name="T31" fmla="*/ 231 h 3298"/>
                <a:gd name="T32" fmla="+- 0 1836 216"/>
                <a:gd name="T33" fmla="*/ T32 w 1944"/>
                <a:gd name="T34" fmla="+- 0 231 231"/>
                <a:gd name="T35" fmla="*/ 231 h 3298"/>
                <a:gd name="T36" fmla="+- 0 1910 216"/>
                <a:gd name="T37" fmla="*/ T36 w 1944"/>
                <a:gd name="T38" fmla="+- 0 239 231"/>
                <a:gd name="T39" fmla="*/ 239 h 3298"/>
                <a:gd name="T40" fmla="+- 0 1978 216"/>
                <a:gd name="T41" fmla="*/ T40 w 1944"/>
                <a:gd name="T42" fmla="+- 0 264 231"/>
                <a:gd name="T43" fmla="*/ 264 h 3298"/>
                <a:gd name="T44" fmla="+- 0 2038 216"/>
                <a:gd name="T45" fmla="*/ T44 w 1944"/>
                <a:gd name="T46" fmla="+- 0 302 231"/>
                <a:gd name="T47" fmla="*/ 302 h 3298"/>
                <a:gd name="T48" fmla="+- 0 2089 216"/>
                <a:gd name="T49" fmla="*/ T48 w 1944"/>
                <a:gd name="T50" fmla="+- 0 352 231"/>
                <a:gd name="T51" fmla="*/ 352 h 3298"/>
                <a:gd name="T52" fmla="+- 0 2127 216"/>
                <a:gd name="T53" fmla="*/ T52 w 1944"/>
                <a:gd name="T54" fmla="+- 0 412 231"/>
                <a:gd name="T55" fmla="*/ 412 h 3298"/>
                <a:gd name="T56" fmla="+- 0 2151 216"/>
                <a:gd name="T57" fmla="*/ T56 w 1944"/>
                <a:gd name="T58" fmla="+- 0 481 231"/>
                <a:gd name="T59" fmla="*/ 481 h 3298"/>
                <a:gd name="T60" fmla="+- 0 2160 216"/>
                <a:gd name="T61" fmla="*/ T60 w 1944"/>
                <a:gd name="T62" fmla="+- 0 555 231"/>
                <a:gd name="T63" fmla="*/ 555 h 3298"/>
                <a:gd name="T64" fmla="+- 0 2160 216"/>
                <a:gd name="T65" fmla="*/ T64 w 1944"/>
                <a:gd name="T66" fmla="+- 0 3205 231"/>
                <a:gd name="T67" fmla="*/ 3205 h 3298"/>
                <a:gd name="T68" fmla="+- 0 2151 216"/>
                <a:gd name="T69" fmla="*/ T68 w 1944"/>
                <a:gd name="T70" fmla="+- 0 3279 231"/>
                <a:gd name="T71" fmla="*/ 3279 h 3298"/>
                <a:gd name="T72" fmla="+- 0 2127 216"/>
                <a:gd name="T73" fmla="*/ T72 w 1944"/>
                <a:gd name="T74" fmla="+- 0 3347 231"/>
                <a:gd name="T75" fmla="*/ 3347 h 3298"/>
                <a:gd name="T76" fmla="+- 0 2089 216"/>
                <a:gd name="T77" fmla="*/ T76 w 1944"/>
                <a:gd name="T78" fmla="+- 0 3407 231"/>
                <a:gd name="T79" fmla="*/ 3407 h 3298"/>
                <a:gd name="T80" fmla="+- 0 2038 216"/>
                <a:gd name="T81" fmla="*/ T80 w 1944"/>
                <a:gd name="T82" fmla="+- 0 3457 231"/>
                <a:gd name="T83" fmla="*/ 3457 h 3298"/>
                <a:gd name="T84" fmla="+- 0 1978 216"/>
                <a:gd name="T85" fmla="*/ T84 w 1944"/>
                <a:gd name="T86" fmla="+- 0 3495 231"/>
                <a:gd name="T87" fmla="*/ 3495 h 3298"/>
                <a:gd name="T88" fmla="+- 0 1910 216"/>
                <a:gd name="T89" fmla="*/ T88 w 1944"/>
                <a:gd name="T90" fmla="+- 0 3520 231"/>
                <a:gd name="T91" fmla="*/ 3520 h 3298"/>
                <a:gd name="T92" fmla="+- 0 1836 216"/>
                <a:gd name="T93" fmla="*/ T92 w 1944"/>
                <a:gd name="T94" fmla="+- 0 3528 231"/>
                <a:gd name="T95" fmla="*/ 3528 h 3298"/>
                <a:gd name="T96" fmla="+- 0 540 216"/>
                <a:gd name="T97" fmla="*/ T96 w 1944"/>
                <a:gd name="T98" fmla="+- 0 3528 231"/>
                <a:gd name="T99" fmla="*/ 3528 h 3298"/>
                <a:gd name="T100" fmla="+- 0 466 216"/>
                <a:gd name="T101" fmla="*/ T100 w 1944"/>
                <a:gd name="T102" fmla="+- 0 3520 231"/>
                <a:gd name="T103" fmla="*/ 3520 h 3298"/>
                <a:gd name="T104" fmla="+- 0 398 216"/>
                <a:gd name="T105" fmla="*/ T104 w 1944"/>
                <a:gd name="T106" fmla="+- 0 3495 231"/>
                <a:gd name="T107" fmla="*/ 3495 h 3298"/>
                <a:gd name="T108" fmla="+- 0 337 216"/>
                <a:gd name="T109" fmla="*/ T108 w 1944"/>
                <a:gd name="T110" fmla="+- 0 3457 231"/>
                <a:gd name="T111" fmla="*/ 3457 h 3298"/>
                <a:gd name="T112" fmla="+- 0 287 216"/>
                <a:gd name="T113" fmla="*/ T112 w 1944"/>
                <a:gd name="T114" fmla="+- 0 3407 231"/>
                <a:gd name="T115" fmla="*/ 3407 h 3298"/>
                <a:gd name="T116" fmla="+- 0 249 216"/>
                <a:gd name="T117" fmla="*/ T116 w 1944"/>
                <a:gd name="T118" fmla="+- 0 3347 231"/>
                <a:gd name="T119" fmla="*/ 3347 h 3298"/>
                <a:gd name="T120" fmla="+- 0 225 216"/>
                <a:gd name="T121" fmla="*/ T120 w 1944"/>
                <a:gd name="T122" fmla="+- 0 3279 231"/>
                <a:gd name="T123" fmla="*/ 3279 h 3298"/>
                <a:gd name="T124" fmla="+- 0 216 216"/>
                <a:gd name="T125" fmla="*/ T124 w 1944"/>
                <a:gd name="T126" fmla="+- 0 3205 231"/>
                <a:gd name="T127" fmla="*/ 3205 h 3298"/>
                <a:gd name="T128" fmla="+- 0 216 216"/>
                <a:gd name="T129" fmla="*/ T128 w 1944"/>
                <a:gd name="T130" fmla="+- 0 555 231"/>
                <a:gd name="T131" fmla="*/ 555 h 32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3298">
                  <a:moveTo>
                    <a:pt x="0" y="324"/>
                  </a:moveTo>
                  <a:lnTo>
                    <a:pt x="9" y="250"/>
                  </a:lnTo>
                  <a:lnTo>
                    <a:pt x="33" y="181"/>
                  </a:lnTo>
                  <a:lnTo>
                    <a:pt x="71" y="121"/>
                  </a:lnTo>
                  <a:lnTo>
                    <a:pt x="121" y="71"/>
                  </a:lnTo>
                  <a:lnTo>
                    <a:pt x="182" y="33"/>
                  </a:lnTo>
                  <a:lnTo>
                    <a:pt x="250" y="8"/>
                  </a:lnTo>
                  <a:lnTo>
                    <a:pt x="324" y="0"/>
                  </a:lnTo>
                  <a:lnTo>
                    <a:pt x="1620" y="0"/>
                  </a:lnTo>
                  <a:lnTo>
                    <a:pt x="1694" y="8"/>
                  </a:lnTo>
                  <a:lnTo>
                    <a:pt x="1762" y="33"/>
                  </a:lnTo>
                  <a:lnTo>
                    <a:pt x="1822" y="71"/>
                  </a:lnTo>
                  <a:lnTo>
                    <a:pt x="1873" y="121"/>
                  </a:lnTo>
                  <a:lnTo>
                    <a:pt x="1911" y="181"/>
                  </a:lnTo>
                  <a:lnTo>
                    <a:pt x="1935" y="250"/>
                  </a:lnTo>
                  <a:lnTo>
                    <a:pt x="1944" y="324"/>
                  </a:lnTo>
                  <a:lnTo>
                    <a:pt x="1944" y="2974"/>
                  </a:lnTo>
                  <a:lnTo>
                    <a:pt x="1935" y="3048"/>
                  </a:lnTo>
                  <a:lnTo>
                    <a:pt x="1911" y="3116"/>
                  </a:lnTo>
                  <a:lnTo>
                    <a:pt x="1873" y="3176"/>
                  </a:lnTo>
                  <a:lnTo>
                    <a:pt x="1822" y="3226"/>
                  </a:lnTo>
                  <a:lnTo>
                    <a:pt x="1762" y="3264"/>
                  </a:lnTo>
                  <a:lnTo>
                    <a:pt x="1694" y="3289"/>
                  </a:lnTo>
                  <a:lnTo>
                    <a:pt x="1620" y="3297"/>
                  </a:lnTo>
                  <a:lnTo>
                    <a:pt x="324" y="3297"/>
                  </a:lnTo>
                  <a:lnTo>
                    <a:pt x="250" y="3289"/>
                  </a:lnTo>
                  <a:lnTo>
                    <a:pt x="182" y="3264"/>
                  </a:lnTo>
                  <a:lnTo>
                    <a:pt x="121" y="3226"/>
                  </a:lnTo>
                  <a:lnTo>
                    <a:pt x="71" y="3176"/>
                  </a:lnTo>
                  <a:lnTo>
                    <a:pt x="33" y="3116"/>
                  </a:lnTo>
                  <a:lnTo>
                    <a:pt x="9" y="3048"/>
                  </a:lnTo>
                  <a:lnTo>
                    <a:pt x="0" y="2974"/>
                  </a:lnTo>
                  <a:lnTo>
                    <a:pt x="0" y="324"/>
                  </a:lnTo>
                  <a:close/>
                </a:path>
              </a:pathLst>
            </a:cu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p>
          </p:txBody>
        </p:sp>
        <p:sp>
          <p:nvSpPr>
            <p:cNvPr id="17" name="Text Box 556"/>
            <p:cNvSpPr txBox="1">
              <a:spLocks noChangeArrowheads="1"/>
            </p:cNvSpPr>
            <p:nvPr/>
          </p:nvSpPr>
          <p:spPr bwMode="auto">
            <a:xfrm>
              <a:off x="282" y="-369"/>
              <a:ext cx="1984" cy="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61290" marR="161925" algn="ctr">
                <a:lnSpc>
                  <a:spcPts val="1575"/>
                </a:lnSpc>
                <a:spcAft>
                  <a:spcPts val="0"/>
                </a:spcAft>
              </a:pPr>
              <a:r>
                <a:rPr lang="ru-RU" sz="1300" dirty="0">
                  <a:solidFill>
                    <a:schemeClr val="accent6">
                      <a:lumMod val="75000"/>
                    </a:schemeClr>
                  </a:solidFill>
                  <a:effectLst/>
                  <a:latin typeface="Calibri" panose="020F0502020204030204" pitchFamily="34" charset="0"/>
                  <a:ea typeface="Verdana" panose="020B0604030504040204" pitchFamily="34" charset="0"/>
                  <a:cs typeface="Verdana" panose="020B0604030504040204" pitchFamily="34" charset="0"/>
                </a:rPr>
                <a:t> </a:t>
              </a:r>
              <a:endParaRPr lang="ru-RU" sz="1100" dirty="0">
                <a:solidFill>
                  <a:schemeClr val="accent6">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61290" marR="161925" algn="ctr">
                <a:lnSpc>
                  <a:spcPts val="1575"/>
                </a:lnSpc>
                <a:spcAft>
                  <a:spcPts val="0"/>
                </a:spcAft>
              </a:pPr>
              <a:endParaRPr lang="ru-RU" sz="2200" dirty="0">
                <a:solidFill>
                  <a:schemeClr val="accent6">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61290" marR="161925" algn="ctr">
                <a:lnSpc>
                  <a:spcPts val="1575"/>
                </a:lnSpc>
                <a:spcAft>
                  <a:spcPts val="0"/>
                </a:spcAft>
              </a:pPr>
              <a:endParaRPr lang="ru-RU" sz="2000" dirty="0">
                <a:latin typeface="Arial" panose="020B0604020202020204" pitchFamily="34" charset="0"/>
                <a:ea typeface="Verdana" panose="020B0604030504040204" pitchFamily="34" charset="0"/>
                <a:cs typeface="Arial" panose="020B0604020202020204" pitchFamily="34" charset="0"/>
              </a:endParaRPr>
            </a:p>
            <a:p>
              <a:pPr marL="161290" marR="161925" algn="ctr">
                <a:lnSpc>
                  <a:spcPts val="1575"/>
                </a:lnSpc>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2027</a:t>
              </a:r>
            </a:p>
            <a:p>
              <a:pPr marL="161925" marR="161925" algn="ctr">
                <a:lnSpc>
                  <a:spcPts val="1560"/>
                </a:lnSpc>
                <a:spcAft>
                  <a:spcPts val="0"/>
                </a:spcAft>
              </a:pPr>
              <a:r>
                <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1925" algn="ctr">
                <a:lnSpc>
                  <a:spcPts val="2650"/>
                </a:lnSpc>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3 </a:t>
              </a: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078</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61290" marR="161925" algn="ctr">
                <a:lnSpc>
                  <a:spcPts val="1565"/>
                </a:lnSpc>
                <a:spcAft>
                  <a:spcPts val="0"/>
                </a:spcAft>
              </a:pPr>
              <a:r>
                <a:rPr lang="ru-RU" sz="1400" dirty="0">
                  <a:effectLst/>
                  <a:latin typeface="Arial" panose="020B0604020202020204" pitchFamily="34" charset="0"/>
                  <a:ea typeface="Verdana" panose="020B0604030504040204" pitchFamily="34" charset="0"/>
                  <a:cs typeface="Arial" panose="020B0604020202020204" pitchFamily="34" charset="0"/>
                </a:rPr>
                <a:t>рублей</a:t>
              </a:r>
            </a:p>
          </p:txBody>
        </p:sp>
      </p:grpSp>
      <p:sp>
        <p:nvSpPr>
          <p:cNvPr id="18" name="Rectangle 16"/>
          <p:cNvSpPr>
            <a:spLocks noChangeArrowheads="1"/>
          </p:cNvSpPr>
          <p:nvPr/>
        </p:nvSpPr>
        <p:spPr bwMode="auto">
          <a:xfrm>
            <a:off x="0" y="1295400"/>
            <a:ext cx="6705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2"/>
                </a:solidFill>
                <a:effectLst/>
                <a:latin typeface="Arial" panose="020B0604020202020204" pitchFamily="34" charset="0"/>
                <a:ea typeface="Verdana" panose="020B0604030504040204" pitchFamily="34" charset="0"/>
                <a:cs typeface="Arial" panose="020B0604020202020204" pitchFamily="34" charset="0"/>
              </a:rPr>
              <a:t>Как меняются расходы на физическую культуру и спорт в расчете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2"/>
                </a:solidFill>
                <a:effectLst/>
                <a:latin typeface="Arial" panose="020B0604020202020204" pitchFamily="34" charset="0"/>
                <a:ea typeface="Verdana" panose="020B0604030504040204" pitchFamily="34" charset="0"/>
                <a:cs typeface="Arial" panose="020B0604020202020204" pitchFamily="34" charset="0"/>
              </a:rPr>
              <a:t>на одного жителя муниципального округа Семеновский</a:t>
            </a:r>
            <a:endParaRPr kumimoji="0" lang="ru-RU" altLang="ru-RU" sz="16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9" name="Rectangle 22"/>
          <p:cNvSpPr>
            <a:spLocks noChangeArrowheads="1"/>
          </p:cNvSpPr>
          <p:nvPr/>
        </p:nvSpPr>
        <p:spPr bwMode="auto">
          <a:xfrm>
            <a:off x="-25400" y="3505200"/>
            <a:ext cx="7156704"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chemeClr val="tx1"/>
              </a:solidFill>
              <a:effectLst/>
              <a:ea typeface="Verdana" panose="020B0604030504040204" pitchFamily="34" charset="0"/>
              <a:cs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a:ln>
                  <a:noFill/>
                </a:ln>
                <a:solidFill>
                  <a:schemeClr val="tx2"/>
                </a:solidFill>
                <a:effectLst/>
                <a:latin typeface="Arial" panose="020B0604020202020204" pitchFamily="34" charset="0"/>
                <a:ea typeface="Verdana" panose="020B0604030504040204" pitchFamily="34" charset="0"/>
                <a:cs typeface="Arial" panose="020B0604020202020204" pitchFamily="34" charset="0"/>
              </a:rPr>
              <a:t>Основные индикаторы достижения цели и показатели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a:ln>
                  <a:noFill/>
                </a:ln>
                <a:solidFill>
                  <a:schemeClr val="tx2"/>
                </a:solidFill>
                <a:effectLst/>
                <a:latin typeface="Arial" panose="020B0604020202020204" pitchFamily="34" charset="0"/>
                <a:ea typeface="Verdana" panose="020B0604030504040204" pitchFamily="34" charset="0"/>
                <a:cs typeface="Arial" panose="020B0604020202020204" pitchFamily="34" charset="0"/>
              </a:rPr>
              <a:t>непосредственных результатов муниципальной программы</a:t>
            </a:r>
            <a:endParaRPr kumimoji="0" lang="ru-RU" altLang="ru-RU" sz="160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graphicFrame>
        <p:nvGraphicFramePr>
          <p:cNvPr id="21" name="Таблица 20"/>
          <p:cNvGraphicFramePr>
            <a:graphicFrameLocks noGrp="1"/>
          </p:cNvGraphicFramePr>
          <p:nvPr>
            <p:extLst>
              <p:ext uri="{D42A27DB-BD31-4B8C-83A1-F6EECF244321}">
                <p14:modId xmlns:p14="http://schemas.microsoft.com/office/powerpoint/2010/main" val="3993122861"/>
              </p:ext>
            </p:extLst>
          </p:nvPr>
        </p:nvGraphicFramePr>
        <p:xfrm>
          <a:off x="152401" y="4572000"/>
          <a:ext cx="6553201" cy="4398975"/>
        </p:xfrm>
        <a:graphic>
          <a:graphicData uri="http://schemas.openxmlformats.org/drawingml/2006/table">
            <a:tbl>
              <a:tblPr firstRow="1" bandRow="1">
                <a:tableStyleId>{69CF1AB2-1976-4502-BF36-3FF5EA218861}</a:tableStyleId>
              </a:tblPr>
              <a:tblGrid>
                <a:gridCol w="2562468">
                  <a:extLst>
                    <a:ext uri="{9D8B030D-6E8A-4147-A177-3AD203B41FA5}">
                      <a16:colId xmlns:a16="http://schemas.microsoft.com/office/drawing/2014/main" val="738245828"/>
                    </a:ext>
                  </a:extLst>
                </a:gridCol>
                <a:gridCol w="924170">
                  <a:extLst>
                    <a:ext uri="{9D8B030D-6E8A-4147-A177-3AD203B41FA5}">
                      <a16:colId xmlns:a16="http://schemas.microsoft.com/office/drawing/2014/main" val="256274245"/>
                    </a:ext>
                  </a:extLst>
                </a:gridCol>
                <a:gridCol w="840154">
                  <a:extLst>
                    <a:ext uri="{9D8B030D-6E8A-4147-A177-3AD203B41FA5}">
                      <a16:colId xmlns:a16="http://schemas.microsoft.com/office/drawing/2014/main" val="3113905985"/>
                    </a:ext>
                  </a:extLst>
                </a:gridCol>
                <a:gridCol w="758508">
                  <a:extLst>
                    <a:ext uri="{9D8B030D-6E8A-4147-A177-3AD203B41FA5}">
                      <a16:colId xmlns:a16="http://schemas.microsoft.com/office/drawing/2014/main" val="1101099631"/>
                    </a:ext>
                  </a:extLst>
                </a:gridCol>
                <a:gridCol w="796560">
                  <a:extLst>
                    <a:ext uri="{9D8B030D-6E8A-4147-A177-3AD203B41FA5}">
                      <a16:colId xmlns:a16="http://schemas.microsoft.com/office/drawing/2014/main" val="3310106045"/>
                    </a:ext>
                  </a:extLst>
                </a:gridCol>
                <a:gridCol w="671341">
                  <a:extLst>
                    <a:ext uri="{9D8B030D-6E8A-4147-A177-3AD203B41FA5}">
                      <a16:colId xmlns:a16="http://schemas.microsoft.com/office/drawing/2014/main" val="3635785225"/>
                    </a:ext>
                  </a:extLst>
                </a:gridCol>
              </a:tblGrid>
              <a:tr h="687196">
                <a:tc>
                  <a:txBody>
                    <a:bodyPr/>
                    <a:lstStyle/>
                    <a:p>
                      <a:pPr algn="ctr">
                        <a:spcBef>
                          <a:spcPts val="35"/>
                        </a:spcBef>
                        <a:spcAft>
                          <a:spcPts val="0"/>
                        </a:spcAft>
                      </a:pPr>
                      <a:r>
                        <a:rPr lang="ru-RU" sz="1100" dirty="0">
                          <a:solidFill>
                            <a:schemeClr val="tx1"/>
                          </a:solidFill>
                          <a:effectLst/>
                        </a:rPr>
                        <a:t>Наименование</a:t>
                      </a:r>
                      <a:endParaRPr lang="ru-RU" sz="1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Bef>
                          <a:spcPts val="15"/>
                        </a:spcBef>
                        <a:spcAft>
                          <a:spcPts val="0"/>
                        </a:spcAft>
                      </a:pPr>
                      <a:r>
                        <a:rPr lang="ru-RU" sz="1200" dirty="0">
                          <a:solidFill>
                            <a:schemeClr val="tx1"/>
                          </a:solidFill>
                          <a:effectLst/>
                        </a:rPr>
                        <a:t> </a:t>
                      </a:r>
                    </a:p>
                    <a:p>
                      <a:pPr marL="157480" marR="156845" algn="ctr">
                        <a:lnSpc>
                          <a:spcPts val="1330"/>
                        </a:lnSpc>
                        <a:spcAft>
                          <a:spcPts val="0"/>
                        </a:spcAft>
                      </a:pPr>
                      <a:r>
                        <a:rPr lang="ru-RU" sz="1200" dirty="0">
                          <a:solidFill>
                            <a:schemeClr val="tx1"/>
                          </a:solidFill>
                          <a:effectLst/>
                        </a:rPr>
                        <a:t>2024</a:t>
                      </a:r>
                    </a:p>
                    <a:p>
                      <a:pPr marL="158115" marR="156845" algn="ctr">
                        <a:lnSpc>
                          <a:spcPts val="1330"/>
                        </a:lnSpc>
                        <a:spcAft>
                          <a:spcPts val="0"/>
                        </a:spcAft>
                      </a:pPr>
                      <a:r>
                        <a:rPr lang="ru-RU" sz="1200" dirty="0">
                          <a:solidFill>
                            <a:schemeClr val="tx1"/>
                          </a:solidFill>
                          <a:effectLst/>
                        </a:rPr>
                        <a:t>год</a:t>
                      </a: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58115" marR="156845" algn="ctr">
                        <a:lnSpc>
                          <a:spcPts val="1330"/>
                        </a:lnSpc>
                        <a:spcAft>
                          <a:spcPts val="0"/>
                        </a:spcAft>
                      </a:pPr>
                      <a:endParaRPr lang="ru-RU" sz="1200" dirty="0">
                        <a:solidFill>
                          <a:schemeClr val="tx1"/>
                        </a:solidFill>
                        <a:effectLst/>
                      </a:endParaRPr>
                    </a:p>
                    <a:p>
                      <a:pPr marL="158115" marR="156845" algn="ctr">
                        <a:lnSpc>
                          <a:spcPts val="1330"/>
                        </a:lnSpc>
                        <a:spcAft>
                          <a:spcPts val="0"/>
                        </a:spcAft>
                      </a:pPr>
                      <a:r>
                        <a:rPr lang="ru-RU" sz="1200" dirty="0">
                          <a:solidFill>
                            <a:schemeClr val="tx1"/>
                          </a:solidFill>
                          <a:effectLst/>
                        </a:rPr>
                        <a:t>2025</a:t>
                      </a:r>
                    </a:p>
                    <a:p>
                      <a:pPr marL="158115" marR="156210" algn="ctr">
                        <a:lnSpc>
                          <a:spcPts val="1330"/>
                        </a:lnSpc>
                        <a:spcAft>
                          <a:spcPts val="0"/>
                        </a:spcAft>
                      </a:pPr>
                      <a:r>
                        <a:rPr lang="ru-RU" sz="1200" dirty="0">
                          <a:solidFill>
                            <a:schemeClr val="tx1"/>
                          </a:solidFill>
                          <a:effectLst/>
                        </a:rPr>
                        <a:t>год</a:t>
                      </a:r>
                    </a:p>
                    <a:p>
                      <a:pPr marL="158115" marR="156845" algn="ctr">
                        <a:lnSpc>
                          <a:spcPts val="1330"/>
                        </a:lnSpc>
                        <a:spcAft>
                          <a:spcPts val="0"/>
                        </a:spcAft>
                      </a:pP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200" dirty="0">
                          <a:solidFill>
                            <a:schemeClr val="tx1"/>
                          </a:solidFill>
                          <a:effectLst/>
                        </a:rPr>
                        <a:t> </a:t>
                      </a:r>
                    </a:p>
                    <a:p>
                      <a:pPr marL="158115" marR="156845" algn="ctr">
                        <a:lnSpc>
                          <a:spcPts val="1330"/>
                        </a:lnSpc>
                        <a:spcAft>
                          <a:spcPts val="0"/>
                        </a:spcAft>
                      </a:pPr>
                      <a:r>
                        <a:rPr lang="ru-RU" sz="1200" dirty="0">
                          <a:solidFill>
                            <a:schemeClr val="tx1"/>
                          </a:solidFill>
                          <a:effectLst/>
                        </a:rPr>
                        <a:t>2026 год</a:t>
                      </a: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200" dirty="0">
                          <a:solidFill>
                            <a:schemeClr val="tx1"/>
                          </a:solidFill>
                          <a:effectLst/>
                        </a:rPr>
                        <a:t> </a:t>
                      </a:r>
                    </a:p>
                    <a:p>
                      <a:pPr marL="158115" marR="156845" algn="ctr">
                        <a:lnSpc>
                          <a:spcPts val="1330"/>
                        </a:lnSpc>
                        <a:spcAft>
                          <a:spcPts val="0"/>
                        </a:spcAft>
                      </a:pPr>
                      <a:r>
                        <a:rPr lang="ru-RU" sz="1200" dirty="0">
                          <a:solidFill>
                            <a:schemeClr val="tx1"/>
                          </a:solidFill>
                          <a:effectLst/>
                        </a:rPr>
                        <a:t>2027</a:t>
                      </a:r>
                    </a:p>
                    <a:p>
                      <a:pPr marL="158115" marR="155575" algn="ctr">
                        <a:lnSpc>
                          <a:spcPts val="1330"/>
                        </a:lnSpc>
                        <a:spcAft>
                          <a:spcPts val="0"/>
                        </a:spcAft>
                      </a:pPr>
                      <a:r>
                        <a:rPr lang="ru-RU" sz="1200" dirty="0">
                          <a:solidFill>
                            <a:schemeClr val="tx1"/>
                          </a:solidFill>
                          <a:effectLst/>
                        </a:rPr>
                        <a:t>год</a:t>
                      </a: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15"/>
                        </a:spcBef>
                        <a:spcAft>
                          <a:spcPts val="0"/>
                        </a:spcAft>
                      </a:pPr>
                      <a:r>
                        <a:rPr lang="ru-RU" sz="1200" dirty="0">
                          <a:solidFill>
                            <a:schemeClr val="tx1"/>
                          </a:solidFill>
                          <a:effectLst/>
                        </a:rPr>
                        <a:t> </a:t>
                      </a:r>
                    </a:p>
                    <a:p>
                      <a:pPr marL="85725" indent="22860">
                        <a:lnSpc>
                          <a:spcPts val="1330"/>
                        </a:lnSpc>
                        <a:spcAft>
                          <a:spcPts val="0"/>
                        </a:spcAft>
                      </a:pPr>
                      <a:r>
                        <a:rPr lang="ru-RU" sz="1200" dirty="0">
                          <a:solidFill>
                            <a:schemeClr val="tx1"/>
                          </a:solidFill>
                          <a:effectLst/>
                        </a:rPr>
                        <a:t>2028</a:t>
                      </a:r>
                    </a:p>
                    <a:p>
                      <a:pPr marL="85725" indent="90170">
                        <a:lnSpc>
                          <a:spcPts val="1330"/>
                        </a:lnSpc>
                        <a:spcAft>
                          <a:spcPts val="0"/>
                        </a:spcAft>
                      </a:pPr>
                      <a:r>
                        <a:rPr lang="ru-RU" sz="1200" dirty="0">
                          <a:solidFill>
                            <a:schemeClr val="tx1"/>
                          </a:solidFill>
                          <a:effectLst/>
                        </a:rPr>
                        <a:t>год</a:t>
                      </a: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953649641"/>
                  </a:ext>
                </a:extLst>
              </a:tr>
              <a:tr h="922128">
                <a:tc>
                  <a:txBody>
                    <a:bodyPr/>
                    <a:lstStyle/>
                    <a:p>
                      <a:pPr marL="8890" marR="98425" algn="l">
                        <a:lnSpc>
                          <a:spcPct val="98000"/>
                        </a:lnSpc>
                        <a:spcBef>
                          <a:spcPts val="275"/>
                        </a:spcBef>
                        <a:spcAft>
                          <a:spcPts val="0"/>
                        </a:spcAft>
                        <a:tabLst>
                          <a:tab pos="1503045" algn="l"/>
                          <a:tab pos="1798320" algn="l"/>
                        </a:tabLst>
                      </a:pPr>
                      <a:r>
                        <a:rPr lang="ru-RU" sz="1100" dirty="0">
                          <a:effectLst/>
                        </a:rPr>
                        <a:t>Доля</a:t>
                      </a:r>
                      <a:r>
                        <a:rPr lang="ru-RU" sz="1100" spc="5" dirty="0">
                          <a:effectLst/>
                        </a:rPr>
                        <a:t> </a:t>
                      </a:r>
                      <a:r>
                        <a:rPr lang="ru-RU" sz="1100" dirty="0">
                          <a:effectLst/>
                        </a:rPr>
                        <a:t>граждан</a:t>
                      </a:r>
                      <a:r>
                        <a:rPr lang="ru-RU" sz="1100" spc="5" dirty="0">
                          <a:effectLst/>
                        </a:rPr>
                        <a:t> муниципального округа Семеновский</a:t>
                      </a:r>
                      <a:r>
                        <a:rPr lang="ru-RU" sz="1100" dirty="0">
                          <a:effectLst/>
                        </a:rPr>
                        <a:t>, систематически</a:t>
                      </a:r>
                      <a:r>
                        <a:rPr lang="ru-RU" sz="1100" spc="-375" dirty="0">
                          <a:effectLst/>
                        </a:rPr>
                        <a:t> </a:t>
                      </a:r>
                      <a:r>
                        <a:rPr lang="ru-RU" sz="1100" dirty="0">
                          <a:effectLst/>
                        </a:rPr>
                        <a:t>занимающихся физической</a:t>
                      </a:r>
                      <a:r>
                        <a:rPr lang="ru-RU" sz="1100" spc="-375" dirty="0">
                          <a:effectLst/>
                        </a:rPr>
                        <a:t> </a:t>
                      </a:r>
                      <a:r>
                        <a:rPr lang="ru-RU" sz="1100" dirty="0">
                          <a:effectLst/>
                        </a:rPr>
                        <a:t>культурой</a:t>
                      </a:r>
                      <a:r>
                        <a:rPr lang="ru-RU" sz="1100" spc="5" dirty="0">
                          <a:effectLst/>
                        </a:rPr>
                        <a:t> </a:t>
                      </a:r>
                      <a:r>
                        <a:rPr lang="ru-RU" sz="1100" dirty="0">
                          <a:effectLst/>
                        </a:rPr>
                        <a:t>и</a:t>
                      </a:r>
                      <a:r>
                        <a:rPr lang="ru-RU" sz="1100" spc="5" dirty="0">
                          <a:effectLst/>
                        </a:rPr>
                        <a:t> </a:t>
                      </a:r>
                      <a:r>
                        <a:rPr lang="ru-RU" sz="1100" dirty="0">
                          <a:effectLst/>
                        </a:rPr>
                        <a:t>спортом,</a:t>
                      </a:r>
                      <a:r>
                        <a:rPr lang="ru-RU" sz="1100" spc="5" dirty="0">
                          <a:effectLst/>
                        </a:rPr>
                        <a:t> </a:t>
                      </a:r>
                      <a:r>
                        <a:rPr lang="ru-RU" sz="1100" dirty="0">
                          <a:effectLst/>
                        </a:rPr>
                        <a:t>в</a:t>
                      </a:r>
                      <a:r>
                        <a:rPr lang="ru-RU" sz="1100" spc="5" dirty="0">
                          <a:effectLst/>
                        </a:rPr>
                        <a:t> </a:t>
                      </a:r>
                      <a:r>
                        <a:rPr lang="ru-RU" sz="1100" dirty="0">
                          <a:effectLst/>
                        </a:rPr>
                        <a:t>общей</a:t>
                      </a:r>
                      <a:r>
                        <a:rPr lang="ru-RU" sz="1100" spc="5" dirty="0">
                          <a:effectLst/>
                        </a:rPr>
                        <a:t> </a:t>
                      </a:r>
                      <a:r>
                        <a:rPr lang="ru-RU" sz="1100" dirty="0">
                          <a:effectLst/>
                        </a:rPr>
                        <a:t>численности</a:t>
                      </a:r>
                      <a:r>
                        <a:rPr lang="ru-RU" sz="1100" spc="5" dirty="0">
                          <a:effectLst/>
                        </a:rPr>
                        <a:t> </a:t>
                      </a:r>
                      <a:r>
                        <a:rPr lang="ru-RU" sz="1100" dirty="0">
                          <a:effectLst/>
                        </a:rPr>
                        <a:t>населения</a:t>
                      </a:r>
                      <a:r>
                        <a:rPr lang="ru-RU" sz="1100" spc="5" dirty="0">
                          <a:effectLst/>
                        </a:rPr>
                        <a:t> округа</a:t>
                      </a:r>
                      <a:r>
                        <a:rPr lang="ru-RU" sz="1100" dirty="0">
                          <a:effectLst/>
                        </a:rPr>
                        <a:t>,</a:t>
                      </a:r>
                      <a:r>
                        <a:rPr lang="ru-RU" sz="1100" spc="-40" dirty="0">
                          <a:effectLst/>
                        </a:rPr>
                        <a:t> </a:t>
                      </a:r>
                      <a:r>
                        <a:rPr lang="ru-RU" sz="1100" dirty="0">
                          <a:effectLst/>
                        </a:rPr>
                        <a:t>%</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Aft>
                          <a:spcPts val="0"/>
                        </a:spcAft>
                      </a:pPr>
                      <a:r>
                        <a:rPr lang="ru-RU" sz="1200" dirty="0">
                          <a:effectLst/>
                        </a:rPr>
                        <a:t> </a:t>
                      </a:r>
                    </a:p>
                    <a:p>
                      <a:pPr>
                        <a:spcBef>
                          <a:spcPts val="45"/>
                        </a:spcBef>
                        <a:spcAft>
                          <a:spcPts val="0"/>
                        </a:spcAft>
                      </a:pPr>
                      <a:r>
                        <a:rPr lang="ru-RU" sz="1200" dirty="0">
                          <a:effectLst/>
                        </a:rPr>
                        <a:t> </a:t>
                      </a:r>
                    </a:p>
                    <a:p>
                      <a:pPr marL="158115" marR="156845" algn="ctr">
                        <a:spcAft>
                          <a:spcPts val="0"/>
                        </a:spcAft>
                      </a:pPr>
                      <a:r>
                        <a:rPr lang="ru-RU" sz="1200" dirty="0">
                          <a:effectLst/>
                        </a:rPr>
                        <a:t>22</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lgn="ctr">
                        <a:spcAft>
                          <a:spcPts val="0"/>
                        </a:spcAft>
                      </a:pPr>
                      <a:r>
                        <a:rPr lang="ru-RU" sz="1200" dirty="0">
                          <a:effectLst/>
                        </a:rPr>
                        <a:t>22</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spcAft>
                          <a:spcPts val="0"/>
                        </a:spcAft>
                      </a:pPr>
                      <a:endParaRPr lang="ru-RU" sz="1200" dirty="0">
                        <a:effectLst/>
                      </a:endParaRPr>
                    </a:p>
                    <a:p>
                      <a:pPr>
                        <a:spcAft>
                          <a:spcPts val="0"/>
                        </a:spcAft>
                      </a:pPr>
                      <a:endParaRPr lang="ru-RU" sz="1200" dirty="0">
                        <a:effectLst/>
                      </a:endParaRPr>
                    </a:p>
                    <a:p>
                      <a:pPr>
                        <a:spcAft>
                          <a:spcPts val="0"/>
                        </a:spcAft>
                      </a:pPr>
                      <a:r>
                        <a:rPr lang="ru-RU" sz="1200" dirty="0">
                          <a:effectLst/>
                        </a:rPr>
                        <a:t>    53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Aft>
                          <a:spcPts val="0"/>
                        </a:spcAft>
                      </a:pPr>
                      <a:r>
                        <a:rPr lang="ru-RU" sz="1200" dirty="0">
                          <a:effectLst/>
                        </a:rPr>
                        <a:t> </a:t>
                      </a:r>
                    </a:p>
                    <a:p>
                      <a:pPr>
                        <a:spcBef>
                          <a:spcPts val="45"/>
                        </a:spcBef>
                        <a:spcAft>
                          <a:spcPts val="0"/>
                        </a:spcAft>
                      </a:pPr>
                      <a:r>
                        <a:rPr lang="ru-RU" sz="1200" dirty="0">
                          <a:effectLst/>
                        </a:rPr>
                        <a:t> </a:t>
                      </a:r>
                    </a:p>
                    <a:p>
                      <a:pPr marL="158115" marR="156845" algn="ctr">
                        <a:spcAft>
                          <a:spcPts val="0"/>
                        </a:spcAft>
                      </a:pPr>
                      <a:r>
                        <a:rPr lang="ru-RU" sz="1200" dirty="0">
                          <a:effectLst/>
                        </a:rPr>
                        <a:t>53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Aft>
                          <a:spcPts val="0"/>
                        </a:spcAft>
                      </a:pPr>
                      <a:r>
                        <a:rPr lang="ru-RU" sz="1200" dirty="0">
                          <a:effectLst/>
                        </a:rPr>
                        <a:t> </a:t>
                      </a:r>
                    </a:p>
                    <a:p>
                      <a:pPr>
                        <a:spcBef>
                          <a:spcPts val="45"/>
                        </a:spcBef>
                        <a:spcAft>
                          <a:spcPts val="0"/>
                        </a:spcAft>
                      </a:pPr>
                      <a:r>
                        <a:rPr lang="ru-RU" sz="1200" dirty="0">
                          <a:effectLst/>
                        </a:rPr>
                        <a:t> </a:t>
                      </a:r>
                    </a:p>
                    <a:p>
                      <a:pPr marL="149225" marR="193040" algn="ctr">
                        <a:spcAft>
                          <a:spcPts val="0"/>
                        </a:spcAft>
                      </a:pPr>
                      <a:r>
                        <a:rPr lang="ru-RU" sz="1200" dirty="0">
                          <a:effectLst/>
                        </a:rPr>
                        <a:t>53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238505640"/>
                  </a:ext>
                </a:extLst>
              </a:tr>
              <a:tr h="497269">
                <a:tc>
                  <a:txBody>
                    <a:bodyPr/>
                    <a:lstStyle/>
                    <a:p>
                      <a:pPr marL="8890" marR="98425" algn="just">
                        <a:lnSpc>
                          <a:spcPct val="98000"/>
                        </a:lnSpc>
                        <a:spcBef>
                          <a:spcPts val="5"/>
                        </a:spcBef>
                        <a:spcAft>
                          <a:spcPts val="0"/>
                        </a:spcAft>
                      </a:pPr>
                      <a:r>
                        <a:rPr lang="ru-RU" sz="1100" dirty="0">
                          <a:effectLst/>
                        </a:rPr>
                        <a:t>Обеспеченность муниципального округа Семеновский спортивными залами, %</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58115" marR="156845" algn="ctr">
                        <a:spcAft>
                          <a:spcPts val="0"/>
                        </a:spcAft>
                      </a:pPr>
                      <a:r>
                        <a:rPr lang="ru-RU" sz="1200" dirty="0">
                          <a:effectLst/>
                        </a:rPr>
                        <a:t>50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58115" marR="156845" algn="ctr">
                        <a:spcAft>
                          <a:spcPts val="0"/>
                        </a:spcAft>
                      </a:pPr>
                      <a:r>
                        <a:rPr lang="ru-RU" sz="1200" dirty="0">
                          <a:effectLst/>
                        </a:rPr>
                        <a:t>50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58115" marR="156845" algn="ctr">
                        <a:spcAft>
                          <a:spcPts val="0"/>
                        </a:spcAft>
                      </a:pPr>
                      <a:r>
                        <a:rPr lang="ru-RU" sz="1200" dirty="0">
                          <a:effectLst/>
                        </a:rPr>
                        <a:t>50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58115" marR="156845" algn="ctr">
                        <a:spcAft>
                          <a:spcPts val="0"/>
                        </a:spcAft>
                      </a:pPr>
                      <a:r>
                        <a:rPr lang="ru-RU" sz="1200" dirty="0">
                          <a:effectLst/>
                        </a:rPr>
                        <a:t>50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49225" marR="193040" algn="ctr">
                        <a:spcAft>
                          <a:spcPts val="0"/>
                        </a:spcAft>
                      </a:pPr>
                      <a:r>
                        <a:rPr lang="ru-RU" sz="1200" dirty="0">
                          <a:effectLst/>
                        </a:rPr>
                        <a:t>50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786140125"/>
                  </a:ext>
                </a:extLst>
              </a:tr>
              <a:tr h="505822">
                <a:tc>
                  <a:txBody>
                    <a:bodyPr/>
                    <a:lstStyle/>
                    <a:p>
                      <a:pPr marL="8890" marR="98425">
                        <a:lnSpc>
                          <a:spcPct val="98000"/>
                        </a:lnSpc>
                        <a:spcBef>
                          <a:spcPts val="255"/>
                        </a:spcBef>
                        <a:spcAft>
                          <a:spcPts val="0"/>
                        </a:spcAft>
                        <a:tabLst>
                          <a:tab pos="572770" algn="l"/>
                          <a:tab pos="1645920" algn="l"/>
                        </a:tabLst>
                      </a:pPr>
                      <a:r>
                        <a:rPr lang="ru-RU" sz="1100" dirty="0">
                          <a:effectLst/>
                        </a:rPr>
                        <a:t>Обеспеченность муниципального округа Семеновский плоскостными сооружениями, %</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58115" marR="156845" algn="ctr">
                        <a:spcBef>
                          <a:spcPts val="975"/>
                        </a:spcBef>
                        <a:spcAft>
                          <a:spcPts val="0"/>
                        </a:spcAft>
                      </a:pPr>
                      <a:r>
                        <a:rPr lang="ru-RU" sz="1200" dirty="0">
                          <a:effectLst/>
                        </a:rPr>
                        <a:t>65</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58115" marR="156210" algn="ctr">
                        <a:spcBef>
                          <a:spcPts val="975"/>
                        </a:spcBef>
                        <a:spcAft>
                          <a:spcPts val="0"/>
                        </a:spcAft>
                      </a:pPr>
                      <a:r>
                        <a:rPr lang="ru-RU" sz="1200" dirty="0">
                          <a:effectLst/>
                        </a:rPr>
                        <a:t>65</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58115" marR="156845" algn="ctr">
                        <a:spcBef>
                          <a:spcPts val="975"/>
                        </a:spcBef>
                        <a:spcAft>
                          <a:spcPts val="0"/>
                        </a:spcAft>
                      </a:pPr>
                      <a:r>
                        <a:rPr lang="ru-RU" sz="1200" dirty="0">
                          <a:effectLst/>
                        </a:rPr>
                        <a:t>65</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58115" marR="156210" algn="ctr">
                        <a:spcBef>
                          <a:spcPts val="975"/>
                        </a:spcBef>
                        <a:spcAft>
                          <a:spcPts val="0"/>
                        </a:spcAft>
                      </a:pPr>
                      <a:r>
                        <a:rPr lang="ru-RU" sz="1200" dirty="0">
                          <a:effectLst/>
                        </a:rPr>
                        <a:t>65</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49225" marR="193040" algn="ctr">
                        <a:spcBef>
                          <a:spcPts val="975"/>
                        </a:spcBef>
                        <a:spcAft>
                          <a:spcPts val="0"/>
                        </a:spcAft>
                      </a:pPr>
                      <a:r>
                        <a:rPr lang="ru-RU" sz="1200" dirty="0">
                          <a:effectLst/>
                        </a:rPr>
                        <a:t>65</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1504400338"/>
                  </a:ext>
                </a:extLst>
              </a:tr>
              <a:tr h="437703">
                <a:tc>
                  <a:txBody>
                    <a:bodyPr/>
                    <a:lstStyle/>
                    <a:p>
                      <a:pPr marL="8890" marR="99060" algn="just">
                        <a:lnSpc>
                          <a:spcPct val="98000"/>
                        </a:lnSpc>
                        <a:spcBef>
                          <a:spcPts val="370"/>
                        </a:spcBef>
                        <a:spcAft>
                          <a:spcPts val="0"/>
                        </a:spcAft>
                      </a:pPr>
                      <a:r>
                        <a:rPr lang="ru-RU" sz="1100" spc="-5" dirty="0">
                          <a:effectLst/>
                        </a:rPr>
                        <a:t>Обеспеченность муниципального округа Семеновский бассейнами, %</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lgn="ctr">
                        <a:spcBef>
                          <a:spcPts val="40"/>
                        </a:spcBef>
                        <a:spcAft>
                          <a:spcPts val="0"/>
                        </a:spcAft>
                      </a:pPr>
                      <a:r>
                        <a:rPr lang="ru-RU" sz="1200" dirty="0">
                          <a:effectLst/>
                        </a:rPr>
                        <a:t>13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13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13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13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13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3973675290"/>
                  </a:ext>
                </a:extLst>
              </a:tr>
              <a:tr h="843035">
                <a:tc>
                  <a:txBody>
                    <a:bodyPr/>
                    <a:lstStyle/>
                    <a:p>
                      <a:pPr marL="8890" marR="99060" algn="just">
                        <a:lnSpc>
                          <a:spcPct val="98000"/>
                        </a:lnSpc>
                        <a:spcBef>
                          <a:spcPts val="370"/>
                        </a:spcBef>
                        <a:spcAft>
                          <a:spcPts val="0"/>
                        </a:spcAft>
                      </a:pPr>
                      <a:r>
                        <a:rPr lang="ru-RU" sz="1100" spc="-5" dirty="0">
                          <a:effectLst/>
                        </a:rPr>
                        <a:t>Доля занимающихся в спортивных школах от общей численности детей до 17 лет, занимающихся физической культурой и спортом, %</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lgn="ctr">
                        <a:spcBef>
                          <a:spcPts val="40"/>
                        </a:spcBef>
                        <a:spcAft>
                          <a:spcPts val="0"/>
                        </a:spcAft>
                      </a:pPr>
                      <a:r>
                        <a:rPr lang="ru-RU" sz="1200" dirty="0">
                          <a:effectLst/>
                        </a:rPr>
                        <a:t>39</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39</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39</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40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lgn="ctr">
                        <a:spcBef>
                          <a:spcPts val="40"/>
                        </a:spcBef>
                        <a:spcAft>
                          <a:spcPts val="0"/>
                        </a:spcAft>
                      </a:pPr>
                      <a:r>
                        <a:rPr lang="ru-RU" sz="1200" dirty="0">
                          <a:effectLst/>
                        </a:rPr>
                        <a:t>40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778142510"/>
                  </a:ext>
                </a:extLst>
              </a:tr>
              <a:tr h="505822">
                <a:tc>
                  <a:txBody>
                    <a:bodyPr/>
                    <a:lstStyle/>
                    <a:p>
                      <a:pPr marL="8890" marR="99060" algn="just">
                        <a:lnSpc>
                          <a:spcPct val="98000"/>
                        </a:lnSpc>
                        <a:spcBef>
                          <a:spcPts val="370"/>
                        </a:spcBef>
                        <a:spcAft>
                          <a:spcPts val="0"/>
                        </a:spcAft>
                      </a:pPr>
                      <a:r>
                        <a:rPr lang="ru-RU" sz="1100" dirty="0">
                          <a:effectLst/>
                        </a:rPr>
                        <a:t>Доля квалицированных специалистов учреждений спорта, %</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3175" algn="ctr">
                        <a:spcAft>
                          <a:spcPts val="0"/>
                        </a:spcAft>
                      </a:pPr>
                      <a:r>
                        <a:rPr lang="ru-RU" sz="1200" dirty="0">
                          <a:effectLst/>
                        </a:rPr>
                        <a:t>100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3810" algn="ctr">
                        <a:spcAft>
                          <a:spcPts val="0"/>
                        </a:spcAft>
                      </a:pPr>
                      <a:r>
                        <a:rPr lang="ru-RU" sz="1200" dirty="0">
                          <a:effectLst/>
                        </a:rPr>
                        <a:t>100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3175" algn="ctr">
                        <a:spcAft>
                          <a:spcPts val="0"/>
                        </a:spcAft>
                      </a:pPr>
                      <a:r>
                        <a:rPr lang="ru-RU" sz="1200" dirty="0">
                          <a:effectLst/>
                        </a:rPr>
                        <a:t>100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3810" algn="ctr">
                        <a:spcAft>
                          <a:spcPts val="0"/>
                        </a:spcAft>
                      </a:pPr>
                      <a:r>
                        <a:rPr lang="ru-RU" sz="1200" dirty="0">
                          <a:effectLst/>
                        </a:rPr>
                        <a:t>100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R="41910" algn="ctr">
                        <a:spcAft>
                          <a:spcPts val="0"/>
                        </a:spcAft>
                      </a:pPr>
                      <a:r>
                        <a:rPr lang="ru-RU" sz="1200" dirty="0">
                          <a:effectLst/>
                        </a:rPr>
                        <a:t>100</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4006129751"/>
                  </a:ext>
                </a:extLst>
              </a:tr>
            </a:tbl>
          </a:graphicData>
        </a:graphic>
      </p:graphicFrame>
      <p:sp>
        <p:nvSpPr>
          <p:cNvPr id="22" name="TextBox 21">
            <a:extLst>
              <a:ext uri="{FF2B5EF4-FFF2-40B4-BE49-F238E27FC236}">
                <a16:creationId xmlns:a16="http://schemas.microsoft.com/office/drawing/2014/main" id="{C42383A2-8EF4-3999-8054-2E57F7835C43}"/>
              </a:ext>
            </a:extLst>
          </p:cNvPr>
          <p:cNvSpPr txBox="1"/>
          <p:nvPr/>
        </p:nvSpPr>
        <p:spPr>
          <a:xfrm>
            <a:off x="-1004776" y="2419065"/>
            <a:ext cx="3577280" cy="1332416"/>
          </a:xfrm>
          <a:prstGeom prst="rect">
            <a:avLst/>
          </a:prstGeom>
          <a:noFill/>
        </p:spPr>
        <p:txBody>
          <a:bodyPr wrap="square">
            <a:spAutoFit/>
          </a:bodyPr>
          <a:lstStyle/>
          <a:p>
            <a:pPr>
              <a:spcBef>
                <a:spcPts val="30"/>
              </a:spcBef>
              <a:spcAft>
                <a:spcPts val="0"/>
              </a:spcAft>
            </a:pPr>
            <a:endParaRPr lang="ru-RU"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1925" marR="161925" algn="ctr">
              <a:lnSpc>
                <a:spcPts val="1575"/>
              </a:lnSpc>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2024</a:t>
            </a:r>
          </a:p>
          <a:p>
            <a:pPr marL="162560" marR="161925" algn="ctr">
              <a:lnSpc>
                <a:spcPts val="1560"/>
              </a:lnSpc>
              <a:spcAft>
                <a:spcPts val="0"/>
              </a:spcAft>
            </a:pPr>
            <a:r>
              <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50"/>
              </a:lnSpc>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2 821</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0655" algn="ctr">
              <a:lnSpc>
                <a:spcPts val="1565"/>
              </a:lnSpc>
              <a:spcAft>
                <a:spcPts val="0"/>
              </a:spcAft>
            </a:pP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рубль</a:t>
            </a:r>
          </a:p>
        </p:txBody>
      </p:sp>
      <p:sp>
        <p:nvSpPr>
          <p:cNvPr id="24" name="TextBox 23">
            <a:extLst>
              <a:ext uri="{FF2B5EF4-FFF2-40B4-BE49-F238E27FC236}">
                <a16:creationId xmlns:a16="http://schemas.microsoft.com/office/drawing/2014/main" id="{851D320D-80C9-96E1-F184-997DA325D865}"/>
              </a:ext>
            </a:extLst>
          </p:cNvPr>
          <p:cNvSpPr txBox="1"/>
          <p:nvPr/>
        </p:nvSpPr>
        <p:spPr>
          <a:xfrm>
            <a:off x="152400" y="2438400"/>
            <a:ext cx="4022124" cy="1331134"/>
          </a:xfrm>
          <a:prstGeom prst="rect">
            <a:avLst/>
          </a:prstGeom>
          <a:noFill/>
        </p:spPr>
        <p:txBody>
          <a:bodyPr wrap="square">
            <a:spAutoFit/>
          </a:bodyPr>
          <a:lstStyle/>
          <a:p>
            <a:pPr>
              <a:spcBef>
                <a:spcPts val="30"/>
              </a:spcBef>
              <a:spcAft>
                <a:spcPts val="0"/>
              </a:spcAft>
            </a:pPr>
            <a:endParaRPr lang="ru-RU" sz="1800" dirty="0">
              <a:solidFill>
                <a:schemeClr val="accent6">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575"/>
              </a:lnSpc>
              <a:spcAft>
                <a:spcPts val="0"/>
              </a:spcAft>
            </a:pP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a:t>
            </a: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025</a:t>
            </a:r>
          </a:p>
          <a:p>
            <a:pPr marL="162560" marR="161925" algn="ctr">
              <a:lnSpc>
                <a:spcPts val="1560"/>
              </a:lnSpc>
              <a:spcAft>
                <a:spcPts val="0"/>
              </a:spcAft>
            </a:pPr>
            <a:r>
              <a:rPr lang="ru-RU"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50"/>
              </a:lnSpc>
              <a:spcAft>
                <a:spcPts val="0"/>
              </a:spcAft>
            </a:pPr>
            <a:r>
              <a:rPr lang="ru-RU" sz="20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3 029</a:t>
            </a:r>
            <a:endPar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0655" algn="ctr">
              <a:lnSpc>
                <a:spcPts val="1565"/>
              </a:lnSpc>
              <a:spcAft>
                <a:spcPts val="0"/>
              </a:spcAft>
            </a:pPr>
            <a:r>
              <a:rPr lang="ru-RU" sz="1400" dirty="0">
                <a:effectLst/>
                <a:latin typeface="Arial" panose="020B0604020202020204" pitchFamily="34" charset="0"/>
                <a:ea typeface="Verdana" panose="020B0604030504040204" pitchFamily="34" charset="0"/>
                <a:cs typeface="Arial" panose="020B0604020202020204" pitchFamily="34" charset="0"/>
              </a:rPr>
              <a:t>рублей</a:t>
            </a:r>
          </a:p>
        </p:txBody>
      </p:sp>
      <p:sp>
        <p:nvSpPr>
          <p:cNvPr id="20" name="Номер слайда 19">
            <a:extLst>
              <a:ext uri="{FF2B5EF4-FFF2-40B4-BE49-F238E27FC236}">
                <a16:creationId xmlns:a16="http://schemas.microsoft.com/office/drawing/2014/main" id="{32520EE7-A2A9-19E9-3AE3-62DB481C4358}"/>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48</a:t>
            </a:fld>
            <a:endParaRPr lang="ru-RU" spc="-100" dirty="0"/>
          </a:p>
        </p:txBody>
      </p:sp>
      <p:sp>
        <p:nvSpPr>
          <p:cNvPr id="25" name="TextBox 24">
            <a:extLst>
              <a:ext uri="{FF2B5EF4-FFF2-40B4-BE49-F238E27FC236}">
                <a16:creationId xmlns:a16="http://schemas.microsoft.com/office/drawing/2014/main" id="{D7E5D905-F8DF-4BC3-FB1D-008A0FCEA822}"/>
              </a:ext>
            </a:extLst>
          </p:cNvPr>
          <p:cNvSpPr txBox="1"/>
          <p:nvPr/>
        </p:nvSpPr>
        <p:spPr>
          <a:xfrm>
            <a:off x="2743200" y="2438400"/>
            <a:ext cx="1388098" cy="1331134"/>
          </a:xfrm>
          <a:prstGeom prst="rect">
            <a:avLst/>
          </a:prstGeom>
          <a:noFill/>
        </p:spPr>
        <p:txBody>
          <a:bodyPr wrap="square">
            <a:spAutoFit/>
          </a:bodyPr>
          <a:lstStyle/>
          <a:p>
            <a:pPr>
              <a:spcBef>
                <a:spcPts val="30"/>
              </a:spcBef>
              <a:spcAft>
                <a:spcPts val="0"/>
              </a:spcAft>
            </a:pPr>
            <a:endParaRPr lang="ru-RU" sz="1800" dirty="0">
              <a:solidFill>
                <a:schemeClr val="tx2">
                  <a:lumMod val="50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575"/>
              </a:lnSpc>
              <a:spcAft>
                <a:spcPts val="0"/>
              </a:spcAft>
            </a:pP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2026</a:t>
            </a:r>
          </a:p>
          <a:p>
            <a:pPr marL="162560" marR="161925" algn="ctr">
              <a:lnSpc>
                <a:spcPts val="1560"/>
              </a:lnSpc>
              <a:spcAft>
                <a:spcPts val="0"/>
              </a:spcAft>
            </a:pPr>
            <a:r>
              <a:rPr lang="ru-RU" sz="20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50"/>
              </a:lnSpc>
              <a:spcAft>
                <a:spcPts val="0"/>
              </a:spcAft>
            </a:pPr>
            <a:r>
              <a:rPr lang="ru-RU" sz="20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3 212</a:t>
            </a:r>
            <a:endParaRPr lang="ru-RU" sz="20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162560" marR="160655" algn="ctr">
              <a:lnSpc>
                <a:spcPts val="156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рублей</a:t>
            </a:r>
          </a:p>
        </p:txBody>
      </p:sp>
    </p:spTree>
    <p:extLst>
      <p:ext uri="{BB962C8B-B14F-4D97-AF65-F5344CB8AC3E}">
        <p14:creationId xmlns:p14="http://schemas.microsoft.com/office/powerpoint/2010/main" val="2925829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41"/>
          <p:cNvSpPr txBox="1">
            <a:spLocks noChangeArrowheads="1"/>
          </p:cNvSpPr>
          <p:nvPr/>
        </p:nvSpPr>
        <p:spPr bwMode="auto">
          <a:xfrm>
            <a:off x="3962400" y="7467600"/>
            <a:ext cx="2293620" cy="22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50495" marR="107950" algn="ctr">
              <a:spcBef>
                <a:spcPts val="3465"/>
              </a:spcBef>
              <a:spcAft>
                <a:spcPts val="0"/>
              </a:spcAft>
            </a:pPr>
            <a:r>
              <a:rPr lang="ru-RU" sz="3300" b="1" dirty="0">
                <a:solidFill>
                  <a:srgbClr val="002060"/>
                </a:solidFill>
                <a:effectLst/>
                <a:latin typeface="Tahoma" panose="020B0604030504040204" pitchFamily="34" charset="0"/>
                <a:ea typeface="Verdana" panose="020B0604030504040204" pitchFamily="34" charset="0"/>
                <a:cs typeface="Verdana" panose="020B0604030504040204" pitchFamily="34" charset="0"/>
              </a:rPr>
              <a:t>   </a:t>
            </a:r>
            <a:r>
              <a:rPr lang="ru-RU" sz="3300" b="1" dirty="0">
                <a:solidFill>
                  <a:srgbClr val="002060"/>
                </a:solidFill>
                <a:effectLst/>
                <a:latin typeface="Arial" panose="020B0604020202020204" pitchFamily="34" charset="0"/>
                <a:ea typeface="Verdana" panose="020B0604030504040204" pitchFamily="34" charset="0"/>
                <a:cs typeface="Arial" panose="020B0604020202020204" pitchFamily="34" charset="0"/>
              </a:rPr>
              <a:t>13,9</a:t>
            </a:r>
            <a:endParaRPr lang="ru-RU" sz="3300"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a:p>
            <a:pPr marL="149860" marR="109220" algn="ctr">
              <a:lnSpc>
                <a:spcPts val="1560"/>
              </a:lnSpc>
              <a:spcBef>
                <a:spcPts val="10"/>
              </a:spcBef>
              <a:spcAft>
                <a:spcPts val="0"/>
              </a:spcAft>
            </a:pPr>
            <a:r>
              <a:rPr lang="ru-RU" sz="1300" b="1" spc="-5" dirty="0">
                <a:solidFill>
                  <a:srgbClr val="002060"/>
                </a:solidFill>
                <a:effectLst/>
                <a:latin typeface="Tahoma" panose="020B0604030504040204" pitchFamily="34" charset="0"/>
                <a:ea typeface="Verdana" panose="020B0604030504040204" pitchFamily="34" charset="0"/>
                <a:cs typeface="Verdana" panose="020B0604030504040204" pitchFamily="34" charset="0"/>
              </a:rPr>
              <a:t>       млн.</a:t>
            </a:r>
            <a:r>
              <a:rPr lang="ru-RU" sz="1300" b="1" spc="-85" dirty="0">
                <a:solidFill>
                  <a:srgbClr val="002060"/>
                </a:solidFill>
                <a:effectLst/>
                <a:latin typeface="Tahoma" panose="020B0604030504040204" pitchFamily="34" charset="0"/>
                <a:ea typeface="Verdana" panose="020B0604030504040204" pitchFamily="34" charset="0"/>
                <a:cs typeface="Verdana" panose="020B0604030504040204" pitchFamily="34" charset="0"/>
              </a:rPr>
              <a:t> </a:t>
            </a:r>
            <a:r>
              <a:rPr lang="ru-RU" sz="1300" b="1" spc="-5" dirty="0">
                <a:solidFill>
                  <a:srgbClr val="002060"/>
                </a:solidFill>
                <a:effectLst/>
                <a:latin typeface="Tahoma" panose="020B0604030504040204" pitchFamily="34" charset="0"/>
                <a:ea typeface="Verdana" panose="020B0604030504040204" pitchFamily="34" charset="0"/>
                <a:cs typeface="Verdana" panose="020B0604030504040204" pitchFamily="34" charset="0"/>
              </a:rPr>
              <a:t>рублей</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532"/>
          <p:cNvGrpSpPr>
            <a:grpSpLocks/>
          </p:cNvGrpSpPr>
          <p:nvPr/>
        </p:nvGrpSpPr>
        <p:grpSpPr bwMode="auto">
          <a:xfrm>
            <a:off x="3614414" y="5665205"/>
            <a:ext cx="3016885" cy="1499126"/>
            <a:chOff x="5607" y="888"/>
            <a:chExt cx="4751" cy="2440"/>
          </a:xfrm>
        </p:grpSpPr>
        <p:pic>
          <p:nvPicPr>
            <p:cNvPr id="6" name="Picture 5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 y="1568"/>
              <a:ext cx="1004"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538"/>
            <p:cNvSpPr>
              <a:spLocks/>
            </p:cNvSpPr>
            <p:nvPr/>
          </p:nvSpPr>
          <p:spPr bwMode="auto">
            <a:xfrm>
              <a:off x="5862" y="1450"/>
              <a:ext cx="864" cy="1765"/>
            </a:xfrm>
            <a:custGeom>
              <a:avLst/>
              <a:gdLst>
                <a:gd name="T0" fmla="+- 0 6520 5800"/>
                <a:gd name="T1" fmla="*/ T0 w 864"/>
                <a:gd name="T2" fmla="+- 0 748 748"/>
                <a:gd name="T3" fmla="*/ 748 h 2467"/>
                <a:gd name="T4" fmla="+- 0 5944 5800"/>
                <a:gd name="T5" fmla="*/ T4 w 864"/>
                <a:gd name="T6" fmla="+- 0 748 748"/>
                <a:gd name="T7" fmla="*/ 748 h 2467"/>
                <a:gd name="T8" fmla="+- 0 5888 5800"/>
                <a:gd name="T9" fmla="*/ T8 w 864"/>
                <a:gd name="T10" fmla="+- 0 759 748"/>
                <a:gd name="T11" fmla="*/ 759 h 2467"/>
                <a:gd name="T12" fmla="+- 0 5842 5800"/>
                <a:gd name="T13" fmla="*/ T12 w 864"/>
                <a:gd name="T14" fmla="+- 0 790 748"/>
                <a:gd name="T15" fmla="*/ 790 h 2467"/>
                <a:gd name="T16" fmla="+- 0 5811 5800"/>
                <a:gd name="T17" fmla="*/ T16 w 864"/>
                <a:gd name="T18" fmla="+- 0 836 748"/>
                <a:gd name="T19" fmla="*/ 836 h 2467"/>
                <a:gd name="T20" fmla="+- 0 5800 5800"/>
                <a:gd name="T21" fmla="*/ T20 w 864"/>
                <a:gd name="T22" fmla="+- 0 892 748"/>
                <a:gd name="T23" fmla="*/ 892 h 2467"/>
                <a:gd name="T24" fmla="+- 0 5800 5800"/>
                <a:gd name="T25" fmla="*/ T24 w 864"/>
                <a:gd name="T26" fmla="+- 0 3071 748"/>
                <a:gd name="T27" fmla="*/ 3071 h 2467"/>
                <a:gd name="T28" fmla="+- 0 5811 5800"/>
                <a:gd name="T29" fmla="*/ T28 w 864"/>
                <a:gd name="T30" fmla="+- 0 3127 748"/>
                <a:gd name="T31" fmla="*/ 3127 h 2467"/>
                <a:gd name="T32" fmla="+- 0 5842 5800"/>
                <a:gd name="T33" fmla="*/ T32 w 864"/>
                <a:gd name="T34" fmla="+- 0 3173 748"/>
                <a:gd name="T35" fmla="*/ 3173 h 2467"/>
                <a:gd name="T36" fmla="+- 0 5888 5800"/>
                <a:gd name="T37" fmla="*/ T36 w 864"/>
                <a:gd name="T38" fmla="+- 0 3204 748"/>
                <a:gd name="T39" fmla="*/ 3204 h 2467"/>
                <a:gd name="T40" fmla="+- 0 5944 5800"/>
                <a:gd name="T41" fmla="*/ T40 w 864"/>
                <a:gd name="T42" fmla="+- 0 3215 748"/>
                <a:gd name="T43" fmla="*/ 3215 h 2467"/>
                <a:gd name="T44" fmla="+- 0 6520 5800"/>
                <a:gd name="T45" fmla="*/ T44 w 864"/>
                <a:gd name="T46" fmla="+- 0 3215 748"/>
                <a:gd name="T47" fmla="*/ 3215 h 2467"/>
                <a:gd name="T48" fmla="+- 0 6576 5800"/>
                <a:gd name="T49" fmla="*/ T48 w 864"/>
                <a:gd name="T50" fmla="+- 0 3204 748"/>
                <a:gd name="T51" fmla="*/ 3204 h 2467"/>
                <a:gd name="T52" fmla="+- 0 6622 5800"/>
                <a:gd name="T53" fmla="*/ T52 w 864"/>
                <a:gd name="T54" fmla="+- 0 3173 748"/>
                <a:gd name="T55" fmla="*/ 3173 h 2467"/>
                <a:gd name="T56" fmla="+- 0 6652 5800"/>
                <a:gd name="T57" fmla="*/ T56 w 864"/>
                <a:gd name="T58" fmla="+- 0 3127 748"/>
                <a:gd name="T59" fmla="*/ 3127 h 2467"/>
                <a:gd name="T60" fmla="+- 0 6664 5800"/>
                <a:gd name="T61" fmla="*/ T60 w 864"/>
                <a:gd name="T62" fmla="+- 0 3071 748"/>
                <a:gd name="T63" fmla="*/ 3071 h 2467"/>
                <a:gd name="T64" fmla="+- 0 6664 5800"/>
                <a:gd name="T65" fmla="*/ T64 w 864"/>
                <a:gd name="T66" fmla="+- 0 892 748"/>
                <a:gd name="T67" fmla="*/ 892 h 2467"/>
                <a:gd name="T68" fmla="+- 0 6652 5800"/>
                <a:gd name="T69" fmla="*/ T68 w 864"/>
                <a:gd name="T70" fmla="+- 0 836 748"/>
                <a:gd name="T71" fmla="*/ 836 h 2467"/>
                <a:gd name="T72" fmla="+- 0 6622 5800"/>
                <a:gd name="T73" fmla="*/ T72 w 864"/>
                <a:gd name="T74" fmla="+- 0 790 748"/>
                <a:gd name="T75" fmla="*/ 790 h 2467"/>
                <a:gd name="T76" fmla="+- 0 6576 5800"/>
                <a:gd name="T77" fmla="*/ T76 w 864"/>
                <a:gd name="T78" fmla="+- 0 759 748"/>
                <a:gd name="T79" fmla="*/ 759 h 2467"/>
                <a:gd name="T80" fmla="+- 0 6520 5800"/>
                <a:gd name="T81" fmla="*/ T80 w 864"/>
                <a:gd name="T82" fmla="+- 0 748 748"/>
                <a:gd name="T83" fmla="*/ 748 h 24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467">
                  <a:moveTo>
                    <a:pt x="720" y="0"/>
                  </a:moveTo>
                  <a:lnTo>
                    <a:pt x="144" y="0"/>
                  </a:lnTo>
                  <a:lnTo>
                    <a:pt x="88" y="11"/>
                  </a:lnTo>
                  <a:lnTo>
                    <a:pt x="42" y="42"/>
                  </a:lnTo>
                  <a:lnTo>
                    <a:pt x="11" y="88"/>
                  </a:lnTo>
                  <a:lnTo>
                    <a:pt x="0" y="144"/>
                  </a:lnTo>
                  <a:lnTo>
                    <a:pt x="0" y="2323"/>
                  </a:lnTo>
                  <a:lnTo>
                    <a:pt x="11" y="2379"/>
                  </a:lnTo>
                  <a:lnTo>
                    <a:pt x="42" y="2425"/>
                  </a:lnTo>
                  <a:lnTo>
                    <a:pt x="88" y="2456"/>
                  </a:lnTo>
                  <a:lnTo>
                    <a:pt x="144" y="2467"/>
                  </a:lnTo>
                  <a:lnTo>
                    <a:pt x="720" y="2467"/>
                  </a:lnTo>
                  <a:lnTo>
                    <a:pt x="776" y="2456"/>
                  </a:lnTo>
                  <a:lnTo>
                    <a:pt x="822" y="2425"/>
                  </a:lnTo>
                  <a:lnTo>
                    <a:pt x="852" y="2379"/>
                  </a:lnTo>
                  <a:lnTo>
                    <a:pt x="864" y="2323"/>
                  </a:lnTo>
                  <a:lnTo>
                    <a:pt x="864" y="144"/>
                  </a:lnTo>
                  <a:lnTo>
                    <a:pt x="852" y="88"/>
                  </a:lnTo>
                  <a:lnTo>
                    <a:pt x="822"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pic>
          <p:nvPicPr>
            <p:cNvPr id="8" name="Picture 5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 y="1465"/>
              <a:ext cx="1004"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536"/>
            <p:cNvSpPr>
              <a:spLocks/>
            </p:cNvSpPr>
            <p:nvPr/>
          </p:nvSpPr>
          <p:spPr bwMode="auto">
            <a:xfrm>
              <a:off x="7520" y="1465"/>
              <a:ext cx="864" cy="1750"/>
            </a:xfrm>
            <a:custGeom>
              <a:avLst/>
              <a:gdLst>
                <a:gd name="T0" fmla="+- 0 8240 7520"/>
                <a:gd name="T1" fmla="*/ T0 w 864"/>
                <a:gd name="T2" fmla="+- 0 1009 1009"/>
                <a:gd name="T3" fmla="*/ 1009 h 2206"/>
                <a:gd name="T4" fmla="+- 0 7664 7520"/>
                <a:gd name="T5" fmla="*/ T4 w 864"/>
                <a:gd name="T6" fmla="+- 0 1009 1009"/>
                <a:gd name="T7" fmla="*/ 1009 h 2206"/>
                <a:gd name="T8" fmla="+- 0 7608 7520"/>
                <a:gd name="T9" fmla="*/ T8 w 864"/>
                <a:gd name="T10" fmla="+- 0 1020 1009"/>
                <a:gd name="T11" fmla="*/ 1020 h 2206"/>
                <a:gd name="T12" fmla="+- 0 7563 7520"/>
                <a:gd name="T13" fmla="*/ T12 w 864"/>
                <a:gd name="T14" fmla="+- 0 1051 1009"/>
                <a:gd name="T15" fmla="*/ 1051 h 2206"/>
                <a:gd name="T16" fmla="+- 0 7532 7520"/>
                <a:gd name="T17" fmla="*/ T16 w 864"/>
                <a:gd name="T18" fmla="+- 0 1097 1009"/>
                <a:gd name="T19" fmla="*/ 1097 h 2206"/>
                <a:gd name="T20" fmla="+- 0 7520 7520"/>
                <a:gd name="T21" fmla="*/ T20 w 864"/>
                <a:gd name="T22" fmla="+- 0 1153 1009"/>
                <a:gd name="T23" fmla="*/ 1153 h 2206"/>
                <a:gd name="T24" fmla="+- 0 7520 7520"/>
                <a:gd name="T25" fmla="*/ T24 w 864"/>
                <a:gd name="T26" fmla="+- 0 3071 1009"/>
                <a:gd name="T27" fmla="*/ 3071 h 2206"/>
                <a:gd name="T28" fmla="+- 0 7532 7520"/>
                <a:gd name="T29" fmla="*/ T28 w 864"/>
                <a:gd name="T30" fmla="+- 0 3127 1009"/>
                <a:gd name="T31" fmla="*/ 3127 h 2206"/>
                <a:gd name="T32" fmla="+- 0 7563 7520"/>
                <a:gd name="T33" fmla="*/ T32 w 864"/>
                <a:gd name="T34" fmla="+- 0 3173 1009"/>
                <a:gd name="T35" fmla="*/ 3173 h 2206"/>
                <a:gd name="T36" fmla="+- 0 7608 7520"/>
                <a:gd name="T37" fmla="*/ T36 w 864"/>
                <a:gd name="T38" fmla="+- 0 3204 1009"/>
                <a:gd name="T39" fmla="*/ 3204 h 2206"/>
                <a:gd name="T40" fmla="+- 0 7664 7520"/>
                <a:gd name="T41" fmla="*/ T40 w 864"/>
                <a:gd name="T42" fmla="+- 0 3215 1009"/>
                <a:gd name="T43" fmla="*/ 3215 h 2206"/>
                <a:gd name="T44" fmla="+- 0 8240 7520"/>
                <a:gd name="T45" fmla="*/ T44 w 864"/>
                <a:gd name="T46" fmla="+- 0 3215 1009"/>
                <a:gd name="T47" fmla="*/ 3215 h 2206"/>
                <a:gd name="T48" fmla="+- 0 8296 7520"/>
                <a:gd name="T49" fmla="*/ T48 w 864"/>
                <a:gd name="T50" fmla="+- 0 3204 1009"/>
                <a:gd name="T51" fmla="*/ 3204 h 2206"/>
                <a:gd name="T52" fmla="+- 0 8342 7520"/>
                <a:gd name="T53" fmla="*/ T52 w 864"/>
                <a:gd name="T54" fmla="+- 0 3173 1009"/>
                <a:gd name="T55" fmla="*/ 3173 h 2206"/>
                <a:gd name="T56" fmla="+- 0 8373 7520"/>
                <a:gd name="T57" fmla="*/ T56 w 864"/>
                <a:gd name="T58" fmla="+- 0 3127 1009"/>
                <a:gd name="T59" fmla="*/ 3127 h 2206"/>
                <a:gd name="T60" fmla="+- 0 8384 7520"/>
                <a:gd name="T61" fmla="*/ T60 w 864"/>
                <a:gd name="T62" fmla="+- 0 3071 1009"/>
                <a:gd name="T63" fmla="*/ 3071 h 2206"/>
                <a:gd name="T64" fmla="+- 0 8384 7520"/>
                <a:gd name="T65" fmla="*/ T64 w 864"/>
                <a:gd name="T66" fmla="+- 0 1153 1009"/>
                <a:gd name="T67" fmla="*/ 1153 h 2206"/>
                <a:gd name="T68" fmla="+- 0 8373 7520"/>
                <a:gd name="T69" fmla="*/ T68 w 864"/>
                <a:gd name="T70" fmla="+- 0 1097 1009"/>
                <a:gd name="T71" fmla="*/ 1097 h 2206"/>
                <a:gd name="T72" fmla="+- 0 8342 7520"/>
                <a:gd name="T73" fmla="*/ T72 w 864"/>
                <a:gd name="T74" fmla="+- 0 1051 1009"/>
                <a:gd name="T75" fmla="*/ 1051 h 2206"/>
                <a:gd name="T76" fmla="+- 0 8296 7520"/>
                <a:gd name="T77" fmla="*/ T76 w 864"/>
                <a:gd name="T78" fmla="+- 0 1020 1009"/>
                <a:gd name="T79" fmla="*/ 1020 h 2206"/>
                <a:gd name="T80" fmla="+- 0 8240 7520"/>
                <a:gd name="T81" fmla="*/ T80 w 864"/>
                <a:gd name="T82" fmla="+- 0 1009 1009"/>
                <a:gd name="T83" fmla="*/ 1009 h 22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206">
                  <a:moveTo>
                    <a:pt x="720" y="0"/>
                  </a:moveTo>
                  <a:lnTo>
                    <a:pt x="144" y="0"/>
                  </a:lnTo>
                  <a:lnTo>
                    <a:pt x="88" y="11"/>
                  </a:lnTo>
                  <a:lnTo>
                    <a:pt x="43" y="42"/>
                  </a:lnTo>
                  <a:lnTo>
                    <a:pt x="12" y="88"/>
                  </a:lnTo>
                  <a:lnTo>
                    <a:pt x="0" y="144"/>
                  </a:lnTo>
                  <a:lnTo>
                    <a:pt x="0" y="2062"/>
                  </a:lnTo>
                  <a:lnTo>
                    <a:pt x="12" y="2118"/>
                  </a:lnTo>
                  <a:lnTo>
                    <a:pt x="43" y="2164"/>
                  </a:lnTo>
                  <a:lnTo>
                    <a:pt x="88" y="2195"/>
                  </a:lnTo>
                  <a:lnTo>
                    <a:pt x="144" y="2206"/>
                  </a:lnTo>
                  <a:lnTo>
                    <a:pt x="720" y="2206"/>
                  </a:lnTo>
                  <a:lnTo>
                    <a:pt x="776" y="2195"/>
                  </a:lnTo>
                  <a:lnTo>
                    <a:pt x="822" y="2164"/>
                  </a:lnTo>
                  <a:lnTo>
                    <a:pt x="853" y="2118"/>
                  </a:lnTo>
                  <a:lnTo>
                    <a:pt x="864" y="2062"/>
                  </a:lnTo>
                  <a:lnTo>
                    <a:pt x="864" y="144"/>
                  </a:lnTo>
                  <a:lnTo>
                    <a:pt x="853" y="88"/>
                  </a:lnTo>
                  <a:lnTo>
                    <a:pt x="822"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 name="Freeform 534"/>
            <p:cNvSpPr>
              <a:spLocks/>
            </p:cNvSpPr>
            <p:nvPr/>
          </p:nvSpPr>
          <p:spPr bwMode="auto">
            <a:xfrm>
              <a:off x="9240" y="888"/>
              <a:ext cx="864" cy="2327"/>
            </a:xfrm>
            <a:custGeom>
              <a:avLst/>
              <a:gdLst>
                <a:gd name="T0" fmla="+- 0 9961 9241"/>
                <a:gd name="T1" fmla="*/ T0 w 864"/>
                <a:gd name="T2" fmla="+- 0 541 541"/>
                <a:gd name="T3" fmla="*/ 541 h 2674"/>
                <a:gd name="T4" fmla="+- 0 9385 9241"/>
                <a:gd name="T5" fmla="*/ T4 w 864"/>
                <a:gd name="T6" fmla="+- 0 541 541"/>
                <a:gd name="T7" fmla="*/ 541 h 2674"/>
                <a:gd name="T8" fmla="+- 0 9329 9241"/>
                <a:gd name="T9" fmla="*/ T8 w 864"/>
                <a:gd name="T10" fmla="+- 0 552 541"/>
                <a:gd name="T11" fmla="*/ 552 h 2674"/>
                <a:gd name="T12" fmla="+- 0 9283 9241"/>
                <a:gd name="T13" fmla="*/ T12 w 864"/>
                <a:gd name="T14" fmla="+- 0 583 541"/>
                <a:gd name="T15" fmla="*/ 583 h 2674"/>
                <a:gd name="T16" fmla="+- 0 9252 9241"/>
                <a:gd name="T17" fmla="*/ T16 w 864"/>
                <a:gd name="T18" fmla="+- 0 629 541"/>
                <a:gd name="T19" fmla="*/ 629 h 2674"/>
                <a:gd name="T20" fmla="+- 0 9241 9241"/>
                <a:gd name="T21" fmla="*/ T20 w 864"/>
                <a:gd name="T22" fmla="+- 0 685 541"/>
                <a:gd name="T23" fmla="*/ 685 h 2674"/>
                <a:gd name="T24" fmla="+- 0 9241 9241"/>
                <a:gd name="T25" fmla="*/ T24 w 864"/>
                <a:gd name="T26" fmla="+- 0 3071 541"/>
                <a:gd name="T27" fmla="*/ 3071 h 2674"/>
                <a:gd name="T28" fmla="+- 0 9252 9241"/>
                <a:gd name="T29" fmla="*/ T28 w 864"/>
                <a:gd name="T30" fmla="+- 0 3127 541"/>
                <a:gd name="T31" fmla="*/ 3127 h 2674"/>
                <a:gd name="T32" fmla="+- 0 9283 9241"/>
                <a:gd name="T33" fmla="*/ T32 w 864"/>
                <a:gd name="T34" fmla="+- 0 3173 541"/>
                <a:gd name="T35" fmla="*/ 3173 h 2674"/>
                <a:gd name="T36" fmla="+- 0 9329 9241"/>
                <a:gd name="T37" fmla="*/ T36 w 864"/>
                <a:gd name="T38" fmla="+- 0 3204 541"/>
                <a:gd name="T39" fmla="*/ 3204 h 2674"/>
                <a:gd name="T40" fmla="+- 0 9385 9241"/>
                <a:gd name="T41" fmla="*/ T40 w 864"/>
                <a:gd name="T42" fmla="+- 0 3215 541"/>
                <a:gd name="T43" fmla="*/ 3215 h 2674"/>
                <a:gd name="T44" fmla="+- 0 9961 9241"/>
                <a:gd name="T45" fmla="*/ T44 w 864"/>
                <a:gd name="T46" fmla="+- 0 3215 541"/>
                <a:gd name="T47" fmla="*/ 3215 h 2674"/>
                <a:gd name="T48" fmla="+- 0 10017 9241"/>
                <a:gd name="T49" fmla="*/ T48 w 864"/>
                <a:gd name="T50" fmla="+- 0 3204 541"/>
                <a:gd name="T51" fmla="*/ 3204 h 2674"/>
                <a:gd name="T52" fmla="+- 0 10062 9241"/>
                <a:gd name="T53" fmla="*/ T52 w 864"/>
                <a:gd name="T54" fmla="+- 0 3173 541"/>
                <a:gd name="T55" fmla="*/ 3173 h 2674"/>
                <a:gd name="T56" fmla="+- 0 10093 9241"/>
                <a:gd name="T57" fmla="*/ T56 w 864"/>
                <a:gd name="T58" fmla="+- 0 3127 541"/>
                <a:gd name="T59" fmla="*/ 3127 h 2674"/>
                <a:gd name="T60" fmla="+- 0 10105 9241"/>
                <a:gd name="T61" fmla="*/ T60 w 864"/>
                <a:gd name="T62" fmla="+- 0 3071 541"/>
                <a:gd name="T63" fmla="*/ 3071 h 2674"/>
                <a:gd name="T64" fmla="+- 0 10105 9241"/>
                <a:gd name="T65" fmla="*/ T64 w 864"/>
                <a:gd name="T66" fmla="+- 0 685 541"/>
                <a:gd name="T67" fmla="*/ 685 h 2674"/>
                <a:gd name="T68" fmla="+- 0 10093 9241"/>
                <a:gd name="T69" fmla="*/ T68 w 864"/>
                <a:gd name="T70" fmla="+- 0 629 541"/>
                <a:gd name="T71" fmla="*/ 629 h 2674"/>
                <a:gd name="T72" fmla="+- 0 10062 9241"/>
                <a:gd name="T73" fmla="*/ T72 w 864"/>
                <a:gd name="T74" fmla="+- 0 583 541"/>
                <a:gd name="T75" fmla="*/ 583 h 2674"/>
                <a:gd name="T76" fmla="+- 0 10017 9241"/>
                <a:gd name="T77" fmla="*/ T76 w 864"/>
                <a:gd name="T78" fmla="+- 0 552 541"/>
                <a:gd name="T79" fmla="*/ 552 h 2674"/>
                <a:gd name="T80" fmla="+- 0 9961 9241"/>
                <a:gd name="T81" fmla="*/ T80 w 864"/>
                <a:gd name="T82" fmla="+- 0 541 541"/>
                <a:gd name="T83" fmla="*/ 541 h 26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74">
                  <a:moveTo>
                    <a:pt x="720" y="0"/>
                  </a:moveTo>
                  <a:lnTo>
                    <a:pt x="144" y="0"/>
                  </a:lnTo>
                  <a:lnTo>
                    <a:pt x="88" y="11"/>
                  </a:lnTo>
                  <a:lnTo>
                    <a:pt x="42" y="42"/>
                  </a:lnTo>
                  <a:lnTo>
                    <a:pt x="11" y="88"/>
                  </a:lnTo>
                  <a:lnTo>
                    <a:pt x="0" y="144"/>
                  </a:lnTo>
                  <a:lnTo>
                    <a:pt x="0" y="2530"/>
                  </a:lnTo>
                  <a:lnTo>
                    <a:pt x="11" y="2586"/>
                  </a:lnTo>
                  <a:lnTo>
                    <a:pt x="42" y="2632"/>
                  </a:lnTo>
                  <a:lnTo>
                    <a:pt x="88" y="2663"/>
                  </a:lnTo>
                  <a:lnTo>
                    <a:pt x="144" y="2674"/>
                  </a:lnTo>
                  <a:lnTo>
                    <a:pt x="720" y="2674"/>
                  </a:lnTo>
                  <a:lnTo>
                    <a:pt x="776" y="2663"/>
                  </a:lnTo>
                  <a:lnTo>
                    <a:pt x="821" y="2632"/>
                  </a:lnTo>
                  <a:lnTo>
                    <a:pt x="852" y="2586"/>
                  </a:lnTo>
                  <a:lnTo>
                    <a:pt x="864" y="2530"/>
                  </a:lnTo>
                  <a:lnTo>
                    <a:pt x="864" y="144"/>
                  </a:lnTo>
                  <a:lnTo>
                    <a:pt x="852" y="88"/>
                  </a:lnTo>
                  <a:lnTo>
                    <a:pt x="821"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cxnSp>
          <p:nvCxnSpPr>
            <p:cNvPr id="12" name="Line 533"/>
            <p:cNvCxnSpPr>
              <a:cxnSpLocks noChangeShapeType="1"/>
            </p:cNvCxnSpPr>
            <p:nvPr/>
          </p:nvCxnSpPr>
          <p:spPr bwMode="auto">
            <a:xfrm>
              <a:off x="5607" y="3290"/>
              <a:ext cx="4751" cy="0"/>
            </a:xfrm>
            <a:prstGeom prst="line">
              <a:avLst/>
            </a:prstGeom>
            <a:noFill/>
            <a:ln w="9525">
              <a:solidFill>
                <a:srgbClr val="28AEAF"/>
              </a:solidFill>
              <a:prstDash val="solid"/>
              <a:round/>
              <a:headEnd/>
              <a:tailEnd/>
            </a:ln>
            <a:extLst>
              <a:ext uri="{909E8E84-426E-40DD-AFC4-6F175D3DCCD1}">
                <a14:hiddenFill xmlns:a14="http://schemas.microsoft.com/office/drawing/2010/main">
                  <a:noFill/>
                </a14:hiddenFill>
              </a:ext>
            </a:extLst>
          </p:spPr>
        </p:cxnSp>
      </p:grpSp>
      <p:sp>
        <p:nvSpPr>
          <p:cNvPr id="16" name="Прямоугольник 15"/>
          <p:cNvSpPr/>
          <p:nvPr/>
        </p:nvSpPr>
        <p:spPr>
          <a:xfrm>
            <a:off x="4800600" y="5562600"/>
            <a:ext cx="699230" cy="369332"/>
          </a:xfrm>
          <a:prstGeom prst="rect">
            <a:avLst/>
          </a:prstGeom>
        </p:spPr>
        <p:txBody>
          <a:bodyPr wrap="none">
            <a:spAutoFit/>
          </a:bodyPr>
          <a:lstStyle/>
          <a:p>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12,4</a:t>
            </a:r>
            <a:endParaRPr lang="ru-RU" dirty="0">
              <a:solidFill>
                <a:srgbClr val="002060"/>
              </a:solidFill>
            </a:endParaRPr>
          </a:p>
        </p:txBody>
      </p:sp>
      <p:sp>
        <p:nvSpPr>
          <p:cNvPr id="17" name="Прямоугольник 16"/>
          <p:cNvSpPr/>
          <p:nvPr/>
        </p:nvSpPr>
        <p:spPr>
          <a:xfrm>
            <a:off x="5861968" y="5236686"/>
            <a:ext cx="699230" cy="369332"/>
          </a:xfrm>
          <a:prstGeom prst="rect">
            <a:avLst/>
          </a:prstGeom>
        </p:spPr>
        <p:txBody>
          <a:bodyPr wrap="none">
            <a:spAutoFit/>
          </a:bodyPr>
          <a:lstStyle/>
          <a:p>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17,6</a:t>
            </a:r>
            <a:endParaRPr lang="ru-RU" dirty="0">
              <a:solidFill>
                <a:srgbClr val="002060"/>
              </a:solidFill>
            </a:endParaRPr>
          </a:p>
        </p:txBody>
      </p:sp>
      <p:sp>
        <p:nvSpPr>
          <p:cNvPr id="18" name="Прямоугольник 17"/>
          <p:cNvSpPr/>
          <p:nvPr/>
        </p:nvSpPr>
        <p:spPr>
          <a:xfrm>
            <a:off x="3733800" y="5562600"/>
            <a:ext cx="699230" cy="369332"/>
          </a:xfrm>
          <a:prstGeom prst="rect">
            <a:avLst/>
          </a:prstGeom>
        </p:spPr>
        <p:txBody>
          <a:bodyPr wrap="none">
            <a:spAutoFit/>
          </a:bodyPr>
          <a:lstStyle/>
          <a:p>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13,9</a:t>
            </a:r>
            <a:endParaRPr lang="ru-RU" dirty="0">
              <a:solidFill>
                <a:srgbClr val="002060"/>
              </a:solidFill>
            </a:endParaRPr>
          </a:p>
        </p:txBody>
      </p:sp>
      <p:sp>
        <p:nvSpPr>
          <p:cNvPr id="19" name="Прямоугольник 18"/>
          <p:cNvSpPr/>
          <p:nvPr/>
        </p:nvSpPr>
        <p:spPr>
          <a:xfrm>
            <a:off x="3649747" y="7119112"/>
            <a:ext cx="774572" cy="369332"/>
          </a:xfrm>
          <a:prstGeom prst="rect">
            <a:avLst/>
          </a:prstGeom>
        </p:spPr>
        <p:txBody>
          <a:bodyPr wrap="none">
            <a:spAutoFit/>
          </a:bodyPr>
          <a:lstStyle/>
          <a:p>
            <a:pPr algn="r">
              <a:spcBef>
                <a:spcPts val="5"/>
              </a:spcBef>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2026</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4754378" y="7141714"/>
            <a:ext cx="774572" cy="369332"/>
          </a:xfrm>
          <a:prstGeom prst="rect">
            <a:avLst/>
          </a:prstGeom>
        </p:spPr>
        <p:txBody>
          <a:bodyPr wrap="none">
            <a:spAutoFit/>
          </a:bodyPr>
          <a:lstStyle/>
          <a:p>
            <a:pPr algn="r">
              <a:spcBef>
                <a:spcPts val="5"/>
              </a:spcBef>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Прямоугольник 20"/>
          <p:cNvSpPr/>
          <p:nvPr/>
        </p:nvSpPr>
        <p:spPr>
          <a:xfrm>
            <a:off x="5152866" y="7130292"/>
            <a:ext cx="1938993" cy="369332"/>
          </a:xfrm>
          <a:prstGeom prst="rect">
            <a:avLst/>
          </a:prstGeom>
        </p:spPr>
        <p:txBody>
          <a:bodyPr wrap="none">
            <a:spAutoFit/>
          </a:bodyPr>
          <a:lstStyle/>
          <a:p>
            <a:pPr marL="661035" marR="492125" algn="ctr">
              <a:spcBef>
                <a:spcPts val="5"/>
              </a:spcBef>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152400" y="94896"/>
            <a:ext cx="7239000" cy="1200329"/>
          </a:xfrm>
          <a:prstGeom prst="rect">
            <a:avLst/>
          </a:prstGeom>
          <a:noFill/>
        </p:spPr>
        <p:txBody>
          <a:bodyPr wrap="square" rtlCol="0">
            <a:spAutoFit/>
          </a:bodyPr>
          <a:lstStyle/>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b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«Развитие агропромышленного комплекса </a:t>
            </a:r>
          </a:p>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муниципального округа Семеновский </a:t>
            </a:r>
          </a:p>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Нижегородской области» </a:t>
            </a:r>
          </a:p>
        </p:txBody>
      </p:sp>
      <p:sp>
        <p:nvSpPr>
          <p:cNvPr id="24" name="Прямоугольник 23"/>
          <p:cNvSpPr/>
          <p:nvPr/>
        </p:nvSpPr>
        <p:spPr>
          <a:xfrm>
            <a:off x="-117037" y="1295225"/>
            <a:ext cx="3429000" cy="1415772"/>
          </a:xfrm>
          <a:prstGeom prst="rect">
            <a:avLst/>
          </a:prstGeom>
        </p:spPr>
        <p:txBody>
          <a:bodyPr>
            <a:spAutoFit/>
          </a:bodyPr>
          <a:lstStyle/>
          <a:p>
            <a:pPr marL="309245">
              <a:spcBef>
                <a:spcPts val="605"/>
              </a:spcBef>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Цель</a:t>
            </a:r>
            <a:r>
              <a:rPr lang="ru-RU" sz="1600" b="1" spc="13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программы</a:t>
            </a:r>
            <a:br>
              <a:rPr lang="ru-RU" sz="1200" b="1" dirty="0">
                <a:solidFill>
                  <a:srgbClr val="28AEAF"/>
                </a:solidFill>
                <a:latin typeface="Tahoma" panose="020B0604030504040204" pitchFamily="34" charset="0"/>
                <a:ea typeface="Verdana" panose="020B0604030504040204" pitchFamily="34" charset="0"/>
                <a:cs typeface="Verdana" panose="020B0604030504040204" pitchFamily="34" charset="0"/>
              </a:rPr>
            </a:br>
            <a:br>
              <a:rPr lang="ru-RU" sz="120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a:solidFill>
                  <a:srgbClr val="002060"/>
                </a:solidFill>
                <a:latin typeface="Arial" panose="020B0604020202020204" pitchFamily="34" charset="0"/>
                <a:ea typeface="Arial" panose="020B0604020202020204" pitchFamily="34" charset="0"/>
                <a:cs typeface="Arial" panose="020B0604020202020204" pitchFamily="34" charset="0"/>
              </a:rPr>
              <a:t>Развитие</a:t>
            </a:r>
            <a:r>
              <a:rPr lang="ru-RU" sz="1200" dirty="0">
                <a:solidFill>
                  <a:srgbClr val="002060"/>
                </a:solidFill>
                <a:latin typeface="Times New Roman" panose="02020603050405020304" pitchFamily="18" charset="0"/>
                <a:ea typeface="Arial" panose="020B0604020202020204" pitchFamily="34" charset="0"/>
              </a:rPr>
              <a:t> </a:t>
            </a:r>
            <a:r>
              <a:rPr lang="ru-RU" sz="1400" dirty="0">
                <a:solidFill>
                  <a:srgbClr val="000000"/>
                </a:solidFill>
                <a:latin typeface="Arial" panose="020B0604020202020204" pitchFamily="34" charset="0"/>
                <a:ea typeface="Arial" panose="020B0604020202020204" pitchFamily="34" charset="0"/>
                <a:cs typeface="Arial" panose="020B0604020202020204" pitchFamily="34" charset="0"/>
              </a:rPr>
              <a:t>производственно-финансовой       деятельности организаций  агропромышленного комплекса</a:t>
            </a:r>
            <a:endParaRPr lang="ru-RU" sz="1400" dirty="0">
              <a:effectLst/>
              <a:latin typeface="Arial" panose="020B0604020202020204" pitchFamily="34" charset="0"/>
              <a:ea typeface="Arial" panose="020B0604020202020204" pitchFamily="34" charset="0"/>
              <a:cs typeface="Arial" panose="020B0604020202020204" pitchFamily="34" charset="0"/>
            </a:endParaRPr>
          </a:p>
        </p:txBody>
      </p:sp>
      <p:sp>
        <p:nvSpPr>
          <p:cNvPr id="25" name="Прямоугольник 24"/>
          <p:cNvSpPr/>
          <p:nvPr/>
        </p:nvSpPr>
        <p:spPr>
          <a:xfrm>
            <a:off x="-152400" y="2590800"/>
            <a:ext cx="3429000" cy="2022798"/>
          </a:xfrm>
          <a:prstGeom prst="rect">
            <a:avLst/>
          </a:prstGeom>
        </p:spPr>
        <p:txBody>
          <a:bodyPr>
            <a:spAutoFit/>
          </a:bodyPr>
          <a:lstStyle/>
          <a:p>
            <a:pPr marL="309245">
              <a:lnSpc>
                <a:spcPct val="98000"/>
              </a:lnSpc>
              <a:spcBef>
                <a:spcPts val="605"/>
              </a:spcBef>
              <a:spcAft>
                <a:spcPts val="0"/>
              </a:spcAft>
            </a:pP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Обеспечение</a:t>
            </a:r>
            <a:r>
              <a:rPr lang="ru-RU" sz="1400" b="1" dirty="0">
                <a:solidFill>
                  <a:srgbClr val="33CCCC"/>
                </a:solidFill>
                <a:latin typeface="Arial" panose="020B0604020202020204" pitchFamily="34" charset="0"/>
                <a:ea typeface="Times New Roman" panose="02020603050405020304" pitchFamily="18" charset="0"/>
                <a:cs typeface="Arial" panose="020B0604020202020204" pitchFamily="34" charset="0"/>
              </a:rPr>
              <a:t> </a:t>
            </a:r>
            <a:r>
              <a:rPr lang="ru-R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эффективности деятельности управления сельского хозяйства и природопользования администрации муниципального округа  Семеновский Нижегородской области в сфере развития агропромышленного комплекса.</a:t>
            </a: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26" name="Прямоугольник 25"/>
          <p:cNvSpPr/>
          <p:nvPr/>
        </p:nvSpPr>
        <p:spPr>
          <a:xfrm>
            <a:off x="-152400" y="4572000"/>
            <a:ext cx="3429000" cy="464230"/>
          </a:xfrm>
          <a:prstGeom prst="rect">
            <a:avLst/>
          </a:prstGeom>
        </p:spPr>
        <p:txBody>
          <a:bodyPr>
            <a:spAutoFit/>
          </a:bodyPr>
          <a:lstStyle/>
          <a:p>
            <a:pPr marL="309245">
              <a:lnSpc>
                <a:spcPts val="1565"/>
              </a:lnSpc>
              <a:spcBef>
                <a:spcPts val="555"/>
              </a:spcBef>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Срок</a:t>
            </a:r>
            <a:r>
              <a:rPr lang="ru-RU" sz="1600" b="1" spc="-4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действия</a:t>
            </a:r>
            <a:r>
              <a:rPr lang="ru-RU" sz="1600" b="1" spc="-4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программы</a:t>
            </a:r>
            <a:endParaRPr lang="ru-RU" sz="1600"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309245">
              <a:lnSpc>
                <a:spcPts val="1335"/>
              </a:lnSpc>
              <a:spcAft>
                <a:spcPts val="0"/>
              </a:spcAft>
            </a:pPr>
            <a:r>
              <a:rPr lang="ru-RU" sz="1400" dirty="0">
                <a:solidFill>
                  <a:srgbClr val="0F243E"/>
                </a:solidFill>
                <a:latin typeface="Arial" panose="020B0604020202020204" pitchFamily="34" charset="0"/>
                <a:ea typeface="Verdana" panose="020B0604030504040204" pitchFamily="34" charset="0"/>
                <a:cs typeface="Arial" panose="020B0604020202020204" pitchFamily="34" charset="0"/>
              </a:rPr>
              <a:t>2025-2028</a:t>
            </a:r>
            <a:r>
              <a:rPr lang="ru-RU" sz="1400" spc="95" dirty="0">
                <a:solidFill>
                  <a:srgbClr val="0F243E"/>
                </a:solidFill>
                <a:latin typeface="Arial" panose="020B0604020202020204" pitchFamily="34" charset="0"/>
                <a:ea typeface="Verdana" panose="020B0604030504040204" pitchFamily="34" charset="0"/>
                <a:cs typeface="Arial" panose="020B0604020202020204" pitchFamily="34" charset="0"/>
              </a:rPr>
              <a:t> </a:t>
            </a:r>
            <a:r>
              <a:rPr lang="ru-RU" sz="1400" dirty="0">
                <a:solidFill>
                  <a:srgbClr val="0F243E"/>
                </a:solidFill>
                <a:latin typeface="Arial" panose="020B0604020202020204" pitchFamily="34" charset="0"/>
                <a:ea typeface="Verdana" panose="020B0604030504040204" pitchFamily="34" charset="0"/>
                <a:cs typeface="Arial" panose="020B0604020202020204" pitchFamily="34" charset="0"/>
              </a:rPr>
              <a:t>годы</a:t>
            </a: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28" name="Прямоугольник 27"/>
          <p:cNvSpPr/>
          <p:nvPr/>
        </p:nvSpPr>
        <p:spPr>
          <a:xfrm>
            <a:off x="2885575" y="1347091"/>
            <a:ext cx="3972425" cy="2041585"/>
          </a:xfrm>
          <a:prstGeom prst="rect">
            <a:avLst/>
          </a:prstGeom>
        </p:spPr>
        <p:txBody>
          <a:bodyPr wrap="square">
            <a:spAutoFit/>
          </a:bodyPr>
          <a:lstStyle/>
          <a:p>
            <a:pPr marL="309245">
              <a:lnSpc>
                <a:spcPts val="1565"/>
              </a:lnSpc>
              <a:spcBef>
                <a:spcPts val="605"/>
              </a:spcBef>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Утверждена</a:t>
            </a:r>
            <a:endParaRPr lang="ru-RU" sz="1600"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309245">
              <a:lnSpc>
                <a:spcPts val="132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Постановление</a:t>
            </a:r>
            <a:r>
              <a:rPr lang="ru-RU" sz="1400" spc="80"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администрации городского округа Семеновский Нижегородской</a:t>
            </a:r>
            <a:r>
              <a:rPr lang="ru-RU" sz="1400" spc="-110"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области</a:t>
            </a:r>
            <a:r>
              <a:rPr lang="ru-RU" sz="1400" spc="-90" dirty="0">
                <a:latin typeface="Arial" panose="020B0604020202020204" pitchFamily="34" charset="0"/>
                <a:ea typeface="Verdana" panose="020B0604030504040204" pitchFamily="34" charset="0"/>
                <a:cs typeface="Arial" panose="020B0604020202020204" pitchFamily="34" charset="0"/>
              </a:rPr>
              <a:t> </a:t>
            </a:r>
            <a:endParaRPr lang="ru-RU" sz="1400" dirty="0">
              <a:latin typeface="Arial" panose="020B0604020202020204" pitchFamily="34" charset="0"/>
              <a:ea typeface="Verdana" panose="020B0604030504040204" pitchFamily="34" charset="0"/>
              <a:cs typeface="Arial" panose="020B0604020202020204" pitchFamily="34" charset="0"/>
            </a:endParaRPr>
          </a:p>
          <a:p>
            <a:pPr marL="309245">
              <a:lnSpc>
                <a:spcPts val="132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от</a:t>
            </a:r>
            <a:r>
              <a:rPr lang="ru-RU" sz="1400" spc="-60"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09.12.2024 № 3441</a:t>
            </a:r>
          </a:p>
          <a:p>
            <a:pPr marL="270510">
              <a:spcBef>
                <a:spcPts val="5"/>
              </a:spcBef>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Об утверждении муниципальной программы  «Развитие агропромышленного комплекса   муниципального округа Семеновский </a:t>
            </a:r>
          </a:p>
          <a:p>
            <a:pPr marL="270510">
              <a:spcBef>
                <a:spcPts val="5"/>
              </a:spcBef>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Нижегородской области»</a:t>
            </a:r>
          </a:p>
        </p:txBody>
      </p:sp>
      <p:sp>
        <p:nvSpPr>
          <p:cNvPr id="29" name="Прямоугольник 28"/>
          <p:cNvSpPr/>
          <p:nvPr/>
        </p:nvSpPr>
        <p:spPr>
          <a:xfrm>
            <a:off x="2819400" y="3429000"/>
            <a:ext cx="3808634" cy="1118255"/>
          </a:xfrm>
          <a:prstGeom prst="rect">
            <a:avLst/>
          </a:prstGeom>
        </p:spPr>
        <p:txBody>
          <a:bodyPr wrap="square">
            <a:spAutoFit/>
          </a:bodyPr>
          <a:lstStyle/>
          <a:p>
            <a:pPr marL="318135">
              <a:lnSpc>
                <a:spcPts val="1565"/>
              </a:lnSpc>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Исполнитель</a:t>
            </a:r>
            <a:endParaRPr lang="ru-RU" sz="1600"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318135">
              <a:lnSpc>
                <a:spcPts val="156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Управление сельского хозяйства и природопользования администрации муниципального округа Семеновский Нижегородской области</a:t>
            </a: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56CC44D-B98B-C094-5AE9-824A924E8E07}"/>
              </a:ext>
            </a:extLst>
          </p:cNvPr>
          <p:cNvSpPr txBox="1"/>
          <p:nvPr/>
        </p:nvSpPr>
        <p:spPr>
          <a:xfrm>
            <a:off x="3351025" y="8104201"/>
            <a:ext cx="3707056" cy="900759"/>
          </a:xfrm>
          <a:prstGeom prst="rect">
            <a:avLst/>
          </a:prstGeom>
          <a:noFill/>
        </p:spPr>
        <p:txBody>
          <a:bodyPr wrap="square">
            <a:spAutoFit/>
          </a:bodyPr>
          <a:lstStyle/>
          <a:p>
            <a:pPr marL="150495" marR="109220" algn="ctr">
              <a:lnSpc>
                <a:spcPct val="98000"/>
              </a:lnSpc>
              <a:spcBef>
                <a:spcPts val="5"/>
              </a:spcBef>
              <a:spcAft>
                <a:spcPts val="0"/>
              </a:spcAft>
            </a:pPr>
            <a:r>
              <a:rPr lang="ru-RU" sz="2000" b="1" dirty="0">
                <a:solidFill>
                  <a:srgbClr val="002060"/>
                </a:solidFill>
                <a:effectLst/>
                <a:latin typeface="Arial" panose="020B0604020202020204" pitchFamily="34" charset="0"/>
                <a:ea typeface="Verdana" panose="020B0604030504040204" pitchFamily="34" charset="0"/>
                <a:cs typeface="Arial" panose="020B0604020202020204" pitchFamily="34" charset="0"/>
              </a:rPr>
              <a:t>Расходы</a:t>
            </a:r>
            <a:r>
              <a:rPr lang="ru-RU" sz="2000" b="1" spc="135"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sz="2000"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на</a:t>
            </a:r>
            <a:r>
              <a:rPr lang="ru-RU" sz="2000" b="1" spc="130"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sz="2000"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выполнение </a:t>
            </a:r>
            <a:r>
              <a:rPr lang="ru-RU" sz="2000" b="1" spc="-420"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sz="2000"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программы</a:t>
            </a:r>
          </a:p>
          <a:p>
            <a:pPr marL="150495" marR="108585" algn="ctr">
              <a:lnSpc>
                <a:spcPts val="1555"/>
              </a:lnSpc>
              <a:spcAft>
                <a:spcPts val="0"/>
              </a:spcAft>
            </a:pPr>
            <a:r>
              <a:rPr lang="ru-RU" sz="1800" b="1" spc="-5" dirty="0">
                <a:solidFill>
                  <a:srgbClr val="002060"/>
                </a:solidFill>
                <a:effectLst/>
                <a:latin typeface="Tahoma" panose="020B0604030504040204" pitchFamily="34" charset="0"/>
                <a:ea typeface="Verdana" panose="020B0604030504040204" pitchFamily="34" charset="0"/>
                <a:cs typeface="Verdana" panose="020B0604030504040204" pitchFamily="34" charset="0"/>
              </a:rPr>
              <a:t>в</a:t>
            </a:r>
            <a:r>
              <a:rPr lang="ru-RU" sz="1800" b="1" spc="-70" dirty="0">
                <a:solidFill>
                  <a:srgbClr val="002060"/>
                </a:solidFill>
                <a:effectLst/>
                <a:latin typeface="Tahoma" panose="020B0604030504040204" pitchFamily="34" charset="0"/>
                <a:ea typeface="Verdana" panose="020B0604030504040204" pitchFamily="34" charset="0"/>
                <a:cs typeface="Verdana" panose="020B0604030504040204" pitchFamily="34" charset="0"/>
              </a:rPr>
              <a:t> </a:t>
            </a:r>
            <a:r>
              <a:rPr lang="ru-RU" sz="1800" b="1" spc="-5" dirty="0">
                <a:solidFill>
                  <a:srgbClr val="002060"/>
                </a:solidFill>
                <a:effectLst/>
                <a:latin typeface="Tahoma" panose="020B0604030504040204" pitchFamily="34" charset="0"/>
                <a:ea typeface="Verdana" panose="020B0604030504040204" pitchFamily="34" charset="0"/>
                <a:cs typeface="Verdana" panose="020B0604030504040204" pitchFamily="34" charset="0"/>
              </a:rPr>
              <a:t>2026</a:t>
            </a:r>
            <a:r>
              <a:rPr lang="ru-RU" sz="1800" b="1" spc="-70" dirty="0">
                <a:solidFill>
                  <a:srgbClr val="002060"/>
                </a:solidFill>
                <a:effectLst/>
                <a:latin typeface="Tahoma" panose="020B0604030504040204" pitchFamily="34" charset="0"/>
                <a:ea typeface="Verdana" panose="020B0604030504040204" pitchFamily="34" charset="0"/>
                <a:cs typeface="Verdana" panose="020B0604030504040204" pitchFamily="34" charset="0"/>
              </a:rPr>
              <a:t> </a:t>
            </a:r>
            <a:r>
              <a:rPr lang="ru-RU" sz="1800" b="1" spc="-5" dirty="0">
                <a:solidFill>
                  <a:srgbClr val="002060"/>
                </a:solidFill>
                <a:effectLst/>
                <a:latin typeface="Tahoma" panose="020B0604030504040204" pitchFamily="34" charset="0"/>
                <a:ea typeface="Verdana" panose="020B0604030504040204" pitchFamily="34" charset="0"/>
                <a:cs typeface="Verdana" panose="020B0604030504040204" pitchFamily="34" charset="0"/>
              </a:rPr>
              <a:t>году</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 name="Номер слайда 1">
            <a:extLst>
              <a:ext uri="{FF2B5EF4-FFF2-40B4-BE49-F238E27FC236}">
                <a16:creationId xmlns:a16="http://schemas.microsoft.com/office/drawing/2014/main" id="{F8CD8B42-8B28-22D2-CB0F-6C6B770AA118}"/>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49</a:t>
            </a:fld>
            <a:endParaRPr lang="ru-RU" spc="-100" dirty="0"/>
          </a:p>
        </p:txBody>
      </p:sp>
      <p:sp>
        <p:nvSpPr>
          <p:cNvPr id="3" name="Прямоугольник 2">
            <a:extLst>
              <a:ext uri="{FF2B5EF4-FFF2-40B4-BE49-F238E27FC236}">
                <a16:creationId xmlns:a16="http://schemas.microsoft.com/office/drawing/2014/main" id="{5B6BB4F0-3AB4-5904-F4A7-13625854DDF4}"/>
              </a:ext>
            </a:extLst>
          </p:cNvPr>
          <p:cNvSpPr/>
          <p:nvPr/>
        </p:nvSpPr>
        <p:spPr>
          <a:xfrm>
            <a:off x="2805541" y="4606924"/>
            <a:ext cx="3972424" cy="707886"/>
          </a:xfrm>
          <a:prstGeom prst="rect">
            <a:avLst/>
          </a:prstGeom>
        </p:spPr>
        <p:txBody>
          <a:bodyPr wrap="square">
            <a:spAutoFit/>
          </a:bodyPr>
          <a:lstStyle/>
          <a:p>
            <a:pPr marL="318135">
              <a:lnSpc>
                <a:spcPts val="1565"/>
              </a:lnSpc>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Муниципальный заказчик-координатор программы</a:t>
            </a:r>
            <a:endParaRPr lang="ru-RU" sz="1600"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318135">
              <a:lnSpc>
                <a:spcPts val="156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Администрация м.о. Семеновский</a:t>
            </a: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4274871C-06AC-CC90-7CF7-73134A93AE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3340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1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4232" y="5931610"/>
            <a:ext cx="648335" cy="588645"/>
            <a:chOff x="505926" y="6332185"/>
            <a:chExt cx="648335" cy="588645"/>
          </a:xfrm>
        </p:grpSpPr>
        <p:pic>
          <p:nvPicPr>
            <p:cNvPr id="3" name="object 3"/>
            <p:cNvPicPr/>
            <p:nvPr/>
          </p:nvPicPr>
          <p:blipFill>
            <a:blip r:embed="rId3" cstate="print"/>
            <a:stretch>
              <a:fillRect/>
            </a:stretch>
          </p:blipFill>
          <p:spPr>
            <a:xfrm>
              <a:off x="505926" y="6332185"/>
              <a:ext cx="647761" cy="588320"/>
            </a:xfrm>
            <a:prstGeom prst="rect">
              <a:avLst/>
            </a:prstGeom>
          </p:spPr>
        </p:pic>
        <p:pic>
          <p:nvPicPr>
            <p:cNvPr id="4" name="object 4"/>
            <p:cNvPicPr/>
            <p:nvPr/>
          </p:nvPicPr>
          <p:blipFill>
            <a:blip r:embed="rId4" cstate="print"/>
            <a:stretch>
              <a:fillRect/>
            </a:stretch>
          </p:blipFill>
          <p:spPr>
            <a:xfrm>
              <a:off x="514616" y="6344856"/>
              <a:ext cx="568274" cy="503999"/>
            </a:xfrm>
            <a:prstGeom prst="rect">
              <a:avLst/>
            </a:prstGeom>
          </p:spPr>
        </p:pic>
      </p:grpSp>
      <p:grpSp>
        <p:nvGrpSpPr>
          <p:cNvPr id="5" name="object 5"/>
          <p:cNvGrpSpPr/>
          <p:nvPr/>
        </p:nvGrpSpPr>
        <p:grpSpPr>
          <a:xfrm>
            <a:off x="694621" y="7932257"/>
            <a:ext cx="609600" cy="586740"/>
            <a:chOff x="506011" y="8043706"/>
            <a:chExt cx="609600" cy="586740"/>
          </a:xfrm>
        </p:grpSpPr>
        <p:pic>
          <p:nvPicPr>
            <p:cNvPr id="6" name="object 6"/>
            <p:cNvPicPr/>
            <p:nvPr/>
          </p:nvPicPr>
          <p:blipFill>
            <a:blip r:embed="rId5" cstate="print"/>
            <a:stretch>
              <a:fillRect/>
            </a:stretch>
          </p:blipFill>
          <p:spPr>
            <a:xfrm>
              <a:off x="506011" y="8043706"/>
              <a:ext cx="609534" cy="586682"/>
            </a:xfrm>
            <a:prstGeom prst="rect">
              <a:avLst/>
            </a:prstGeom>
          </p:spPr>
        </p:pic>
        <p:pic>
          <p:nvPicPr>
            <p:cNvPr id="7" name="object 7"/>
            <p:cNvPicPr/>
            <p:nvPr/>
          </p:nvPicPr>
          <p:blipFill>
            <a:blip r:embed="rId6" cstate="print"/>
            <a:stretch>
              <a:fillRect/>
            </a:stretch>
          </p:blipFill>
          <p:spPr>
            <a:xfrm>
              <a:off x="514616" y="8055788"/>
              <a:ext cx="529196" cy="503999"/>
            </a:xfrm>
            <a:prstGeom prst="rect">
              <a:avLst/>
            </a:prstGeom>
          </p:spPr>
        </p:pic>
      </p:grpSp>
      <p:grpSp>
        <p:nvGrpSpPr>
          <p:cNvPr id="8" name="object 8"/>
          <p:cNvGrpSpPr/>
          <p:nvPr/>
        </p:nvGrpSpPr>
        <p:grpSpPr>
          <a:xfrm>
            <a:off x="715555" y="6822428"/>
            <a:ext cx="609600" cy="588645"/>
            <a:chOff x="506011" y="7194770"/>
            <a:chExt cx="609600" cy="588645"/>
          </a:xfrm>
        </p:grpSpPr>
        <p:pic>
          <p:nvPicPr>
            <p:cNvPr id="9" name="object 9"/>
            <p:cNvPicPr/>
            <p:nvPr/>
          </p:nvPicPr>
          <p:blipFill>
            <a:blip r:embed="rId7" cstate="print"/>
            <a:stretch>
              <a:fillRect/>
            </a:stretch>
          </p:blipFill>
          <p:spPr>
            <a:xfrm>
              <a:off x="506011" y="7194770"/>
              <a:ext cx="609534" cy="588320"/>
            </a:xfrm>
            <a:prstGeom prst="rect">
              <a:avLst/>
            </a:prstGeom>
          </p:spPr>
        </p:pic>
        <p:pic>
          <p:nvPicPr>
            <p:cNvPr id="10" name="object 10"/>
            <p:cNvPicPr/>
            <p:nvPr/>
          </p:nvPicPr>
          <p:blipFill>
            <a:blip r:embed="rId8" cstate="print"/>
            <a:stretch>
              <a:fillRect/>
            </a:stretch>
          </p:blipFill>
          <p:spPr>
            <a:xfrm>
              <a:off x="514616" y="7208075"/>
              <a:ext cx="529196" cy="503999"/>
            </a:xfrm>
            <a:prstGeom prst="rect">
              <a:avLst/>
            </a:prstGeom>
          </p:spPr>
        </p:pic>
      </p:grpSp>
      <p:sp>
        <p:nvSpPr>
          <p:cNvPr id="11" name="object 11"/>
          <p:cNvSpPr txBox="1"/>
          <p:nvPr/>
        </p:nvSpPr>
        <p:spPr>
          <a:xfrm>
            <a:off x="370862" y="301531"/>
            <a:ext cx="6279687" cy="628377"/>
          </a:xfrm>
          <a:prstGeom prst="rect">
            <a:avLst/>
          </a:prstGeom>
        </p:spPr>
        <p:txBody>
          <a:bodyPr vert="horz" wrap="square" lIns="0" tIns="12700" rIns="0" bIns="0" rtlCol="0">
            <a:spAutoFit/>
          </a:bodyPr>
          <a:lstStyle/>
          <a:p>
            <a:pPr marL="12700" algn="ctr">
              <a:lnSpc>
                <a:spcPct val="100000"/>
              </a:lnSpc>
              <a:spcBef>
                <a:spcPts val="100"/>
              </a:spcBef>
            </a:pPr>
            <a:r>
              <a:rPr lang="ru-RU" sz="2000" b="1" spc="-50" dirty="0">
                <a:solidFill>
                  <a:schemeClr val="tx2">
                    <a:lumMod val="75000"/>
                  </a:schemeClr>
                </a:solidFill>
                <a:latin typeface="Arial" pitchFamily="34" charset="0"/>
                <a:ea typeface="Verdana" panose="020B0604030504040204" pitchFamily="34" charset="0"/>
                <a:cs typeface="Arial" pitchFamily="34" charset="0"/>
              </a:rPr>
              <a:t>С</a:t>
            </a:r>
            <a:r>
              <a:rPr lang="ru-RU" sz="2000" b="1" spc="-204" dirty="0">
                <a:solidFill>
                  <a:schemeClr val="tx2">
                    <a:lumMod val="75000"/>
                  </a:schemeClr>
                </a:solidFill>
                <a:latin typeface="Arial" pitchFamily="34" charset="0"/>
                <a:ea typeface="Verdana" panose="020B0604030504040204" pitchFamily="34" charset="0"/>
                <a:cs typeface="Arial" pitchFamily="34" charset="0"/>
              </a:rPr>
              <a:t>Т</a:t>
            </a:r>
            <a:r>
              <a:rPr lang="ru-RU" sz="2000" b="1" spc="-195" dirty="0">
                <a:solidFill>
                  <a:schemeClr val="tx2">
                    <a:lumMod val="75000"/>
                  </a:schemeClr>
                </a:solidFill>
                <a:latin typeface="Arial" pitchFamily="34" charset="0"/>
                <a:ea typeface="Verdana" panose="020B0604030504040204" pitchFamily="34" charset="0"/>
                <a:cs typeface="Arial" pitchFamily="34" charset="0"/>
              </a:rPr>
              <a:t>Р</a:t>
            </a:r>
            <a:r>
              <a:rPr lang="ru-RU" sz="2000" b="1" spc="-130" dirty="0">
                <a:solidFill>
                  <a:schemeClr val="tx2">
                    <a:lumMod val="75000"/>
                  </a:schemeClr>
                </a:solidFill>
                <a:latin typeface="Arial" pitchFamily="34" charset="0"/>
                <a:ea typeface="Verdana" panose="020B0604030504040204" pitchFamily="34" charset="0"/>
                <a:cs typeface="Arial" pitchFamily="34" charset="0"/>
              </a:rPr>
              <a:t>У</a:t>
            </a:r>
            <a:r>
              <a:rPr lang="ru-RU" sz="2000" b="1" spc="-185" dirty="0">
                <a:solidFill>
                  <a:schemeClr val="tx2">
                    <a:lumMod val="75000"/>
                  </a:schemeClr>
                </a:solidFill>
                <a:latin typeface="Arial" pitchFamily="34" charset="0"/>
                <a:ea typeface="Verdana" panose="020B0604030504040204" pitchFamily="34" charset="0"/>
                <a:cs typeface="Arial" pitchFamily="34" charset="0"/>
              </a:rPr>
              <a:t>К</a:t>
            </a:r>
            <a:r>
              <a:rPr lang="ru-RU" sz="2000" b="1" spc="-110" dirty="0">
                <a:solidFill>
                  <a:schemeClr val="tx2">
                    <a:lumMod val="75000"/>
                  </a:schemeClr>
                </a:solidFill>
                <a:latin typeface="Arial" pitchFamily="34" charset="0"/>
                <a:ea typeface="Verdana" panose="020B0604030504040204" pitchFamily="34" charset="0"/>
                <a:cs typeface="Arial" pitchFamily="34" charset="0"/>
              </a:rPr>
              <a:t>Т</a:t>
            </a:r>
            <a:r>
              <a:rPr lang="ru-RU" sz="2000" b="1" spc="-130" dirty="0">
                <a:solidFill>
                  <a:schemeClr val="tx2">
                    <a:lumMod val="75000"/>
                  </a:schemeClr>
                </a:solidFill>
                <a:latin typeface="Arial" pitchFamily="34" charset="0"/>
                <a:ea typeface="Verdana" panose="020B0604030504040204" pitchFamily="34" charset="0"/>
                <a:cs typeface="Arial" pitchFamily="34" charset="0"/>
              </a:rPr>
              <a:t>У</a:t>
            </a:r>
            <a:r>
              <a:rPr lang="ru-RU" sz="2000" b="1" spc="-240" dirty="0">
                <a:solidFill>
                  <a:schemeClr val="tx2">
                    <a:lumMod val="75000"/>
                  </a:schemeClr>
                </a:solidFill>
                <a:latin typeface="Arial" pitchFamily="34" charset="0"/>
                <a:ea typeface="Verdana" panose="020B0604030504040204" pitchFamily="34" charset="0"/>
                <a:cs typeface="Arial" pitchFamily="34" charset="0"/>
              </a:rPr>
              <a:t>Р</a:t>
            </a:r>
            <a:r>
              <a:rPr lang="ru-RU" sz="2000" b="1" spc="-185" dirty="0">
                <a:solidFill>
                  <a:schemeClr val="tx2">
                    <a:lumMod val="75000"/>
                  </a:schemeClr>
                </a:solidFill>
                <a:latin typeface="Arial" pitchFamily="34" charset="0"/>
                <a:ea typeface="Verdana" panose="020B0604030504040204" pitchFamily="34" charset="0"/>
                <a:cs typeface="Arial" pitchFamily="34" charset="0"/>
              </a:rPr>
              <a:t>А</a:t>
            </a:r>
            <a:r>
              <a:rPr lang="ru-RU" sz="2000" b="1" spc="-180" dirty="0">
                <a:solidFill>
                  <a:schemeClr val="tx2">
                    <a:lumMod val="75000"/>
                  </a:schemeClr>
                </a:solidFill>
                <a:latin typeface="Arial" pitchFamily="34" charset="0"/>
                <a:ea typeface="Verdana" panose="020B0604030504040204" pitchFamily="34" charset="0"/>
                <a:cs typeface="Arial" pitchFamily="34" charset="0"/>
              </a:rPr>
              <a:t>  </a:t>
            </a:r>
            <a:r>
              <a:rPr lang="ru-RU" sz="2000" b="1" spc="-145" dirty="0">
                <a:solidFill>
                  <a:schemeClr val="tx2">
                    <a:lumMod val="75000"/>
                  </a:schemeClr>
                </a:solidFill>
                <a:latin typeface="Arial" pitchFamily="34" charset="0"/>
                <a:ea typeface="Verdana" panose="020B0604030504040204" pitchFamily="34" charset="0"/>
                <a:cs typeface="Arial" pitchFamily="34" charset="0"/>
              </a:rPr>
              <a:t>Б</a:t>
            </a:r>
            <a:r>
              <a:rPr lang="ru-RU" sz="2000" b="1" spc="-190" dirty="0">
                <a:solidFill>
                  <a:schemeClr val="tx2">
                    <a:lumMod val="75000"/>
                  </a:schemeClr>
                </a:solidFill>
                <a:latin typeface="Arial" pitchFamily="34" charset="0"/>
                <a:ea typeface="Verdana" panose="020B0604030504040204" pitchFamily="34" charset="0"/>
                <a:cs typeface="Arial" pitchFamily="34" charset="0"/>
              </a:rPr>
              <a:t>ЮД</a:t>
            </a:r>
            <a:r>
              <a:rPr lang="ru-RU" sz="2000" b="1" spc="-210" dirty="0">
                <a:solidFill>
                  <a:schemeClr val="tx2">
                    <a:lumMod val="75000"/>
                  </a:schemeClr>
                </a:solidFill>
                <a:latin typeface="Arial" pitchFamily="34" charset="0"/>
                <a:ea typeface="Verdana" panose="020B0604030504040204" pitchFamily="34" charset="0"/>
                <a:cs typeface="Arial" pitchFamily="34" charset="0"/>
              </a:rPr>
              <a:t>Ж</a:t>
            </a:r>
            <a:r>
              <a:rPr lang="ru-RU" sz="2000" b="1" spc="-145" dirty="0">
                <a:solidFill>
                  <a:schemeClr val="tx2">
                    <a:lumMod val="75000"/>
                  </a:schemeClr>
                </a:solidFill>
                <a:latin typeface="Arial" pitchFamily="34" charset="0"/>
                <a:ea typeface="Verdana" panose="020B0604030504040204" pitchFamily="34" charset="0"/>
                <a:cs typeface="Arial" pitchFamily="34" charset="0"/>
              </a:rPr>
              <a:t>Е</a:t>
            </a:r>
            <a:r>
              <a:rPr lang="ru-RU" sz="2000" b="1" spc="-240" dirty="0">
                <a:solidFill>
                  <a:schemeClr val="tx2">
                    <a:lumMod val="75000"/>
                  </a:schemeClr>
                </a:solidFill>
                <a:latin typeface="Arial" pitchFamily="34" charset="0"/>
                <a:ea typeface="Verdana" panose="020B0604030504040204" pitchFamily="34" charset="0"/>
                <a:cs typeface="Arial" pitchFamily="34" charset="0"/>
              </a:rPr>
              <a:t>Т</a:t>
            </a:r>
            <a:r>
              <a:rPr lang="ru-RU" sz="2000" b="1" spc="-185" dirty="0">
                <a:solidFill>
                  <a:schemeClr val="tx2">
                    <a:lumMod val="75000"/>
                  </a:schemeClr>
                </a:solidFill>
                <a:latin typeface="Arial" pitchFamily="34" charset="0"/>
                <a:ea typeface="Verdana" panose="020B0604030504040204" pitchFamily="34" charset="0"/>
                <a:cs typeface="Arial" pitchFamily="34" charset="0"/>
              </a:rPr>
              <a:t>А МУНИЦИПАЛЬНОГО ОКРУГА</a:t>
            </a:r>
            <a:br>
              <a:rPr lang="ru-RU" sz="2000" dirty="0">
                <a:solidFill>
                  <a:srgbClr val="008080"/>
                </a:solidFill>
                <a:latin typeface="Arial" pitchFamily="34" charset="0"/>
                <a:cs typeface="Arial" pitchFamily="34" charset="0"/>
              </a:rPr>
            </a:br>
            <a:endParaRPr sz="2000" dirty="0">
              <a:solidFill>
                <a:srgbClr val="008080"/>
              </a:solidFill>
              <a:latin typeface="Arial" pitchFamily="34" charset="0"/>
              <a:cs typeface="Arial" pitchFamily="34" charset="0"/>
            </a:endParaRPr>
          </a:p>
        </p:txBody>
      </p:sp>
      <p:sp>
        <p:nvSpPr>
          <p:cNvPr id="18" name="object 18"/>
          <p:cNvSpPr/>
          <p:nvPr/>
        </p:nvSpPr>
        <p:spPr>
          <a:xfrm>
            <a:off x="227043" y="4724400"/>
            <a:ext cx="6192520" cy="0"/>
          </a:xfrm>
          <a:custGeom>
            <a:avLst/>
            <a:gdLst/>
            <a:ahLst/>
            <a:cxnLst/>
            <a:rect l="l" t="t" r="r" b="b"/>
            <a:pathLst>
              <a:path w="6192520">
                <a:moveTo>
                  <a:pt x="0" y="0"/>
                </a:moveTo>
                <a:lnTo>
                  <a:pt x="6191973" y="0"/>
                </a:lnTo>
              </a:path>
            </a:pathLst>
          </a:custGeom>
          <a:ln w="9525">
            <a:solidFill>
              <a:schemeClr val="accent3">
                <a:lumMod val="50000"/>
              </a:schemeClr>
            </a:solidFill>
          </a:ln>
        </p:spPr>
        <p:txBody>
          <a:bodyPr wrap="square" lIns="0" tIns="0" rIns="0" bIns="0" rtlCol="0"/>
          <a:lstStyle/>
          <a:p>
            <a:endParaRPr/>
          </a:p>
        </p:txBody>
      </p:sp>
      <p:sp>
        <p:nvSpPr>
          <p:cNvPr id="19" name="object 19"/>
          <p:cNvSpPr/>
          <p:nvPr/>
        </p:nvSpPr>
        <p:spPr>
          <a:xfrm flipV="1">
            <a:off x="302767" y="615720"/>
            <a:ext cx="6192520" cy="70080"/>
          </a:xfrm>
          <a:custGeom>
            <a:avLst/>
            <a:gdLst/>
            <a:ahLst/>
            <a:cxnLst/>
            <a:rect l="l" t="t" r="r" b="b"/>
            <a:pathLst>
              <a:path w="6192520">
                <a:moveTo>
                  <a:pt x="0" y="0"/>
                </a:moveTo>
                <a:lnTo>
                  <a:pt x="6191973" y="0"/>
                </a:lnTo>
              </a:path>
            </a:pathLst>
          </a:custGeom>
          <a:ln w="9525">
            <a:solidFill>
              <a:schemeClr val="accent3">
                <a:lumMod val="50000"/>
              </a:schemeClr>
            </a:solidFill>
          </a:ln>
        </p:spPr>
        <p:txBody>
          <a:bodyPr wrap="square" lIns="0" tIns="0" rIns="0" bIns="0" rtlCol="0"/>
          <a:lstStyle/>
          <a:p>
            <a:endParaRPr/>
          </a:p>
        </p:txBody>
      </p:sp>
      <p:sp>
        <p:nvSpPr>
          <p:cNvPr id="23" name="object 23"/>
          <p:cNvSpPr txBox="1"/>
          <p:nvPr/>
        </p:nvSpPr>
        <p:spPr>
          <a:xfrm>
            <a:off x="6544309" y="8786521"/>
            <a:ext cx="260985" cy="227329"/>
          </a:xfrm>
          <a:prstGeom prst="rect">
            <a:avLst/>
          </a:prstGeom>
        </p:spPr>
        <p:txBody>
          <a:bodyPr vert="horz" wrap="square" lIns="0" tIns="20955" rIns="0" bIns="0" rtlCol="0">
            <a:spAutoFit/>
          </a:bodyPr>
          <a:lstStyle/>
          <a:p>
            <a:pPr marL="53340">
              <a:lnSpc>
                <a:spcPct val="100000"/>
              </a:lnSpc>
              <a:spcBef>
                <a:spcPts val="165"/>
              </a:spcBef>
            </a:pPr>
            <a:fld id="{81D60167-4931-47E6-BA6A-407CBD079E47}" type="slidenum">
              <a:rPr sz="1200" spc="-100" dirty="0">
                <a:solidFill>
                  <a:srgbClr val="888888"/>
                </a:solidFill>
                <a:latin typeface="Verdana"/>
                <a:cs typeface="Verdana"/>
              </a:rPr>
              <a:t>5</a:t>
            </a:fld>
            <a:endParaRPr sz="1200">
              <a:latin typeface="Verdana"/>
              <a:cs typeface="Verdana"/>
            </a:endParaRPr>
          </a:p>
        </p:txBody>
      </p:sp>
      <p:sp>
        <p:nvSpPr>
          <p:cNvPr id="13" name="TextBox 12">
            <a:extLst>
              <a:ext uri="{FF2B5EF4-FFF2-40B4-BE49-F238E27FC236}">
                <a16:creationId xmlns:a16="http://schemas.microsoft.com/office/drawing/2014/main" id="{5A3B437A-484F-49F0-D9F0-D364DBA611CA}"/>
              </a:ext>
            </a:extLst>
          </p:cNvPr>
          <p:cNvSpPr txBox="1"/>
          <p:nvPr/>
        </p:nvSpPr>
        <p:spPr>
          <a:xfrm>
            <a:off x="-25400" y="685800"/>
            <a:ext cx="2004694" cy="1477328"/>
          </a:xfrm>
          <a:prstGeom prst="rect">
            <a:avLst/>
          </a:prstGeom>
          <a:noFill/>
        </p:spPr>
        <p:txBody>
          <a:bodyPr wrap="square">
            <a:spAutoFit/>
          </a:bodyPr>
          <a:lstStyle/>
          <a:p>
            <a:pPr algn="ctr"/>
            <a:br>
              <a:rPr lang="ru-RU" spc="-50" dirty="0">
                <a:solidFill>
                  <a:schemeClr val="tx2">
                    <a:lumMod val="75000"/>
                  </a:schemeClr>
                </a:solidFill>
                <a:latin typeface="Times New Roman" panose="02020603050405020304" pitchFamily="18" charset="0"/>
                <a:cs typeface="Times New Roman" panose="02020603050405020304" pitchFamily="18" charset="0"/>
              </a:rPr>
            </a:br>
            <a:r>
              <a:rPr lang="ru-RU" b="1" spc="-50" dirty="0">
                <a:solidFill>
                  <a:schemeClr val="tx2">
                    <a:lumMod val="75000"/>
                  </a:schemeClr>
                </a:solidFill>
                <a:latin typeface="Times New Roman" panose="02020603050405020304" pitchFamily="18" charset="0"/>
                <a:cs typeface="Times New Roman" panose="02020603050405020304" pitchFamily="18" charset="0"/>
              </a:rPr>
              <a:t>РАСХОДЫ БЮДЖЕТА МУНИЦИПАЛЬНОГО ОКРУГА</a:t>
            </a:r>
          </a:p>
        </p:txBody>
      </p:sp>
      <p:sp>
        <p:nvSpPr>
          <p:cNvPr id="14" name="TextBox 13">
            <a:extLst>
              <a:ext uri="{FF2B5EF4-FFF2-40B4-BE49-F238E27FC236}">
                <a16:creationId xmlns:a16="http://schemas.microsoft.com/office/drawing/2014/main" id="{00E689BE-C61D-7022-FE57-E24EC5F7FA25}"/>
              </a:ext>
            </a:extLst>
          </p:cNvPr>
          <p:cNvSpPr txBox="1"/>
          <p:nvPr/>
        </p:nvSpPr>
        <p:spPr>
          <a:xfrm>
            <a:off x="1828800" y="685800"/>
            <a:ext cx="4759478" cy="1477328"/>
          </a:xfrm>
          <a:prstGeom prst="rect">
            <a:avLst/>
          </a:prstGeom>
          <a:noFill/>
        </p:spPr>
        <p:txBody>
          <a:bodyPr wrap="square">
            <a:spAutoFit/>
          </a:bodyPr>
          <a:lstStyle/>
          <a:p>
            <a:pPr algn="just"/>
            <a:br>
              <a:rPr lang="ru-RU" spc="-50" dirty="0">
                <a:solidFill>
                  <a:srgbClr val="008080"/>
                </a:solidFill>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денежные средства, направляемые органами местного самоуправления из бюджета муниципального округа на решение вопросов местного значения</a:t>
            </a:r>
            <a:endParaRPr lang="ru-RU" spc="-50" dirty="0">
              <a:solidFill>
                <a:srgbClr val="00808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33FE903-5263-0C12-55DF-C8A5FC5F2C2A}"/>
              </a:ext>
            </a:extLst>
          </p:cNvPr>
          <p:cNvSpPr txBox="1"/>
          <p:nvPr/>
        </p:nvSpPr>
        <p:spPr>
          <a:xfrm>
            <a:off x="17975" y="2232381"/>
            <a:ext cx="2004694" cy="923330"/>
          </a:xfrm>
          <a:prstGeom prst="rect">
            <a:avLst/>
          </a:prstGeom>
          <a:noFill/>
        </p:spPr>
        <p:txBody>
          <a:bodyPr wrap="square">
            <a:spAutoFit/>
          </a:bodyPr>
          <a:lstStyle/>
          <a:p>
            <a:pPr algn="ctr"/>
            <a:br>
              <a:rPr lang="ru-RU" spc="-50" dirty="0">
                <a:solidFill>
                  <a:schemeClr val="tx2">
                    <a:lumMod val="75000"/>
                  </a:schemeClr>
                </a:solidFill>
                <a:latin typeface="Times New Roman" panose="02020603050405020304" pitchFamily="18" charset="0"/>
                <a:cs typeface="Times New Roman" panose="02020603050405020304" pitchFamily="18" charset="0"/>
              </a:rPr>
            </a:br>
            <a:r>
              <a:rPr lang="ru-RU" b="1" spc="-50" dirty="0">
                <a:solidFill>
                  <a:schemeClr val="tx2">
                    <a:lumMod val="75000"/>
                  </a:schemeClr>
                </a:solidFill>
                <a:latin typeface="Times New Roman" panose="02020603050405020304" pitchFamily="18" charset="0"/>
                <a:cs typeface="Times New Roman" panose="02020603050405020304" pitchFamily="18" charset="0"/>
              </a:rPr>
              <a:t>СОЦИАЛЬНЫЕ РАСХОДЫ</a:t>
            </a:r>
          </a:p>
        </p:txBody>
      </p:sp>
      <p:sp>
        <p:nvSpPr>
          <p:cNvPr id="16" name="TextBox 15">
            <a:extLst>
              <a:ext uri="{FF2B5EF4-FFF2-40B4-BE49-F238E27FC236}">
                <a16:creationId xmlns:a16="http://schemas.microsoft.com/office/drawing/2014/main" id="{A6E748F3-9B78-0DD4-7175-9053BDDC10E6}"/>
              </a:ext>
            </a:extLst>
          </p:cNvPr>
          <p:cNvSpPr txBox="1"/>
          <p:nvPr/>
        </p:nvSpPr>
        <p:spPr>
          <a:xfrm>
            <a:off x="1828800" y="1905000"/>
            <a:ext cx="4759478" cy="1754326"/>
          </a:xfrm>
          <a:prstGeom prst="rect">
            <a:avLst/>
          </a:prstGeom>
          <a:noFill/>
        </p:spPr>
        <p:txBody>
          <a:bodyPr wrap="square">
            <a:spAutoFit/>
          </a:bodyPr>
          <a:lstStyle/>
          <a:p>
            <a:pPr algn="just"/>
            <a:br>
              <a:rPr lang="ru-RU" spc="-50" dirty="0">
                <a:solidFill>
                  <a:srgbClr val="008080"/>
                </a:solidFill>
                <a:latin typeface="Times New Roman" panose="02020603050405020304" pitchFamily="18" charset="0"/>
                <a:cs typeface="Times New Roman" panose="02020603050405020304" pitchFamily="18" charset="0"/>
              </a:rPr>
            </a:br>
            <a:r>
              <a:rPr lang="ru-RU" spc="-25" dirty="0">
                <a:latin typeface="Times New Roman" panose="02020603050405020304" pitchFamily="18" charset="0"/>
                <a:cs typeface="Times New Roman" panose="02020603050405020304" pitchFamily="18" charset="0"/>
              </a:rPr>
              <a:t>расходы социального </a:t>
            </a:r>
            <a:r>
              <a:rPr lang="ru-RU" spc="-20" dirty="0">
                <a:latin typeface="Times New Roman" panose="02020603050405020304" pitchFamily="18" charset="0"/>
                <a:cs typeface="Times New Roman" panose="02020603050405020304" pitchFamily="18" charset="0"/>
              </a:rPr>
              <a:t>характера, </a:t>
            </a:r>
            <a:r>
              <a:rPr lang="ru-RU" spc="-40" dirty="0">
                <a:latin typeface="Times New Roman" panose="02020603050405020304" pitchFamily="18" charset="0"/>
                <a:cs typeface="Times New Roman" panose="02020603050405020304" pitchFamily="18" charset="0"/>
              </a:rPr>
              <a:t>к которым </a:t>
            </a:r>
            <a:r>
              <a:rPr lang="ru-RU" spc="-25" dirty="0">
                <a:latin typeface="Times New Roman" panose="02020603050405020304" pitchFamily="18" charset="0"/>
                <a:cs typeface="Times New Roman" panose="02020603050405020304" pitchFamily="18" charset="0"/>
              </a:rPr>
              <a:t>относятся </a:t>
            </a:r>
            <a:r>
              <a:rPr lang="ru-RU" spc="-30" dirty="0">
                <a:latin typeface="Times New Roman" panose="02020603050405020304" pitchFamily="18" charset="0"/>
                <a:cs typeface="Times New Roman" panose="02020603050405020304" pitchFamily="18" charset="0"/>
              </a:rPr>
              <a:t>расходы на </a:t>
            </a:r>
            <a:r>
              <a:rPr lang="ru-RU" spc="-25" dirty="0">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образование,</a:t>
            </a:r>
            <a:r>
              <a:rPr lang="ru-RU" spc="-10" dirty="0">
                <a:latin typeface="Times New Roman" panose="02020603050405020304" pitchFamily="18" charset="0"/>
                <a:cs typeface="Times New Roman" panose="02020603050405020304" pitchFamily="18" charset="0"/>
              </a:rPr>
              <a:t> </a:t>
            </a:r>
            <a:r>
              <a:rPr lang="ru-RU" spc="-20" dirty="0">
                <a:latin typeface="Times New Roman" panose="02020603050405020304" pitchFamily="18" charset="0"/>
                <a:cs typeface="Times New Roman" panose="02020603050405020304" pitchFamily="18" charset="0"/>
              </a:rPr>
              <a:t>здравоохранение,</a:t>
            </a:r>
            <a:r>
              <a:rPr lang="ru-RU" spc="-15" dirty="0">
                <a:latin typeface="Times New Roman" panose="02020603050405020304" pitchFamily="18" charset="0"/>
                <a:cs typeface="Times New Roman" panose="02020603050405020304" pitchFamily="18" charset="0"/>
              </a:rPr>
              <a:t> </a:t>
            </a:r>
            <a:r>
              <a:rPr lang="ru-RU" spc="-40" dirty="0">
                <a:latin typeface="Times New Roman" panose="02020603050405020304" pitchFamily="18" charset="0"/>
                <a:cs typeface="Times New Roman" panose="02020603050405020304" pitchFamily="18" charset="0"/>
              </a:rPr>
              <a:t>культуру,</a:t>
            </a:r>
            <a:r>
              <a:rPr lang="ru-RU" spc="-35" dirty="0">
                <a:latin typeface="Times New Roman" panose="02020603050405020304" pitchFamily="18" charset="0"/>
                <a:cs typeface="Times New Roman" panose="02020603050405020304" pitchFamily="18" charset="0"/>
              </a:rPr>
              <a:t> </a:t>
            </a:r>
            <a:r>
              <a:rPr lang="ru-RU" spc="-25" dirty="0">
                <a:latin typeface="Times New Roman" panose="02020603050405020304" pitchFamily="18" charset="0"/>
                <a:cs typeface="Times New Roman" panose="02020603050405020304" pitchFamily="18" charset="0"/>
              </a:rPr>
              <a:t>социальную</a:t>
            </a:r>
            <a:r>
              <a:rPr lang="ru-RU" spc="-20"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политику, </a:t>
            </a:r>
            <a:r>
              <a:rPr lang="ru-RU" spc="-25" dirty="0">
                <a:latin typeface="Times New Roman" panose="02020603050405020304" pitchFamily="18" charset="0"/>
                <a:cs typeface="Times New Roman" panose="02020603050405020304" pitchFamily="18" charset="0"/>
              </a:rPr>
              <a:t> </a:t>
            </a:r>
            <a:r>
              <a:rPr lang="ru-RU" spc="-35" dirty="0">
                <a:latin typeface="Times New Roman" panose="02020603050405020304" pitchFamily="18" charset="0"/>
                <a:cs typeface="Times New Roman" panose="02020603050405020304" pitchFamily="18" charset="0"/>
              </a:rPr>
              <a:t>физкультуру</a:t>
            </a:r>
            <a:r>
              <a:rPr lang="ru-RU" spc="-40" dirty="0">
                <a:latin typeface="Times New Roman" panose="02020603050405020304" pitchFamily="18" charset="0"/>
                <a:cs typeface="Times New Roman" panose="02020603050405020304" pitchFamily="18" charset="0"/>
              </a:rPr>
              <a:t> </a:t>
            </a:r>
            <a:r>
              <a:rPr lang="ru-RU" spc="-25" dirty="0">
                <a:latin typeface="Times New Roman" panose="02020603050405020304" pitchFamily="18" charset="0"/>
                <a:cs typeface="Times New Roman" panose="02020603050405020304" pitchFamily="18" charset="0"/>
              </a:rPr>
              <a:t>и</a:t>
            </a:r>
            <a:r>
              <a:rPr lang="ru-RU" spc="5" dirty="0">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спорт</a:t>
            </a:r>
            <a:endParaRPr lang="ru-RU" dirty="0">
              <a:latin typeface="Times New Roman" panose="02020603050405020304" pitchFamily="18" charset="0"/>
              <a:cs typeface="Times New Roman" panose="02020603050405020304" pitchFamily="18" charset="0"/>
            </a:endParaRPr>
          </a:p>
          <a:p>
            <a:pPr algn="just"/>
            <a:endParaRPr lang="ru-RU" spc="-50" dirty="0">
              <a:solidFill>
                <a:srgbClr val="00808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7F01E57-2948-2FF9-40F8-7F6A73B1AF28}"/>
              </a:ext>
            </a:extLst>
          </p:cNvPr>
          <p:cNvSpPr txBox="1"/>
          <p:nvPr/>
        </p:nvSpPr>
        <p:spPr>
          <a:xfrm>
            <a:off x="93828" y="3399366"/>
            <a:ext cx="2004694" cy="923330"/>
          </a:xfrm>
          <a:prstGeom prst="rect">
            <a:avLst/>
          </a:prstGeom>
          <a:noFill/>
        </p:spPr>
        <p:txBody>
          <a:bodyPr wrap="square">
            <a:spAutoFit/>
          </a:bodyPr>
          <a:lstStyle/>
          <a:p>
            <a:pPr algn="ctr"/>
            <a:br>
              <a:rPr lang="ru-RU" spc="-50" dirty="0">
                <a:solidFill>
                  <a:schemeClr val="tx2">
                    <a:lumMod val="75000"/>
                  </a:schemeClr>
                </a:solidFill>
                <a:latin typeface="Times New Roman" panose="02020603050405020304" pitchFamily="18" charset="0"/>
                <a:cs typeface="Times New Roman" panose="02020603050405020304" pitchFamily="18" charset="0"/>
              </a:rPr>
            </a:br>
            <a:r>
              <a:rPr lang="ru-RU" b="1" spc="-50" dirty="0">
                <a:solidFill>
                  <a:schemeClr val="tx2">
                    <a:lumMod val="75000"/>
                  </a:schemeClr>
                </a:solidFill>
                <a:latin typeface="Times New Roman" panose="02020603050405020304" pitchFamily="18" charset="0"/>
                <a:cs typeface="Times New Roman" panose="02020603050405020304" pitchFamily="18" charset="0"/>
              </a:rPr>
              <a:t>ДРУГИЕ </a:t>
            </a:r>
          </a:p>
          <a:p>
            <a:pPr algn="ctr"/>
            <a:r>
              <a:rPr lang="ru-RU" b="1" spc="-50" dirty="0">
                <a:solidFill>
                  <a:schemeClr val="tx2">
                    <a:lumMod val="75000"/>
                  </a:schemeClr>
                </a:solidFill>
                <a:latin typeface="Times New Roman" panose="02020603050405020304" pitchFamily="18" charset="0"/>
                <a:cs typeface="Times New Roman" panose="02020603050405020304" pitchFamily="18" charset="0"/>
              </a:rPr>
              <a:t>РАСХОДЫ</a:t>
            </a:r>
          </a:p>
        </p:txBody>
      </p:sp>
      <p:sp>
        <p:nvSpPr>
          <p:cNvPr id="34" name="TextBox 33">
            <a:extLst>
              <a:ext uri="{FF2B5EF4-FFF2-40B4-BE49-F238E27FC236}">
                <a16:creationId xmlns:a16="http://schemas.microsoft.com/office/drawing/2014/main" id="{5AD67529-2ACE-7AF7-4785-F8CB5896F0A1}"/>
              </a:ext>
            </a:extLst>
          </p:cNvPr>
          <p:cNvSpPr txBox="1"/>
          <p:nvPr/>
        </p:nvSpPr>
        <p:spPr>
          <a:xfrm>
            <a:off x="1729078" y="3195834"/>
            <a:ext cx="4815231" cy="2308324"/>
          </a:xfrm>
          <a:prstGeom prst="rect">
            <a:avLst/>
          </a:prstGeom>
          <a:noFill/>
        </p:spPr>
        <p:txBody>
          <a:bodyPr wrap="square">
            <a:spAutoFit/>
          </a:bodyPr>
          <a:lstStyle/>
          <a:p>
            <a:pPr algn="just"/>
            <a:br>
              <a:rPr lang="ru-RU" spc="-50" dirty="0">
                <a:solidFill>
                  <a:srgbClr val="008080"/>
                </a:solidFill>
                <a:latin typeface="Times New Roman" panose="02020603050405020304" pitchFamily="18" charset="0"/>
                <a:cs typeface="Times New Roman" panose="02020603050405020304" pitchFamily="18" charset="0"/>
              </a:rPr>
            </a:br>
            <a:r>
              <a:rPr lang="ru-RU" spc="-15" dirty="0">
                <a:latin typeface="Times New Roman" panose="02020603050405020304" pitchFamily="18" charset="0"/>
                <a:cs typeface="Times New Roman" panose="02020603050405020304" pitchFamily="18" charset="0"/>
              </a:rPr>
              <a:t>р</a:t>
            </a:r>
            <a:r>
              <a:rPr lang="ru-RU" spc="-10" dirty="0">
                <a:latin typeface="Times New Roman" panose="02020603050405020304" pitchFamily="18" charset="0"/>
                <a:cs typeface="Times New Roman" panose="02020603050405020304" pitchFamily="18" charset="0"/>
              </a:rPr>
              <a:t>а</a:t>
            </a:r>
            <a:r>
              <a:rPr lang="ru-RU" spc="-30" dirty="0">
                <a:latin typeface="Times New Roman" panose="02020603050405020304" pitchFamily="18" charset="0"/>
                <a:cs typeface="Times New Roman" panose="02020603050405020304" pitchFamily="18" charset="0"/>
              </a:rPr>
              <a:t>с</a:t>
            </a:r>
            <a:r>
              <a:rPr lang="ru-RU" spc="-60" dirty="0">
                <a:latin typeface="Times New Roman" panose="02020603050405020304" pitchFamily="18" charset="0"/>
                <a:cs typeface="Times New Roman" panose="02020603050405020304" pitchFamily="18" charset="0"/>
              </a:rPr>
              <a:t>х</a:t>
            </a:r>
            <a:r>
              <a:rPr lang="ru-RU" spc="-25" dirty="0">
                <a:latin typeface="Times New Roman" panose="02020603050405020304" pitchFamily="18" charset="0"/>
                <a:cs typeface="Times New Roman" panose="02020603050405020304" pitchFamily="18" charset="0"/>
              </a:rPr>
              <a:t>оды </a:t>
            </a:r>
            <a:r>
              <a:rPr lang="ru-RU" spc="-30" dirty="0">
                <a:latin typeface="Times New Roman" panose="02020603050405020304" pitchFamily="18" charset="0"/>
                <a:cs typeface="Times New Roman" panose="02020603050405020304" pitchFamily="18" charset="0"/>
              </a:rPr>
              <a:t>н</a:t>
            </a:r>
            <a:r>
              <a:rPr lang="ru-RU" spc="-20" dirty="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жи</a:t>
            </a:r>
            <a:r>
              <a:rPr lang="ru-RU" spc="-20" dirty="0">
                <a:latin typeface="Times New Roman" panose="02020603050405020304" pitchFamily="18" charset="0"/>
                <a:cs typeface="Times New Roman" panose="02020603050405020304" pitchFamily="18" charset="0"/>
              </a:rPr>
              <a:t>л</a:t>
            </a:r>
            <a:r>
              <a:rPr lang="ru-RU" spc="-35" dirty="0">
                <a:latin typeface="Times New Roman" panose="02020603050405020304" pitchFamily="18" charset="0"/>
                <a:cs typeface="Times New Roman" panose="02020603050405020304" pitchFamily="18" charset="0"/>
              </a:rPr>
              <a:t>ищн</a:t>
            </a:r>
            <a:r>
              <a:rPr lang="ru-RU" spc="-20" dirty="0">
                <a:latin typeface="Times New Roman" panose="02020603050405020304" pitchFamily="18" charset="0"/>
                <a:cs typeface="Times New Roman" panose="02020603050405020304" pitchFamily="18" charset="0"/>
              </a:rPr>
              <a:t>о </a:t>
            </a:r>
            <a:r>
              <a:rPr lang="ru-RU" spc="5" dirty="0">
                <a:latin typeface="Times New Roman" panose="02020603050405020304" pitchFamily="18" charset="0"/>
                <a:cs typeface="Times New Roman" panose="02020603050405020304" pitchFamily="18" charset="0"/>
              </a:rPr>
              <a:t>- </a:t>
            </a:r>
            <a:r>
              <a:rPr lang="ru-RU" spc="-70" dirty="0">
                <a:latin typeface="Times New Roman" panose="02020603050405020304" pitchFamily="18" charset="0"/>
                <a:cs typeface="Times New Roman" panose="02020603050405020304" pitchFamily="18" charset="0"/>
              </a:rPr>
              <a:t>к</a:t>
            </a:r>
            <a:r>
              <a:rPr lang="ru-RU" spc="-25" dirty="0">
                <a:latin typeface="Times New Roman" panose="02020603050405020304" pitchFamily="18" charset="0"/>
                <a:cs typeface="Times New Roman" panose="02020603050405020304" pitchFamily="18" charset="0"/>
              </a:rPr>
              <a:t>о</a:t>
            </a:r>
            <a:r>
              <a:rPr lang="ru-RU" spc="-40" dirty="0">
                <a:latin typeface="Times New Roman" panose="02020603050405020304" pitchFamily="18" charset="0"/>
                <a:cs typeface="Times New Roman" panose="02020603050405020304" pitchFamily="18" charset="0"/>
              </a:rPr>
              <a:t>м</a:t>
            </a:r>
            <a:r>
              <a:rPr lang="ru-RU" spc="-50" dirty="0">
                <a:latin typeface="Times New Roman" panose="02020603050405020304" pitchFamily="18" charset="0"/>
                <a:cs typeface="Times New Roman" panose="02020603050405020304" pitchFamily="18" charset="0"/>
              </a:rPr>
              <a:t>м</a:t>
            </a:r>
            <a:r>
              <a:rPr lang="ru-RU" spc="-40" dirty="0">
                <a:latin typeface="Times New Roman" panose="02020603050405020304" pitchFamily="18" charset="0"/>
                <a:cs typeface="Times New Roman" panose="02020603050405020304" pitchFamily="18" charset="0"/>
              </a:rPr>
              <a:t>у</a:t>
            </a:r>
            <a:r>
              <a:rPr lang="ru-RU" spc="-30" dirty="0">
                <a:latin typeface="Times New Roman" panose="02020603050405020304" pitchFamily="18" charset="0"/>
                <a:cs typeface="Times New Roman" panose="02020603050405020304" pitchFamily="18" charset="0"/>
              </a:rPr>
              <a:t>н</a:t>
            </a:r>
            <a:r>
              <a:rPr lang="ru-RU" spc="-5" dirty="0">
                <a:latin typeface="Times New Roman" panose="02020603050405020304" pitchFamily="18" charset="0"/>
                <a:cs typeface="Times New Roman" panose="02020603050405020304" pitchFamily="18" charset="0"/>
              </a:rPr>
              <a:t>а</a:t>
            </a:r>
            <a:r>
              <a:rPr lang="ru-RU" spc="-25" dirty="0">
                <a:latin typeface="Times New Roman" panose="02020603050405020304" pitchFamily="18" charset="0"/>
                <a:cs typeface="Times New Roman" panose="02020603050405020304" pitchFamily="18" charset="0"/>
              </a:rPr>
              <a:t>л</a:t>
            </a:r>
            <a:r>
              <a:rPr lang="ru-RU" spc="-30" dirty="0">
                <a:latin typeface="Times New Roman" panose="02020603050405020304" pitchFamily="18" charset="0"/>
                <a:cs typeface="Times New Roman" panose="02020603050405020304" pitchFamily="18" charset="0"/>
              </a:rPr>
              <a:t>ьн</a:t>
            </a:r>
            <a:r>
              <a:rPr lang="ru-RU" spc="-10" dirty="0">
                <a:latin typeface="Times New Roman" panose="02020603050405020304" pitchFamily="18" charset="0"/>
                <a:cs typeface="Times New Roman" panose="02020603050405020304" pitchFamily="18" charset="0"/>
              </a:rPr>
              <a:t>ое </a:t>
            </a:r>
            <a:r>
              <a:rPr lang="ru-RU" spc="-45" dirty="0">
                <a:latin typeface="Times New Roman" panose="02020603050405020304" pitchFamily="18" charset="0"/>
                <a:cs typeface="Times New Roman" panose="02020603050405020304" pitchFamily="18" charset="0"/>
              </a:rPr>
              <a:t>х</a:t>
            </a:r>
            <a:r>
              <a:rPr lang="ru-RU" spc="-25" dirty="0">
                <a:latin typeface="Times New Roman" panose="02020603050405020304" pitchFamily="18" charset="0"/>
                <a:cs typeface="Times New Roman" panose="02020603050405020304" pitchFamily="18" charset="0"/>
              </a:rPr>
              <a:t>о</a:t>
            </a:r>
            <a:r>
              <a:rPr lang="ru-RU" spc="-40" dirty="0">
                <a:latin typeface="Times New Roman" panose="02020603050405020304" pitchFamily="18" charset="0"/>
                <a:cs typeface="Times New Roman" panose="02020603050405020304" pitchFamily="18" charset="0"/>
              </a:rPr>
              <a:t>з</a:t>
            </a:r>
            <a:r>
              <a:rPr lang="ru-RU" spc="-10" dirty="0">
                <a:latin typeface="Times New Roman" panose="02020603050405020304" pitchFamily="18" charset="0"/>
                <a:cs typeface="Times New Roman" panose="02020603050405020304" pitchFamily="18" charset="0"/>
              </a:rPr>
              <a:t>яйство,  </a:t>
            </a:r>
            <a:r>
              <a:rPr lang="ru-RU" spc="-25" dirty="0">
                <a:latin typeface="Times New Roman" panose="02020603050405020304" pitchFamily="18" charset="0"/>
                <a:cs typeface="Times New Roman" panose="02020603050405020304" pitchFamily="18" charset="0"/>
              </a:rPr>
              <a:t>общегосударственные</a:t>
            </a:r>
            <a:r>
              <a:rPr lang="ru-RU" spc="-20" dirty="0">
                <a:latin typeface="Times New Roman" panose="02020603050405020304" pitchFamily="18" charset="0"/>
                <a:cs typeface="Times New Roman" panose="02020603050405020304" pitchFamily="18" charset="0"/>
              </a:rPr>
              <a:t> вопросы,</a:t>
            </a:r>
            <a:r>
              <a:rPr lang="ru-RU" spc="-15"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охрану</a:t>
            </a:r>
            <a:r>
              <a:rPr lang="ru-RU" spc="-25" dirty="0">
                <a:latin typeface="Times New Roman" panose="02020603050405020304" pitchFamily="18" charset="0"/>
                <a:cs typeface="Times New Roman" panose="02020603050405020304" pitchFamily="18" charset="0"/>
              </a:rPr>
              <a:t> </a:t>
            </a:r>
            <a:r>
              <a:rPr lang="ru-RU" spc="-35" dirty="0">
                <a:latin typeface="Times New Roman" panose="02020603050405020304" pitchFamily="18" charset="0"/>
                <a:cs typeface="Times New Roman" panose="02020603050405020304" pitchFamily="18" charset="0"/>
              </a:rPr>
              <a:t>окружающей</a:t>
            </a:r>
            <a:r>
              <a:rPr lang="ru-RU" spc="-30" dirty="0">
                <a:latin typeface="Times New Roman" panose="02020603050405020304" pitchFamily="18" charset="0"/>
                <a:cs typeface="Times New Roman" panose="02020603050405020304" pitchFamily="18" charset="0"/>
              </a:rPr>
              <a:t> </a:t>
            </a:r>
            <a:r>
              <a:rPr lang="ru-RU" spc="-10" dirty="0">
                <a:latin typeface="Times New Roman" panose="02020603050405020304" pitchFamily="18" charset="0"/>
                <a:cs typeface="Times New Roman" panose="02020603050405020304" pitchFamily="18" charset="0"/>
              </a:rPr>
              <a:t>среды,  </a:t>
            </a:r>
            <a:r>
              <a:rPr lang="ru-RU" spc="-20" dirty="0">
                <a:latin typeface="Times New Roman" panose="02020603050405020304" pitchFamily="18" charset="0"/>
                <a:cs typeface="Times New Roman" panose="02020603050405020304" pitchFamily="18" charset="0"/>
              </a:rPr>
              <a:t>обслуживание</a:t>
            </a:r>
            <a:r>
              <a:rPr lang="ru-RU" spc="-35" dirty="0">
                <a:latin typeface="Times New Roman" panose="02020603050405020304" pitchFamily="18" charset="0"/>
                <a:cs typeface="Times New Roman" panose="02020603050405020304" pitchFamily="18" charset="0"/>
              </a:rPr>
              <a:t> </a:t>
            </a:r>
            <a:r>
              <a:rPr lang="ru-RU" spc="-20" dirty="0">
                <a:latin typeface="Times New Roman" panose="02020603050405020304" pitchFamily="18" charset="0"/>
                <a:cs typeface="Times New Roman" panose="02020603050405020304" pitchFamily="18" charset="0"/>
              </a:rPr>
              <a:t>государственного</a:t>
            </a:r>
            <a:r>
              <a:rPr lang="ru-RU" spc="-45" dirty="0">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долга</a:t>
            </a:r>
            <a:r>
              <a:rPr lang="ru-RU" dirty="0">
                <a:latin typeface="Times New Roman" panose="02020603050405020304" pitchFamily="18" charset="0"/>
                <a:cs typeface="Times New Roman" panose="02020603050405020304" pitchFamily="18" charset="0"/>
              </a:rPr>
              <a:t> </a:t>
            </a:r>
            <a:r>
              <a:rPr lang="ru-RU" spc="-25" dirty="0">
                <a:latin typeface="Times New Roman" panose="02020603050405020304" pitchFamily="18" charset="0"/>
                <a:cs typeface="Times New Roman" panose="02020603050405020304" pitchFamily="18" charset="0"/>
              </a:rPr>
              <a:t>и</a:t>
            </a:r>
            <a:r>
              <a:rPr lang="ru-RU" spc="-10" dirty="0">
                <a:latin typeface="Times New Roman" panose="02020603050405020304" pitchFamily="18" charset="0"/>
                <a:cs typeface="Times New Roman" panose="02020603050405020304" pitchFamily="18" charset="0"/>
              </a:rPr>
              <a:t> </a:t>
            </a:r>
            <a:r>
              <a:rPr lang="ru-RU" spc="-20" dirty="0">
                <a:latin typeface="Times New Roman" panose="02020603050405020304" pitchFamily="18" charset="0"/>
                <a:cs typeface="Times New Roman" panose="02020603050405020304" pitchFamily="18" charset="0"/>
              </a:rPr>
              <a:t>другие</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spc="-50" dirty="0">
              <a:solidFill>
                <a:srgbClr val="00808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338929E-81B2-73EF-3E84-17BE050B8B7A}"/>
              </a:ext>
            </a:extLst>
          </p:cNvPr>
          <p:cNvSpPr txBox="1"/>
          <p:nvPr/>
        </p:nvSpPr>
        <p:spPr>
          <a:xfrm>
            <a:off x="526099" y="4724400"/>
            <a:ext cx="6370001" cy="338554"/>
          </a:xfrm>
          <a:prstGeom prst="rect">
            <a:avLst/>
          </a:prstGeom>
          <a:noFill/>
        </p:spPr>
        <p:txBody>
          <a:bodyPr wrap="square">
            <a:spAutoFit/>
          </a:bodyPr>
          <a:lstStyle/>
          <a:p>
            <a:pPr marL="49530">
              <a:lnSpc>
                <a:spcPct val="100000"/>
              </a:lnSpc>
            </a:pPr>
            <a:r>
              <a:rPr lang="ru-RU" sz="1600" b="1" spc="-105"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С</a:t>
            </a:r>
            <a:r>
              <a:rPr lang="ru-RU" sz="1600" b="1" spc="-85"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Б</a:t>
            </a:r>
            <a:r>
              <a:rPr lang="ru-RU" sz="1600" b="1" spc="-10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А</a:t>
            </a:r>
            <a:r>
              <a:rPr lang="ru-RU" sz="1600" b="1" spc="-12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ЛАНСИ</a:t>
            </a:r>
            <a:r>
              <a:rPr lang="ru-RU" sz="1600" b="1" spc="-15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РО</a:t>
            </a:r>
            <a:r>
              <a:rPr lang="ru-RU" sz="1600" b="1" spc="-12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В</a:t>
            </a:r>
            <a:r>
              <a:rPr lang="ru-RU" sz="1600" b="1" spc="-14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АННО</a:t>
            </a:r>
            <a:r>
              <a:rPr lang="ru-RU" sz="1600" b="1" spc="-9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С</a:t>
            </a:r>
            <a:r>
              <a:rPr lang="ru-RU" sz="1600" b="1" spc="-15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ТЬ</a:t>
            </a:r>
            <a:r>
              <a:rPr lang="ru-RU" sz="1600" b="1" spc="-17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600" b="1" spc="7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МУНИЦИПАЛЬНОГО</a:t>
            </a:r>
            <a:r>
              <a:rPr lang="ru-RU" sz="1600" b="1" spc="-15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600" b="1" spc="-145"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Б</a:t>
            </a:r>
            <a:r>
              <a:rPr lang="ru-RU" sz="1600" b="1" spc="-210"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Ю</a:t>
            </a:r>
            <a:r>
              <a:rPr lang="ru-RU" sz="1600" b="1" spc="-155"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Д</a:t>
            </a:r>
            <a:r>
              <a:rPr lang="ru-RU" sz="1600" b="1" spc="-195"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Ж</a:t>
            </a:r>
            <a:r>
              <a:rPr lang="ru-RU" sz="1600" b="1" spc="-165"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Е</a:t>
            </a:r>
            <a:r>
              <a:rPr lang="ru-RU" sz="1600" b="1" spc="-185"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rPr>
              <a:t>ТА</a:t>
            </a:r>
            <a:endParaRPr lang="ru-RU" sz="1600" b="1" dirty="0">
              <a:solidFill>
                <a:schemeClr val="tx2">
                  <a:lumMod val="50000"/>
                </a:schemeClr>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04E4D6D0-2AD9-8FA2-27AB-2E3A1AC890C0}"/>
              </a:ext>
            </a:extLst>
          </p:cNvPr>
          <p:cNvSpPr txBox="1"/>
          <p:nvPr/>
        </p:nvSpPr>
        <p:spPr>
          <a:xfrm>
            <a:off x="152400" y="4419600"/>
            <a:ext cx="6550356" cy="1754326"/>
          </a:xfrm>
          <a:prstGeom prst="rect">
            <a:avLst/>
          </a:prstGeom>
          <a:noFill/>
        </p:spPr>
        <p:txBody>
          <a:bodyPr wrap="square">
            <a:spAutoFit/>
          </a:bodyPr>
          <a:lstStyle/>
          <a:p>
            <a:pPr algn="just"/>
            <a:br>
              <a:rPr lang="ru-RU" spc="-50" dirty="0">
                <a:solidFill>
                  <a:srgbClr val="008080"/>
                </a:solidFill>
                <a:latin typeface="Times New Roman" panose="02020603050405020304" pitchFamily="18" charset="0"/>
                <a:cs typeface="Times New Roman" panose="02020603050405020304" pitchFamily="18" charset="0"/>
              </a:rPr>
            </a:br>
            <a:r>
              <a:rPr lang="ru-RU" spc="-50" dirty="0">
                <a:solidFill>
                  <a:srgbClr val="008080"/>
                </a:solidFill>
                <a:latin typeface="Times New Roman" panose="02020603050405020304" pitchFamily="18" charset="0"/>
                <a:cs typeface="Times New Roman" panose="02020603050405020304" pitchFamily="18" charset="0"/>
              </a:rPr>
              <a:t>   </a:t>
            </a:r>
            <a:br>
              <a:rPr lang="ru-RU" spc="-105" dirty="0">
                <a:solidFill>
                  <a:srgbClr val="3B6996"/>
                </a:solidFill>
                <a:latin typeface="Times New Roman" panose="02020603050405020304" pitchFamily="18" charset="0"/>
                <a:cs typeface="Times New Roman" panose="02020603050405020304" pitchFamily="18" charset="0"/>
              </a:rPr>
            </a:br>
            <a:r>
              <a:rPr lang="ru-RU" spc="-105" dirty="0">
                <a:solidFill>
                  <a:srgbClr val="3B6996"/>
                </a:solidFill>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Сбалансированность </a:t>
            </a:r>
            <a:r>
              <a:rPr lang="ru-RU" spc="-20" dirty="0">
                <a:latin typeface="Times New Roman" panose="02020603050405020304" pitchFamily="18" charset="0"/>
                <a:cs typeface="Times New Roman" panose="02020603050405020304" pitchFamily="18" charset="0"/>
              </a:rPr>
              <a:t>бюджета </a:t>
            </a:r>
            <a:r>
              <a:rPr lang="ru-RU" spc="-15" dirty="0">
                <a:latin typeface="Times New Roman" panose="02020603050405020304" pitchFamily="18" charset="0"/>
                <a:cs typeface="Times New Roman" panose="02020603050405020304" pitchFamily="18" charset="0"/>
              </a:rPr>
              <a:t>по </a:t>
            </a:r>
            <a:r>
              <a:rPr lang="ru-RU" spc="-25" dirty="0">
                <a:latin typeface="Times New Roman" panose="02020603050405020304" pitchFamily="18" charset="0"/>
                <a:cs typeface="Times New Roman" panose="02020603050405020304" pitchFamily="18" charset="0"/>
              </a:rPr>
              <a:t>доходам и </a:t>
            </a:r>
            <a:r>
              <a:rPr lang="ru-RU" spc="-20" dirty="0">
                <a:latin typeface="Times New Roman" panose="02020603050405020304" pitchFamily="18" charset="0"/>
                <a:cs typeface="Times New Roman" panose="02020603050405020304" pitchFamily="18" charset="0"/>
              </a:rPr>
              <a:t>расходам </a:t>
            </a:r>
            <a:r>
              <a:rPr lang="ru-RU" spc="10" dirty="0">
                <a:latin typeface="Times New Roman" panose="02020603050405020304" pitchFamily="18" charset="0"/>
                <a:cs typeface="Times New Roman" panose="02020603050405020304" pitchFamily="18" charset="0"/>
              </a:rPr>
              <a:t>- </a:t>
            </a:r>
            <a:r>
              <a:rPr lang="ru-RU" spc="-20" dirty="0">
                <a:latin typeface="Times New Roman" panose="02020603050405020304" pitchFamily="18" charset="0"/>
                <a:cs typeface="Times New Roman" panose="02020603050405020304" pitchFamily="18" charset="0"/>
              </a:rPr>
              <a:t>основополагающее </a:t>
            </a:r>
            <a:r>
              <a:rPr lang="ru-RU" spc="-335" dirty="0">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требование,</a:t>
            </a:r>
            <a:r>
              <a:rPr lang="ru-RU" spc="-35" dirty="0">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предъявляемое </a:t>
            </a:r>
            <a:r>
              <a:rPr lang="ru-RU" spc="-40" dirty="0">
                <a:latin typeface="Times New Roman" panose="02020603050405020304" pitchFamily="18" charset="0"/>
                <a:cs typeface="Times New Roman" panose="02020603050405020304" pitchFamily="18" charset="0"/>
              </a:rPr>
              <a:t>к</a:t>
            </a:r>
            <a:r>
              <a:rPr lang="ru-RU" spc="-10" dirty="0">
                <a:latin typeface="Times New Roman" panose="02020603050405020304" pitchFamily="18" charset="0"/>
                <a:cs typeface="Times New Roman" panose="02020603050405020304" pitchFamily="18" charset="0"/>
              </a:rPr>
              <a:t> </a:t>
            </a:r>
            <a:r>
              <a:rPr lang="ru-RU" spc="-20" dirty="0">
                <a:latin typeface="Times New Roman" panose="02020603050405020304" pitchFamily="18" charset="0"/>
                <a:cs typeface="Times New Roman" panose="02020603050405020304" pitchFamily="18" charset="0"/>
              </a:rPr>
              <a:t>органам местного самоуправления</a:t>
            </a:r>
            <a:endParaRPr lang="ru-RU" dirty="0">
              <a:latin typeface="Times New Roman" panose="02020603050405020304" pitchFamily="18" charset="0"/>
              <a:cs typeface="Times New Roman" panose="02020603050405020304" pitchFamily="18" charset="0"/>
            </a:endParaRPr>
          </a:p>
          <a:p>
            <a:pPr algn="just"/>
            <a:endParaRPr lang="ru-RU" spc="-50" dirty="0">
              <a:solidFill>
                <a:srgbClr val="008080"/>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F08E4272-0E47-C4E8-A8CF-745208D782EE}"/>
              </a:ext>
            </a:extLst>
          </p:cNvPr>
          <p:cNvSpPr txBox="1"/>
          <p:nvPr/>
        </p:nvSpPr>
        <p:spPr>
          <a:xfrm>
            <a:off x="302767" y="5890460"/>
            <a:ext cx="4821382" cy="646331"/>
          </a:xfrm>
          <a:prstGeom prst="rect">
            <a:avLst/>
          </a:prstGeom>
          <a:noFill/>
        </p:spPr>
        <p:txBody>
          <a:bodyPr wrap="square">
            <a:spAutoFit/>
          </a:bodyPr>
          <a:lstStyle/>
          <a:p>
            <a:pPr marL="1347470">
              <a:lnSpc>
                <a:spcPct val="100000"/>
              </a:lnSpc>
              <a:spcBef>
                <a:spcPts val="5"/>
              </a:spcBef>
            </a:pPr>
            <a:r>
              <a:rPr lang="ru-RU" sz="1800" b="1" dirty="0">
                <a:solidFill>
                  <a:schemeClr val="tx2">
                    <a:lumMod val="50000"/>
                  </a:schemeClr>
                </a:solidFill>
                <a:latin typeface="Arial" pitchFamily="34" charset="0"/>
                <a:cs typeface="Arial" pitchFamily="34" charset="0"/>
              </a:rPr>
              <a:t>БЕЗДЕФИЦИТНЫЙ БЮДЖЕТ</a:t>
            </a:r>
          </a:p>
          <a:p>
            <a:pPr marL="1347470">
              <a:lnSpc>
                <a:spcPct val="100000"/>
              </a:lnSpc>
            </a:pPr>
            <a:r>
              <a:rPr lang="ru-RU" spc="-30" dirty="0">
                <a:latin typeface="Times New Roman" panose="02020603050405020304" pitchFamily="18" charset="0"/>
                <a:cs typeface="Times New Roman" panose="02020603050405020304" pitchFamily="18" charset="0"/>
              </a:rPr>
              <a:t>доходы</a:t>
            </a:r>
            <a:r>
              <a:rPr lang="ru-RU" spc="-45"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и</a:t>
            </a:r>
            <a:r>
              <a:rPr lang="ru-RU" spc="-25"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расходы</a:t>
            </a:r>
            <a:r>
              <a:rPr lang="ru-RU" spc="-50"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равны</a:t>
            </a:r>
            <a:endParaRPr lang="ru-RU"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D048F0-3FFC-A181-4EBB-848EE5B21BDA}"/>
              </a:ext>
            </a:extLst>
          </p:cNvPr>
          <p:cNvSpPr txBox="1"/>
          <p:nvPr/>
        </p:nvSpPr>
        <p:spPr>
          <a:xfrm>
            <a:off x="304800" y="6477000"/>
            <a:ext cx="5842660" cy="1292662"/>
          </a:xfrm>
          <a:prstGeom prst="rect">
            <a:avLst/>
          </a:prstGeom>
          <a:noFill/>
        </p:spPr>
        <p:txBody>
          <a:bodyPr wrap="square">
            <a:noAutofit/>
          </a:bodyPr>
          <a:lstStyle/>
          <a:p>
            <a:pPr marL="1348740">
              <a:lnSpc>
                <a:spcPct val="100000"/>
              </a:lnSpc>
            </a:pPr>
            <a:r>
              <a:rPr lang="ru-RU" sz="1800" b="1" dirty="0">
                <a:solidFill>
                  <a:schemeClr val="tx2">
                    <a:lumMod val="50000"/>
                  </a:schemeClr>
                </a:solidFill>
                <a:latin typeface="Arial" pitchFamily="34" charset="0"/>
                <a:cs typeface="Arial" pitchFamily="34" charset="0"/>
              </a:rPr>
              <a:t>ДЕФИЦИТ, РАСХОДЫ ПРЕВЫШАЮТ ДОХОД</a:t>
            </a:r>
            <a:r>
              <a:rPr lang="ru-RU" sz="1800" b="1" spc="-140" dirty="0">
                <a:solidFill>
                  <a:schemeClr val="tx2">
                    <a:lumMod val="50000"/>
                  </a:schemeClr>
                </a:solidFill>
                <a:latin typeface="Arial" pitchFamily="34" charset="0"/>
                <a:cs typeface="Arial" pitchFamily="34" charset="0"/>
              </a:rPr>
              <a:t>Ы</a:t>
            </a:r>
            <a:endParaRPr lang="ru-RU" sz="1800" b="1" dirty="0">
              <a:solidFill>
                <a:schemeClr val="tx2">
                  <a:lumMod val="50000"/>
                </a:schemeClr>
              </a:solidFill>
              <a:latin typeface="Arial" pitchFamily="34" charset="0"/>
              <a:cs typeface="Arial" pitchFamily="34" charset="0"/>
            </a:endParaRPr>
          </a:p>
          <a:p>
            <a:pPr marL="1348740" marR="5080">
              <a:lnSpc>
                <a:spcPct val="100000"/>
              </a:lnSpc>
              <a:spcBef>
                <a:spcPts val="5"/>
              </a:spcBef>
            </a:pPr>
            <a:r>
              <a:rPr lang="ru-RU" spc="-50" dirty="0">
                <a:latin typeface="Times New Roman" panose="02020603050405020304" pitchFamily="18" charset="0"/>
                <a:cs typeface="Times New Roman" panose="02020603050405020304" pitchFamily="18" charset="0"/>
              </a:rPr>
              <a:t>необходимы</a:t>
            </a:r>
            <a:r>
              <a:rPr lang="ru-RU" dirty="0">
                <a:latin typeface="Times New Roman" panose="02020603050405020304" pitchFamily="18" charset="0"/>
                <a:cs typeface="Times New Roman" panose="02020603050405020304" pitchFamily="18" charset="0"/>
              </a:rPr>
              <a:t> </a:t>
            </a:r>
            <a:r>
              <a:rPr lang="ru-RU" spc="-40" dirty="0">
                <a:latin typeface="Times New Roman" panose="02020603050405020304" pitchFamily="18" charset="0"/>
                <a:cs typeface="Times New Roman" panose="02020603050405020304" pitchFamily="18" charset="0"/>
              </a:rPr>
              <a:t>источники</a:t>
            </a:r>
            <a:r>
              <a:rPr lang="ru-RU" spc="20"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покрытия</a:t>
            </a:r>
            <a:r>
              <a:rPr lang="ru-RU" spc="30" dirty="0">
                <a:latin typeface="Times New Roman" panose="02020603050405020304" pitchFamily="18" charset="0"/>
                <a:cs typeface="Times New Roman" panose="02020603050405020304" pitchFamily="18" charset="0"/>
              </a:rPr>
              <a:t> </a:t>
            </a:r>
            <a:r>
              <a:rPr lang="ru-RU" spc="-25" dirty="0">
                <a:latin typeface="Times New Roman" panose="02020603050405020304" pitchFamily="18" charset="0"/>
                <a:cs typeface="Times New Roman" panose="02020603050405020304" pitchFamily="18" charset="0"/>
              </a:rPr>
              <a:t>дефицита,</a:t>
            </a:r>
            <a:r>
              <a:rPr lang="ru-RU" spc="30" dirty="0">
                <a:latin typeface="Times New Roman" panose="02020603050405020304" pitchFamily="18" charset="0"/>
                <a:cs typeface="Times New Roman" panose="02020603050405020304" pitchFamily="18" charset="0"/>
              </a:rPr>
              <a:t> </a:t>
            </a:r>
            <a:r>
              <a:rPr lang="ru-RU" spc="-40" dirty="0">
                <a:latin typeface="Times New Roman" panose="02020603050405020304" pitchFamily="18" charset="0"/>
                <a:cs typeface="Times New Roman" panose="02020603050405020304" pitchFamily="18" charset="0"/>
              </a:rPr>
              <a:t>можно</a:t>
            </a:r>
            <a:r>
              <a:rPr lang="ru-RU" spc="10" dirty="0">
                <a:latin typeface="Times New Roman" panose="02020603050405020304" pitchFamily="18" charset="0"/>
                <a:cs typeface="Times New Roman" panose="02020603050405020304" pitchFamily="18" charset="0"/>
              </a:rPr>
              <a:t> </a:t>
            </a:r>
            <a:r>
              <a:rPr lang="ru-RU" spc="-40" dirty="0">
                <a:latin typeface="Times New Roman" panose="02020603050405020304" pitchFamily="18" charset="0"/>
                <a:cs typeface="Times New Roman" panose="02020603050405020304" pitchFamily="18" charset="0"/>
              </a:rPr>
              <a:t>использовать </a:t>
            </a:r>
            <a:r>
              <a:rPr lang="ru-RU" spc="-335" dirty="0">
                <a:latin typeface="Times New Roman" panose="02020603050405020304" pitchFamily="18" charset="0"/>
                <a:cs typeface="Times New Roman" panose="02020603050405020304" pitchFamily="18" charset="0"/>
              </a:rPr>
              <a:t> </a:t>
            </a:r>
            <a:r>
              <a:rPr lang="ru-RU" spc="-35" dirty="0">
                <a:latin typeface="Times New Roman" panose="02020603050405020304" pitchFamily="18" charset="0"/>
                <a:cs typeface="Times New Roman" panose="02020603050405020304" pitchFamily="18" charset="0"/>
              </a:rPr>
              <a:t>остатки </a:t>
            </a:r>
            <a:r>
              <a:rPr lang="ru-RU" spc="-20" dirty="0">
                <a:latin typeface="Times New Roman" panose="02020603050405020304" pitchFamily="18" charset="0"/>
                <a:cs typeface="Times New Roman" panose="02020603050405020304" pitchFamily="18" charset="0"/>
              </a:rPr>
              <a:t>средств</a:t>
            </a:r>
            <a:r>
              <a:rPr lang="ru-RU" spc="-35" dirty="0">
                <a:latin typeface="Times New Roman" panose="02020603050405020304" pitchFamily="18" charset="0"/>
                <a:cs typeface="Times New Roman" panose="02020603050405020304" pitchFamily="18" charset="0"/>
              </a:rPr>
              <a:t> </a:t>
            </a:r>
            <a:r>
              <a:rPr lang="ru-RU" spc="-20" dirty="0">
                <a:latin typeface="Times New Roman" panose="02020603050405020304" pitchFamily="18" charset="0"/>
                <a:cs typeface="Times New Roman" panose="02020603050405020304" pitchFamily="18" charset="0"/>
              </a:rPr>
              <a:t>или</a:t>
            </a:r>
            <a:r>
              <a:rPr lang="ru-RU" spc="-10"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привлечь</a:t>
            </a:r>
            <a:r>
              <a:rPr lang="ru-RU" spc="-10" dirty="0">
                <a:latin typeface="Times New Roman" panose="02020603050405020304" pitchFamily="18" charset="0"/>
                <a:cs typeface="Times New Roman" panose="02020603050405020304" pitchFamily="18" charset="0"/>
              </a:rPr>
              <a:t> </a:t>
            </a:r>
            <a:r>
              <a:rPr lang="ru-RU" spc="-20" dirty="0">
                <a:latin typeface="Times New Roman" panose="02020603050405020304" pitchFamily="18" charset="0"/>
                <a:cs typeface="Times New Roman" panose="02020603050405020304" pitchFamily="18" charset="0"/>
              </a:rPr>
              <a:t>средства</a:t>
            </a:r>
            <a:r>
              <a:rPr lang="ru-RU" spc="-30" dirty="0">
                <a:latin typeface="Times New Roman" panose="02020603050405020304" pitchFamily="18" charset="0"/>
                <a:cs typeface="Times New Roman" panose="02020603050405020304" pitchFamily="18" charset="0"/>
              </a:rPr>
              <a:t> </a:t>
            </a:r>
            <a:r>
              <a:rPr lang="ru-RU" spc="-10" dirty="0">
                <a:latin typeface="Times New Roman" panose="02020603050405020304" pitchFamily="18" charset="0"/>
                <a:cs typeface="Times New Roman" panose="02020603050405020304" pitchFamily="18" charset="0"/>
              </a:rPr>
              <a:t>в </a:t>
            </a:r>
            <a:r>
              <a:rPr lang="ru-RU" spc="-20" dirty="0">
                <a:latin typeface="Times New Roman" panose="02020603050405020304" pitchFamily="18" charset="0"/>
                <a:cs typeface="Times New Roman" panose="02020603050405020304" pitchFamily="18" charset="0"/>
              </a:rPr>
              <a:t>долг</a:t>
            </a:r>
            <a:endParaRPr lang="ru-RU" dirty="0">
              <a:latin typeface="Times New Roman" panose="02020603050405020304" pitchFamily="18" charset="0"/>
              <a:cs typeface="Times New Roman" panose="02020603050405020304" pitchFamily="18" charset="0"/>
            </a:endParaRPr>
          </a:p>
          <a:p>
            <a:pPr>
              <a:lnSpc>
                <a:spcPct val="100000"/>
              </a:lnSpc>
              <a:spcBef>
                <a:spcPts val="15"/>
              </a:spcBef>
            </a:pPr>
            <a:endParaRPr lang="ru-RU" sz="1800" b="1" dirty="0">
              <a:solidFill>
                <a:srgbClr val="77933C"/>
              </a:solidFill>
              <a:latin typeface="Arial" pitchFamily="34" charset="0"/>
              <a:cs typeface="Arial" pitchFamily="34" charset="0"/>
            </a:endParaRPr>
          </a:p>
        </p:txBody>
      </p:sp>
      <p:sp>
        <p:nvSpPr>
          <p:cNvPr id="43" name="TextBox 42">
            <a:extLst>
              <a:ext uri="{FF2B5EF4-FFF2-40B4-BE49-F238E27FC236}">
                <a16:creationId xmlns:a16="http://schemas.microsoft.com/office/drawing/2014/main" id="{CD037009-C996-9DFE-92EA-9E567B986BD7}"/>
              </a:ext>
            </a:extLst>
          </p:cNvPr>
          <p:cNvSpPr txBox="1"/>
          <p:nvPr/>
        </p:nvSpPr>
        <p:spPr>
          <a:xfrm>
            <a:off x="304800" y="7905571"/>
            <a:ext cx="5842660" cy="1200329"/>
          </a:xfrm>
          <a:prstGeom prst="rect">
            <a:avLst/>
          </a:prstGeom>
          <a:noFill/>
        </p:spPr>
        <p:txBody>
          <a:bodyPr wrap="square">
            <a:spAutoFit/>
          </a:bodyPr>
          <a:lstStyle/>
          <a:p>
            <a:pPr marL="1347470">
              <a:lnSpc>
                <a:spcPct val="100000"/>
              </a:lnSpc>
            </a:pPr>
            <a:r>
              <a:rPr lang="ru-RU" sz="1800" b="1" kern="1800" dirty="0">
                <a:solidFill>
                  <a:schemeClr val="tx2">
                    <a:lumMod val="50000"/>
                  </a:schemeClr>
                </a:solidFill>
                <a:latin typeface="Arial" pitchFamily="34" charset="0"/>
                <a:cs typeface="Arial" pitchFamily="34" charset="0"/>
              </a:rPr>
              <a:t>ПРОФИЦИТ, ДОХОДЫ ПРЕВЫШАЮТ РАСХОДЫ</a:t>
            </a:r>
          </a:p>
          <a:p>
            <a:pPr marL="1347470">
              <a:lnSpc>
                <a:spcPct val="100000"/>
              </a:lnSpc>
            </a:pPr>
            <a:r>
              <a:rPr lang="ru-RU" spc="-20" dirty="0">
                <a:latin typeface="Times New Roman" panose="02020603050405020304" pitchFamily="18" charset="0"/>
                <a:cs typeface="Times New Roman" panose="02020603050405020304" pitchFamily="18" charset="0"/>
              </a:rPr>
              <a:t>можно</a:t>
            </a:r>
            <a:r>
              <a:rPr lang="ru-RU" spc="-45" dirty="0">
                <a:latin typeface="Times New Roman" panose="02020603050405020304" pitchFamily="18" charset="0"/>
                <a:cs typeface="Times New Roman" panose="02020603050405020304" pitchFamily="18" charset="0"/>
              </a:rPr>
              <a:t> </a:t>
            </a:r>
            <a:r>
              <a:rPr lang="ru-RU" spc="-25" dirty="0">
                <a:latin typeface="Times New Roman" panose="02020603050405020304" pitchFamily="18" charset="0"/>
                <a:cs typeface="Times New Roman" panose="02020603050405020304" pitchFamily="18" charset="0"/>
              </a:rPr>
              <a:t>накапливать</a:t>
            </a:r>
            <a:r>
              <a:rPr lang="ru-RU" spc="20" dirty="0">
                <a:latin typeface="Times New Roman" panose="02020603050405020304" pitchFamily="18" charset="0"/>
                <a:cs typeface="Times New Roman" panose="02020603050405020304" pitchFamily="18" charset="0"/>
              </a:rPr>
              <a:t> </a:t>
            </a:r>
            <a:r>
              <a:rPr lang="ru-RU" spc="-15" dirty="0">
                <a:latin typeface="Times New Roman" panose="02020603050405020304" pitchFamily="18" charset="0"/>
                <a:cs typeface="Times New Roman" panose="02020603050405020304" pitchFamily="18" charset="0"/>
              </a:rPr>
              <a:t>резервы,</a:t>
            </a:r>
            <a:r>
              <a:rPr lang="ru-RU" spc="-10" dirty="0">
                <a:latin typeface="Times New Roman" panose="02020603050405020304" pitchFamily="18" charset="0"/>
                <a:cs typeface="Times New Roman" panose="02020603050405020304" pitchFamily="18" charset="0"/>
              </a:rPr>
              <a:t> </a:t>
            </a:r>
            <a:r>
              <a:rPr lang="ru-RU" spc="-25" dirty="0">
                <a:latin typeface="Times New Roman" panose="02020603050405020304" pitchFamily="18" charset="0"/>
                <a:cs typeface="Times New Roman" panose="02020603050405020304" pitchFamily="18" charset="0"/>
              </a:rPr>
              <a:t>погашать</a:t>
            </a:r>
            <a:r>
              <a:rPr lang="ru-RU" spc="-45" dirty="0">
                <a:latin typeface="Times New Roman" panose="02020603050405020304" pitchFamily="18" charset="0"/>
                <a:cs typeface="Times New Roman" panose="02020603050405020304" pitchFamily="18" charset="0"/>
              </a:rPr>
              <a:t> </a:t>
            </a:r>
            <a:r>
              <a:rPr lang="ru-RU" spc="-30" dirty="0">
                <a:latin typeface="Times New Roman" panose="02020603050405020304" pitchFamily="18" charset="0"/>
                <a:cs typeface="Times New Roman" panose="02020603050405020304" pitchFamily="18" charset="0"/>
              </a:rPr>
              <a:t>имеющиеся</a:t>
            </a:r>
            <a:r>
              <a:rPr lang="ru-RU" spc="-15" dirty="0">
                <a:latin typeface="Times New Roman" panose="02020603050405020304" pitchFamily="18" charset="0"/>
                <a:cs typeface="Times New Roman" panose="02020603050405020304" pitchFamily="18" charset="0"/>
              </a:rPr>
              <a:t> долги</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7908290" cy="1200329"/>
          </a:xfrm>
          <a:prstGeom prst="rect">
            <a:avLst/>
          </a:prstGeom>
          <a:noFill/>
        </p:spPr>
        <p:txBody>
          <a:bodyPr wrap="square" rtlCol="0">
            <a:spAutoFit/>
          </a:bodyPr>
          <a:lstStyle/>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b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«Развитие агропромышленного комплекса</a:t>
            </a:r>
          </a:p>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 муниципального округа Семеновский</a:t>
            </a:r>
          </a:p>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Нижегородской области»</a:t>
            </a:r>
          </a:p>
        </p:txBody>
      </p:sp>
      <p:grpSp>
        <p:nvGrpSpPr>
          <p:cNvPr id="3" name="Group 529"/>
          <p:cNvGrpSpPr>
            <a:grpSpLocks/>
          </p:cNvGrpSpPr>
          <p:nvPr/>
        </p:nvGrpSpPr>
        <p:grpSpPr bwMode="auto">
          <a:xfrm>
            <a:off x="139700" y="1600204"/>
            <a:ext cx="1272540" cy="1899696"/>
            <a:chOff x="220" y="-265"/>
            <a:chExt cx="2004" cy="3953"/>
          </a:xfrm>
        </p:grpSpPr>
        <p:sp>
          <p:nvSpPr>
            <p:cNvPr id="4" name="Freeform 531"/>
            <p:cNvSpPr>
              <a:spLocks/>
            </p:cNvSpPr>
            <p:nvPr/>
          </p:nvSpPr>
          <p:spPr bwMode="auto">
            <a:xfrm>
              <a:off x="220" y="211"/>
              <a:ext cx="1944" cy="3291"/>
            </a:xfrm>
            <a:custGeom>
              <a:avLst/>
              <a:gdLst>
                <a:gd name="T0" fmla="+- 0 220 220"/>
                <a:gd name="T1" fmla="*/ T0 w 1944"/>
                <a:gd name="T2" fmla="+- 0 836 512"/>
                <a:gd name="T3" fmla="*/ 836 h 2991"/>
                <a:gd name="T4" fmla="+- 0 229 220"/>
                <a:gd name="T5" fmla="*/ T4 w 1944"/>
                <a:gd name="T6" fmla="+- 0 761 512"/>
                <a:gd name="T7" fmla="*/ 761 h 2991"/>
                <a:gd name="T8" fmla="+- 0 253 220"/>
                <a:gd name="T9" fmla="*/ T8 w 1944"/>
                <a:gd name="T10" fmla="+- 0 693 512"/>
                <a:gd name="T11" fmla="*/ 693 h 2991"/>
                <a:gd name="T12" fmla="+- 0 291 220"/>
                <a:gd name="T13" fmla="*/ T12 w 1944"/>
                <a:gd name="T14" fmla="+- 0 633 512"/>
                <a:gd name="T15" fmla="*/ 633 h 2991"/>
                <a:gd name="T16" fmla="+- 0 341 220"/>
                <a:gd name="T17" fmla="*/ T16 w 1944"/>
                <a:gd name="T18" fmla="+- 0 583 512"/>
                <a:gd name="T19" fmla="*/ 583 h 2991"/>
                <a:gd name="T20" fmla="+- 0 402 220"/>
                <a:gd name="T21" fmla="*/ T20 w 1944"/>
                <a:gd name="T22" fmla="+- 0 545 512"/>
                <a:gd name="T23" fmla="*/ 545 h 2991"/>
                <a:gd name="T24" fmla="+- 0 470 220"/>
                <a:gd name="T25" fmla="*/ T24 w 1944"/>
                <a:gd name="T26" fmla="+- 0 520 512"/>
                <a:gd name="T27" fmla="*/ 520 h 2991"/>
                <a:gd name="T28" fmla="+- 0 544 220"/>
                <a:gd name="T29" fmla="*/ T28 w 1944"/>
                <a:gd name="T30" fmla="+- 0 512 512"/>
                <a:gd name="T31" fmla="*/ 512 h 2991"/>
                <a:gd name="T32" fmla="+- 0 1840 220"/>
                <a:gd name="T33" fmla="*/ T32 w 1944"/>
                <a:gd name="T34" fmla="+- 0 512 512"/>
                <a:gd name="T35" fmla="*/ 512 h 2991"/>
                <a:gd name="T36" fmla="+- 0 1914 220"/>
                <a:gd name="T37" fmla="*/ T36 w 1944"/>
                <a:gd name="T38" fmla="+- 0 520 512"/>
                <a:gd name="T39" fmla="*/ 520 h 2991"/>
                <a:gd name="T40" fmla="+- 0 1982 220"/>
                <a:gd name="T41" fmla="*/ T40 w 1944"/>
                <a:gd name="T42" fmla="+- 0 545 512"/>
                <a:gd name="T43" fmla="*/ 545 h 2991"/>
                <a:gd name="T44" fmla="+- 0 2042 220"/>
                <a:gd name="T45" fmla="*/ T44 w 1944"/>
                <a:gd name="T46" fmla="+- 0 583 512"/>
                <a:gd name="T47" fmla="*/ 583 h 2991"/>
                <a:gd name="T48" fmla="+- 0 2093 220"/>
                <a:gd name="T49" fmla="*/ T48 w 1944"/>
                <a:gd name="T50" fmla="+- 0 633 512"/>
                <a:gd name="T51" fmla="*/ 633 h 2991"/>
                <a:gd name="T52" fmla="+- 0 2131 220"/>
                <a:gd name="T53" fmla="*/ T52 w 1944"/>
                <a:gd name="T54" fmla="+- 0 693 512"/>
                <a:gd name="T55" fmla="*/ 693 h 2991"/>
                <a:gd name="T56" fmla="+- 0 2155 220"/>
                <a:gd name="T57" fmla="*/ T56 w 1944"/>
                <a:gd name="T58" fmla="+- 0 761 512"/>
                <a:gd name="T59" fmla="*/ 761 h 2991"/>
                <a:gd name="T60" fmla="+- 0 2164 220"/>
                <a:gd name="T61" fmla="*/ T60 w 1944"/>
                <a:gd name="T62" fmla="+- 0 836 512"/>
                <a:gd name="T63" fmla="*/ 836 h 2991"/>
                <a:gd name="T64" fmla="+- 0 2164 220"/>
                <a:gd name="T65" fmla="*/ T64 w 1944"/>
                <a:gd name="T66" fmla="+- 0 3179 512"/>
                <a:gd name="T67" fmla="*/ 3179 h 2991"/>
                <a:gd name="T68" fmla="+- 0 2155 220"/>
                <a:gd name="T69" fmla="*/ T68 w 1944"/>
                <a:gd name="T70" fmla="+- 0 3253 512"/>
                <a:gd name="T71" fmla="*/ 3253 h 2991"/>
                <a:gd name="T72" fmla="+- 0 2131 220"/>
                <a:gd name="T73" fmla="*/ T72 w 1944"/>
                <a:gd name="T74" fmla="+- 0 3321 512"/>
                <a:gd name="T75" fmla="*/ 3321 h 2991"/>
                <a:gd name="T76" fmla="+- 0 2093 220"/>
                <a:gd name="T77" fmla="*/ T76 w 1944"/>
                <a:gd name="T78" fmla="+- 0 3381 512"/>
                <a:gd name="T79" fmla="*/ 3381 h 2991"/>
                <a:gd name="T80" fmla="+- 0 2042 220"/>
                <a:gd name="T81" fmla="*/ T80 w 1944"/>
                <a:gd name="T82" fmla="+- 0 3431 512"/>
                <a:gd name="T83" fmla="*/ 3431 h 2991"/>
                <a:gd name="T84" fmla="+- 0 1982 220"/>
                <a:gd name="T85" fmla="*/ T84 w 1944"/>
                <a:gd name="T86" fmla="+- 0 3470 512"/>
                <a:gd name="T87" fmla="*/ 3470 h 2991"/>
                <a:gd name="T88" fmla="+- 0 1914 220"/>
                <a:gd name="T89" fmla="*/ T88 w 1944"/>
                <a:gd name="T90" fmla="+- 0 3494 512"/>
                <a:gd name="T91" fmla="*/ 3494 h 2991"/>
                <a:gd name="T92" fmla="+- 0 1840 220"/>
                <a:gd name="T93" fmla="*/ T92 w 1944"/>
                <a:gd name="T94" fmla="+- 0 3503 512"/>
                <a:gd name="T95" fmla="*/ 3503 h 2991"/>
                <a:gd name="T96" fmla="+- 0 544 220"/>
                <a:gd name="T97" fmla="*/ T96 w 1944"/>
                <a:gd name="T98" fmla="+- 0 3503 512"/>
                <a:gd name="T99" fmla="*/ 3503 h 2991"/>
                <a:gd name="T100" fmla="+- 0 470 220"/>
                <a:gd name="T101" fmla="*/ T100 w 1944"/>
                <a:gd name="T102" fmla="+- 0 3494 512"/>
                <a:gd name="T103" fmla="*/ 3494 h 2991"/>
                <a:gd name="T104" fmla="+- 0 402 220"/>
                <a:gd name="T105" fmla="*/ T104 w 1944"/>
                <a:gd name="T106" fmla="+- 0 3470 512"/>
                <a:gd name="T107" fmla="*/ 3470 h 2991"/>
                <a:gd name="T108" fmla="+- 0 341 220"/>
                <a:gd name="T109" fmla="*/ T108 w 1944"/>
                <a:gd name="T110" fmla="+- 0 3431 512"/>
                <a:gd name="T111" fmla="*/ 3431 h 2991"/>
                <a:gd name="T112" fmla="+- 0 291 220"/>
                <a:gd name="T113" fmla="*/ T112 w 1944"/>
                <a:gd name="T114" fmla="+- 0 3381 512"/>
                <a:gd name="T115" fmla="*/ 3381 h 2991"/>
                <a:gd name="T116" fmla="+- 0 253 220"/>
                <a:gd name="T117" fmla="*/ T116 w 1944"/>
                <a:gd name="T118" fmla="+- 0 3321 512"/>
                <a:gd name="T119" fmla="*/ 3321 h 2991"/>
                <a:gd name="T120" fmla="+- 0 229 220"/>
                <a:gd name="T121" fmla="*/ T120 w 1944"/>
                <a:gd name="T122" fmla="+- 0 3253 512"/>
                <a:gd name="T123" fmla="*/ 3253 h 2991"/>
                <a:gd name="T124" fmla="+- 0 220 220"/>
                <a:gd name="T125" fmla="*/ T124 w 1944"/>
                <a:gd name="T126" fmla="+- 0 3179 512"/>
                <a:gd name="T127" fmla="*/ 3179 h 2991"/>
                <a:gd name="T128" fmla="+- 0 220 220"/>
                <a:gd name="T129" fmla="*/ T128 w 1944"/>
                <a:gd name="T130" fmla="+- 0 836 512"/>
                <a:gd name="T131" fmla="*/ 836 h 29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991">
                  <a:moveTo>
                    <a:pt x="0" y="324"/>
                  </a:moveTo>
                  <a:lnTo>
                    <a:pt x="9" y="249"/>
                  </a:lnTo>
                  <a:lnTo>
                    <a:pt x="33" y="181"/>
                  </a:lnTo>
                  <a:lnTo>
                    <a:pt x="71" y="121"/>
                  </a:lnTo>
                  <a:lnTo>
                    <a:pt x="121" y="71"/>
                  </a:lnTo>
                  <a:lnTo>
                    <a:pt x="182" y="33"/>
                  </a:lnTo>
                  <a:lnTo>
                    <a:pt x="250" y="8"/>
                  </a:lnTo>
                  <a:lnTo>
                    <a:pt x="324" y="0"/>
                  </a:lnTo>
                  <a:lnTo>
                    <a:pt x="1620" y="0"/>
                  </a:lnTo>
                  <a:lnTo>
                    <a:pt x="1694" y="8"/>
                  </a:lnTo>
                  <a:lnTo>
                    <a:pt x="1762" y="33"/>
                  </a:lnTo>
                  <a:lnTo>
                    <a:pt x="1822" y="71"/>
                  </a:lnTo>
                  <a:lnTo>
                    <a:pt x="1873" y="121"/>
                  </a:lnTo>
                  <a:lnTo>
                    <a:pt x="1911" y="181"/>
                  </a:lnTo>
                  <a:lnTo>
                    <a:pt x="1935" y="249"/>
                  </a:lnTo>
                  <a:lnTo>
                    <a:pt x="1944" y="324"/>
                  </a:lnTo>
                  <a:lnTo>
                    <a:pt x="1944" y="2667"/>
                  </a:lnTo>
                  <a:lnTo>
                    <a:pt x="1935" y="2741"/>
                  </a:lnTo>
                  <a:lnTo>
                    <a:pt x="1911" y="2809"/>
                  </a:lnTo>
                  <a:lnTo>
                    <a:pt x="1873" y="2869"/>
                  </a:lnTo>
                  <a:lnTo>
                    <a:pt x="1822" y="2919"/>
                  </a:lnTo>
                  <a:lnTo>
                    <a:pt x="1762" y="2958"/>
                  </a:lnTo>
                  <a:lnTo>
                    <a:pt x="1694" y="2982"/>
                  </a:lnTo>
                  <a:lnTo>
                    <a:pt x="1620" y="2991"/>
                  </a:lnTo>
                  <a:lnTo>
                    <a:pt x="324" y="2991"/>
                  </a:lnTo>
                  <a:lnTo>
                    <a:pt x="250" y="2982"/>
                  </a:lnTo>
                  <a:lnTo>
                    <a:pt x="182" y="2958"/>
                  </a:lnTo>
                  <a:lnTo>
                    <a:pt x="121" y="2919"/>
                  </a:lnTo>
                  <a:lnTo>
                    <a:pt x="71" y="2869"/>
                  </a:lnTo>
                  <a:lnTo>
                    <a:pt x="33" y="2809"/>
                  </a:lnTo>
                  <a:lnTo>
                    <a:pt x="9" y="2741"/>
                  </a:lnTo>
                  <a:lnTo>
                    <a:pt x="0" y="2667"/>
                  </a:lnTo>
                  <a:lnTo>
                    <a:pt x="0" y="324"/>
                  </a:lnTo>
                  <a:close/>
                </a:path>
              </a:pathLst>
            </a:cu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5" name="Text Box 530"/>
            <p:cNvSpPr txBox="1">
              <a:spLocks noChangeArrowheads="1"/>
            </p:cNvSpPr>
            <p:nvPr/>
          </p:nvSpPr>
          <p:spPr bwMode="auto">
            <a:xfrm>
              <a:off x="240" y="-265"/>
              <a:ext cx="1984" cy="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81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2024</a:t>
              </a:r>
            </a:p>
            <a:p>
              <a:pPr marL="162560" marR="161290" algn="ctr">
                <a:lnSpc>
                  <a:spcPts val="179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год</a:t>
              </a:r>
            </a:p>
            <a:p>
              <a:pPr marL="162560" marR="161290" algn="ctr">
                <a:lnSpc>
                  <a:spcPts val="2645"/>
                </a:lnSpc>
                <a:spcAft>
                  <a:spcPts val="0"/>
                </a:spcAft>
              </a:pPr>
              <a:r>
                <a:rPr lang="ru-RU" sz="2200" b="1" dirty="0">
                  <a:solidFill>
                    <a:srgbClr val="002060"/>
                  </a:solidFill>
                  <a:effectLst/>
                  <a:ea typeface="Verdana" panose="020B0604030504040204" pitchFamily="34" charset="0"/>
                  <a:cs typeface="Arial" panose="020B0604020202020204" pitchFamily="34" charset="0"/>
                </a:rPr>
                <a:t>1 083</a:t>
              </a:r>
            </a:p>
            <a:p>
              <a:pPr marL="161925" marR="161925" algn="ctr">
                <a:lnSpc>
                  <a:spcPts val="1565"/>
                </a:lnSpc>
                <a:spcAft>
                  <a:spcPts val="0"/>
                </a:spcAft>
              </a:pPr>
              <a:r>
                <a:rPr lang="ru-RU" sz="1300" dirty="0">
                  <a:solidFill>
                    <a:srgbClr val="002060"/>
                  </a:solidFill>
                  <a:effectLst/>
                  <a:latin typeface="Arial" panose="020B0604020202020204" pitchFamily="34" charset="0"/>
                  <a:ea typeface="Verdana" panose="020B0604030504040204" pitchFamily="34" charset="0"/>
                  <a:cs typeface="Arial" panose="020B0604020202020204" pitchFamily="34" charset="0"/>
                </a:rPr>
                <a:t>рублей</a:t>
              </a:r>
              <a:endParaRPr lang="ru-RU" sz="1100"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a:p>
              <a:pPr marL="161925" marR="161925" algn="ctr">
                <a:lnSpc>
                  <a:spcPts val="1565"/>
                </a:lnSpc>
                <a:spcAft>
                  <a:spcPts val="0"/>
                </a:spcAft>
              </a:pP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26"/>
          <p:cNvGrpSpPr>
            <a:grpSpLocks/>
          </p:cNvGrpSpPr>
          <p:nvPr/>
        </p:nvGrpSpPr>
        <p:grpSpPr bwMode="auto">
          <a:xfrm>
            <a:off x="1447800" y="838351"/>
            <a:ext cx="1270635" cy="2595664"/>
            <a:chOff x="2280" y="-1626"/>
            <a:chExt cx="2001" cy="5110"/>
          </a:xfrm>
        </p:grpSpPr>
        <p:sp>
          <p:nvSpPr>
            <p:cNvPr id="7" name="Freeform 528"/>
            <p:cNvSpPr>
              <a:spLocks/>
            </p:cNvSpPr>
            <p:nvPr/>
          </p:nvSpPr>
          <p:spPr bwMode="auto">
            <a:xfrm>
              <a:off x="2337" y="234"/>
              <a:ext cx="1944" cy="3250"/>
            </a:xfrm>
            <a:custGeom>
              <a:avLst/>
              <a:gdLst>
                <a:gd name="T0" fmla="+- 0 2337 2337"/>
                <a:gd name="T1" fmla="*/ T0 w 1944"/>
                <a:gd name="T2" fmla="+- 0 558 234"/>
                <a:gd name="T3" fmla="*/ 558 h 3250"/>
                <a:gd name="T4" fmla="+- 0 2346 2337"/>
                <a:gd name="T5" fmla="*/ T4 w 1944"/>
                <a:gd name="T6" fmla="+- 0 484 234"/>
                <a:gd name="T7" fmla="*/ 484 h 3250"/>
                <a:gd name="T8" fmla="+- 0 2370 2337"/>
                <a:gd name="T9" fmla="*/ T8 w 1944"/>
                <a:gd name="T10" fmla="+- 0 416 234"/>
                <a:gd name="T11" fmla="*/ 416 h 3250"/>
                <a:gd name="T12" fmla="+- 0 2408 2337"/>
                <a:gd name="T13" fmla="*/ T12 w 1944"/>
                <a:gd name="T14" fmla="+- 0 356 234"/>
                <a:gd name="T15" fmla="*/ 356 h 3250"/>
                <a:gd name="T16" fmla="+- 0 2459 2337"/>
                <a:gd name="T17" fmla="*/ T16 w 1944"/>
                <a:gd name="T18" fmla="+- 0 305 234"/>
                <a:gd name="T19" fmla="*/ 305 h 3250"/>
                <a:gd name="T20" fmla="+- 0 2519 2337"/>
                <a:gd name="T21" fmla="*/ T20 w 1944"/>
                <a:gd name="T22" fmla="+- 0 267 234"/>
                <a:gd name="T23" fmla="*/ 267 h 3250"/>
                <a:gd name="T24" fmla="+- 0 2587 2337"/>
                <a:gd name="T25" fmla="*/ T24 w 1944"/>
                <a:gd name="T26" fmla="+- 0 243 234"/>
                <a:gd name="T27" fmla="*/ 243 h 3250"/>
                <a:gd name="T28" fmla="+- 0 2661 2337"/>
                <a:gd name="T29" fmla="*/ T28 w 1944"/>
                <a:gd name="T30" fmla="+- 0 234 234"/>
                <a:gd name="T31" fmla="*/ 234 h 3250"/>
                <a:gd name="T32" fmla="+- 0 3957 2337"/>
                <a:gd name="T33" fmla="*/ T32 w 1944"/>
                <a:gd name="T34" fmla="+- 0 234 234"/>
                <a:gd name="T35" fmla="*/ 234 h 3250"/>
                <a:gd name="T36" fmla="+- 0 4031 2337"/>
                <a:gd name="T37" fmla="*/ T36 w 1944"/>
                <a:gd name="T38" fmla="+- 0 243 234"/>
                <a:gd name="T39" fmla="*/ 243 h 3250"/>
                <a:gd name="T40" fmla="+- 0 4100 2337"/>
                <a:gd name="T41" fmla="*/ T40 w 1944"/>
                <a:gd name="T42" fmla="+- 0 267 234"/>
                <a:gd name="T43" fmla="*/ 267 h 3250"/>
                <a:gd name="T44" fmla="+- 0 4160 2337"/>
                <a:gd name="T45" fmla="*/ T44 w 1944"/>
                <a:gd name="T46" fmla="+- 0 305 234"/>
                <a:gd name="T47" fmla="*/ 305 h 3250"/>
                <a:gd name="T48" fmla="+- 0 4210 2337"/>
                <a:gd name="T49" fmla="*/ T48 w 1944"/>
                <a:gd name="T50" fmla="+- 0 356 234"/>
                <a:gd name="T51" fmla="*/ 356 h 3250"/>
                <a:gd name="T52" fmla="+- 0 4248 2337"/>
                <a:gd name="T53" fmla="*/ T52 w 1944"/>
                <a:gd name="T54" fmla="+- 0 416 234"/>
                <a:gd name="T55" fmla="*/ 416 h 3250"/>
                <a:gd name="T56" fmla="+- 0 4272 2337"/>
                <a:gd name="T57" fmla="*/ T56 w 1944"/>
                <a:gd name="T58" fmla="+- 0 484 234"/>
                <a:gd name="T59" fmla="*/ 484 h 3250"/>
                <a:gd name="T60" fmla="+- 0 4281 2337"/>
                <a:gd name="T61" fmla="*/ T60 w 1944"/>
                <a:gd name="T62" fmla="+- 0 558 234"/>
                <a:gd name="T63" fmla="*/ 558 h 3250"/>
                <a:gd name="T64" fmla="+- 0 4281 2337"/>
                <a:gd name="T65" fmla="*/ T64 w 1944"/>
                <a:gd name="T66" fmla="+- 0 3161 234"/>
                <a:gd name="T67" fmla="*/ 3161 h 3250"/>
                <a:gd name="T68" fmla="+- 0 4272 2337"/>
                <a:gd name="T69" fmla="*/ T68 w 1944"/>
                <a:gd name="T70" fmla="+- 0 3235 234"/>
                <a:gd name="T71" fmla="*/ 3235 h 3250"/>
                <a:gd name="T72" fmla="+- 0 4248 2337"/>
                <a:gd name="T73" fmla="*/ T72 w 1944"/>
                <a:gd name="T74" fmla="+- 0 3303 234"/>
                <a:gd name="T75" fmla="*/ 3303 h 3250"/>
                <a:gd name="T76" fmla="+- 0 4210 2337"/>
                <a:gd name="T77" fmla="*/ T76 w 1944"/>
                <a:gd name="T78" fmla="+- 0 3363 234"/>
                <a:gd name="T79" fmla="*/ 3363 h 3250"/>
                <a:gd name="T80" fmla="+- 0 4160 2337"/>
                <a:gd name="T81" fmla="*/ T80 w 1944"/>
                <a:gd name="T82" fmla="+- 0 3413 234"/>
                <a:gd name="T83" fmla="*/ 3413 h 3250"/>
                <a:gd name="T84" fmla="+- 0 4100 2337"/>
                <a:gd name="T85" fmla="*/ T84 w 1944"/>
                <a:gd name="T86" fmla="+- 0 3451 234"/>
                <a:gd name="T87" fmla="*/ 3451 h 3250"/>
                <a:gd name="T88" fmla="+- 0 4031 2337"/>
                <a:gd name="T89" fmla="*/ T88 w 1944"/>
                <a:gd name="T90" fmla="+- 0 3476 234"/>
                <a:gd name="T91" fmla="*/ 3476 h 3250"/>
                <a:gd name="T92" fmla="+- 0 3957 2337"/>
                <a:gd name="T93" fmla="*/ T92 w 1944"/>
                <a:gd name="T94" fmla="+- 0 3484 234"/>
                <a:gd name="T95" fmla="*/ 3484 h 3250"/>
                <a:gd name="T96" fmla="+- 0 2661 2337"/>
                <a:gd name="T97" fmla="*/ T96 w 1944"/>
                <a:gd name="T98" fmla="+- 0 3484 234"/>
                <a:gd name="T99" fmla="*/ 3484 h 3250"/>
                <a:gd name="T100" fmla="+- 0 2587 2337"/>
                <a:gd name="T101" fmla="*/ T100 w 1944"/>
                <a:gd name="T102" fmla="+- 0 3476 234"/>
                <a:gd name="T103" fmla="*/ 3476 h 3250"/>
                <a:gd name="T104" fmla="+- 0 2519 2337"/>
                <a:gd name="T105" fmla="*/ T104 w 1944"/>
                <a:gd name="T106" fmla="+- 0 3451 234"/>
                <a:gd name="T107" fmla="*/ 3451 h 3250"/>
                <a:gd name="T108" fmla="+- 0 2459 2337"/>
                <a:gd name="T109" fmla="*/ T108 w 1944"/>
                <a:gd name="T110" fmla="+- 0 3413 234"/>
                <a:gd name="T111" fmla="*/ 3413 h 3250"/>
                <a:gd name="T112" fmla="+- 0 2408 2337"/>
                <a:gd name="T113" fmla="*/ T112 w 1944"/>
                <a:gd name="T114" fmla="+- 0 3363 234"/>
                <a:gd name="T115" fmla="*/ 3363 h 3250"/>
                <a:gd name="T116" fmla="+- 0 2370 2337"/>
                <a:gd name="T117" fmla="*/ T116 w 1944"/>
                <a:gd name="T118" fmla="+- 0 3303 234"/>
                <a:gd name="T119" fmla="*/ 3303 h 3250"/>
                <a:gd name="T120" fmla="+- 0 2346 2337"/>
                <a:gd name="T121" fmla="*/ T120 w 1944"/>
                <a:gd name="T122" fmla="+- 0 3235 234"/>
                <a:gd name="T123" fmla="*/ 3235 h 3250"/>
                <a:gd name="T124" fmla="+- 0 2337 2337"/>
                <a:gd name="T125" fmla="*/ T124 w 1944"/>
                <a:gd name="T126" fmla="+- 0 3161 234"/>
                <a:gd name="T127" fmla="*/ 3161 h 3250"/>
                <a:gd name="T128" fmla="+- 0 2337 2337"/>
                <a:gd name="T129" fmla="*/ T128 w 1944"/>
                <a:gd name="T130" fmla="+- 0 558 234"/>
                <a:gd name="T131" fmla="*/ 558 h 32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3250">
                  <a:moveTo>
                    <a:pt x="0" y="324"/>
                  </a:moveTo>
                  <a:lnTo>
                    <a:pt x="9" y="250"/>
                  </a:lnTo>
                  <a:lnTo>
                    <a:pt x="33" y="182"/>
                  </a:lnTo>
                  <a:lnTo>
                    <a:pt x="71" y="122"/>
                  </a:lnTo>
                  <a:lnTo>
                    <a:pt x="122" y="71"/>
                  </a:lnTo>
                  <a:lnTo>
                    <a:pt x="182" y="33"/>
                  </a:lnTo>
                  <a:lnTo>
                    <a:pt x="250" y="9"/>
                  </a:lnTo>
                  <a:lnTo>
                    <a:pt x="324" y="0"/>
                  </a:lnTo>
                  <a:lnTo>
                    <a:pt x="1620" y="0"/>
                  </a:lnTo>
                  <a:lnTo>
                    <a:pt x="1694" y="9"/>
                  </a:lnTo>
                  <a:lnTo>
                    <a:pt x="1763" y="33"/>
                  </a:lnTo>
                  <a:lnTo>
                    <a:pt x="1823" y="71"/>
                  </a:lnTo>
                  <a:lnTo>
                    <a:pt x="1873" y="122"/>
                  </a:lnTo>
                  <a:lnTo>
                    <a:pt x="1911" y="182"/>
                  </a:lnTo>
                  <a:lnTo>
                    <a:pt x="1935" y="250"/>
                  </a:lnTo>
                  <a:lnTo>
                    <a:pt x="1944" y="324"/>
                  </a:lnTo>
                  <a:lnTo>
                    <a:pt x="1944" y="2927"/>
                  </a:lnTo>
                  <a:lnTo>
                    <a:pt x="1935" y="3001"/>
                  </a:lnTo>
                  <a:lnTo>
                    <a:pt x="1911" y="3069"/>
                  </a:lnTo>
                  <a:lnTo>
                    <a:pt x="1873" y="3129"/>
                  </a:lnTo>
                  <a:lnTo>
                    <a:pt x="1823" y="3179"/>
                  </a:lnTo>
                  <a:lnTo>
                    <a:pt x="1763" y="3217"/>
                  </a:lnTo>
                  <a:lnTo>
                    <a:pt x="1694" y="3242"/>
                  </a:lnTo>
                  <a:lnTo>
                    <a:pt x="1620" y="3250"/>
                  </a:lnTo>
                  <a:lnTo>
                    <a:pt x="324" y="3250"/>
                  </a:lnTo>
                  <a:lnTo>
                    <a:pt x="250" y="3242"/>
                  </a:lnTo>
                  <a:lnTo>
                    <a:pt x="182" y="3217"/>
                  </a:lnTo>
                  <a:lnTo>
                    <a:pt x="122" y="3179"/>
                  </a:lnTo>
                  <a:lnTo>
                    <a:pt x="71" y="3129"/>
                  </a:lnTo>
                  <a:lnTo>
                    <a:pt x="33" y="3069"/>
                  </a:lnTo>
                  <a:lnTo>
                    <a:pt x="9" y="3001"/>
                  </a:lnTo>
                  <a:lnTo>
                    <a:pt x="0" y="2927"/>
                  </a:lnTo>
                  <a:lnTo>
                    <a:pt x="0" y="324"/>
                  </a:lnTo>
                  <a:close/>
                </a:path>
              </a:pathLst>
            </a:cu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8" name="Text Box 527"/>
            <p:cNvSpPr txBox="1">
              <a:spLocks noChangeArrowheads="1"/>
            </p:cNvSpPr>
            <p:nvPr/>
          </p:nvSpPr>
          <p:spPr bwMode="auto">
            <a:xfrm>
              <a:off x="2280" y="-1626"/>
              <a:ext cx="1984" cy="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5"/>
                </a:spcBef>
                <a:spcAft>
                  <a:spcPts val="0"/>
                </a:spcAft>
              </a:pPr>
              <a:r>
                <a:rPr lang="ru-RU" sz="185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815"/>
                </a:lnSpc>
                <a:spcAft>
                  <a:spcPts val="0"/>
                </a:spcAft>
              </a:pPr>
              <a:endParaRPr lang="ru-RU" sz="2000" dirty="0">
                <a:solidFill>
                  <a:srgbClr val="006666"/>
                </a:solidFill>
                <a:effectLst/>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815"/>
                </a:lnSpc>
                <a:spcAft>
                  <a:spcPts val="0"/>
                </a:spcAft>
              </a:pPr>
              <a:endParaRPr lang="ru-RU" sz="2000" dirty="0">
                <a:solidFill>
                  <a:srgbClr val="002060"/>
                </a:solidFill>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81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2025</a:t>
              </a:r>
            </a:p>
            <a:p>
              <a:pPr marL="162560" marR="161290" algn="ctr">
                <a:lnSpc>
                  <a:spcPts val="179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45"/>
                </a:lnSpc>
                <a:spcAft>
                  <a:spcPts val="0"/>
                </a:spcAft>
              </a:pPr>
              <a:r>
                <a:rPr lang="ru-RU" sz="2200" b="1"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1</a:t>
              </a:r>
              <a:r>
                <a:rPr lang="ru-RU" sz="2200" b="1" spc="-10"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 </a:t>
              </a:r>
              <a:r>
                <a:rPr lang="ru-RU" sz="2200" b="1"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150</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62560" marR="161925" algn="ctr">
                <a:lnSpc>
                  <a:spcPts val="1565"/>
                </a:lnSpc>
                <a:spcAft>
                  <a:spcPts val="0"/>
                </a:spcAft>
              </a:pPr>
              <a:r>
                <a:rPr lang="ru-RU" sz="1300"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565"/>
                </a:lnSpc>
                <a:spcAft>
                  <a:spcPts val="0"/>
                </a:spcAft>
              </a:pP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oup 523"/>
          <p:cNvGrpSpPr>
            <a:grpSpLocks/>
          </p:cNvGrpSpPr>
          <p:nvPr/>
        </p:nvGrpSpPr>
        <p:grpSpPr bwMode="auto">
          <a:xfrm>
            <a:off x="2743200" y="1599940"/>
            <a:ext cx="1330960" cy="1831305"/>
            <a:chOff x="4302" y="1017"/>
            <a:chExt cx="2096" cy="2467"/>
          </a:xfrm>
        </p:grpSpPr>
        <p:sp>
          <p:nvSpPr>
            <p:cNvPr id="10" name="Freeform 525"/>
            <p:cNvSpPr>
              <a:spLocks/>
            </p:cNvSpPr>
            <p:nvPr/>
          </p:nvSpPr>
          <p:spPr bwMode="auto">
            <a:xfrm>
              <a:off x="4454" y="1736"/>
              <a:ext cx="1944" cy="1748"/>
            </a:xfrm>
            <a:custGeom>
              <a:avLst/>
              <a:gdLst>
                <a:gd name="T0" fmla="+- 0 4454 4454"/>
                <a:gd name="T1" fmla="*/ T0 w 1944"/>
                <a:gd name="T2" fmla="+- 0 1369 1045"/>
                <a:gd name="T3" fmla="*/ 1369 h 2440"/>
                <a:gd name="T4" fmla="+- 0 4463 4454"/>
                <a:gd name="T5" fmla="*/ T4 w 1944"/>
                <a:gd name="T6" fmla="+- 0 1294 1045"/>
                <a:gd name="T7" fmla="*/ 1294 h 2440"/>
                <a:gd name="T8" fmla="+- 0 4487 4454"/>
                <a:gd name="T9" fmla="*/ T8 w 1944"/>
                <a:gd name="T10" fmla="+- 0 1226 1045"/>
                <a:gd name="T11" fmla="*/ 1226 h 2440"/>
                <a:gd name="T12" fmla="+- 0 4525 4454"/>
                <a:gd name="T13" fmla="*/ T12 w 1944"/>
                <a:gd name="T14" fmla="+- 0 1166 1045"/>
                <a:gd name="T15" fmla="*/ 1166 h 2440"/>
                <a:gd name="T16" fmla="+- 0 4576 4454"/>
                <a:gd name="T17" fmla="*/ T16 w 1944"/>
                <a:gd name="T18" fmla="+- 0 1116 1045"/>
                <a:gd name="T19" fmla="*/ 1116 h 2440"/>
                <a:gd name="T20" fmla="+- 0 4636 4454"/>
                <a:gd name="T21" fmla="*/ T20 w 1944"/>
                <a:gd name="T22" fmla="+- 0 1077 1045"/>
                <a:gd name="T23" fmla="*/ 1077 h 2440"/>
                <a:gd name="T24" fmla="+- 0 4704 4454"/>
                <a:gd name="T25" fmla="*/ T24 w 1944"/>
                <a:gd name="T26" fmla="+- 0 1053 1045"/>
                <a:gd name="T27" fmla="*/ 1053 h 2440"/>
                <a:gd name="T28" fmla="+- 0 4778 4454"/>
                <a:gd name="T29" fmla="*/ T28 w 1944"/>
                <a:gd name="T30" fmla="+- 0 1045 1045"/>
                <a:gd name="T31" fmla="*/ 1045 h 2440"/>
                <a:gd name="T32" fmla="+- 0 6074 4454"/>
                <a:gd name="T33" fmla="*/ T32 w 1944"/>
                <a:gd name="T34" fmla="+- 0 1045 1045"/>
                <a:gd name="T35" fmla="*/ 1045 h 2440"/>
                <a:gd name="T36" fmla="+- 0 6148 4454"/>
                <a:gd name="T37" fmla="*/ T36 w 1944"/>
                <a:gd name="T38" fmla="+- 0 1053 1045"/>
                <a:gd name="T39" fmla="*/ 1053 h 2440"/>
                <a:gd name="T40" fmla="+- 0 6217 4454"/>
                <a:gd name="T41" fmla="*/ T40 w 1944"/>
                <a:gd name="T42" fmla="+- 0 1077 1045"/>
                <a:gd name="T43" fmla="*/ 1077 h 2440"/>
                <a:gd name="T44" fmla="+- 0 6277 4454"/>
                <a:gd name="T45" fmla="*/ T44 w 1944"/>
                <a:gd name="T46" fmla="+- 0 1116 1045"/>
                <a:gd name="T47" fmla="*/ 1116 h 2440"/>
                <a:gd name="T48" fmla="+- 0 6327 4454"/>
                <a:gd name="T49" fmla="*/ T48 w 1944"/>
                <a:gd name="T50" fmla="+- 0 1166 1045"/>
                <a:gd name="T51" fmla="*/ 1166 h 2440"/>
                <a:gd name="T52" fmla="+- 0 6365 4454"/>
                <a:gd name="T53" fmla="*/ T52 w 1944"/>
                <a:gd name="T54" fmla="+- 0 1226 1045"/>
                <a:gd name="T55" fmla="*/ 1226 h 2440"/>
                <a:gd name="T56" fmla="+- 0 6389 4454"/>
                <a:gd name="T57" fmla="*/ T56 w 1944"/>
                <a:gd name="T58" fmla="+- 0 1294 1045"/>
                <a:gd name="T59" fmla="*/ 1294 h 2440"/>
                <a:gd name="T60" fmla="+- 0 6398 4454"/>
                <a:gd name="T61" fmla="*/ T60 w 1944"/>
                <a:gd name="T62" fmla="+- 0 1369 1045"/>
                <a:gd name="T63" fmla="*/ 1369 h 2440"/>
                <a:gd name="T64" fmla="+- 0 6398 4454"/>
                <a:gd name="T65" fmla="*/ T64 w 1944"/>
                <a:gd name="T66" fmla="+- 0 3161 1045"/>
                <a:gd name="T67" fmla="*/ 3161 h 2440"/>
                <a:gd name="T68" fmla="+- 0 6389 4454"/>
                <a:gd name="T69" fmla="*/ T68 w 1944"/>
                <a:gd name="T70" fmla="+- 0 3235 1045"/>
                <a:gd name="T71" fmla="*/ 3235 h 2440"/>
                <a:gd name="T72" fmla="+- 0 6365 4454"/>
                <a:gd name="T73" fmla="*/ T72 w 1944"/>
                <a:gd name="T74" fmla="+- 0 3303 1045"/>
                <a:gd name="T75" fmla="*/ 3303 h 2440"/>
                <a:gd name="T76" fmla="+- 0 6327 4454"/>
                <a:gd name="T77" fmla="*/ T76 w 1944"/>
                <a:gd name="T78" fmla="+- 0 3363 1045"/>
                <a:gd name="T79" fmla="*/ 3363 h 2440"/>
                <a:gd name="T80" fmla="+- 0 6277 4454"/>
                <a:gd name="T81" fmla="*/ T80 w 1944"/>
                <a:gd name="T82" fmla="+- 0 3413 1045"/>
                <a:gd name="T83" fmla="*/ 3413 h 2440"/>
                <a:gd name="T84" fmla="+- 0 6217 4454"/>
                <a:gd name="T85" fmla="*/ T84 w 1944"/>
                <a:gd name="T86" fmla="+- 0 3451 1045"/>
                <a:gd name="T87" fmla="*/ 3451 h 2440"/>
                <a:gd name="T88" fmla="+- 0 6148 4454"/>
                <a:gd name="T89" fmla="*/ T88 w 1944"/>
                <a:gd name="T90" fmla="+- 0 3476 1045"/>
                <a:gd name="T91" fmla="*/ 3476 h 2440"/>
                <a:gd name="T92" fmla="+- 0 6074 4454"/>
                <a:gd name="T93" fmla="*/ T92 w 1944"/>
                <a:gd name="T94" fmla="+- 0 3484 1045"/>
                <a:gd name="T95" fmla="*/ 3484 h 2440"/>
                <a:gd name="T96" fmla="+- 0 4778 4454"/>
                <a:gd name="T97" fmla="*/ T96 w 1944"/>
                <a:gd name="T98" fmla="+- 0 3484 1045"/>
                <a:gd name="T99" fmla="*/ 3484 h 2440"/>
                <a:gd name="T100" fmla="+- 0 4704 4454"/>
                <a:gd name="T101" fmla="*/ T100 w 1944"/>
                <a:gd name="T102" fmla="+- 0 3476 1045"/>
                <a:gd name="T103" fmla="*/ 3476 h 2440"/>
                <a:gd name="T104" fmla="+- 0 4636 4454"/>
                <a:gd name="T105" fmla="*/ T104 w 1944"/>
                <a:gd name="T106" fmla="+- 0 3451 1045"/>
                <a:gd name="T107" fmla="*/ 3451 h 2440"/>
                <a:gd name="T108" fmla="+- 0 4576 4454"/>
                <a:gd name="T109" fmla="*/ T108 w 1944"/>
                <a:gd name="T110" fmla="+- 0 3413 1045"/>
                <a:gd name="T111" fmla="*/ 3413 h 2440"/>
                <a:gd name="T112" fmla="+- 0 4525 4454"/>
                <a:gd name="T113" fmla="*/ T112 w 1944"/>
                <a:gd name="T114" fmla="+- 0 3363 1045"/>
                <a:gd name="T115" fmla="*/ 3363 h 2440"/>
                <a:gd name="T116" fmla="+- 0 4487 4454"/>
                <a:gd name="T117" fmla="*/ T116 w 1944"/>
                <a:gd name="T118" fmla="+- 0 3303 1045"/>
                <a:gd name="T119" fmla="*/ 3303 h 2440"/>
                <a:gd name="T120" fmla="+- 0 4463 4454"/>
                <a:gd name="T121" fmla="*/ T120 w 1944"/>
                <a:gd name="T122" fmla="+- 0 3235 1045"/>
                <a:gd name="T123" fmla="*/ 3235 h 2440"/>
                <a:gd name="T124" fmla="+- 0 4454 4454"/>
                <a:gd name="T125" fmla="*/ T124 w 1944"/>
                <a:gd name="T126" fmla="+- 0 3161 1045"/>
                <a:gd name="T127" fmla="*/ 3161 h 2440"/>
                <a:gd name="T128" fmla="+- 0 4454 4454"/>
                <a:gd name="T129" fmla="*/ T128 w 1944"/>
                <a:gd name="T130" fmla="+- 0 1369 1045"/>
                <a:gd name="T131" fmla="*/ 1369 h 2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440">
                  <a:moveTo>
                    <a:pt x="0" y="324"/>
                  </a:moveTo>
                  <a:lnTo>
                    <a:pt x="9" y="249"/>
                  </a:lnTo>
                  <a:lnTo>
                    <a:pt x="33" y="181"/>
                  </a:lnTo>
                  <a:lnTo>
                    <a:pt x="71" y="121"/>
                  </a:lnTo>
                  <a:lnTo>
                    <a:pt x="122" y="71"/>
                  </a:lnTo>
                  <a:lnTo>
                    <a:pt x="182" y="32"/>
                  </a:lnTo>
                  <a:lnTo>
                    <a:pt x="250" y="8"/>
                  </a:lnTo>
                  <a:lnTo>
                    <a:pt x="324" y="0"/>
                  </a:lnTo>
                  <a:lnTo>
                    <a:pt x="1620" y="0"/>
                  </a:lnTo>
                  <a:lnTo>
                    <a:pt x="1694" y="8"/>
                  </a:lnTo>
                  <a:lnTo>
                    <a:pt x="1763" y="32"/>
                  </a:lnTo>
                  <a:lnTo>
                    <a:pt x="1823" y="71"/>
                  </a:lnTo>
                  <a:lnTo>
                    <a:pt x="1873" y="121"/>
                  </a:lnTo>
                  <a:lnTo>
                    <a:pt x="1911" y="181"/>
                  </a:lnTo>
                  <a:lnTo>
                    <a:pt x="1935" y="249"/>
                  </a:lnTo>
                  <a:lnTo>
                    <a:pt x="1944" y="324"/>
                  </a:lnTo>
                  <a:lnTo>
                    <a:pt x="1944" y="2116"/>
                  </a:lnTo>
                  <a:lnTo>
                    <a:pt x="1935" y="2190"/>
                  </a:lnTo>
                  <a:lnTo>
                    <a:pt x="1911" y="2258"/>
                  </a:lnTo>
                  <a:lnTo>
                    <a:pt x="1873" y="2318"/>
                  </a:lnTo>
                  <a:lnTo>
                    <a:pt x="1823" y="2368"/>
                  </a:lnTo>
                  <a:lnTo>
                    <a:pt x="1763" y="2406"/>
                  </a:lnTo>
                  <a:lnTo>
                    <a:pt x="1694" y="2431"/>
                  </a:lnTo>
                  <a:lnTo>
                    <a:pt x="1620" y="2439"/>
                  </a:lnTo>
                  <a:lnTo>
                    <a:pt x="324" y="2439"/>
                  </a:lnTo>
                  <a:lnTo>
                    <a:pt x="250" y="2431"/>
                  </a:lnTo>
                  <a:lnTo>
                    <a:pt x="182" y="2406"/>
                  </a:lnTo>
                  <a:lnTo>
                    <a:pt x="122" y="2368"/>
                  </a:lnTo>
                  <a:lnTo>
                    <a:pt x="71" y="2318"/>
                  </a:lnTo>
                  <a:lnTo>
                    <a:pt x="33" y="2258"/>
                  </a:lnTo>
                  <a:lnTo>
                    <a:pt x="9" y="2190"/>
                  </a:lnTo>
                  <a:lnTo>
                    <a:pt x="0" y="2116"/>
                  </a:lnTo>
                  <a:lnTo>
                    <a:pt x="0" y="324"/>
                  </a:lnTo>
                  <a:close/>
                </a:path>
              </a:pathLst>
            </a:cu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11" name="Text Box 524"/>
            <p:cNvSpPr txBox="1">
              <a:spLocks noChangeArrowheads="1"/>
            </p:cNvSpPr>
            <p:nvPr/>
          </p:nvSpPr>
          <p:spPr bwMode="auto">
            <a:xfrm>
              <a:off x="4302" y="1017"/>
              <a:ext cx="1984" cy="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25"/>
                </a:spcBef>
                <a:spcAft>
                  <a:spcPts val="0"/>
                </a:spcAft>
              </a:pPr>
              <a:r>
                <a:rPr lang="ru-RU" sz="15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815"/>
                </a:lnSpc>
                <a:spcAft>
                  <a:spcPts val="0"/>
                </a:spcAft>
              </a:pPr>
              <a:endParaRPr lang="ru-RU" sz="2000" dirty="0">
                <a:solidFill>
                  <a:srgbClr val="002060"/>
                </a:solidFill>
                <a:effectLst/>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81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2026</a:t>
              </a:r>
            </a:p>
            <a:p>
              <a:pPr marL="162560" marR="161290" algn="ctr">
                <a:lnSpc>
                  <a:spcPts val="179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45"/>
                </a:lnSpc>
                <a:spcAft>
                  <a:spcPts val="0"/>
                </a:spcAft>
              </a:pPr>
              <a:r>
                <a:rPr lang="ru-RU" sz="2200" b="1"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311</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62560" marR="161925" algn="ctr">
                <a:lnSpc>
                  <a:spcPts val="1565"/>
                </a:lnSpc>
                <a:spcAft>
                  <a:spcPts val="0"/>
                </a:spcAft>
              </a:pPr>
              <a:r>
                <a:rPr lang="ru-RU" sz="1300"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up 520"/>
          <p:cNvGrpSpPr>
            <a:grpSpLocks/>
          </p:cNvGrpSpPr>
          <p:nvPr/>
        </p:nvGrpSpPr>
        <p:grpSpPr bwMode="auto">
          <a:xfrm>
            <a:off x="4172831" y="2210010"/>
            <a:ext cx="1259840" cy="1572651"/>
            <a:chOff x="6571" y="2391"/>
            <a:chExt cx="1984" cy="1426"/>
          </a:xfrm>
        </p:grpSpPr>
        <p:sp>
          <p:nvSpPr>
            <p:cNvPr id="13" name="Freeform 522"/>
            <p:cNvSpPr>
              <a:spLocks/>
            </p:cNvSpPr>
            <p:nvPr/>
          </p:nvSpPr>
          <p:spPr bwMode="auto">
            <a:xfrm>
              <a:off x="6571" y="2391"/>
              <a:ext cx="1944" cy="1093"/>
            </a:xfrm>
            <a:custGeom>
              <a:avLst/>
              <a:gdLst>
                <a:gd name="T0" fmla="+- 0 6571 6571"/>
                <a:gd name="T1" fmla="*/ T0 w 1944"/>
                <a:gd name="T2" fmla="+- 0 1890 1572"/>
                <a:gd name="T3" fmla="*/ 1890 h 1913"/>
                <a:gd name="T4" fmla="+- 0 6580 6571"/>
                <a:gd name="T5" fmla="*/ T4 w 1944"/>
                <a:gd name="T6" fmla="+- 0 1817 1572"/>
                <a:gd name="T7" fmla="*/ 1817 h 1913"/>
                <a:gd name="T8" fmla="+- 0 6604 6571"/>
                <a:gd name="T9" fmla="*/ T8 w 1944"/>
                <a:gd name="T10" fmla="+- 0 1750 1572"/>
                <a:gd name="T11" fmla="*/ 1750 h 1913"/>
                <a:gd name="T12" fmla="+- 0 6641 6571"/>
                <a:gd name="T13" fmla="*/ T12 w 1944"/>
                <a:gd name="T14" fmla="+- 0 1691 1572"/>
                <a:gd name="T15" fmla="*/ 1691 h 1913"/>
                <a:gd name="T16" fmla="+- 0 6691 6571"/>
                <a:gd name="T17" fmla="*/ T16 w 1944"/>
                <a:gd name="T18" fmla="+- 0 1642 1572"/>
                <a:gd name="T19" fmla="*/ 1642 h 1913"/>
                <a:gd name="T20" fmla="+- 0 6750 6571"/>
                <a:gd name="T21" fmla="*/ T20 w 1944"/>
                <a:gd name="T22" fmla="+- 0 1604 1572"/>
                <a:gd name="T23" fmla="*/ 1604 h 1913"/>
                <a:gd name="T24" fmla="+- 0 6817 6571"/>
                <a:gd name="T25" fmla="*/ T24 w 1944"/>
                <a:gd name="T26" fmla="+- 0 1580 1572"/>
                <a:gd name="T27" fmla="*/ 1580 h 1913"/>
                <a:gd name="T28" fmla="+- 0 6890 6571"/>
                <a:gd name="T29" fmla="*/ T28 w 1944"/>
                <a:gd name="T30" fmla="+- 0 1572 1572"/>
                <a:gd name="T31" fmla="*/ 1572 h 1913"/>
                <a:gd name="T32" fmla="+- 0 8196 6571"/>
                <a:gd name="T33" fmla="*/ T32 w 1944"/>
                <a:gd name="T34" fmla="+- 0 1572 1572"/>
                <a:gd name="T35" fmla="*/ 1572 h 1913"/>
                <a:gd name="T36" fmla="+- 0 8269 6571"/>
                <a:gd name="T37" fmla="*/ T36 w 1944"/>
                <a:gd name="T38" fmla="+- 0 1580 1572"/>
                <a:gd name="T39" fmla="*/ 1580 h 1913"/>
                <a:gd name="T40" fmla="+- 0 8336 6571"/>
                <a:gd name="T41" fmla="*/ T40 w 1944"/>
                <a:gd name="T42" fmla="+- 0 1604 1572"/>
                <a:gd name="T43" fmla="*/ 1604 h 1913"/>
                <a:gd name="T44" fmla="+- 0 8396 6571"/>
                <a:gd name="T45" fmla="*/ T44 w 1944"/>
                <a:gd name="T46" fmla="+- 0 1642 1572"/>
                <a:gd name="T47" fmla="*/ 1642 h 1913"/>
                <a:gd name="T48" fmla="+- 0 8445 6571"/>
                <a:gd name="T49" fmla="*/ T48 w 1944"/>
                <a:gd name="T50" fmla="+- 0 1691 1572"/>
                <a:gd name="T51" fmla="*/ 1691 h 1913"/>
                <a:gd name="T52" fmla="+- 0 8483 6571"/>
                <a:gd name="T53" fmla="*/ T52 w 1944"/>
                <a:gd name="T54" fmla="+- 0 1750 1572"/>
                <a:gd name="T55" fmla="*/ 1750 h 1913"/>
                <a:gd name="T56" fmla="+- 0 8507 6571"/>
                <a:gd name="T57" fmla="*/ T56 w 1944"/>
                <a:gd name="T58" fmla="+- 0 1817 1572"/>
                <a:gd name="T59" fmla="*/ 1817 h 1913"/>
                <a:gd name="T60" fmla="+- 0 8515 6571"/>
                <a:gd name="T61" fmla="*/ T60 w 1944"/>
                <a:gd name="T62" fmla="+- 0 1890 1572"/>
                <a:gd name="T63" fmla="*/ 1890 h 1913"/>
                <a:gd name="T64" fmla="+- 0 8515 6571"/>
                <a:gd name="T65" fmla="*/ T64 w 1944"/>
                <a:gd name="T66" fmla="+- 0 3166 1572"/>
                <a:gd name="T67" fmla="*/ 3166 h 1913"/>
                <a:gd name="T68" fmla="+- 0 8507 6571"/>
                <a:gd name="T69" fmla="*/ T68 w 1944"/>
                <a:gd name="T70" fmla="+- 0 3239 1572"/>
                <a:gd name="T71" fmla="*/ 3239 h 1913"/>
                <a:gd name="T72" fmla="+- 0 8483 6571"/>
                <a:gd name="T73" fmla="*/ T72 w 1944"/>
                <a:gd name="T74" fmla="+- 0 3306 1572"/>
                <a:gd name="T75" fmla="*/ 3306 h 1913"/>
                <a:gd name="T76" fmla="+- 0 8445 6571"/>
                <a:gd name="T77" fmla="*/ T76 w 1944"/>
                <a:gd name="T78" fmla="+- 0 3365 1572"/>
                <a:gd name="T79" fmla="*/ 3365 h 1913"/>
                <a:gd name="T80" fmla="+- 0 8396 6571"/>
                <a:gd name="T81" fmla="*/ T80 w 1944"/>
                <a:gd name="T82" fmla="+- 0 3414 1572"/>
                <a:gd name="T83" fmla="*/ 3414 h 1913"/>
                <a:gd name="T84" fmla="+- 0 8336 6571"/>
                <a:gd name="T85" fmla="*/ T84 w 1944"/>
                <a:gd name="T86" fmla="+- 0 3452 1572"/>
                <a:gd name="T87" fmla="*/ 3452 h 1913"/>
                <a:gd name="T88" fmla="+- 0 8269 6571"/>
                <a:gd name="T89" fmla="*/ T88 w 1944"/>
                <a:gd name="T90" fmla="+- 0 3476 1572"/>
                <a:gd name="T91" fmla="*/ 3476 h 1913"/>
                <a:gd name="T92" fmla="+- 0 8196 6571"/>
                <a:gd name="T93" fmla="*/ T92 w 1944"/>
                <a:gd name="T94" fmla="+- 0 3484 1572"/>
                <a:gd name="T95" fmla="*/ 3484 h 1913"/>
                <a:gd name="T96" fmla="+- 0 6890 6571"/>
                <a:gd name="T97" fmla="*/ T96 w 1944"/>
                <a:gd name="T98" fmla="+- 0 3484 1572"/>
                <a:gd name="T99" fmla="*/ 3484 h 1913"/>
                <a:gd name="T100" fmla="+- 0 6817 6571"/>
                <a:gd name="T101" fmla="*/ T100 w 1944"/>
                <a:gd name="T102" fmla="+- 0 3476 1572"/>
                <a:gd name="T103" fmla="*/ 3476 h 1913"/>
                <a:gd name="T104" fmla="+- 0 6750 6571"/>
                <a:gd name="T105" fmla="*/ T104 w 1944"/>
                <a:gd name="T106" fmla="+- 0 3452 1572"/>
                <a:gd name="T107" fmla="*/ 3452 h 1913"/>
                <a:gd name="T108" fmla="+- 0 6691 6571"/>
                <a:gd name="T109" fmla="*/ T108 w 1944"/>
                <a:gd name="T110" fmla="+- 0 3414 1572"/>
                <a:gd name="T111" fmla="*/ 3414 h 1913"/>
                <a:gd name="T112" fmla="+- 0 6641 6571"/>
                <a:gd name="T113" fmla="*/ T112 w 1944"/>
                <a:gd name="T114" fmla="+- 0 3365 1572"/>
                <a:gd name="T115" fmla="*/ 3365 h 1913"/>
                <a:gd name="T116" fmla="+- 0 6604 6571"/>
                <a:gd name="T117" fmla="*/ T116 w 1944"/>
                <a:gd name="T118" fmla="+- 0 3306 1572"/>
                <a:gd name="T119" fmla="*/ 3306 h 1913"/>
                <a:gd name="T120" fmla="+- 0 6580 6571"/>
                <a:gd name="T121" fmla="*/ T120 w 1944"/>
                <a:gd name="T122" fmla="+- 0 3239 1572"/>
                <a:gd name="T123" fmla="*/ 3239 h 1913"/>
                <a:gd name="T124" fmla="+- 0 6571 6571"/>
                <a:gd name="T125" fmla="*/ T124 w 1944"/>
                <a:gd name="T126" fmla="+- 0 3166 1572"/>
                <a:gd name="T127" fmla="*/ 3166 h 1913"/>
                <a:gd name="T128" fmla="+- 0 6571 6571"/>
                <a:gd name="T129" fmla="*/ T128 w 1944"/>
                <a:gd name="T130" fmla="+- 0 1890 1572"/>
                <a:gd name="T131" fmla="*/ 1890 h 19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1913">
                  <a:moveTo>
                    <a:pt x="0" y="318"/>
                  </a:moveTo>
                  <a:lnTo>
                    <a:pt x="9" y="245"/>
                  </a:lnTo>
                  <a:lnTo>
                    <a:pt x="33" y="178"/>
                  </a:lnTo>
                  <a:lnTo>
                    <a:pt x="70" y="119"/>
                  </a:lnTo>
                  <a:lnTo>
                    <a:pt x="120" y="70"/>
                  </a:lnTo>
                  <a:lnTo>
                    <a:pt x="179" y="32"/>
                  </a:lnTo>
                  <a:lnTo>
                    <a:pt x="246" y="8"/>
                  </a:lnTo>
                  <a:lnTo>
                    <a:pt x="319" y="0"/>
                  </a:lnTo>
                  <a:lnTo>
                    <a:pt x="1625" y="0"/>
                  </a:lnTo>
                  <a:lnTo>
                    <a:pt x="1698" y="8"/>
                  </a:lnTo>
                  <a:lnTo>
                    <a:pt x="1765" y="32"/>
                  </a:lnTo>
                  <a:lnTo>
                    <a:pt x="1825" y="70"/>
                  </a:lnTo>
                  <a:lnTo>
                    <a:pt x="1874" y="119"/>
                  </a:lnTo>
                  <a:lnTo>
                    <a:pt x="1912" y="178"/>
                  </a:lnTo>
                  <a:lnTo>
                    <a:pt x="1936" y="245"/>
                  </a:lnTo>
                  <a:lnTo>
                    <a:pt x="1944" y="318"/>
                  </a:lnTo>
                  <a:lnTo>
                    <a:pt x="1944" y="1594"/>
                  </a:lnTo>
                  <a:lnTo>
                    <a:pt x="1936" y="1667"/>
                  </a:lnTo>
                  <a:lnTo>
                    <a:pt x="1912" y="1734"/>
                  </a:lnTo>
                  <a:lnTo>
                    <a:pt x="1874" y="1793"/>
                  </a:lnTo>
                  <a:lnTo>
                    <a:pt x="1825" y="1842"/>
                  </a:lnTo>
                  <a:lnTo>
                    <a:pt x="1765" y="1880"/>
                  </a:lnTo>
                  <a:lnTo>
                    <a:pt x="1698" y="1904"/>
                  </a:lnTo>
                  <a:lnTo>
                    <a:pt x="1625" y="1912"/>
                  </a:lnTo>
                  <a:lnTo>
                    <a:pt x="319" y="1912"/>
                  </a:lnTo>
                  <a:lnTo>
                    <a:pt x="246" y="1904"/>
                  </a:lnTo>
                  <a:lnTo>
                    <a:pt x="179" y="1880"/>
                  </a:lnTo>
                  <a:lnTo>
                    <a:pt x="120" y="1842"/>
                  </a:lnTo>
                  <a:lnTo>
                    <a:pt x="70" y="1793"/>
                  </a:lnTo>
                  <a:lnTo>
                    <a:pt x="33" y="1734"/>
                  </a:lnTo>
                  <a:lnTo>
                    <a:pt x="9" y="1667"/>
                  </a:lnTo>
                  <a:lnTo>
                    <a:pt x="0" y="1594"/>
                  </a:lnTo>
                  <a:lnTo>
                    <a:pt x="0" y="318"/>
                  </a:lnTo>
                  <a:close/>
                </a:path>
              </a:pathLst>
            </a:cu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14" name="Text Box 521"/>
            <p:cNvSpPr txBox="1">
              <a:spLocks noChangeArrowheads="1"/>
            </p:cNvSpPr>
            <p:nvPr/>
          </p:nvSpPr>
          <p:spPr bwMode="auto">
            <a:xfrm>
              <a:off x="6571" y="2448"/>
              <a:ext cx="1984"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290" algn="ctr">
                <a:lnSpc>
                  <a:spcPts val="1815"/>
                </a:lnSpc>
                <a:spcBef>
                  <a:spcPts val="1045"/>
                </a:spcBef>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2027</a:t>
              </a:r>
            </a:p>
            <a:p>
              <a:pPr marL="162560" marR="160020" algn="ctr">
                <a:lnSpc>
                  <a:spcPts val="179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020" algn="ctr">
                <a:lnSpc>
                  <a:spcPts val="2645"/>
                </a:lnSpc>
                <a:spcAft>
                  <a:spcPts val="0"/>
                </a:spcAft>
              </a:pPr>
              <a:r>
                <a:rPr lang="ru-RU" sz="2200" b="1"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278</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62560" marR="160020" algn="ctr">
                <a:lnSpc>
                  <a:spcPts val="1565"/>
                </a:lnSpc>
                <a:spcAft>
                  <a:spcPts val="0"/>
                </a:spcAft>
              </a:pPr>
              <a:r>
                <a:rPr lang="ru-RU" sz="1300"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oup 517"/>
          <p:cNvGrpSpPr>
            <a:grpSpLocks/>
          </p:cNvGrpSpPr>
          <p:nvPr/>
        </p:nvGrpSpPr>
        <p:grpSpPr bwMode="auto">
          <a:xfrm>
            <a:off x="5504180" y="1689569"/>
            <a:ext cx="1259840" cy="2004820"/>
            <a:chOff x="8668" y="1199"/>
            <a:chExt cx="1984" cy="2608"/>
          </a:xfrm>
        </p:grpSpPr>
        <p:sp>
          <p:nvSpPr>
            <p:cNvPr id="16" name="Freeform 519"/>
            <p:cNvSpPr>
              <a:spLocks/>
            </p:cNvSpPr>
            <p:nvPr/>
          </p:nvSpPr>
          <p:spPr bwMode="auto">
            <a:xfrm>
              <a:off x="8688" y="1578"/>
              <a:ext cx="1944" cy="1906"/>
            </a:xfrm>
            <a:custGeom>
              <a:avLst/>
              <a:gdLst>
                <a:gd name="T0" fmla="+- 0 8688 8688"/>
                <a:gd name="T1" fmla="*/ T0 w 1944"/>
                <a:gd name="T2" fmla="+- 0 1175 852"/>
                <a:gd name="T3" fmla="*/ 1175 h 2633"/>
                <a:gd name="T4" fmla="+- 0 8697 8688"/>
                <a:gd name="T5" fmla="*/ T4 w 1944"/>
                <a:gd name="T6" fmla="+- 0 1101 852"/>
                <a:gd name="T7" fmla="*/ 1101 h 2633"/>
                <a:gd name="T8" fmla="+- 0 8721 8688"/>
                <a:gd name="T9" fmla="*/ T8 w 1944"/>
                <a:gd name="T10" fmla="+- 0 1033 852"/>
                <a:gd name="T11" fmla="*/ 1033 h 2633"/>
                <a:gd name="T12" fmla="+- 0 8760 8688"/>
                <a:gd name="T13" fmla="*/ T12 w 1944"/>
                <a:gd name="T14" fmla="+- 0 973 852"/>
                <a:gd name="T15" fmla="*/ 973 h 2633"/>
                <a:gd name="T16" fmla="+- 0 8810 8688"/>
                <a:gd name="T17" fmla="*/ T16 w 1944"/>
                <a:gd name="T18" fmla="+- 0 923 852"/>
                <a:gd name="T19" fmla="*/ 923 h 2633"/>
                <a:gd name="T20" fmla="+- 0 8870 8688"/>
                <a:gd name="T21" fmla="*/ T20 w 1944"/>
                <a:gd name="T22" fmla="+- 0 884 852"/>
                <a:gd name="T23" fmla="*/ 884 h 2633"/>
                <a:gd name="T24" fmla="+- 0 8938 8688"/>
                <a:gd name="T25" fmla="*/ T24 w 1944"/>
                <a:gd name="T26" fmla="+- 0 860 852"/>
                <a:gd name="T27" fmla="*/ 860 h 2633"/>
                <a:gd name="T28" fmla="+- 0 9012 8688"/>
                <a:gd name="T29" fmla="*/ T28 w 1944"/>
                <a:gd name="T30" fmla="+- 0 852 852"/>
                <a:gd name="T31" fmla="*/ 852 h 2633"/>
                <a:gd name="T32" fmla="+- 0 10308 8688"/>
                <a:gd name="T33" fmla="*/ T32 w 1944"/>
                <a:gd name="T34" fmla="+- 0 852 852"/>
                <a:gd name="T35" fmla="*/ 852 h 2633"/>
                <a:gd name="T36" fmla="+- 0 10383 8688"/>
                <a:gd name="T37" fmla="*/ T36 w 1944"/>
                <a:gd name="T38" fmla="+- 0 860 852"/>
                <a:gd name="T39" fmla="*/ 860 h 2633"/>
                <a:gd name="T40" fmla="+- 0 10451 8688"/>
                <a:gd name="T41" fmla="*/ T40 w 1944"/>
                <a:gd name="T42" fmla="+- 0 884 852"/>
                <a:gd name="T43" fmla="*/ 884 h 2633"/>
                <a:gd name="T44" fmla="+- 0 10511 8688"/>
                <a:gd name="T45" fmla="*/ T44 w 1944"/>
                <a:gd name="T46" fmla="+- 0 923 852"/>
                <a:gd name="T47" fmla="*/ 923 h 2633"/>
                <a:gd name="T48" fmla="+- 0 10561 8688"/>
                <a:gd name="T49" fmla="*/ T48 w 1944"/>
                <a:gd name="T50" fmla="+- 0 973 852"/>
                <a:gd name="T51" fmla="*/ 973 h 2633"/>
                <a:gd name="T52" fmla="+- 0 10599 8688"/>
                <a:gd name="T53" fmla="*/ T52 w 1944"/>
                <a:gd name="T54" fmla="+- 0 1033 852"/>
                <a:gd name="T55" fmla="*/ 1033 h 2633"/>
                <a:gd name="T56" fmla="+- 0 10624 8688"/>
                <a:gd name="T57" fmla="*/ T56 w 1944"/>
                <a:gd name="T58" fmla="+- 0 1101 852"/>
                <a:gd name="T59" fmla="*/ 1101 h 2633"/>
                <a:gd name="T60" fmla="+- 0 10632 8688"/>
                <a:gd name="T61" fmla="*/ T60 w 1944"/>
                <a:gd name="T62" fmla="+- 0 1175 852"/>
                <a:gd name="T63" fmla="*/ 1175 h 2633"/>
                <a:gd name="T64" fmla="+- 0 10632 8688"/>
                <a:gd name="T65" fmla="*/ T64 w 1944"/>
                <a:gd name="T66" fmla="+- 0 3161 852"/>
                <a:gd name="T67" fmla="*/ 3161 h 2633"/>
                <a:gd name="T68" fmla="+- 0 10624 8688"/>
                <a:gd name="T69" fmla="*/ T68 w 1944"/>
                <a:gd name="T70" fmla="+- 0 3235 852"/>
                <a:gd name="T71" fmla="*/ 3235 h 2633"/>
                <a:gd name="T72" fmla="+- 0 10599 8688"/>
                <a:gd name="T73" fmla="*/ T72 w 1944"/>
                <a:gd name="T74" fmla="+- 0 3303 852"/>
                <a:gd name="T75" fmla="*/ 3303 h 2633"/>
                <a:gd name="T76" fmla="+- 0 10561 8688"/>
                <a:gd name="T77" fmla="*/ T76 w 1944"/>
                <a:gd name="T78" fmla="+- 0 3363 852"/>
                <a:gd name="T79" fmla="*/ 3363 h 2633"/>
                <a:gd name="T80" fmla="+- 0 10511 8688"/>
                <a:gd name="T81" fmla="*/ T80 w 1944"/>
                <a:gd name="T82" fmla="+- 0 3413 852"/>
                <a:gd name="T83" fmla="*/ 3413 h 2633"/>
                <a:gd name="T84" fmla="+- 0 10451 8688"/>
                <a:gd name="T85" fmla="*/ T84 w 1944"/>
                <a:gd name="T86" fmla="+- 0 3451 852"/>
                <a:gd name="T87" fmla="*/ 3451 h 2633"/>
                <a:gd name="T88" fmla="+- 0 10383 8688"/>
                <a:gd name="T89" fmla="*/ T88 w 1944"/>
                <a:gd name="T90" fmla="+- 0 3476 852"/>
                <a:gd name="T91" fmla="*/ 3476 h 2633"/>
                <a:gd name="T92" fmla="+- 0 10308 8688"/>
                <a:gd name="T93" fmla="*/ T92 w 1944"/>
                <a:gd name="T94" fmla="+- 0 3484 852"/>
                <a:gd name="T95" fmla="*/ 3484 h 2633"/>
                <a:gd name="T96" fmla="+- 0 9012 8688"/>
                <a:gd name="T97" fmla="*/ T96 w 1944"/>
                <a:gd name="T98" fmla="+- 0 3484 852"/>
                <a:gd name="T99" fmla="*/ 3484 h 2633"/>
                <a:gd name="T100" fmla="+- 0 8938 8688"/>
                <a:gd name="T101" fmla="*/ T100 w 1944"/>
                <a:gd name="T102" fmla="+- 0 3476 852"/>
                <a:gd name="T103" fmla="*/ 3476 h 2633"/>
                <a:gd name="T104" fmla="+- 0 8870 8688"/>
                <a:gd name="T105" fmla="*/ T104 w 1944"/>
                <a:gd name="T106" fmla="+- 0 3451 852"/>
                <a:gd name="T107" fmla="*/ 3451 h 2633"/>
                <a:gd name="T108" fmla="+- 0 8810 8688"/>
                <a:gd name="T109" fmla="*/ T108 w 1944"/>
                <a:gd name="T110" fmla="+- 0 3413 852"/>
                <a:gd name="T111" fmla="*/ 3413 h 2633"/>
                <a:gd name="T112" fmla="+- 0 8760 8688"/>
                <a:gd name="T113" fmla="*/ T112 w 1944"/>
                <a:gd name="T114" fmla="+- 0 3363 852"/>
                <a:gd name="T115" fmla="*/ 3363 h 2633"/>
                <a:gd name="T116" fmla="+- 0 8721 8688"/>
                <a:gd name="T117" fmla="*/ T116 w 1944"/>
                <a:gd name="T118" fmla="+- 0 3303 852"/>
                <a:gd name="T119" fmla="*/ 3303 h 2633"/>
                <a:gd name="T120" fmla="+- 0 8697 8688"/>
                <a:gd name="T121" fmla="*/ T120 w 1944"/>
                <a:gd name="T122" fmla="+- 0 3235 852"/>
                <a:gd name="T123" fmla="*/ 3235 h 2633"/>
                <a:gd name="T124" fmla="+- 0 8688 8688"/>
                <a:gd name="T125" fmla="*/ T124 w 1944"/>
                <a:gd name="T126" fmla="+- 0 3161 852"/>
                <a:gd name="T127" fmla="*/ 3161 h 2633"/>
                <a:gd name="T128" fmla="+- 0 8688 8688"/>
                <a:gd name="T129" fmla="*/ T128 w 1944"/>
                <a:gd name="T130" fmla="+- 0 1175 852"/>
                <a:gd name="T131" fmla="*/ 1175 h 26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633">
                  <a:moveTo>
                    <a:pt x="0" y="323"/>
                  </a:moveTo>
                  <a:lnTo>
                    <a:pt x="9" y="249"/>
                  </a:lnTo>
                  <a:lnTo>
                    <a:pt x="33" y="181"/>
                  </a:lnTo>
                  <a:lnTo>
                    <a:pt x="72" y="121"/>
                  </a:lnTo>
                  <a:lnTo>
                    <a:pt x="122" y="71"/>
                  </a:lnTo>
                  <a:lnTo>
                    <a:pt x="182" y="32"/>
                  </a:lnTo>
                  <a:lnTo>
                    <a:pt x="250" y="8"/>
                  </a:lnTo>
                  <a:lnTo>
                    <a:pt x="324" y="0"/>
                  </a:lnTo>
                  <a:lnTo>
                    <a:pt x="1620" y="0"/>
                  </a:lnTo>
                  <a:lnTo>
                    <a:pt x="1695" y="8"/>
                  </a:lnTo>
                  <a:lnTo>
                    <a:pt x="1763" y="32"/>
                  </a:lnTo>
                  <a:lnTo>
                    <a:pt x="1823" y="71"/>
                  </a:lnTo>
                  <a:lnTo>
                    <a:pt x="1873" y="121"/>
                  </a:lnTo>
                  <a:lnTo>
                    <a:pt x="1911" y="181"/>
                  </a:lnTo>
                  <a:lnTo>
                    <a:pt x="1936" y="249"/>
                  </a:lnTo>
                  <a:lnTo>
                    <a:pt x="1944" y="323"/>
                  </a:lnTo>
                  <a:lnTo>
                    <a:pt x="1944" y="2309"/>
                  </a:lnTo>
                  <a:lnTo>
                    <a:pt x="1936" y="2383"/>
                  </a:lnTo>
                  <a:lnTo>
                    <a:pt x="1911" y="2451"/>
                  </a:lnTo>
                  <a:lnTo>
                    <a:pt x="1873" y="2511"/>
                  </a:lnTo>
                  <a:lnTo>
                    <a:pt x="1823" y="2561"/>
                  </a:lnTo>
                  <a:lnTo>
                    <a:pt x="1763" y="2599"/>
                  </a:lnTo>
                  <a:lnTo>
                    <a:pt x="1695" y="2624"/>
                  </a:lnTo>
                  <a:lnTo>
                    <a:pt x="1620" y="2632"/>
                  </a:lnTo>
                  <a:lnTo>
                    <a:pt x="324" y="2632"/>
                  </a:lnTo>
                  <a:lnTo>
                    <a:pt x="250" y="2624"/>
                  </a:lnTo>
                  <a:lnTo>
                    <a:pt x="182" y="2599"/>
                  </a:lnTo>
                  <a:lnTo>
                    <a:pt x="122" y="2561"/>
                  </a:lnTo>
                  <a:lnTo>
                    <a:pt x="72" y="2511"/>
                  </a:lnTo>
                  <a:lnTo>
                    <a:pt x="33" y="2451"/>
                  </a:lnTo>
                  <a:lnTo>
                    <a:pt x="9" y="2383"/>
                  </a:lnTo>
                  <a:lnTo>
                    <a:pt x="0" y="2309"/>
                  </a:lnTo>
                  <a:lnTo>
                    <a:pt x="0" y="323"/>
                  </a:lnTo>
                  <a:close/>
                </a:path>
              </a:pathLst>
            </a:cu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solidFill>
                  <a:srgbClr val="002060"/>
                </a:solidFill>
              </a:endParaRPr>
            </a:p>
          </p:txBody>
        </p:sp>
        <p:sp>
          <p:nvSpPr>
            <p:cNvPr id="17" name="Text Box 518"/>
            <p:cNvSpPr txBox="1">
              <a:spLocks noChangeArrowheads="1"/>
            </p:cNvSpPr>
            <p:nvPr/>
          </p:nvSpPr>
          <p:spPr bwMode="auto">
            <a:xfrm>
              <a:off x="8668" y="1199"/>
              <a:ext cx="1984" cy="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62560" marR="161290" algn="ctr">
                <a:lnSpc>
                  <a:spcPts val="1815"/>
                </a:lnSpc>
                <a:spcBef>
                  <a:spcPts val="990"/>
                </a:spcBef>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2028</a:t>
              </a:r>
            </a:p>
            <a:p>
              <a:pPr marL="162560" marR="159385" algn="ctr">
                <a:lnSpc>
                  <a:spcPts val="1795"/>
                </a:lnSpc>
                <a:spcAft>
                  <a:spcPts val="0"/>
                </a:spcAft>
              </a:pPr>
              <a:r>
                <a:rPr lang="ru-RU" sz="2000" dirty="0">
                  <a:solidFill>
                    <a:srgbClr val="002060"/>
                  </a:solidFill>
                  <a:effectLst/>
                  <a:latin typeface="Arial" panose="020B0604020202020204" pitchFamily="34" charset="0"/>
                  <a:ea typeface="Verdana" panose="020B0604030504040204" pitchFamily="34" charset="0"/>
                  <a:cs typeface="Arial" panose="020B0604020202020204" pitchFamily="34" charset="0"/>
                </a:rPr>
                <a:t>год</a:t>
              </a:r>
            </a:p>
            <a:p>
              <a:pPr marL="162560" marR="159385" algn="ctr">
                <a:lnSpc>
                  <a:spcPts val="2645"/>
                </a:lnSpc>
                <a:spcAft>
                  <a:spcPts val="0"/>
                </a:spcAft>
              </a:pPr>
              <a:r>
                <a:rPr lang="ru-RU" sz="2200" b="1"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396</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162560" marR="161290" algn="ctr">
                <a:lnSpc>
                  <a:spcPts val="1565"/>
                </a:lnSpc>
                <a:spcAft>
                  <a:spcPts val="0"/>
                </a:spcAft>
              </a:pPr>
              <a:r>
                <a:rPr lang="ru-RU" sz="1300" dirty="0">
                  <a:solidFill>
                    <a:srgbClr val="002060"/>
                  </a:solidFill>
                  <a:effectLst/>
                  <a:latin typeface="Calibri" panose="020F0502020204030204" pitchFamily="34" charset="0"/>
                  <a:ea typeface="Verdana" panose="020B0604030504040204" pitchFamily="34" charset="0"/>
                  <a:cs typeface="Verdana" panose="020B0604030504040204" pitchFamily="34" charset="0"/>
                </a:rPr>
                <a:t>рублей</a:t>
              </a:r>
              <a:endParaRPr lang="ru-RU"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18" name="Rectangle 16"/>
          <p:cNvSpPr>
            <a:spLocks noChangeArrowheads="1"/>
          </p:cNvSpPr>
          <p:nvPr/>
        </p:nvSpPr>
        <p:spPr bwMode="auto">
          <a:xfrm>
            <a:off x="228600" y="1219200"/>
            <a:ext cx="644035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Как меняются расходы в расчете на одного жителя муниципального округа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 Семеновский</a:t>
            </a:r>
            <a:endParaRPr kumimoji="0" lang="ru-RU" altLang="ru-RU" sz="14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9" name="Rectangle 22"/>
          <p:cNvSpPr>
            <a:spLocks noChangeArrowheads="1"/>
          </p:cNvSpPr>
          <p:nvPr/>
        </p:nvSpPr>
        <p:spPr bwMode="auto">
          <a:xfrm>
            <a:off x="195580" y="2971800"/>
            <a:ext cx="663702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2060"/>
              </a:solidFill>
              <a:effectLst/>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500" b="0" i="0" u="none" strike="noStrike" cap="none" normalizeH="0" baseline="0" dirty="0">
              <a:ln>
                <a:noFill/>
              </a:ln>
              <a:solidFill>
                <a:srgbClr val="00206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Segoe UI" panose="020B0502040204020203" pitchFamily="34" charset="0"/>
                <a:ea typeface="Verdana" panose="020B0604030504040204" pitchFamily="34" charset="0"/>
                <a:cs typeface="Segoe UI" panose="020B0502040204020203" pitchFamily="34" charset="0"/>
              </a:rPr>
              <a:t>Основные индикаторы достижения цели и показатели непосредственных результатов муниципальной программы</a:t>
            </a:r>
            <a:endParaRPr kumimoji="0" lang="ru-RU" altLang="ru-RU" sz="1400" b="1" i="0" u="none" strike="noStrike" cap="none" normalizeH="0" baseline="0" dirty="0">
              <a:ln>
                <a:noFill/>
              </a:ln>
              <a:solidFill>
                <a:srgbClr val="002060"/>
              </a:solidFill>
              <a:effectLst/>
              <a:latin typeface="Segoe UI" panose="020B0502040204020203" pitchFamily="34" charset="0"/>
              <a:cs typeface="Segoe UI" panose="020B0502040204020203" pitchFamily="34" charset="0"/>
            </a:endParaRPr>
          </a:p>
        </p:txBody>
      </p:sp>
      <p:graphicFrame>
        <p:nvGraphicFramePr>
          <p:cNvPr id="21" name="Таблица 20"/>
          <p:cNvGraphicFramePr>
            <a:graphicFrameLocks noGrp="1"/>
          </p:cNvGraphicFramePr>
          <p:nvPr>
            <p:extLst>
              <p:ext uri="{D42A27DB-BD31-4B8C-83A1-F6EECF244321}">
                <p14:modId xmlns:p14="http://schemas.microsoft.com/office/powerpoint/2010/main" val="2144243039"/>
              </p:ext>
            </p:extLst>
          </p:nvPr>
        </p:nvGraphicFramePr>
        <p:xfrm>
          <a:off x="76200" y="3886200"/>
          <a:ext cx="6654800" cy="2400763"/>
        </p:xfrm>
        <a:graphic>
          <a:graphicData uri="http://schemas.openxmlformats.org/drawingml/2006/table">
            <a:tbl>
              <a:tblPr firstRow="1" bandRow="1">
                <a:tableStyleId>{5C22544A-7EE6-4342-B048-85BDC9FD1C3A}</a:tableStyleId>
              </a:tblPr>
              <a:tblGrid>
                <a:gridCol w="5862562">
                  <a:extLst>
                    <a:ext uri="{9D8B030D-6E8A-4147-A177-3AD203B41FA5}">
                      <a16:colId xmlns:a16="http://schemas.microsoft.com/office/drawing/2014/main" val="3496257158"/>
                    </a:ext>
                  </a:extLst>
                </a:gridCol>
                <a:gridCol w="792238">
                  <a:extLst>
                    <a:ext uri="{9D8B030D-6E8A-4147-A177-3AD203B41FA5}">
                      <a16:colId xmlns:a16="http://schemas.microsoft.com/office/drawing/2014/main" val="1727040697"/>
                    </a:ext>
                  </a:extLst>
                </a:gridCol>
              </a:tblGrid>
              <a:tr h="351115">
                <a:tc>
                  <a:txBody>
                    <a:bodyPr/>
                    <a:lstStyle/>
                    <a:p>
                      <a:pPr marL="1091565" indent="-697230">
                        <a:spcBef>
                          <a:spcPts val="1060"/>
                        </a:spcBef>
                        <a:spcAft>
                          <a:spcPts val="0"/>
                        </a:spcAft>
                      </a:pPr>
                      <a:r>
                        <a:rPr lang="ru-RU" sz="1400" dirty="0">
                          <a:effectLst/>
                        </a:rPr>
                        <a:t>Индикаторы</a:t>
                      </a:r>
                      <a:r>
                        <a:rPr lang="ru-RU" sz="1400" spc="170" dirty="0">
                          <a:effectLst/>
                        </a:rPr>
                        <a:t> </a:t>
                      </a:r>
                      <a:r>
                        <a:rPr lang="ru-RU" sz="1400" dirty="0">
                          <a:effectLst/>
                        </a:rPr>
                        <a:t>достижения</a:t>
                      </a:r>
                      <a:r>
                        <a:rPr lang="ru-RU" sz="1400" spc="190" dirty="0">
                          <a:effectLst/>
                        </a:rPr>
                        <a:t> </a:t>
                      </a:r>
                      <a:r>
                        <a:rPr lang="ru-RU" sz="1400" dirty="0">
                          <a:effectLst/>
                        </a:rPr>
                        <a:t>целей </a:t>
                      </a:r>
                      <a:r>
                        <a:rPr lang="ru-RU" sz="1400" spc="-295" dirty="0">
                          <a:effectLst/>
                        </a:rPr>
                        <a:t> </a:t>
                      </a:r>
                      <a:r>
                        <a:rPr lang="ru-RU" sz="1400" dirty="0">
                          <a:effectLst/>
                        </a:rPr>
                        <a:t>программы:</a:t>
                      </a:r>
                      <a:endParaRPr lang="ru-RU" sz="14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83515">
                        <a:lnSpc>
                          <a:spcPts val="1325"/>
                        </a:lnSpc>
                        <a:spcBef>
                          <a:spcPts val="1060"/>
                        </a:spcBef>
                        <a:spcAft>
                          <a:spcPts val="0"/>
                        </a:spcAft>
                      </a:pPr>
                      <a:r>
                        <a:rPr lang="ru-RU" sz="1400" dirty="0">
                          <a:effectLst/>
                        </a:rPr>
                        <a:t>2026</a:t>
                      </a:r>
                    </a:p>
                    <a:p>
                      <a:pPr marL="221615">
                        <a:lnSpc>
                          <a:spcPts val="1325"/>
                        </a:lnSpc>
                        <a:spcAft>
                          <a:spcPts val="0"/>
                        </a:spcAft>
                      </a:pPr>
                      <a:r>
                        <a:rPr lang="ru-RU" sz="1200" dirty="0">
                          <a:effectLst/>
                        </a:rPr>
                        <a:t>Год</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3579266551"/>
                  </a:ext>
                </a:extLst>
              </a:tr>
              <a:tr h="376634">
                <a:tc>
                  <a:txBody>
                    <a:bodyPr/>
                    <a:lstStyle/>
                    <a:p>
                      <a:pPr marR="62865" algn="just">
                        <a:lnSpc>
                          <a:spcPct val="98000"/>
                        </a:lnSpc>
                        <a:spcBef>
                          <a:spcPts val="250"/>
                        </a:spcBef>
                        <a:spcAft>
                          <a:spcPts val="0"/>
                        </a:spcAft>
                      </a:pPr>
                      <a:r>
                        <a:rPr lang="ru-RU" sz="1200" dirty="0">
                          <a:effectLst/>
                        </a:rPr>
                        <a:t>Индекс</a:t>
                      </a:r>
                      <a:r>
                        <a:rPr lang="ru-RU" sz="1200" spc="5" dirty="0">
                          <a:effectLst/>
                        </a:rPr>
                        <a:t> </a:t>
                      </a:r>
                      <a:r>
                        <a:rPr lang="ru-RU" sz="1200" dirty="0">
                          <a:effectLst/>
                        </a:rPr>
                        <a:t>производства</a:t>
                      </a:r>
                      <a:r>
                        <a:rPr lang="ru-RU" sz="1200" spc="5" dirty="0">
                          <a:effectLst/>
                        </a:rPr>
                        <a:t> </a:t>
                      </a:r>
                      <a:r>
                        <a:rPr lang="ru-RU" sz="1200" dirty="0">
                          <a:effectLst/>
                        </a:rPr>
                        <a:t>продукции</a:t>
                      </a:r>
                      <a:r>
                        <a:rPr lang="ru-RU" sz="1200" spc="-375" dirty="0">
                          <a:effectLst/>
                        </a:rPr>
                        <a:t> </a:t>
                      </a:r>
                      <a:r>
                        <a:rPr lang="ru-RU" sz="1200" dirty="0">
                          <a:effectLst/>
                        </a:rPr>
                        <a:t>сельского хозяйства в хозяйствах всех</a:t>
                      </a:r>
                      <a:r>
                        <a:rPr lang="ru-RU" sz="1200" spc="5" dirty="0">
                          <a:effectLst/>
                        </a:rPr>
                        <a:t> </a:t>
                      </a:r>
                      <a:r>
                        <a:rPr lang="ru-RU" sz="1200" dirty="0">
                          <a:effectLst/>
                        </a:rPr>
                        <a:t>категорий</a:t>
                      </a:r>
                      <a:r>
                        <a:rPr lang="ru-RU" sz="1200" spc="-60" dirty="0">
                          <a:effectLst/>
                        </a:rPr>
                        <a:t> </a:t>
                      </a:r>
                      <a:r>
                        <a:rPr lang="ru-RU" sz="1200" dirty="0">
                          <a:effectLst/>
                        </a:rPr>
                        <a:t>(в</a:t>
                      </a:r>
                      <a:r>
                        <a:rPr lang="ru-RU" sz="1200" spc="-30" dirty="0">
                          <a:effectLst/>
                        </a:rPr>
                        <a:t> </a:t>
                      </a:r>
                      <a:r>
                        <a:rPr lang="ru-RU" sz="1200" dirty="0">
                          <a:effectLst/>
                        </a:rPr>
                        <a:t>сопоставимых</a:t>
                      </a:r>
                      <a:r>
                        <a:rPr lang="ru-RU" sz="1200" spc="-80" dirty="0">
                          <a:effectLst/>
                        </a:rPr>
                        <a:t> </a:t>
                      </a:r>
                      <a:r>
                        <a:rPr lang="ru-RU" sz="1200" dirty="0">
                          <a:effectLst/>
                        </a:rPr>
                        <a:t>ценах),</a:t>
                      </a:r>
                      <a:r>
                        <a:rPr lang="en-US" sz="1200" dirty="0">
                          <a:effectLst/>
                        </a:rPr>
                        <a:t> %</a:t>
                      </a:r>
                      <a:endParaRPr lang="ru-RU" sz="1200" dirty="0">
                        <a:effectLst/>
                        <a:latin typeface="Segoe UI" panose="020B0502040204020203" pitchFamily="34" charset="0"/>
                        <a:cs typeface="Segoe UI" panose="020B0502040204020203" pitchFamily="34" charset="0"/>
                      </a:endParaRPr>
                    </a:p>
                  </a:txBody>
                  <a:tcPr marL="0" marR="0" marT="0" marB="0"/>
                </a:tc>
                <a:tc>
                  <a:txBody>
                    <a:bodyPr/>
                    <a:lstStyle/>
                    <a:p>
                      <a:pPr>
                        <a:spcBef>
                          <a:spcPts val="45"/>
                        </a:spcBef>
                        <a:spcAft>
                          <a:spcPts val="0"/>
                        </a:spcAft>
                      </a:pPr>
                      <a:r>
                        <a:rPr lang="ru-RU" sz="1200" dirty="0">
                          <a:effectLst/>
                        </a:rPr>
                        <a:t> </a:t>
                      </a:r>
                    </a:p>
                    <a:p>
                      <a:pPr marL="55880" marR="54610" algn="ctr">
                        <a:spcAft>
                          <a:spcPts val="0"/>
                        </a:spcAft>
                      </a:pPr>
                      <a:r>
                        <a:rPr lang="ru-RU" sz="1200" dirty="0">
                          <a:effectLst/>
                        </a:rPr>
                        <a:t>10</a:t>
                      </a:r>
                      <a:r>
                        <a:rPr lang="en-US" sz="1200" dirty="0">
                          <a:effectLst/>
                        </a:rPr>
                        <a:t>1,</a:t>
                      </a:r>
                      <a:r>
                        <a:rPr lang="ru-RU" sz="1200" dirty="0">
                          <a:effectLst/>
                        </a:rPr>
                        <a:t>3</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15249307"/>
                  </a:ext>
                </a:extLst>
              </a:tr>
              <a:tr h="393765">
                <a:tc>
                  <a:txBody>
                    <a:bodyPr/>
                    <a:lstStyle/>
                    <a:p>
                      <a:pPr marR="60325">
                        <a:lnSpc>
                          <a:spcPct val="98000"/>
                        </a:lnSpc>
                        <a:spcBef>
                          <a:spcPts val="190"/>
                        </a:spcBef>
                        <a:spcAft>
                          <a:spcPts val="0"/>
                        </a:spcAft>
                      </a:pPr>
                      <a:r>
                        <a:rPr lang="ru-RU" sz="1200" dirty="0">
                          <a:effectLst/>
                        </a:rPr>
                        <a:t>Индекс производства продукции растениеводства (в сопоставимых ценах) к предыдущему году</a:t>
                      </a:r>
                      <a:r>
                        <a:rPr lang="en-US" sz="1200" dirty="0">
                          <a:effectLst/>
                        </a:rPr>
                        <a:t>, %</a:t>
                      </a:r>
                      <a:endParaRPr lang="ru-RU" sz="1200" dirty="0">
                        <a:effectLst/>
                        <a:latin typeface="Segoe UI" panose="020B0502040204020203" pitchFamily="34" charset="0"/>
                        <a:cs typeface="Segoe UI" panose="020B0502040204020203" pitchFamily="34" charset="0"/>
                      </a:endParaRPr>
                    </a:p>
                  </a:txBody>
                  <a:tcPr marL="0" marR="0" marT="0" marB="0"/>
                </a:tc>
                <a:tc>
                  <a:txBody>
                    <a:bodyPr/>
                    <a:lstStyle/>
                    <a:p>
                      <a:pPr>
                        <a:spcBef>
                          <a:spcPts val="55"/>
                        </a:spcBef>
                        <a:spcAft>
                          <a:spcPts val="0"/>
                        </a:spcAft>
                      </a:pPr>
                      <a:r>
                        <a:rPr lang="ru-RU" sz="1200" dirty="0">
                          <a:effectLst/>
                        </a:rPr>
                        <a:t> </a:t>
                      </a:r>
                    </a:p>
                    <a:p>
                      <a:pPr marL="55880" marR="54610" algn="ctr">
                        <a:spcAft>
                          <a:spcPts val="0"/>
                        </a:spcAft>
                      </a:pPr>
                      <a:r>
                        <a:rPr lang="ru-RU" sz="1200" dirty="0">
                          <a:effectLst/>
                        </a:rPr>
                        <a:t>102,5</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1883135386"/>
                  </a:ext>
                </a:extLst>
              </a:tr>
              <a:tr h="376634">
                <a:tc>
                  <a:txBody>
                    <a:bodyPr/>
                    <a:lstStyle/>
                    <a:p>
                      <a:pPr marR="60325">
                        <a:lnSpc>
                          <a:spcPct val="98000"/>
                        </a:lnSpc>
                        <a:spcBef>
                          <a:spcPts val="190"/>
                        </a:spcBef>
                        <a:spcAft>
                          <a:spcPts val="0"/>
                        </a:spcAft>
                      </a:pPr>
                      <a:r>
                        <a:rPr lang="ru-RU" sz="1200" dirty="0">
                          <a:effectLst/>
                        </a:rPr>
                        <a:t>Индекс производства продукции животноводства (в сопоставимых ценах) к предыдущему году</a:t>
                      </a:r>
                      <a:r>
                        <a:rPr lang="en-US" sz="1200" dirty="0">
                          <a:effectLst/>
                        </a:rPr>
                        <a:t>, %</a:t>
                      </a:r>
                      <a:endParaRPr lang="ru-RU" sz="1200" dirty="0">
                        <a:effectLst/>
                        <a:latin typeface="Segoe UI" panose="020B0502040204020203" pitchFamily="34" charset="0"/>
                        <a:cs typeface="Segoe UI" panose="020B0502040204020203" pitchFamily="34" charset="0"/>
                      </a:endParaRPr>
                    </a:p>
                  </a:txBody>
                  <a:tcPr marL="0" marR="0" marT="0" marB="0"/>
                </a:tc>
                <a:tc>
                  <a:txBody>
                    <a:bodyPr/>
                    <a:lstStyle/>
                    <a:p>
                      <a:pPr>
                        <a:spcBef>
                          <a:spcPts val="55"/>
                        </a:spcBef>
                        <a:spcAft>
                          <a:spcPts val="0"/>
                        </a:spcAft>
                      </a:pPr>
                      <a:r>
                        <a:rPr lang="ru-RU" sz="1200" dirty="0">
                          <a:effectLst/>
                        </a:rPr>
                        <a:t> </a:t>
                      </a:r>
                    </a:p>
                    <a:p>
                      <a:pPr marL="55880" marR="54610" algn="ctr">
                        <a:spcAft>
                          <a:spcPts val="0"/>
                        </a:spcAft>
                      </a:pPr>
                      <a:r>
                        <a:rPr lang="ru-RU" sz="1200" dirty="0">
                          <a:effectLst/>
                        </a:rPr>
                        <a:t>100,2</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546986719"/>
                  </a:ext>
                </a:extLst>
              </a:tr>
              <a:tr h="376634">
                <a:tc>
                  <a:txBody>
                    <a:bodyPr/>
                    <a:lstStyle/>
                    <a:p>
                      <a:pPr marR="62865" algn="just">
                        <a:lnSpc>
                          <a:spcPct val="98000"/>
                        </a:lnSpc>
                        <a:spcBef>
                          <a:spcPts val="215"/>
                        </a:spcBef>
                        <a:spcAft>
                          <a:spcPts val="0"/>
                        </a:spcAft>
                        <a:tabLst>
                          <a:tab pos="2456815" algn="l"/>
                        </a:tabLst>
                      </a:pPr>
                      <a:r>
                        <a:rPr lang="ru-RU" sz="1200" dirty="0">
                          <a:effectLst/>
                        </a:rPr>
                        <a:t>Стоимость валовой сельскохозяйственной продукции в действующих ценах в хозяйствах всех категорий, млн. рублей</a:t>
                      </a:r>
                      <a:endParaRPr lang="ru-RU" sz="1200" dirty="0">
                        <a:effectLst/>
                        <a:latin typeface="Segoe UI" panose="020B0502040204020203" pitchFamily="34" charset="0"/>
                        <a:cs typeface="Segoe UI" panose="020B0502040204020203" pitchFamily="34" charset="0"/>
                      </a:endParaRPr>
                    </a:p>
                  </a:txBody>
                  <a:tcPr marL="0" marR="0" marT="0" marB="0"/>
                </a:tc>
                <a:tc>
                  <a:txBody>
                    <a:bodyPr/>
                    <a:lstStyle/>
                    <a:p>
                      <a:pPr>
                        <a:spcBef>
                          <a:spcPts val="10"/>
                        </a:spcBef>
                        <a:spcAft>
                          <a:spcPts val="0"/>
                        </a:spcAft>
                      </a:pPr>
                      <a:r>
                        <a:rPr lang="ru-RU" sz="1200" dirty="0">
                          <a:effectLst/>
                        </a:rPr>
                        <a:t> </a:t>
                      </a:r>
                    </a:p>
                    <a:p>
                      <a:pPr marL="55880" marR="55880" algn="ctr">
                        <a:spcAft>
                          <a:spcPts val="0"/>
                        </a:spcAft>
                      </a:pPr>
                      <a:r>
                        <a:rPr lang="ru-RU" sz="1200" dirty="0">
                          <a:effectLst/>
                        </a:rPr>
                        <a:t>658,9</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730355867"/>
                  </a:ext>
                </a:extLst>
              </a:tr>
              <a:tr h="525981">
                <a:tc>
                  <a:txBody>
                    <a:bodyPr/>
                    <a:lstStyle/>
                    <a:p>
                      <a:pPr marR="62865" algn="just">
                        <a:lnSpc>
                          <a:spcPct val="98000"/>
                        </a:lnSpc>
                        <a:spcBef>
                          <a:spcPts val="215"/>
                        </a:spcBef>
                        <a:spcAft>
                          <a:spcPts val="0"/>
                        </a:spcAft>
                      </a:pPr>
                      <a:r>
                        <a:rPr lang="ru-RU" sz="1200" spc="-5" dirty="0">
                          <a:effectLst/>
                        </a:rPr>
                        <a:t>Доля общей площади благоустроенных жилых помещений в сельских населенных пунктах, %</a:t>
                      </a:r>
                      <a:endParaRPr lang="ru-RU" sz="1200" dirty="0">
                        <a:effectLst/>
                        <a:latin typeface="Segoe UI" panose="020B0502040204020203" pitchFamily="34" charset="0"/>
                        <a:cs typeface="Segoe UI" panose="020B0502040204020203" pitchFamily="34" charset="0"/>
                      </a:endParaRPr>
                    </a:p>
                  </a:txBody>
                  <a:tcPr marL="0" marR="0" marT="0" marB="0"/>
                </a:tc>
                <a:tc>
                  <a:txBody>
                    <a:bodyPr/>
                    <a:lstStyle/>
                    <a:p>
                      <a:pPr>
                        <a:spcBef>
                          <a:spcPts val="15"/>
                        </a:spcBef>
                        <a:spcAft>
                          <a:spcPts val="0"/>
                        </a:spcAft>
                      </a:pPr>
                      <a:r>
                        <a:rPr lang="ru-RU" sz="1200" dirty="0">
                          <a:effectLst/>
                        </a:rPr>
                        <a:t> </a:t>
                      </a:r>
                    </a:p>
                    <a:p>
                      <a:pPr marL="55880" marR="55880" algn="ctr">
                        <a:spcAft>
                          <a:spcPts val="0"/>
                        </a:spcAft>
                      </a:pPr>
                      <a:r>
                        <a:rPr lang="ru-RU" sz="1200" dirty="0">
                          <a:effectLst/>
                        </a:rPr>
                        <a:t>25</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156640528"/>
                  </a:ext>
                </a:extLst>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477928752"/>
              </p:ext>
            </p:extLst>
          </p:nvPr>
        </p:nvGraphicFramePr>
        <p:xfrm>
          <a:off x="76200" y="6222967"/>
          <a:ext cx="6691939" cy="2855913"/>
        </p:xfrm>
        <a:graphic>
          <a:graphicData uri="http://schemas.openxmlformats.org/drawingml/2006/table">
            <a:tbl>
              <a:tblPr firstRow="1" bandRow="1">
                <a:tableStyleId>{5C22544A-7EE6-4342-B048-85BDC9FD1C3A}</a:tableStyleId>
              </a:tblPr>
              <a:tblGrid>
                <a:gridCol w="6691939">
                  <a:extLst>
                    <a:ext uri="{9D8B030D-6E8A-4147-A177-3AD203B41FA5}">
                      <a16:colId xmlns:a16="http://schemas.microsoft.com/office/drawing/2014/main" val="2398804571"/>
                    </a:ext>
                  </a:extLst>
                </a:gridCol>
              </a:tblGrid>
              <a:tr h="339823">
                <a:tc>
                  <a:txBody>
                    <a:bodyPr/>
                    <a:lstStyle/>
                    <a:p>
                      <a:pPr marL="1091565" indent="-697230">
                        <a:spcBef>
                          <a:spcPts val="1060"/>
                        </a:spcBef>
                        <a:spcAft>
                          <a:spcPts val="0"/>
                        </a:spcAft>
                      </a:pPr>
                      <a:r>
                        <a:rPr lang="ru-RU" sz="1400" dirty="0">
                          <a:effectLst/>
                        </a:rPr>
                        <a:t>Показатели непосредственных результатов Программы:</a:t>
                      </a:r>
                    </a:p>
                    <a:p>
                      <a:pPr marL="221615">
                        <a:lnSpc>
                          <a:spcPts val="1325"/>
                        </a:lnSpc>
                        <a:spcAft>
                          <a:spcPts val="0"/>
                        </a:spcAft>
                      </a:pPr>
                      <a:r>
                        <a:rPr lang="ru-RU" sz="1300" dirty="0">
                          <a:effectLst/>
                        </a:rPr>
                        <a:t> </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781182140"/>
                  </a:ext>
                </a:extLst>
              </a:tr>
              <a:tr h="324907">
                <a:tc>
                  <a:txBody>
                    <a:bodyPr/>
                    <a:lstStyle/>
                    <a:p>
                      <a:pPr>
                        <a:lnSpc>
                          <a:spcPts val="1325"/>
                        </a:lnSpc>
                        <a:spcBef>
                          <a:spcPts val="1060"/>
                        </a:spcBef>
                        <a:spcAft>
                          <a:spcPts val="0"/>
                        </a:spcAft>
                      </a:pPr>
                      <a:r>
                        <a:rPr lang="ru-RU" sz="1200" spc="-5" dirty="0">
                          <a:solidFill>
                            <a:schemeClr val="tx1"/>
                          </a:solidFill>
                          <a:effectLst/>
                        </a:rPr>
                        <a:t>Валовой сбор зерновых и зернобобовых культур в с/х организациях, крестьянских (фермерских) хозяйствах, включая индивидуальных предпринимателей достигнет 4 000,0 тонн</a:t>
                      </a:r>
                      <a:endParaRPr lang="ru-RU" sz="1200" spc="-5" dirty="0">
                        <a:solidFill>
                          <a:schemeClr val="tx1"/>
                        </a:solidFill>
                        <a:effectLst/>
                        <a:latin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3312896592"/>
                  </a:ext>
                </a:extLst>
              </a:tr>
              <a:tr h="295745">
                <a:tc>
                  <a:txBody>
                    <a:bodyPr/>
                    <a:lstStyle/>
                    <a:p>
                      <a:pPr>
                        <a:lnSpc>
                          <a:spcPts val="1325"/>
                        </a:lnSpc>
                        <a:spcBef>
                          <a:spcPts val="1060"/>
                        </a:spcBef>
                        <a:spcAft>
                          <a:spcPts val="0"/>
                        </a:spcAft>
                      </a:pPr>
                      <a:r>
                        <a:rPr lang="ru-RU" sz="1200" spc="-5" dirty="0">
                          <a:solidFill>
                            <a:schemeClr val="tx1"/>
                          </a:solidFill>
                          <a:effectLst/>
                        </a:rPr>
                        <a:t>Валовой сбор картофеля в </a:t>
                      </a:r>
                      <a:r>
                        <a:rPr lang="ru-RU" sz="1200" spc="-5" dirty="0" err="1">
                          <a:solidFill>
                            <a:schemeClr val="tx1"/>
                          </a:solidFill>
                          <a:effectLst/>
                        </a:rPr>
                        <a:t>в</a:t>
                      </a:r>
                      <a:r>
                        <a:rPr lang="ru-RU" sz="1200" spc="-5" dirty="0">
                          <a:solidFill>
                            <a:schemeClr val="tx1"/>
                          </a:solidFill>
                          <a:effectLst/>
                        </a:rPr>
                        <a:t> с/х организациях, крестьянских (фермерских) хозяйствах, включая индивидуальных предпринимателей достигнет 400,0 тонн</a:t>
                      </a:r>
                      <a:endParaRPr lang="ru-RU" sz="1200" spc="-5"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60877785"/>
                  </a:ext>
                </a:extLst>
              </a:tr>
              <a:tr h="295745">
                <a:tc>
                  <a:txBody>
                    <a:bodyPr/>
                    <a:lstStyle/>
                    <a:p>
                      <a:pPr>
                        <a:lnSpc>
                          <a:spcPts val="1325"/>
                        </a:lnSpc>
                        <a:spcBef>
                          <a:spcPts val="1060"/>
                        </a:spcBef>
                        <a:spcAft>
                          <a:spcPts val="0"/>
                        </a:spcAft>
                      </a:pPr>
                      <a:r>
                        <a:rPr lang="ru-RU" sz="1200" spc="-5" dirty="0">
                          <a:solidFill>
                            <a:schemeClr val="tx1"/>
                          </a:solidFill>
                          <a:effectLst/>
                        </a:rPr>
                        <a:t>Валовой сбор овощей открытого и защищенного грунта в с/х организациях, крестьянских (фермерских) хозяйствах, включая индивидуальных предпринимателей составит 150 тонн</a:t>
                      </a:r>
                      <a:endParaRPr lang="ru-RU" sz="1200" spc="-5"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4143248333"/>
                  </a:ext>
                </a:extLst>
              </a:tr>
              <a:tr h="443617">
                <a:tc>
                  <a:txBody>
                    <a:bodyPr/>
                    <a:lstStyle/>
                    <a:p>
                      <a:pPr>
                        <a:lnSpc>
                          <a:spcPts val="1325"/>
                        </a:lnSpc>
                        <a:spcBef>
                          <a:spcPts val="1060"/>
                        </a:spcBef>
                        <a:spcAft>
                          <a:spcPts val="0"/>
                        </a:spcAft>
                      </a:pPr>
                      <a:r>
                        <a:rPr lang="ru-RU" sz="1200" spc="-5" dirty="0">
                          <a:solidFill>
                            <a:schemeClr val="tx1"/>
                          </a:solidFill>
                          <a:effectLst/>
                        </a:rPr>
                        <a:t>Производство скота и птицы на убой (в живом весе) в </a:t>
                      </a:r>
                      <a:r>
                        <a:rPr lang="ru-RU" sz="1200" spc="-5" dirty="0" err="1">
                          <a:solidFill>
                            <a:schemeClr val="tx1"/>
                          </a:solidFill>
                          <a:effectLst/>
                        </a:rPr>
                        <a:t>в</a:t>
                      </a:r>
                      <a:r>
                        <a:rPr lang="ru-RU" sz="1200" spc="-5" dirty="0">
                          <a:solidFill>
                            <a:schemeClr val="tx1"/>
                          </a:solidFill>
                          <a:effectLst/>
                        </a:rPr>
                        <a:t> с/х организациях, крестьянских (фермерских) хозяйствах, включая индивидуальных предпринимателей, на конечную дату реализации программы, достигнет показателя в 569 тонн</a:t>
                      </a: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97651564"/>
                  </a:ext>
                </a:extLst>
              </a:tr>
              <a:tr h="295745">
                <a:tc>
                  <a:txBody>
                    <a:bodyPr/>
                    <a:lstStyle/>
                    <a:p>
                      <a:pPr>
                        <a:lnSpc>
                          <a:spcPts val="1325"/>
                        </a:lnSpc>
                        <a:spcBef>
                          <a:spcPts val="1060"/>
                        </a:spcBef>
                        <a:spcAft>
                          <a:spcPts val="0"/>
                        </a:spcAft>
                      </a:pPr>
                      <a:r>
                        <a:rPr lang="ru-RU" sz="1200" spc="-5" dirty="0">
                          <a:solidFill>
                            <a:schemeClr val="tx1"/>
                          </a:solidFill>
                          <a:effectLst/>
                        </a:rPr>
                        <a:t>Производство молока в </a:t>
                      </a:r>
                      <a:r>
                        <a:rPr lang="ru-RU" sz="1200" spc="-5" dirty="0" err="1">
                          <a:solidFill>
                            <a:schemeClr val="tx1"/>
                          </a:solidFill>
                          <a:effectLst/>
                        </a:rPr>
                        <a:t>в</a:t>
                      </a:r>
                      <a:r>
                        <a:rPr lang="ru-RU" sz="1200" spc="-5" dirty="0">
                          <a:solidFill>
                            <a:schemeClr val="tx1"/>
                          </a:solidFill>
                          <a:effectLst/>
                        </a:rPr>
                        <a:t> с/х организациях, крестьянских (фермерских) хозяйствах, включая индивидуальных предпринимателей составит 10 640,0 тонн</a:t>
                      </a:r>
                      <a:endParaRPr lang="ru-RU" sz="1200" spc="-5"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609026718"/>
                  </a:ext>
                </a:extLst>
              </a:tr>
              <a:tr h="295745">
                <a:tc>
                  <a:txBody>
                    <a:bodyPr/>
                    <a:lstStyle/>
                    <a:p>
                      <a:pPr>
                        <a:lnSpc>
                          <a:spcPts val="1325"/>
                        </a:lnSpc>
                        <a:spcBef>
                          <a:spcPts val="1060"/>
                        </a:spcBef>
                        <a:spcAft>
                          <a:spcPts val="0"/>
                        </a:spcAft>
                      </a:pPr>
                      <a:r>
                        <a:rPr lang="ru-RU" sz="1200" spc="-5" dirty="0">
                          <a:solidFill>
                            <a:schemeClr val="tx1"/>
                          </a:solidFill>
                          <a:effectLst/>
                        </a:rPr>
                        <a:t>Поголовье коров на конец отчетного периода в с/х организациях, крестьянских (фермерских) хозяйствах, включая индивидуальных предпринимателей достигнет показателя в 1459голов</a:t>
                      </a: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081041859"/>
                  </a:ext>
                </a:extLst>
              </a:tr>
              <a:tr h="324907">
                <a:tc>
                  <a:txBody>
                    <a:bodyPr/>
                    <a:lstStyle/>
                    <a:p>
                      <a:pPr>
                        <a:lnSpc>
                          <a:spcPts val="1325"/>
                        </a:lnSpc>
                        <a:spcBef>
                          <a:spcPts val="1060"/>
                        </a:spcBef>
                        <a:spcAft>
                          <a:spcPts val="0"/>
                        </a:spcAft>
                      </a:pPr>
                      <a:r>
                        <a:rPr lang="ru-RU" sz="1200" dirty="0">
                          <a:solidFill>
                            <a:schemeClr val="tx1"/>
                          </a:solidFill>
                          <a:effectLst/>
                        </a:rPr>
                        <a:t>Объем строительства (приобретения) жилья для граждан, проживающих в сельской местности на конечную дату реализации программы составит 500 кв.м.</a:t>
                      </a:r>
                      <a:endParaRPr lang="ru-RU" sz="12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198039082"/>
                  </a:ext>
                </a:extLst>
              </a:tr>
            </a:tbl>
          </a:graphicData>
        </a:graphic>
      </p:graphicFrame>
      <p:sp>
        <p:nvSpPr>
          <p:cNvPr id="20" name="Номер слайда 19">
            <a:extLst>
              <a:ext uri="{FF2B5EF4-FFF2-40B4-BE49-F238E27FC236}">
                <a16:creationId xmlns:a16="http://schemas.microsoft.com/office/drawing/2014/main" id="{43A307DD-0C57-0045-3732-C881B459B47F}"/>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50</a:t>
            </a:fld>
            <a:endParaRPr lang="ru-RU" spc="-100" dirty="0"/>
          </a:p>
        </p:txBody>
      </p:sp>
    </p:spTree>
    <p:extLst>
      <p:ext uri="{BB962C8B-B14F-4D97-AF65-F5344CB8AC3E}">
        <p14:creationId xmlns:p14="http://schemas.microsoft.com/office/powerpoint/2010/main" val="3283478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10784338"/>
              </p:ext>
            </p:extLst>
          </p:nvPr>
        </p:nvGraphicFramePr>
        <p:xfrm>
          <a:off x="139701" y="1828800"/>
          <a:ext cx="6565900" cy="4386295"/>
        </p:xfrm>
        <a:graphic>
          <a:graphicData uri="http://schemas.openxmlformats.org/drawingml/2006/table">
            <a:tbl>
              <a:tblPr firstRow="1" bandRow="1">
                <a:tableStyleId>{69CF1AB2-1976-4502-BF36-3FF5EA218861}</a:tableStyleId>
              </a:tblPr>
              <a:tblGrid>
                <a:gridCol w="1904112">
                  <a:extLst>
                    <a:ext uri="{9D8B030D-6E8A-4147-A177-3AD203B41FA5}">
                      <a16:colId xmlns:a16="http://schemas.microsoft.com/office/drawing/2014/main" val="4139062177"/>
                    </a:ext>
                  </a:extLst>
                </a:gridCol>
                <a:gridCol w="919226">
                  <a:extLst>
                    <a:ext uri="{9D8B030D-6E8A-4147-A177-3AD203B41FA5}">
                      <a16:colId xmlns:a16="http://schemas.microsoft.com/office/drawing/2014/main" val="4101017116"/>
                    </a:ext>
                  </a:extLst>
                </a:gridCol>
                <a:gridCol w="832675">
                  <a:extLst>
                    <a:ext uri="{9D8B030D-6E8A-4147-A177-3AD203B41FA5}">
                      <a16:colId xmlns:a16="http://schemas.microsoft.com/office/drawing/2014/main" val="588556711"/>
                    </a:ext>
                  </a:extLst>
                </a:gridCol>
                <a:gridCol w="746125">
                  <a:extLst>
                    <a:ext uri="{9D8B030D-6E8A-4147-A177-3AD203B41FA5}">
                      <a16:colId xmlns:a16="http://schemas.microsoft.com/office/drawing/2014/main" val="3128978251"/>
                    </a:ext>
                  </a:extLst>
                </a:gridCol>
                <a:gridCol w="671513">
                  <a:extLst>
                    <a:ext uri="{9D8B030D-6E8A-4147-A177-3AD203B41FA5}">
                      <a16:colId xmlns:a16="http://schemas.microsoft.com/office/drawing/2014/main" val="3715010911"/>
                    </a:ext>
                  </a:extLst>
                </a:gridCol>
                <a:gridCol w="746125">
                  <a:extLst>
                    <a:ext uri="{9D8B030D-6E8A-4147-A177-3AD203B41FA5}">
                      <a16:colId xmlns:a16="http://schemas.microsoft.com/office/drawing/2014/main" val="1374642419"/>
                    </a:ext>
                  </a:extLst>
                </a:gridCol>
                <a:gridCol w="746124">
                  <a:extLst>
                    <a:ext uri="{9D8B030D-6E8A-4147-A177-3AD203B41FA5}">
                      <a16:colId xmlns:a16="http://schemas.microsoft.com/office/drawing/2014/main" val="2991351419"/>
                    </a:ext>
                  </a:extLst>
                </a:gridCol>
              </a:tblGrid>
              <a:tr h="706908">
                <a:tc>
                  <a:txBody>
                    <a:bodyPr/>
                    <a:lstStyle/>
                    <a:p>
                      <a:pPr>
                        <a:spcBef>
                          <a:spcPts val="20"/>
                        </a:spcBef>
                        <a:spcAft>
                          <a:spcPts val="0"/>
                        </a:spcAft>
                      </a:pPr>
                      <a:r>
                        <a:rPr lang="en-US" sz="1200" dirty="0">
                          <a:effectLst/>
                          <a:latin typeface="Calibri" panose="020F0502020204030204" pitchFamily="34" charset="0"/>
                          <a:cs typeface="Calibri" panose="020F0502020204030204" pitchFamily="34" charset="0"/>
                        </a:rPr>
                        <a:t> </a:t>
                      </a:r>
                      <a:endParaRPr lang="ru-RU" sz="1200" dirty="0">
                        <a:effectLst/>
                        <a:latin typeface="Calibri" panose="020F0502020204030204" pitchFamily="34" charset="0"/>
                        <a:cs typeface="Calibri" panose="020F0502020204030204" pitchFamily="34" charset="0"/>
                      </a:endParaRPr>
                    </a:p>
                    <a:p>
                      <a:pPr marL="687705">
                        <a:spcAft>
                          <a:spcPts val="0"/>
                        </a:spcAft>
                      </a:pPr>
                      <a:r>
                        <a:rPr lang="en-US" sz="1200" dirty="0">
                          <a:effectLst/>
                          <a:latin typeface="Calibri" panose="020F0502020204030204" pitchFamily="34" charset="0"/>
                          <a:cs typeface="Calibri" panose="020F0502020204030204" pitchFamily="34" charset="0"/>
                        </a:rPr>
                        <a:t>Наименование</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a:spcBef>
                          <a:spcPts val="55"/>
                        </a:spcBef>
                        <a:spcAft>
                          <a:spcPts val="0"/>
                        </a:spcAft>
                      </a:pPr>
                      <a:r>
                        <a:rPr lang="en-US" sz="1200" dirty="0">
                          <a:effectLst/>
                          <a:latin typeface="Calibri" panose="020F0502020204030204" pitchFamily="34" charset="0"/>
                          <a:cs typeface="Calibri" panose="020F0502020204030204" pitchFamily="34" charset="0"/>
                        </a:rPr>
                        <a:t> </a:t>
                      </a:r>
                      <a:endParaRPr lang="ru-RU" sz="1200" dirty="0">
                        <a:effectLst/>
                        <a:latin typeface="Calibri" panose="020F0502020204030204" pitchFamily="34" charset="0"/>
                        <a:cs typeface="Calibri" panose="020F0502020204030204" pitchFamily="34" charset="0"/>
                      </a:endParaRPr>
                    </a:p>
                    <a:p>
                      <a:pPr marL="167005">
                        <a:lnSpc>
                          <a:spcPts val="1325"/>
                        </a:lnSpc>
                        <a:spcAft>
                          <a:spcPts val="0"/>
                        </a:spcAft>
                      </a:pPr>
                      <a:r>
                        <a:rPr lang="en-US" sz="1200" dirty="0">
                          <a:effectLst/>
                          <a:latin typeface="Calibri" panose="020F0502020204030204" pitchFamily="34" charset="0"/>
                          <a:cs typeface="Calibri" panose="020F0502020204030204" pitchFamily="34" charset="0"/>
                        </a:rPr>
                        <a:t>202</a:t>
                      </a:r>
                      <a:r>
                        <a:rPr lang="ru-RU" sz="1200" dirty="0">
                          <a:effectLst/>
                          <a:latin typeface="Calibri" panose="020F0502020204030204" pitchFamily="34" charset="0"/>
                          <a:cs typeface="Calibri" panose="020F0502020204030204" pitchFamily="34" charset="0"/>
                        </a:rPr>
                        <a:t>4</a:t>
                      </a:r>
                    </a:p>
                    <a:p>
                      <a:pPr marL="226060">
                        <a:lnSpc>
                          <a:spcPts val="1325"/>
                        </a:lnSpc>
                        <a:spcAft>
                          <a:spcPts val="0"/>
                        </a:spcAft>
                      </a:pPr>
                      <a:r>
                        <a:rPr lang="en-US" sz="1200" dirty="0">
                          <a:effectLst/>
                          <a:latin typeface="Calibri" panose="020F0502020204030204" pitchFamily="34" charset="0"/>
                          <a:cs typeface="Calibri" panose="020F0502020204030204" pitchFamily="34" charset="0"/>
                        </a:rPr>
                        <a:t>год</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a:spcBef>
                          <a:spcPts val="55"/>
                        </a:spcBef>
                        <a:spcAft>
                          <a:spcPts val="0"/>
                        </a:spcAft>
                      </a:pPr>
                      <a:r>
                        <a:rPr lang="en-US" sz="1200" dirty="0">
                          <a:effectLst/>
                          <a:latin typeface="Calibri" panose="020F0502020204030204" pitchFamily="34" charset="0"/>
                          <a:cs typeface="Calibri" panose="020F0502020204030204" pitchFamily="34" charset="0"/>
                        </a:rPr>
                        <a:t> </a:t>
                      </a:r>
                      <a:endParaRPr lang="ru-RU" sz="1200" dirty="0">
                        <a:effectLst/>
                        <a:latin typeface="Calibri" panose="020F0502020204030204" pitchFamily="34" charset="0"/>
                        <a:cs typeface="Calibri" panose="020F0502020204030204" pitchFamily="34" charset="0"/>
                      </a:endParaRPr>
                    </a:p>
                    <a:p>
                      <a:pPr marL="167005">
                        <a:lnSpc>
                          <a:spcPts val="1325"/>
                        </a:lnSpc>
                        <a:spcAft>
                          <a:spcPts val="0"/>
                        </a:spcAft>
                      </a:pPr>
                      <a:r>
                        <a:rPr lang="en-US" sz="1200" dirty="0">
                          <a:effectLst/>
                          <a:latin typeface="Calibri" panose="020F0502020204030204" pitchFamily="34" charset="0"/>
                          <a:cs typeface="Calibri" panose="020F0502020204030204" pitchFamily="34" charset="0"/>
                        </a:rPr>
                        <a:t>202</a:t>
                      </a:r>
                      <a:r>
                        <a:rPr lang="ru-RU" sz="1200" dirty="0">
                          <a:effectLst/>
                          <a:latin typeface="Calibri" panose="020F0502020204030204" pitchFamily="34" charset="0"/>
                          <a:cs typeface="Calibri" panose="020F0502020204030204" pitchFamily="34" charset="0"/>
                        </a:rPr>
                        <a:t>5</a:t>
                      </a:r>
                    </a:p>
                    <a:p>
                      <a:pPr marL="226060">
                        <a:lnSpc>
                          <a:spcPts val="1325"/>
                        </a:lnSpc>
                        <a:spcAft>
                          <a:spcPts val="0"/>
                        </a:spcAft>
                      </a:pPr>
                      <a:r>
                        <a:rPr lang="ru-RU" sz="1200" dirty="0">
                          <a:effectLst/>
                          <a:latin typeface="Calibri" panose="020F0502020204030204" pitchFamily="34" charset="0"/>
                          <a:cs typeface="Calibri" panose="020F0502020204030204" pitchFamily="34" charset="0"/>
                        </a:rPr>
                        <a:t>Г</a:t>
                      </a:r>
                      <a:r>
                        <a:rPr lang="en-US" sz="1200" dirty="0" err="1">
                          <a:effectLst/>
                          <a:latin typeface="Calibri" panose="020F0502020204030204" pitchFamily="34" charset="0"/>
                          <a:cs typeface="Calibri" panose="020F0502020204030204" pitchFamily="34" charset="0"/>
                        </a:rPr>
                        <a:t>од</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a:spcBef>
                          <a:spcPts val="55"/>
                        </a:spcBef>
                        <a:spcAft>
                          <a:spcPts val="0"/>
                        </a:spcAft>
                      </a:pPr>
                      <a:r>
                        <a:rPr lang="en-US" sz="1200" dirty="0">
                          <a:effectLst/>
                          <a:latin typeface="Calibri" panose="020F0502020204030204" pitchFamily="34" charset="0"/>
                          <a:cs typeface="Calibri" panose="020F0502020204030204" pitchFamily="34" charset="0"/>
                        </a:rPr>
                        <a:t> </a:t>
                      </a:r>
                      <a:endParaRPr lang="ru-RU" sz="1200" dirty="0">
                        <a:effectLst/>
                        <a:latin typeface="Calibri" panose="020F0502020204030204" pitchFamily="34" charset="0"/>
                        <a:cs typeface="Calibri" panose="020F0502020204030204" pitchFamily="34" charset="0"/>
                      </a:endParaRPr>
                    </a:p>
                    <a:p>
                      <a:pPr marL="167005">
                        <a:lnSpc>
                          <a:spcPts val="1325"/>
                        </a:lnSpc>
                        <a:spcAft>
                          <a:spcPts val="0"/>
                        </a:spcAft>
                      </a:pPr>
                      <a:r>
                        <a:rPr lang="en-US" sz="1200" dirty="0">
                          <a:effectLst/>
                          <a:latin typeface="Calibri" panose="020F0502020204030204" pitchFamily="34" charset="0"/>
                          <a:cs typeface="Calibri" panose="020F0502020204030204" pitchFamily="34" charset="0"/>
                        </a:rPr>
                        <a:t>202</a:t>
                      </a:r>
                      <a:r>
                        <a:rPr lang="ru-RU" sz="1200" dirty="0">
                          <a:effectLst/>
                          <a:latin typeface="Calibri" panose="020F0502020204030204" pitchFamily="34" charset="0"/>
                          <a:cs typeface="Calibri" panose="020F0502020204030204" pitchFamily="34" charset="0"/>
                        </a:rPr>
                        <a:t>6</a:t>
                      </a:r>
                    </a:p>
                    <a:p>
                      <a:pPr marL="226060">
                        <a:lnSpc>
                          <a:spcPts val="1325"/>
                        </a:lnSpc>
                        <a:spcAft>
                          <a:spcPts val="0"/>
                        </a:spcAft>
                      </a:pPr>
                      <a:r>
                        <a:rPr lang="en-US" sz="1200" dirty="0">
                          <a:effectLst/>
                          <a:latin typeface="Calibri" panose="020F0502020204030204" pitchFamily="34" charset="0"/>
                          <a:cs typeface="Calibri" panose="020F0502020204030204" pitchFamily="34" charset="0"/>
                        </a:rPr>
                        <a:t>год</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marL="167005" indent="40640">
                        <a:spcBef>
                          <a:spcPts val="550"/>
                        </a:spcBef>
                        <a:spcAft>
                          <a:spcPts val="0"/>
                        </a:spcAft>
                      </a:pPr>
                      <a:r>
                        <a:rPr lang="en-US" sz="1200" dirty="0">
                          <a:effectLst/>
                          <a:latin typeface="Calibri" panose="020F0502020204030204" pitchFamily="34" charset="0"/>
                          <a:cs typeface="Calibri" panose="020F0502020204030204" pitchFamily="34" charset="0"/>
                        </a:rPr>
                        <a:t>%</a:t>
                      </a:r>
                      <a:r>
                        <a:rPr lang="en-US" sz="1200" spc="25"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к</a:t>
                      </a:r>
                      <a:r>
                        <a:rPr lang="en-US" sz="1200" spc="5"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202</a:t>
                      </a:r>
                      <a:r>
                        <a:rPr lang="ru-RU" sz="1200" dirty="0">
                          <a:effectLst/>
                          <a:latin typeface="Calibri" panose="020F0502020204030204" pitchFamily="34" charset="0"/>
                          <a:cs typeface="Calibri" panose="020F0502020204030204" pitchFamily="34" charset="0"/>
                        </a:rPr>
                        <a:t>5</a:t>
                      </a:r>
                      <a:r>
                        <a:rPr lang="ru-RU" sz="1200" baseline="0"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году</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a:spcBef>
                          <a:spcPts val="55"/>
                        </a:spcBef>
                        <a:spcAft>
                          <a:spcPts val="0"/>
                        </a:spcAft>
                      </a:pPr>
                      <a:r>
                        <a:rPr lang="en-US" sz="1200" dirty="0">
                          <a:effectLst/>
                          <a:latin typeface="Calibri" panose="020F0502020204030204" pitchFamily="34" charset="0"/>
                          <a:cs typeface="Calibri" panose="020F0502020204030204" pitchFamily="34" charset="0"/>
                        </a:rPr>
                        <a:t> </a:t>
                      </a:r>
                      <a:endParaRPr lang="ru-RU" sz="1200" dirty="0">
                        <a:effectLst/>
                        <a:latin typeface="Calibri" panose="020F0502020204030204" pitchFamily="34" charset="0"/>
                        <a:cs typeface="Calibri" panose="020F0502020204030204" pitchFamily="34" charset="0"/>
                      </a:endParaRPr>
                    </a:p>
                    <a:p>
                      <a:pPr marL="167005">
                        <a:lnSpc>
                          <a:spcPts val="1325"/>
                        </a:lnSpc>
                        <a:spcAft>
                          <a:spcPts val="0"/>
                        </a:spcAft>
                      </a:pPr>
                      <a:r>
                        <a:rPr lang="en-US" sz="1200" dirty="0">
                          <a:effectLst/>
                          <a:latin typeface="Calibri" panose="020F0502020204030204" pitchFamily="34" charset="0"/>
                          <a:cs typeface="Calibri" panose="020F0502020204030204" pitchFamily="34" charset="0"/>
                        </a:rPr>
                        <a:t>202</a:t>
                      </a:r>
                      <a:r>
                        <a:rPr lang="ru-RU" sz="1200" dirty="0">
                          <a:effectLst/>
                          <a:latin typeface="Calibri" panose="020F0502020204030204" pitchFamily="34" charset="0"/>
                          <a:cs typeface="Calibri" panose="020F0502020204030204" pitchFamily="34" charset="0"/>
                        </a:rPr>
                        <a:t>7</a:t>
                      </a:r>
                    </a:p>
                    <a:p>
                      <a:pPr marL="207010">
                        <a:lnSpc>
                          <a:spcPts val="1325"/>
                        </a:lnSpc>
                        <a:spcAft>
                          <a:spcPts val="0"/>
                        </a:spcAft>
                      </a:pPr>
                      <a:r>
                        <a:rPr lang="en-US" sz="1200" dirty="0">
                          <a:effectLst/>
                          <a:latin typeface="Calibri" panose="020F0502020204030204" pitchFamily="34" charset="0"/>
                          <a:cs typeface="Calibri" panose="020F0502020204030204" pitchFamily="34" charset="0"/>
                        </a:rPr>
                        <a:t>год</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a:spcBef>
                          <a:spcPts val="55"/>
                        </a:spcBef>
                        <a:spcAft>
                          <a:spcPts val="0"/>
                        </a:spcAft>
                      </a:pPr>
                      <a:r>
                        <a:rPr lang="en-US" sz="1200" dirty="0">
                          <a:effectLst/>
                          <a:latin typeface="Calibri" panose="020F0502020204030204" pitchFamily="34" charset="0"/>
                          <a:cs typeface="Calibri" panose="020F0502020204030204" pitchFamily="34" charset="0"/>
                        </a:rPr>
                        <a:t> </a:t>
                      </a:r>
                      <a:endParaRPr lang="ru-RU" sz="1200" dirty="0">
                        <a:effectLst/>
                        <a:latin typeface="Calibri" panose="020F0502020204030204" pitchFamily="34" charset="0"/>
                        <a:cs typeface="Calibri" panose="020F0502020204030204" pitchFamily="34" charset="0"/>
                      </a:endParaRPr>
                    </a:p>
                    <a:p>
                      <a:pPr marL="167005">
                        <a:lnSpc>
                          <a:spcPts val="1325"/>
                        </a:lnSpc>
                        <a:spcAft>
                          <a:spcPts val="0"/>
                        </a:spcAft>
                      </a:pPr>
                      <a:r>
                        <a:rPr lang="en-US" sz="1200" dirty="0">
                          <a:effectLst/>
                          <a:latin typeface="Calibri" panose="020F0502020204030204" pitchFamily="34" charset="0"/>
                          <a:cs typeface="Calibri" panose="020F0502020204030204" pitchFamily="34" charset="0"/>
                        </a:rPr>
                        <a:t>202</a:t>
                      </a:r>
                      <a:r>
                        <a:rPr lang="ru-RU" sz="1200" dirty="0">
                          <a:effectLst/>
                          <a:latin typeface="Calibri" panose="020F0502020204030204" pitchFamily="34" charset="0"/>
                          <a:cs typeface="Calibri" panose="020F0502020204030204" pitchFamily="34" charset="0"/>
                        </a:rPr>
                        <a:t>8</a:t>
                      </a:r>
                    </a:p>
                    <a:p>
                      <a:pPr marL="207010">
                        <a:lnSpc>
                          <a:spcPts val="1325"/>
                        </a:lnSpc>
                        <a:spcAft>
                          <a:spcPts val="0"/>
                        </a:spcAft>
                      </a:pPr>
                      <a:r>
                        <a:rPr lang="en-US" sz="1200" dirty="0">
                          <a:effectLst/>
                          <a:latin typeface="Calibri" panose="020F0502020204030204" pitchFamily="34" charset="0"/>
                          <a:cs typeface="Calibri" panose="020F0502020204030204" pitchFamily="34" charset="0"/>
                        </a:rPr>
                        <a:t>год</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extLst>
                  <a:ext uri="{0D108BD9-81ED-4DB2-BD59-A6C34878D82A}">
                    <a16:rowId xmlns:a16="http://schemas.microsoft.com/office/drawing/2014/main" val="3555623049"/>
                  </a:ext>
                </a:extLst>
              </a:tr>
              <a:tr h="897312">
                <a:tc>
                  <a:txBody>
                    <a:bodyPr/>
                    <a:lstStyle/>
                    <a:p>
                      <a:pPr>
                        <a:spcBef>
                          <a:spcPts val="95"/>
                        </a:spcBef>
                        <a:spcAft>
                          <a:spcPts val="0"/>
                        </a:spcAft>
                      </a:pPr>
                      <a:r>
                        <a:rPr lang="ru-RU" sz="1200" dirty="0">
                          <a:effectLst/>
                          <a:latin typeface="Calibri" panose="020F0502020204030204" pitchFamily="34" charset="0"/>
                          <a:cs typeface="Calibri" panose="020F0502020204030204" pitchFamily="34" charset="0"/>
                        </a:rPr>
                        <a:t>Развитие агропромышленного комплекса   муниципального округа Семеновский</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marL="73660" marR="73660" algn="ctr">
                        <a:spcBef>
                          <a:spcPts val="5"/>
                        </a:spcBef>
                        <a:spcAft>
                          <a:spcPts val="0"/>
                        </a:spcAft>
                      </a:pPr>
                      <a:r>
                        <a:rPr lang="ru-RU" sz="1200" b="0" dirty="0">
                          <a:effectLst/>
                          <a:latin typeface="Calibri" panose="020F0502020204030204" pitchFamily="34" charset="0"/>
                          <a:ea typeface="Verdana" panose="020B0604030504040204" pitchFamily="34" charset="0"/>
                          <a:cs typeface="Calibri" panose="020F0502020204030204" pitchFamily="34" charset="0"/>
                        </a:rPr>
                        <a:t>120 695,5</a:t>
                      </a:r>
                    </a:p>
                  </a:txBody>
                  <a:tcPr marL="0" marR="0" marT="0" marB="0" anchor="b"/>
                </a:tc>
                <a:tc>
                  <a:txBody>
                    <a:bodyPr/>
                    <a:lstStyle/>
                    <a:p>
                      <a:pPr marL="73660" marR="73660" algn="ctr">
                        <a:spcBef>
                          <a:spcPts val="5"/>
                        </a:spcBef>
                        <a:spcAft>
                          <a:spcPts val="0"/>
                        </a:spcAft>
                      </a:pPr>
                      <a:r>
                        <a:rPr lang="ru-RU" sz="1200" b="0" dirty="0">
                          <a:effectLst/>
                          <a:latin typeface="Calibri" panose="020F0502020204030204" pitchFamily="34" charset="0"/>
                          <a:cs typeface="Calibri" panose="020F0502020204030204" pitchFamily="34" charset="0"/>
                        </a:rPr>
                        <a:t>52 003,0</a:t>
                      </a:r>
                    </a:p>
                  </a:txBody>
                  <a:tcPr marL="0" marR="0" marT="0" marB="0" anchor="b"/>
                </a:tc>
                <a:tc>
                  <a:txBody>
                    <a:bodyPr/>
                    <a:lstStyle/>
                    <a:p>
                      <a:pPr marL="73660" marR="73660" algn="ctr">
                        <a:spcBef>
                          <a:spcPts val="5"/>
                        </a:spcBef>
                        <a:spcAft>
                          <a:spcPts val="0"/>
                        </a:spcAft>
                      </a:pPr>
                      <a:r>
                        <a:rPr lang="ru-RU" sz="1200" b="0" dirty="0">
                          <a:effectLst/>
                          <a:latin typeface="Calibri" panose="020F0502020204030204" pitchFamily="34" charset="0"/>
                          <a:cs typeface="Calibri" panose="020F0502020204030204" pitchFamily="34" charset="0"/>
                        </a:rPr>
                        <a:t>13 897,6</a:t>
                      </a:r>
                      <a:endParaRPr lang="ru-RU" sz="1200" b="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b"/>
                </a:tc>
                <a:tc>
                  <a:txBody>
                    <a:bodyPr/>
                    <a:lstStyle/>
                    <a:p>
                      <a:pPr marR="185420" algn="ctr">
                        <a:spcBef>
                          <a:spcPts val="5"/>
                        </a:spcBef>
                        <a:spcAft>
                          <a:spcPts val="0"/>
                        </a:spcAft>
                      </a:pPr>
                      <a:r>
                        <a:rPr lang="ru-RU" sz="1200" b="0" dirty="0">
                          <a:effectLst/>
                          <a:latin typeface="Calibri" panose="020F0502020204030204" pitchFamily="34" charset="0"/>
                          <a:cs typeface="Calibri" panose="020F0502020204030204" pitchFamily="34" charset="0"/>
                        </a:rPr>
                        <a:t>      </a:t>
                      </a:r>
                    </a:p>
                    <a:p>
                      <a:pPr marR="185420" algn="ctr">
                        <a:spcBef>
                          <a:spcPts val="5"/>
                        </a:spcBef>
                        <a:spcAft>
                          <a:spcPts val="0"/>
                        </a:spcAft>
                      </a:pPr>
                      <a:r>
                        <a:rPr lang="ru-RU" sz="1200" b="0" dirty="0">
                          <a:effectLst/>
                          <a:latin typeface="Calibri" panose="020F0502020204030204" pitchFamily="34" charset="0"/>
                          <a:cs typeface="Calibri" panose="020F0502020204030204" pitchFamily="34" charset="0"/>
                        </a:rPr>
                        <a:t>  26,7</a:t>
                      </a:r>
                      <a:endParaRPr lang="ru-RU" sz="1200" b="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b"/>
                </a:tc>
                <a:tc>
                  <a:txBody>
                    <a:bodyPr/>
                    <a:lstStyle/>
                    <a:p>
                      <a:pPr algn="ctr"/>
                      <a:r>
                        <a:rPr lang="ru-RU" sz="1200" b="0" dirty="0">
                          <a:effectLst/>
                          <a:latin typeface="Calibri" panose="020F0502020204030204" pitchFamily="34" charset="0"/>
                          <a:cs typeface="Calibri" panose="020F0502020204030204" pitchFamily="34" charset="0"/>
                        </a:rPr>
                        <a:t>12 397,6</a:t>
                      </a:r>
                      <a:endParaRPr lang="ru-RU"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ru-RU" sz="1200" b="0" dirty="0">
                          <a:effectLst/>
                          <a:latin typeface="Calibri" panose="020F0502020204030204" pitchFamily="34" charset="0"/>
                          <a:cs typeface="Calibri" panose="020F0502020204030204" pitchFamily="34" charset="0"/>
                        </a:rPr>
                        <a:t>17 597,6</a:t>
                      </a:r>
                      <a:endParaRPr lang="ru-RU"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4220032728"/>
                  </a:ext>
                </a:extLst>
              </a:tr>
              <a:tr h="1003858">
                <a:tc>
                  <a:txBody>
                    <a:bodyPr/>
                    <a:lstStyle/>
                    <a:p>
                      <a:pPr>
                        <a:lnSpc>
                          <a:spcPts val="1300"/>
                        </a:lnSpc>
                        <a:spcAft>
                          <a:spcPts val="0"/>
                        </a:spcAft>
                      </a:pPr>
                      <a:r>
                        <a:rPr lang="ru-RU" sz="1200" dirty="0">
                          <a:effectLst/>
                          <a:latin typeface="Calibri" panose="020F0502020204030204" pitchFamily="34" charset="0"/>
                          <a:ea typeface="Calibri" panose="020F0502020204030204" pitchFamily="34" charset="0"/>
                          <a:cs typeface="Calibri" panose="020F0502020204030204" pitchFamily="34" charset="0"/>
                        </a:rPr>
                        <a:t>«Развитие сельского хозяйства муниципального округа Семёновский Нижегородской области» до 2025 года</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algn="ctr">
                        <a:spcBef>
                          <a:spcPts val="5"/>
                        </a:spcBef>
                        <a:spcAft>
                          <a:spcPts val="0"/>
                        </a:spcAft>
                      </a:pPr>
                      <a:r>
                        <a:rPr lang="ru-RU" sz="1200" dirty="0">
                          <a:effectLst/>
                          <a:latin typeface="Calibri" panose="020F0502020204030204" pitchFamily="34" charset="0"/>
                          <a:ea typeface="Verdana" panose="020B0604030504040204" pitchFamily="34" charset="0"/>
                          <a:cs typeface="Calibri" panose="020F0502020204030204" pitchFamily="34" charset="0"/>
                        </a:rPr>
                        <a:t>57 670,6</a:t>
                      </a:r>
                    </a:p>
                  </a:txBody>
                  <a:tcPr marL="0" marR="0" marT="0" marB="0" anchor="b"/>
                </a:tc>
                <a:tc>
                  <a:txBody>
                    <a:bodyPr/>
                    <a:lstStyle/>
                    <a:p>
                      <a:pPr algn="ctr"/>
                      <a:r>
                        <a:rPr lang="ru-RU" sz="1200" dirty="0">
                          <a:effectLst/>
                          <a:latin typeface="Calibri" panose="020F0502020204030204" pitchFamily="34" charset="0"/>
                          <a:cs typeface="Calibri" panose="020F0502020204030204" pitchFamily="34" charset="0"/>
                        </a:rPr>
                        <a:t>41 447,6</a:t>
                      </a:r>
                      <a:endParaRPr lang="ru-RU"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ru-RU" sz="1200" dirty="0">
                          <a:effectLst/>
                          <a:latin typeface="Calibri" panose="020F0502020204030204" pitchFamily="34" charset="0"/>
                          <a:cs typeface="Calibri" panose="020F0502020204030204" pitchFamily="34" charset="0"/>
                        </a:rPr>
                        <a:t>5 350,0</a:t>
                      </a:r>
                      <a:endParaRPr lang="ru-RU"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spcBef>
                          <a:spcPts val="5"/>
                        </a:spcBef>
                        <a:spcAft>
                          <a:spcPts val="0"/>
                        </a:spcAft>
                      </a:pPr>
                      <a:r>
                        <a:rPr lang="ru-RU" sz="1200" dirty="0">
                          <a:effectLst/>
                          <a:latin typeface="Calibri" panose="020F0502020204030204" pitchFamily="34" charset="0"/>
                          <a:cs typeface="Calibri" panose="020F0502020204030204" pitchFamily="34" charset="0"/>
                        </a:rPr>
                        <a:t>12,9</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b"/>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5 350,0</a:t>
                      </a:r>
                      <a:endParaRPr kumimoji="0" lang="ru-RU" sz="12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10 550,0</a:t>
                      </a:r>
                      <a:endParaRPr kumimoji="0" lang="ru-RU" sz="12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328280566"/>
                  </a:ext>
                </a:extLst>
              </a:tr>
              <a:tr h="1076689">
                <a:tc>
                  <a:txBody>
                    <a:bodyPr/>
                    <a:lstStyle/>
                    <a:p>
                      <a:pPr algn="l">
                        <a:lnSpc>
                          <a:spcPts val="1320"/>
                        </a:lnSpc>
                        <a:spcAft>
                          <a:spcPts val="0"/>
                        </a:spcAft>
                      </a:pPr>
                      <a:r>
                        <a:rPr lang="ru-RU" sz="1200" b="0" dirty="0">
                          <a:effectLst/>
                          <a:latin typeface="Calibri" panose="020F0502020204030204" pitchFamily="34" charset="0"/>
                          <a:cs typeface="Calibri" panose="020F0502020204030204" pitchFamily="34" charset="0"/>
                        </a:rPr>
                        <a:t>Комплексное развитие сельских территорий городского округа Семеновский Нижегородской области</a:t>
                      </a:r>
                      <a:endParaRPr lang="ru-RU" sz="1200" b="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marL="74295" marR="73025" algn="ctr">
                        <a:spcAft>
                          <a:spcPts val="0"/>
                        </a:spcAft>
                      </a:pPr>
                      <a:r>
                        <a:rPr lang="ru-RU" sz="1200" dirty="0">
                          <a:effectLst/>
                          <a:latin typeface="Calibri" panose="020F0502020204030204" pitchFamily="34" charset="0"/>
                          <a:ea typeface="Verdana" panose="020B0604030504040204" pitchFamily="34" charset="0"/>
                          <a:cs typeface="Calibri" panose="020F0502020204030204" pitchFamily="34" charset="0"/>
                        </a:rPr>
                        <a:t>6 023,2</a:t>
                      </a:r>
                    </a:p>
                  </a:txBody>
                  <a:tcPr marL="0" marR="0" marT="0" marB="0" anchor="ctr"/>
                </a:tc>
                <a:tc>
                  <a:txBody>
                    <a:bodyPr/>
                    <a:lstStyle/>
                    <a:p>
                      <a:pPr algn="ctr">
                        <a:lnSpc>
                          <a:spcPct val="115000"/>
                        </a:lnSpc>
                        <a:spcAft>
                          <a:spcPts val="1000"/>
                        </a:spcAft>
                      </a:pPr>
                      <a:r>
                        <a:rPr lang="ru-RU" sz="1200" dirty="0">
                          <a:effectLst/>
                          <a:latin typeface="Calibri" panose="020F0502020204030204" pitchFamily="34" charset="0"/>
                          <a:cs typeface="Calibri" panose="020F0502020204030204" pitchFamily="34" charset="0"/>
                        </a:rPr>
                        <a:t>4 489,3</a:t>
                      </a:r>
                      <a:endParaRPr lang="ru-RU"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ru-RU" sz="1200" dirty="0">
                          <a:effectLst/>
                          <a:latin typeface="Calibri" panose="020F0502020204030204" pitchFamily="34" charset="0"/>
                          <a:cs typeface="Calibri" panose="020F0502020204030204" pitchFamily="34" charset="0"/>
                        </a:rPr>
                        <a:t>812,7</a:t>
                      </a:r>
                      <a:endParaRPr lang="ru-RU"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ru-RU" sz="1200" dirty="0">
                          <a:effectLst/>
                          <a:latin typeface="Calibri" panose="020F0502020204030204" pitchFamily="34" charset="0"/>
                          <a:cs typeface="Calibri" panose="020F0502020204030204" pitchFamily="34" charset="0"/>
                        </a:rPr>
                        <a:t>18,1</a:t>
                      </a:r>
                      <a:endParaRPr lang="ru-RU"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ru-RU" sz="1200">
                          <a:effectLst/>
                          <a:latin typeface="Calibri" panose="020F0502020204030204" pitchFamily="34" charset="0"/>
                          <a:cs typeface="Calibri" panose="020F0502020204030204" pitchFamily="34" charset="0"/>
                        </a:rPr>
                        <a:t>812,7</a:t>
                      </a:r>
                      <a:endParaRPr lang="ru-RU" sz="1200" dirty="0">
                        <a:effectLst/>
                        <a:latin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ru-RU" sz="1200" dirty="0">
                          <a:effectLst/>
                          <a:latin typeface="Calibri" panose="020F0502020204030204" pitchFamily="34" charset="0"/>
                          <a:cs typeface="Calibri" panose="020F0502020204030204" pitchFamily="34" charset="0"/>
                        </a:rPr>
                        <a:t>812,7</a:t>
                      </a:r>
                    </a:p>
                  </a:txBody>
                  <a:tcPr marL="68580" marR="68580" marT="0" marB="0" anchor="ctr"/>
                </a:tc>
                <a:extLst>
                  <a:ext uri="{0D108BD9-81ED-4DB2-BD59-A6C34878D82A}">
                    <a16:rowId xmlns:a16="http://schemas.microsoft.com/office/drawing/2014/main" val="2487451796"/>
                  </a:ext>
                </a:extLst>
              </a:tr>
              <a:tr h="701528">
                <a:tc>
                  <a:txBody>
                    <a:bodyPr/>
                    <a:lstStyle/>
                    <a:p>
                      <a:pPr>
                        <a:lnSpc>
                          <a:spcPts val="1320"/>
                        </a:lnSpc>
                        <a:spcAft>
                          <a:spcPts val="0"/>
                        </a:spcAft>
                      </a:pPr>
                      <a:r>
                        <a:rPr lang="en-US" sz="1200" dirty="0">
                          <a:effectLst/>
                          <a:latin typeface="Calibri" panose="020F0502020204030204" pitchFamily="34" charset="0"/>
                          <a:cs typeface="Calibri" panose="020F0502020204030204" pitchFamily="34" charset="0"/>
                        </a:rPr>
                        <a:t>Обеспечение реализации муниципальной программы</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marL="74295" marR="73025" algn="ctr">
                        <a:spcAft>
                          <a:spcPts val="0"/>
                        </a:spcAft>
                      </a:pPr>
                      <a:r>
                        <a:rPr lang="ru-RU" sz="1200" dirty="0">
                          <a:effectLst/>
                          <a:latin typeface="Calibri" panose="020F0502020204030204" pitchFamily="34" charset="0"/>
                          <a:ea typeface="Verdana" panose="020B0604030504040204" pitchFamily="34" charset="0"/>
                          <a:cs typeface="Calibri" panose="020F0502020204030204" pitchFamily="34" charset="0"/>
                        </a:rPr>
                        <a:t>57 001,7</a:t>
                      </a:r>
                    </a:p>
                  </a:txBody>
                  <a:tcPr marL="0" marR="0" marT="0" marB="0" anchor="b"/>
                </a:tc>
                <a:tc>
                  <a:txBody>
                    <a:bodyPr/>
                    <a:lstStyle/>
                    <a:p>
                      <a:pPr marL="74295" marR="73025" algn="ctr">
                        <a:spcAft>
                          <a:spcPts val="0"/>
                        </a:spcAft>
                      </a:pPr>
                      <a:r>
                        <a:rPr lang="ru-RU" sz="1200" dirty="0">
                          <a:effectLst/>
                          <a:latin typeface="Calibri" panose="020F0502020204030204" pitchFamily="34" charset="0"/>
                          <a:cs typeface="Calibri" panose="020F0502020204030204" pitchFamily="34" charset="0"/>
                        </a:rPr>
                        <a:t>6 066,1</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b"/>
                </a:tc>
                <a:tc>
                  <a:txBody>
                    <a:bodyPr/>
                    <a:lstStyle/>
                    <a:p>
                      <a:pPr marL="74295" marR="73025" algn="ctr">
                        <a:spcAft>
                          <a:spcPts val="0"/>
                        </a:spcAft>
                      </a:pPr>
                      <a:r>
                        <a:rPr lang="ru-RU" sz="1200" dirty="0">
                          <a:effectLst/>
                          <a:latin typeface="Calibri" panose="020F0502020204030204" pitchFamily="34" charset="0"/>
                          <a:cs typeface="Calibri" panose="020F0502020204030204" pitchFamily="34" charset="0"/>
                        </a:rPr>
                        <a:t>7 734,9</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b"/>
                </a:tc>
                <a:tc>
                  <a:txBody>
                    <a:bodyPr/>
                    <a:lstStyle/>
                    <a:p>
                      <a:pPr marR="187325" algn="ctr">
                        <a:spcAft>
                          <a:spcPts val="0"/>
                        </a:spcAft>
                      </a:pPr>
                      <a:r>
                        <a:rPr lang="ru-RU" sz="1200" dirty="0">
                          <a:effectLst/>
                          <a:latin typeface="Calibri" panose="020F0502020204030204" pitchFamily="34" charset="0"/>
                          <a:cs typeface="Calibri" panose="020F0502020204030204" pitchFamily="34" charset="0"/>
                        </a:rPr>
                        <a:t>           </a:t>
                      </a:r>
                    </a:p>
                    <a:p>
                      <a:pPr marR="187325" algn="ctr">
                        <a:spcAft>
                          <a:spcPts val="0"/>
                        </a:spcAft>
                      </a:pPr>
                      <a:r>
                        <a:rPr lang="ru-RU" sz="1200" dirty="0">
                          <a:effectLst/>
                          <a:latin typeface="Calibri" panose="020F0502020204030204" pitchFamily="34" charset="0"/>
                          <a:cs typeface="Calibri" panose="020F0502020204030204" pitchFamily="34" charset="0"/>
                        </a:rPr>
                        <a:t>  127,5    </a:t>
                      </a:r>
                      <a:endParaRPr lang="ru-RU" sz="12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b"/>
                </a:tc>
                <a:tc>
                  <a:txBody>
                    <a:bodyPr/>
                    <a:lstStyle/>
                    <a:p>
                      <a:pPr algn="ctr"/>
                      <a:r>
                        <a:rPr lang="ru-RU" sz="1200" dirty="0">
                          <a:effectLst/>
                          <a:latin typeface="Calibri" panose="020F0502020204030204" pitchFamily="34" charset="0"/>
                          <a:cs typeface="Calibri" panose="020F0502020204030204" pitchFamily="34" charset="0"/>
                        </a:rPr>
                        <a:t>6 234,9</a:t>
                      </a:r>
                      <a:endParaRPr lang="ru-RU"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ru-RU" sz="1200" dirty="0">
                          <a:effectLst/>
                          <a:latin typeface="Calibri" panose="020F0502020204030204" pitchFamily="34" charset="0"/>
                          <a:cs typeface="Calibri" panose="020F0502020204030204" pitchFamily="34" charset="0"/>
                        </a:rPr>
                        <a:t>6 234,9</a:t>
                      </a:r>
                      <a:endParaRPr lang="ru-RU"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033455350"/>
                  </a:ext>
                </a:extLst>
              </a:tr>
            </a:tbl>
          </a:graphicData>
        </a:graphic>
      </p:graphicFrame>
      <p:sp>
        <p:nvSpPr>
          <p:cNvPr id="3" name="TextBox 2"/>
          <p:cNvSpPr txBox="1"/>
          <p:nvPr/>
        </p:nvSpPr>
        <p:spPr>
          <a:xfrm>
            <a:off x="152400" y="152400"/>
            <a:ext cx="6858000" cy="1200329"/>
          </a:xfrm>
          <a:prstGeom prst="rect">
            <a:avLst/>
          </a:prstGeom>
          <a:noFill/>
        </p:spPr>
        <p:txBody>
          <a:bodyPr wrap="square" rtlCol="0">
            <a:spAutoFit/>
          </a:bodyPr>
          <a:lstStyle/>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b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«Развитие агропромышленного комплекса </a:t>
            </a:r>
            <a:r>
              <a:rPr kumimoji="0" lang="ru-RU" sz="1800" b="1" i="0" u="none" strike="noStrike" kern="1200" cap="none" spc="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 округа Семеновский </a:t>
            </a:r>
          </a:p>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Нижегородской Области» </a:t>
            </a:r>
          </a:p>
        </p:txBody>
      </p:sp>
      <p:sp>
        <p:nvSpPr>
          <p:cNvPr id="4" name="Номер слайда 3">
            <a:extLst>
              <a:ext uri="{FF2B5EF4-FFF2-40B4-BE49-F238E27FC236}">
                <a16:creationId xmlns:a16="http://schemas.microsoft.com/office/drawing/2014/main" id="{0E102379-155D-D82B-4C84-8102F624281E}"/>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51</a:t>
            </a:fld>
            <a:endParaRPr lang="ru-RU" spc="-100" dirty="0"/>
          </a:p>
        </p:txBody>
      </p:sp>
    </p:spTree>
    <p:extLst>
      <p:ext uri="{BB962C8B-B14F-4D97-AF65-F5344CB8AC3E}">
        <p14:creationId xmlns:p14="http://schemas.microsoft.com/office/powerpoint/2010/main" val="3183600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 y="50800"/>
            <a:ext cx="6858000" cy="1200329"/>
          </a:xfrm>
          <a:prstGeom prst="rect">
            <a:avLst/>
          </a:prstGeom>
          <a:noFill/>
        </p:spPr>
        <p:txBody>
          <a:bodyPr wrap="square" rtlCol="0">
            <a:spAutoFit/>
          </a:bodyPr>
          <a:lstStyle/>
          <a:p>
            <a:pPr algn="ct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«Благоустройство и развитие транспортной инфраструктуры муниципального округа Семеновский Нижегородской области»</a:t>
            </a:r>
          </a:p>
        </p:txBody>
      </p:sp>
      <p:grpSp>
        <p:nvGrpSpPr>
          <p:cNvPr id="6" name="Group 457"/>
          <p:cNvGrpSpPr>
            <a:grpSpLocks/>
          </p:cNvGrpSpPr>
          <p:nvPr/>
        </p:nvGrpSpPr>
        <p:grpSpPr bwMode="auto">
          <a:xfrm>
            <a:off x="841375" y="5217795"/>
            <a:ext cx="1476375" cy="457200"/>
            <a:chOff x="1085" y="-1076"/>
            <a:chExt cx="2325" cy="720"/>
          </a:xfrm>
        </p:grpSpPr>
        <p:pic>
          <p:nvPicPr>
            <p:cNvPr id="9" name="Picture 4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 y="-1076"/>
              <a:ext cx="75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 y="-1076"/>
              <a:ext cx="75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446"/>
          <p:cNvGrpSpPr>
            <a:grpSpLocks/>
          </p:cNvGrpSpPr>
          <p:nvPr/>
        </p:nvGrpSpPr>
        <p:grpSpPr bwMode="auto">
          <a:xfrm>
            <a:off x="3349451" y="4419600"/>
            <a:ext cx="3016885" cy="1839595"/>
            <a:chOff x="5725" y="-774"/>
            <a:chExt cx="4751" cy="2897"/>
          </a:xfrm>
          <a:solidFill>
            <a:schemeClr val="tx2">
              <a:lumMod val="75000"/>
            </a:schemeClr>
          </a:solidFill>
        </p:grpSpPr>
        <p:sp>
          <p:nvSpPr>
            <p:cNvPr id="16" name="Freeform 452"/>
            <p:cNvSpPr>
              <a:spLocks/>
            </p:cNvSpPr>
            <p:nvPr/>
          </p:nvSpPr>
          <p:spPr bwMode="auto">
            <a:xfrm>
              <a:off x="5941" y="-294"/>
              <a:ext cx="864" cy="2402"/>
            </a:xfrm>
            <a:custGeom>
              <a:avLst/>
              <a:gdLst>
                <a:gd name="T0" fmla="+- 0 6638 5918"/>
                <a:gd name="T1" fmla="*/ T0 w 864"/>
                <a:gd name="T2" fmla="+- 0 -867 -867"/>
                <a:gd name="T3" fmla="*/ -867 h 2616"/>
                <a:gd name="T4" fmla="+- 0 6062 5918"/>
                <a:gd name="T5" fmla="*/ T4 w 864"/>
                <a:gd name="T6" fmla="+- 0 -867 -867"/>
                <a:gd name="T7" fmla="*/ -867 h 2616"/>
                <a:gd name="T8" fmla="+- 0 6006 5918"/>
                <a:gd name="T9" fmla="*/ T8 w 864"/>
                <a:gd name="T10" fmla="+- 0 -855 -867"/>
                <a:gd name="T11" fmla="*/ -855 h 2616"/>
                <a:gd name="T12" fmla="+- 0 5960 5918"/>
                <a:gd name="T13" fmla="*/ T12 w 864"/>
                <a:gd name="T14" fmla="+- 0 -825 -867"/>
                <a:gd name="T15" fmla="*/ -825 h 2616"/>
                <a:gd name="T16" fmla="+- 0 5929 5918"/>
                <a:gd name="T17" fmla="*/ T16 w 864"/>
                <a:gd name="T18" fmla="+- 0 -779 -867"/>
                <a:gd name="T19" fmla="*/ -779 h 2616"/>
                <a:gd name="T20" fmla="+- 0 5918 5918"/>
                <a:gd name="T21" fmla="*/ T20 w 864"/>
                <a:gd name="T22" fmla="+- 0 -723 -867"/>
                <a:gd name="T23" fmla="*/ -723 h 2616"/>
                <a:gd name="T24" fmla="+- 0 5918 5918"/>
                <a:gd name="T25" fmla="*/ T24 w 864"/>
                <a:gd name="T26" fmla="+- 0 1605 -867"/>
                <a:gd name="T27" fmla="*/ 1605 h 2616"/>
                <a:gd name="T28" fmla="+- 0 5929 5918"/>
                <a:gd name="T29" fmla="*/ T28 w 864"/>
                <a:gd name="T30" fmla="+- 0 1661 -867"/>
                <a:gd name="T31" fmla="*/ 1661 h 2616"/>
                <a:gd name="T32" fmla="+- 0 5960 5918"/>
                <a:gd name="T33" fmla="*/ T32 w 864"/>
                <a:gd name="T34" fmla="+- 0 1706 -867"/>
                <a:gd name="T35" fmla="*/ 1706 h 2616"/>
                <a:gd name="T36" fmla="+- 0 6006 5918"/>
                <a:gd name="T37" fmla="*/ T36 w 864"/>
                <a:gd name="T38" fmla="+- 0 1737 -867"/>
                <a:gd name="T39" fmla="*/ 1737 h 2616"/>
                <a:gd name="T40" fmla="+- 0 6062 5918"/>
                <a:gd name="T41" fmla="*/ T40 w 864"/>
                <a:gd name="T42" fmla="+- 0 1749 -867"/>
                <a:gd name="T43" fmla="*/ 1749 h 2616"/>
                <a:gd name="T44" fmla="+- 0 6638 5918"/>
                <a:gd name="T45" fmla="*/ T44 w 864"/>
                <a:gd name="T46" fmla="+- 0 1749 -867"/>
                <a:gd name="T47" fmla="*/ 1749 h 2616"/>
                <a:gd name="T48" fmla="+- 0 6694 5918"/>
                <a:gd name="T49" fmla="*/ T48 w 864"/>
                <a:gd name="T50" fmla="+- 0 1737 -867"/>
                <a:gd name="T51" fmla="*/ 1737 h 2616"/>
                <a:gd name="T52" fmla="+- 0 6739 5918"/>
                <a:gd name="T53" fmla="*/ T52 w 864"/>
                <a:gd name="T54" fmla="+- 0 1706 -867"/>
                <a:gd name="T55" fmla="*/ 1706 h 2616"/>
                <a:gd name="T56" fmla="+- 0 6770 5918"/>
                <a:gd name="T57" fmla="*/ T56 w 864"/>
                <a:gd name="T58" fmla="+- 0 1661 -867"/>
                <a:gd name="T59" fmla="*/ 1661 h 2616"/>
                <a:gd name="T60" fmla="+- 0 6782 5918"/>
                <a:gd name="T61" fmla="*/ T60 w 864"/>
                <a:gd name="T62" fmla="+- 0 1605 -867"/>
                <a:gd name="T63" fmla="*/ 1605 h 2616"/>
                <a:gd name="T64" fmla="+- 0 6782 5918"/>
                <a:gd name="T65" fmla="*/ T64 w 864"/>
                <a:gd name="T66" fmla="+- 0 -723 -867"/>
                <a:gd name="T67" fmla="*/ -723 h 2616"/>
                <a:gd name="T68" fmla="+- 0 6770 5918"/>
                <a:gd name="T69" fmla="*/ T68 w 864"/>
                <a:gd name="T70" fmla="+- 0 -779 -867"/>
                <a:gd name="T71" fmla="*/ -779 h 2616"/>
                <a:gd name="T72" fmla="+- 0 6739 5918"/>
                <a:gd name="T73" fmla="*/ T72 w 864"/>
                <a:gd name="T74" fmla="+- 0 -825 -867"/>
                <a:gd name="T75" fmla="*/ -825 h 2616"/>
                <a:gd name="T76" fmla="+- 0 6694 5918"/>
                <a:gd name="T77" fmla="*/ T76 w 864"/>
                <a:gd name="T78" fmla="+- 0 -855 -867"/>
                <a:gd name="T79" fmla="*/ -855 h 2616"/>
                <a:gd name="T80" fmla="+- 0 6638 5918"/>
                <a:gd name="T81" fmla="*/ T80 w 864"/>
                <a:gd name="T82" fmla="+- 0 -867 -867"/>
                <a:gd name="T83" fmla="*/ -867 h 26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16">
                  <a:moveTo>
                    <a:pt x="720" y="0"/>
                  </a:moveTo>
                  <a:lnTo>
                    <a:pt x="144" y="0"/>
                  </a:lnTo>
                  <a:lnTo>
                    <a:pt x="88" y="12"/>
                  </a:lnTo>
                  <a:lnTo>
                    <a:pt x="42" y="42"/>
                  </a:lnTo>
                  <a:lnTo>
                    <a:pt x="11" y="88"/>
                  </a:lnTo>
                  <a:lnTo>
                    <a:pt x="0" y="144"/>
                  </a:lnTo>
                  <a:lnTo>
                    <a:pt x="0" y="2472"/>
                  </a:lnTo>
                  <a:lnTo>
                    <a:pt x="11" y="2528"/>
                  </a:lnTo>
                  <a:lnTo>
                    <a:pt x="42" y="2573"/>
                  </a:lnTo>
                  <a:lnTo>
                    <a:pt x="88" y="2604"/>
                  </a:lnTo>
                  <a:lnTo>
                    <a:pt x="144" y="2616"/>
                  </a:lnTo>
                  <a:lnTo>
                    <a:pt x="720" y="2616"/>
                  </a:lnTo>
                  <a:lnTo>
                    <a:pt x="776" y="2604"/>
                  </a:lnTo>
                  <a:lnTo>
                    <a:pt x="821" y="2573"/>
                  </a:lnTo>
                  <a:lnTo>
                    <a:pt x="852" y="2528"/>
                  </a:lnTo>
                  <a:lnTo>
                    <a:pt x="864" y="2472"/>
                  </a:lnTo>
                  <a:lnTo>
                    <a:pt x="864" y="144"/>
                  </a:lnTo>
                  <a:lnTo>
                    <a:pt x="852" y="88"/>
                  </a:lnTo>
                  <a:lnTo>
                    <a:pt x="821" y="42"/>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sp>
          <p:nvSpPr>
            <p:cNvPr id="18" name="Freeform 450"/>
            <p:cNvSpPr>
              <a:spLocks/>
            </p:cNvSpPr>
            <p:nvPr/>
          </p:nvSpPr>
          <p:spPr bwMode="auto">
            <a:xfrm>
              <a:off x="7668" y="-391"/>
              <a:ext cx="864" cy="2499"/>
            </a:xfrm>
            <a:custGeom>
              <a:avLst/>
              <a:gdLst>
                <a:gd name="T0" fmla="+- 0 8358 7638"/>
                <a:gd name="T1" fmla="*/ T0 w 864"/>
                <a:gd name="T2" fmla="+- 0 -450 -450"/>
                <a:gd name="T3" fmla="*/ -450 h 2199"/>
                <a:gd name="T4" fmla="+- 0 7782 7638"/>
                <a:gd name="T5" fmla="*/ T4 w 864"/>
                <a:gd name="T6" fmla="+- 0 -450 -450"/>
                <a:gd name="T7" fmla="*/ -450 h 2199"/>
                <a:gd name="T8" fmla="+- 0 7726 7638"/>
                <a:gd name="T9" fmla="*/ T8 w 864"/>
                <a:gd name="T10" fmla="+- 0 -438 -450"/>
                <a:gd name="T11" fmla="*/ -438 h 2199"/>
                <a:gd name="T12" fmla="+- 0 7680 7638"/>
                <a:gd name="T13" fmla="*/ T12 w 864"/>
                <a:gd name="T14" fmla="+- 0 -408 -450"/>
                <a:gd name="T15" fmla="*/ -408 h 2199"/>
                <a:gd name="T16" fmla="+- 0 7650 7638"/>
                <a:gd name="T17" fmla="*/ T16 w 864"/>
                <a:gd name="T18" fmla="+- 0 -362 -450"/>
                <a:gd name="T19" fmla="*/ -362 h 2199"/>
                <a:gd name="T20" fmla="+- 0 7638 7638"/>
                <a:gd name="T21" fmla="*/ T20 w 864"/>
                <a:gd name="T22" fmla="+- 0 -306 -450"/>
                <a:gd name="T23" fmla="*/ -306 h 2199"/>
                <a:gd name="T24" fmla="+- 0 7638 7638"/>
                <a:gd name="T25" fmla="*/ T24 w 864"/>
                <a:gd name="T26" fmla="+- 0 1605 -450"/>
                <a:gd name="T27" fmla="*/ 1605 h 2199"/>
                <a:gd name="T28" fmla="+- 0 7650 7638"/>
                <a:gd name="T29" fmla="*/ T28 w 864"/>
                <a:gd name="T30" fmla="+- 0 1661 -450"/>
                <a:gd name="T31" fmla="*/ 1661 h 2199"/>
                <a:gd name="T32" fmla="+- 0 7680 7638"/>
                <a:gd name="T33" fmla="*/ T32 w 864"/>
                <a:gd name="T34" fmla="+- 0 1706 -450"/>
                <a:gd name="T35" fmla="*/ 1706 h 2199"/>
                <a:gd name="T36" fmla="+- 0 7726 7638"/>
                <a:gd name="T37" fmla="*/ T36 w 864"/>
                <a:gd name="T38" fmla="+- 0 1737 -450"/>
                <a:gd name="T39" fmla="*/ 1737 h 2199"/>
                <a:gd name="T40" fmla="+- 0 7782 7638"/>
                <a:gd name="T41" fmla="*/ T40 w 864"/>
                <a:gd name="T42" fmla="+- 0 1749 -450"/>
                <a:gd name="T43" fmla="*/ 1749 h 2199"/>
                <a:gd name="T44" fmla="+- 0 8358 7638"/>
                <a:gd name="T45" fmla="*/ T44 w 864"/>
                <a:gd name="T46" fmla="+- 0 1749 -450"/>
                <a:gd name="T47" fmla="*/ 1749 h 2199"/>
                <a:gd name="T48" fmla="+- 0 8414 7638"/>
                <a:gd name="T49" fmla="*/ T48 w 864"/>
                <a:gd name="T50" fmla="+- 0 1737 -450"/>
                <a:gd name="T51" fmla="*/ 1737 h 2199"/>
                <a:gd name="T52" fmla="+- 0 8460 7638"/>
                <a:gd name="T53" fmla="*/ T52 w 864"/>
                <a:gd name="T54" fmla="+- 0 1706 -450"/>
                <a:gd name="T55" fmla="*/ 1706 h 2199"/>
                <a:gd name="T56" fmla="+- 0 8491 7638"/>
                <a:gd name="T57" fmla="*/ T56 w 864"/>
                <a:gd name="T58" fmla="+- 0 1661 -450"/>
                <a:gd name="T59" fmla="*/ 1661 h 2199"/>
                <a:gd name="T60" fmla="+- 0 8502 7638"/>
                <a:gd name="T61" fmla="*/ T60 w 864"/>
                <a:gd name="T62" fmla="+- 0 1605 -450"/>
                <a:gd name="T63" fmla="*/ 1605 h 2199"/>
                <a:gd name="T64" fmla="+- 0 8502 7638"/>
                <a:gd name="T65" fmla="*/ T64 w 864"/>
                <a:gd name="T66" fmla="+- 0 -306 -450"/>
                <a:gd name="T67" fmla="*/ -306 h 2199"/>
                <a:gd name="T68" fmla="+- 0 8491 7638"/>
                <a:gd name="T69" fmla="*/ T68 w 864"/>
                <a:gd name="T70" fmla="+- 0 -362 -450"/>
                <a:gd name="T71" fmla="*/ -362 h 2199"/>
                <a:gd name="T72" fmla="+- 0 8460 7638"/>
                <a:gd name="T73" fmla="*/ T72 w 864"/>
                <a:gd name="T74" fmla="+- 0 -408 -450"/>
                <a:gd name="T75" fmla="*/ -408 h 2199"/>
                <a:gd name="T76" fmla="+- 0 8414 7638"/>
                <a:gd name="T77" fmla="*/ T76 w 864"/>
                <a:gd name="T78" fmla="+- 0 -438 -450"/>
                <a:gd name="T79" fmla="*/ -438 h 2199"/>
                <a:gd name="T80" fmla="+- 0 8358 7638"/>
                <a:gd name="T81" fmla="*/ T80 w 864"/>
                <a:gd name="T82" fmla="+- 0 -450 -450"/>
                <a:gd name="T83" fmla="*/ -450 h 21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199">
                  <a:moveTo>
                    <a:pt x="720" y="0"/>
                  </a:moveTo>
                  <a:lnTo>
                    <a:pt x="144" y="0"/>
                  </a:lnTo>
                  <a:lnTo>
                    <a:pt x="88" y="12"/>
                  </a:lnTo>
                  <a:lnTo>
                    <a:pt x="42" y="42"/>
                  </a:lnTo>
                  <a:lnTo>
                    <a:pt x="12" y="88"/>
                  </a:lnTo>
                  <a:lnTo>
                    <a:pt x="0" y="144"/>
                  </a:lnTo>
                  <a:lnTo>
                    <a:pt x="0" y="2055"/>
                  </a:lnTo>
                  <a:lnTo>
                    <a:pt x="12" y="2111"/>
                  </a:lnTo>
                  <a:lnTo>
                    <a:pt x="42" y="2156"/>
                  </a:lnTo>
                  <a:lnTo>
                    <a:pt x="88" y="2187"/>
                  </a:lnTo>
                  <a:lnTo>
                    <a:pt x="144" y="2199"/>
                  </a:lnTo>
                  <a:lnTo>
                    <a:pt x="720" y="2199"/>
                  </a:lnTo>
                  <a:lnTo>
                    <a:pt x="776" y="2187"/>
                  </a:lnTo>
                  <a:lnTo>
                    <a:pt x="822" y="2156"/>
                  </a:lnTo>
                  <a:lnTo>
                    <a:pt x="853" y="2111"/>
                  </a:lnTo>
                  <a:lnTo>
                    <a:pt x="864" y="2055"/>
                  </a:lnTo>
                  <a:lnTo>
                    <a:pt x="864" y="144"/>
                  </a:lnTo>
                  <a:lnTo>
                    <a:pt x="853" y="88"/>
                  </a:lnTo>
                  <a:lnTo>
                    <a:pt x="822" y="42"/>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sp>
          <p:nvSpPr>
            <p:cNvPr id="20" name="Freeform 448"/>
            <p:cNvSpPr>
              <a:spLocks/>
            </p:cNvSpPr>
            <p:nvPr/>
          </p:nvSpPr>
          <p:spPr bwMode="auto">
            <a:xfrm>
              <a:off x="9375" y="-774"/>
              <a:ext cx="864" cy="2866"/>
            </a:xfrm>
            <a:custGeom>
              <a:avLst/>
              <a:gdLst>
                <a:gd name="T0" fmla="+- 0 10078 9358"/>
                <a:gd name="T1" fmla="*/ T0 w 864"/>
                <a:gd name="T2" fmla="+- 0 -772 -772"/>
                <a:gd name="T3" fmla="*/ -772 h 2521"/>
                <a:gd name="T4" fmla="+- 0 9502 9358"/>
                <a:gd name="T5" fmla="*/ T4 w 864"/>
                <a:gd name="T6" fmla="+- 0 -772 -772"/>
                <a:gd name="T7" fmla="*/ -772 h 2521"/>
                <a:gd name="T8" fmla="+- 0 9446 9358"/>
                <a:gd name="T9" fmla="*/ T8 w 864"/>
                <a:gd name="T10" fmla="+- 0 -761 -772"/>
                <a:gd name="T11" fmla="*/ -761 h 2521"/>
                <a:gd name="T12" fmla="+- 0 9401 9358"/>
                <a:gd name="T13" fmla="*/ T12 w 864"/>
                <a:gd name="T14" fmla="+- 0 -730 -772"/>
                <a:gd name="T15" fmla="*/ -730 h 2521"/>
                <a:gd name="T16" fmla="+- 0 9370 9358"/>
                <a:gd name="T17" fmla="*/ T16 w 864"/>
                <a:gd name="T18" fmla="+- 0 -684 -772"/>
                <a:gd name="T19" fmla="*/ -684 h 2521"/>
                <a:gd name="T20" fmla="+- 0 9358 9358"/>
                <a:gd name="T21" fmla="*/ T20 w 864"/>
                <a:gd name="T22" fmla="+- 0 -628 -772"/>
                <a:gd name="T23" fmla="*/ -628 h 2521"/>
                <a:gd name="T24" fmla="+- 0 9358 9358"/>
                <a:gd name="T25" fmla="*/ T24 w 864"/>
                <a:gd name="T26" fmla="+- 0 1605 -772"/>
                <a:gd name="T27" fmla="*/ 1605 h 2521"/>
                <a:gd name="T28" fmla="+- 0 9370 9358"/>
                <a:gd name="T29" fmla="*/ T28 w 864"/>
                <a:gd name="T30" fmla="+- 0 1661 -772"/>
                <a:gd name="T31" fmla="*/ 1661 h 2521"/>
                <a:gd name="T32" fmla="+- 0 9401 9358"/>
                <a:gd name="T33" fmla="*/ T32 w 864"/>
                <a:gd name="T34" fmla="+- 0 1706 -772"/>
                <a:gd name="T35" fmla="*/ 1706 h 2521"/>
                <a:gd name="T36" fmla="+- 0 9446 9358"/>
                <a:gd name="T37" fmla="*/ T36 w 864"/>
                <a:gd name="T38" fmla="+- 0 1737 -772"/>
                <a:gd name="T39" fmla="*/ 1737 h 2521"/>
                <a:gd name="T40" fmla="+- 0 9502 9358"/>
                <a:gd name="T41" fmla="*/ T40 w 864"/>
                <a:gd name="T42" fmla="+- 0 1749 -772"/>
                <a:gd name="T43" fmla="*/ 1749 h 2521"/>
                <a:gd name="T44" fmla="+- 0 10078 9358"/>
                <a:gd name="T45" fmla="*/ T44 w 864"/>
                <a:gd name="T46" fmla="+- 0 1749 -772"/>
                <a:gd name="T47" fmla="*/ 1749 h 2521"/>
                <a:gd name="T48" fmla="+- 0 10134 9358"/>
                <a:gd name="T49" fmla="*/ T48 w 864"/>
                <a:gd name="T50" fmla="+- 0 1737 -772"/>
                <a:gd name="T51" fmla="*/ 1737 h 2521"/>
                <a:gd name="T52" fmla="+- 0 10180 9358"/>
                <a:gd name="T53" fmla="*/ T52 w 864"/>
                <a:gd name="T54" fmla="+- 0 1706 -772"/>
                <a:gd name="T55" fmla="*/ 1706 h 2521"/>
                <a:gd name="T56" fmla="+- 0 10211 9358"/>
                <a:gd name="T57" fmla="*/ T56 w 864"/>
                <a:gd name="T58" fmla="+- 0 1661 -772"/>
                <a:gd name="T59" fmla="*/ 1661 h 2521"/>
                <a:gd name="T60" fmla="+- 0 10222 9358"/>
                <a:gd name="T61" fmla="*/ T60 w 864"/>
                <a:gd name="T62" fmla="+- 0 1605 -772"/>
                <a:gd name="T63" fmla="*/ 1605 h 2521"/>
                <a:gd name="T64" fmla="+- 0 10222 9358"/>
                <a:gd name="T65" fmla="*/ T64 w 864"/>
                <a:gd name="T66" fmla="+- 0 -628 -772"/>
                <a:gd name="T67" fmla="*/ -628 h 2521"/>
                <a:gd name="T68" fmla="+- 0 10211 9358"/>
                <a:gd name="T69" fmla="*/ T68 w 864"/>
                <a:gd name="T70" fmla="+- 0 -684 -772"/>
                <a:gd name="T71" fmla="*/ -684 h 2521"/>
                <a:gd name="T72" fmla="+- 0 10180 9358"/>
                <a:gd name="T73" fmla="*/ T72 w 864"/>
                <a:gd name="T74" fmla="+- 0 -730 -772"/>
                <a:gd name="T75" fmla="*/ -730 h 2521"/>
                <a:gd name="T76" fmla="+- 0 10134 9358"/>
                <a:gd name="T77" fmla="*/ T76 w 864"/>
                <a:gd name="T78" fmla="+- 0 -761 -772"/>
                <a:gd name="T79" fmla="*/ -761 h 2521"/>
                <a:gd name="T80" fmla="+- 0 10078 9358"/>
                <a:gd name="T81" fmla="*/ T80 w 864"/>
                <a:gd name="T82" fmla="+- 0 -772 -772"/>
                <a:gd name="T83" fmla="*/ -772 h 25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521">
                  <a:moveTo>
                    <a:pt x="720" y="0"/>
                  </a:moveTo>
                  <a:lnTo>
                    <a:pt x="144" y="0"/>
                  </a:lnTo>
                  <a:lnTo>
                    <a:pt x="88" y="11"/>
                  </a:lnTo>
                  <a:lnTo>
                    <a:pt x="43" y="42"/>
                  </a:lnTo>
                  <a:lnTo>
                    <a:pt x="12" y="88"/>
                  </a:lnTo>
                  <a:lnTo>
                    <a:pt x="0" y="144"/>
                  </a:lnTo>
                  <a:lnTo>
                    <a:pt x="0" y="2377"/>
                  </a:lnTo>
                  <a:lnTo>
                    <a:pt x="12" y="2433"/>
                  </a:lnTo>
                  <a:lnTo>
                    <a:pt x="43" y="2478"/>
                  </a:lnTo>
                  <a:lnTo>
                    <a:pt x="88" y="2509"/>
                  </a:lnTo>
                  <a:lnTo>
                    <a:pt x="144" y="2521"/>
                  </a:lnTo>
                  <a:lnTo>
                    <a:pt x="720" y="2521"/>
                  </a:lnTo>
                  <a:lnTo>
                    <a:pt x="776" y="2509"/>
                  </a:lnTo>
                  <a:lnTo>
                    <a:pt x="822" y="2478"/>
                  </a:lnTo>
                  <a:lnTo>
                    <a:pt x="853" y="2433"/>
                  </a:lnTo>
                  <a:lnTo>
                    <a:pt x="864" y="2377"/>
                  </a:lnTo>
                  <a:lnTo>
                    <a:pt x="864" y="144"/>
                  </a:lnTo>
                  <a:lnTo>
                    <a:pt x="853" y="88"/>
                  </a:lnTo>
                  <a:lnTo>
                    <a:pt x="822" y="42"/>
                  </a:lnTo>
                  <a:lnTo>
                    <a:pt x="776" y="11"/>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cxnSp>
          <p:nvCxnSpPr>
            <p:cNvPr id="21" name="Line 447"/>
            <p:cNvCxnSpPr>
              <a:cxnSpLocks noChangeShapeType="1"/>
            </p:cNvCxnSpPr>
            <p:nvPr/>
          </p:nvCxnSpPr>
          <p:spPr bwMode="auto">
            <a:xfrm>
              <a:off x="5725" y="2123"/>
              <a:ext cx="4751" cy="0"/>
            </a:xfrm>
            <a:prstGeom prst="line">
              <a:avLst/>
            </a:prstGeom>
            <a:grpFill/>
            <a:ln w="9525">
              <a:solidFill>
                <a:srgbClr val="943735"/>
              </a:solidFill>
              <a:prstDash val="solid"/>
              <a:round/>
              <a:headEnd/>
              <a:tailEnd/>
            </a:ln>
          </p:spPr>
        </p:cxnSp>
      </p:grpSp>
      <p:sp>
        <p:nvSpPr>
          <p:cNvPr id="26" name="Rectangle 25"/>
          <p:cNvSpPr>
            <a:spLocks noChangeArrowheads="1"/>
          </p:cNvSpPr>
          <p:nvPr/>
        </p:nvSpPr>
        <p:spPr bwMode="auto">
          <a:xfrm>
            <a:off x="228600" y="5410200"/>
            <a:ext cx="3483198"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Жители </a:t>
            </a:r>
            <a:r>
              <a:rPr lang="ru-RU" alt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муниципального</a:t>
            </a:r>
            <a:r>
              <a:rPr kumimoji="0" lang="ru-RU" altLang="ru-RU" sz="1400" b="0" i="0" u="none" strike="noStrike" cap="none" normalizeH="0" baseline="0" dirty="0">
                <a:ln>
                  <a:noFill/>
                </a:ln>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округа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Семеновский</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7" name="Прямоугольник 26"/>
          <p:cNvSpPr/>
          <p:nvPr/>
        </p:nvSpPr>
        <p:spPr>
          <a:xfrm>
            <a:off x="4438130" y="4344273"/>
            <a:ext cx="914033" cy="369332"/>
          </a:xfrm>
          <a:prstGeom prst="rect">
            <a:avLst/>
          </a:prstGeom>
        </p:spPr>
        <p:txBody>
          <a:bodyPr wrap="none">
            <a:spAutoFit/>
          </a:bodyPr>
          <a:lstStyle/>
          <a:p>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225,7 </a:t>
            </a:r>
            <a:endParaRPr lang="ru-RU" dirty="0">
              <a:solidFill>
                <a:schemeClr val="tx2">
                  <a:lumMod val="75000"/>
                </a:schemeClr>
              </a:solidFill>
            </a:endParaRPr>
          </a:p>
        </p:txBody>
      </p:sp>
      <p:sp>
        <p:nvSpPr>
          <p:cNvPr id="28" name="Прямоугольник 27"/>
          <p:cNvSpPr/>
          <p:nvPr/>
        </p:nvSpPr>
        <p:spPr>
          <a:xfrm>
            <a:off x="3352800" y="4343400"/>
            <a:ext cx="914033" cy="369332"/>
          </a:xfrm>
          <a:prstGeom prst="rect">
            <a:avLst/>
          </a:prstGeom>
        </p:spPr>
        <p:txBody>
          <a:bodyPr wrap="none">
            <a:spAutoFit/>
          </a:bodyPr>
          <a:lstStyle/>
          <a:p>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222,5 </a:t>
            </a:r>
            <a:endParaRPr lang="ru-RU" dirty="0">
              <a:solidFill>
                <a:schemeClr val="tx2">
                  <a:lumMod val="75000"/>
                </a:schemeClr>
              </a:solidFill>
            </a:endParaRPr>
          </a:p>
        </p:txBody>
      </p:sp>
      <p:sp>
        <p:nvSpPr>
          <p:cNvPr id="30" name="Прямоугольник 29"/>
          <p:cNvSpPr/>
          <p:nvPr/>
        </p:nvSpPr>
        <p:spPr>
          <a:xfrm>
            <a:off x="5562600" y="4038600"/>
            <a:ext cx="846707" cy="369332"/>
          </a:xfrm>
          <a:prstGeom prst="rect">
            <a:avLst/>
          </a:prstGeom>
        </p:spPr>
        <p:txBody>
          <a:bodyPr wrap="none">
            <a:spAutoFit/>
          </a:bodyPr>
          <a:lstStyle/>
          <a:p>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241,0</a:t>
            </a:r>
            <a:endParaRPr lang="ru-RU" dirty="0">
              <a:solidFill>
                <a:schemeClr val="tx2">
                  <a:lumMod val="75000"/>
                </a:schemeClr>
              </a:solidFill>
            </a:endParaRPr>
          </a:p>
        </p:txBody>
      </p:sp>
      <p:sp>
        <p:nvSpPr>
          <p:cNvPr id="31" name="Прямоугольник 30"/>
          <p:cNvSpPr/>
          <p:nvPr/>
        </p:nvSpPr>
        <p:spPr>
          <a:xfrm>
            <a:off x="-76200" y="5105400"/>
            <a:ext cx="3429000" cy="584775"/>
          </a:xfrm>
          <a:prstGeom prst="rect">
            <a:avLst/>
          </a:prstGeom>
        </p:spPr>
        <p:txBody>
          <a:bodyPr>
            <a:spAutoFit/>
          </a:bodyPr>
          <a:lstStyle/>
          <a:p>
            <a:pPr marL="298450">
              <a:spcBef>
                <a:spcPts val="805"/>
              </a:spcBef>
              <a:spcAft>
                <a:spcPts val="0"/>
              </a:spcAft>
            </a:pP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Целевая</a:t>
            </a:r>
            <a:r>
              <a:rPr lang="ru-RU" sz="1400" b="1" spc="20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группа</a:t>
            </a:r>
            <a:r>
              <a:rPr lang="ru-RU" sz="1400" b="1" spc="16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endParaRPr lang="ru-RU" dirty="0"/>
          </a:p>
        </p:txBody>
      </p:sp>
      <p:sp>
        <p:nvSpPr>
          <p:cNvPr id="32" name="Прямоугольник 31"/>
          <p:cNvSpPr/>
          <p:nvPr/>
        </p:nvSpPr>
        <p:spPr>
          <a:xfrm>
            <a:off x="-152400" y="1143000"/>
            <a:ext cx="3429000" cy="5088573"/>
          </a:xfrm>
          <a:prstGeom prst="rect">
            <a:avLst/>
          </a:prstGeom>
        </p:spPr>
        <p:txBody>
          <a:bodyPr>
            <a:spAutoFit/>
          </a:bodyPr>
          <a:lstStyle/>
          <a:p>
            <a:pPr marL="290195">
              <a:lnSpc>
                <a:spcPts val="1565"/>
              </a:lnSpc>
              <a:spcBef>
                <a:spcPts val="880"/>
              </a:spcBef>
              <a:spcAft>
                <a:spcPts val="0"/>
              </a:spcAft>
            </a:pP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Срок</a:t>
            </a:r>
            <a:r>
              <a:rPr lang="ru-RU" sz="1400" b="1" spc="-4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действия</a:t>
            </a:r>
            <a:r>
              <a:rPr lang="ru-RU" sz="1400" b="1" spc="-4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программы</a:t>
            </a:r>
            <a:r>
              <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75000"/>
                  </a:schemeClr>
                </a:solidFill>
                <a:latin typeface="Segoe UI" panose="020B0502040204020203" pitchFamily="34" charset="0"/>
                <a:ea typeface="Verdana" panose="020B0604030504040204" pitchFamily="34" charset="0"/>
                <a:cs typeface="Segoe UI" panose="020B0502040204020203" pitchFamily="34" charset="0"/>
              </a:rPr>
              <a:t> </a:t>
            </a:r>
            <a:r>
              <a:rPr lang="ru-RU" sz="1400" dirty="0">
                <a:latin typeface="Segoe UI" panose="020B0502040204020203" pitchFamily="34" charset="0"/>
                <a:ea typeface="Verdana" panose="020B0604030504040204" pitchFamily="34" charset="0"/>
                <a:cs typeface="Segoe UI" panose="020B0502040204020203" pitchFamily="34" charset="0"/>
              </a:rPr>
              <a:t>2025-2029</a:t>
            </a:r>
            <a:r>
              <a:rPr lang="ru-RU" sz="1400" spc="95" dirty="0">
                <a:latin typeface="Segoe UI" panose="020B0502040204020203" pitchFamily="34" charset="0"/>
                <a:ea typeface="Verdana" panose="020B0604030504040204" pitchFamily="34" charset="0"/>
                <a:cs typeface="Segoe UI" panose="020B0502040204020203" pitchFamily="34" charset="0"/>
              </a:rPr>
              <a:t> </a:t>
            </a:r>
            <a:r>
              <a:rPr lang="ru-RU" sz="1400" dirty="0">
                <a:latin typeface="Segoe UI" panose="020B0502040204020203" pitchFamily="34" charset="0"/>
                <a:ea typeface="Verdana" panose="020B0604030504040204" pitchFamily="34" charset="0"/>
                <a:cs typeface="Segoe UI" panose="020B0502040204020203" pitchFamily="34" charset="0"/>
              </a:rPr>
              <a:t>годы</a:t>
            </a:r>
          </a:p>
          <a:p>
            <a:pPr marL="290195">
              <a:lnSpc>
                <a:spcPts val="1565"/>
              </a:lnSpc>
              <a:spcBef>
                <a:spcPts val="880"/>
              </a:spcBef>
              <a:spcAft>
                <a:spcPts val="0"/>
              </a:spcAft>
            </a:pPr>
            <a:endParaRPr lang="ru-RU" sz="1400" dirty="0">
              <a:latin typeface="Segoe UI" panose="020B0502040204020203" pitchFamily="34" charset="0"/>
              <a:ea typeface="Verdana" panose="020B0604030504040204" pitchFamily="34" charset="0"/>
              <a:cs typeface="Segoe UI" panose="020B0502040204020203" pitchFamily="34" charset="0"/>
            </a:endParaRPr>
          </a:p>
          <a:p>
            <a:pPr marL="290195">
              <a:lnSpc>
                <a:spcPts val="1335"/>
              </a:lnSpc>
              <a:spcAft>
                <a:spcPts val="0"/>
              </a:spcAft>
            </a:pP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Цель</a:t>
            </a:r>
            <a:r>
              <a:rPr lang="ru-RU" sz="1400" b="1" spc="13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программы </a:t>
            </a: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endPar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Развитие</a:t>
            </a:r>
            <a:r>
              <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300" dirty="0">
                <a:solidFill>
                  <a:srgbClr val="244060"/>
                </a:solidFill>
                <a:latin typeface="Segoe UI" panose="020B0502040204020203" pitchFamily="34" charset="0"/>
                <a:ea typeface="Verdana" panose="020B0604030504040204" pitchFamily="34" charset="0"/>
                <a:cs typeface="Segoe UI" panose="020B0502040204020203"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повышение уровня </a:t>
            </a:r>
          </a:p>
          <a:p>
            <a:pPr marL="290195">
              <a:lnSpc>
                <a:spcPts val="132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и качества жизни населения муниципального округа  Семеновский, улучшение благоустройства города, санитарного состояния, уличного освещения, а также повышение устойчивости и надёжности функционирования прочих объектов благоустройства</a:t>
            </a:r>
          </a:p>
          <a:p>
            <a:pPr marL="290195">
              <a:lnSpc>
                <a:spcPts val="132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 в местах массового отдыха </a:t>
            </a:r>
          </a:p>
          <a:p>
            <a:pPr marL="290195">
              <a:lnSpc>
                <a:spcPts val="1325"/>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населения.</a:t>
            </a:r>
          </a:p>
          <a:p>
            <a:pPr marL="290195">
              <a:lnSpc>
                <a:spcPts val="1325"/>
              </a:lnSpc>
              <a:spcAft>
                <a:spcPts val="0"/>
              </a:spcAft>
            </a:pPr>
            <a:endParaRPr lang="ru-RU" sz="1400" dirty="0">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endParaRPr lang="ru-RU" sz="1400" dirty="0">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       Исполнитель</a:t>
            </a:r>
            <a:endParaRPr kumimoji="0" lang="ru-RU" sz="14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       МБУ «Благоустройство города»</a:t>
            </a:r>
            <a:endParaRPr kumimoji="0" lang="ru-RU" sz="14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r>
              <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p>
          <a:p>
            <a:pPr marL="290195">
              <a:lnSpc>
                <a:spcPts val="1325"/>
              </a:lnSpc>
              <a:spcAft>
                <a:spcPts val="0"/>
              </a:spcAft>
            </a:pP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endParaRPr lang="ru-RU" sz="1400" dirty="0">
              <a:latin typeface="Arial" panose="020B0604020202020204" pitchFamily="34" charset="0"/>
              <a:ea typeface="Verdana" panose="020B0604030504040204" pitchFamily="34" charset="0"/>
              <a:cs typeface="Arial" panose="020B0604020202020204" pitchFamily="34" charset="0"/>
            </a:endParaRPr>
          </a:p>
        </p:txBody>
      </p:sp>
      <p:sp>
        <p:nvSpPr>
          <p:cNvPr id="33" name="Прямоугольник 32"/>
          <p:cNvSpPr/>
          <p:nvPr/>
        </p:nvSpPr>
        <p:spPr>
          <a:xfrm>
            <a:off x="3426623" y="838200"/>
            <a:ext cx="3431377" cy="3418885"/>
          </a:xfrm>
          <a:prstGeom prst="rect">
            <a:avLst/>
          </a:prstGeom>
        </p:spPr>
        <p:txBody>
          <a:bodyPr wrap="square">
            <a:spAutoFit/>
          </a:bodyPr>
          <a:lstStyle/>
          <a:p>
            <a:pPr marL="290195">
              <a:lnSpc>
                <a:spcPts val="1565"/>
              </a:lnSpc>
              <a:spcBef>
                <a:spcPts val="880"/>
              </a:spcBef>
              <a:spcAft>
                <a:spcPts val="0"/>
              </a:spcAft>
            </a:pPr>
            <a:endParaRPr lang="ru-RU" sz="1300" b="1" dirty="0">
              <a:solidFill>
                <a:srgbClr val="C00000"/>
              </a:solidFill>
              <a:latin typeface="Tahoma" panose="020B0604030504040204" pitchFamily="34" charset="0"/>
              <a:ea typeface="Verdana" panose="020B0604030504040204" pitchFamily="34" charset="0"/>
              <a:cs typeface="Verdana" panose="020B0604030504040204" pitchFamily="34" charset="0"/>
            </a:endParaRPr>
          </a:p>
          <a:p>
            <a:pPr marL="290195">
              <a:lnSpc>
                <a:spcPts val="1565"/>
              </a:lnSpc>
              <a:spcBef>
                <a:spcPts val="880"/>
              </a:spcBef>
              <a:spcAft>
                <a:spcPts val="0"/>
              </a:spcAft>
            </a:pP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Утверждена</a:t>
            </a:r>
            <a:endParaRPr lang="ru-RU" sz="1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Постановление администрации городского округа Семеновский от 06.12.2024 № 3430 «Благоустройство и развитие транспортной инфраструктуры муниципального округа Семеновский Нижегородской области» </a:t>
            </a:r>
          </a:p>
          <a:p>
            <a:pPr algn="just">
              <a:spcAft>
                <a:spcPts val="0"/>
              </a:spcAft>
            </a:pPr>
            <a:endParaRPr lang="ru-RU" sz="1400" dirty="0">
              <a:latin typeface="Arial" panose="020B0604020202020204" pitchFamily="34" charset="0"/>
              <a:ea typeface="Verdana" panose="020B0604030504040204" pitchFamily="34" charset="0"/>
              <a:cs typeface="Arial" panose="020B0604020202020204" pitchFamily="34" charset="0"/>
            </a:endParaRPr>
          </a:p>
          <a:p>
            <a:pPr>
              <a:spcAft>
                <a:spcPts val="0"/>
              </a:spcAft>
            </a:pP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Муниципальный</a:t>
            </a:r>
            <a:r>
              <a:rPr lang="ru-RU" sz="1400" b="1" spc="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заказчик-координатор</a:t>
            </a:r>
            <a:br>
              <a:rPr lang="ru-RU" sz="1300" dirty="0">
                <a:latin typeface="Verdana" panose="020B0604030504040204" pitchFamily="34" charset="0"/>
                <a:ea typeface="Verdana" panose="020B0604030504040204" pitchFamily="34" charset="0"/>
                <a:cs typeface="Verdana" panose="020B0604030504040204" pitchFamily="34" charset="0"/>
              </a:rPr>
            </a:br>
            <a:r>
              <a:rPr lang="ru-RU" sz="1400" dirty="0">
                <a:latin typeface="Arial" panose="020B0604020202020204" pitchFamily="34" charset="0"/>
                <a:ea typeface="Verdana" panose="020B0604030504040204" pitchFamily="34" charset="0"/>
                <a:cs typeface="Arial" panose="020B0604020202020204" pitchFamily="34" charset="0"/>
              </a:rPr>
              <a:t>Администрация муниципального округа Семеновский</a:t>
            </a:r>
          </a:p>
          <a:p>
            <a:pPr>
              <a:spcAft>
                <a:spcPts val="0"/>
              </a:spcAft>
            </a:pPr>
            <a:endParaRPr lang="ru-RU" sz="1400"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34" name="Прямоугольник 33"/>
          <p:cNvSpPr/>
          <p:nvPr/>
        </p:nvSpPr>
        <p:spPr>
          <a:xfrm>
            <a:off x="3352983" y="6259304"/>
            <a:ext cx="3098925" cy="369332"/>
          </a:xfrm>
          <a:prstGeom prst="rect">
            <a:avLst/>
          </a:prstGeom>
        </p:spPr>
        <p:txBody>
          <a:bodyPr wrap="none">
            <a:spAutoFit/>
          </a:bodyPr>
          <a:lstStyle/>
          <a:p>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 2026        2027        2028</a:t>
            </a:r>
            <a:endParaRPr lang="ru-RU" dirty="0">
              <a:solidFill>
                <a:schemeClr val="tx2">
                  <a:lumMod val="75000"/>
                </a:schemeClr>
              </a:solidFill>
            </a:endParaRPr>
          </a:p>
        </p:txBody>
      </p:sp>
      <p:sp>
        <p:nvSpPr>
          <p:cNvPr id="22" name="Text Box 463">
            <a:extLst>
              <a:ext uri="{FF2B5EF4-FFF2-40B4-BE49-F238E27FC236}">
                <a16:creationId xmlns:a16="http://schemas.microsoft.com/office/drawing/2014/main" id="{0D1B6F1E-F48C-9BFD-858D-61B45569A9EF}"/>
              </a:ext>
            </a:extLst>
          </p:cNvPr>
          <p:cNvSpPr txBox="1">
            <a:spLocks noChangeArrowheads="1"/>
          </p:cNvSpPr>
          <p:nvPr/>
        </p:nvSpPr>
        <p:spPr bwMode="auto">
          <a:xfrm>
            <a:off x="3962400" y="6705600"/>
            <a:ext cx="2322830" cy="221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1605" marR="138430" algn="ctr">
              <a:spcBef>
                <a:spcPts val="3440"/>
              </a:spcBef>
              <a:spcAft>
                <a:spcPts val="0"/>
              </a:spcAft>
            </a:pPr>
            <a:r>
              <a:rPr lang="ru-RU" sz="3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222,5</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39700" marR="138430" algn="ctr">
              <a:lnSpc>
                <a:spcPts val="1560"/>
              </a:lnSpc>
              <a:spcBef>
                <a:spcPts val="10"/>
              </a:spcBef>
              <a:spcAft>
                <a:spcPts val="0"/>
              </a:spcAft>
            </a:pPr>
            <a:r>
              <a:rPr lang="ru-RU" sz="1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млн.</a:t>
            </a:r>
            <a:r>
              <a:rPr lang="ru-RU" sz="1300" b="1" spc="230"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 </a:t>
            </a:r>
            <a:r>
              <a:rPr lang="ru-RU" sz="1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рублей</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42875" marR="138430" algn="ctr">
              <a:lnSpc>
                <a:spcPts val="1565"/>
              </a:lnSpc>
              <a:spcAft>
                <a:spcPts val="0"/>
              </a:spcAft>
            </a:pPr>
            <a:r>
              <a:rPr lang="ru-RU" sz="13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расходы</a:t>
            </a:r>
            <a:r>
              <a:rPr lang="ru-RU" sz="1300" spc="8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r>
              <a:rPr lang="ru-RU" sz="13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на</a:t>
            </a:r>
            <a:r>
              <a:rPr lang="ru-RU" sz="1300" spc="75"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r>
              <a:rPr lang="ru-RU" sz="13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выполнение</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42240" marR="138430" algn="ctr">
              <a:lnSpc>
                <a:spcPts val="1565"/>
              </a:lnSpc>
              <a:spcAft>
                <a:spcPts val="0"/>
              </a:spcAft>
            </a:pPr>
            <a:r>
              <a:rPr lang="ru-RU" sz="13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программы</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41605" marR="138430" algn="ctr">
              <a:lnSpc>
                <a:spcPts val="1560"/>
              </a:lnSpc>
              <a:spcAft>
                <a:spcPts val="0"/>
              </a:spcAft>
            </a:pPr>
            <a:r>
              <a:rPr lang="ru-RU" sz="1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в</a:t>
            </a:r>
            <a:r>
              <a:rPr lang="ru-RU" sz="1300" b="1" spc="55"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 </a:t>
            </a:r>
            <a:r>
              <a:rPr lang="ru-RU" sz="1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2026</a:t>
            </a:r>
            <a:r>
              <a:rPr lang="ru-RU" sz="1300" b="1" spc="50"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 </a:t>
            </a:r>
            <a:r>
              <a:rPr lang="ru-RU" sz="1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году</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Номер слайда 2">
            <a:extLst>
              <a:ext uri="{FF2B5EF4-FFF2-40B4-BE49-F238E27FC236}">
                <a16:creationId xmlns:a16="http://schemas.microsoft.com/office/drawing/2014/main" id="{EFF605D7-8765-4830-2C6D-50B342A83038}"/>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52</a:t>
            </a:fld>
            <a:endParaRPr lang="ru-RU" spc="-100" dirty="0"/>
          </a:p>
        </p:txBody>
      </p:sp>
      <p:pic>
        <p:nvPicPr>
          <p:cNvPr id="4" name="Рисунок 3">
            <a:extLst>
              <a:ext uri="{FF2B5EF4-FFF2-40B4-BE49-F238E27FC236}">
                <a16:creationId xmlns:a16="http://schemas.microsoft.com/office/drawing/2014/main" id="{B221EACA-BDF1-9CE0-6DDD-CA42D9514B6C}"/>
              </a:ext>
            </a:extLst>
          </p:cNvPr>
          <p:cNvPicPr>
            <a:picLocks noChangeAspect="1"/>
          </p:cNvPicPr>
          <p:nvPr/>
        </p:nvPicPr>
        <p:blipFill>
          <a:blip r:embed="rId5" cstate="print">
            <a:extLst>
              <a:ext uri="{28A0092B-C50C-407E-A947-70E740481C1C}">
                <a14:useLocalDpi xmlns:a14="http://schemas.microsoft.com/office/drawing/2010/main" val="0"/>
              </a:ext>
            </a:extLst>
          </a:blip>
          <a:srcRect b="10119"/>
          <a:stretch>
            <a:fillRect/>
          </a:stretch>
        </p:blipFill>
        <p:spPr bwMode="auto">
          <a:xfrm>
            <a:off x="152400" y="6553200"/>
            <a:ext cx="3813292" cy="2209800"/>
          </a:xfrm>
          <a:prstGeom prst="rect">
            <a:avLst/>
          </a:prstGeom>
          <a:noFill/>
          <a:ln>
            <a:noFill/>
          </a:ln>
        </p:spPr>
      </p:pic>
    </p:spTree>
    <p:extLst>
      <p:ext uri="{BB962C8B-B14F-4D97-AF65-F5344CB8AC3E}">
        <p14:creationId xmlns:p14="http://schemas.microsoft.com/office/powerpoint/2010/main" val="3601038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952281719"/>
              </p:ext>
            </p:extLst>
          </p:nvPr>
        </p:nvGraphicFramePr>
        <p:xfrm>
          <a:off x="95251" y="1295400"/>
          <a:ext cx="6667498" cy="7696201"/>
        </p:xfrm>
        <a:graphic>
          <a:graphicData uri="http://schemas.openxmlformats.org/drawingml/2006/table">
            <a:tbl>
              <a:tblPr firstRow="1" bandRow="1">
                <a:tableStyleId>{69CF1AB2-1976-4502-BF36-3FF5EA218861}</a:tableStyleId>
              </a:tblPr>
              <a:tblGrid>
                <a:gridCol w="1562098">
                  <a:extLst>
                    <a:ext uri="{9D8B030D-6E8A-4147-A177-3AD203B41FA5}">
                      <a16:colId xmlns:a16="http://schemas.microsoft.com/office/drawing/2014/main" val="1889002268"/>
                    </a:ext>
                  </a:extLst>
                </a:gridCol>
                <a:gridCol w="925831">
                  <a:extLst>
                    <a:ext uri="{9D8B030D-6E8A-4147-A177-3AD203B41FA5}">
                      <a16:colId xmlns:a16="http://schemas.microsoft.com/office/drawing/2014/main" val="2403962"/>
                    </a:ext>
                  </a:extLst>
                </a:gridCol>
                <a:gridCol w="914400">
                  <a:extLst>
                    <a:ext uri="{9D8B030D-6E8A-4147-A177-3AD203B41FA5}">
                      <a16:colId xmlns:a16="http://schemas.microsoft.com/office/drawing/2014/main" val="1542017133"/>
                    </a:ext>
                  </a:extLst>
                </a:gridCol>
                <a:gridCol w="979169">
                  <a:extLst>
                    <a:ext uri="{9D8B030D-6E8A-4147-A177-3AD203B41FA5}">
                      <a16:colId xmlns:a16="http://schemas.microsoft.com/office/drawing/2014/main" val="1531152045"/>
                    </a:ext>
                  </a:extLst>
                </a:gridCol>
                <a:gridCol w="628651">
                  <a:extLst>
                    <a:ext uri="{9D8B030D-6E8A-4147-A177-3AD203B41FA5}">
                      <a16:colId xmlns:a16="http://schemas.microsoft.com/office/drawing/2014/main" val="2668069761"/>
                    </a:ext>
                  </a:extLst>
                </a:gridCol>
                <a:gridCol w="819149">
                  <a:extLst>
                    <a:ext uri="{9D8B030D-6E8A-4147-A177-3AD203B41FA5}">
                      <a16:colId xmlns:a16="http://schemas.microsoft.com/office/drawing/2014/main" val="666957056"/>
                    </a:ext>
                  </a:extLst>
                </a:gridCol>
                <a:gridCol w="838200">
                  <a:extLst>
                    <a:ext uri="{9D8B030D-6E8A-4147-A177-3AD203B41FA5}">
                      <a16:colId xmlns:a16="http://schemas.microsoft.com/office/drawing/2014/main" val="2675690536"/>
                    </a:ext>
                  </a:extLst>
                </a:gridCol>
              </a:tblGrid>
              <a:tr h="774150">
                <a:tc>
                  <a:txBody>
                    <a:bodyPr/>
                    <a:lstStyle/>
                    <a:p>
                      <a:pPr>
                        <a:spcBef>
                          <a:spcPts val="35"/>
                        </a:spcBef>
                        <a:spcAft>
                          <a:spcPts val="0"/>
                        </a:spcAft>
                      </a:pPr>
                      <a:r>
                        <a:rPr lang="ru-RU" sz="1200" dirty="0">
                          <a:effectLst/>
                        </a:rPr>
                        <a:t>Наименование подпрограмм</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1125" marR="110490" algn="ctr">
                        <a:lnSpc>
                          <a:spcPts val="1325"/>
                        </a:lnSpc>
                        <a:spcBef>
                          <a:spcPts val="510"/>
                        </a:spcBef>
                        <a:spcAft>
                          <a:spcPts val="0"/>
                        </a:spcAft>
                      </a:pPr>
                      <a:r>
                        <a:rPr lang="ru-RU" sz="1200" dirty="0">
                          <a:effectLst/>
                        </a:rPr>
                        <a:t>2024</a:t>
                      </a:r>
                    </a:p>
                    <a:p>
                      <a:pPr marL="111760" marR="110490" algn="ctr">
                        <a:lnSpc>
                          <a:spcPts val="132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1125" marR="110490" algn="ctr">
                        <a:lnSpc>
                          <a:spcPts val="1325"/>
                        </a:lnSpc>
                        <a:spcBef>
                          <a:spcPts val="510"/>
                        </a:spcBef>
                        <a:spcAft>
                          <a:spcPts val="0"/>
                        </a:spcAft>
                      </a:pPr>
                      <a:r>
                        <a:rPr lang="ru-RU" sz="1200" dirty="0">
                          <a:effectLst/>
                        </a:rPr>
                        <a:t>2025</a:t>
                      </a:r>
                    </a:p>
                    <a:p>
                      <a:pPr marL="111760" marR="110490" algn="ctr">
                        <a:lnSpc>
                          <a:spcPts val="132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11125" marR="110490" algn="ctr">
                        <a:lnSpc>
                          <a:spcPts val="1325"/>
                        </a:lnSpc>
                        <a:spcBef>
                          <a:spcPts val="510"/>
                        </a:spcBef>
                        <a:spcAft>
                          <a:spcPts val="0"/>
                        </a:spcAft>
                      </a:pPr>
                      <a:r>
                        <a:rPr lang="ru-RU" sz="1200" dirty="0">
                          <a:effectLst/>
                        </a:rPr>
                        <a:t>2026</a:t>
                      </a:r>
                    </a:p>
                    <a:p>
                      <a:pPr marL="111760" marR="110490" algn="ctr">
                        <a:lnSpc>
                          <a:spcPts val="132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905" algn="ctr">
                        <a:lnSpc>
                          <a:spcPts val="1205"/>
                        </a:lnSpc>
                        <a:spcBef>
                          <a:spcPts val="30"/>
                        </a:spcBef>
                        <a:spcAft>
                          <a:spcPts val="0"/>
                        </a:spcAft>
                      </a:pPr>
                      <a:r>
                        <a:rPr lang="ru-RU" sz="1200" dirty="0">
                          <a:effectLst/>
                        </a:rPr>
                        <a:t>%</a:t>
                      </a:r>
                    </a:p>
                    <a:p>
                      <a:pPr marL="113030" marR="109855" algn="ctr">
                        <a:lnSpc>
                          <a:spcPts val="1200"/>
                        </a:lnSpc>
                        <a:spcAft>
                          <a:spcPts val="0"/>
                        </a:spcAft>
                      </a:pPr>
                      <a:r>
                        <a:rPr lang="ru-RU" sz="1200" dirty="0">
                          <a:effectLst/>
                        </a:rPr>
                        <a:t>к</a:t>
                      </a:r>
                      <a:r>
                        <a:rPr lang="ru-RU" sz="1200" spc="-35" dirty="0">
                          <a:effectLst/>
                        </a:rPr>
                        <a:t> </a:t>
                      </a:r>
                      <a:r>
                        <a:rPr lang="ru-RU" sz="1200" dirty="0">
                          <a:effectLst/>
                        </a:rPr>
                        <a:t>2025</a:t>
                      </a:r>
                    </a:p>
                    <a:p>
                      <a:pPr marL="113030" marR="109855" algn="ctr">
                        <a:lnSpc>
                          <a:spcPts val="1110"/>
                        </a:lnSpc>
                        <a:spcAft>
                          <a:spcPts val="0"/>
                        </a:spcAft>
                      </a:pPr>
                      <a:r>
                        <a:rPr lang="ru-RU" sz="1200" dirty="0">
                          <a:effectLst/>
                        </a:rPr>
                        <a:t>году</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R="78740" algn="r">
                        <a:spcBef>
                          <a:spcPts val="1170"/>
                        </a:spcBef>
                        <a:spcAft>
                          <a:spcPts val="0"/>
                        </a:spcAft>
                      </a:pPr>
                      <a:r>
                        <a:rPr lang="ru-RU" sz="1200" dirty="0">
                          <a:effectLst/>
                        </a:rPr>
                        <a:t>2027</a:t>
                      </a:r>
                      <a:r>
                        <a:rPr lang="ru-RU" sz="1200" spc="5" dirty="0">
                          <a:effectLst/>
                        </a:rPr>
                        <a:t> </a:t>
                      </a: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74930" marR="76200" algn="ctr">
                        <a:spcBef>
                          <a:spcPts val="1170"/>
                        </a:spcBef>
                        <a:spcAft>
                          <a:spcPts val="0"/>
                        </a:spcAft>
                      </a:pPr>
                      <a:r>
                        <a:rPr lang="ru-RU" sz="1200" dirty="0">
                          <a:effectLst/>
                        </a:rPr>
                        <a:t>2028</a:t>
                      </a:r>
                      <a:r>
                        <a:rPr lang="ru-RU" sz="1200" spc="5" dirty="0">
                          <a:effectLst/>
                        </a:rPr>
                        <a:t> </a:t>
                      </a: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1279889863"/>
                  </a:ext>
                </a:extLst>
              </a:tr>
              <a:tr h="1439919">
                <a:tc>
                  <a:txBody>
                    <a:bodyPr/>
                    <a:lstStyle/>
                    <a:p>
                      <a:pPr marR="84455">
                        <a:lnSpc>
                          <a:spcPct val="113000"/>
                        </a:lnSpc>
                        <a:spcAft>
                          <a:spcPts val="0"/>
                        </a:spcAft>
                      </a:pPr>
                      <a:r>
                        <a:rPr lang="ru-RU" sz="1400" dirty="0">
                          <a:effectLst/>
                        </a:rPr>
                        <a:t>Развитие транспортной инфраструктуры муниципального округа Семеновский»</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9</a:t>
                      </a:r>
                      <a:r>
                        <a:rPr lang="en-US" sz="1400" dirty="0">
                          <a:effectLst/>
                        </a:rPr>
                        <a:t>0</a:t>
                      </a:r>
                      <a:r>
                        <a:rPr lang="ru-RU" sz="1400" dirty="0">
                          <a:effectLst/>
                        </a:rPr>
                        <a:t>,8</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139,2</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102,4</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153,3</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99,8</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102,8</a:t>
                      </a:r>
                      <a:endParaRPr lang="ru-RU" sz="1400" dirty="0">
                        <a:effectLst/>
                        <a:latin typeface="Arial" pitchFamily="34" charset="0"/>
                        <a:ea typeface="Calibri"/>
                        <a:cs typeface="Arial" pitchFamily="34" charset="0"/>
                      </a:endParaRPr>
                    </a:p>
                  </a:txBody>
                  <a:tcPr marL="68580" marR="68580" marT="0" marB="0" anchor="b"/>
                </a:tc>
                <a:extLst>
                  <a:ext uri="{0D108BD9-81ED-4DB2-BD59-A6C34878D82A}">
                    <a16:rowId xmlns:a16="http://schemas.microsoft.com/office/drawing/2014/main" val="4137985598"/>
                  </a:ext>
                </a:extLst>
              </a:tr>
              <a:tr h="2123383">
                <a:tc>
                  <a:txBody>
                    <a:bodyPr/>
                    <a:lstStyle/>
                    <a:p>
                      <a:pPr>
                        <a:spcBef>
                          <a:spcPts val="10"/>
                        </a:spcBef>
                        <a:spcAft>
                          <a:spcPts val="0"/>
                        </a:spcAft>
                      </a:pPr>
                      <a:r>
                        <a:rPr lang="ru-RU" sz="1400" dirty="0">
                          <a:effectLst/>
                        </a:rPr>
                        <a:t> </a:t>
                      </a:r>
                    </a:p>
                    <a:p>
                      <a:pPr>
                        <a:spcBef>
                          <a:spcPts val="10"/>
                        </a:spcBef>
                        <a:spcAft>
                          <a:spcPts val="0"/>
                        </a:spcAft>
                      </a:pPr>
                      <a:r>
                        <a:rPr lang="ru-RU" sz="1400" dirty="0">
                          <a:effectLst/>
                        </a:rPr>
                        <a:t>Организация и выполнение работ по ремонту и содержанию объектов внешнего благоустройства и прочих услуг по благоустройству </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69,9</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117,3</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81,0</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69,0</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86,8</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99,1</a:t>
                      </a:r>
                      <a:endParaRPr lang="ru-RU" sz="1400" dirty="0">
                        <a:effectLst/>
                        <a:latin typeface="Arial" pitchFamily="34" charset="0"/>
                        <a:ea typeface="Calibri"/>
                        <a:cs typeface="Arial" pitchFamily="34" charset="0"/>
                      </a:endParaRPr>
                    </a:p>
                  </a:txBody>
                  <a:tcPr marL="68580" marR="68580" marT="0" marB="0" anchor="b"/>
                </a:tc>
                <a:extLst>
                  <a:ext uri="{0D108BD9-81ED-4DB2-BD59-A6C34878D82A}">
                    <a16:rowId xmlns:a16="http://schemas.microsoft.com/office/drawing/2014/main" val="2650817680"/>
                  </a:ext>
                </a:extLst>
              </a:tr>
              <a:tr h="1585937">
                <a:tc>
                  <a:txBody>
                    <a:bodyPr/>
                    <a:lstStyle/>
                    <a:p>
                      <a:pPr>
                        <a:spcAft>
                          <a:spcPts val="0"/>
                        </a:spcAft>
                        <a:tabLst>
                          <a:tab pos="95250" algn="l"/>
                          <a:tab pos="270510" algn="l"/>
                          <a:tab pos="810260" algn="l"/>
                        </a:tabLst>
                      </a:pPr>
                      <a:r>
                        <a:rPr lang="ru-RU" sz="1400" dirty="0">
                          <a:effectLst/>
                        </a:rPr>
                        <a:t>Содержание и   совершенствование сетей уличного освещения</a:t>
                      </a:r>
                    </a:p>
                    <a:p>
                      <a:pPr>
                        <a:spcAft>
                          <a:spcPts val="0"/>
                        </a:spcAft>
                        <a:tabLst>
                          <a:tab pos="5080" algn="l"/>
                        </a:tabLst>
                      </a:pPr>
                      <a:r>
                        <a:rPr lang="ru-RU" sz="1400" dirty="0">
                          <a:effectLst/>
                        </a:rPr>
                        <a:t>муниципального округа Семеновский</a:t>
                      </a:r>
                    </a:p>
                    <a:p>
                      <a:pPr marL="68580">
                        <a:spcBef>
                          <a:spcPts val="30"/>
                        </a:spcBef>
                        <a:spcAft>
                          <a:spcPts val="0"/>
                        </a:spcAft>
                      </a:pPr>
                      <a:r>
                        <a:rPr lang="ru-RU" sz="1400" dirty="0">
                          <a:effectLst/>
                        </a:rPr>
                        <a:t> </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18,5</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25,</a:t>
                      </a:r>
                      <a:r>
                        <a:rPr lang="en-US" sz="1400" dirty="0">
                          <a:effectLst/>
                        </a:rPr>
                        <a:t>6</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29,2</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113,8</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29,2</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 </a:t>
                      </a:r>
                    </a:p>
                    <a:p>
                      <a:pPr algn="ctr">
                        <a:lnSpc>
                          <a:spcPct val="115000"/>
                        </a:lnSpc>
                        <a:spcAft>
                          <a:spcPts val="1000"/>
                        </a:spcAft>
                      </a:pPr>
                      <a:r>
                        <a:rPr lang="ru-RU" sz="1400" dirty="0">
                          <a:effectLst/>
                        </a:rPr>
                        <a:t>29,2</a:t>
                      </a:r>
                      <a:endParaRPr lang="ru-RU" sz="1400" dirty="0">
                        <a:effectLst/>
                        <a:latin typeface="Arial" pitchFamily="34" charset="0"/>
                        <a:ea typeface="Calibri"/>
                        <a:cs typeface="Arial" pitchFamily="34" charset="0"/>
                      </a:endParaRPr>
                    </a:p>
                  </a:txBody>
                  <a:tcPr marL="68580" marR="68580" marT="0" marB="0" anchor="b"/>
                </a:tc>
                <a:extLst>
                  <a:ext uri="{0D108BD9-81ED-4DB2-BD59-A6C34878D82A}">
                    <a16:rowId xmlns:a16="http://schemas.microsoft.com/office/drawing/2014/main" val="3810112946"/>
                  </a:ext>
                </a:extLst>
              </a:tr>
              <a:tr h="1126950">
                <a:tc>
                  <a:txBody>
                    <a:bodyPr/>
                    <a:lstStyle/>
                    <a:p>
                      <a:pPr marL="5080">
                        <a:spcBef>
                          <a:spcPts val="335"/>
                        </a:spcBef>
                        <a:spcAft>
                          <a:spcPts val="0"/>
                        </a:spcAft>
                      </a:pPr>
                      <a:r>
                        <a:rPr lang="ru-RU" sz="1400" dirty="0">
                          <a:effectLst/>
                        </a:rPr>
                        <a:t>Содержание и обеспечение </a:t>
                      </a:r>
                    </a:p>
                    <a:p>
                      <a:pPr marL="5080">
                        <a:spcBef>
                          <a:spcPts val="190"/>
                        </a:spcBef>
                        <a:spcAft>
                          <a:spcPts val="0"/>
                        </a:spcAft>
                      </a:pPr>
                      <a:r>
                        <a:rPr lang="ru-RU" sz="1400" dirty="0">
                          <a:effectLst/>
                        </a:rPr>
                        <a:t>деятельности учреждений</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400" dirty="0">
                          <a:effectLst/>
                        </a:rPr>
                        <a:t>7,6</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9,8</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9,9</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dirty="0">
                          <a:effectLst/>
                        </a:rPr>
                        <a:t>101,9</a:t>
                      </a:r>
                      <a:endParaRPr lang="ru-RU" sz="1400" dirty="0">
                        <a:effectLst/>
                        <a:latin typeface="Arial" pitchFamily="34" charset="0"/>
                        <a:ea typeface="Calibri"/>
                        <a:cs typeface="Arial" pitchFamily="34" charset="0"/>
                      </a:endParaRPr>
                    </a:p>
                  </a:txBody>
                  <a:tcPr marL="68580" marR="68580" marT="0" marB="0" anchor="b"/>
                </a:tc>
                <a:tc>
                  <a:txBody>
                    <a:bodyPr/>
                    <a:lstStyle/>
                    <a:p>
                      <a:pPr algn="ctr"/>
                      <a:r>
                        <a:rPr lang="ru-RU" sz="1400" dirty="0">
                          <a:solidFill>
                            <a:schemeClr val="dk1"/>
                          </a:solidFill>
                          <a:effectLst/>
                        </a:rPr>
                        <a:t>9,9</a:t>
                      </a:r>
                      <a:endParaRPr lang="ru-RU" sz="1400" dirty="0">
                        <a:latin typeface="Arial" pitchFamily="34" charset="0"/>
                        <a:cs typeface="Arial" pitchFamily="34" charset="0"/>
                      </a:endParaRPr>
                    </a:p>
                  </a:txBody>
                  <a:tcPr marL="68580" marR="68580" marT="0" marB="0" anchor="b"/>
                </a:tc>
                <a:tc>
                  <a:txBody>
                    <a:bodyPr/>
                    <a:lstStyle/>
                    <a:p>
                      <a:pPr algn="ctr">
                        <a:lnSpc>
                          <a:spcPct val="115000"/>
                        </a:lnSpc>
                        <a:spcAft>
                          <a:spcPts val="1000"/>
                        </a:spcAft>
                      </a:pPr>
                      <a:r>
                        <a:rPr lang="ru-RU" sz="1400" dirty="0">
                          <a:effectLst/>
                        </a:rPr>
                        <a:t>9,9</a:t>
                      </a:r>
                      <a:endParaRPr lang="ru-RU" sz="1400" dirty="0">
                        <a:effectLst/>
                        <a:latin typeface="Arial" pitchFamily="34" charset="0"/>
                        <a:ea typeface="Calibri"/>
                        <a:cs typeface="Arial" pitchFamily="34" charset="0"/>
                      </a:endParaRPr>
                    </a:p>
                  </a:txBody>
                  <a:tcPr marL="68580" marR="68580" marT="0" marB="0" anchor="b"/>
                </a:tc>
                <a:extLst>
                  <a:ext uri="{0D108BD9-81ED-4DB2-BD59-A6C34878D82A}">
                    <a16:rowId xmlns:a16="http://schemas.microsoft.com/office/drawing/2014/main" val="2341471565"/>
                  </a:ext>
                </a:extLst>
              </a:tr>
              <a:tr h="645862">
                <a:tc>
                  <a:txBody>
                    <a:bodyPr/>
                    <a:lstStyle/>
                    <a:p>
                      <a:pPr marL="5080">
                        <a:spcBef>
                          <a:spcPts val="335"/>
                        </a:spcBef>
                        <a:spcAft>
                          <a:spcPts val="0"/>
                        </a:spcAft>
                      </a:pPr>
                      <a:r>
                        <a:rPr lang="ru-RU" sz="1400">
                          <a:effectLst/>
                        </a:rPr>
                        <a:t>Всего</a:t>
                      </a:r>
                      <a:endParaRPr lang="ru-RU" sz="140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lgn="ctr">
                        <a:lnSpc>
                          <a:spcPct val="115000"/>
                        </a:lnSpc>
                        <a:spcAft>
                          <a:spcPts val="1000"/>
                        </a:spcAft>
                      </a:pPr>
                      <a:r>
                        <a:rPr lang="ru-RU" sz="1400" b="1" dirty="0">
                          <a:effectLst/>
                        </a:rPr>
                        <a:t> </a:t>
                      </a:r>
                      <a:endParaRPr lang="ru-RU" sz="1400" dirty="0">
                        <a:effectLst/>
                      </a:endParaRPr>
                    </a:p>
                    <a:p>
                      <a:pPr algn="ctr">
                        <a:lnSpc>
                          <a:spcPct val="115000"/>
                        </a:lnSpc>
                        <a:spcAft>
                          <a:spcPts val="1000"/>
                        </a:spcAft>
                      </a:pPr>
                      <a:r>
                        <a:rPr lang="ru-RU" sz="1400" b="1" dirty="0">
                          <a:effectLst/>
                        </a:rPr>
                        <a:t>18</a:t>
                      </a:r>
                      <a:r>
                        <a:rPr lang="en-US" sz="1400" b="1" dirty="0">
                          <a:effectLst/>
                        </a:rPr>
                        <a:t>6</a:t>
                      </a:r>
                      <a:r>
                        <a:rPr lang="ru-RU" sz="1400" b="1" dirty="0">
                          <a:effectLst/>
                        </a:rPr>
                        <a:t>,8</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b="1" dirty="0">
                          <a:effectLst/>
                        </a:rPr>
                        <a:t> </a:t>
                      </a:r>
                      <a:endParaRPr lang="ru-RU" sz="1400" dirty="0">
                        <a:effectLst/>
                      </a:endParaRPr>
                    </a:p>
                    <a:p>
                      <a:pPr algn="ctr">
                        <a:lnSpc>
                          <a:spcPct val="115000"/>
                        </a:lnSpc>
                        <a:spcAft>
                          <a:spcPts val="1000"/>
                        </a:spcAft>
                      </a:pPr>
                      <a:r>
                        <a:rPr lang="ru-RU" sz="1400" b="1" dirty="0">
                          <a:effectLst/>
                        </a:rPr>
                        <a:t>291,9</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b="1" dirty="0">
                          <a:effectLst/>
                        </a:rPr>
                        <a:t>222,5</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400" b="1" dirty="0">
                          <a:effectLst/>
                        </a:rPr>
                        <a:t> </a:t>
                      </a:r>
                      <a:endParaRPr lang="ru-RU" sz="1400" dirty="0">
                        <a:effectLst/>
                      </a:endParaRPr>
                    </a:p>
                    <a:p>
                      <a:pPr algn="ctr">
                        <a:lnSpc>
                          <a:spcPct val="115000"/>
                        </a:lnSpc>
                        <a:spcAft>
                          <a:spcPts val="0"/>
                        </a:spcAft>
                      </a:pPr>
                      <a:r>
                        <a:rPr lang="ru-RU" sz="1400" b="1" dirty="0">
                          <a:effectLst/>
                        </a:rPr>
                        <a:t>76,2</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b="1" dirty="0">
                          <a:effectLst/>
                        </a:rPr>
                        <a:t> </a:t>
                      </a:r>
                      <a:endParaRPr lang="ru-RU" sz="1400" dirty="0">
                        <a:effectLst/>
                      </a:endParaRPr>
                    </a:p>
                    <a:p>
                      <a:pPr algn="ctr">
                        <a:lnSpc>
                          <a:spcPct val="115000"/>
                        </a:lnSpc>
                        <a:spcAft>
                          <a:spcPts val="1000"/>
                        </a:spcAft>
                      </a:pPr>
                      <a:r>
                        <a:rPr lang="ru-RU" sz="1400" b="1" dirty="0">
                          <a:effectLst/>
                        </a:rPr>
                        <a:t>225,7</a:t>
                      </a:r>
                      <a:endParaRPr lang="ru-RU" sz="14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1000"/>
                        </a:spcAft>
                      </a:pPr>
                      <a:r>
                        <a:rPr lang="ru-RU" sz="1400" b="1" dirty="0">
                          <a:effectLst/>
                        </a:rPr>
                        <a:t> </a:t>
                      </a:r>
                      <a:endParaRPr lang="ru-RU" sz="1400" dirty="0">
                        <a:effectLst/>
                      </a:endParaRPr>
                    </a:p>
                    <a:p>
                      <a:pPr algn="ctr">
                        <a:lnSpc>
                          <a:spcPct val="115000"/>
                        </a:lnSpc>
                        <a:spcAft>
                          <a:spcPts val="1000"/>
                        </a:spcAft>
                      </a:pPr>
                      <a:r>
                        <a:rPr lang="ru-RU" sz="1400" b="1" dirty="0">
                          <a:solidFill>
                            <a:schemeClr val="dk1"/>
                          </a:solidFill>
                          <a:effectLst/>
                        </a:rPr>
                        <a:t>241,0</a:t>
                      </a:r>
                      <a:endParaRPr lang="ru-RU" sz="1400" dirty="0">
                        <a:effectLst/>
                        <a:latin typeface="Arial" pitchFamily="34" charset="0"/>
                        <a:ea typeface="Calibri"/>
                        <a:cs typeface="Arial" pitchFamily="34" charset="0"/>
                      </a:endParaRPr>
                    </a:p>
                  </a:txBody>
                  <a:tcPr marL="68580" marR="68580" marT="0" marB="0" anchor="b"/>
                </a:tc>
                <a:extLst>
                  <a:ext uri="{0D108BD9-81ED-4DB2-BD59-A6C34878D82A}">
                    <a16:rowId xmlns:a16="http://schemas.microsoft.com/office/drawing/2014/main" val="1211616121"/>
                  </a:ext>
                </a:extLst>
              </a:tr>
            </a:tbl>
          </a:graphicData>
        </a:graphic>
      </p:graphicFrame>
      <p:sp>
        <p:nvSpPr>
          <p:cNvPr id="3" name="Номер слайда 2">
            <a:extLst>
              <a:ext uri="{FF2B5EF4-FFF2-40B4-BE49-F238E27FC236}">
                <a16:creationId xmlns:a16="http://schemas.microsoft.com/office/drawing/2014/main" id="{9B857BE3-AA45-90F0-A924-82B530F1F1F8}"/>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53</a:t>
            </a:fld>
            <a:endParaRPr lang="ru-RU" spc="-100" dirty="0"/>
          </a:p>
        </p:txBody>
      </p:sp>
      <p:sp>
        <p:nvSpPr>
          <p:cNvPr id="5" name="TextBox 4">
            <a:extLst>
              <a:ext uri="{FF2B5EF4-FFF2-40B4-BE49-F238E27FC236}">
                <a16:creationId xmlns:a16="http://schemas.microsoft.com/office/drawing/2014/main" id="{2528EC20-3175-D72A-FE77-962F60E4BED1}"/>
              </a:ext>
            </a:extLst>
          </p:cNvPr>
          <p:cNvSpPr txBox="1"/>
          <p:nvPr/>
        </p:nvSpPr>
        <p:spPr>
          <a:xfrm>
            <a:off x="-25400" y="50800"/>
            <a:ext cx="6858000" cy="1200329"/>
          </a:xfrm>
          <a:prstGeom prst="rect">
            <a:avLst/>
          </a:prstGeom>
          <a:noFill/>
        </p:spPr>
        <p:txBody>
          <a:bodyPr wrap="square" rtlCol="0">
            <a:spAutoFit/>
          </a:bodyPr>
          <a:lstStyle/>
          <a:p>
            <a:pPr algn="ct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«Благоустройство и развитие транспортной инфраструктуры муниципального округа Семеновский Нижегородской области»</a:t>
            </a:r>
          </a:p>
        </p:txBody>
      </p:sp>
    </p:spTree>
    <p:extLst>
      <p:ext uri="{BB962C8B-B14F-4D97-AF65-F5344CB8AC3E}">
        <p14:creationId xmlns:p14="http://schemas.microsoft.com/office/powerpoint/2010/main" val="1283647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2"/>
          <p:cNvSpPr>
            <a:spLocks noChangeArrowheads="1"/>
          </p:cNvSpPr>
          <p:nvPr/>
        </p:nvSpPr>
        <p:spPr bwMode="auto">
          <a:xfrm>
            <a:off x="533400" y="990600"/>
            <a:ext cx="788733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effectLst/>
              <a:latin typeface="Arial" panose="020B0604020202020204" pitchFamily="34" charset="0"/>
              <a:ea typeface="Verdana" panose="020B0604030504040204" pitchFamily="34" charset="0"/>
              <a:cs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latin typeface="Arial" panose="020B0604020202020204" pitchFamily="34" charset="0"/>
                <a:ea typeface="Verdana" panose="020B0604030504040204" pitchFamily="34" charset="0"/>
                <a:cs typeface="Verdana" panose="020B0604030504040204" pitchFamily="34" charset="0"/>
              </a:rPr>
              <a:t>Как меняются расходы в расчете на одного жителя </a:t>
            </a:r>
          </a:p>
          <a:p>
            <a:pPr marL="0" marR="0" lvl="0" indent="0" algn="ctr" defTabSz="914400" rtl="0" eaLnBrk="0" fontAlgn="base" latinLnBrk="0" hangingPunct="0">
              <a:lnSpc>
                <a:spcPct val="100000"/>
              </a:lnSpc>
              <a:spcBef>
                <a:spcPct val="0"/>
              </a:spcBef>
              <a:spcAft>
                <a:spcPct val="0"/>
              </a:spcAft>
              <a:buClrTx/>
              <a:buSzTx/>
              <a:buFontTx/>
              <a:buNone/>
              <a:tabLst/>
            </a:pPr>
            <a:r>
              <a:rPr lang="ru-RU" altLang="ru-RU" sz="1400" dirty="0">
                <a:latin typeface="Arial" panose="020B0604020202020204" pitchFamily="34" charset="0"/>
                <a:ea typeface="Verdana" panose="020B0604030504040204" pitchFamily="34" charset="0"/>
                <a:cs typeface="Verdana" panose="020B0604030504040204" pitchFamily="34" charset="0"/>
              </a:rPr>
              <a:t>муниципального</a:t>
            </a:r>
            <a:r>
              <a:rPr kumimoji="0" lang="ru-RU" altLang="ru-RU" sz="1400" b="0" i="0" u="none" strike="noStrike" cap="none" normalizeH="0" baseline="0" dirty="0">
                <a:ln>
                  <a:noFill/>
                </a:ln>
                <a:effectLst/>
                <a:latin typeface="Arial" panose="020B0604020202020204" pitchFamily="34" charset="0"/>
                <a:ea typeface="Verdana" panose="020B0604030504040204" pitchFamily="34" charset="0"/>
                <a:cs typeface="Verdana" panose="020B0604030504040204" pitchFamily="34" charset="0"/>
              </a:rPr>
              <a:t> округа Семеновский</a:t>
            </a:r>
            <a:endParaRPr kumimoji="0" lang="ru-RU" altLang="ru-RU" sz="14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br>
              <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1300" b="0"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300" dirty="0">
              <a:solidFill>
                <a:schemeClr val="tx2">
                  <a:lumMod val="75000"/>
                </a:schemeClr>
              </a:solidFill>
              <a:latin typeface="Arial" panose="020B0604020202020204" pitchFamily="34" charset="0"/>
              <a:ea typeface="Verdana" panose="020B0604030504040204"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300" b="1" i="0" u="none" strike="noStrike" cap="none" normalizeH="0" baseline="0" dirty="0">
              <a:ln>
                <a:noFill/>
              </a:ln>
              <a:solidFill>
                <a:srgbClr val="C00000"/>
              </a:solidFill>
              <a:effectLst/>
              <a:latin typeface="Arial" panose="020B0604020202020204" pitchFamily="34" charset="0"/>
              <a:ea typeface="Verdana" panose="020B0604030504040204"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300" b="1" dirty="0">
              <a:solidFill>
                <a:srgbClr val="C00000"/>
              </a:solidFill>
              <a:latin typeface="Arial" panose="020B0604020202020204" pitchFamily="34" charset="0"/>
              <a:ea typeface="Verdana" panose="020B0604030504040204" pitchFamily="34" charset="0"/>
              <a:cs typeface="Segoe UI" panose="020B0502040204020203" pitchFamily="34" charset="0"/>
            </a:endParaRPr>
          </a:p>
        </p:txBody>
      </p:sp>
      <p:sp>
        <p:nvSpPr>
          <p:cNvPr id="3" name="Freeform 442"/>
          <p:cNvSpPr>
            <a:spLocks/>
          </p:cNvSpPr>
          <p:nvPr/>
        </p:nvSpPr>
        <p:spPr bwMode="auto">
          <a:xfrm>
            <a:off x="100965" y="2166530"/>
            <a:ext cx="1234440" cy="1485666"/>
          </a:xfrm>
          <a:custGeom>
            <a:avLst/>
            <a:gdLst>
              <a:gd name="T0" fmla="+- 0 216 216"/>
              <a:gd name="T1" fmla="*/ T0 w 1944"/>
              <a:gd name="T2" fmla="+- 0 1778 1454"/>
              <a:gd name="T3" fmla="*/ 1778 h 2573"/>
              <a:gd name="T4" fmla="+- 0 225 216"/>
              <a:gd name="T5" fmla="*/ T4 w 1944"/>
              <a:gd name="T6" fmla="+- 0 1704 1454"/>
              <a:gd name="T7" fmla="*/ 1704 h 2573"/>
              <a:gd name="T8" fmla="+- 0 249 216"/>
              <a:gd name="T9" fmla="*/ T8 w 1944"/>
              <a:gd name="T10" fmla="+- 0 1636 1454"/>
              <a:gd name="T11" fmla="*/ 1636 h 2573"/>
              <a:gd name="T12" fmla="+- 0 287 216"/>
              <a:gd name="T13" fmla="*/ T12 w 1944"/>
              <a:gd name="T14" fmla="+- 0 1576 1454"/>
              <a:gd name="T15" fmla="*/ 1576 h 2573"/>
              <a:gd name="T16" fmla="+- 0 337 216"/>
              <a:gd name="T17" fmla="*/ T16 w 1944"/>
              <a:gd name="T18" fmla="+- 0 1526 1454"/>
              <a:gd name="T19" fmla="*/ 1526 h 2573"/>
              <a:gd name="T20" fmla="+- 0 398 216"/>
              <a:gd name="T21" fmla="*/ T20 w 1944"/>
              <a:gd name="T22" fmla="+- 0 1487 1454"/>
              <a:gd name="T23" fmla="*/ 1487 h 2573"/>
              <a:gd name="T24" fmla="+- 0 466 216"/>
              <a:gd name="T25" fmla="*/ T24 w 1944"/>
              <a:gd name="T26" fmla="+- 0 1463 1454"/>
              <a:gd name="T27" fmla="*/ 1463 h 2573"/>
              <a:gd name="T28" fmla="+- 0 540 216"/>
              <a:gd name="T29" fmla="*/ T28 w 1944"/>
              <a:gd name="T30" fmla="+- 0 1454 1454"/>
              <a:gd name="T31" fmla="*/ 1454 h 2573"/>
              <a:gd name="T32" fmla="+- 0 1836 216"/>
              <a:gd name="T33" fmla="*/ T32 w 1944"/>
              <a:gd name="T34" fmla="+- 0 1454 1454"/>
              <a:gd name="T35" fmla="*/ 1454 h 2573"/>
              <a:gd name="T36" fmla="+- 0 1910 216"/>
              <a:gd name="T37" fmla="*/ T36 w 1944"/>
              <a:gd name="T38" fmla="+- 0 1463 1454"/>
              <a:gd name="T39" fmla="*/ 1463 h 2573"/>
              <a:gd name="T40" fmla="+- 0 1978 216"/>
              <a:gd name="T41" fmla="*/ T40 w 1944"/>
              <a:gd name="T42" fmla="+- 0 1487 1454"/>
              <a:gd name="T43" fmla="*/ 1487 h 2573"/>
              <a:gd name="T44" fmla="+- 0 2038 216"/>
              <a:gd name="T45" fmla="*/ T44 w 1944"/>
              <a:gd name="T46" fmla="+- 0 1526 1454"/>
              <a:gd name="T47" fmla="*/ 1526 h 2573"/>
              <a:gd name="T48" fmla="+- 0 2089 216"/>
              <a:gd name="T49" fmla="*/ T48 w 1944"/>
              <a:gd name="T50" fmla="+- 0 1576 1454"/>
              <a:gd name="T51" fmla="*/ 1576 h 2573"/>
              <a:gd name="T52" fmla="+- 0 2127 216"/>
              <a:gd name="T53" fmla="*/ T52 w 1944"/>
              <a:gd name="T54" fmla="+- 0 1636 1454"/>
              <a:gd name="T55" fmla="*/ 1636 h 2573"/>
              <a:gd name="T56" fmla="+- 0 2151 216"/>
              <a:gd name="T57" fmla="*/ T56 w 1944"/>
              <a:gd name="T58" fmla="+- 0 1704 1454"/>
              <a:gd name="T59" fmla="*/ 1704 h 2573"/>
              <a:gd name="T60" fmla="+- 0 2160 216"/>
              <a:gd name="T61" fmla="*/ T60 w 1944"/>
              <a:gd name="T62" fmla="+- 0 1778 1454"/>
              <a:gd name="T63" fmla="*/ 1778 h 2573"/>
              <a:gd name="T64" fmla="+- 0 2160 216"/>
              <a:gd name="T65" fmla="*/ T64 w 1944"/>
              <a:gd name="T66" fmla="+- 0 3703 1454"/>
              <a:gd name="T67" fmla="*/ 3703 h 2573"/>
              <a:gd name="T68" fmla="+- 0 2151 216"/>
              <a:gd name="T69" fmla="*/ T68 w 1944"/>
              <a:gd name="T70" fmla="+- 0 3778 1454"/>
              <a:gd name="T71" fmla="*/ 3778 h 2573"/>
              <a:gd name="T72" fmla="+- 0 2127 216"/>
              <a:gd name="T73" fmla="*/ T72 w 1944"/>
              <a:gd name="T74" fmla="+- 0 3846 1454"/>
              <a:gd name="T75" fmla="*/ 3846 h 2573"/>
              <a:gd name="T76" fmla="+- 0 2089 216"/>
              <a:gd name="T77" fmla="*/ T76 w 1944"/>
              <a:gd name="T78" fmla="+- 0 3906 1454"/>
              <a:gd name="T79" fmla="*/ 3906 h 2573"/>
              <a:gd name="T80" fmla="+- 0 2038 216"/>
              <a:gd name="T81" fmla="*/ T80 w 1944"/>
              <a:gd name="T82" fmla="+- 0 3956 1454"/>
              <a:gd name="T83" fmla="*/ 3956 h 2573"/>
              <a:gd name="T84" fmla="+- 0 1978 216"/>
              <a:gd name="T85" fmla="*/ T84 w 1944"/>
              <a:gd name="T86" fmla="+- 0 3994 1454"/>
              <a:gd name="T87" fmla="*/ 3994 h 2573"/>
              <a:gd name="T88" fmla="+- 0 1910 216"/>
              <a:gd name="T89" fmla="*/ T88 w 1944"/>
              <a:gd name="T90" fmla="+- 0 4019 1454"/>
              <a:gd name="T91" fmla="*/ 4019 h 2573"/>
              <a:gd name="T92" fmla="+- 0 1836 216"/>
              <a:gd name="T93" fmla="*/ T92 w 1944"/>
              <a:gd name="T94" fmla="+- 0 4027 1454"/>
              <a:gd name="T95" fmla="*/ 4027 h 2573"/>
              <a:gd name="T96" fmla="+- 0 540 216"/>
              <a:gd name="T97" fmla="*/ T96 w 1944"/>
              <a:gd name="T98" fmla="+- 0 4027 1454"/>
              <a:gd name="T99" fmla="*/ 4027 h 2573"/>
              <a:gd name="T100" fmla="+- 0 466 216"/>
              <a:gd name="T101" fmla="*/ T100 w 1944"/>
              <a:gd name="T102" fmla="+- 0 4019 1454"/>
              <a:gd name="T103" fmla="*/ 4019 h 2573"/>
              <a:gd name="T104" fmla="+- 0 398 216"/>
              <a:gd name="T105" fmla="*/ T104 w 1944"/>
              <a:gd name="T106" fmla="+- 0 3994 1454"/>
              <a:gd name="T107" fmla="*/ 3994 h 2573"/>
              <a:gd name="T108" fmla="+- 0 337 216"/>
              <a:gd name="T109" fmla="*/ T108 w 1944"/>
              <a:gd name="T110" fmla="+- 0 3956 1454"/>
              <a:gd name="T111" fmla="*/ 3956 h 2573"/>
              <a:gd name="T112" fmla="+- 0 287 216"/>
              <a:gd name="T113" fmla="*/ T112 w 1944"/>
              <a:gd name="T114" fmla="+- 0 3906 1454"/>
              <a:gd name="T115" fmla="*/ 3906 h 2573"/>
              <a:gd name="T116" fmla="+- 0 249 216"/>
              <a:gd name="T117" fmla="*/ T116 w 1944"/>
              <a:gd name="T118" fmla="+- 0 3846 1454"/>
              <a:gd name="T119" fmla="*/ 3846 h 2573"/>
              <a:gd name="T120" fmla="+- 0 225 216"/>
              <a:gd name="T121" fmla="*/ T120 w 1944"/>
              <a:gd name="T122" fmla="+- 0 3778 1454"/>
              <a:gd name="T123" fmla="*/ 3778 h 2573"/>
              <a:gd name="T124" fmla="+- 0 216 216"/>
              <a:gd name="T125" fmla="*/ T124 w 1944"/>
              <a:gd name="T126" fmla="+- 0 3703 1454"/>
              <a:gd name="T127" fmla="*/ 3703 h 2573"/>
              <a:gd name="T128" fmla="+- 0 216 216"/>
              <a:gd name="T129" fmla="*/ T128 w 1944"/>
              <a:gd name="T130" fmla="+- 0 1778 1454"/>
              <a:gd name="T131" fmla="*/ 1778 h 25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573">
                <a:moveTo>
                  <a:pt x="0" y="324"/>
                </a:moveTo>
                <a:lnTo>
                  <a:pt x="9" y="250"/>
                </a:lnTo>
                <a:lnTo>
                  <a:pt x="33" y="182"/>
                </a:lnTo>
                <a:lnTo>
                  <a:pt x="71" y="122"/>
                </a:lnTo>
                <a:lnTo>
                  <a:pt x="121" y="72"/>
                </a:lnTo>
                <a:lnTo>
                  <a:pt x="182" y="33"/>
                </a:lnTo>
                <a:lnTo>
                  <a:pt x="250" y="9"/>
                </a:lnTo>
                <a:lnTo>
                  <a:pt x="324" y="0"/>
                </a:lnTo>
                <a:lnTo>
                  <a:pt x="1620" y="0"/>
                </a:lnTo>
                <a:lnTo>
                  <a:pt x="1694" y="9"/>
                </a:lnTo>
                <a:lnTo>
                  <a:pt x="1762" y="33"/>
                </a:lnTo>
                <a:lnTo>
                  <a:pt x="1822" y="72"/>
                </a:lnTo>
                <a:lnTo>
                  <a:pt x="1873" y="122"/>
                </a:lnTo>
                <a:lnTo>
                  <a:pt x="1911" y="182"/>
                </a:lnTo>
                <a:lnTo>
                  <a:pt x="1935" y="250"/>
                </a:lnTo>
                <a:lnTo>
                  <a:pt x="1944" y="324"/>
                </a:lnTo>
                <a:lnTo>
                  <a:pt x="1944" y="2249"/>
                </a:lnTo>
                <a:lnTo>
                  <a:pt x="1935" y="2324"/>
                </a:lnTo>
                <a:lnTo>
                  <a:pt x="1911" y="2392"/>
                </a:lnTo>
                <a:lnTo>
                  <a:pt x="1873" y="2452"/>
                </a:lnTo>
                <a:lnTo>
                  <a:pt x="1822" y="2502"/>
                </a:lnTo>
                <a:lnTo>
                  <a:pt x="1762" y="2540"/>
                </a:lnTo>
                <a:lnTo>
                  <a:pt x="1694" y="2565"/>
                </a:lnTo>
                <a:lnTo>
                  <a:pt x="1620" y="2573"/>
                </a:lnTo>
                <a:lnTo>
                  <a:pt x="324" y="2573"/>
                </a:lnTo>
                <a:lnTo>
                  <a:pt x="250" y="2565"/>
                </a:lnTo>
                <a:lnTo>
                  <a:pt x="182" y="2540"/>
                </a:lnTo>
                <a:lnTo>
                  <a:pt x="121" y="2502"/>
                </a:lnTo>
                <a:lnTo>
                  <a:pt x="71" y="2452"/>
                </a:lnTo>
                <a:lnTo>
                  <a:pt x="33" y="2392"/>
                </a:lnTo>
                <a:lnTo>
                  <a:pt x="9" y="2324"/>
                </a:lnTo>
                <a:lnTo>
                  <a:pt x="0" y="2249"/>
                </a:lnTo>
                <a:lnTo>
                  <a:pt x="0" y="324"/>
                </a:lnTo>
                <a:close/>
              </a:path>
            </a:pathLst>
          </a:custGeom>
          <a:noFill/>
          <a:ln w="25400">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solidFill>
                <a:schemeClr val="tx2">
                  <a:lumMod val="75000"/>
                </a:schemeClr>
              </a:solidFill>
            </a:endParaRPr>
          </a:p>
        </p:txBody>
      </p:sp>
      <p:grpSp>
        <p:nvGrpSpPr>
          <p:cNvPr id="5" name="Group 437"/>
          <p:cNvGrpSpPr>
            <a:grpSpLocks/>
          </p:cNvGrpSpPr>
          <p:nvPr/>
        </p:nvGrpSpPr>
        <p:grpSpPr bwMode="auto">
          <a:xfrm>
            <a:off x="1399540" y="1295400"/>
            <a:ext cx="1308100" cy="2354580"/>
            <a:chOff x="2295" y="304"/>
            <a:chExt cx="2060" cy="3708"/>
          </a:xfrm>
        </p:grpSpPr>
        <p:sp>
          <p:nvSpPr>
            <p:cNvPr id="6" name="Freeform 439"/>
            <p:cNvSpPr>
              <a:spLocks/>
            </p:cNvSpPr>
            <p:nvPr/>
          </p:nvSpPr>
          <p:spPr bwMode="auto">
            <a:xfrm>
              <a:off x="2295" y="784"/>
              <a:ext cx="1996" cy="3228"/>
            </a:xfrm>
            <a:custGeom>
              <a:avLst/>
              <a:gdLst>
                <a:gd name="T0" fmla="+- 0 2295 2295"/>
                <a:gd name="T1" fmla="*/ T0 w 1944"/>
                <a:gd name="T2" fmla="+- 0 791 467"/>
                <a:gd name="T3" fmla="*/ 791 h 3546"/>
                <a:gd name="T4" fmla="+- 0 2304 2295"/>
                <a:gd name="T5" fmla="*/ T4 w 1944"/>
                <a:gd name="T6" fmla="+- 0 716 467"/>
                <a:gd name="T7" fmla="*/ 716 h 3546"/>
                <a:gd name="T8" fmla="+- 0 2328 2295"/>
                <a:gd name="T9" fmla="*/ T8 w 1944"/>
                <a:gd name="T10" fmla="+- 0 648 467"/>
                <a:gd name="T11" fmla="*/ 648 h 3546"/>
                <a:gd name="T12" fmla="+- 0 2366 2295"/>
                <a:gd name="T13" fmla="*/ T12 w 1944"/>
                <a:gd name="T14" fmla="+- 0 588 467"/>
                <a:gd name="T15" fmla="*/ 588 h 3546"/>
                <a:gd name="T16" fmla="+- 0 2416 2295"/>
                <a:gd name="T17" fmla="*/ T16 w 1944"/>
                <a:gd name="T18" fmla="+- 0 538 467"/>
                <a:gd name="T19" fmla="*/ 538 h 3546"/>
                <a:gd name="T20" fmla="+- 0 2477 2295"/>
                <a:gd name="T21" fmla="*/ T20 w 1944"/>
                <a:gd name="T22" fmla="+- 0 500 467"/>
                <a:gd name="T23" fmla="*/ 500 h 3546"/>
                <a:gd name="T24" fmla="+- 0 2545 2295"/>
                <a:gd name="T25" fmla="*/ T24 w 1944"/>
                <a:gd name="T26" fmla="+- 0 475 467"/>
                <a:gd name="T27" fmla="*/ 475 h 3546"/>
                <a:gd name="T28" fmla="+- 0 2619 2295"/>
                <a:gd name="T29" fmla="*/ T28 w 1944"/>
                <a:gd name="T30" fmla="+- 0 467 467"/>
                <a:gd name="T31" fmla="*/ 467 h 3546"/>
                <a:gd name="T32" fmla="+- 0 3915 2295"/>
                <a:gd name="T33" fmla="*/ T32 w 1944"/>
                <a:gd name="T34" fmla="+- 0 467 467"/>
                <a:gd name="T35" fmla="*/ 467 h 3546"/>
                <a:gd name="T36" fmla="+- 0 3989 2295"/>
                <a:gd name="T37" fmla="*/ T36 w 1944"/>
                <a:gd name="T38" fmla="+- 0 475 467"/>
                <a:gd name="T39" fmla="*/ 475 h 3546"/>
                <a:gd name="T40" fmla="+- 0 4057 2295"/>
                <a:gd name="T41" fmla="*/ T40 w 1944"/>
                <a:gd name="T42" fmla="+- 0 500 467"/>
                <a:gd name="T43" fmla="*/ 500 h 3546"/>
                <a:gd name="T44" fmla="+- 0 4117 2295"/>
                <a:gd name="T45" fmla="*/ T44 w 1944"/>
                <a:gd name="T46" fmla="+- 0 538 467"/>
                <a:gd name="T47" fmla="*/ 538 h 3546"/>
                <a:gd name="T48" fmla="+- 0 4168 2295"/>
                <a:gd name="T49" fmla="*/ T48 w 1944"/>
                <a:gd name="T50" fmla="+- 0 588 467"/>
                <a:gd name="T51" fmla="*/ 588 h 3546"/>
                <a:gd name="T52" fmla="+- 0 4206 2295"/>
                <a:gd name="T53" fmla="*/ T52 w 1944"/>
                <a:gd name="T54" fmla="+- 0 648 467"/>
                <a:gd name="T55" fmla="*/ 648 h 3546"/>
                <a:gd name="T56" fmla="+- 0 4230 2295"/>
                <a:gd name="T57" fmla="*/ T56 w 1944"/>
                <a:gd name="T58" fmla="+- 0 716 467"/>
                <a:gd name="T59" fmla="*/ 716 h 3546"/>
                <a:gd name="T60" fmla="+- 0 4239 2295"/>
                <a:gd name="T61" fmla="*/ T60 w 1944"/>
                <a:gd name="T62" fmla="+- 0 791 467"/>
                <a:gd name="T63" fmla="*/ 791 h 3546"/>
                <a:gd name="T64" fmla="+- 0 4239 2295"/>
                <a:gd name="T65" fmla="*/ T64 w 1944"/>
                <a:gd name="T66" fmla="+- 0 3689 467"/>
                <a:gd name="T67" fmla="*/ 3689 h 3546"/>
                <a:gd name="T68" fmla="+- 0 4230 2295"/>
                <a:gd name="T69" fmla="*/ T68 w 1944"/>
                <a:gd name="T70" fmla="+- 0 3763 467"/>
                <a:gd name="T71" fmla="*/ 3763 h 3546"/>
                <a:gd name="T72" fmla="+- 0 4206 2295"/>
                <a:gd name="T73" fmla="*/ T72 w 1944"/>
                <a:gd name="T74" fmla="+- 0 3831 467"/>
                <a:gd name="T75" fmla="*/ 3831 h 3546"/>
                <a:gd name="T76" fmla="+- 0 4168 2295"/>
                <a:gd name="T77" fmla="*/ T76 w 1944"/>
                <a:gd name="T78" fmla="+- 0 3891 467"/>
                <a:gd name="T79" fmla="*/ 3891 h 3546"/>
                <a:gd name="T80" fmla="+- 0 4117 2295"/>
                <a:gd name="T81" fmla="*/ T80 w 1944"/>
                <a:gd name="T82" fmla="+- 0 3942 467"/>
                <a:gd name="T83" fmla="*/ 3942 h 3546"/>
                <a:gd name="T84" fmla="+- 0 4057 2295"/>
                <a:gd name="T85" fmla="*/ T84 w 1944"/>
                <a:gd name="T86" fmla="+- 0 3980 467"/>
                <a:gd name="T87" fmla="*/ 3980 h 3546"/>
                <a:gd name="T88" fmla="+- 0 3989 2295"/>
                <a:gd name="T89" fmla="*/ T88 w 1944"/>
                <a:gd name="T90" fmla="+- 0 4004 467"/>
                <a:gd name="T91" fmla="*/ 4004 h 3546"/>
                <a:gd name="T92" fmla="+- 0 3915 2295"/>
                <a:gd name="T93" fmla="*/ T92 w 1944"/>
                <a:gd name="T94" fmla="+- 0 4013 467"/>
                <a:gd name="T95" fmla="*/ 4013 h 3546"/>
                <a:gd name="T96" fmla="+- 0 2619 2295"/>
                <a:gd name="T97" fmla="*/ T96 w 1944"/>
                <a:gd name="T98" fmla="+- 0 4013 467"/>
                <a:gd name="T99" fmla="*/ 4013 h 3546"/>
                <a:gd name="T100" fmla="+- 0 2545 2295"/>
                <a:gd name="T101" fmla="*/ T100 w 1944"/>
                <a:gd name="T102" fmla="+- 0 4004 467"/>
                <a:gd name="T103" fmla="*/ 4004 h 3546"/>
                <a:gd name="T104" fmla="+- 0 2477 2295"/>
                <a:gd name="T105" fmla="*/ T104 w 1944"/>
                <a:gd name="T106" fmla="+- 0 3980 467"/>
                <a:gd name="T107" fmla="*/ 3980 h 3546"/>
                <a:gd name="T108" fmla="+- 0 2416 2295"/>
                <a:gd name="T109" fmla="*/ T108 w 1944"/>
                <a:gd name="T110" fmla="+- 0 3942 467"/>
                <a:gd name="T111" fmla="*/ 3942 h 3546"/>
                <a:gd name="T112" fmla="+- 0 2366 2295"/>
                <a:gd name="T113" fmla="*/ T112 w 1944"/>
                <a:gd name="T114" fmla="+- 0 3891 467"/>
                <a:gd name="T115" fmla="*/ 3891 h 3546"/>
                <a:gd name="T116" fmla="+- 0 2328 2295"/>
                <a:gd name="T117" fmla="*/ T116 w 1944"/>
                <a:gd name="T118" fmla="+- 0 3831 467"/>
                <a:gd name="T119" fmla="*/ 3831 h 3546"/>
                <a:gd name="T120" fmla="+- 0 2304 2295"/>
                <a:gd name="T121" fmla="*/ T120 w 1944"/>
                <a:gd name="T122" fmla="+- 0 3763 467"/>
                <a:gd name="T123" fmla="*/ 3763 h 3546"/>
                <a:gd name="T124" fmla="+- 0 2295 2295"/>
                <a:gd name="T125" fmla="*/ T124 w 1944"/>
                <a:gd name="T126" fmla="+- 0 3689 467"/>
                <a:gd name="T127" fmla="*/ 3689 h 3546"/>
                <a:gd name="T128" fmla="+- 0 2295 2295"/>
                <a:gd name="T129" fmla="*/ T128 w 1944"/>
                <a:gd name="T130" fmla="+- 0 791 467"/>
                <a:gd name="T131" fmla="*/ 791 h 35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3546">
                  <a:moveTo>
                    <a:pt x="0" y="324"/>
                  </a:moveTo>
                  <a:lnTo>
                    <a:pt x="9" y="249"/>
                  </a:lnTo>
                  <a:lnTo>
                    <a:pt x="33" y="181"/>
                  </a:lnTo>
                  <a:lnTo>
                    <a:pt x="71" y="121"/>
                  </a:lnTo>
                  <a:lnTo>
                    <a:pt x="121" y="71"/>
                  </a:lnTo>
                  <a:lnTo>
                    <a:pt x="182" y="33"/>
                  </a:lnTo>
                  <a:lnTo>
                    <a:pt x="250" y="8"/>
                  </a:lnTo>
                  <a:lnTo>
                    <a:pt x="324" y="0"/>
                  </a:lnTo>
                  <a:lnTo>
                    <a:pt x="1620" y="0"/>
                  </a:lnTo>
                  <a:lnTo>
                    <a:pt x="1694" y="8"/>
                  </a:lnTo>
                  <a:lnTo>
                    <a:pt x="1762" y="33"/>
                  </a:lnTo>
                  <a:lnTo>
                    <a:pt x="1822" y="71"/>
                  </a:lnTo>
                  <a:lnTo>
                    <a:pt x="1873" y="121"/>
                  </a:lnTo>
                  <a:lnTo>
                    <a:pt x="1911" y="181"/>
                  </a:lnTo>
                  <a:lnTo>
                    <a:pt x="1935" y="249"/>
                  </a:lnTo>
                  <a:lnTo>
                    <a:pt x="1944" y="324"/>
                  </a:lnTo>
                  <a:lnTo>
                    <a:pt x="1944" y="3222"/>
                  </a:lnTo>
                  <a:lnTo>
                    <a:pt x="1935" y="3296"/>
                  </a:lnTo>
                  <a:lnTo>
                    <a:pt x="1911" y="3364"/>
                  </a:lnTo>
                  <a:lnTo>
                    <a:pt x="1873" y="3424"/>
                  </a:lnTo>
                  <a:lnTo>
                    <a:pt x="1822" y="3475"/>
                  </a:lnTo>
                  <a:lnTo>
                    <a:pt x="1762" y="3513"/>
                  </a:lnTo>
                  <a:lnTo>
                    <a:pt x="1694" y="3537"/>
                  </a:lnTo>
                  <a:lnTo>
                    <a:pt x="1620" y="3546"/>
                  </a:lnTo>
                  <a:lnTo>
                    <a:pt x="324" y="3546"/>
                  </a:lnTo>
                  <a:lnTo>
                    <a:pt x="250" y="3537"/>
                  </a:lnTo>
                  <a:lnTo>
                    <a:pt x="182" y="3513"/>
                  </a:lnTo>
                  <a:lnTo>
                    <a:pt x="121" y="3475"/>
                  </a:lnTo>
                  <a:lnTo>
                    <a:pt x="71" y="3424"/>
                  </a:lnTo>
                  <a:lnTo>
                    <a:pt x="33" y="3364"/>
                  </a:lnTo>
                  <a:lnTo>
                    <a:pt x="9" y="3296"/>
                  </a:lnTo>
                  <a:lnTo>
                    <a:pt x="0" y="3222"/>
                  </a:lnTo>
                  <a:lnTo>
                    <a:pt x="0" y="324"/>
                  </a:lnTo>
                  <a:close/>
                </a:path>
              </a:pathLst>
            </a:custGeom>
            <a:noFill/>
            <a:ln w="25400">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solidFill>
                  <a:schemeClr val="tx2">
                    <a:lumMod val="75000"/>
                  </a:schemeClr>
                </a:solidFill>
              </a:endParaRPr>
            </a:p>
          </p:txBody>
        </p:sp>
        <p:sp>
          <p:nvSpPr>
            <p:cNvPr id="7" name="Text Box 438"/>
            <p:cNvSpPr txBox="1">
              <a:spLocks noChangeArrowheads="1"/>
            </p:cNvSpPr>
            <p:nvPr/>
          </p:nvSpPr>
          <p:spPr bwMode="auto">
            <a:xfrm>
              <a:off x="2371" y="304"/>
              <a:ext cx="1984" cy="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Bef>
                  <a:spcPts val="25"/>
                </a:spcBef>
                <a:spcAft>
                  <a:spcPts val="0"/>
                </a:spcAft>
              </a:pPr>
              <a:r>
                <a:rPr lang="ru-RU" sz="135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815"/>
                </a:lnSpc>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2025</a:t>
              </a:r>
            </a:p>
            <a:p>
              <a:pPr marL="162560" marR="161290" algn="ctr">
                <a:lnSpc>
                  <a:spcPts val="1800"/>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1925" algn="ctr">
                <a:lnSpc>
                  <a:spcPts val="2650"/>
                </a:lnSpc>
                <a:spcAft>
                  <a:spcPts val="0"/>
                </a:spcAft>
              </a:pPr>
              <a:r>
                <a:rPr lang="ru-RU" sz="22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6 472,3</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925" algn="ctr">
                <a:lnSpc>
                  <a:spcPts val="1810"/>
                </a:lnSpc>
                <a:spcAft>
                  <a:spcPts val="0"/>
                </a:spcAft>
              </a:pPr>
              <a:r>
                <a:rPr lang="ru-RU" sz="15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рублей</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grpSp>
        <p:nvGrpSpPr>
          <p:cNvPr id="8" name="Group 434"/>
          <p:cNvGrpSpPr>
            <a:grpSpLocks/>
          </p:cNvGrpSpPr>
          <p:nvPr/>
        </p:nvGrpSpPr>
        <p:grpSpPr bwMode="auto">
          <a:xfrm>
            <a:off x="2743200" y="1219200"/>
            <a:ext cx="1259840" cy="2419350"/>
            <a:chOff x="4354" y="203"/>
            <a:chExt cx="1984" cy="3810"/>
          </a:xfrm>
        </p:grpSpPr>
        <p:sp>
          <p:nvSpPr>
            <p:cNvPr id="9" name="Freeform 436"/>
            <p:cNvSpPr>
              <a:spLocks/>
            </p:cNvSpPr>
            <p:nvPr/>
          </p:nvSpPr>
          <p:spPr bwMode="auto">
            <a:xfrm>
              <a:off x="4374" y="1283"/>
              <a:ext cx="1944" cy="2730"/>
            </a:xfrm>
            <a:custGeom>
              <a:avLst/>
              <a:gdLst>
                <a:gd name="T0" fmla="+- 0 4374 4374"/>
                <a:gd name="T1" fmla="*/ T0 w 1944"/>
                <a:gd name="T2" fmla="+- 0 985 661"/>
                <a:gd name="T3" fmla="*/ 985 h 3353"/>
                <a:gd name="T4" fmla="+- 0 4383 4374"/>
                <a:gd name="T5" fmla="*/ T4 w 1944"/>
                <a:gd name="T6" fmla="+- 0 910 661"/>
                <a:gd name="T7" fmla="*/ 910 h 3353"/>
                <a:gd name="T8" fmla="+- 0 4407 4374"/>
                <a:gd name="T9" fmla="*/ T8 w 1944"/>
                <a:gd name="T10" fmla="+- 0 842 661"/>
                <a:gd name="T11" fmla="*/ 842 h 3353"/>
                <a:gd name="T12" fmla="+- 0 4445 4374"/>
                <a:gd name="T13" fmla="*/ T12 w 1944"/>
                <a:gd name="T14" fmla="+- 0 782 661"/>
                <a:gd name="T15" fmla="*/ 782 h 3353"/>
                <a:gd name="T16" fmla="+- 0 4495 4374"/>
                <a:gd name="T17" fmla="*/ T16 w 1944"/>
                <a:gd name="T18" fmla="+- 0 732 661"/>
                <a:gd name="T19" fmla="*/ 732 h 3353"/>
                <a:gd name="T20" fmla="+- 0 4556 4374"/>
                <a:gd name="T21" fmla="*/ T20 w 1944"/>
                <a:gd name="T22" fmla="+- 0 694 661"/>
                <a:gd name="T23" fmla="*/ 694 h 3353"/>
                <a:gd name="T24" fmla="+- 0 4624 4374"/>
                <a:gd name="T25" fmla="*/ T24 w 1944"/>
                <a:gd name="T26" fmla="+- 0 669 661"/>
                <a:gd name="T27" fmla="*/ 669 h 3353"/>
                <a:gd name="T28" fmla="+- 0 4698 4374"/>
                <a:gd name="T29" fmla="*/ T28 w 1944"/>
                <a:gd name="T30" fmla="+- 0 661 661"/>
                <a:gd name="T31" fmla="*/ 661 h 3353"/>
                <a:gd name="T32" fmla="+- 0 5994 4374"/>
                <a:gd name="T33" fmla="*/ T32 w 1944"/>
                <a:gd name="T34" fmla="+- 0 661 661"/>
                <a:gd name="T35" fmla="*/ 661 h 3353"/>
                <a:gd name="T36" fmla="+- 0 6068 4374"/>
                <a:gd name="T37" fmla="*/ T36 w 1944"/>
                <a:gd name="T38" fmla="+- 0 669 661"/>
                <a:gd name="T39" fmla="*/ 669 h 3353"/>
                <a:gd name="T40" fmla="+- 0 6136 4374"/>
                <a:gd name="T41" fmla="*/ T40 w 1944"/>
                <a:gd name="T42" fmla="+- 0 694 661"/>
                <a:gd name="T43" fmla="*/ 694 h 3353"/>
                <a:gd name="T44" fmla="+- 0 6197 4374"/>
                <a:gd name="T45" fmla="*/ T44 w 1944"/>
                <a:gd name="T46" fmla="+- 0 732 661"/>
                <a:gd name="T47" fmla="*/ 732 h 3353"/>
                <a:gd name="T48" fmla="+- 0 6247 4374"/>
                <a:gd name="T49" fmla="*/ T48 w 1944"/>
                <a:gd name="T50" fmla="+- 0 782 661"/>
                <a:gd name="T51" fmla="*/ 782 h 3353"/>
                <a:gd name="T52" fmla="+- 0 6285 4374"/>
                <a:gd name="T53" fmla="*/ T52 w 1944"/>
                <a:gd name="T54" fmla="+- 0 842 661"/>
                <a:gd name="T55" fmla="*/ 842 h 3353"/>
                <a:gd name="T56" fmla="+- 0 6309 4374"/>
                <a:gd name="T57" fmla="*/ T56 w 1944"/>
                <a:gd name="T58" fmla="+- 0 910 661"/>
                <a:gd name="T59" fmla="*/ 910 h 3353"/>
                <a:gd name="T60" fmla="+- 0 6318 4374"/>
                <a:gd name="T61" fmla="*/ T60 w 1944"/>
                <a:gd name="T62" fmla="+- 0 985 661"/>
                <a:gd name="T63" fmla="*/ 985 h 3353"/>
                <a:gd name="T64" fmla="+- 0 6318 4374"/>
                <a:gd name="T65" fmla="*/ T64 w 1944"/>
                <a:gd name="T66" fmla="+- 0 3689 661"/>
                <a:gd name="T67" fmla="*/ 3689 h 3353"/>
                <a:gd name="T68" fmla="+- 0 6309 4374"/>
                <a:gd name="T69" fmla="*/ T68 w 1944"/>
                <a:gd name="T70" fmla="+- 0 3763 661"/>
                <a:gd name="T71" fmla="*/ 3763 h 3353"/>
                <a:gd name="T72" fmla="+- 0 6285 4374"/>
                <a:gd name="T73" fmla="*/ T72 w 1944"/>
                <a:gd name="T74" fmla="+- 0 3831 661"/>
                <a:gd name="T75" fmla="*/ 3831 h 3353"/>
                <a:gd name="T76" fmla="+- 0 6247 4374"/>
                <a:gd name="T77" fmla="*/ T76 w 1944"/>
                <a:gd name="T78" fmla="+- 0 3891 661"/>
                <a:gd name="T79" fmla="*/ 3891 h 3353"/>
                <a:gd name="T80" fmla="+- 0 6197 4374"/>
                <a:gd name="T81" fmla="*/ T80 w 1944"/>
                <a:gd name="T82" fmla="+- 0 3942 661"/>
                <a:gd name="T83" fmla="*/ 3942 h 3353"/>
                <a:gd name="T84" fmla="+- 0 6136 4374"/>
                <a:gd name="T85" fmla="*/ T84 w 1944"/>
                <a:gd name="T86" fmla="+- 0 3980 661"/>
                <a:gd name="T87" fmla="*/ 3980 h 3353"/>
                <a:gd name="T88" fmla="+- 0 6068 4374"/>
                <a:gd name="T89" fmla="*/ T88 w 1944"/>
                <a:gd name="T90" fmla="+- 0 4004 661"/>
                <a:gd name="T91" fmla="*/ 4004 h 3353"/>
                <a:gd name="T92" fmla="+- 0 5994 4374"/>
                <a:gd name="T93" fmla="*/ T92 w 1944"/>
                <a:gd name="T94" fmla="+- 0 4013 661"/>
                <a:gd name="T95" fmla="*/ 4013 h 3353"/>
                <a:gd name="T96" fmla="+- 0 4698 4374"/>
                <a:gd name="T97" fmla="*/ T96 w 1944"/>
                <a:gd name="T98" fmla="+- 0 4013 661"/>
                <a:gd name="T99" fmla="*/ 4013 h 3353"/>
                <a:gd name="T100" fmla="+- 0 4624 4374"/>
                <a:gd name="T101" fmla="*/ T100 w 1944"/>
                <a:gd name="T102" fmla="+- 0 4004 661"/>
                <a:gd name="T103" fmla="*/ 4004 h 3353"/>
                <a:gd name="T104" fmla="+- 0 4556 4374"/>
                <a:gd name="T105" fmla="*/ T104 w 1944"/>
                <a:gd name="T106" fmla="+- 0 3980 661"/>
                <a:gd name="T107" fmla="*/ 3980 h 3353"/>
                <a:gd name="T108" fmla="+- 0 4495 4374"/>
                <a:gd name="T109" fmla="*/ T108 w 1944"/>
                <a:gd name="T110" fmla="+- 0 3942 661"/>
                <a:gd name="T111" fmla="*/ 3942 h 3353"/>
                <a:gd name="T112" fmla="+- 0 4445 4374"/>
                <a:gd name="T113" fmla="*/ T112 w 1944"/>
                <a:gd name="T114" fmla="+- 0 3891 661"/>
                <a:gd name="T115" fmla="*/ 3891 h 3353"/>
                <a:gd name="T116" fmla="+- 0 4407 4374"/>
                <a:gd name="T117" fmla="*/ T116 w 1944"/>
                <a:gd name="T118" fmla="+- 0 3831 661"/>
                <a:gd name="T119" fmla="*/ 3831 h 3353"/>
                <a:gd name="T120" fmla="+- 0 4383 4374"/>
                <a:gd name="T121" fmla="*/ T120 w 1944"/>
                <a:gd name="T122" fmla="+- 0 3763 661"/>
                <a:gd name="T123" fmla="*/ 3763 h 3353"/>
                <a:gd name="T124" fmla="+- 0 4374 4374"/>
                <a:gd name="T125" fmla="*/ T124 w 1944"/>
                <a:gd name="T126" fmla="+- 0 3689 661"/>
                <a:gd name="T127" fmla="*/ 3689 h 3353"/>
                <a:gd name="T128" fmla="+- 0 4374 4374"/>
                <a:gd name="T129" fmla="*/ T128 w 1944"/>
                <a:gd name="T130" fmla="+- 0 985 661"/>
                <a:gd name="T131" fmla="*/ 985 h 33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3353">
                  <a:moveTo>
                    <a:pt x="0" y="324"/>
                  </a:moveTo>
                  <a:lnTo>
                    <a:pt x="9" y="249"/>
                  </a:lnTo>
                  <a:lnTo>
                    <a:pt x="33" y="181"/>
                  </a:lnTo>
                  <a:lnTo>
                    <a:pt x="71" y="121"/>
                  </a:lnTo>
                  <a:lnTo>
                    <a:pt x="121" y="71"/>
                  </a:lnTo>
                  <a:lnTo>
                    <a:pt x="182" y="33"/>
                  </a:lnTo>
                  <a:lnTo>
                    <a:pt x="250" y="8"/>
                  </a:lnTo>
                  <a:lnTo>
                    <a:pt x="324" y="0"/>
                  </a:lnTo>
                  <a:lnTo>
                    <a:pt x="1620" y="0"/>
                  </a:lnTo>
                  <a:lnTo>
                    <a:pt x="1694" y="8"/>
                  </a:lnTo>
                  <a:lnTo>
                    <a:pt x="1762" y="33"/>
                  </a:lnTo>
                  <a:lnTo>
                    <a:pt x="1823" y="71"/>
                  </a:lnTo>
                  <a:lnTo>
                    <a:pt x="1873" y="121"/>
                  </a:lnTo>
                  <a:lnTo>
                    <a:pt x="1911" y="181"/>
                  </a:lnTo>
                  <a:lnTo>
                    <a:pt x="1935" y="249"/>
                  </a:lnTo>
                  <a:lnTo>
                    <a:pt x="1944" y="324"/>
                  </a:lnTo>
                  <a:lnTo>
                    <a:pt x="1944" y="3028"/>
                  </a:lnTo>
                  <a:lnTo>
                    <a:pt x="1935" y="3102"/>
                  </a:lnTo>
                  <a:lnTo>
                    <a:pt x="1911" y="3170"/>
                  </a:lnTo>
                  <a:lnTo>
                    <a:pt x="1873" y="3230"/>
                  </a:lnTo>
                  <a:lnTo>
                    <a:pt x="1823" y="3281"/>
                  </a:lnTo>
                  <a:lnTo>
                    <a:pt x="1762" y="3319"/>
                  </a:lnTo>
                  <a:lnTo>
                    <a:pt x="1694" y="3343"/>
                  </a:lnTo>
                  <a:lnTo>
                    <a:pt x="1620" y="3352"/>
                  </a:lnTo>
                  <a:lnTo>
                    <a:pt x="324" y="3352"/>
                  </a:lnTo>
                  <a:lnTo>
                    <a:pt x="250" y="3343"/>
                  </a:lnTo>
                  <a:lnTo>
                    <a:pt x="182" y="3319"/>
                  </a:lnTo>
                  <a:lnTo>
                    <a:pt x="121" y="3281"/>
                  </a:lnTo>
                  <a:lnTo>
                    <a:pt x="71" y="3230"/>
                  </a:lnTo>
                  <a:lnTo>
                    <a:pt x="33" y="3170"/>
                  </a:lnTo>
                  <a:lnTo>
                    <a:pt x="9" y="3102"/>
                  </a:lnTo>
                  <a:lnTo>
                    <a:pt x="0" y="3028"/>
                  </a:lnTo>
                  <a:lnTo>
                    <a:pt x="0" y="324"/>
                  </a:lnTo>
                  <a:close/>
                </a:path>
              </a:pathLst>
            </a:custGeom>
            <a:noFill/>
            <a:ln w="25400">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solidFill>
                  <a:schemeClr val="tx2">
                    <a:lumMod val="75000"/>
                  </a:schemeClr>
                </a:solidFill>
              </a:endParaRPr>
            </a:p>
          </p:txBody>
        </p:sp>
        <p:sp>
          <p:nvSpPr>
            <p:cNvPr id="10" name="Text Box 435"/>
            <p:cNvSpPr txBox="1">
              <a:spLocks noChangeArrowheads="1"/>
            </p:cNvSpPr>
            <p:nvPr/>
          </p:nvSpPr>
          <p:spPr bwMode="auto">
            <a:xfrm>
              <a:off x="4354" y="203"/>
              <a:ext cx="1984" cy="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Bef>
                  <a:spcPts val="30"/>
                </a:spcBef>
                <a:spcAft>
                  <a:spcPts val="0"/>
                </a:spcAft>
              </a:pPr>
              <a:r>
                <a:rPr lang="ru-RU" sz="205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61925" marR="161925" algn="ctr">
                <a:lnSpc>
                  <a:spcPts val="1815"/>
                </a:lnSpc>
                <a:spcAft>
                  <a:spcPts val="0"/>
                </a:spcAft>
              </a:pPr>
              <a:endParaRPr lang="ru-RU" sz="1600"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61925" marR="161925" algn="ctr">
                <a:lnSpc>
                  <a:spcPts val="1815"/>
                </a:lnSpc>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2026</a:t>
              </a:r>
            </a:p>
            <a:p>
              <a:pPr marL="162560" marR="161290" algn="ctr">
                <a:lnSpc>
                  <a:spcPts val="1800"/>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1925" algn="ctr">
                <a:lnSpc>
                  <a:spcPts val="2650"/>
                </a:lnSpc>
                <a:spcAft>
                  <a:spcPts val="0"/>
                </a:spcAft>
              </a:pPr>
              <a:r>
                <a:rPr lang="ru-RU" sz="22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4 977,0</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925" algn="ctr">
                <a:lnSpc>
                  <a:spcPts val="1810"/>
                </a:lnSpc>
                <a:spcAft>
                  <a:spcPts val="0"/>
                </a:spcAft>
              </a:pPr>
              <a:r>
                <a:rPr lang="ru-RU" sz="15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рублей</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grpSp>
        <p:nvGrpSpPr>
          <p:cNvPr id="11" name="Group 431"/>
          <p:cNvGrpSpPr>
            <a:grpSpLocks/>
          </p:cNvGrpSpPr>
          <p:nvPr/>
        </p:nvGrpSpPr>
        <p:grpSpPr bwMode="auto">
          <a:xfrm>
            <a:off x="4071192" y="1523763"/>
            <a:ext cx="1303655" cy="2119543"/>
            <a:chOff x="6453" y="957"/>
            <a:chExt cx="2053" cy="3056"/>
          </a:xfrm>
        </p:grpSpPr>
        <p:sp>
          <p:nvSpPr>
            <p:cNvPr id="12" name="Freeform 433"/>
            <p:cNvSpPr>
              <a:spLocks/>
            </p:cNvSpPr>
            <p:nvPr/>
          </p:nvSpPr>
          <p:spPr bwMode="auto">
            <a:xfrm>
              <a:off x="6453" y="1397"/>
              <a:ext cx="1944" cy="2616"/>
            </a:xfrm>
            <a:custGeom>
              <a:avLst/>
              <a:gdLst>
                <a:gd name="T0" fmla="+- 0 6453 6453"/>
                <a:gd name="T1" fmla="*/ T0 w 1944"/>
                <a:gd name="T2" fmla="+- 0 1438 1114"/>
                <a:gd name="T3" fmla="*/ 1438 h 2899"/>
                <a:gd name="T4" fmla="+- 0 6462 6453"/>
                <a:gd name="T5" fmla="*/ T4 w 1944"/>
                <a:gd name="T6" fmla="+- 0 1364 1114"/>
                <a:gd name="T7" fmla="*/ 1364 h 2899"/>
                <a:gd name="T8" fmla="+- 0 6486 6453"/>
                <a:gd name="T9" fmla="*/ T8 w 1944"/>
                <a:gd name="T10" fmla="+- 0 1296 1114"/>
                <a:gd name="T11" fmla="*/ 1296 h 2899"/>
                <a:gd name="T12" fmla="+- 0 6524 6453"/>
                <a:gd name="T13" fmla="*/ T12 w 1944"/>
                <a:gd name="T14" fmla="+- 0 1236 1114"/>
                <a:gd name="T15" fmla="*/ 1236 h 2899"/>
                <a:gd name="T16" fmla="+- 0 6575 6453"/>
                <a:gd name="T17" fmla="*/ T16 w 1944"/>
                <a:gd name="T18" fmla="+- 0 1185 1114"/>
                <a:gd name="T19" fmla="*/ 1185 h 2899"/>
                <a:gd name="T20" fmla="+- 0 6635 6453"/>
                <a:gd name="T21" fmla="*/ T20 w 1944"/>
                <a:gd name="T22" fmla="+- 0 1147 1114"/>
                <a:gd name="T23" fmla="*/ 1147 h 2899"/>
                <a:gd name="T24" fmla="+- 0 6703 6453"/>
                <a:gd name="T25" fmla="*/ T24 w 1944"/>
                <a:gd name="T26" fmla="+- 0 1123 1114"/>
                <a:gd name="T27" fmla="*/ 1123 h 2899"/>
                <a:gd name="T28" fmla="+- 0 6777 6453"/>
                <a:gd name="T29" fmla="*/ T28 w 1944"/>
                <a:gd name="T30" fmla="+- 0 1114 1114"/>
                <a:gd name="T31" fmla="*/ 1114 h 2899"/>
                <a:gd name="T32" fmla="+- 0 8073 6453"/>
                <a:gd name="T33" fmla="*/ T32 w 1944"/>
                <a:gd name="T34" fmla="+- 0 1114 1114"/>
                <a:gd name="T35" fmla="*/ 1114 h 2899"/>
                <a:gd name="T36" fmla="+- 0 8147 6453"/>
                <a:gd name="T37" fmla="*/ T36 w 1944"/>
                <a:gd name="T38" fmla="+- 0 1123 1114"/>
                <a:gd name="T39" fmla="*/ 1123 h 2899"/>
                <a:gd name="T40" fmla="+- 0 8215 6453"/>
                <a:gd name="T41" fmla="*/ T40 w 1944"/>
                <a:gd name="T42" fmla="+- 0 1147 1114"/>
                <a:gd name="T43" fmla="*/ 1147 h 2899"/>
                <a:gd name="T44" fmla="+- 0 8276 6453"/>
                <a:gd name="T45" fmla="*/ T44 w 1944"/>
                <a:gd name="T46" fmla="+- 0 1185 1114"/>
                <a:gd name="T47" fmla="*/ 1185 h 2899"/>
                <a:gd name="T48" fmla="+- 0 8326 6453"/>
                <a:gd name="T49" fmla="*/ T48 w 1944"/>
                <a:gd name="T50" fmla="+- 0 1236 1114"/>
                <a:gd name="T51" fmla="*/ 1236 h 2899"/>
                <a:gd name="T52" fmla="+- 0 8364 6453"/>
                <a:gd name="T53" fmla="*/ T52 w 1944"/>
                <a:gd name="T54" fmla="+- 0 1296 1114"/>
                <a:gd name="T55" fmla="*/ 1296 h 2899"/>
                <a:gd name="T56" fmla="+- 0 8388 6453"/>
                <a:gd name="T57" fmla="*/ T56 w 1944"/>
                <a:gd name="T58" fmla="+- 0 1364 1114"/>
                <a:gd name="T59" fmla="*/ 1364 h 2899"/>
                <a:gd name="T60" fmla="+- 0 8397 6453"/>
                <a:gd name="T61" fmla="*/ T60 w 1944"/>
                <a:gd name="T62" fmla="+- 0 1438 1114"/>
                <a:gd name="T63" fmla="*/ 1438 h 2899"/>
                <a:gd name="T64" fmla="+- 0 8397 6453"/>
                <a:gd name="T65" fmla="*/ T64 w 1944"/>
                <a:gd name="T66" fmla="+- 0 3689 1114"/>
                <a:gd name="T67" fmla="*/ 3689 h 2899"/>
                <a:gd name="T68" fmla="+- 0 8388 6453"/>
                <a:gd name="T69" fmla="*/ T68 w 1944"/>
                <a:gd name="T70" fmla="+- 0 3763 1114"/>
                <a:gd name="T71" fmla="*/ 3763 h 2899"/>
                <a:gd name="T72" fmla="+- 0 8364 6453"/>
                <a:gd name="T73" fmla="*/ T72 w 1944"/>
                <a:gd name="T74" fmla="+- 0 3831 1114"/>
                <a:gd name="T75" fmla="*/ 3831 h 2899"/>
                <a:gd name="T76" fmla="+- 0 8326 6453"/>
                <a:gd name="T77" fmla="*/ T76 w 1944"/>
                <a:gd name="T78" fmla="+- 0 3891 1114"/>
                <a:gd name="T79" fmla="*/ 3891 h 2899"/>
                <a:gd name="T80" fmla="+- 0 8276 6453"/>
                <a:gd name="T81" fmla="*/ T80 w 1944"/>
                <a:gd name="T82" fmla="+- 0 3942 1114"/>
                <a:gd name="T83" fmla="*/ 3942 h 2899"/>
                <a:gd name="T84" fmla="+- 0 8215 6453"/>
                <a:gd name="T85" fmla="*/ T84 w 1944"/>
                <a:gd name="T86" fmla="+- 0 3980 1114"/>
                <a:gd name="T87" fmla="*/ 3980 h 2899"/>
                <a:gd name="T88" fmla="+- 0 8147 6453"/>
                <a:gd name="T89" fmla="*/ T88 w 1944"/>
                <a:gd name="T90" fmla="+- 0 4004 1114"/>
                <a:gd name="T91" fmla="*/ 4004 h 2899"/>
                <a:gd name="T92" fmla="+- 0 8073 6453"/>
                <a:gd name="T93" fmla="*/ T92 w 1944"/>
                <a:gd name="T94" fmla="+- 0 4013 1114"/>
                <a:gd name="T95" fmla="*/ 4013 h 2899"/>
                <a:gd name="T96" fmla="+- 0 6777 6453"/>
                <a:gd name="T97" fmla="*/ T96 w 1944"/>
                <a:gd name="T98" fmla="+- 0 4013 1114"/>
                <a:gd name="T99" fmla="*/ 4013 h 2899"/>
                <a:gd name="T100" fmla="+- 0 6703 6453"/>
                <a:gd name="T101" fmla="*/ T100 w 1944"/>
                <a:gd name="T102" fmla="+- 0 4004 1114"/>
                <a:gd name="T103" fmla="*/ 4004 h 2899"/>
                <a:gd name="T104" fmla="+- 0 6635 6453"/>
                <a:gd name="T105" fmla="*/ T104 w 1944"/>
                <a:gd name="T106" fmla="+- 0 3980 1114"/>
                <a:gd name="T107" fmla="*/ 3980 h 2899"/>
                <a:gd name="T108" fmla="+- 0 6575 6453"/>
                <a:gd name="T109" fmla="*/ T108 w 1944"/>
                <a:gd name="T110" fmla="+- 0 3942 1114"/>
                <a:gd name="T111" fmla="*/ 3942 h 2899"/>
                <a:gd name="T112" fmla="+- 0 6524 6453"/>
                <a:gd name="T113" fmla="*/ T112 w 1944"/>
                <a:gd name="T114" fmla="+- 0 3891 1114"/>
                <a:gd name="T115" fmla="*/ 3891 h 2899"/>
                <a:gd name="T116" fmla="+- 0 6486 6453"/>
                <a:gd name="T117" fmla="*/ T116 w 1944"/>
                <a:gd name="T118" fmla="+- 0 3831 1114"/>
                <a:gd name="T119" fmla="*/ 3831 h 2899"/>
                <a:gd name="T120" fmla="+- 0 6462 6453"/>
                <a:gd name="T121" fmla="*/ T120 w 1944"/>
                <a:gd name="T122" fmla="+- 0 3763 1114"/>
                <a:gd name="T123" fmla="*/ 3763 h 2899"/>
                <a:gd name="T124" fmla="+- 0 6453 6453"/>
                <a:gd name="T125" fmla="*/ T124 w 1944"/>
                <a:gd name="T126" fmla="+- 0 3689 1114"/>
                <a:gd name="T127" fmla="*/ 3689 h 2899"/>
                <a:gd name="T128" fmla="+- 0 6453 6453"/>
                <a:gd name="T129" fmla="*/ T128 w 1944"/>
                <a:gd name="T130" fmla="+- 0 1438 1114"/>
                <a:gd name="T131" fmla="*/ 1438 h 2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2899">
                  <a:moveTo>
                    <a:pt x="0" y="324"/>
                  </a:moveTo>
                  <a:lnTo>
                    <a:pt x="9" y="250"/>
                  </a:lnTo>
                  <a:lnTo>
                    <a:pt x="33" y="182"/>
                  </a:lnTo>
                  <a:lnTo>
                    <a:pt x="71" y="122"/>
                  </a:lnTo>
                  <a:lnTo>
                    <a:pt x="122" y="71"/>
                  </a:lnTo>
                  <a:lnTo>
                    <a:pt x="182" y="33"/>
                  </a:lnTo>
                  <a:lnTo>
                    <a:pt x="250" y="9"/>
                  </a:lnTo>
                  <a:lnTo>
                    <a:pt x="324" y="0"/>
                  </a:lnTo>
                  <a:lnTo>
                    <a:pt x="1620" y="0"/>
                  </a:lnTo>
                  <a:lnTo>
                    <a:pt x="1694" y="9"/>
                  </a:lnTo>
                  <a:lnTo>
                    <a:pt x="1762" y="33"/>
                  </a:lnTo>
                  <a:lnTo>
                    <a:pt x="1823" y="71"/>
                  </a:lnTo>
                  <a:lnTo>
                    <a:pt x="1873" y="122"/>
                  </a:lnTo>
                  <a:lnTo>
                    <a:pt x="1911" y="182"/>
                  </a:lnTo>
                  <a:lnTo>
                    <a:pt x="1935" y="250"/>
                  </a:lnTo>
                  <a:lnTo>
                    <a:pt x="1944" y="324"/>
                  </a:lnTo>
                  <a:lnTo>
                    <a:pt x="1944" y="2575"/>
                  </a:lnTo>
                  <a:lnTo>
                    <a:pt x="1935" y="2649"/>
                  </a:lnTo>
                  <a:lnTo>
                    <a:pt x="1911" y="2717"/>
                  </a:lnTo>
                  <a:lnTo>
                    <a:pt x="1873" y="2777"/>
                  </a:lnTo>
                  <a:lnTo>
                    <a:pt x="1823" y="2828"/>
                  </a:lnTo>
                  <a:lnTo>
                    <a:pt x="1762" y="2866"/>
                  </a:lnTo>
                  <a:lnTo>
                    <a:pt x="1694" y="2890"/>
                  </a:lnTo>
                  <a:lnTo>
                    <a:pt x="1620" y="2899"/>
                  </a:lnTo>
                  <a:lnTo>
                    <a:pt x="324" y="2899"/>
                  </a:lnTo>
                  <a:lnTo>
                    <a:pt x="250" y="2890"/>
                  </a:lnTo>
                  <a:lnTo>
                    <a:pt x="182" y="2866"/>
                  </a:lnTo>
                  <a:lnTo>
                    <a:pt x="122" y="2828"/>
                  </a:lnTo>
                  <a:lnTo>
                    <a:pt x="71" y="2777"/>
                  </a:lnTo>
                  <a:lnTo>
                    <a:pt x="33" y="2717"/>
                  </a:lnTo>
                  <a:lnTo>
                    <a:pt x="9" y="2649"/>
                  </a:lnTo>
                  <a:lnTo>
                    <a:pt x="0" y="2575"/>
                  </a:lnTo>
                  <a:lnTo>
                    <a:pt x="0" y="324"/>
                  </a:lnTo>
                  <a:close/>
                </a:path>
              </a:pathLst>
            </a:custGeom>
            <a:noFill/>
            <a:ln w="25400">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solidFill>
                  <a:schemeClr val="tx2">
                    <a:lumMod val="75000"/>
                  </a:schemeClr>
                </a:solidFill>
              </a:endParaRPr>
            </a:p>
          </p:txBody>
        </p:sp>
        <p:sp>
          <p:nvSpPr>
            <p:cNvPr id="13" name="Text Box 432"/>
            <p:cNvSpPr txBox="1">
              <a:spLocks noChangeArrowheads="1"/>
            </p:cNvSpPr>
            <p:nvPr/>
          </p:nvSpPr>
          <p:spPr bwMode="auto">
            <a:xfrm>
              <a:off x="6522" y="957"/>
              <a:ext cx="1984" cy="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Bef>
                  <a:spcPts val="10"/>
                </a:spcBef>
                <a:spcAft>
                  <a:spcPts val="0"/>
                </a:spcAft>
              </a:pPr>
              <a:r>
                <a:rPr lang="ru-RU" sz="17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62560" marR="161925" algn="ctr">
                <a:lnSpc>
                  <a:spcPts val="1815"/>
                </a:lnSpc>
                <a:spcAft>
                  <a:spcPts val="0"/>
                </a:spcAft>
              </a:pPr>
              <a:endParaRPr lang="ru-RU" sz="1500" dirty="0">
                <a:solidFill>
                  <a:schemeClr val="tx2">
                    <a:lumMod val="75000"/>
                  </a:schemeClr>
                </a:solidFill>
                <a:effectLst/>
                <a:latin typeface="Calibri" panose="020F0502020204030204" pitchFamily="34" charset="0"/>
                <a:ea typeface="Verdana" panose="020B0604030504040204" pitchFamily="34" charset="0"/>
                <a:cs typeface="Verdana" panose="020B0604030504040204" pitchFamily="34" charset="0"/>
              </a:endParaRPr>
            </a:p>
            <a:p>
              <a:pPr marL="162560" marR="161925" algn="ctr">
                <a:lnSpc>
                  <a:spcPts val="1815"/>
                </a:lnSpc>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2027</a:t>
              </a:r>
            </a:p>
            <a:p>
              <a:pPr marL="162560" marR="160655" algn="ctr">
                <a:lnSpc>
                  <a:spcPts val="1800"/>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1290" algn="ctr">
                <a:lnSpc>
                  <a:spcPts val="2650"/>
                </a:lnSpc>
                <a:spcAft>
                  <a:spcPts val="0"/>
                </a:spcAft>
              </a:pPr>
              <a:r>
                <a:rPr lang="ru-RU" sz="22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5 073,0</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290" algn="ctr">
                <a:lnSpc>
                  <a:spcPts val="1810"/>
                </a:lnSpc>
                <a:spcAft>
                  <a:spcPts val="0"/>
                </a:spcAft>
              </a:pPr>
              <a:r>
                <a:rPr lang="ru-RU" sz="15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рублей</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grpSp>
        <p:nvGrpSpPr>
          <p:cNvPr id="14" name="Group 428"/>
          <p:cNvGrpSpPr>
            <a:grpSpLocks/>
          </p:cNvGrpSpPr>
          <p:nvPr/>
        </p:nvGrpSpPr>
        <p:grpSpPr bwMode="auto">
          <a:xfrm>
            <a:off x="5486400" y="1600123"/>
            <a:ext cx="1259840" cy="2058589"/>
            <a:chOff x="8532" y="751"/>
            <a:chExt cx="1984" cy="3279"/>
          </a:xfrm>
        </p:grpSpPr>
        <p:sp>
          <p:nvSpPr>
            <p:cNvPr id="15" name="Freeform 430"/>
            <p:cNvSpPr>
              <a:spLocks/>
            </p:cNvSpPr>
            <p:nvPr/>
          </p:nvSpPr>
          <p:spPr bwMode="auto">
            <a:xfrm>
              <a:off x="8532" y="872"/>
              <a:ext cx="1944" cy="3141"/>
            </a:xfrm>
            <a:custGeom>
              <a:avLst/>
              <a:gdLst>
                <a:gd name="T0" fmla="+- 0 8532 8532"/>
                <a:gd name="T1" fmla="*/ T0 w 1944"/>
                <a:gd name="T2" fmla="+- 0 1098 774"/>
                <a:gd name="T3" fmla="*/ 1098 h 3239"/>
                <a:gd name="T4" fmla="+- 0 8541 8532"/>
                <a:gd name="T5" fmla="*/ T4 w 1944"/>
                <a:gd name="T6" fmla="+- 0 1024 774"/>
                <a:gd name="T7" fmla="*/ 1024 h 3239"/>
                <a:gd name="T8" fmla="+- 0 8565 8532"/>
                <a:gd name="T9" fmla="*/ T8 w 1944"/>
                <a:gd name="T10" fmla="+- 0 956 774"/>
                <a:gd name="T11" fmla="*/ 956 h 3239"/>
                <a:gd name="T12" fmla="+- 0 8603 8532"/>
                <a:gd name="T13" fmla="*/ T12 w 1944"/>
                <a:gd name="T14" fmla="+- 0 895 774"/>
                <a:gd name="T15" fmla="*/ 895 h 3239"/>
                <a:gd name="T16" fmla="+- 0 8654 8532"/>
                <a:gd name="T17" fmla="*/ T16 w 1944"/>
                <a:gd name="T18" fmla="+- 0 845 774"/>
                <a:gd name="T19" fmla="*/ 845 h 3239"/>
                <a:gd name="T20" fmla="+- 0 8714 8532"/>
                <a:gd name="T21" fmla="*/ T20 w 1944"/>
                <a:gd name="T22" fmla="+- 0 807 774"/>
                <a:gd name="T23" fmla="*/ 807 h 3239"/>
                <a:gd name="T24" fmla="+- 0 8782 8532"/>
                <a:gd name="T25" fmla="*/ T24 w 1944"/>
                <a:gd name="T26" fmla="+- 0 783 774"/>
                <a:gd name="T27" fmla="*/ 783 h 3239"/>
                <a:gd name="T28" fmla="+- 0 8856 8532"/>
                <a:gd name="T29" fmla="*/ T28 w 1944"/>
                <a:gd name="T30" fmla="+- 0 774 774"/>
                <a:gd name="T31" fmla="*/ 774 h 3239"/>
                <a:gd name="T32" fmla="+- 0 10152 8532"/>
                <a:gd name="T33" fmla="*/ T32 w 1944"/>
                <a:gd name="T34" fmla="+- 0 774 774"/>
                <a:gd name="T35" fmla="*/ 774 h 3239"/>
                <a:gd name="T36" fmla="+- 0 10226 8532"/>
                <a:gd name="T37" fmla="*/ T36 w 1944"/>
                <a:gd name="T38" fmla="+- 0 783 774"/>
                <a:gd name="T39" fmla="*/ 783 h 3239"/>
                <a:gd name="T40" fmla="+- 0 10294 8532"/>
                <a:gd name="T41" fmla="*/ T40 w 1944"/>
                <a:gd name="T42" fmla="+- 0 807 774"/>
                <a:gd name="T43" fmla="*/ 807 h 3239"/>
                <a:gd name="T44" fmla="+- 0 10355 8532"/>
                <a:gd name="T45" fmla="*/ T44 w 1944"/>
                <a:gd name="T46" fmla="+- 0 845 774"/>
                <a:gd name="T47" fmla="*/ 845 h 3239"/>
                <a:gd name="T48" fmla="+- 0 10405 8532"/>
                <a:gd name="T49" fmla="*/ T48 w 1944"/>
                <a:gd name="T50" fmla="+- 0 895 774"/>
                <a:gd name="T51" fmla="*/ 895 h 3239"/>
                <a:gd name="T52" fmla="+- 0 10443 8532"/>
                <a:gd name="T53" fmla="*/ T52 w 1944"/>
                <a:gd name="T54" fmla="+- 0 956 774"/>
                <a:gd name="T55" fmla="*/ 956 h 3239"/>
                <a:gd name="T56" fmla="+- 0 10467 8532"/>
                <a:gd name="T57" fmla="*/ T56 w 1944"/>
                <a:gd name="T58" fmla="+- 0 1024 774"/>
                <a:gd name="T59" fmla="*/ 1024 h 3239"/>
                <a:gd name="T60" fmla="+- 0 10476 8532"/>
                <a:gd name="T61" fmla="*/ T60 w 1944"/>
                <a:gd name="T62" fmla="+- 0 1098 774"/>
                <a:gd name="T63" fmla="*/ 1098 h 3239"/>
                <a:gd name="T64" fmla="+- 0 10476 8532"/>
                <a:gd name="T65" fmla="*/ T64 w 1944"/>
                <a:gd name="T66" fmla="+- 0 3689 774"/>
                <a:gd name="T67" fmla="*/ 3689 h 3239"/>
                <a:gd name="T68" fmla="+- 0 10467 8532"/>
                <a:gd name="T69" fmla="*/ T68 w 1944"/>
                <a:gd name="T70" fmla="+- 0 3763 774"/>
                <a:gd name="T71" fmla="*/ 3763 h 3239"/>
                <a:gd name="T72" fmla="+- 0 10443 8532"/>
                <a:gd name="T73" fmla="*/ T72 w 1944"/>
                <a:gd name="T74" fmla="+- 0 3831 774"/>
                <a:gd name="T75" fmla="*/ 3831 h 3239"/>
                <a:gd name="T76" fmla="+- 0 10405 8532"/>
                <a:gd name="T77" fmla="*/ T76 w 1944"/>
                <a:gd name="T78" fmla="+- 0 3891 774"/>
                <a:gd name="T79" fmla="*/ 3891 h 3239"/>
                <a:gd name="T80" fmla="+- 0 10355 8532"/>
                <a:gd name="T81" fmla="*/ T80 w 1944"/>
                <a:gd name="T82" fmla="+- 0 3942 774"/>
                <a:gd name="T83" fmla="*/ 3942 h 3239"/>
                <a:gd name="T84" fmla="+- 0 10294 8532"/>
                <a:gd name="T85" fmla="*/ T84 w 1944"/>
                <a:gd name="T86" fmla="+- 0 3980 774"/>
                <a:gd name="T87" fmla="*/ 3980 h 3239"/>
                <a:gd name="T88" fmla="+- 0 10226 8532"/>
                <a:gd name="T89" fmla="*/ T88 w 1944"/>
                <a:gd name="T90" fmla="+- 0 4004 774"/>
                <a:gd name="T91" fmla="*/ 4004 h 3239"/>
                <a:gd name="T92" fmla="+- 0 10152 8532"/>
                <a:gd name="T93" fmla="*/ T92 w 1944"/>
                <a:gd name="T94" fmla="+- 0 4013 774"/>
                <a:gd name="T95" fmla="*/ 4013 h 3239"/>
                <a:gd name="T96" fmla="+- 0 8856 8532"/>
                <a:gd name="T97" fmla="*/ T96 w 1944"/>
                <a:gd name="T98" fmla="+- 0 4013 774"/>
                <a:gd name="T99" fmla="*/ 4013 h 3239"/>
                <a:gd name="T100" fmla="+- 0 8782 8532"/>
                <a:gd name="T101" fmla="*/ T100 w 1944"/>
                <a:gd name="T102" fmla="+- 0 4004 774"/>
                <a:gd name="T103" fmla="*/ 4004 h 3239"/>
                <a:gd name="T104" fmla="+- 0 8714 8532"/>
                <a:gd name="T105" fmla="*/ T104 w 1944"/>
                <a:gd name="T106" fmla="+- 0 3980 774"/>
                <a:gd name="T107" fmla="*/ 3980 h 3239"/>
                <a:gd name="T108" fmla="+- 0 8654 8532"/>
                <a:gd name="T109" fmla="*/ T108 w 1944"/>
                <a:gd name="T110" fmla="+- 0 3942 774"/>
                <a:gd name="T111" fmla="*/ 3942 h 3239"/>
                <a:gd name="T112" fmla="+- 0 8603 8532"/>
                <a:gd name="T113" fmla="*/ T112 w 1944"/>
                <a:gd name="T114" fmla="+- 0 3891 774"/>
                <a:gd name="T115" fmla="*/ 3891 h 3239"/>
                <a:gd name="T116" fmla="+- 0 8565 8532"/>
                <a:gd name="T117" fmla="*/ T116 w 1944"/>
                <a:gd name="T118" fmla="+- 0 3831 774"/>
                <a:gd name="T119" fmla="*/ 3831 h 3239"/>
                <a:gd name="T120" fmla="+- 0 8541 8532"/>
                <a:gd name="T121" fmla="*/ T120 w 1944"/>
                <a:gd name="T122" fmla="+- 0 3763 774"/>
                <a:gd name="T123" fmla="*/ 3763 h 3239"/>
                <a:gd name="T124" fmla="+- 0 8532 8532"/>
                <a:gd name="T125" fmla="*/ T124 w 1944"/>
                <a:gd name="T126" fmla="+- 0 3689 774"/>
                <a:gd name="T127" fmla="*/ 3689 h 3239"/>
                <a:gd name="T128" fmla="+- 0 8532 8532"/>
                <a:gd name="T129" fmla="*/ T128 w 1944"/>
                <a:gd name="T130" fmla="+- 0 1098 774"/>
                <a:gd name="T131" fmla="*/ 1098 h 32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3239">
                  <a:moveTo>
                    <a:pt x="0" y="324"/>
                  </a:moveTo>
                  <a:lnTo>
                    <a:pt x="9" y="250"/>
                  </a:lnTo>
                  <a:lnTo>
                    <a:pt x="33" y="182"/>
                  </a:lnTo>
                  <a:lnTo>
                    <a:pt x="71" y="121"/>
                  </a:lnTo>
                  <a:lnTo>
                    <a:pt x="122" y="71"/>
                  </a:lnTo>
                  <a:lnTo>
                    <a:pt x="182" y="33"/>
                  </a:lnTo>
                  <a:lnTo>
                    <a:pt x="250" y="9"/>
                  </a:lnTo>
                  <a:lnTo>
                    <a:pt x="324" y="0"/>
                  </a:lnTo>
                  <a:lnTo>
                    <a:pt x="1620" y="0"/>
                  </a:lnTo>
                  <a:lnTo>
                    <a:pt x="1694" y="9"/>
                  </a:lnTo>
                  <a:lnTo>
                    <a:pt x="1762" y="33"/>
                  </a:lnTo>
                  <a:lnTo>
                    <a:pt x="1823" y="71"/>
                  </a:lnTo>
                  <a:lnTo>
                    <a:pt x="1873" y="121"/>
                  </a:lnTo>
                  <a:lnTo>
                    <a:pt x="1911" y="182"/>
                  </a:lnTo>
                  <a:lnTo>
                    <a:pt x="1935" y="250"/>
                  </a:lnTo>
                  <a:lnTo>
                    <a:pt x="1944" y="324"/>
                  </a:lnTo>
                  <a:lnTo>
                    <a:pt x="1944" y="2915"/>
                  </a:lnTo>
                  <a:lnTo>
                    <a:pt x="1935" y="2989"/>
                  </a:lnTo>
                  <a:lnTo>
                    <a:pt x="1911" y="3057"/>
                  </a:lnTo>
                  <a:lnTo>
                    <a:pt x="1873" y="3117"/>
                  </a:lnTo>
                  <a:lnTo>
                    <a:pt x="1823" y="3168"/>
                  </a:lnTo>
                  <a:lnTo>
                    <a:pt x="1762" y="3206"/>
                  </a:lnTo>
                  <a:lnTo>
                    <a:pt x="1694" y="3230"/>
                  </a:lnTo>
                  <a:lnTo>
                    <a:pt x="1620" y="3239"/>
                  </a:lnTo>
                  <a:lnTo>
                    <a:pt x="324" y="3239"/>
                  </a:lnTo>
                  <a:lnTo>
                    <a:pt x="250" y="3230"/>
                  </a:lnTo>
                  <a:lnTo>
                    <a:pt x="182" y="3206"/>
                  </a:lnTo>
                  <a:lnTo>
                    <a:pt x="122" y="3168"/>
                  </a:lnTo>
                  <a:lnTo>
                    <a:pt x="71" y="3117"/>
                  </a:lnTo>
                  <a:lnTo>
                    <a:pt x="33" y="3057"/>
                  </a:lnTo>
                  <a:lnTo>
                    <a:pt x="9" y="2989"/>
                  </a:lnTo>
                  <a:lnTo>
                    <a:pt x="0" y="2915"/>
                  </a:lnTo>
                  <a:lnTo>
                    <a:pt x="0" y="324"/>
                  </a:lnTo>
                  <a:close/>
                </a:path>
              </a:pathLst>
            </a:custGeom>
            <a:noFill/>
            <a:ln w="25400">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solidFill>
                  <a:schemeClr val="tx2">
                    <a:lumMod val="75000"/>
                  </a:schemeClr>
                </a:solidFill>
              </a:endParaRPr>
            </a:p>
          </p:txBody>
        </p:sp>
        <p:sp>
          <p:nvSpPr>
            <p:cNvPr id="16" name="Text Box 429"/>
            <p:cNvSpPr txBox="1">
              <a:spLocks noChangeArrowheads="1"/>
            </p:cNvSpPr>
            <p:nvPr/>
          </p:nvSpPr>
          <p:spPr bwMode="auto">
            <a:xfrm>
              <a:off x="8532" y="751"/>
              <a:ext cx="1984" cy="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ru-RU" sz="15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spcBef>
                  <a:spcPts val="10"/>
                </a:spcBef>
                <a:spcAft>
                  <a:spcPts val="0"/>
                </a:spcAft>
              </a:pPr>
              <a:r>
                <a:rPr lang="ru-RU" sz="16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290" algn="ctr">
                <a:lnSpc>
                  <a:spcPts val="1815"/>
                </a:lnSpc>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2028</a:t>
              </a:r>
            </a:p>
            <a:p>
              <a:pPr marL="162560" marR="160020" algn="ctr">
                <a:lnSpc>
                  <a:spcPts val="1800"/>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59385" algn="ctr">
                <a:lnSpc>
                  <a:spcPts val="2650"/>
                </a:lnSpc>
                <a:spcAft>
                  <a:spcPts val="0"/>
                </a:spcAft>
              </a:pPr>
              <a:r>
                <a:rPr lang="ru-RU" sz="22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5 427,8</a:t>
              </a:r>
            </a:p>
            <a:p>
              <a:pPr marL="162560" marR="161290" algn="ctr">
                <a:lnSpc>
                  <a:spcPts val="1810"/>
                </a:lnSpc>
                <a:spcAft>
                  <a:spcPts val="0"/>
                </a:spcAft>
              </a:pPr>
              <a:r>
                <a:rPr lang="ru-RU" sz="15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рублей</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grpSp>
      <p:sp>
        <p:nvSpPr>
          <p:cNvPr id="17" name="Rectangle 16"/>
          <p:cNvSpPr>
            <a:spLocks noChangeArrowheads="1"/>
          </p:cNvSpPr>
          <p:nvPr/>
        </p:nvSpPr>
        <p:spPr bwMode="auto">
          <a:xfrm>
            <a:off x="16002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TextBox 25">
            <a:extLst>
              <a:ext uri="{FF2B5EF4-FFF2-40B4-BE49-F238E27FC236}">
                <a16:creationId xmlns:a16="http://schemas.microsoft.com/office/drawing/2014/main" id="{206D3ACE-8872-5AB1-4B54-BECA193E460D}"/>
              </a:ext>
            </a:extLst>
          </p:cNvPr>
          <p:cNvSpPr txBox="1"/>
          <p:nvPr/>
        </p:nvSpPr>
        <p:spPr>
          <a:xfrm>
            <a:off x="-152400" y="2362200"/>
            <a:ext cx="1752600" cy="1246495"/>
          </a:xfrm>
          <a:prstGeom prst="rect">
            <a:avLst/>
          </a:prstGeom>
          <a:noFill/>
        </p:spPr>
        <p:txBody>
          <a:bodyPr wrap="square">
            <a:spAutoFit/>
          </a:bodyPr>
          <a:lstStyle/>
          <a:p>
            <a:pPr marL="161925" marR="161925" lvl="0" indent="0" algn="ctr" defTabSz="914400" rtl="0" eaLnBrk="1" fontAlgn="auto" latinLnBrk="0" hangingPunct="1">
              <a:lnSpc>
                <a:spcPts val="1815"/>
              </a:lnSpc>
              <a:spcBef>
                <a:spcPts val="0"/>
              </a:spcBef>
              <a:spcAft>
                <a:spcPts val="0"/>
              </a:spcAft>
              <a:buClrTx/>
              <a:buSzTx/>
              <a:buFontTx/>
              <a:buNone/>
              <a:tabLst/>
              <a:defRPr/>
            </a:pPr>
            <a:r>
              <a:rPr kumimoji="0" lang="ru-RU" sz="24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2024</a:t>
            </a:r>
          </a:p>
          <a:p>
            <a:pPr marL="162560" marR="161925" lvl="0" indent="0" algn="ctr" defTabSz="914400" rtl="0" eaLnBrk="1" fontAlgn="auto" latinLnBrk="0" hangingPunct="1">
              <a:lnSpc>
                <a:spcPts val="1800"/>
              </a:lnSpc>
              <a:spcBef>
                <a:spcPts val="0"/>
              </a:spcBef>
              <a:spcAft>
                <a:spcPts val="0"/>
              </a:spcAft>
              <a:buClrTx/>
              <a:buSzTx/>
              <a:buFontTx/>
              <a:buNone/>
              <a:tabLst/>
              <a:defRPr/>
            </a:pPr>
            <a:r>
              <a:rPr kumimoji="0" lang="ru-RU"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год</a:t>
            </a:r>
          </a:p>
          <a:p>
            <a:pPr marL="162560" marR="161925" lvl="0" indent="0" algn="ctr" defTabSz="914400" rtl="0" eaLnBrk="1" fontAlgn="auto" latinLnBrk="0" hangingPunct="1">
              <a:lnSpc>
                <a:spcPts val="2650"/>
              </a:lnSpc>
              <a:spcBef>
                <a:spcPts val="0"/>
              </a:spcBef>
              <a:spcAft>
                <a:spcPts val="0"/>
              </a:spcAft>
              <a:buClrTx/>
              <a:buSzTx/>
              <a:buFontTx/>
              <a:buNone/>
              <a:tabLst/>
              <a:defRPr/>
            </a:pPr>
            <a:r>
              <a:rPr lang="ru-RU" sz="22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4 133,5</a:t>
            </a:r>
            <a:endParaRPr lang="ru-RU" sz="11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162560" marR="161925" lvl="0" indent="0" algn="ctr" defTabSz="914400" rtl="0" eaLnBrk="1" fontAlgn="auto" latinLnBrk="0" hangingPunct="1">
              <a:lnSpc>
                <a:spcPts val="2650"/>
              </a:lnSpc>
              <a:spcBef>
                <a:spcPts val="0"/>
              </a:spcBef>
              <a:spcAft>
                <a:spcPts val="0"/>
              </a:spcAft>
              <a:buClrTx/>
              <a:buSzTx/>
              <a:buFontTx/>
              <a:buNone/>
              <a:tabLst/>
              <a:defRPr/>
            </a:pPr>
            <a:r>
              <a:rPr kumimoji="0" lang="ru-RU" sz="15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рублей</a:t>
            </a:r>
            <a:endParaRPr kumimoji="0" lang="ru-RU" sz="11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0" name="Номер слайда 19">
            <a:extLst>
              <a:ext uri="{FF2B5EF4-FFF2-40B4-BE49-F238E27FC236}">
                <a16:creationId xmlns:a16="http://schemas.microsoft.com/office/drawing/2014/main" id="{DCC6C0A2-5FE8-2A15-4A23-9C534311C949}"/>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54</a:t>
            </a:fld>
            <a:endParaRPr lang="ru-RU" spc="-100" dirty="0"/>
          </a:p>
        </p:txBody>
      </p:sp>
      <p:graphicFrame>
        <p:nvGraphicFramePr>
          <p:cNvPr id="22" name="Таблица 21"/>
          <p:cNvGraphicFramePr>
            <a:graphicFrameLocks noGrp="1"/>
          </p:cNvGraphicFramePr>
          <p:nvPr>
            <p:extLst>
              <p:ext uri="{D42A27DB-BD31-4B8C-83A1-F6EECF244321}">
                <p14:modId xmlns:p14="http://schemas.microsoft.com/office/powerpoint/2010/main" val="1091955339"/>
              </p:ext>
            </p:extLst>
          </p:nvPr>
        </p:nvGraphicFramePr>
        <p:xfrm>
          <a:off x="110697" y="3810000"/>
          <a:ext cx="6592777" cy="5029201"/>
        </p:xfrm>
        <a:graphic>
          <a:graphicData uri="http://schemas.openxmlformats.org/drawingml/2006/table">
            <a:tbl>
              <a:tblPr firstRow="1" bandRow="1">
                <a:tableStyleId>{6E25E649-3F16-4E02-A733-19D2CDBF48F0}</a:tableStyleId>
              </a:tblPr>
              <a:tblGrid>
                <a:gridCol w="5813431">
                  <a:extLst>
                    <a:ext uri="{9D8B030D-6E8A-4147-A177-3AD203B41FA5}">
                      <a16:colId xmlns:a16="http://schemas.microsoft.com/office/drawing/2014/main" val="20000"/>
                    </a:ext>
                  </a:extLst>
                </a:gridCol>
                <a:gridCol w="779346">
                  <a:extLst>
                    <a:ext uri="{9D8B030D-6E8A-4147-A177-3AD203B41FA5}">
                      <a16:colId xmlns:a16="http://schemas.microsoft.com/office/drawing/2014/main" val="20001"/>
                    </a:ext>
                  </a:extLst>
                </a:gridCol>
              </a:tblGrid>
              <a:tr h="523777">
                <a:tc>
                  <a:txBody>
                    <a:bodyPr/>
                    <a:lstStyle/>
                    <a:p>
                      <a:pPr marL="617855" algn="ctr">
                        <a:spcBef>
                          <a:spcPts val="945"/>
                        </a:spcBef>
                        <a:spcAft>
                          <a:spcPts val="0"/>
                        </a:spcAft>
                      </a:pPr>
                      <a:r>
                        <a:rPr lang="ru-RU" sz="1300" dirty="0">
                          <a:effectLst/>
                        </a:rPr>
                        <a:t>Основные индикаторы достижения цели и показатели непосредственных результатов муниципальной программы:</a:t>
                      </a:r>
                      <a:endParaRPr lang="ru-RU" sz="1300" dirty="0">
                        <a:effectLst/>
                        <a:latin typeface="Arial" panose="020B0604020202020204" pitchFamily="34" charset="0"/>
                        <a:cs typeface="Arial" panose="020B0604020202020204" pitchFamily="34" charset="0"/>
                      </a:endParaRPr>
                    </a:p>
                  </a:txBody>
                  <a:tcPr marL="0" marR="0" marT="0" marB="0" anchor="ctr"/>
                </a:tc>
                <a:tc>
                  <a:txBody>
                    <a:bodyPr/>
                    <a:lstStyle/>
                    <a:p>
                      <a:pPr marL="183515">
                        <a:lnSpc>
                          <a:spcPts val="1325"/>
                        </a:lnSpc>
                        <a:spcBef>
                          <a:spcPts val="1060"/>
                        </a:spcBef>
                        <a:spcAft>
                          <a:spcPts val="0"/>
                        </a:spcAft>
                      </a:pPr>
                      <a:r>
                        <a:rPr lang="ru-RU" sz="1300" dirty="0">
                          <a:effectLst/>
                        </a:rPr>
                        <a:t>2026</a:t>
                      </a:r>
                    </a:p>
                    <a:p>
                      <a:pPr marL="221615">
                        <a:lnSpc>
                          <a:spcPts val="1325"/>
                        </a:lnSpc>
                        <a:spcAft>
                          <a:spcPts val="0"/>
                        </a:spcAft>
                      </a:pPr>
                      <a:r>
                        <a:rPr lang="ru-RU" sz="1300" dirty="0">
                          <a:effectLst/>
                        </a:rPr>
                        <a:t>год</a:t>
                      </a:r>
                      <a:endParaRPr lang="ru-RU" sz="13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0"/>
                  </a:ext>
                </a:extLst>
              </a:tr>
              <a:tr h="678801">
                <a:tc>
                  <a:txBody>
                    <a:bodyPr/>
                    <a:lstStyle/>
                    <a:p>
                      <a:pPr marR="62865" algn="just">
                        <a:lnSpc>
                          <a:spcPct val="98000"/>
                        </a:lnSpc>
                        <a:spcBef>
                          <a:spcPts val="250"/>
                        </a:spcBef>
                        <a:spcAft>
                          <a:spcPts val="0"/>
                        </a:spcAft>
                      </a:pPr>
                      <a:r>
                        <a:rPr lang="ru-RU" sz="1200" dirty="0">
                          <a:solidFill>
                            <a:schemeClr val="dk1"/>
                          </a:solidFill>
                          <a:effectLst/>
                        </a:rPr>
                        <a:t>Протяженность отремонтированных автомобильных дорог общего пользования местного значения на территории м.о. Семеновский с целью сохранения их в нормативном состоянии</a:t>
                      </a:r>
                      <a:r>
                        <a:rPr lang="ru-RU" sz="1200" dirty="0">
                          <a:effectLst/>
                        </a:rPr>
                        <a:t>(тыс.м2)</a:t>
                      </a:r>
                      <a:endParaRPr lang="ru-RU" sz="1200" dirty="0">
                        <a:effectLst/>
                        <a:latin typeface="Arial" pitchFamily="34" charset="0"/>
                        <a:ea typeface="Verdana" panose="020B0604030504040204" pitchFamily="34" charset="0"/>
                        <a:cs typeface="Arial" pitchFamily="34" charset="0"/>
                      </a:endParaRPr>
                    </a:p>
                  </a:txBody>
                  <a:tcPr marL="0" marR="0" marT="0" marB="0"/>
                </a:tc>
                <a:tc>
                  <a:txBody>
                    <a:bodyPr/>
                    <a:lstStyle/>
                    <a:p>
                      <a:pPr>
                        <a:spcBef>
                          <a:spcPts val="45"/>
                        </a:spcBef>
                        <a:spcAft>
                          <a:spcPts val="0"/>
                        </a:spcAft>
                      </a:pPr>
                      <a:r>
                        <a:rPr lang="ru-RU" sz="1200" dirty="0">
                          <a:effectLst/>
                        </a:rPr>
                        <a:t> </a:t>
                      </a:r>
                    </a:p>
                    <a:p>
                      <a:pPr marL="55880" marR="54610" algn="ctr">
                        <a:spcAft>
                          <a:spcPts val="0"/>
                        </a:spcAft>
                      </a:pPr>
                      <a:r>
                        <a:rPr lang="ru-RU" sz="1200" dirty="0">
                          <a:effectLst/>
                        </a:rPr>
                        <a:t>85</a:t>
                      </a:r>
                      <a:endParaRPr lang="ru-RU" sz="1200" dirty="0">
                        <a:effectLst/>
                        <a:latin typeface="Arial" pitchFamily="34" charset="0"/>
                        <a:ea typeface="Verdana" panose="020B0604030504040204" pitchFamily="34" charset="0"/>
                        <a:cs typeface="Arial" pitchFamily="34" charset="0"/>
                      </a:endParaRPr>
                    </a:p>
                  </a:txBody>
                  <a:tcPr marL="0" marR="0" marT="0" marB="0"/>
                </a:tc>
                <a:extLst>
                  <a:ext uri="{0D108BD9-81ED-4DB2-BD59-A6C34878D82A}">
                    <a16:rowId xmlns:a16="http://schemas.microsoft.com/office/drawing/2014/main" val="10001"/>
                  </a:ext>
                </a:extLst>
              </a:tr>
              <a:tr h="214665">
                <a:tc>
                  <a:txBody>
                    <a:bodyPr/>
                    <a:lstStyle/>
                    <a:p>
                      <a:pPr algn="l">
                        <a:lnSpc>
                          <a:spcPts val="1330"/>
                        </a:lnSpc>
                        <a:spcBef>
                          <a:spcPts val="205"/>
                        </a:spcBef>
                        <a:spcAft>
                          <a:spcPts val="0"/>
                        </a:spcAft>
                      </a:pPr>
                      <a:r>
                        <a:rPr lang="ru-RU" sz="1200" dirty="0">
                          <a:solidFill>
                            <a:schemeClr val="dk1"/>
                          </a:solidFill>
                          <a:effectLst/>
                        </a:rPr>
                        <a:t>Увеличение площади цветников (</a:t>
                      </a:r>
                      <a:r>
                        <a:rPr lang="ru-RU" sz="1200" dirty="0" err="1">
                          <a:solidFill>
                            <a:schemeClr val="dk1"/>
                          </a:solidFill>
                          <a:effectLst/>
                        </a:rPr>
                        <a:t>кв.м</a:t>
                      </a:r>
                      <a:r>
                        <a:rPr lang="ru-RU" sz="1200" dirty="0">
                          <a:solidFill>
                            <a:schemeClr val="dk1"/>
                          </a:solidFill>
                          <a:effectLst/>
                        </a:rPr>
                        <a:t>.)</a:t>
                      </a:r>
                      <a:endParaRPr lang="ru-RU" sz="1200" dirty="0">
                        <a:effectLst/>
                        <a:latin typeface="Arial" pitchFamily="34" charset="0"/>
                        <a:ea typeface="Verdana" panose="020B0604030504040204" pitchFamily="34" charset="0"/>
                        <a:cs typeface="Arial" pitchFamily="34" charset="0"/>
                      </a:endParaRPr>
                    </a:p>
                  </a:txBody>
                  <a:tcPr marL="0" marR="0" marT="0" marB="0" anchor="ctr"/>
                </a:tc>
                <a:tc>
                  <a:txBody>
                    <a:bodyPr/>
                    <a:lstStyle/>
                    <a:p>
                      <a:pPr>
                        <a:spcBef>
                          <a:spcPts val="20"/>
                        </a:spcBef>
                        <a:spcAft>
                          <a:spcPts val="0"/>
                        </a:spcAft>
                      </a:pPr>
                      <a:r>
                        <a:rPr lang="ru-RU" sz="1200" dirty="0">
                          <a:effectLst/>
                        </a:rPr>
                        <a:t>     +300</a:t>
                      </a:r>
                      <a:endParaRPr lang="ru-RU" sz="1200" dirty="0">
                        <a:effectLst/>
                        <a:latin typeface="Arial" pitchFamily="34" charset="0"/>
                        <a:ea typeface="Verdana" panose="020B0604030504040204" pitchFamily="34" charset="0"/>
                        <a:cs typeface="Arial" pitchFamily="34" charset="0"/>
                      </a:endParaRPr>
                    </a:p>
                  </a:txBody>
                  <a:tcPr marL="0" marR="0" marT="0" marB="0"/>
                </a:tc>
                <a:extLst>
                  <a:ext uri="{0D108BD9-81ED-4DB2-BD59-A6C34878D82A}">
                    <a16:rowId xmlns:a16="http://schemas.microsoft.com/office/drawing/2014/main" val="10002"/>
                  </a:ext>
                </a:extLst>
              </a:tr>
              <a:tr h="678801">
                <a:tc>
                  <a:txBody>
                    <a:bodyPr/>
                    <a:lstStyle/>
                    <a:p>
                      <a:r>
                        <a:rPr lang="ru-RU" sz="1200" dirty="0">
                          <a:solidFill>
                            <a:schemeClr val="dk1"/>
                          </a:solidFill>
                          <a:effectLst/>
                        </a:rPr>
                        <a:t>Улучшение качества услуг по благоустройству</a:t>
                      </a:r>
                      <a:r>
                        <a:rPr lang="ru-RU" sz="1200" baseline="0" dirty="0">
                          <a:solidFill>
                            <a:schemeClr val="dk1"/>
                          </a:solidFill>
                          <a:effectLst/>
                        </a:rPr>
                        <a:t> (к</a:t>
                      </a:r>
                      <a:r>
                        <a:rPr lang="ru-RU" sz="1200" dirty="0">
                          <a:solidFill>
                            <a:schemeClr val="dk1"/>
                          </a:solidFill>
                          <a:effectLst/>
                        </a:rPr>
                        <a:t>оличество жалоб со стороны населения в письменной форме)</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effectLst/>
                        </a:rPr>
                        <a:t> </a:t>
                      </a:r>
                      <a:r>
                        <a:rPr lang="ru-RU" sz="1200" dirty="0">
                          <a:solidFill>
                            <a:schemeClr val="dk1"/>
                          </a:solidFill>
                          <a:effectLst/>
                        </a:rPr>
                        <a:t>Не  более 10 на 1000 жителей</a:t>
                      </a:r>
                      <a:endParaRPr lang="ru-RU" sz="1200" dirty="0">
                        <a:solidFill>
                          <a:schemeClr val="dk1"/>
                        </a:solidFill>
                        <a:effectLst/>
                        <a:latin typeface="Arial" pitchFamily="34" charset="0"/>
                        <a:ea typeface="+mn-ea"/>
                        <a:cs typeface="Arial" pitchFamily="34" charset="0"/>
                      </a:endParaRPr>
                    </a:p>
                  </a:txBody>
                  <a:tcPr marL="0" marR="0" marT="0" marB="0"/>
                </a:tc>
                <a:extLst>
                  <a:ext uri="{0D108BD9-81ED-4DB2-BD59-A6C34878D82A}">
                    <a16:rowId xmlns:a16="http://schemas.microsoft.com/office/drawing/2014/main" val="10003"/>
                  </a:ext>
                </a:extLst>
              </a:tr>
              <a:tr h="209511">
                <a:tc>
                  <a:txBody>
                    <a:bodyPr/>
                    <a:lstStyle/>
                    <a:p>
                      <a:r>
                        <a:rPr lang="ru-RU" sz="1200" dirty="0">
                          <a:solidFill>
                            <a:schemeClr val="dk1"/>
                          </a:solidFill>
                          <a:effectLst/>
                        </a:rPr>
                        <a:t>Улучшение качества услуги по обращению с ТКО</a:t>
                      </a:r>
                      <a:r>
                        <a:rPr lang="ru-RU" sz="1200" baseline="0" dirty="0">
                          <a:solidFill>
                            <a:schemeClr val="dk1"/>
                          </a:solidFill>
                          <a:effectLst/>
                        </a:rPr>
                        <a:t> (</a:t>
                      </a:r>
                      <a:r>
                        <a:rPr lang="ru-RU" sz="1200" dirty="0">
                          <a:solidFill>
                            <a:schemeClr val="dk1"/>
                          </a:solidFill>
                          <a:effectLst/>
                        </a:rPr>
                        <a:t>Количество контейнерных площадок)</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effectLst/>
                        </a:rPr>
                        <a:t>+20</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4"/>
                  </a:ext>
                </a:extLst>
              </a:tr>
              <a:tr h="628533">
                <a:tc>
                  <a:txBody>
                    <a:bodyPr/>
                    <a:lstStyle/>
                    <a:p>
                      <a:r>
                        <a:rPr lang="ru-RU" sz="1200" dirty="0">
                          <a:solidFill>
                            <a:schemeClr val="dk1"/>
                          </a:solidFill>
                          <a:effectLst/>
                        </a:rPr>
                        <a:t>Улучшение санитарно-эпидемиологического благополучия</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effectLst/>
                        </a:rPr>
                        <a:t>По мере обнаружения</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5"/>
                  </a:ext>
                </a:extLst>
              </a:tr>
              <a:tr h="261889">
                <a:tc>
                  <a:txBody>
                    <a:bodyPr/>
                    <a:lstStyle/>
                    <a:p>
                      <a:r>
                        <a:rPr lang="ru-RU" sz="1200" dirty="0">
                          <a:solidFill>
                            <a:schemeClr val="dk1"/>
                          </a:solidFill>
                          <a:effectLst/>
                        </a:rPr>
                        <a:t>Обкашиваемая площадь территории общего пользования (</a:t>
                      </a:r>
                      <a:r>
                        <a:rPr lang="ru-RU" sz="1200" dirty="0" err="1">
                          <a:solidFill>
                            <a:schemeClr val="dk1"/>
                          </a:solidFill>
                          <a:effectLst/>
                        </a:rPr>
                        <a:t>кв.м</a:t>
                      </a:r>
                      <a:r>
                        <a:rPr lang="ru-RU" sz="1200" dirty="0">
                          <a:solidFill>
                            <a:schemeClr val="dk1"/>
                          </a:solidFill>
                          <a:effectLst/>
                        </a:rPr>
                        <a:t>.)</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solidFill>
                            <a:schemeClr val="dk1"/>
                          </a:solidFill>
                          <a:effectLst/>
                        </a:rPr>
                        <a:t>667276</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6"/>
                  </a:ext>
                </a:extLst>
              </a:tr>
              <a:tr h="261889">
                <a:tc>
                  <a:txBody>
                    <a:bodyPr/>
                    <a:lstStyle/>
                    <a:p>
                      <a:r>
                        <a:rPr lang="ru-RU" sz="1200" dirty="0">
                          <a:solidFill>
                            <a:schemeClr val="dk1"/>
                          </a:solidFill>
                          <a:effectLst/>
                        </a:rPr>
                        <a:t>Содержание кладбищ (</a:t>
                      </a:r>
                      <a:r>
                        <a:rPr lang="ru-RU" sz="1200" dirty="0" err="1">
                          <a:solidFill>
                            <a:schemeClr val="dk1"/>
                          </a:solidFill>
                          <a:effectLst/>
                        </a:rPr>
                        <a:t>шт</a:t>
                      </a:r>
                      <a:r>
                        <a:rPr lang="ru-RU" sz="1200" dirty="0">
                          <a:solidFill>
                            <a:schemeClr val="dk1"/>
                          </a:solidFill>
                          <a:effectLst/>
                        </a:rPr>
                        <a:t>)</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effectLst/>
                        </a:rPr>
                        <a:t>148</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7"/>
                  </a:ext>
                </a:extLst>
              </a:tr>
              <a:tr h="261889">
                <a:tc>
                  <a:txBody>
                    <a:bodyPr/>
                    <a:lstStyle/>
                    <a:p>
                      <a:r>
                        <a:rPr lang="ru-RU" sz="1200" dirty="0">
                          <a:solidFill>
                            <a:schemeClr val="dk1"/>
                          </a:solidFill>
                          <a:effectLst/>
                        </a:rPr>
                        <a:t>Содержание детских игровых площадок (</a:t>
                      </a:r>
                      <a:r>
                        <a:rPr lang="ru-RU" sz="1200" dirty="0" err="1">
                          <a:solidFill>
                            <a:schemeClr val="dk1"/>
                          </a:solidFill>
                          <a:effectLst/>
                        </a:rPr>
                        <a:t>кв.м</a:t>
                      </a:r>
                      <a:r>
                        <a:rPr lang="ru-RU" sz="1200" dirty="0">
                          <a:solidFill>
                            <a:schemeClr val="dk1"/>
                          </a:solidFill>
                          <a:effectLst/>
                        </a:rPr>
                        <a:t>)</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solidFill>
                            <a:schemeClr val="dk1"/>
                          </a:solidFill>
                          <a:effectLst/>
                        </a:rPr>
                        <a:t>20650</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8"/>
                  </a:ext>
                </a:extLst>
              </a:tr>
              <a:tr h="436482">
                <a:tc>
                  <a:txBody>
                    <a:bodyPr/>
                    <a:lstStyle/>
                    <a:p>
                      <a:r>
                        <a:rPr lang="ru-RU" sz="1200" dirty="0">
                          <a:solidFill>
                            <a:schemeClr val="dk1"/>
                          </a:solidFill>
                          <a:effectLst/>
                        </a:rPr>
                        <a:t>Содержание и совершенствование сетей уличного освещения муниципального округа Семеновский (м)</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solidFill>
                            <a:schemeClr val="dk1"/>
                          </a:solidFill>
                          <a:effectLst/>
                        </a:rPr>
                        <a:t>387619</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9"/>
                  </a:ext>
                </a:extLst>
              </a:tr>
              <a:tr h="436482">
                <a:tc>
                  <a:txBody>
                    <a:bodyPr/>
                    <a:lstStyle/>
                    <a:p>
                      <a:r>
                        <a:rPr lang="ru-RU" sz="1200" dirty="0">
                          <a:solidFill>
                            <a:schemeClr val="dk1"/>
                          </a:solidFill>
                          <a:effectLst/>
                        </a:rPr>
                        <a:t>Отклонение планируемых показателей расходов учреждения от фактических расходов (%)</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effectLst/>
                        </a:rPr>
                        <a:t>Не более 3,0</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10"/>
                  </a:ext>
                </a:extLst>
              </a:tr>
              <a:tr h="436482">
                <a:tc>
                  <a:txBody>
                    <a:bodyPr/>
                    <a:lstStyle/>
                    <a:p>
                      <a:r>
                        <a:rPr lang="ru-RU" sz="1200" dirty="0">
                          <a:solidFill>
                            <a:schemeClr val="dk1"/>
                          </a:solidFill>
                          <a:effectLst/>
                        </a:rPr>
                        <a:t>Объем невыполненных бюджетных обязательств (просроченная кредиторская  задолженность учреждения)(тыс.рублей)</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effectLst/>
                        </a:rPr>
                        <a:t>0,0</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11"/>
                  </a:ext>
                </a:extLst>
              </a:tr>
            </a:tbl>
          </a:graphicData>
        </a:graphic>
      </p:graphicFrame>
      <p:sp>
        <p:nvSpPr>
          <p:cNvPr id="2" name="TextBox 1">
            <a:extLst>
              <a:ext uri="{FF2B5EF4-FFF2-40B4-BE49-F238E27FC236}">
                <a16:creationId xmlns:a16="http://schemas.microsoft.com/office/drawing/2014/main" id="{42E2689D-7889-2788-F24E-90D38A7EE684}"/>
              </a:ext>
            </a:extLst>
          </p:cNvPr>
          <p:cNvSpPr txBox="1"/>
          <p:nvPr/>
        </p:nvSpPr>
        <p:spPr>
          <a:xfrm>
            <a:off x="152400" y="0"/>
            <a:ext cx="6858000" cy="1200329"/>
          </a:xfrm>
          <a:prstGeom prst="rect">
            <a:avLst/>
          </a:prstGeom>
          <a:noFill/>
        </p:spPr>
        <p:txBody>
          <a:bodyPr wrap="square" rtlCol="0">
            <a:spAutoFit/>
          </a:bodyPr>
          <a:lstStyle/>
          <a:p>
            <a:pPr algn="ct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«Благоустройство и развитие транспортной инфраструктуры муниципального округа Семеновский Нижегородской области»</a:t>
            </a:r>
          </a:p>
        </p:txBody>
      </p:sp>
    </p:spTree>
    <p:extLst>
      <p:ext uri="{BB962C8B-B14F-4D97-AF65-F5344CB8AC3E}">
        <p14:creationId xmlns:p14="http://schemas.microsoft.com/office/powerpoint/2010/main" val="3451708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3576609126"/>
              </p:ext>
            </p:extLst>
          </p:nvPr>
        </p:nvGraphicFramePr>
        <p:xfrm>
          <a:off x="133013" y="6550202"/>
          <a:ext cx="6592777" cy="2517598"/>
        </p:xfrm>
        <a:graphic>
          <a:graphicData uri="http://schemas.openxmlformats.org/drawingml/2006/table">
            <a:tbl>
              <a:tblPr firstRow="1" bandRow="1">
                <a:tableStyleId>{6E25E649-3F16-4E02-A733-19D2CDBF48F0}</a:tableStyleId>
              </a:tblPr>
              <a:tblGrid>
                <a:gridCol w="5813431">
                  <a:extLst>
                    <a:ext uri="{9D8B030D-6E8A-4147-A177-3AD203B41FA5}">
                      <a16:colId xmlns:a16="http://schemas.microsoft.com/office/drawing/2014/main" val="20000"/>
                    </a:ext>
                  </a:extLst>
                </a:gridCol>
                <a:gridCol w="779346">
                  <a:extLst>
                    <a:ext uri="{9D8B030D-6E8A-4147-A177-3AD203B41FA5}">
                      <a16:colId xmlns:a16="http://schemas.microsoft.com/office/drawing/2014/main" val="20001"/>
                    </a:ext>
                  </a:extLst>
                </a:gridCol>
              </a:tblGrid>
              <a:tr h="520503">
                <a:tc>
                  <a:txBody>
                    <a:bodyPr/>
                    <a:lstStyle/>
                    <a:p>
                      <a:pPr marL="617855" algn="ctr">
                        <a:spcBef>
                          <a:spcPts val="945"/>
                        </a:spcBef>
                        <a:spcAft>
                          <a:spcPts val="0"/>
                        </a:spcAft>
                      </a:pPr>
                      <a:r>
                        <a:rPr lang="ru-RU" sz="1200" dirty="0">
                          <a:effectLst/>
                          <a:latin typeface="Arial" panose="020B0604020202020204" pitchFamily="34" charset="0"/>
                          <a:cs typeface="Arial" panose="020B0604020202020204" pitchFamily="34" charset="0"/>
                        </a:rPr>
                        <a:t>Основные индикаторы достижения цели и показатели непосредственных результатов муниципальной программы:</a:t>
                      </a:r>
                    </a:p>
                  </a:txBody>
                  <a:tcPr marL="0" marR="0" marT="0" marB="0" anchor="ctr"/>
                </a:tc>
                <a:tc>
                  <a:txBody>
                    <a:bodyPr/>
                    <a:lstStyle/>
                    <a:p>
                      <a:pPr marL="183515">
                        <a:lnSpc>
                          <a:spcPts val="1325"/>
                        </a:lnSpc>
                        <a:spcBef>
                          <a:spcPts val="1060"/>
                        </a:spcBef>
                        <a:spcAft>
                          <a:spcPts val="0"/>
                        </a:spcAft>
                      </a:pPr>
                      <a:r>
                        <a:rPr lang="ru-RU" sz="1200" dirty="0">
                          <a:effectLst/>
                          <a:latin typeface="Arial" panose="020B0604020202020204" pitchFamily="34" charset="0"/>
                          <a:cs typeface="Arial" panose="020B0604020202020204" pitchFamily="34" charset="0"/>
                        </a:rPr>
                        <a:t>2026</a:t>
                      </a:r>
                    </a:p>
                    <a:p>
                      <a:pPr marL="221615">
                        <a:lnSpc>
                          <a:spcPts val="1325"/>
                        </a:lnSpc>
                        <a:spcAft>
                          <a:spcPts val="0"/>
                        </a:spcAft>
                      </a:pPr>
                      <a:r>
                        <a:rPr lang="ru-RU" sz="1200" dirty="0">
                          <a:effectLst/>
                          <a:latin typeface="Arial" panose="020B0604020202020204" pitchFamily="34" charset="0"/>
                          <a:cs typeface="Arial" panose="020B0604020202020204" pitchFamily="34" charset="0"/>
                        </a:rPr>
                        <a:t>год</a:t>
                      </a:r>
                      <a:endParaRPr lang="ru-RU" sz="12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10000"/>
                  </a:ext>
                </a:extLst>
              </a:tr>
              <a:tr h="782918">
                <a:tc>
                  <a:txBody>
                    <a:bodyPr/>
                    <a:lstStyle/>
                    <a:p>
                      <a:pPr marR="62865" algn="just">
                        <a:lnSpc>
                          <a:spcPct val="98000"/>
                        </a:lnSpc>
                        <a:spcBef>
                          <a:spcPts val="250"/>
                        </a:spcBef>
                        <a:spcAft>
                          <a:spcPts val="0"/>
                        </a:spcAft>
                      </a:pPr>
                      <a:r>
                        <a:rPr lang="ru-RU" sz="1200" dirty="0">
                          <a:solidFill>
                            <a:schemeClr val="dk1"/>
                          </a:solidFill>
                          <a:effectLst/>
                          <a:latin typeface="Arial" panose="020B0604020202020204" pitchFamily="34" charset="0"/>
                          <a:cs typeface="Arial" panose="020B0604020202020204" pitchFamily="34" charset="0"/>
                        </a:rPr>
                        <a:t>Количество благоустроенных дворовых территорий многоквартирных домов (ед.)</a:t>
                      </a:r>
                      <a:endParaRPr lang="ru-RU" sz="1200" dirty="0">
                        <a:effectLst/>
                        <a:latin typeface="Arial" pitchFamily="34" charset="0"/>
                        <a:ea typeface="Verdana" panose="020B0604030504040204" pitchFamily="34" charset="0"/>
                        <a:cs typeface="Arial" pitchFamily="34" charset="0"/>
                      </a:endParaRPr>
                    </a:p>
                  </a:txBody>
                  <a:tcPr marL="0" marR="0" marT="0" marB="0"/>
                </a:tc>
                <a:tc>
                  <a:txBody>
                    <a:bodyPr/>
                    <a:lstStyle/>
                    <a:p>
                      <a:pPr>
                        <a:spcBef>
                          <a:spcPts val="45"/>
                        </a:spcBef>
                        <a:spcAft>
                          <a:spcPts val="0"/>
                        </a:spcAft>
                      </a:pPr>
                      <a:r>
                        <a:rPr lang="ru-RU" sz="1200" dirty="0">
                          <a:effectLst/>
                          <a:latin typeface="Arial" panose="020B0604020202020204" pitchFamily="34" charset="0"/>
                          <a:cs typeface="Arial" panose="020B0604020202020204" pitchFamily="34" charset="0"/>
                        </a:rPr>
                        <a:t> </a:t>
                      </a:r>
                    </a:p>
                    <a:p>
                      <a:pPr marL="55880" marR="54610" algn="ctr">
                        <a:spcAft>
                          <a:spcPts val="0"/>
                        </a:spcAft>
                      </a:pPr>
                      <a:r>
                        <a:rPr lang="ru-RU" sz="1200" dirty="0">
                          <a:effectLst/>
                          <a:latin typeface="Arial" panose="020B0604020202020204" pitchFamily="34" charset="0"/>
                          <a:cs typeface="Arial" panose="020B0604020202020204" pitchFamily="34" charset="0"/>
                        </a:rPr>
                        <a:t>12</a:t>
                      </a:r>
                      <a:endParaRPr lang="ru-RU" sz="1200" dirty="0">
                        <a:effectLst/>
                        <a:latin typeface="Arial" pitchFamily="34" charset="0"/>
                        <a:ea typeface="Verdana" panose="020B0604030504040204" pitchFamily="34" charset="0"/>
                        <a:cs typeface="Arial" pitchFamily="34" charset="0"/>
                      </a:endParaRPr>
                    </a:p>
                  </a:txBody>
                  <a:tcPr marL="0" marR="0" marT="0" marB="0"/>
                </a:tc>
                <a:extLst>
                  <a:ext uri="{0D108BD9-81ED-4DB2-BD59-A6C34878D82A}">
                    <a16:rowId xmlns:a16="http://schemas.microsoft.com/office/drawing/2014/main" val="10001"/>
                  </a:ext>
                </a:extLst>
              </a:tr>
              <a:tr h="247591">
                <a:tc>
                  <a:txBody>
                    <a:bodyPr/>
                    <a:lstStyle/>
                    <a:p>
                      <a:pPr algn="l">
                        <a:lnSpc>
                          <a:spcPts val="1330"/>
                        </a:lnSpc>
                        <a:spcBef>
                          <a:spcPts val="205"/>
                        </a:spcBef>
                        <a:spcAft>
                          <a:spcPts val="0"/>
                        </a:spcAft>
                      </a:pPr>
                      <a:r>
                        <a:rPr lang="ru-RU" sz="1200" dirty="0">
                          <a:solidFill>
                            <a:schemeClr val="dk1"/>
                          </a:solidFill>
                          <a:effectLst/>
                          <a:latin typeface="Arial" panose="020B0604020202020204" pitchFamily="34" charset="0"/>
                          <a:cs typeface="Arial" panose="020B0604020202020204" pitchFamily="34" charset="0"/>
                        </a:rPr>
                        <a:t>Количество благоустроенных общественных территорий (</a:t>
                      </a:r>
                      <a:r>
                        <a:rPr lang="ru-RU" sz="1200" dirty="0" err="1">
                          <a:solidFill>
                            <a:schemeClr val="dk1"/>
                          </a:solidFill>
                          <a:effectLst/>
                          <a:latin typeface="Arial" panose="020B0604020202020204" pitchFamily="34" charset="0"/>
                          <a:cs typeface="Arial" panose="020B0604020202020204" pitchFamily="34" charset="0"/>
                        </a:rPr>
                        <a:t>ед</a:t>
                      </a:r>
                      <a:r>
                        <a:rPr lang="ru-RU" sz="1200" dirty="0">
                          <a:solidFill>
                            <a:schemeClr val="dk1"/>
                          </a:solidFill>
                          <a:effectLst/>
                          <a:latin typeface="Arial" panose="020B0604020202020204" pitchFamily="34" charset="0"/>
                          <a:cs typeface="Arial" panose="020B0604020202020204" pitchFamily="34" charset="0"/>
                        </a:rPr>
                        <a:t>)</a:t>
                      </a:r>
                      <a:endParaRPr lang="ru-RU" sz="1200" dirty="0">
                        <a:effectLst/>
                        <a:latin typeface="Arial" pitchFamily="34" charset="0"/>
                        <a:ea typeface="Verdana" panose="020B0604030504040204" pitchFamily="34" charset="0"/>
                        <a:cs typeface="Arial" pitchFamily="34" charset="0"/>
                      </a:endParaRPr>
                    </a:p>
                  </a:txBody>
                  <a:tcPr marL="0" marR="0" marT="0" marB="0" anchor="ctr"/>
                </a:tc>
                <a:tc>
                  <a:txBody>
                    <a:bodyPr/>
                    <a:lstStyle/>
                    <a:p>
                      <a:pPr algn="ctr">
                        <a:spcBef>
                          <a:spcPts val="20"/>
                        </a:spcBef>
                        <a:spcAft>
                          <a:spcPts val="0"/>
                        </a:spcAft>
                      </a:pPr>
                      <a:r>
                        <a:rPr lang="ru-RU" sz="1200" dirty="0">
                          <a:effectLst/>
                          <a:latin typeface="Arial" pitchFamily="34" charset="0"/>
                          <a:ea typeface="Verdana" panose="020B0604030504040204" pitchFamily="34" charset="0"/>
                          <a:cs typeface="Arial" pitchFamily="34" charset="0"/>
                        </a:rPr>
                        <a:t>2</a:t>
                      </a:r>
                    </a:p>
                  </a:txBody>
                  <a:tcPr marL="0" marR="0" marT="0" marB="0"/>
                </a:tc>
                <a:extLst>
                  <a:ext uri="{0D108BD9-81ED-4DB2-BD59-A6C34878D82A}">
                    <a16:rowId xmlns:a16="http://schemas.microsoft.com/office/drawing/2014/main" val="10002"/>
                  </a:ext>
                </a:extLst>
              </a:tr>
              <a:tr h="966586">
                <a:tc>
                  <a:txBody>
                    <a:bodyPr/>
                    <a:lstStyle/>
                    <a:p>
                      <a:r>
                        <a:rPr lang="ru-RU" sz="1200" dirty="0">
                          <a:solidFill>
                            <a:schemeClr val="dk1"/>
                          </a:solidFill>
                          <a:effectLst/>
                          <a:latin typeface="Arial" panose="020B0604020202020204" pitchFamily="34" charset="0"/>
                          <a:cs typeface="Arial" panose="020B0604020202020204" pitchFamily="34" charset="0"/>
                        </a:rPr>
                        <a:t>Доля финансирования заинтересованных лиц  от общего числа собственников помещений в многоквартирных домах, собственников иных зданий и сооружений, расположенных в границах дворовых территорий, подлежащих благоустройству (дополнительный перечень работ)%</a:t>
                      </a:r>
                      <a:endParaRPr lang="ru-RU" sz="1200" dirty="0">
                        <a:solidFill>
                          <a:schemeClr val="dk1"/>
                        </a:solidFill>
                        <a:effectLst/>
                        <a:latin typeface="Arial" pitchFamily="34" charset="0"/>
                        <a:ea typeface="+mn-ea"/>
                        <a:cs typeface="Arial" pitchFamily="34" charset="0"/>
                      </a:endParaRPr>
                    </a:p>
                  </a:txBody>
                  <a:tcPr marL="0" marR="0" marT="0" marB="0"/>
                </a:tc>
                <a:tc>
                  <a:txBody>
                    <a:bodyPr/>
                    <a:lstStyle/>
                    <a:p>
                      <a:pPr algn="ctr">
                        <a:spcBef>
                          <a:spcPts val="55"/>
                        </a:spcBef>
                        <a:spcAft>
                          <a:spcPts val="0"/>
                        </a:spcAft>
                      </a:pPr>
                      <a:r>
                        <a:rPr lang="ru-RU" sz="1200" dirty="0">
                          <a:effectLst/>
                          <a:latin typeface="Arial" panose="020B0604020202020204" pitchFamily="34" charset="0"/>
                          <a:cs typeface="Arial" panose="020B0604020202020204" pitchFamily="34" charset="0"/>
                        </a:rPr>
                        <a:t> </a:t>
                      </a:r>
                      <a:r>
                        <a:rPr lang="ru-RU" sz="1200" dirty="0">
                          <a:solidFill>
                            <a:schemeClr val="dk1"/>
                          </a:solidFill>
                          <a:effectLst/>
                          <a:latin typeface="Arial" panose="020B0604020202020204" pitchFamily="34" charset="0"/>
                          <a:cs typeface="Arial" panose="020B0604020202020204" pitchFamily="34" charset="0"/>
                        </a:rPr>
                        <a:t>20</a:t>
                      </a:r>
                      <a:endParaRPr lang="ru-RU" sz="1200" dirty="0">
                        <a:solidFill>
                          <a:schemeClr val="dk1"/>
                        </a:solidFill>
                        <a:effectLst/>
                        <a:latin typeface="Arial" pitchFamily="34" charset="0"/>
                        <a:ea typeface="+mn-ea"/>
                        <a:cs typeface="Arial" pitchFamily="34" charset="0"/>
                      </a:endParaRPr>
                    </a:p>
                  </a:txBody>
                  <a:tcPr marL="0" marR="0" marT="0" marB="0"/>
                </a:tc>
                <a:extLst>
                  <a:ext uri="{0D108BD9-81ED-4DB2-BD59-A6C34878D82A}">
                    <a16:rowId xmlns:a16="http://schemas.microsoft.com/office/drawing/2014/main" val="10003"/>
                  </a:ext>
                </a:extLst>
              </a:tr>
            </a:tbl>
          </a:graphicData>
        </a:graphic>
      </p:graphicFrame>
      <p:sp>
        <p:nvSpPr>
          <p:cNvPr id="2" name="Прямоугольник 1">
            <a:extLst>
              <a:ext uri="{FF2B5EF4-FFF2-40B4-BE49-F238E27FC236}">
                <a16:creationId xmlns:a16="http://schemas.microsoft.com/office/drawing/2014/main" id="{2083CB3A-96BA-49C7-BB10-3F8E10675BED}"/>
              </a:ext>
            </a:extLst>
          </p:cNvPr>
          <p:cNvSpPr/>
          <p:nvPr/>
        </p:nvSpPr>
        <p:spPr>
          <a:xfrm>
            <a:off x="154538" y="4320199"/>
            <a:ext cx="3187489" cy="993029"/>
          </a:xfrm>
          <a:prstGeom prst="rect">
            <a:avLst/>
          </a:prstGeom>
        </p:spPr>
        <p:txBody>
          <a:bodyPr wrap="square">
            <a:spAutoFit/>
          </a:bodyPr>
          <a:lstStyle/>
          <a:p>
            <a:pPr algn="just">
              <a:lnSpc>
                <a:spcPct val="115000"/>
              </a:lnSpc>
              <a:spcAft>
                <a:spcPts val="0"/>
              </a:spcAft>
            </a:pPr>
            <a:r>
              <a:rPr lang="ru-RU" sz="13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3</a:t>
            </a:r>
            <a:r>
              <a:rPr lang="ru-RU" sz="13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,7 млн. рублей</a:t>
            </a:r>
          </a:p>
          <a:p>
            <a:pPr>
              <a:lnSpc>
                <a:spcPct val="115000"/>
              </a:lnSpc>
              <a:spcAft>
                <a:spcPts val="0"/>
              </a:spcAft>
            </a:pPr>
            <a:r>
              <a:rPr lang="ru-RU" sz="1300" dirty="0">
                <a:effectLst/>
                <a:latin typeface="Arial" panose="020B0604020202020204" pitchFamily="34" charset="0"/>
                <a:ea typeface="Verdana" panose="020B0604030504040204" pitchFamily="34" charset="0"/>
                <a:cs typeface="Arial" panose="020B0604020202020204" pitchFamily="34" charset="0"/>
              </a:rPr>
              <a:t>Благоустройство дворовых территорий муниципального                      округа Семеновский</a:t>
            </a:r>
          </a:p>
        </p:txBody>
      </p:sp>
      <p:sp>
        <p:nvSpPr>
          <p:cNvPr id="3" name="Прямоугольник 2">
            <a:extLst>
              <a:ext uri="{FF2B5EF4-FFF2-40B4-BE49-F238E27FC236}">
                <a16:creationId xmlns:a16="http://schemas.microsoft.com/office/drawing/2014/main" id="{308BBA39-1866-4E39-BCDD-28F92470ADA7}"/>
              </a:ext>
            </a:extLst>
          </p:cNvPr>
          <p:cNvSpPr/>
          <p:nvPr/>
        </p:nvSpPr>
        <p:spPr>
          <a:xfrm>
            <a:off x="179729" y="5344924"/>
            <a:ext cx="2334871" cy="1092607"/>
          </a:xfrm>
          <a:prstGeom prst="rect">
            <a:avLst/>
          </a:prstGeom>
        </p:spPr>
        <p:txBody>
          <a:bodyPr wrap="square">
            <a:spAutoFit/>
          </a:bodyPr>
          <a:lstStyle/>
          <a:p>
            <a:pPr algn="just">
              <a:spcAft>
                <a:spcPts val="0"/>
              </a:spcAft>
            </a:pPr>
            <a:r>
              <a:rPr lang="ru-RU" sz="13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13,8 млн. рублей</a:t>
            </a:r>
          </a:p>
          <a:p>
            <a:pPr algn="just">
              <a:spcAft>
                <a:spcPts val="0"/>
              </a:spcAft>
            </a:pPr>
            <a:r>
              <a:rPr lang="ru-RU" sz="1300" dirty="0">
                <a:solidFill>
                  <a:schemeClr val="tx1">
                    <a:lumMod val="95000"/>
                    <a:lumOff val="5000"/>
                  </a:schemeClr>
                </a:solidFill>
                <a:effectLst/>
                <a:latin typeface="Arial" panose="020B0604020202020204" pitchFamily="34" charset="0"/>
                <a:ea typeface="Verdana" panose="020B0604030504040204" pitchFamily="34" charset="0"/>
                <a:cs typeface="Arial" panose="020B0604020202020204" pitchFamily="34" charset="0"/>
              </a:rPr>
              <a:t>Благоустройство общественных территорий муниципального   округа Семеновский </a:t>
            </a:r>
          </a:p>
        </p:txBody>
      </p:sp>
      <p:sp>
        <p:nvSpPr>
          <p:cNvPr id="6" name="Прямоугольник 5"/>
          <p:cNvSpPr/>
          <p:nvPr/>
        </p:nvSpPr>
        <p:spPr>
          <a:xfrm>
            <a:off x="-86973" y="1204004"/>
            <a:ext cx="3429000" cy="1592744"/>
          </a:xfrm>
          <a:prstGeom prst="rect">
            <a:avLst/>
          </a:prstGeom>
        </p:spPr>
        <p:txBody>
          <a:bodyPr>
            <a:spAutoFit/>
          </a:bodyPr>
          <a:lstStyle/>
          <a:p>
            <a:pPr marL="290195">
              <a:lnSpc>
                <a:spcPts val="1565"/>
              </a:lnSpc>
              <a:spcBef>
                <a:spcPts val="880"/>
              </a:spcBef>
              <a:spcAft>
                <a:spcPts val="0"/>
              </a:spcAft>
            </a:pPr>
            <a:r>
              <a:rPr lang="ru-RU" sz="13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Срок действия программы</a:t>
            </a:r>
            <a:endParaRPr lang="ru-RU" sz="13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35"/>
              </a:lnSpc>
              <a:spcAft>
                <a:spcPts val="0"/>
              </a:spcAft>
            </a:pPr>
            <a:r>
              <a:rPr lang="ru-RU" sz="13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2018-2026</a:t>
            </a:r>
            <a:r>
              <a:rPr lang="ru-RU" sz="1300" spc="95"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годы</a:t>
            </a:r>
          </a:p>
          <a:p>
            <a:pPr marL="290195">
              <a:lnSpc>
                <a:spcPts val="1565"/>
              </a:lnSpc>
              <a:spcBef>
                <a:spcPts val="660"/>
              </a:spcBef>
              <a:spcAft>
                <a:spcPts val="0"/>
              </a:spcAft>
            </a:pPr>
            <a:r>
              <a:rPr lang="ru-RU" sz="13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Цель</a:t>
            </a:r>
            <a:r>
              <a:rPr lang="ru-RU" sz="1300" b="1" spc="13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3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ru-RU" sz="13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290195">
              <a:lnSpc>
                <a:spcPts val="1325"/>
              </a:lnSpc>
              <a:spcAft>
                <a:spcPts val="0"/>
              </a:spcAft>
            </a:pPr>
            <a:r>
              <a:rPr lang="ru-RU" sz="13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повышение комфортности условий проживания и уровня благоустройства территории городского округа Семеновский</a:t>
            </a:r>
          </a:p>
          <a:p>
            <a:pPr marL="290195">
              <a:lnSpc>
                <a:spcPts val="1325"/>
              </a:lnSpc>
              <a:spcAft>
                <a:spcPts val="0"/>
              </a:spcAft>
            </a:pPr>
            <a:endParaRPr lang="ru-RU" sz="13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4"/>
          <p:cNvSpPr>
            <a:spLocks noChangeArrowheads="1"/>
          </p:cNvSpPr>
          <p:nvPr/>
        </p:nvSpPr>
        <p:spPr bwMode="auto">
          <a:xfrm>
            <a:off x="3276600" y="1143000"/>
            <a:ext cx="3353816"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00" b="1" i="0" u="none" strike="noStrike" cap="none" normalizeH="0" baseline="0" dirty="0">
                <a:ln>
                  <a:noFill/>
                </a:ln>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Утверждена</a:t>
            </a:r>
            <a:endParaRPr kumimoji="0" lang="ru-RU" altLang="ru-RU" sz="1300" b="0" i="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ru-RU" altLang="ru-RU" sz="13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П</a:t>
            </a:r>
            <a:r>
              <a:rPr kumimoji="0" lang="ru-RU" altLang="ru-RU" sz="1300" b="0" i="0" u="none" strike="noStrike" cap="none" normalizeH="0" baseline="0" dirty="0">
                <a:ln>
                  <a:noFill/>
                </a:ln>
                <a:solidFill>
                  <a:schemeClr val="tx1">
                    <a:lumMod val="95000"/>
                    <a:lumOff val="5000"/>
                  </a:schemeClr>
                </a:solidFill>
                <a:effectLst/>
                <a:latin typeface="Arial" panose="020B0604020202020204" pitchFamily="34" charset="0"/>
                <a:ea typeface="Verdana" panose="020B0604030504040204" pitchFamily="34" charset="0"/>
                <a:cs typeface="Arial" panose="020B0604020202020204" pitchFamily="34" charset="0"/>
              </a:rPr>
              <a:t>остановление администрации городского округа Семеновский от 28.03.2018 № 668 «Об утверждении муниципальной программы «Формирование современной городской среды на территории муниципального округа Семеновский Нижегородской области»</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lumMod val="95000"/>
                    <a:lumOff val="5000"/>
                  </a:schemeClr>
                </a:solidFill>
                <a:effectLst/>
                <a:latin typeface="Arial" panose="020B0604020202020204" pitchFamily="34" charset="0"/>
                <a:ea typeface="Verdana" panose="020B0604030504040204" pitchFamily="34" charset="0"/>
                <a:cs typeface="Arial" panose="020B0604020202020204" pitchFamily="34" charset="0"/>
              </a:rPr>
              <a:t> </a:t>
            </a:r>
            <a:r>
              <a:rPr kumimoji="0" lang="ru-RU" altLang="ru-RU" sz="1300" b="1" i="0" u="none" strike="noStrike" cap="none" normalizeH="0" baseline="0" dirty="0">
                <a:ln>
                  <a:noFill/>
                </a:ln>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Муниципальный заказчик-координатор</a:t>
            </a:r>
            <a:endParaRPr kumimoji="0" lang="ru-RU" altLang="ru-RU" sz="1300" b="0" i="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lumMod val="95000"/>
                    <a:lumOff val="5000"/>
                  </a:schemeClr>
                </a:solidFill>
                <a:effectLst/>
                <a:latin typeface="Arial" panose="020B0604020202020204" pitchFamily="34" charset="0"/>
                <a:ea typeface="Verdana" panose="020B0604030504040204" pitchFamily="34" charset="0"/>
                <a:cs typeface="Arial" panose="020B0604020202020204" pitchFamily="34" charset="0"/>
              </a:rPr>
              <a:t>Административно-техническая инспекция</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lumMod val="95000"/>
                    <a:lumOff val="5000"/>
                  </a:schemeClr>
                </a:solidFill>
                <a:effectLst/>
                <a:latin typeface="Arial" panose="020B0604020202020204" pitchFamily="34" charset="0"/>
                <a:ea typeface="Verdana" panose="020B0604030504040204" pitchFamily="34" charset="0"/>
                <a:cs typeface="Arial" panose="020B0604020202020204" pitchFamily="34" charset="0"/>
              </a:rPr>
              <a:t>Администрации муниципального округа Семеновский</a:t>
            </a:r>
            <a:endParaRPr kumimoji="0" lang="ru-RU" altLang="ru-RU" sz="1300" b="0" i="0" u="none" strike="noStrike" cap="none" normalizeH="0" baseline="0" dirty="0">
              <a:ln>
                <a:noFill/>
              </a:ln>
              <a:solidFill>
                <a:schemeClr val="tx1">
                  <a:lumMod val="95000"/>
                  <a:lumOff val="5000"/>
                </a:schemeClr>
              </a:solidFill>
              <a:effectLst/>
              <a:latin typeface="Arial" panose="020B0604020202020204" pitchFamily="34" charset="0"/>
              <a:cs typeface="Arial" panose="020B0604020202020204" pitchFamily="34" charset="0"/>
            </a:endParaRPr>
          </a:p>
        </p:txBody>
      </p:sp>
      <p:sp>
        <p:nvSpPr>
          <p:cNvPr id="12" name="TextBox 11"/>
          <p:cNvSpPr txBox="1"/>
          <p:nvPr/>
        </p:nvSpPr>
        <p:spPr>
          <a:xfrm>
            <a:off x="-400552" y="76200"/>
            <a:ext cx="7258552" cy="1200329"/>
          </a:xfrm>
          <a:prstGeom prst="rect">
            <a:avLst/>
          </a:prstGeom>
          <a:noFill/>
        </p:spPr>
        <p:txBody>
          <a:bodyPr wrap="square" rtlCol="0">
            <a:spAutoFit/>
          </a:bodyPr>
          <a:lstStyle/>
          <a:p>
            <a:pPr algn="ct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«Формирование современной городской среды</a:t>
            </a:r>
          </a:p>
          <a:p>
            <a:pPr algn="ct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на территории муниципального округа Семеновский Нижегородской области»             </a:t>
            </a:r>
          </a:p>
        </p:txBody>
      </p:sp>
      <p:sp>
        <p:nvSpPr>
          <p:cNvPr id="16" name="Text Box 463">
            <a:extLst>
              <a:ext uri="{FF2B5EF4-FFF2-40B4-BE49-F238E27FC236}">
                <a16:creationId xmlns:a16="http://schemas.microsoft.com/office/drawing/2014/main" id="{DFCF6170-E84D-5ECA-57DA-B5402AC89C8F}"/>
              </a:ext>
            </a:extLst>
          </p:cNvPr>
          <p:cNvSpPr txBox="1">
            <a:spLocks noChangeArrowheads="1"/>
          </p:cNvSpPr>
          <p:nvPr/>
        </p:nvSpPr>
        <p:spPr bwMode="auto">
          <a:xfrm>
            <a:off x="0" y="2667000"/>
            <a:ext cx="3048961" cy="180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1605" marR="138430" algn="ctr">
              <a:spcBef>
                <a:spcPts val="3440"/>
              </a:spcBef>
              <a:spcAft>
                <a:spcPts val="0"/>
              </a:spcAft>
            </a:pPr>
            <a:r>
              <a:rPr lang="ru-RU" sz="33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17,5</a:t>
            </a:r>
            <a:endParaRPr lang="ru-RU" sz="11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39700" marR="138430" algn="ctr">
              <a:lnSpc>
                <a:spcPts val="1560"/>
              </a:lnSpc>
              <a:spcBef>
                <a:spcPts val="10"/>
              </a:spcBef>
              <a:spcAft>
                <a:spcPts val="0"/>
              </a:spcAft>
            </a:pPr>
            <a:r>
              <a:rPr lang="ru-RU" sz="1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млн.</a:t>
            </a:r>
            <a:r>
              <a:rPr lang="ru-RU" sz="1300" b="1" spc="230"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 </a:t>
            </a:r>
            <a:r>
              <a:rPr lang="ru-RU" sz="1300" b="1" dirty="0">
                <a:solidFill>
                  <a:schemeClr val="tx2">
                    <a:lumMod val="75000"/>
                  </a:schemeClr>
                </a:solidFill>
                <a:effectLst/>
                <a:latin typeface="Tahoma" panose="020B0604030504040204" pitchFamily="34" charset="0"/>
                <a:ea typeface="Verdana" panose="020B0604030504040204" pitchFamily="34" charset="0"/>
                <a:cs typeface="Verdana" panose="020B0604030504040204" pitchFamily="34" charset="0"/>
              </a:rPr>
              <a:t>рублей</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marL="142875" marR="138430" algn="ctr">
              <a:lnSpc>
                <a:spcPts val="1565"/>
              </a:lnSpc>
              <a:spcAft>
                <a:spcPts val="0"/>
              </a:spcAft>
            </a:pPr>
            <a:r>
              <a:rPr lang="ru-RU" sz="1600"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расходы</a:t>
            </a:r>
            <a:r>
              <a:rPr lang="ru-RU" sz="1600" spc="80"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 </a:t>
            </a:r>
            <a:r>
              <a:rPr lang="ru-RU" sz="1600"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на</a:t>
            </a:r>
            <a:r>
              <a:rPr lang="ru-RU" sz="1600" spc="75"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 </a:t>
            </a:r>
            <a:r>
              <a:rPr lang="ru-RU" sz="1600"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выполнение</a:t>
            </a:r>
          </a:p>
          <a:p>
            <a:pPr marL="142240" marR="138430" algn="ctr">
              <a:lnSpc>
                <a:spcPts val="1565"/>
              </a:lnSpc>
              <a:spcAft>
                <a:spcPts val="0"/>
              </a:spcAft>
            </a:pPr>
            <a:r>
              <a:rPr lang="ru-RU" sz="1600"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rPr>
              <a:t>Программы</a:t>
            </a:r>
          </a:p>
          <a:p>
            <a:pPr marL="142240" marR="138430" algn="ctr">
              <a:lnSpc>
                <a:spcPts val="1565"/>
              </a:lnSpc>
              <a:spcAft>
                <a:spcPts val="0"/>
              </a:spcAft>
            </a:pPr>
            <a:endParaRPr lang="ru-RU" sz="1600"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1605" marR="138430" algn="ctr">
              <a:lnSpc>
                <a:spcPts val="1560"/>
              </a:lnSpc>
              <a:spcAft>
                <a:spcPts val="0"/>
              </a:spcAft>
            </a:pPr>
            <a:r>
              <a:rPr lang="ru-RU"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в</a:t>
            </a:r>
            <a:r>
              <a:rPr lang="ru-RU" b="1" spc="5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b="1" spc="5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году</a:t>
            </a:r>
            <a:endPar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40287D16-E125-9E08-5BFD-1A6FDD25DFA6}"/>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55</a:t>
            </a:fld>
            <a:endParaRPr lang="ru-RU" spc="-100" dirty="0"/>
          </a:p>
        </p:txBody>
      </p:sp>
      <p:pic>
        <p:nvPicPr>
          <p:cNvPr id="9" name="Рисунок 8">
            <a:extLst>
              <a:ext uri="{FF2B5EF4-FFF2-40B4-BE49-F238E27FC236}">
                <a16:creationId xmlns:a16="http://schemas.microsoft.com/office/drawing/2014/main" id="{53A7B4EC-62F2-DD06-1678-0E561F423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267200"/>
            <a:ext cx="3835401" cy="2157413"/>
          </a:xfrm>
          <a:prstGeom prst="rect">
            <a:avLst/>
          </a:prstGeom>
        </p:spPr>
      </p:pic>
    </p:spTree>
    <p:extLst>
      <p:ext uri="{BB962C8B-B14F-4D97-AF65-F5344CB8AC3E}">
        <p14:creationId xmlns:p14="http://schemas.microsoft.com/office/powerpoint/2010/main" val="163278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79" y="-16133"/>
            <a:ext cx="6858000" cy="1200329"/>
          </a:xfrm>
          <a:prstGeom prst="rect">
            <a:avLst/>
          </a:prstGeom>
          <a:noFill/>
        </p:spPr>
        <p:txBody>
          <a:bodyPr wrap="square" rtlCol="0">
            <a:spAutoFit/>
          </a:bodyPr>
          <a:lstStyle/>
          <a:p>
            <a:pPr algn="ct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Муниципальная программа</a:t>
            </a:r>
            <a:b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b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«Развитие и строительство социальной и инженерной инфраструктуры на территории муниципального Семеновский Нижегородской области» </a:t>
            </a:r>
          </a:p>
        </p:txBody>
      </p:sp>
      <p:sp>
        <p:nvSpPr>
          <p:cNvPr id="4" name="Прямоугольник 3"/>
          <p:cNvSpPr/>
          <p:nvPr/>
        </p:nvSpPr>
        <p:spPr>
          <a:xfrm>
            <a:off x="-102970" y="1149335"/>
            <a:ext cx="3429000" cy="2421176"/>
          </a:xfrm>
          <a:prstGeom prst="rect">
            <a:avLst/>
          </a:prstGeom>
        </p:spPr>
        <p:txBody>
          <a:bodyPr>
            <a:spAutoFit/>
          </a:bodyPr>
          <a:lstStyle/>
          <a:p>
            <a:pPr marL="309245">
              <a:lnSpc>
                <a:spcPts val="1565"/>
              </a:lnSpc>
              <a:spcBef>
                <a:spcPts val="605"/>
              </a:spcBef>
              <a:spcAft>
                <a:spcPts val="0"/>
              </a:spcAft>
            </a:pPr>
            <a:r>
              <a:rPr lang="ru-RU" sz="1600" b="1" dirty="0">
                <a:solidFill>
                  <a:schemeClr val="tx2"/>
                </a:solidFill>
                <a:latin typeface="Arial" panose="020B0604020202020204" pitchFamily="34" charset="0"/>
                <a:ea typeface="Verdana" panose="020B0604030504040204" pitchFamily="34" charset="0"/>
                <a:cs typeface="Arial" panose="020B0604020202020204" pitchFamily="34" charset="0"/>
              </a:rPr>
              <a:t>Цель</a:t>
            </a:r>
            <a:r>
              <a:rPr lang="ru-RU" sz="1600" b="1" spc="135"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solidFill>
                <a:latin typeface="Arial" panose="020B0604020202020204" pitchFamily="34" charset="0"/>
                <a:ea typeface="Verdana" panose="020B0604030504040204" pitchFamily="34" charset="0"/>
                <a:cs typeface="Arial" panose="020B0604020202020204" pitchFamily="34" charset="0"/>
              </a:rPr>
              <a:t>программы</a:t>
            </a:r>
            <a:endParaRPr lang="ru-RU" sz="16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marL="180340">
              <a:spcBef>
                <a:spcPts val="15"/>
              </a:spcBef>
              <a:spcAft>
                <a:spcPts val="0"/>
              </a:spcAft>
            </a:pPr>
            <a:r>
              <a:rPr lang="ru-RU" sz="1300" dirty="0">
                <a:latin typeface="Arial" panose="020B0604020202020204" pitchFamily="34" charset="0"/>
                <a:ea typeface="Times New Roman" panose="02020603050405020304" pitchFamily="18" charset="0"/>
                <a:cs typeface="Arial" panose="020B0604020202020204" pitchFamily="34" charset="0"/>
              </a:rPr>
              <a:t>Создание материальной базы для развития социальной и инженерной инфраструктуры для обеспечения повышения качества жизни населения муниципального округа Семеновский, улучшение обеспечения коммунальными услугами населения района.</a:t>
            </a:r>
            <a:br>
              <a:rPr lang="ru-RU" sz="1300" dirty="0">
                <a:latin typeface="Arial" panose="020B0604020202020204" pitchFamily="34" charset="0"/>
                <a:ea typeface="Times New Roman" panose="02020603050405020304" pitchFamily="18" charset="0"/>
                <a:cs typeface="Arial" panose="020B0604020202020204" pitchFamily="34" charset="0"/>
              </a:rPr>
            </a:br>
            <a:r>
              <a:rPr lang="ru-RU" sz="1600" b="1" dirty="0">
                <a:solidFill>
                  <a:schemeClr val="tx2"/>
                </a:solidFill>
                <a:latin typeface="Arial" panose="020B0604020202020204" pitchFamily="34" charset="0"/>
                <a:ea typeface="Verdana" panose="020B0604030504040204" pitchFamily="34" charset="0"/>
                <a:cs typeface="Arial" panose="020B0604020202020204" pitchFamily="34" charset="0"/>
              </a:rPr>
              <a:t>Срок</a:t>
            </a:r>
            <a:r>
              <a:rPr lang="ru-RU" sz="1600" b="1" spc="-40"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solidFill>
                <a:latin typeface="Arial" panose="020B0604020202020204" pitchFamily="34" charset="0"/>
                <a:ea typeface="Verdana" panose="020B0604030504040204" pitchFamily="34" charset="0"/>
                <a:cs typeface="Arial" panose="020B0604020202020204" pitchFamily="34" charset="0"/>
              </a:rPr>
              <a:t>действия</a:t>
            </a:r>
            <a:r>
              <a:rPr lang="ru-RU" sz="1600" b="1" spc="-40"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solidFill>
                <a:latin typeface="Arial" panose="020B0604020202020204" pitchFamily="34" charset="0"/>
                <a:ea typeface="Verdana" panose="020B0604030504040204" pitchFamily="34" charset="0"/>
                <a:cs typeface="Arial" panose="020B0604020202020204" pitchFamily="34" charset="0"/>
              </a:rPr>
              <a:t>программы</a:t>
            </a:r>
            <a:br>
              <a:rPr lang="ru-RU" sz="1300" dirty="0">
                <a:latin typeface="Arial" panose="020B0604020202020204" pitchFamily="34" charset="0"/>
                <a:ea typeface="Verdana" panose="020B0604030504040204" pitchFamily="34" charset="0"/>
                <a:cs typeface="Arial" panose="020B0604020202020204" pitchFamily="34" charset="0"/>
              </a:rPr>
            </a:br>
            <a:r>
              <a:rPr lang="ru-RU" dirty="0">
                <a:solidFill>
                  <a:srgbClr val="0F243E"/>
                </a:solidFill>
                <a:latin typeface="Arial" panose="020B0604020202020204" pitchFamily="34" charset="0"/>
                <a:ea typeface="Verdana" panose="020B0604030504040204" pitchFamily="34" charset="0"/>
                <a:cs typeface="Arial" panose="020B0604020202020204" pitchFamily="34" charset="0"/>
              </a:rPr>
              <a:t>2025-2028</a:t>
            </a:r>
            <a:r>
              <a:rPr lang="ru-RU" spc="145" dirty="0">
                <a:solidFill>
                  <a:srgbClr val="0F243E"/>
                </a:solidFill>
                <a:latin typeface="Arial" panose="020B0604020202020204" pitchFamily="34" charset="0"/>
                <a:ea typeface="Verdana" panose="020B0604030504040204" pitchFamily="34" charset="0"/>
                <a:cs typeface="Arial" panose="020B0604020202020204" pitchFamily="34" charset="0"/>
              </a:rPr>
              <a:t> </a:t>
            </a:r>
            <a:r>
              <a:rPr lang="ru-RU" dirty="0">
                <a:solidFill>
                  <a:srgbClr val="0F243E"/>
                </a:solidFill>
                <a:latin typeface="Arial" panose="020B0604020202020204" pitchFamily="34" charset="0"/>
                <a:ea typeface="Verdana" panose="020B0604030504040204" pitchFamily="34" charset="0"/>
                <a:cs typeface="Arial" panose="020B0604020202020204" pitchFamily="34" charset="0"/>
              </a:rPr>
              <a:t>годы</a:t>
            </a:r>
            <a:endParaRPr lang="ru-RU" dirty="0">
              <a:effectLst/>
              <a:latin typeface="Arial" panose="020B0604020202020204" pitchFamily="34" charset="0"/>
              <a:ea typeface="Verdana" panose="020B0604030504040204" pitchFamily="34" charset="0"/>
              <a:cs typeface="Arial" panose="020B0604020202020204" pitchFamily="34" charset="0"/>
            </a:endParaRPr>
          </a:p>
        </p:txBody>
      </p:sp>
      <p:sp>
        <p:nvSpPr>
          <p:cNvPr id="8" name="Прямоугольник 7"/>
          <p:cNvSpPr/>
          <p:nvPr/>
        </p:nvSpPr>
        <p:spPr>
          <a:xfrm>
            <a:off x="3134288" y="1143000"/>
            <a:ext cx="3723712" cy="2771721"/>
          </a:xfrm>
          <a:prstGeom prst="rect">
            <a:avLst/>
          </a:prstGeom>
        </p:spPr>
        <p:txBody>
          <a:bodyPr wrap="square">
            <a:spAutoFit/>
          </a:bodyPr>
          <a:lstStyle/>
          <a:p>
            <a:pPr marL="292100">
              <a:lnSpc>
                <a:spcPts val="1565"/>
              </a:lnSpc>
              <a:spcBef>
                <a:spcPts val="605"/>
              </a:spcBef>
              <a:spcAft>
                <a:spcPts val="0"/>
              </a:spcAft>
            </a:pPr>
            <a:r>
              <a:rPr lang="ru-RU" sz="1600" b="1" dirty="0">
                <a:solidFill>
                  <a:schemeClr val="tx2"/>
                </a:solidFill>
                <a:latin typeface="Arial" panose="020B0604020202020204" pitchFamily="34" charset="0"/>
                <a:ea typeface="Verdana" panose="020B0604030504040204" pitchFamily="34" charset="0"/>
                <a:cs typeface="Arial" panose="020B0604020202020204" pitchFamily="34" charset="0"/>
              </a:rPr>
              <a:t>Утверждена</a:t>
            </a:r>
            <a:endParaRPr lang="ru-RU" sz="16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marL="292100">
              <a:lnSpc>
                <a:spcPts val="1325"/>
              </a:lnSpc>
              <a:spcAft>
                <a:spcPts val="0"/>
              </a:spcAft>
            </a:pPr>
            <a:r>
              <a:rPr lang="ru-RU" sz="1300" dirty="0">
                <a:latin typeface="Arial" panose="020B0604020202020204" pitchFamily="34" charset="0"/>
                <a:ea typeface="Verdana" panose="020B0604030504040204" pitchFamily="34" charset="0"/>
                <a:cs typeface="Arial" panose="020B0604020202020204" pitchFamily="34" charset="0"/>
              </a:rPr>
              <a:t>Постановление администрации городского округа Семеновский от 09.12.2024г №3449 «Об утверждении муниципальной программы «Развитие и строительство социальной и инженерной инфраструктуры на территории муниципального округа Семеновский Нижегородской области»</a:t>
            </a:r>
          </a:p>
          <a:p>
            <a:pPr marL="292100">
              <a:lnSpc>
                <a:spcPts val="1325"/>
              </a:lnSpc>
              <a:spcAft>
                <a:spcPts val="0"/>
              </a:spcAft>
            </a:pPr>
            <a:endParaRPr lang="ru-RU" sz="1400" b="1"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marL="292100">
              <a:lnSpc>
                <a:spcPts val="1325"/>
              </a:lnSpc>
              <a:spcAft>
                <a:spcPts val="0"/>
              </a:spcAft>
            </a:pPr>
            <a:r>
              <a:rPr lang="ru-RU" sz="1400" b="1" dirty="0">
                <a:solidFill>
                  <a:schemeClr val="tx2"/>
                </a:solidFill>
                <a:latin typeface="Arial" panose="020B0604020202020204" pitchFamily="34" charset="0"/>
                <a:ea typeface="Verdana" panose="020B0604030504040204" pitchFamily="34" charset="0"/>
                <a:cs typeface="Arial" panose="020B0604020202020204" pitchFamily="34" charset="0"/>
              </a:rPr>
              <a:t>Муниципальный заказчик-координатор</a:t>
            </a:r>
          </a:p>
          <a:p>
            <a:pPr marL="292100">
              <a:lnSpc>
                <a:spcPts val="1325"/>
              </a:lnSpc>
              <a:spcAft>
                <a:spcPts val="0"/>
              </a:spcAft>
            </a:pPr>
            <a:r>
              <a:rPr lang="ru-RU" sz="1300" dirty="0">
                <a:latin typeface="Arial" panose="020B0604020202020204" pitchFamily="34" charset="0"/>
                <a:ea typeface="Times New Roman" panose="02020603050405020304" pitchFamily="18" charset="0"/>
                <a:cs typeface="Arial" panose="020B0604020202020204" pitchFamily="34" charset="0"/>
              </a:rPr>
              <a:t>Муниципальное казенное учреждение «Семеновстройсервис»</a:t>
            </a:r>
            <a:endParaRPr lang="ru-RU" sz="1300" dirty="0">
              <a:latin typeface="Arial" panose="020B0604020202020204" pitchFamily="34" charset="0"/>
              <a:ea typeface="Verdana" panose="020B0604030504040204" pitchFamily="34" charset="0"/>
              <a:cs typeface="Arial" panose="020B0604020202020204" pitchFamily="34" charset="0"/>
            </a:endParaRPr>
          </a:p>
          <a:p>
            <a:pPr marL="299085" marR="340360">
              <a:lnSpc>
                <a:spcPct val="98000"/>
              </a:lnSpc>
              <a:spcBef>
                <a:spcPts val="1115"/>
              </a:spcBef>
              <a:spcAft>
                <a:spcPts val="0"/>
              </a:spcAft>
            </a:pPr>
            <a:r>
              <a:rPr lang="ru-RU" sz="1100" b="1" spc="5" dirty="0">
                <a:solidFill>
                  <a:srgbClr val="6C99C5"/>
                </a:solidFill>
                <a:latin typeface="Tahoma" panose="020B0604030504040204" pitchFamily="34" charset="0"/>
                <a:ea typeface="Verdana" panose="020B0604030504040204" pitchFamily="34" charset="0"/>
                <a:cs typeface="Verdana" panose="020B0604030504040204" pitchFamily="34" charset="0"/>
              </a:rPr>
              <a:t> </a:t>
            </a:r>
            <a:endParaRPr lang="ru-RU" sz="1400" dirty="0">
              <a:solidFill>
                <a:schemeClr val="tx2"/>
              </a:solidFill>
              <a:latin typeface="Segoe UI" panose="020B0502040204020203" pitchFamily="34" charset="0"/>
              <a:ea typeface="Verdana" panose="020B0604030504040204" pitchFamily="34" charset="0"/>
              <a:cs typeface="Segoe UI" panose="020B0502040204020203" pitchFamily="34" charset="0"/>
            </a:endParaRPr>
          </a:p>
        </p:txBody>
      </p:sp>
      <p:grpSp>
        <p:nvGrpSpPr>
          <p:cNvPr id="9" name="Group 584"/>
          <p:cNvGrpSpPr>
            <a:grpSpLocks/>
          </p:cNvGrpSpPr>
          <p:nvPr/>
        </p:nvGrpSpPr>
        <p:grpSpPr bwMode="auto">
          <a:xfrm>
            <a:off x="3471879" y="3903109"/>
            <a:ext cx="3017520" cy="1298575"/>
            <a:chOff x="5498" y="1028"/>
            <a:chExt cx="4752" cy="2045"/>
          </a:xfrm>
        </p:grpSpPr>
        <p:sp>
          <p:nvSpPr>
            <p:cNvPr id="10" name="Freeform 590"/>
            <p:cNvSpPr>
              <a:spLocks/>
            </p:cNvSpPr>
            <p:nvPr/>
          </p:nvSpPr>
          <p:spPr bwMode="auto">
            <a:xfrm>
              <a:off x="5691" y="1028"/>
              <a:ext cx="939" cy="2029"/>
            </a:xfrm>
            <a:custGeom>
              <a:avLst/>
              <a:gdLst>
                <a:gd name="T0" fmla="+- 0 6411 5692"/>
                <a:gd name="T1" fmla="*/ T0 w 864"/>
                <a:gd name="T2" fmla="+- 0 654 654"/>
                <a:gd name="T3" fmla="*/ 654 h 2404"/>
                <a:gd name="T4" fmla="+- 0 5836 5692"/>
                <a:gd name="T5" fmla="*/ T4 w 864"/>
                <a:gd name="T6" fmla="+- 0 654 654"/>
                <a:gd name="T7" fmla="*/ 654 h 2404"/>
                <a:gd name="T8" fmla="+- 0 5780 5692"/>
                <a:gd name="T9" fmla="*/ T8 w 864"/>
                <a:gd name="T10" fmla="+- 0 665 654"/>
                <a:gd name="T11" fmla="*/ 665 h 2404"/>
                <a:gd name="T12" fmla="+- 0 5734 5692"/>
                <a:gd name="T13" fmla="*/ T12 w 864"/>
                <a:gd name="T14" fmla="+- 0 696 654"/>
                <a:gd name="T15" fmla="*/ 696 h 2404"/>
                <a:gd name="T16" fmla="+- 0 5703 5692"/>
                <a:gd name="T17" fmla="*/ T16 w 864"/>
                <a:gd name="T18" fmla="+- 0 742 654"/>
                <a:gd name="T19" fmla="*/ 742 h 2404"/>
                <a:gd name="T20" fmla="+- 0 5692 5692"/>
                <a:gd name="T21" fmla="*/ T20 w 864"/>
                <a:gd name="T22" fmla="+- 0 798 654"/>
                <a:gd name="T23" fmla="*/ 798 h 2404"/>
                <a:gd name="T24" fmla="+- 0 5692 5692"/>
                <a:gd name="T25" fmla="*/ T24 w 864"/>
                <a:gd name="T26" fmla="+- 0 2914 654"/>
                <a:gd name="T27" fmla="*/ 2914 h 2404"/>
                <a:gd name="T28" fmla="+- 0 5703 5692"/>
                <a:gd name="T29" fmla="*/ T28 w 864"/>
                <a:gd name="T30" fmla="+- 0 2970 654"/>
                <a:gd name="T31" fmla="*/ 2970 h 2404"/>
                <a:gd name="T32" fmla="+- 0 5734 5692"/>
                <a:gd name="T33" fmla="*/ T32 w 864"/>
                <a:gd name="T34" fmla="+- 0 3016 654"/>
                <a:gd name="T35" fmla="*/ 3016 h 2404"/>
                <a:gd name="T36" fmla="+- 0 5780 5692"/>
                <a:gd name="T37" fmla="*/ T36 w 864"/>
                <a:gd name="T38" fmla="+- 0 3047 654"/>
                <a:gd name="T39" fmla="*/ 3047 h 2404"/>
                <a:gd name="T40" fmla="+- 0 5836 5692"/>
                <a:gd name="T41" fmla="*/ T40 w 864"/>
                <a:gd name="T42" fmla="+- 0 3058 654"/>
                <a:gd name="T43" fmla="*/ 3058 h 2404"/>
                <a:gd name="T44" fmla="+- 0 6411 5692"/>
                <a:gd name="T45" fmla="*/ T44 w 864"/>
                <a:gd name="T46" fmla="+- 0 3058 654"/>
                <a:gd name="T47" fmla="*/ 3058 h 2404"/>
                <a:gd name="T48" fmla="+- 0 6467 5692"/>
                <a:gd name="T49" fmla="*/ T48 w 864"/>
                <a:gd name="T50" fmla="+- 0 3047 654"/>
                <a:gd name="T51" fmla="*/ 3047 h 2404"/>
                <a:gd name="T52" fmla="+- 0 6513 5692"/>
                <a:gd name="T53" fmla="*/ T52 w 864"/>
                <a:gd name="T54" fmla="+- 0 3016 654"/>
                <a:gd name="T55" fmla="*/ 3016 h 2404"/>
                <a:gd name="T56" fmla="+- 0 6544 5692"/>
                <a:gd name="T57" fmla="*/ T56 w 864"/>
                <a:gd name="T58" fmla="+- 0 2970 654"/>
                <a:gd name="T59" fmla="*/ 2970 h 2404"/>
                <a:gd name="T60" fmla="+- 0 6555 5692"/>
                <a:gd name="T61" fmla="*/ T60 w 864"/>
                <a:gd name="T62" fmla="+- 0 2914 654"/>
                <a:gd name="T63" fmla="*/ 2914 h 2404"/>
                <a:gd name="T64" fmla="+- 0 6555 5692"/>
                <a:gd name="T65" fmla="*/ T64 w 864"/>
                <a:gd name="T66" fmla="+- 0 798 654"/>
                <a:gd name="T67" fmla="*/ 798 h 2404"/>
                <a:gd name="T68" fmla="+- 0 6544 5692"/>
                <a:gd name="T69" fmla="*/ T68 w 864"/>
                <a:gd name="T70" fmla="+- 0 742 654"/>
                <a:gd name="T71" fmla="*/ 742 h 2404"/>
                <a:gd name="T72" fmla="+- 0 6513 5692"/>
                <a:gd name="T73" fmla="*/ T72 w 864"/>
                <a:gd name="T74" fmla="+- 0 696 654"/>
                <a:gd name="T75" fmla="*/ 696 h 2404"/>
                <a:gd name="T76" fmla="+- 0 6467 5692"/>
                <a:gd name="T77" fmla="*/ T76 w 864"/>
                <a:gd name="T78" fmla="+- 0 665 654"/>
                <a:gd name="T79" fmla="*/ 665 h 2404"/>
                <a:gd name="T80" fmla="+- 0 6411 5692"/>
                <a:gd name="T81" fmla="*/ T80 w 864"/>
                <a:gd name="T82" fmla="+- 0 654 654"/>
                <a:gd name="T83" fmla="*/ 654 h 2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404">
                  <a:moveTo>
                    <a:pt x="719" y="0"/>
                  </a:moveTo>
                  <a:lnTo>
                    <a:pt x="144" y="0"/>
                  </a:lnTo>
                  <a:lnTo>
                    <a:pt x="88" y="11"/>
                  </a:lnTo>
                  <a:lnTo>
                    <a:pt x="42" y="42"/>
                  </a:lnTo>
                  <a:lnTo>
                    <a:pt x="11" y="88"/>
                  </a:lnTo>
                  <a:lnTo>
                    <a:pt x="0" y="144"/>
                  </a:lnTo>
                  <a:lnTo>
                    <a:pt x="0" y="2260"/>
                  </a:lnTo>
                  <a:lnTo>
                    <a:pt x="11" y="2316"/>
                  </a:lnTo>
                  <a:lnTo>
                    <a:pt x="42" y="2362"/>
                  </a:lnTo>
                  <a:lnTo>
                    <a:pt x="88" y="2393"/>
                  </a:lnTo>
                  <a:lnTo>
                    <a:pt x="144" y="2404"/>
                  </a:lnTo>
                  <a:lnTo>
                    <a:pt x="719" y="2404"/>
                  </a:lnTo>
                  <a:lnTo>
                    <a:pt x="775" y="2393"/>
                  </a:lnTo>
                  <a:lnTo>
                    <a:pt x="821" y="2362"/>
                  </a:lnTo>
                  <a:lnTo>
                    <a:pt x="852" y="2316"/>
                  </a:lnTo>
                  <a:lnTo>
                    <a:pt x="863" y="2260"/>
                  </a:lnTo>
                  <a:lnTo>
                    <a:pt x="863" y="144"/>
                  </a:lnTo>
                  <a:lnTo>
                    <a:pt x="852" y="88"/>
                  </a:lnTo>
                  <a:lnTo>
                    <a:pt x="821" y="42"/>
                  </a:lnTo>
                  <a:lnTo>
                    <a:pt x="775" y="11"/>
                  </a:lnTo>
                  <a:lnTo>
                    <a:pt x="71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 name="Freeform 588"/>
            <p:cNvSpPr>
              <a:spLocks/>
            </p:cNvSpPr>
            <p:nvPr/>
          </p:nvSpPr>
          <p:spPr bwMode="auto">
            <a:xfrm>
              <a:off x="7392" y="1841"/>
              <a:ext cx="918" cy="1217"/>
            </a:xfrm>
            <a:custGeom>
              <a:avLst/>
              <a:gdLst>
                <a:gd name="T0" fmla="+- 0 8132 7412"/>
                <a:gd name="T1" fmla="*/ T0 w 864"/>
                <a:gd name="T2" fmla="+- 0 1168 1168"/>
                <a:gd name="T3" fmla="*/ 1168 h 1890"/>
                <a:gd name="T4" fmla="+- 0 7556 7412"/>
                <a:gd name="T5" fmla="*/ T4 w 864"/>
                <a:gd name="T6" fmla="+- 0 1168 1168"/>
                <a:gd name="T7" fmla="*/ 1168 h 1890"/>
                <a:gd name="T8" fmla="+- 0 7500 7412"/>
                <a:gd name="T9" fmla="*/ T8 w 864"/>
                <a:gd name="T10" fmla="+- 0 1179 1168"/>
                <a:gd name="T11" fmla="*/ 1179 h 1890"/>
                <a:gd name="T12" fmla="+- 0 7454 7412"/>
                <a:gd name="T13" fmla="*/ T12 w 864"/>
                <a:gd name="T14" fmla="+- 0 1210 1168"/>
                <a:gd name="T15" fmla="*/ 1210 h 1890"/>
                <a:gd name="T16" fmla="+- 0 7423 7412"/>
                <a:gd name="T17" fmla="*/ T16 w 864"/>
                <a:gd name="T18" fmla="+- 0 1256 1168"/>
                <a:gd name="T19" fmla="*/ 1256 h 1890"/>
                <a:gd name="T20" fmla="+- 0 7412 7412"/>
                <a:gd name="T21" fmla="*/ T20 w 864"/>
                <a:gd name="T22" fmla="+- 0 1312 1168"/>
                <a:gd name="T23" fmla="*/ 1312 h 1890"/>
                <a:gd name="T24" fmla="+- 0 7412 7412"/>
                <a:gd name="T25" fmla="*/ T24 w 864"/>
                <a:gd name="T26" fmla="+- 0 2914 1168"/>
                <a:gd name="T27" fmla="*/ 2914 h 1890"/>
                <a:gd name="T28" fmla="+- 0 7423 7412"/>
                <a:gd name="T29" fmla="*/ T28 w 864"/>
                <a:gd name="T30" fmla="+- 0 2970 1168"/>
                <a:gd name="T31" fmla="*/ 2970 h 1890"/>
                <a:gd name="T32" fmla="+- 0 7454 7412"/>
                <a:gd name="T33" fmla="*/ T32 w 864"/>
                <a:gd name="T34" fmla="+- 0 3016 1168"/>
                <a:gd name="T35" fmla="*/ 3016 h 1890"/>
                <a:gd name="T36" fmla="+- 0 7500 7412"/>
                <a:gd name="T37" fmla="*/ T36 w 864"/>
                <a:gd name="T38" fmla="+- 0 3047 1168"/>
                <a:gd name="T39" fmla="*/ 3047 h 1890"/>
                <a:gd name="T40" fmla="+- 0 7556 7412"/>
                <a:gd name="T41" fmla="*/ T40 w 864"/>
                <a:gd name="T42" fmla="+- 0 3058 1168"/>
                <a:gd name="T43" fmla="*/ 3058 h 1890"/>
                <a:gd name="T44" fmla="+- 0 8132 7412"/>
                <a:gd name="T45" fmla="*/ T44 w 864"/>
                <a:gd name="T46" fmla="+- 0 3058 1168"/>
                <a:gd name="T47" fmla="*/ 3058 h 1890"/>
                <a:gd name="T48" fmla="+- 0 8188 7412"/>
                <a:gd name="T49" fmla="*/ T48 w 864"/>
                <a:gd name="T50" fmla="+- 0 3047 1168"/>
                <a:gd name="T51" fmla="*/ 3047 h 1890"/>
                <a:gd name="T52" fmla="+- 0 8234 7412"/>
                <a:gd name="T53" fmla="*/ T52 w 864"/>
                <a:gd name="T54" fmla="+- 0 3016 1168"/>
                <a:gd name="T55" fmla="*/ 3016 h 1890"/>
                <a:gd name="T56" fmla="+- 0 8264 7412"/>
                <a:gd name="T57" fmla="*/ T56 w 864"/>
                <a:gd name="T58" fmla="+- 0 2970 1168"/>
                <a:gd name="T59" fmla="*/ 2970 h 1890"/>
                <a:gd name="T60" fmla="+- 0 8276 7412"/>
                <a:gd name="T61" fmla="*/ T60 w 864"/>
                <a:gd name="T62" fmla="+- 0 2914 1168"/>
                <a:gd name="T63" fmla="*/ 2914 h 1890"/>
                <a:gd name="T64" fmla="+- 0 8276 7412"/>
                <a:gd name="T65" fmla="*/ T64 w 864"/>
                <a:gd name="T66" fmla="+- 0 1312 1168"/>
                <a:gd name="T67" fmla="*/ 1312 h 1890"/>
                <a:gd name="T68" fmla="+- 0 8264 7412"/>
                <a:gd name="T69" fmla="*/ T68 w 864"/>
                <a:gd name="T70" fmla="+- 0 1256 1168"/>
                <a:gd name="T71" fmla="*/ 1256 h 1890"/>
                <a:gd name="T72" fmla="+- 0 8234 7412"/>
                <a:gd name="T73" fmla="*/ T72 w 864"/>
                <a:gd name="T74" fmla="+- 0 1210 1168"/>
                <a:gd name="T75" fmla="*/ 1210 h 1890"/>
                <a:gd name="T76" fmla="+- 0 8188 7412"/>
                <a:gd name="T77" fmla="*/ T76 w 864"/>
                <a:gd name="T78" fmla="+- 0 1179 1168"/>
                <a:gd name="T79" fmla="*/ 1179 h 1890"/>
                <a:gd name="T80" fmla="+- 0 8132 7412"/>
                <a:gd name="T81" fmla="*/ T80 w 864"/>
                <a:gd name="T82" fmla="+- 0 1168 1168"/>
                <a:gd name="T83" fmla="*/ 1168 h 18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1890">
                  <a:moveTo>
                    <a:pt x="720" y="0"/>
                  </a:moveTo>
                  <a:lnTo>
                    <a:pt x="144" y="0"/>
                  </a:lnTo>
                  <a:lnTo>
                    <a:pt x="88" y="11"/>
                  </a:lnTo>
                  <a:lnTo>
                    <a:pt x="42" y="42"/>
                  </a:lnTo>
                  <a:lnTo>
                    <a:pt x="11" y="88"/>
                  </a:lnTo>
                  <a:lnTo>
                    <a:pt x="0" y="144"/>
                  </a:lnTo>
                  <a:lnTo>
                    <a:pt x="0" y="1746"/>
                  </a:lnTo>
                  <a:lnTo>
                    <a:pt x="11" y="1802"/>
                  </a:lnTo>
                  <a:lnTo>
                    <a:pt x="42" y="1848"/>
                  </a:lnTo>
                  <a:lnTo>
                    <a:pt x="88" y="1879"/>
                  </a:lnTo>
                  <a:lnTo>
                    <a:pt x="144" y="1890"/>
                  </a:lnTo>
                  <a:lnTo>
                    <a:pt x="720" y="1890"/>
                  </a:lnTo>
                  <a:lnTo>
                    <a:pt x="776" y="1879"/>
                  </a:lnTo>
                  <a:lnTo>
                    <a:pt x="822" y="1848"/>
                  </a:lnTo>
                  <a:lnTo>
                    <a:pt x="852" y="1802"/>
                  </a:lnTo>
                  <a:lnTo>
                    <a:pt x="864" y="1746"/>
                  </a:lnTo>
                  <a:lnTo>
                    <a:pt x="864" y="144"/>
                  </a:lnTo>
                  <a:lnTo>
                    <a:pt x="852" y="88"/>
                  </a:lnTo>
                  <a:lnTo>
                    <a:pt x="822"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sp>
          <p:nvSpPr>
            <p:cNvPr id="13" name="Freeform 586"/>
            <p:cNvSpPr>
              <a:spLocks/>
            </p:cNvSpPr>
            <p:nvPr/>
          </p:nvSpPr>
          <p:spPr bwMode="auto">
            <a:xfrm>
              <a:off x="9132" y="2321"/>
              <a:ext cx="864" cy="736"/>
            </a:xfrm>
            <a:custGeom>
              <a:avLst/>
              <a:gdLst>
                <a:gd name="T0" fmla="+- 0 9852 9132"/>
                <a:gd name="T1" fmla="*/ T0 w 864"/>
                <a:gd name="T2" fmla="+- 0 654 654"/>
                <a:gd name="T3" fmla="*/ 654 h 2404"/>
                <a:gd name="T4" fmla="+- 0 9276 9132"/>
                <a:gd name="T5" fmla="*/ T4 w 864"/>
                <a:gd name="T6" fmla="+- 0 654 654"/>
                <a:gd name="T7" fmla="*/ 654 h 2404"/>
                <a:gd name="T8" fmla="+- 0 9220 9132"/>
                <a:gd name="T9" fmla="*/ T8 w 864"/>
                <a:gd name="T10" fmla="+- 0 665 654"/>
                <a:gd name="T11" fmla="*/ 665 h 2404"/>
                <a:gd name="T12" fmla="+- 0 9174 9132"/>
                <a:gd name="T13" fmla="*/ T12 w 864"/>
                <a:gd name="T14" fmla="+- 0 696 654"/>
                <a:gd name="T15" fmla="*/ 696 h 2404"/>
                <a:gd name="T16" fmla="+- 0 9144 9132"/>
                <a:gd name="T17" fmla="*/ T16 w 864"/>
                <a:gd name="T18" fmla="+- 0 742 654"/>
                <a:gd name="T19" fmla="*/ 742 h 2404"/>
                <a:gd name="T20" fmla="+- 0 9132 9132"/>
                <a:gd name="T21" fmla="*/ T20 w 864"/>
                <a:gd name="T22" fmla="+- 0 798 654"/>
                <a:gd name="T23" fmla="*/ 798 h 2404"/>
                <a:gd name="T24" fmla="+- 0 9132 9132"/>
                <a:gd name="T25" fmla="*/ T24 w 864"/>
                <a:gd name="T26" fmla="+- 0 2914 654"/>
                <a:gd name="T27" fmla="*/ 2914 h 2404"/>
                <a:gd name="T28" fmla="+- 0 9144 9132"/>
                <a:gd name="T29" fmla="*/ T28 w 864"/>
                <a:gd name="T30" fmla="+- 0 2970 654"/>
                <a:gd name="T31" fmla="*/ 2970 h 2404"/>
                <a:gd name="T32" fmla="+- 0 9174 9132"/>
                <a:gd name="T33" fmla="*/ T32 w 864"/>
                <a:gd name="T34" fmla="+- 0 3016 654"/>
                <a:gd name="T35" fmla="*/ 3016 h 2404"/>
                <a:gd name="T36" fmla="+- 0 9220 9132"/>
                <a:gd name="T37" fmla="*/ T36 w 864"/>
                <a:gd name="T38" fmla="+- 0 3047 654"/>
                <a:gd name="T39" fmla="*/ 3047 h 2404"/>
                <a:gd name="T40" fmla="+- 0 9276 9132"/>
                <a:gd name="T41" fmla="*/ T40 w 864"/>
                <a:gd name="T42" fmla="+- 0 3058 654"/>
                <a:gd name="T43" fmla="*/ 3058 h 2404"/>
                <a:gd name="T44" fmla="+- 0 9852 9132"/>
                <a:gd name="T45" fmla="*/ T44 w 864"/>
                <a:gd name="T46" fmla="+- 0 3058 654"/>
                <a:gd name="T47" fmla="*/ 3058 h 2404"/>
                <a:gd name="T48" fmla="+- 0 9908 9132"/>
                <a:gd name="T49" fmla="*/ T48 w 864"/>
                <a:gd name="T50" fmla="+- 0 3047 654"/>
                <a:gd name="T51" fmla="*/ 3047 h 2404"/>
                <a:gd name="T52" fmla="+- 0 9954 9132"/>
                <a:gd name="T53" fmla="*/ T52 w 864"/>
                <a:gd name="T54" fmla="+- 0 3016 654"/>
                <a:gd name="T55" fmla="*/ 3016 h 2404"/>
                <a:gd name="T56" fmla="+- 0 9985 9132"/>
                <a:gd name="T57" fmla="*/ T56 w 864"/>
                <a:gd name="T58" fmla="+- 0 2970 654"/>
                <a:gd name="T59" fmla="*/ 2970 h 2404"/>
                <a:gd name="T60" fmla="+- 0 9996 9132"/>
                <a:gd name="T61" fmla="*/ T60 w 864"/>
                <a:gd name="T62" fmla="+- 0 2914 654"/>
                <a:gd name="T63" fmla="*/ 2914 h 2404"/>
                <a:gd name="T64" fmla="+- 0 9996 9132"/>
                <a:gd name="T65" fmla="*/ T64 w 864"/>
                <a:gd name="T66" fmla="+- 0 798 654"/>
                <a:gd name="T67" fmla="*/ 798 h 2404"/>
                <a:gd name="T68" fmla="+- 0 9985 9132"/>
                <a:gd name="T69" fmla="*/ T68 w 864"/>
                <a:gd name="T70" fmla="+- 0 742 654"/>
                <a:gd name="T71" fmla="*/ 742 h 2404"/>
                <a:gd name="T72" fmla="+- 0 9954 9132"/>
                <a:gd name="T73" fmla="*/ T72 w 864"/>
                <a:gd name="T74" fmla="+- 0 696 654"/>
                <a:gd name="T75" fmla="*/ 696 h 2404"/>
                <a:gd name="T76" fmla="+- 0 9908 9132"/>
                <a:gd name="T77" fmla="*/ T76 w 864"/>
                <a:gd name="T78" fmla="+- 0 665 654"/>
                <a:gd name="T79" fmla="*/ 665 h 2404"/>
                <a:gd name="T80" fmla="+- 0 9852 9132"/>
                <a:gd name="T81" fmla="*/ T80 w 864"/>
                <a:gd name="T82" fmla="+- 0 654 654"/>
                <a:gd name="T83" fmla="*/ 654 h 2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404">
                  <a:moveTo>
                    <a:pt x="720" y="0"/>
                  </a:moveTo>
                  <a:lnTo>
                    <a:pt x="144" y="0"/>
                  </a:lnTo>
                  <a:lnTo>
                    <a:pt x="88" y="11"/>
                  </a:lnTo>
                  <a:lnTo>
                    <a:pt x="42" y="42"/>
                  </a:lnTo>
                  <a:lnTo>
                    <a:pt x="12" y="88"/>
                  </a:lnTo>
                  <a:lnTo>
                    <a:pt x="0" y="144"/>
                  </a:lnTo>
                  <a:lnTo>
                    <a:pt x="0" y="2260"/>
                  </a:lnTo>
                  <a:lnTo>
                    <a:pt x="12" y="2316"/>
                  </a:lnTo>
                  <a:lnTo>
                    <a:pt x="42" y="2362"/>
                  </a:lnTo>
                  <a:lnTo>
                    <a:pt x="88" y="2393"/>
                  </a:lnTo>
                  <a:lnTo>
                    <a:pt x="144" y="2404"/>
                  </a:lnTo>
                  <a:lnTo>
                    <a:pt x="720" y="2404"/>
                  </a:lnTo>
                  <a:lnTo>
                    <a:pt x="776" y="2393"/>
                  </a:lnTo>
                  <a:lnTo>
                    <a:pt x="822" y="2362"/>
                  </a:lnTo>
                  <a:lnTo>
                    <a:pt x="853" y="2316"/>
                  </a:lnTo>
                  <a:lnTo>
                    <a:pt x="864" y="2260"/>
                  </a:lnTo>
                  <a:lnTo>
                    <a:pt x="864" y="144"/>
                  </a:lnTo>
                  <a:lnTo>
                    <a:pt x="853" y="88"/>
                  </a:lnTo>
                  <a:lnTo>
                    <a:pt x="822"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p>
          </p:txBody>
        </p:sp>
        <p:cxnSp>
          <p:nvCxnSpPr>
            <p:cNvPr id="14" name="Line 585"/>
            <p:cNvCxnSpPr>
              <a:cxnSpLocks noChangeShapeType="1"/>
            </p:cNvCxnSpPr>
            <p:nvPr/>
          </p:nvCxnSpPr>
          <p:spPr bwMode="auto">
            <a:xfrm>
              <a:off x="5498" y="3073"/>
              <a:ext cx="4752" cy="0"/>
            </a:xfrm>
            <a:prstGeom prst="line">
              <a:avLst/>
            </a:prstGeom>
            <a:noFill/>
            <a:ln w="9525">
              <a:solidFill>
                <a:srgbClr val="6C99C5"/>
              </a:solidFill>
              <a:prstDash val="solid"/>
              <a:round/>
              <a:headEnd/>
              <a:tailEnd/>
            </a:ln>
            <a:extLst>
              <a:ext uri="{909E8E84-426E-40DD-AFC4-6F175D3DCCD1}">
                <a14:hiddenFill xmlns:a14="http://schemas.microsoft.com/office/drawing/2010/main">
                  <a:noFill/>
                </a14:hiddenFill>
              </a:ext>
            </a:extLst>
          </p:spPr>
        </p:cxnSp>
      </p:grpSp>
      <p:sp>
        <p:nvSpPr>
          <p:cNvPr id="15" name="Прямоугольник 14"/>
          <p:cNvSpPr/>
          <p:nvPr/>
        </p:nvSpPr>
        <p:spPr>
          <a:xfrm>
            <a:off x="3506608" y="5165289"/>
            <a:ext cx="774571" cy="369332"/>
          </a:xfrm>
          <a:prstGeom prst="rect">
            <a:avLst/>
          </a:prstGeom>
        </p:spPr>
        <p:txBody>
          <a:bodyPr wrap="none">
            <a:spAutoFit/>
          </a:bodyPr>
          <a:lstStyle/>
          <a:p>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2026</a:t>
            </a:r>
            <a:endParaRPr lang="ru-RU" dirty="0">
              <a:solidFill>
                <a:schemeClr val="tx2">
                  <a:lumMod val="75000"/>
                </a:schemeClr>
              </a:solidFill>
            </a:endParaRPr>
          </a:p>
        </p:txBody>
      </p:sp>
      <p:sp>
        <p:nvSpPr>
          <p:cNvPr id="16" name="Прямоугольник 15"/>
          <p:cNvSpPr/>
          <p:nvPr/>
        </p:nvSpPr>
        <p:spPr>
          <a:xfrm>
            <a:off x="3316359" y="3549018"/>
            <a:ext cx="1104790" cy="400110"/>
          </a:xfrm>
          <a:prstGeom prst="rect">
            <a:avLst/>
          </a:prstGeom>
        </p:spPr>
        <p:txBody>
          <a:bodyPr wrap="none">
            <a:spAutoFit/>
          </a:bodyPr>
          <a:lstStyle/>
          <a:p>
            <a:pPr marL="144780" marR="131445" algn="ctr">
              <a:spcBef>
                <a:spcPts val="3165"/>
              </a:spcBef>
              <a:spcAft>
                <a:spcPts val="0"/>
              </a:spcAft>
            </a:pPr>
            <a:r>
              <a:rPr lang="ru-RU" sz="20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395,1</a:t>
            </a:r>
            <a:endParaRPr lang="ru-RU" sz="20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17" name="Прямоугольник 16"/>
          <p:cNvSpPr/>
          <p:nvPr/>
        </p:nvSpPr>
        <p:spPr>
          <a:xfrm>
            <a:off x="4572000" y="3962400"/>
            <a:ext cx="825867" cy="400110"/>
          </a:xfrm>
          <a:prstGeom prst="rect">
            <a:avLst/>
          </a:prstGeom>
        </p:spPr>
        <p:txBody>
          <a:bodyPr wrap="none">
            <a:spAutoFit/>
          </a:bodyPr>
          <a:lstStyle/>
          <a:p>
            <a:r>
              <a:rPr lang="ru-RU" sz="20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146,5</a:t>
            </a:r>
            <a:endParaRPr lang="ru-RU" sz="2000" dirty="0">
              <a:solidFill>
                <a:schemeClr val="tx2">
                  <a:lumMod val="75000"/>
                </a:schemeClr>
              </a:solidFill>
              <a:latin typeface="Arial" panose="020B0604020202020204" pitchFamily="34" charset="0"/>
              <a:cs typeface="Arial" panose="020B0604020202020204" pitchFamily="34" charset="0"/>
            </a:endParaRPr>
          </a:p>
        </p:txBody>
      </p:sp>
      <p:sp>
        <p:nvSpPr>
          <p:cNvPr id="18" name="Прямоугольник 17"/>
          <p:cNvSpPr/>
          <p:nvPr/>
        </p:nvSpPr>
        <p:spPr>
          <a:xfrm>
            <a:off x="5638800" y="4267200"/>
            <a:ext cx="825867" cy="400110"/>
          </a:xfrm>
          <a:prstGeom prst="rect">
            <a:avLst/>
          </a:prstGeom>
        </p:spPr>
        <p:txBody>
          <a:bodyPr wrap="none">
            <a:spAutoFit/>
          </a:bodyPr>
          <a:lstStyle/>
          <a:p>
            <a:r>
              <a:rPr lang="ru-RU" sz="20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135,4</a:t>
            </a:r>
            <a:endParaRPr lang="ru-RU" sz="2000" dirty="0">
              <a:solidFill>
                <a:schemeClr val="tx2">
                  <a:lumMod val="75000"/>
                </a:schemeClr>
              </a:solidFill>
              <a:latin typeface="Arial" panose="020B0604020202020204" pitchFamily="34" charset="0"/>
              <a:cs typeface="Arial" panose="020B0604020202020204" pitchFamily="34" charset="0"/>
            </a:endParaRPr>
          </a:p>
        </p:txBody>
      </p:sp>
      <p:sp>
        <p:nvSpPr>
          <p:cNvPr id="19" name="Прямоугольник 18"/>
          <p:cNvSpPr/>
          <p:nvPr/>
        </p:nvSpPr>
        <p:spPr>
          <a:xfrm>
            <a:off x="4615445" y="5153097"/>
            <a:ext cx="774572" cy="369332"/>
          </a:xfrm>
          <a:prstGeom prst="rect">
            <a:avLst/>
          </a:prstGeom>
        </p:spPr>
        <p:txBody>
          <a:bodyPr wrap="none">
            <a:spAutoFit/>
          </a:bodyPr>
          <a:lstStyle/>
          <a:p>
            <a:pPr algn="r">
              <a:spcBef>
                <a:spcPts val="1445"/>
              </a:spcBef>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5036823" y="5130249"/>
            <a:ext cx="2008883" cy="369332"/>
          </a:xfrm>
          <a:prstGeom prst="rect">
            <a:avLst/>
          </a:prstGeom>
        </p:spPr>
        <p:txBody>
          <a:bodyPr wrap="none">
            <a:spAutoFit/>
          </a:bodyPr>
          <a:lstStyle/>
          <a:p>
            <a:pPr marL="661035" marR="561340" algn="ctr">
              <a:spcBef>
                <a:spcPts val="1445"/>
              </a:spcBef>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96353835"/>
              </p:ext>
            </p:extLst>
          </p:nvPr>
        </p:nvGraphicFramePr>
        <p:xfrm>
          <a:off x="152400" y="5562600"/>
          <a:ext cx="6629399" cy="3435275"/>
        </p:xfrm>
        <a:graphic>
          <a:graphicData uri="http://schemas.openxmlformats.org/drawingml/2006/table">
            <a:tbl>
              <a:tblPr firstRow="1" bandRow="1">
                <a:tableStyleId>{6E25E649-3F16-4E02-A733-19D2CDBF48F0}</a:tableStyleId>
              </a:tblPr>
              <a:tblGrid>
                <a:gridCol w="3013186">
                  <a:extLst>
                    <a:ext uri="{9D8B030D-6E8A-4147-A177-3AD203B41FA5}">
                      <a16:colId xmlns:a16="http://schemas.microsoft.com/office/drawing/2014/main" val="678104354"/>
                    </a:ext>
                  </a:extLst>
                </a:gridCol>
                <a:gridCol w="596867">
                  <a:extLst>
                    <a:ext uri="{9D8B030D-6E8A-4147-A177-3AD203B41FA5}">
                      <a16:colId xmlns:a16="http://schemas.microsoft.com/office/drawing/2014/main" val="4077365528"/>
                    </a:ext>
                  </a:extLst>
                </a:gridCol>
                <a:gridCol w="670966">
                  <a:extLst>
                    <a:ext uri="{9D8B030D-6E8A-4147-A177-3AD203B41FA5}">
                      <a16:colId xmlns:a16="http://schemas.microsoft.com/office/drawing/2014/main" val="2164979599"/>
                    </a:ext>
                  </a:extLst>
                </a:gridCol>
                <a:gridCol w="986904">
                  <a:extLst>
                    <a:ext uri="{9D8B030D-6E8A-4147-A177-3AD203B41FA5}">
                      <a16:colId xmlns:a16="http://schemas.microsoft.com/office/drawing/2014/main" val="1102770175"/>
                    </a:ext>
                  </a:extLst>
                </a:gridCol>
                <a:gridCol w="788222">
                  <a:extLst>
                    <a:ext uri="{9D8B030D-6E8A-4147-A177-3AD203B41FA5}">
                      <a16:colId xmlns:a16="http://schemas.microsoft.com/office/drawing/2014/main" val="1951911724"/>
                    </a:ext>
                  </a:extLst>
                </a:gridCol>
                <a:gridCol w="573254">
                  <a:extLst>
                    <a:ext uri="{9D8B030D-6E8A-4147-A177-3AD203B41FA5}">
                      <a16:colId xmlns:a16="http://schemas.microsoft.com/office/drawing/2014/main" val="1588929272"/>
                    </a:ext>
                  </a:extLst>
                </a:gridCol>
              </a:tblGrid>
              <a:tr h="420723">
                <a:tc>
                  <a:txBody>
                    <a:bodyPr/>
                    <a:lstStyle/>
                    <a:p>
                      <a:pPr algn="ctr">
                        <a:spcBef>
                          <a:spcPts val="5"/>
                        </a:spcBef>
                        <a:spcAft>
                          <a:spcPts val="0"/>
                        </a:spcAft>
                      </a:pPr>
                      <a:r>
                        <a:rPr lang="ru-RU" sz="1200" dirty="0">
                          <a:effectLst/>
                          <a:latin typeface="Arial" panose="020B0604020202020204" pitchFamily="34" charset="0"/>
                          <a:cs typeface="Arial" panose="020B0604020202020204" pitchFamily="34" charset="0"/>
                        </a:rPr>
                        <a:t>Наименование</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42875">
                        <a:lnSpc>
                          <a:spcPts val="1085"/>
                        </a:lnSpc>
                        <a:spcBef>
                          <a:spcPts val="535"/>
                        </a:spcBef>
                        <a:spcAft>
                          <a:spcPts val="0"/>
                        </a:spcAft>
                      </a:pPr>
                      <a:r>
                        <a:rPr lang="ru-RU" sz="1200" dirty="0">
                          <a:effectLst/>
                          <a:latin typeface="Arial" panose="020B0604020202020204" pitchFamily="34" charset="0"/>
                          <a:cs typeface="Arial" panose="020B0604020202020204" pitchFamily="34" charset="0"/>
                        </a:rPr>
                        <a:t>2025</a:t>
                      </a:r>
                    </a:p>
                    <a:p>
                      <a:pPr marL="173355">
                        <a:lnSpc>
                          <a:spcPts val="1085"/>
                        </a:lnSpc>
                        <a:spcAft>
                          <a:spcPts val="0"/>
                        </a:spcAft>
                      </a:pPr>
                      <a:r>
                        <a:rPr lang="ru-RU" sz="1200" dirty="0">
                          <a:effectLst/>
                          <a:latin typeface="Arial" panose="020B0604020202020204" pitchFamily="34" charset="0"/>
                          <a:cs typeface="Arial" panose="020B0604020202020204" pitchFamily="34" charset="0"/>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42875">
                        <a:lnSpc>
                          <a:spcPts val="1085"/>
                        </a:lnSpc>
                        <a:spcBef>
                          <a:spcPts val="535"/>
                        </a:spcBef>
                        <a:spcAft>
                          <a:spcPts val="0"/>
                        </a:spcAft>
                      </a:pPr>
                      <a:r>
                        <a:rPr lang="ru-RU" sz="1200" dirty="0">
                          <a:effectLst/>
                          <a:latin typeface="Arial" panose="020B0604020202020204" pitchFamily="34" charset="0"/>
                          <a:cs typeface="Arial" panose="020B0604020202020204" pitchFamily="34" charset="0"/>
                        </a:rPr>
                        <a:t>2026</a:t>
                      </a:r>
                    </a:p>
                    <a:p>
                      <a:pPr marL="173355">
                        <a:lnSpc>
                          <a:spcPts val="1085"/>
                        </a:lnSpc>
                        <a:spcAft>
                          <a:spcPts val="0"/>
                        </a:spcAft>
                      </a:pPr>
                      <a:r>
                        <a:rPr lang="ru-RU" sz="1200" dirty="0">
                          <a:effectLst/>
                          <a:latin typeface="Arial" panose="020B0604020202020204" pitchFamily="34" charset="0"/>
                          <a:cs typeface="Arial" panose="020B0604020202020204" pitchFamily="34" charset="0"/>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7780" algn="ctr">
                        <a:lnSpc>
                          <a:spcPts val="1080"/>
                        </a:lnSpc>
                        <a:spcAft>
                          <a:spcPts val="0"/>
                        </a:spcAft>
                      </a:pPr>
                      <a:r>
                        <a:rPr lang="ru-RU" sz="1200" dirty="0">
                          <a:effectLst/>
                          <a:latin typeface="Arial" panose="020B0604020202020204" pitchFamily="34" charset="0"/>
                          <a:cs typeface="Arial" panose="020B0604020202020204" pitchFamily="34" charset="0"/>
                        </a:rPr>
                        <a:t>%</a:t>
                      </a:r>
                    </a:p>
                    <a:p>
                      <a:pPr marL="74295" marR="55880" algn="ctr">
                        <a:lnSpc>
                          <a:spcPts val="1080"/>
                        </a:lnSpc>
                        <a:spcAft>
                          <a:spcPts val="0"/>
                        </a:spcAft>
                      </a:pPr>
                      <a:r>
                        <a:rPr lang="ru-RU" sz="1200" dirty="0">
                          <a:effectLst/>
                          <a:latin typeface="Arial" panose="020B0604020202020204" pitchFamily="34" charset="0"/>
                          <a:cs typeface="Arial" panose="020B0604020202020204" pitchFamily="34" charset="0"/>
                        </a:rPr>
                        <a:t>к</a:t>
                      </a:r>
                      <a:r>
                        <a:rPr lang="ru-RU" sz="1200" spc="-30" dirty="0">
                          <a:effectLst/>
                          <a:latin typeface="Arial" panose="020B0604020202020204" pitchFamily="34" charset="0"/>
                          <a:cs typeface="Arial" panose="020B0604020202020204" pitchFamily="34" charset="0"/>
                        </a:rPr>
                        <a:t> </a:t>
                      </a:r>
                      <a:r>
                        <a:rPr lang="ru-RU" sz="1200" dirty="0">
                          <a:effectLst/>
                          <a:latin typeface="Arial" panose="020B0604020202020204" pitchFamily="34" charset="0"/>
                          <a:cs typeface="Arial" panose="020B0604020202020204" pitchFamily="34" charset="0"/>
                        </a:rPr>
                        <a:t>2025</a:t>
                      </a:r>
                    </a:p>
                    <a:p>
                      <a:pPr marL="74295" marR="56515" algn="ctr">
                        <a:lnSpc>
                          <a:spcPts val="990"/>
                        </a:lnSpc>
                        <a:spcAft>
                          <a:spcPts val="0"/>
                        </a:spcAft>
                      </a:pPr>
                      <a:r>
                        <a:rPr lang="ru-RU" sz="1200" dirty="0">
                          <a:effectLst/>
                          <a:latin typeface="Arial" panose="020B0604020202020204" pitchFamily="34" charset="0"/>
                          <a:cs typeface="Arial" panose="020B0604020202020204" pitchFamily="34" charset="0"/>
                        </a:rPr>
                        <a:t>Году</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67640">
                        <a:lnSpc>
                          <a:spcPts val="1085"/>
                        </a:lnSpc>
                        <a:spcBef>
                          <a:spcPts val="535"/>
                        </a:spcBef>
                        <a:spcAft>
                          <a:spcPts val="0"/>
                        </a:spcAft>
                      </a:pPr>
                      <a:r>
                        <a:rPr lang="ru-RU" sz="1200" dirty="0">
                          <a:effectLst/>
                          <a:latin typeface="Arial" panose="020B0604020202020204" pitchFamily="34" charset="0"/>
                          <a:cs typeface="Arial" panose="020B0604020202020204" pitchFamily="34" charset="0"/>
                        </a:rPr>
                        <a:t>2027</a:t>
                      </a:r>
                    </a:p>
                    <a:p>
                      <a:pPr marL="200025">
                        <a:lnSpc>
                          <a:spcPts val="1085"/>
                        </a:lnSpc>
                        <a:spcAft>
                          <a:spcPts val="0"/>
                        </a:spcAft>
                      </a:pPr>
                      <a:r>
                        <a:rPr lang="ru-RU" sz="1200" dirty="0">
                          <a:effectLst/>
                          <a:latin typeface="Arial" panose="020B0604020202020204" pitchFamily="34" charset="0"/>
                          <a:cs typeface="Arial" panose="020B0604020202020204" pitchFamily="34" charset="0"/>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00330">
                        <a:lnSpc>
                          <a:spcPts val="1085"/>
                        </a:lnSpc>
                        <a:spcBef>
                          <a:spcPts val="535"/>
                        </a:spcBef>
                        <a:spcAft>
                          <a:spcPts val="0"/>
                        </a:spcAft>
                      </a:pPr>
                      <a:r>
                        <a:rPr lang="ru-RU" sz="1200" dirty="0">
                          <a:effectLst/>
                          <a:latin typeface="Arial" panose="020B0604020202020204" pitchFamily="34" charset="0"/>
                          <a:cs typeface="Arial" panose="020B0604020202020204" pitchFamily="34" charset="0"/>
                        </a:rPr>
                        <a:t>2028</a:t>
                      </a:r>
                    </a:p>
                    <a:p>
                      <a:pPr marL="132080">
                        <a:lnSpc>
                          <a:spcPts val="1085"/>
                        </a:lnSpc>
                        <a:spcAft>
                          <a:spcPts val="0"/>
                        </a:spcAft>
                      </a:pPr>
                      <a:r>
                        <a:rPr lang="ru-RU" sz="1200" dirty="0">
                          <a:effectLst/>
                          <a:latin typeface="Arial" panose="020B0604020202020204" pitchFamily="34" charset="0"/>
                          <a:cs typeface="Arial" panose="020B0604020202020204" pitchFamily="34" charset="0"/>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1360866620"/>
                  </a:ext>
                </a:extLst>
              </a:tr>
              <a:tr h="1073605">
                <a:tc>
                  <a:txBody>
                    <a:bodyPr/>
                    <a:lstStyle/>
                    <a:p>
                      <a:pPr>
                        <a:lnSpc>
                          <a:spcPct val="115000"/>
                        </a:lnSpc>
                        <a:spcAft>
                          <a:spcPts val="0"/>
                        </a:spcAft>
                      </a:pPr>
                      <a:r>
                        <a:rPr lang="ru-RU" sz="1200" b="1" dirty="0">
                          <a:effectLst/>
                          <a:latin typeface="Arial" panose="020B0604020202020204" pitchFamily="34" charset="0"/>
                          <a:cs typeface="Arial" panose="020B0604020202020204" pitchFamily="34" charset="0"/>
                        </a:rPr>
                        <a:t>Муниципальная программа «Развитие и строительство социальной и инженерной инфраструктуры на территории муниципального округа»</a:t>
                      </a:r>
                      <a:endParaRPr lang="ru-RU"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1000"/>
                        </a:spcAft>
                      </a:pPr>
                      <a:r>
                        <a:rPr lang="ru-RU" sz="1200" b="1"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cs typeface="Arial" panose="020B0604020202020204" pitchFamily="34" charset="0"/>
                      </a:endParaRPr>
                    </a:p>
                    <a:p>
                      <a:pPr algn="ctr">
                        <a:lnSpc>
                          <a:spcPct val="100000"/>
                        </a:lnSpc>
                        <a:spcAft>
                          <a:spcPts val="1000"/>
                        </a:spcAft>
                      </a:pPr>
                      <a:r>
                        <a:rPr lang="ru-RU" sz="1200" b="1" dirty="0">
                          <a:effectLst/>
                          <a:latin typeface="Arial" panose="020B0604020202020204" pitchFamily="34" charset="0"/>
                          <a:cs typeface="Arial" panose="020B0604020202020204" pitchFamily="34" charset="0"/>
                        </a:rPr>
                        <a:t>366,9</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1000"/>
                        </a:spcAft>
                      </a:pPr>
                      <a:r>
                        <a:rPr lang="ru-RU" sz="1200" b="1"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cs typeface="Arial" panose="020B0604020202020204" pitchFamily="34" charset="0"/>
                      </a:endParaRPr>
                    </a:p>
                    <a:p>
                      <a:pPr algn="ctr">
                        <a:lnSpc>
                          <a:spcPct val="100000"/>
                        </a:lnSpc>
                        <a:spcAft>
                          <a:spcPts val="1000"/>
                        </a:spcAft>
                      </a:pPr>
                      <a:r>
                        <a:rPr lang="ru-RU" sz="1200" b="1" dirty="0">
                          <a:effectLst/>
                          <a:latin typeface="Arial" panose="020B0604020202020204" pitchFamily="34" charset="0"/>
                          <a:cs typeface="Arial" panose="020B0604020202020204" pitchFamily="34" charset="0"/>
                        </a:rPr>
                        <a:t>395,1</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0"/>
                        </a:spcAft>
                      </a:pPr>
                      <a:r>
                        <a:rPr lang="ru-RU" sz="1200" b="1"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cs typeface="Arial" panose="020B0604020202020204" pitchFamily="34" charset="0"/>
                      </a:endParaRPr>
                    </a:p>
                    <a:p>
                      <a:pPr algn="ctr">
                        <a:lnSpc>
                          <a:spcPct val="100000"/>
                        </a:lnSpc>
                        <a:spcAft>
                          <a:spcPts val="0"/>
                        </a:spcAft>
                      </a:pPr>
                      <a:r>
                        <a:rPr lang="ru-RU" sz="1200" b="1" dirty="0">
                          <a:effectLst/>
                          <a:latin typeface="Arial" panose="020B0604020202020204" pitchFamily="34" charset="0"/>
                          <a:ea typeface="Calibri"/>
                          <a:cs typeface="Arial" panose="020B0604020202020204" pitchFamily="34" charset="0"/>
                        </a:rPr>
                        <a:t>107,7</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1000"/>
                        </a:spcAft>
                      </a:pPr>
                      <a:r>
                        <a:rPr lang="ru-RU" sz="1200" b="1"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cs typeface="Arial" panose="020B0604020202020204" pitchFamily="34" charset="0"/>
                      </a:endParaRPr>
                    </a:p>
                    <a:p>
                      <a:pPr algn="ctr">
                        <a:lnSpc>
                          <a:spcPct val="100000"/>
                        </a:lnSpc>
                        <a:spcAft>
                          <a:spcPts val="1000"/>
                        </a:spcAft>
                      </a:pPr>
                      <a:r>
                        <a:rPr lang="ru-RU" sz="1200" b="1" dirty="0">
                          <a:effectLst/>
                          <a:latin typeface="Arial" panose="020B0604020202020204" pitchFamily="34" charset="0"/>
                          <a:cs typeface="Arial" panose="020B0604020202020204" pitchFamily="34" charset="0"/>
                        </a:rPr>
                        <a:t>146,5</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1000"/>
                        </a:spcAft>
                      </a:pPr>
                      <a:r>
                        <a:rPr lang="ru-RU" sz="1200" b="1"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cs typeface="Arial" panose="020B0604020202020204" pitchFamily="34" charset="0"/>
                      </a:endParaRPr>
                    </a:p>
                    <a:p>
                      <a:pPr algn="ctr">
                        <a:lnSpc>
                          <a:spcPct val="100000"/>
                        </a:lnSpc>
                        <a:spcAft>
                          <a:spcPts val="1000"/>
                        </a:spcAft>
                      </a:pPr>
                      <a:r>
                        <a:rPr lang="ru-RU" sz="1200" b="1" dirty="0">
                          <a:effectLst/>
                          <a:latin typeface="Arial" panose="020B0604020202020204" pitchFamily="34" charset="0"/>
                          <a:ea typeface="Calibri"/>
                          <a:cs typeface="Arial" panose="020B0604020202020204" pitchFamily="34" charset="0"/>
                        </a:rPr>
                        <a:t>135,4</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extLst>
                  <a:ext uri="{0D108BD9-81ED-4DB2-BD59-A6C34878D82A}">
                    <a16:rowId xmlns:a16="http://schemas.microsoft.com/office/drawing/2014/main" val="3476923584"/>
                  </a:ext>
                </a:extLst>
              </a:tr>
              <a:tr h="1292039">
                <a:tc>
                  <a:txBody>
                    <a:bodyPr/>
                    <a:lstStyle/>
                    <a:p>
                      <a:pPr>
                        <a:lnSpc>
                          <a:spcPct val="115000"/>
                        </a:lnSpc>
                        <a:spcAft>
                          <a:spcPts val="0"/>
                        </a:spcAft>
                      </a:pPr>
                      <a:r>
                        <a:rPr lang="ru-RU" sz="1200" dirty="0">
                          <a:effectLst/>
                          <a:latin typeface="Arial" panose="020B0604020202020204" pitchFamily="34" charset="0"/>
                          <a:cs typeface="Arial" panose="020B0604020202020204" pitchFamily="34" charset="0"/>
                        </a:rPr>
                        <a:t>Мероприятия в рамках муниципальной программы «Развитие и строительство инженерной инфраструктуры на территории муниципального округа Семеновский »</a:t>
                      </a:r>
                      <a:endParaRPr lang="ru-RU"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1000"/>
                        </a:spcAft>
                      </a:pPr>
                      <a:r>
                        <a:rPr lang="ru-RU" sz="1200" dirty="0">
                          <a:effectLst/>
                          <a:latin typeface="Arial" panose="020B0604020202020204" pitchFamily="34" charset="0"/>
                          <a:cs typeface="Arial" panose="020B0604020202020204" pitchFamily="34" charset="0"/>
                        </a:rPr>
                        <a:t> </a:t>
                      </a:r>
                    </a:p>
                    <a:p>
                      <a:pPr algn="ctr">
                        <a:lnSpc>
                          <a:spcPct val="100000"/>
                        </a:lnSpc>
                        <a:spcAft>
                          <a:spcPts val="1000"/>
                        </a:spcAft>
                      </a:pPr>
                      <a:r>
                        <a:rPr lang="ru-RU" sz="1200" dirty="0">
                          <a:effectLst/>
                          <a:latin typeface="Arial" panose="020B0604020202020204" pitchFamily="34" charset="0"/>
                          <a:cs typeface="Arial" panose="020B0604020202020204" pitchFamily="34" charset="0"/>
                        </a:rPr>
                        <a:t>355,4</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1000"/>
                        </a:spcAft>
                      </a:pPr>
                      <a:r>
                        <a:rPr lang="ru-RU" sz="1200" dirty="0">
                          <a:effectLst/>
                          <a:latin typeface="Arial" panose="020B0604020202020204" pitchFamily="34" charset="0"/>
                          <a:cs typeface="Arial" panose="020B0604020202020204" pitchFamily="34" charset="0"/>
                        </a:rPr>
                        <a:t> </a:t>
                      </a:r>
                    </a:p>
                    <a:p>
                      <a:pPr algn="ctr">
                        <a:lnSpc>
                          <a:spcPct val="100000"/>
                        </a:lnSpc>
                        <a:spcAft>
                          <a:spcPts val="1000"/>
                        </a:spcAft>
                      </a:pPr>
                      <a:r>
                        <a:rPr lang="ru-RU" sz="1200" dirty="0">
                          <a:effectLst/>
                          <a:latin typeface="Arial" panose="020B0604020202020204" pitchFamily="34" charset="0"/>
                          <a:cs typeface="Arial" panose="020B0604020202020204" pitchFamily="34" charset="0"/>
                        </a:rPr>
                        <a:t>383,7</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0"/>
                        </a:spcAft>
                      </a:pPr>
                      <a:r>
                        <a:rPr lang="ru-RU" sz="1200" dirty="0">
                          <a:effectLst/>
                          <a:latin typeface="Arial" panose="020B0604020202020204" pitchFamily="34" charset="0"/>
                          <a:cs typeface="Arial" panose="020B0604020202020204" pitchFamily="34" charset="0"/>
                        </a:rPr>
                        <a:t> </a:t>
                      </a:r>
                    </a:p>
                    <a:p>
                      <a:pPr algn="ctr">
                        <a:lnSpc>
                          <a:spcPct val="100000"/>
                        </a:lnSpc>
                        <a:spcAft>
                          <a:spcPts val="0"/>
                        </a:spcAft>
                      </a:pPr>
                      <a:r>
                        <a:rPr lang="ru-RU" sz="1200" dirty="0">
                          <a:effectLst/>
                          <a:latin typeface="Arial" panose="020B0604020202020204" pitchFamily="34" charset="0"/>
                          <a:cs typeface="Arial" panose="020B0604020202020204" pitchFamily="34" charset="0"/>
                        </a:rPr>
                        <a:t>108,0</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1000"/>
                        </a:spcAft>
                      </a:pPr>
                      <a:r>
                        <a:rPr lang="ru-RU" sz="1200" dirty="0">
                          <a:effectLst/>
                          <a:latin typeface="Arial" panose="020B0604020202020204" pitchFamily="34" charset="0"/>
                          <a:cs typeface="Arial" panose="020B0604020202020204" pitchFamily="34" charset="0"/>
                        </a:rPr>
                        <a:t> </a:t>
                      </a:r>
                    </a:p>
                    <a:p>
                      <a:pPr algn="ctr">
                        <a:lnSpc>
                          <a:spcPct val="100000"/>
                        </a:lnSpc>
                        <a:spcAft>
                          <a:spcPts val="1000"/>
                        </a:spcAft>
                      </a:pPr>
                      <a:r>
                        <a:rPr lang="ru-RU" sz="1200" dirty="0">
                          <a:effectLst/>
                          <a:latin typeface="Arial" panose="020B0604020202020204" pitchFamily="34" charset="0"/>
                          <a:cs typeface="Arial" panose="020B0604020202020204" pitchFamily="34" charset="0"/>
                        </a:rPr>
                        <a:t>135,1</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1000"/>
                        </a:spcAft>
                      </a:pPr>
                      <a:r>
                        <a:rPr lang="ru-RU" sz="1200" dirty="0">
                          <a:effectLst/>
                          <a:latin typeface="Arial" panose="020B0604020202020204" pitchFamily="34" charset="0"/>
                          <a:cs typeface="Arial" panose="020B0604020202020204" pitchFamily="34" charset="0"/>
                        </a:rPr>
                        <a:t> </a:t>
                      </a:r>
                    </a:p>
                    <a:p>
                      <a:pPr algn="ctr">
                        <a:lnSpc>
                          <a:spcPct val="100000"/>
                        </a:lnSpc>
                        <a:spcAft>
                          <a:spcPts val="1000"/>
                        </a:spcAft>
                      </a:pPr>
                      <a:r>
                        <a:rPr lang="ru-RU" sz="1200" dirty="0">
                          <a:effectLst/>
                          <a:latin typeface="Arial" panose="020B0604020202020204" pitchFamily="34" charset="0"/>
                          <a:cs typeface="Arial" panose="020B0604020202020204" pitchFamily="34" charset="0"/>
                        </a:rPr>
                        <a:t>124,0</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extLst>
                  <a:ext uri="{0D108BD9-81ED-4DB2-BD59-A6C34878D82A}">
                    <a16:rowId xmlns:a16="http://schemas.microsoft.com/office/drawing/2014/main" val="3412464"/>
                  </a:ext>
                </a:extLst>
              </a:tr>
              <a:tr h="648908">
                <a:tc>
                  <a:txBody>
                    <a:bodyPr/>
                    <a:lstStyle/>
                    <a:p>
                      <a:pPr>
                        <a:lnSpc>
                          <a:spcPct val="115000"/>
                        </a:lnSpc>
                        <a:spcAft>
                          <a:spcPts val="0"/>
                        </a:spcAft>
                      </a:pPr>
                      <a:r>
                        <a:rPr lang="ru-RU" sz="1200" dirty="0">
                          <a:effectLst/>
                          <a:latin typeface="Arial" panose="020B0604020202020204" pitchFamily="34" charset="0"/>
                          <a:cs typeface="Arial" panose="020B0604020202020204" pitchFamily="34" charset="0"/>
                        </a:rPr>
                        <a:t>Подпрограмма «Содержание и обеспечение деятельности учреждений»</a:t>
                      </a:r>
                      <a:endParaRPr lang="ru-RU"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ru-RU" sz="1200" dirty="0">
                          <a:effectLst/>
                          <a:latin typeface="Arial" panose="020B0604020202020204" pitchFamily="34" charset="0"/>
                          <a:cs typeface="Arial" panose="020B0604020202020204" pitchFamily="34" charset="0"/>
                        </a:rPr>
                        <a:t>11,5</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0"/>
                        </a:spcAft>
                      </a:pPr>
                      <a:r>
                        <a:rPr lang="ru-RU" sz="1200" dirty="0">
                          <a:effectLst/>
                          <a:latin typeface="Arial" panose="020B0604020202020204" pitchFamily="34" charset="0"/>
                          <a:cs typeface="Arial" panose="020B0604020202020204" pitchFamily="34" charset="0"/>
                        </a:rPr>
                        <a:t>11,4</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0"/>
                        </a:spcAft>
                      </a:pPr>
                      <a:r>
                        <a:rPr lang="ru-RU" sz="1200" dirty="0">
                          <a:effectLst/>
                          <a:latin typeface="Arial" panose="020B0604020202020204" pitchFamily="34" charset="0"/>
                          <a:cs typeface="Arial" panose="020B0604020202020204" pitchFamily="34" charset="0"/>
                        </a:rPr>
                        <a:t>99,0</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0"/>
                        </a:spcAft>
                      </a:pPr>
                      <a:r>
                        <a:rPr lang="ru-RU" sz="1200" dirty="0">
                          <a:effectLst/>
                          <a:latin typeface="Arial" panose="020B0604020202020204" pitchFamily="34" charset="0"/>
                          <a:cs typeface="Arial" panose="020B0604020202020204" pitchFamily="34" charset="0"/>
                        </a:rPr>
                        <a:t>11,4</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tc>
                  <a:txBody>
                    <a:bodyPr/>
                    <a:lstStyle/>
                    <a:p>
                      <a:pPr algn="ctr">
                        <a:lnSpc>
                          <a:spcPct val="100000"/>
                        </a:lnSpc>
                        <a:spcAft>
                          <a:spcPts val="0"/>
                        </a:spcAft>
                      </a:pPr>
                      <a:r>
                        <a:rPr lang="ru-RU" sz="1200" dirty="0">
                          <a:effectLst/>
                          <a:latin typeface="Arial" panose="020B0604020202020204" pitchFamily="34" charset="0"/>
                          <a:cs typeface="Arial" panose="020B0604020202020204" pitchFamily="34" charset="0"/>
                        </a:rPr>
                        <a:t>11,4</a:t>
                      </a:r>
                      <a:endParaRPr lang="ru-RU" sz="1200" dirty="0">
                        <a:effectLst/>
                        <a:latin typeface="Arial" panose="020B0604020202020204" pitchFamily="34" charset="0"/>
                        <a:ea typeface="Calibri"/>
                        <a:cs typeface="Arial" panose="020B0604020202020204" pitchFamily="34" charset="0"/>
                      </a:endParaRPr>
                    </a:p>
                  </a:txBody>
                  <a:tcPr marL="68580" marR="68580" marT="0" marB="0" anchor="b"/>
                </a:tc>
                <a:extLst>
                  <a:ext uri="{0D108BD9-81ED-4DB2-BD59-A6C34878D82A}">
                    <a16:rowId xmlns:a16="http://schemas.microsoft.com/office/drawing/2014/main" val="3019814928"/>
                  </a:ext>
                </a:extLst>
              </a:tr>
            </a:tbl>
          </a:graphicData>
        </a:graphic>
      </p:graphicFrame>
      <p:sp>
        <p:nvSpPr>
          <p:cNvPr id="2" name="Text Box 593">
            <a:extLst>
              <a:ext uri="{FF2B5EF4-FFF2-40B4-BE49-F238E27FC236}">
                <a16:creationId xmlns:a16="http://schemas.microsoft.com/office/drawing/2014/main" id="{8764A48C-CB13-8F22-4B85-3DA164A20671}"/>
              </a:ext>
            </a:extLst>
          </p:cNvPr>
          <p:cNvSpPr txBox="1">
            <a:spLocks noChangeArrowheads="1"/>
          </p:cNvSpPr>
          <p:nvPr/>
        </p:nvSpPr>
        <p:spPr bwMode="auto">
          <a:xfrm>
            <a:off x="-381000" y="4191000"/>
            <a:ext cx="4000730" cy="160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4780" marR="133350" algn="ctr">
              <a:lnSpc>
                <a:spcPct val="98000"/>
              </a:lnSpc>
              <a:spcBef>
                <a:spcPts val="5"/>
              </a:spcBef>
              <a:spcAft>
                <a:spcPts val="0"/>
              </a:spcAft>
            </a:pPr>
            <a:r>
              <a:rPr lang="ru-RU" sz="1600" b="1" dirty="0">
                <a:solidFill>
                  <a:schemeClr val="tx2">
                    <a:lumMod val="75000"/>
                  </a:schemeClr>
                </a:solidFill>
                <a:effectLst/>
                <a:latin typeface="Arial" pitchFamily="34" charset="0"/>
                <a:ea typeface="Verdana" panose="020B0604030504040204" pitchFamily="34" charset="0"/>
                <a:cs typeface="Arial" panose="020B0604020202020204" pitchFamily="34" charset="0"/>
              </a:rPr>
              <a:t>расходы</a:t>
            </a:r>
            <a:r>
              <a:rPr lang="ru-RU" sz="1600" b="1" spc="13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на</a:t>
            </a:r>
            <a:r>
              <a:rPr lang="ru-RU" sz="1600" b="1" spc="12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выполнение </a:t>
            </a:r>
          </a:p>
          <a:p>
            <a:pPr marL="144780" marR="133350" algn="ctr">
              <a:lnSpc>
                <a:spcPct val="98000"/>
              </a:lnSpc>
              <a:spcBef>
                <a:spcPts val="5"/>
              </a:spcBef>
              <a:spcAft>
                <a:spcPts val="0"/>
              </a:spcAft>
            </a:pPr>
            <a:r>
              <a:rPr lang="ru-RU" sz="1600" b="1" spc="-42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программы</a:t>
            </a:r>
          </a:p>
          <a:p>
            <a:pPr marL="144780" marR="133350" algn="ctr">
              <a:lnSpc>
                <a:spcPct val="98000"/>
              </a:lnSpc>
              <a:spcBef>
                <a:spcPts val="5"/>
              </a:spcBef>
              <a:spcAft>
                <a:spcPts val="0"/>
              </a:spcAft>
            </a:pPr>
            <a:r>
              <a:rPr lang="ru-RU" sz="24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395,1</a:t>
            </a:r>
            <a:endParaRPr lang="ru-RU" sz="2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144780" marR="133350" algn="ctr">
              <a:lnSpc>
                <a:spcPts val="1560"/>
              </a:lnSpc>
              <a:spcBef>
                <a:spcPts val="10"/>
              </a:spcBef>
              <a:spcAft>
                <a:spcPts val="0"/>
              </a:spcAft>
            </a:pPr>
            <a:r>
              <a:rPr lang="ru-RU" sz="1600" b="1" spc="-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млн.</a:t>
            </a:r>
            <a:r>
              <a:rPr lang="ru-RU" sz="1600" b="1" spc="-8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lang="ru-RU" sz="1600" b="1" spc="-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рублей</a:t>
            </a:r>
            <a:endParaRPr lang="ru-RU" sz="16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marL="144780" marR="132080" algn="ctr">
              <a:lnSpc>
                <a:spcPts val="1555"/>
              </a:lnSpc>
              <a:spcAft>
                <a:spcPts val="0"/>
              </a:spcAft>
            </a:pPr>
            <a:r>
              <a:rPr lang="ru-RU" sz="1600" b="1" spc="-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1600" b="1" spc="-7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600" b="1" spc="-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sz="1600" b="1" spc="-7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1600" b="1" spc="-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году</a:t>
            </a:r>
            <a:endParaRPr lang="ru-RU" sz="16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51C941D-F362-9136-0405-F27812F782EA}"/>
              </a:ext>
            </a:extLst>
          </p:cNvPr>
          <p:cNvSpPr txBox="1"/>
          <p:nvPr/>
        </p:nvSpPr>
        <p:spPr>
          <a:xfrm>
            <a:off x="-196785" y="3584538"/>
            <a:ext cx="4076869" cy="672043"/>
          </a:xfrm>
          <a:prstGeom prst="rect">
            <a:avLst/>
          </a:prstGeom>
          <a:noFill/>
        </p:spPr>
        <p:txBody>
          <a:bodyPr wrap="square">
            <a:spAutoFit/>
          </a:bodyPr>
          <a:lstStyle/>
          <a:p>
            <a:pPr marL="299085" marR="340360" lvl="0" indent="0" algn="l" defTabSz="914400" rtl="0" eaLnBrk="1" fontAlgn="auto" latinLnBrk="0" hangingPunct="1">
              <a:lnSpc>
                <a:spcPct val="98000"/>
              </a:lnSpc>
              <a:spcBef>
                <a:spcPts val="1115"/>
              </a:spcBef>
              <a:spcAft>
                <a:spcPts val="0"/>
              </a:spcAft>
              <a:buClrTx/>
              <a:buSzTx/>
              <a:buFontTx/>
              <a:buNone/>
              <a:tabLst/>
              <a:defRPr/>
            </a:pPr>
            <a:r>
              <a:rPr kumimoji="0" lang="ru-RU" sz="1600" b="1" i="0" u="none" strike="noStrike" kern="120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Целевая</a:t>
            </a:r>
            <a:r>
              <a:rPr kumimoji="0" lang="ru-RU" sz="1600" b="1" i="0" u="none" strike="noStrike" kern="1200" cap="none" spc="19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600" b="1" i="0" u="none" strike="noStrike" kern="120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группа</a:t>
            </a:r>
            <a:r>
              <a:rPr kumimoji="0" lang="ru-RU" sz="1600" b="1" i="0" u="none" strike="noStrike" kern="1200" cap="none" spc="145"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600" b="1" i="0" u="none" strike="noStrike" kern="120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программы</a:t>
            </a:r>
            <a:endParaRPr kumimoji="0" lang="ru-RU" sz="1600" b="0" i="0" u="none" strike="noStrike" kern="120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endParaRPr>
          </a:p>
          <a:p>
            <a:pPr marL="300990" marR="0" lvl="0" indent="0" algn="l" defTabSz="914400" rtl="0" eaLnBrk="1" fontAlgn="auto" latinLnBrk="0" hangingPunct="1">
              <a:lnSpc>
                <a:spcPts val="1335"/>
              </a:lnSpc>
              <a:spcBef>
                <a:spcPts val="0"/>
              </a:spcBef>
              <a:spcAft>
                <a:spcPts val="0"/>
              </a:spcAft>
              <a:buClrTx/>
              <a:buSzTx/>
              <a:buFontTx/>
              <a:buNone/>
              <a:tabLst/>
              <a:defRPr/>
            </a:pPr>
            <a:r>
              <a:rPr kumimoji="0" lang="ru-RU" sz="1600" b="0" i="0" u="none" strike="noStrike" kern="1200" cap="none" spc="-5"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t>все</a:t>
            </a:r>
            <a:r>
              <a:rPr kumimoji="0" lang="ru-RU" sz="1600" b="0" i="0" u="none" strike="noStrike" kern="1200" cap="none" spc="-110"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600" b="0" i="0" u="none" strike="noStrike" kern="1200" cap="none" spc="-5"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t>жители</a:t>
            </a:r>
            <a:r>
              <a:rPr kumimoji="0" lang="ru-RU" sz="1600" b="0" i="0" u="none" strike="noStrike" kern="1200" cap="none" spc="-95"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t> </a:t>
            </a:r>
            <a:r>
              <a:rPr lang="ru-RU" sz="1600" dirty="0">
                <a:solidFill>
                  <a:srgbClr val="1F497D"/>
                </a:solidFill>
                <a:latin typeface="Arial" panose="020B0604020202020204" pitchFamily="34" charset="0"/>
                <a:ea typeface="Verdana" panose="020B0604030504040204" pitchFamily="34" charset="0"/>
                <a:cs typeface="Arial" panose="020B0604020202020204" pitchFamily="34" charset="0"/>
              </a:rPr>
              <a:t>муниципального                     </a:t>
            </a:r>
            <a:r>
              <a:rPr kumimoji="0" lang="ru-RU" sz="1600" b="0" i="0" u="none" strike="noStrike" kern="1200" cap="none" spc="0"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t> округа Семеновский</a:t>
            </a:r>
          </a:p>
        </p:txBody>
      </p:sp>
      <p:sp>
        <p:nvSpPr>
          <p:cNvPr id="5" name="Номер слайда 4">
            <a:extLst>
              <a:ext uri="{FF2B5EF4-FFF2-40B4-BE49-F238E27FC236}">
                <a16:creationId xmlns:a16="http://schemas.microsoft.com/office/drawing/2014/main" id="{9528FAD0-908E-23A1-43DF-7F31EB7C82F1}"/>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56</a:t>
            </a:fld>
            <a:endParaRPr lang="ru-RU" spc="-100" dirty="0"/>
          </a:p>
        </p:txBody>
      </p:sp>
    </p:spTree>
    <p:extLst>
      <p:ext uri="{BB962C8B-B14F-4D97-AF65-F5344CB8AC3E}">
        <p14:creationId xmlns:p14="http://schemas.microsoft.com/office/powerpoint/2010/main" val="21026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858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t>Муниципальная программа</a:t>
            </a:r>
            <a:br>
              <a:rPr kumimoji="0" lang="ru-RU" sz="1800" b="1" i="0" u="none" strike="noStrike" kern="1200" cap="none" spc="0"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br>
            <a:r>
              <a:rPr kumimoji="0" lang="ru-RU" sz="1800" b="1" i="0" u="none" strike="noStrike" kern="1200" cap="none" spc="0" normalizeH="0" baseline="0" noProof="0" dirty="0">
                <a:ln>
                  <a:noFill/>
                </a:ln>
                <a:solidFill>
                  <a:srgbClr val="1F497D"/>
                </a:solidFill>
                <a:effectLst/>
                <a:uLnTx/>
                <a:uFillTx/>
                <a:latin typeface="Arial" panose="020B0604020202020204" pitchFamily="34" charset="0"/>
                <a:ea typeface="Verdana" panose="020B0604030504040204" pitchFamily="34" charset="0"/>
                <a:cs typeface="Arial" panose="020B0604020202020204" pitchFamily="34" charset="0"/>
              </a:rPr>
              <a:t>«Развитие и строительство социальной и инженерной инфраструктуры на территории муниципального округа Семеновский Нижегородской области» </a:t>
            </a:r>
          </a:p>
        </p:txBody>
      </p:sp>
      <p:grpSp>
        <p:nvGrpSpPr>
          <p:cNvPr id="29" name="Group 572"/>
          <p:cNvGrpSpPr>
            <a:grpSpLocks/>
          </p:cNvGrpSpPr>
          <p:nvPr/>
        </p:nvGrpSpPr>
        <p:grpSpPr bwMode="auto">
          <a:xfrm>
            <a:off x="685800" y="2286000"/>
            <a:ext cx="2498725" cy="2140407"/>
            <a:chOff x="4537" y="2039"/>
            <a:chExt cx="3935" cy="2219"/>
          </a:xfrm>
        </p:grpSpPr>
        <p:sp>
          <p:nvSpPr>
            <p:cNvPr id="30" name="Freeform 574"/>
            <p:cNvSpPr>
              <a:spLocks/>
            </p:cNvSpPr>
            <p:nvPr/>
          </p:nvSpPr>
          <p:spPr bwMode="auto">
            <a:xfrm>
              <a:off x="4537" y="2039"/>
              <a:ext cx="1944" cy="1697"/>
            </a:xfrm>
            <a:custGeom>
              <a:avLst/>
              <a:gdLst>
                <a:gd name="T0" fmla="+- 0 6453 6453"/>
                <a:gd name="T1" fmla="*/ T0 w 1944"/>
                <a:gd name="T2" fmla="+- 0 2306 2024"/>
                <a:gd name="T3" fmla="*/ 2306 h 1697"/>
                <a:gd name="T4" fmla="+- 0 6463 6453"/>
                <a:gd name="T5" fmla="*/ T4 w 1944"/>
                <a:gd name="T6" fmla="+- 0 2231 2024"/>
                <a:gd name="T7" fmla="*/ 2231 h 1697"/>
                <a:gd name="T8" fmla="+- 0 6492 6453"/>
                <a:gd name="T9" fmla="*/ T8 w 1944"/>
                <a:gd name="T10" fmla="+- 0 2164 2024"/>
                <a:gd name="T11" fmla="*/ 2164 h 1697"/>
                <a:gd name="T12" fmla="+- 0 6536 6453"/>
                <a:gd name="T13" fmla="*/ T12 w 1944"/>
                <a:gd name="T14" fmla="+- 0 2106 2024"/>
                <a:gd name="T15" fmla="*/ 2106 h 1697"/>
                <a:gd name="T16" fmla="+- 0 6593 6453"/>
                <a:gd name="T17" fmla="*/ T16 w 1944"/>
                <a:gd name="T18" fmla="+- 0 2062 2024"/>
                <a:gd name="T19" fmla="*/ 2062 h 1697"/>
                <a:gd name="T20" fmla="+- 0 6661 6453"/>
                <a:gd name="T21" fmla="*/ T20 w 1944"/>
                <a:gd name="T22" fmla="+- 0 2034 2024"/>
                <a:gd name="T23" fmla="*/ 2034 h 1697"/>
                <a:gd name="T24" fmla="+- 0 6736 6453"/>
                <a:gd name="T25" fmla="*/ T24 w 1944"/>
                <a:gd name="T26" fmla="+- 0 2024 2024"/>
                <a:gd name="T27" fmla="*/ 2024 h 1697"/>
                <a:gd name="T28" fmla="+- 0 8114 6453"/>
                <a:gd name="T29" fmla="*/ T28 w 1944"/>
                <a:gd name="T30" fmla="+- 0 2024 2024"/>
                <a:gd name="T31" fmla="*/ 2024 h 1697"/>
                <a:gd name="T32" fmla="+- 0 8189 6453"/>
                <a:gd name="T33" fmla="*/ T32 w 1944"/>
                <a:gd name="T34" fmla="+- 0 2034 2024"/>
                <a:gd name="T35" fmla="*/ 2034 h 1697"/>
                <a:gd name="T36" fmla="+- 0 8257 6453"/>
                <a:gd name="T37" fmla="*/ T36 w 1944"/>
                <a:gd name="T38" fmla="+- 0 2062 2024"/>
                <a:gd name="T39" fmla="*/ 2062 h 1697"/>
                <a:gd name="T40" fmla="+- 0 8314 6453"/>
                <a:gd name="T41" fmla="*/ T40 w 1944"/>
                <a:gd name="T42" fmla="+- 0 2106 2024"/>
                <a:gd name="T43" fmla="*/ 2106 h 1697"/>
                <a:gd name="T44" fmla="+- 0 8358 6453"/>
                <a:gd name="T45" fmla="*/ T44 w 1944"/>
                <a:gd name="T46" fmla="+- 0 2164 2024"/>
                <a:gd name="T47" fmla="*/ 2164 h 1697"/>
                <a:gd name="T48" fmla="+- 0 8387 6453"/>
                <a:gd name="T49" fmla="*/ T48 w 1944"/>
                <a:gd name="T50" fmla="+- 0 2231 2024"/>
                <a:gd name="T51" fmla="*/ 2231 h 1697"/>
                <a:gd name="T52" fmla="+- 0 8397 6453"/>
                <a:gd name="T53" fmla="*/ T52 w 1944"/>
                <a:gd name="T54" fmla="+- 0 2306 2024"/>
                <a:gd name="T55" fmla="*/ 2306 h 1697"/>
                <a:gd name="T56" fmla="+- 0 8397 6453"/>
                <a:gd name="T57" fmla="*/ T56 w 1944"/>
                <a:gd name="T58" fmla="+- 0 3438 2024"/>
                <a:gd name="T59" fmla="*/ 3438 h 1697"/>
                <a:gd name="T60" fmla="+- 0 8387 6453"/>
                <a:gd name="T61" fmla="*/ T60 w 1944"/>
                <a:gd name="T62" fmla="+- 0 3513 2024"/>
                <a:gd name="T63" fmla="*/ 3513 h 1697"/>
                <a:gd name="T64" fmla="+- 0 8358 6453"/>
                <a:gd name="T65" fmla="*/ T64 w 1944"/>
                <a:gd name="T66" fmla="+- 0 3581 2024"/>
                <a:gd name="T67" fmla="*/ 3581 h 1697"/>
                <a:gd name="T68" fmla="+- 0 8314 6453"/>
                <a:gd name="T69" fmla="*/ T68 w 1944"/>
                <a:gd name="T70" fmla="+- 0 3638 2024"/>
                <a:gd name="T71" fmla="*/ 3638 h 1697"/>
                <a:gd name="T72" fmla="+- 0 8257 6453"/>
                <a:gd name="T73" fmla="*/ T72 w 1944"/>
                <a:gd name="T74" fmla="+- 0 3682 2024"/>
                <a:gd name="T75" fmla="*/ 3682 h 1697"/>
                <a:gd name="T76" fmla="+- 0 8189 6453"/>
                <a:gd name="T77" fmla="*/ T76 w 1944"/>
                <a:gd name="T78" fmla="+- 0 3710 2024"/>
                <a:gd name="T79" fmla="*/ 3710 h 1697"/>
                <a:gd name="T80" fmla="+- 0 8114 6453"/>
                <a:gd name="T81" fmla="*/ T80 w 1944"/>
                <a:gd name="T82" fmla="+- 0 3721 2024"/>
                <a:gd name="T83" fmla="*/ 3721 h 1697"/>
                <a:gd name="T84" fmla="+- 0 6736 6453"/>
                <a:gd name="T85" fmla="*/ T84 w 1944"/>
                <a:gd name="T86" fmla="+- 0 3721 2024"/>
                <a:gd name="T87" fmla="*/ 3721 h 1697"/>
                <a:gd name="T88" fmla="+- 0 6661 6453"/>
                <a:gd name="T89" fmla="*/ T88 w 1944"/>
                <a:gd name="T90" fmla="+- 0 3710 2024"/>
                <a:gd name="T91" fmla="*/ 3710 h 1697"/>
                <a:gd name="T92" fmla="+- 0 6593 6453"/>
                <a:gd name="T93" fmla="*/ T92 w 1944"/>
                <a:gd name="T94" fmla="+- 0 3682 2024"/>
                <a:gd name="T95" fmla="*/ 3682 h 1697"/>
                <a:gd name="T96" fmla="+- 0 6536 6453"/>
                <a:gd name="T97" fmla="*/ T96 w 1944"/>
                <a:gd name="T98" fmla="+- 0 3638 2024"/>
                <a:gd name="T99" fmla="*/ 3638 h 1697"/>
                <a:gd name="T100" fmla="+- 0 6492 6453"/>
                <a:gd name="T101" fmla="*/ T100 w 1944"/>
                <a:gd name="T102" fmla="+- 0 3581 2024"/>
                <a:gd name="T103" fmla="*/ 3581 h 1697"/>
                <a:gd name="T104" fmla="+- 0 6463 6453"/>
                <a:gd name="T105" fmla="*/ T104 w 1944"/>
                <a:gd name="T106" fmla="+- 0 3513 2024"/>
                <a:gd name="T107" fmla="*/ 3513 h 1697"/>
                <a:gd name="T108" fmla="+- 0 6453 6453"/>
                <a:gd name="T109" fmla="*/ T108 w 1944"/>
                <a:gd name="T110" fmla="+- 0 3438 2024"/>
                <a:gd name="T111" fmla="*/ 3438 h 1697"/>
                <a:gd name="T112" fmla="+- 0 6453 6453"/>
                <a:gd name="T113" fmla="*/ T112 w 1944"/>
                <a:gd name="T114" fmla="+- 0 2306 2024"/>
                <a:gd name="T115" fmla="*/ 2306 h 16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944" h="1697">
                  <a:moveTo>
                    <a:pt x="0" y="282"/>
                  </a:moveTo>
                  <a:lnTo>
                    <a:pt x="10" y="207"/>
                  </a:lnTo>
                  <a:lnTo>
                    <a:pt x="39" y="140"/>
                  </a:lnTo>
                  <a:lnTo>
                    <a:pt x="83" y="82"/>
                  </a:lnTo>
                  <a:lnTo>
                    <a:pt x="140" y="38"/>
                  </a:lnTo>
                  <a:lnTo>
                    <a:pt x="208" y="10"/>
                  </a:lnTo>
                  <a:lnTo>
                    <a:pt x="283" y="0"/>
                  </a:lnTo>
                  <a:lnTo>
                    <a:pt x="1661" y="0"/>
                  </a:lnTo>
                  <a:lnTo>
                    <a:pt x="1736" y="10"/>
                  </a:lnTo>
                  <a:lnTo>
                    <a:pt x="1804" y="38"/>
                  </a:lnTo>
                  <a:lnTo>
                    <a:pt x="1861" y="82"/>
                  </a:lnTo>
                  <a:lnTo>
                    <a:pt x="1905" y="140"/>
                  </a:lnTo>
                  <a:lnTo>
                    <a:pt x="1934" y="207"/>
                  </a:lnTo>
                  <a:lnTo>
                    <a:pt x="1944" y="282"/>
                  </a:lnTo>
                  <a:lnTo>
                    <a:pt x="1944" y="1414"/>
                  </a:lnTo>
                  <a:lnTo>
                    <a:pt x="1934" y="1489"/>
                  </a:lnTo>
                  <a:lnTo>
                    <a:pt x="1905" y="1557"/>
                  </a:lnTo>
                  <a:lnTo>
                    <a:pt x="1861" y="1614"/>
                  </a:lnTo>
                  <a:lnTo>
                    <a:pt x="1804" y="1658"/>
                  </a:lnTo>
                  <a:lnTo>
                    <a:pt x="1736" y="1686"/>
                  </a:lnTo>
                  <a:lnTo>
                    <a:pt x="1661" y="1697"/>
                  </a:lnTo>
                  <a:lnTo>
                    <a:pt x="283" y="1697"/>
                  </a:lnTo>
                  <a:lnTo>
                    <a:pt x="208" y="1686"/>
                  </a:lnTo>
                  <a:lnTo>
                    <a:pt x="140" y="1658"/>
                  </a:lnTo>
                  <a:lnTo>
                    <a:pt x="83" y="1614"/>
                  </a:lnTo>
                  <a:lnTo>
                    <a:pt x="39" y="1557"/>
                  </a:lnTo>
                  <a:lnTo>
                    <a:pt x="10" y="1489"/>
                  </a:lnTo>
                  <a:lnTo>
                    <a:pt x="0" y="1414"/>
                  </a:lnTo>
                  <a:lnTo>
                    <a:pt x="0" y="282"/>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p>
          </p:txBody>
        </p:sp>
        <p:sp>
          <p:nvSpPr>
            <p:cNvPr id="31" name="Text Box 573"/>
            <p:cNvSpPr txBox="1">
              <a:spLocks noChangeArrowheads="1"/>
            </p:cNvSpPr>
            <p:nvPr/>
          </p:nvSpPr>
          <p:spPr bwMode="auto">
            <a:xfrm>
              <a:off x="6399" y="2521"/>
              <a:ext cx="2073" cy="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925" algn="ctr">
                <a:lnSpc>
                  <a:spcPts val="1815"/>
                </a:lnSpc>
                <a:spcBef>
                  <a:spcPts val="15"/>
                </a:spcBef>
                <a:spcAft>
                  <a:spcPts val="0"/>
                </a:spcAft>
              </a:pP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32" name="Group 569"/>
          <p:cNvGrpSpPr>
            <a:grpSpLocks/>
          </p:cNvGrpSpPr>
          <p:nvPr/>
        </p:nvGrpSpPr>
        <p:grpSpPr bwMode="auto">
          <a:xfrm>
            <a:off x="2133914" y="2209897"/>
            <a:ext cx="1697254" cy="1719392"/>
            <a:chOff x="3784" y="-38"/>
            <a:chExt cx="2607" cy="3493"/>
          </a:xfrm>
        </p:grpSpPr>
        <p:sp>
          <p:nvSpPr>
            <p:cNvPr id="33" name="Freeform 571"/>
            <p:cNvSpPr>
              <a:spLocks/>
            </p:cNvSpPr>
            <p:nvPr/>
          </p:nvSpPr>
          <p:spPr bwMode="auto">
            <a:xfrm>
              <a:off x="4135" y="-38"/>
              <a:ext cx="1944" cy="3493"/>
            </a:xfrm>
            <a:custGeom>
              <a:avLst/>
              <a:gdLst>
                <a:gd name="T0" fmla="+- 0 8532 8532"/>
                <a:gd name="T1" fmla="*/ T0 w 1944"/>
                <a:gd name="T2" fmla="+- 0 2171 1862"/>
                <a:gd name="T3" fmla="*/ 2171 h 1859"/>
                <a:gd name="T4" fmla="+- 0 8540 8532"/>
                <a:gd name="T5" fmla="*/ T4 w 1944"/>
                <a:gd name="T6" fmla="+- 0 2100 1862"/>
                <a:gd name="T7" fmla="*/ 2100 h 1859"/>
                <a:gd name="T8" fmla="+- 0 8564 8532"/>
                <a:gd name="T9" fmla="*/ T8 w 1944"/>
                <a:gd name="T10" fmla="+- 0 2035 1862"/>
                <a:gd name="T11" fmla="*/ 2035 h 1859"/>
                <a:gd name="T12" fmla="+- 0 8600 8532"/>
                <a:gd name="T13" fmla="*/ T12 w 1944"/>
                <a:gd name="T14" fmla="+- 0 1978 1862"/>
                <a:gd name="T15" fmla="*/ 1978 h 1859"/>
                <a:gd name="T16" fmla="+- 0 8648 8532"/>
                <a:gd name="T17" fmla="*/ T16 w 1944"/>
                <a:gd name="T18" fmla="+- 0 1930 1862"/>
                <a:gd name="T19" fmla="*/ 1930 h 1859"/>
                <a:gd name="T20" fmla="+- 0 8706 8532"/>
                <a:gd name="T21" fmla="*/ T20 w 1944"/>
                <a:gd name="T22" fmla="+- 0 1893 1862"/>
                <a:gd name="T23" fmla="*/ 1893 h 1859"/>
                <a:gd name="T24" fmla="+- 0 8771 8532"/>
                <a:gd name="T25" fmla="*/ T24 w 1944"/>
                <a:gd name="T26" fmla="+- 0 1870 1862"/>
                <a:gd name="T27" fmla="*/ 1870 h 1859"/>
                <a:gd name="T28" fmla="+- 0 8842 8532"/>
                <a:gd name="T29" fmla="*/ T28 w 1944"/>
                <a:gd name="T30" fmla="+- 0 1862 1862"/>
                <a:gd name="T31" fmla="*/ 1862 h 1859"/>
                <a:gd name="T32" fmla="+- 0 10166 8532"/>
                <a:gd name="T33" fmla="*/ T32 w 1944"/>
                <a:gd name="T34" fmla="+- 0 1862 1862"/>
                <a:gd name="T35" fmla="*/ 1862 h 1859"/>
                <a:gd name="T36" fmla="+- 0 10237 8532"/>
                <a:gd name="T37" fmla="*/ T36 w 1944"/>
                <a:gd name="T38" fmla="+- 0 1870 1862"/>
                <a:gd name="T39" fmla="*/ 1870 h 1859"/>
                <a:gd name="T40" fmla="+- 0 10302 8532"/>
                <a:gd name="T41" fmla="*/ T40 w 1944"/>
                <a:gd name="T42" fmla="+- 0 1893 1862"/>
                <a:gd name="T43" fmla="*/ 1893 h 1859"/>
                <a:gd name="T44" fmla="+- 0 10360 8532"/>
                <a:gd name="T45" fmla="*/ T44 w 1944"/>
                <a:gd name="T46" fmla="+- 0 1930 1862"/>
                <a:gd name="T47" fmla="*/ 1930 h 1859"/>
                <a:gd name="T48" fmla="+- 0 10408 8532"/>
                <a:gd name="T49" fmla="*/ T48 w 1944"/>
                <a:gd name="T50" fmla="+- 0 1978 1862"/>
                <a:gd name="T51" fmla="*/ 1978 h 1859"/>
                <a:gd name="T52" fmla="+- 0 10444 8532"/>
                <a:gd name="T53" fmla="*/ T52 w 1944"/>
                <a:gd name="T54" fmla="+- 0 2035 1862"/>
                <a:gd name="T55" fmla="*/ 2035 h 1859"/>
                <a:gd name="T56" fmla="+- 0 10468 8532"/>
                <a:gd name="T57" fmla="*/ T56 w 1944"/>
                <a:gd name="T58" fmla="+- 0 2100 1862"/>
                <a:gd name="T59" fmla="*/ 2100 h 1859"/>
                <a:gd name="T60" fmla="+- 0 10476 8532"/>
                <a:gd name="T61" fmla="*/ T60 w 1944"/>
                <a:gd name="T62" fmla="+- 0 2171 1862"/>
                <a:gd name="T63" fmla="*/ 2171 h 1859"/>
                <a:gd name="T64" fmla="+- 0 10476 8532"/>
                <a:gd name="T65" fmla="*/ T64 w 1944"/>
                <a:gd name="T66" fmla="+- 0 3411 1862"/>
                <a:gd name="T67" fmla="*/ 3411 h 1859"/>
                <a:gd name="T68" fmla="+- 0 10468 8532"/>
                <a:gd name="T69" fmla="*/ T68 w 1944"/>
                <a:gd name="T70" fmla="+- 0 3482 1862"/>
                <a:gd name="T71" fmla="*/ 3482 h 1859"/>
                <a:gd name="T72" fmla="+- 0 10444 8532"/>
                <a:gd name="T73" fmla="*/ T72 w 1944"/>
                <a:gd name="T74" fmla="+- 0 3547 1862"/>
                <a:gd name="T75" fmla="*/ 3547 h 1859"/>
                <a:gd name="T76" fmla="+- 0 10408 8532"/>
                <a:gd name="T77" fmla="*/ T76 w 1944"/>
                <a:gd name="T78" fmla="+- 0 3605 1862"/>
                <a:gd name="T79" fmla="*/ 3605 h 1859"/>
                <a:gd name="T80" fmla="+- 0 10360 8532"/>
                <a:gd name="T81" fmla="*/ T80 w 1944"/>
                <a:gd name="T82" fmla="+- 0 3653 1862"/>
                <a:gd name="T83" fmla="*/ 3653 h 1859"/>
                <a:gd name="T84" fmla="+- 0 10302 8532"/>
                <a:gd name="T85" fmla="*/ T84 w 1944"/>
                <a:gd name="T86" fmla="+- 0 3689 1862"/>
                <a:gd name="T87" fmla="*/ 3689 h 1859"/>
                <a:gd name="T88" fmla="+- 0 10237 8532"/>
                <a:gd name="T89" fmla="*/ T88 w 1944"/>
                <a:gd name="T90" fmla="+- 0 3712 1862"/>
                <a:gd name="T91" fmla="*/ 3712 h 1859"/>
                <a:gd name="T92" fmla="+- 0 10166 8532"/>
                <a:gd name="T93" fmla="*/ T92 w 1944"/>
                <a:gd name="T94" fmla="+- 0 3721 1862"/>
                <a:gd name="T95" fmla="*/ 3721 h 1859"/>
                <a:gd name="T96" fmla="+- 0 8842 8532"/>
                <a:gd name="T97" fmla="*/ T96 w 1944"/>
                <a:gd name="T98" fmla="+- 0 3721 1862"/>
                <a:gd name="T99" fmla="*/ 3721 h 1859"/>
                <a:gd name="T100" fmla="+- 0 8771 8532"/>
                <a:gd name="T101" fmla="*/ T100 w 1944"/>
                <a:gd name="T102" fmla="+- 0 3712 1862"/>
                <a:gd name="T103" fmla="*/ 3712 h 1859"/>
                <a:gd name="T104" fmla="+- 0 8706 8532"/>
                <a:gd name="T105" fmla="*/ T104 w 1944"/>
                <a:gd name="T106" fmla="+- 0 3689 1862"/>
                <a:gd name="T107" fmla="*/ 3689 h 1859"/>
                <a:gd name="T108" fmla="+- 0 8648 8532"/>
                <a:gd name="T109" fmla="*/ T108 w 1944"/>
                <a:gd name="T110" fmla="+- 0 3653 1862"/>
                <a:gd name="T111" fmla="*/ 3653 h 1859"/>
                <a:gd name="T112" fmla="+- 0 8600 8532"/>
                <a:gd name="T113" fmla="*/ T112 w 1944"/>
                <a:gd name="T114" fmla="+- 0 3605 1862"/>
                <a:gd name="T115" fmla="*/ 3605 h 1859"/>
                <a:gd name="T116" fmla="+- 0 8564 8532"/>
                <a:gd name="T117" fmla="*/ T116 w 1944"/>
                <a:gd name="T118" fmla="+- 0 3547 1862"/>
                <a:gd name="T119" fmla="*/ 3547 h 1859"/>
                <a:gd name="T120" fmla="+- 0 8540 8532"/>
                <a:gd name="T121" fmla="*/ T120 w 1944"/>
                <a:gd name="T122" fmla="+- 0 3482 1862"/>
                <a:gd name="T123" fmla="*/ 3482 h 1859"/>
                <a:gd name="T124" fmla="+- 0 8532 8532"/>
                <a:gd name="T125" fmla="*/ T124 w 1944"/>
                <a:gd name="T126" fmla="+- 0 3411 1862"/>
                <a:gd name="T127" fmla="*/ 3411 h 1859"/>
                <a:gd name="T128" fmla="+- 0 8532 8532"/>
                <a:gd name="T129" fmla="*/ T128 w 1944"/>
                <a:gd name="T130" fmla="+- 0 2171 1862"/>
                <a:gd name="T131" fmla="*/ 2171 h 18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1859">
                  <a:moveTo>
                    <a:pt x="0" y="309"/>
                  </a:moveTo>
                  <a:lnTo>
                    <a:pt x="8" y="238"/>
                  </a:lnTo>
                  <a:lnTo>
                    <a:pt x="32" y="173"/>
                  </a:lnTo>
                  <a:lnTo>
                    <a:pt x="68" y="116"/>
                  </a:lnTo>
                  <a:lnTo>
                    <a:pt x="116" y="68"/>
                  </a:lnTo>
                  <a:lnTo>
                    <a:pt x="174" y="31"/>
                  </a:lnTo>
                  <a:lnTo>
                    <a:pt x="239" y="8"/>
                  </a:lnTo>
                  <a:lnTo>
                    <a:pt x="310" y="0"/>
                  </a:lnTo>
                  <a:lnTo>
                    <a:pt x="1634" y="0"/>
                  </a:lnTo>
                  <a:lnTo>
                    <a:pt x="1705" y="8"/>
                  </a:lnTo>
                  <a:lnTo>
                    <a:pt x="1770" y="31"/>
                  </a:lnTo>
                  <a:lnTo>
                    <a:pt x="1828" y="68"/>
                  </a:lnTo>
                  <a:lnTo>
                    <a:pt x="1876" y="116"/>
                  </a:lnTo>
                  <a:lnTo>
                    <a:pt x="1912" y="173"/>
                  </a:lnTo>
                  <a:lnTo>
                    <a:pt x="1936" y="238"/>
                  </a:lnTo>
                  <a:lnTo>
                    <a:pt x="1944" y="309"/>
                  </a:lnTo>
                  <a:lnTo>
                    <a:pt x="1944" y="1549"/>
                  </a:lnTo>
                  <a:lnTo>
                    <a:pt x="1936" y="1620"/>
                  </a:lnTo>
                  <a:lnTo>
                    <a:pt x="1912" y="1685"/>
                  </a:lnTo>
                  <a:lnTo>
                    <a:pt x="1876" y="1743"/>
                  </a:lnTo>
                  <a:lnTo>
                    <a:pt x="1828" y="1791"/>
                  </a:lnTo>
                  <a:lnTo>
                    <a:pt x="1770" y="1827"/>
                  </a:lnTo>
                  <a:lnTo>
                    <a:pt x="1705" y="1850"/>
                  </a:lnTo>
                  <a:lnTo>
                    <a:pt x="1634" y="1859"/>
                  </a:lnTo>
                  <a:lnTo>
                    <a:pt x="310" y="1859"/>
                  </a:lnTo>
                  <a:lnTo>
                    <a:pt x="239" y="1850"/>
                  </a:lnTo>
                  <a:lnTo>
                    <a:pt x="174" y="1827"/>
                  </a:lnTo>
                  <a:lnTo>
                    <a:pt x="116" y="1791"/>
                  </a:lnTo>
                  <a:lnTo>
                    <a:pt x="68" y="1743"/>
                  </a:lnTo>
                  <a:lnTo>
                    <a:pt x="32" y="1685"/>
                  </a:lnTo>
                  <a:lnTo>
                    <a:pt x="8" y="1620"/>
                  </a:lnTo>
                  <a:lnTo>
                    <a:pt x="0" y="1549"/>
                  </a:lnTo>
                  <a:lnTo>
                    <a:pt x="0" y="309"/>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dirty="0"/>
            </a:p>
          </p:txBody>
        </p:sp>
        <p:sp>
          <p:nvSpPr>
            <p:cNvPr id="34" name="Text Box 570"/>
            <p:cNvSpPr txBox="1">
              <a:spLocks noChangeArrowheads="1"/>
            </p:cNvSpPr>
            <p:nvPr/>
          </p:nvSpPr>
          <p:spPr bwMode="auto">
            <a:xfrm>
              <a:off x="3784" y="426"/>
              <a:ext cx="2607" cy="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290" algn="ctr">
                <a:lnSpc>
                  <a:spcPts val="1815"/>
                </a:lnSpc>
                <a:spcBef>
                  <a:spcPts val="785"/>
                </a:spcBef>
                <a:spcAft>
                  <a:spcPts val="0"/>
                </a:spcAft>
              </a:pPr>
              <a:endParaRPr lang="ru-RU" dirty="0">
                <a:solidFill>
                  <a:srgbClr val="6C99C5"/>
                </a:solidFill>
                <a:effectLst/>
                <a:latin typeface="Segoe UI" panose="020B0502040204020203" pitchFamily="34" charset="0"/>
                <a:ea typeface="Verdana" panose="020B0604030504040204" pitchFamily="34" charset="0"/>
                <a:cs typeface="Segoe UI" panose="020B0502040204020203" pitchFamily="34" charset="0"/>
              </a:endParaRPr>
            </a:p>
            <a:p>
              <a:pPr marL="162560" marR="161290" algn="ctr">
                <a:lnSpc>
                  <a:spcPts val="1815"/>
                </a:lnSpc>
                <a:spcBef>
                  <a:spcPts val="785"/>
                </a:spcBef>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a:t>
              </a:r>
              <a:r>
                <a:rPr lang="ru-RU" sz="24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6</a:t>
              </a:r>
              <a:endPar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0020" algn="ctr">
                <a:lnSpc>
                  <a:spcPts val="1795"/>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45"/>
                </a:lnSpc>
                <a:spcAft>
                  <a:spcPts val="0"/>
                </a:spcAft>
              </a:pP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8 </a:t>
              </a:r>
              <a:r>
                <a:rPr lang="ru-RU" sz="20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838,0</a:t>
              </a:r>
              <a:endParaRPr lang="ru-RU" sz="20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290" algn="ctr">
                <a:lnSpc>
                  <a:spcPts val="1565"/>
                </a:lnSpc>
                <a:spcAft>
                  <a:spcPts val="0"/>
                </a:spcAft>
              </a:pPr>
              <a:r>
                <a:rPr lang="ru-RU" sz="1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рублей</a:t>
              </a:r>
            </a:p>
          </p:txBody>
        </p:sp>
      </p:grpSp>
      <p:sp>
        <p:nvSpPr>
          <p:cNvPr id="35" name="Rectangle 3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6" name="Rectangle 44"/>
          <p:cNvSpPr>
            <a:spLocks noChangeArrowheads="1"/>
          </p:cNvSpPr>
          <p:nvPr/>
        </p:nvSpPr>
        <p:spPr bwMode="auto">
          <a:xfrm>
            <a:off x="0" y="990600"/>
            <a:ext cx="6553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chemeClr val="tx1"/>
              </a:solidFill>
              <a:effectLst/>
              <a:ea typeface="Verdana" panose="020B0604030504040204" pitchFamily="34" charset="0"/>
              <a:cs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2">
                    <a:lumMod val="75000"/>
                  </a:schemeClr>
                </a:solidFill>
                <a:effectLst/>
                <a:latin typeface="Arial" panose="020B0604020202020204" pitchFamily="34" charset="0"/>
                <a:ea typeface="Verdana" panose="020B0604030504040204" pitchFamily="34" charset="0"/>
                <a:cs typeface="Verdana" panose="020B0604030504040204" pitchFamily="34" charset="0"/>
              </a:rPr>
            </a:br>
            <a:r>
              <a:rPr kumimoji="0" lang="ru-RU" altLang="ru-RU" sz="1600" b="0" i="0" u="none" strike="noStrike" cap="none" normalizeH="0" baseline="0" dirty="0">
                <a:ln>
                  <a:noFill/>
                </a:ln>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Как меняются расходы развитие и строительство социальной и инженерной инфраструктуры в расчете на одного жителя   муниципального округа</a:t>
            </a:r>
            <a:endParaRPr kumimoji="0" lang="ru-RU" altLang="ru-RU" sz="1600" b="0" i="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5" name="Номер слайда 4">
            <a:extLst>
              <a:ext uri="{FF2B5EF4-FFF2-40B4-BE49-F238E27FC236}">
                <a16:creationId xmlns:a16="http://schemas.microsoft.com/office/drawing/2014/main" id="{309F2F61-F626-B4BB-C768-E3233B6A8A8E}"/>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57</a:t>
            </a:fld>
            <a:endParaRPr lang="ru-RU" spc="-100" dirty="0"/>
          </a:p>
        </p:txBody>
      </p:sp>
      <p:grpSp>
        <p:nvGrpSpPr>
          <p:cNvPr id="40" name="Group 569"/>
          <p:cNvGrpSpPr>
            <a:grpSpLocks/>
          </p:cNvGrpSpPr>
          <p:nvPr/>
        </p:nvGrpSpPr>
        <p:grpSpPr bwMode="auto">
          <a:xfrm>
            <a:off x="3734002" y="2514407"/>
            <a:ext cx="1697254" cy="1371794"/>
            <a:chOff x="3989" y="767"/>
            <a:chExt cx="2607" cy="2796"/>
          </a:xfrm>
        </p:grpSpPr>
        <p:sp>
          <p:nvSpPr>
            <p:cNvPr id="41" name="Freeform 571"/>
            <p:cNvSpPr>
              <a:spLocks/>
            </p:cNvSpPr>
            <p:nvPr/>
          </p:nvSpPr>
          <p:spPr bwMode="auto">
            <a:xfrm>
              <a:off x="4340" y="767"/>
              <a:ext cx="1944" cy="2796"/>
            </a:xfrm>
            <a:custGeom>
              <a:avLst/>
              <a:gdLst>
                <a:gd name="T0" fmla="+- 0 8532 8532"/>
                <a:gd name="T1" fmla="*/ T0 w 1944"/>
                <a:gd name="T2" fmla="+- 0 2171 1862"/>
                <a:gd name="T3" fmla="*/ 2171 h 1859"/>
                <a:gd name="T4" fmla="+- 0 8540 8532"/>
                <a:gd name="T5" fmla="*/ T4 w 1944"/>
                <a:gd name="T6" fmla="+- 0 2100 1862"/>
                <a:gd name="T7" fmla="*/ 2100 h 1859"/>
                <a:gd name="T8" fmla="+- 0 8564 8532"/>
                <a:gd name="T9" fmla="*/ T8 w 1944"/>
                <a:gd name="T10" fmla="+- 0 2035 1862"/>
                <a:gd name="T11" fmla="*/ 2035 h 1859"/>
                <a:gd name="T12" fmla="+- 0 8600 8532"/>
                <a:gd name="T13" fmla="*/ T12 w 1944"/>
                <a:gd name="T14" fmla="+- 0 1978 1862"/>
                <a:gd name="T15" fmla="*/ 1978 h 1859"/>
                <a:gd name="T16" fmla="+- 0 8648 8532"/>
                <a:gd name="T17" fmla="*/ T16 w 1944"/>
                <a:gd name="T18" fmla="+- 0 1930 1862"/>
                <a:gd name="T19" fmla="*/ 1930 h 1859"/>
                <a:gd name="T20" fmla="+- 0 8706 8532"/>
                <a:gd name="T21" fmla="*/ T20 w 1944"/>
                <a:gd name="T22" fmla="+- 0 1893 1862"/>
                <a:gd name="T23" fmla="*/ 1893 h 1859"/>
                <a:gd name="T24" fmla="+- 0 8771 8532"/>
                <a:gd name="T25" fmla="*/ T24 w 1944"/>
                <a:gd name="T26" fmla="+- 0 1870 1862"/>
                <a:gd name="T27" fmla="*/ 1870 h 1859"/>
                <a:gd name="T28" fmla="+- 0 8842 8532"/>
                <a:gd name="T29" fmla="*/ T28 w 1944"/>
                <a:gd name="T30" fmla="+- 0 1862 1862"/>
                <a:gd name="T31" fmla="*/ 1862 h 1859"/>
                <a:gd name="T32" fmla="+- 0 10166 8532"/>
                <a:gd name="T33" fmla="*/ T32 w 1944"/>
                <a:gd name="T34" fmla="+- 0 1862 1862"/>
                <a:gd name="T35" fmla="*/ 1862 h 1859"/>
                <a:gd name="T36" fmla="+- 0 10237 8532"/>
                <a:gd name="T37" fmla="*/ T36 w 1944"/>
                <a:gd name="T38" fmla="+- 0 1870 1862"/>
                <a:gd name="T39" fmla="*/ 1870 h 1859"/>
                <a:gd name="T40" fmla="+- 0 10302 8532"/>
                <a:gd name="T41" fmla="*/ T40 w 1944"/>
                <a:gd name="T42" fmla="+- 0 1893 1862"/>
                <a:gd name="T43" fmla="*/ 1893 h 1859"/>
                <a:gd name="T44" fmla="+- 0 10360 8532"/>
                <a:gd name="T45" fmla="*/ T44 w 1944"/>
                <a:gd name="T46" fmla="+- 0 1930 1862"/>
                <a:gd name="T47" fmla="*/ 1930 h 1859"/>
                <a:gd name="T48" fmla="+- 0 10408 8532"/>
                <a:gd name="T49" fmla="*/ T48 w 1944"/>
                <a:gd name="T50" fmla="+- 0 1978 1862"/>
                <a:gd name="T51" fmla="*/ 1978 h 1859"/>
                <a:gd name="T52" fmla="+- 0 10444 8532"/>
                <a:gd name="T53" fmla="*/ T52 w 1944"/>
                <a:gd name="T54" fmla="+- 0 2035 1862"/>
                <a:gd name="T55" fmla="*/ 2035 h 1859"/>
                <a:gd name="T56" fmla="+- 0 10468 8532"/>
                <a:gd name="T57" fmla="*/ T56 w 1944"/>
                <a:gd name="T58" fmla="+- 0 2100 1862"/>
                <a:gd name="T59" fmla="*/ 2100 h 1859"/>
                <a:gd name="T60" fmla="+- 0 10476 8532"/>
                <a:gd name="T61" fmla="*/ T60 w 1944"/>
                <a:gd name="T62" fmla="+- 0 2171 1862"/>
                <a:gd name="T63" fmla="*/ 2171 h 1859"/>
                <a:gd name="T64" fmla="+- 0 10476 8532"/>
                <a:gd name="T65" fmla="*/ T64 w 1944"/>
                <a:gd name="T66" fmla="+- 0 3411 1862"/>
                <a:gd name="T67" fmla="*/ 3411 h 1859"/>
                <a:gd name="T68" fmla="+- 0 10468 8532"/>
                <a:gd name="T69" fmla="*/ T68 w 1944"/>
                <a:gd name="T70" fmla="+- 0 3482 1862"/>
                <a:gd name="T71" fmla="*/ 3482 h 1859"/>
                <a:gd name="T72" fmla="+- 0 10444 8532"/>
                <a:gd name="T73" fmla="*/ T72 w 1944"/>
                <a:gd name="T74" fmla="+- 0 3547 1862"/>
                <a:gd name="T75" fmla="*/ 3547 h 1859"/>
                <a:gd name="T76" fmla="+- 0 10408 8532"/>
                <a:gd name="T77" fmla="*/ T76 w 1944"/>
                <a:gd name="T78" fmla="+- 0 3605 1862"/>
                <a:gd name="T79" fmla="*/ 3605 h 1859"/>
                <a:gd name="T80" fmla="+- 0 10360 8532"/>
                <a:gd name="T81" fmla="*/ T80 w 1944"/>
                <a:gd name="T82" fmla="+- 0 3653 1862"/>
                <a:gd name="T83" fmla="*/ 3653 h 1859"/>
                <a:gd name="T84" fmla="+- 0 10302 8532"/>
                <a:gd name="T85" fmla="*/ T84 w 1944"/>
                <a:gd name="T86" fmla="+- 0 3689 1862"/>
                <a:gd name="T87" fmla="*/ 3689 h 1859"/>
                <a:gd name="T88" fmla="+- 0 10237 8532"/>
                <a:gd name="T89" fmla="*/ T88 w 1944"/>
                <a:gd name="T90" fmla="+- 0 3712 1862"/>
                <a:gd name="T91" fmla="*/ 3712 h 1859"/>
                <a:gd name="T92" fmla="+- 0 10166 8532"/>
                <a:gd name="T93" fmla="*/ T92 w 1944"/>
                <a:gd name="T94" fmla="+- 0 3721 1862"/>
                <a:gd name="T95" fmla="*/ 3721 h 1859"/>
                <a:gd name="T96" fmla="+- 0 8842 8532"/>
                <a:gd name="T97" fmla="*/ T96 w 1944"/>
                <a:gd name="T98" fmla="+- 0 3721 1862"/>
                <a:gd name="T99" fmla="*/ 3721 h 1859"/>
                <a:gd name="T100" fmla="+- 0 8771 8532"/>
                <a:gd name="T101" fmla="*/ T100 w 1944"/>
                <a:gd name="T102" fmla="+- 0 3712 1862"/>
                <a:gd name="T103" fmla="*/ 3712 h 1859"/>
                <a:gd name="T104" fmla="+- 0 8706 8532"/>
                <a:gd name="T105" fmla="*/ T104 w 1944"/>
                <a:gd name="T106" fmla="+- 0 3689 1862"/>
                <a:gd name="T107" fmla="*/ 3689 h 1859"/>
                <a:gd name="T108" fmla="+- 0 8648 8532"/>
                <a:gd name="T109" fmla="*/ T108 w 1944"/>
                <a:gd name="T110" fmla="+- 0 3653 1862"/>
                <a:gd name="T111" fmla="*/ 3653 h 1859"/>
                <a:gd name="T112" fmla="+- 0 8600 8532"/>
                <a:gd name="T113" fmla="*/ T112 w 1944"/>
                <a:gd name="T114" fmla="+- 0 3605 1862"/>
                <a:gd name="T115" fmla="*/ 3605 h 1859"/>
                <a:gd name="T116" fmla="+- 0 8564 8532"/>
                <a:gd name="T117" fmla="*/ T116 w 1944"/>
                <a:gd name="T118" fmla="+- 0 3547 1862"/>
                <a:gd name="T119" fmla="*/ 3547 h 1859"/>
                <a:gd name="T120" fmla="+- 0 8540 8532"/>
                <a:gd name="T121" fmla="*/ T120 w 1944"/>
                <a:gd name="T122" fmla="+- 0 3482 1862"/>
                <a:gd name="T123" fmla="*/ 3482 h 1859"/>
                <a:gd name="T124" fmla="+- 0 8532 8532"/>
                <a:gd name="T125" fmla="*/ T124 w 1944"/>
                <a:gd name="T126" fmla="+- 0 3411 1862"/>
                <a:gd name="T127" fmla="*/ 3411 h 1859"/>
                <a:gd name="T128" fmla="+- 0 8532 8532"/>
                <a:gd name="T129" fmla="*/ T128 w 1944"/>
                <a:gd name="T130" fmla="+- 0 2171 1862"/>
                <a:gd name="T131" fmla="*/ 2171 h 18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1859">
                  <a:moveTo>
                    <a:pt x="0" y="309"/>
                  </a:moveTo>
                  <a:lnTo>
                    <a:pt x="8" y="238"/>
                  </a:lnTo>
                  <a:lnTo>
                    <a:pt x="32" y="173"/>
                  </a:lnTo>
                  <a:lnTo>
                    <a:pt x="68" y="116"/>
                  </a:lnTo>
                  <a:lnTo>
                    <a:pt x="116" y="68"/>
                  </a:lnTo>
                  <a:lnTo>
                    <a:pt x="174" y="31"/>
                  </a:lnTo>
                  <a:lnTo>
                    <a:pt x="239" y="8"/>
                  </a:lnTo>
                  <a:lnTo>
                    <a:pt x="310" y="0"/>
                  </a:lnTo>
                  <a:lnTo>
                    <a:pt x="1634" y="0"/>
                  </a:lnTo>
                  <a:lnTo>
                    <a:pt x="1705" y="8"/>
                  </a:lnTo>
                  <a:lnTo>
                    <a:pt x="1770" y="31"/>
                  </a:lnTo>
                  <a:lnTo>
                    <a:pt x="1828" y="68"/>
                  </a:lnTo>
                  <a:lnTo>
                    <a:pt x="1876" y="116"/>
                  </a:lnTo>
                  <a:lnTo>
                    <a:pt x="1912" y="173"/>
                  </a:lnTo>
                  <a:lnTo>
                    <a:pt x="1936" y="238"/>
                  </a:lnTo>
                  <a:lnTo>
                    <a:pt x="1944" y="309"/>
                  </a:lnTo>
                  <a:lnTo>
                    <a:pt x="1944" y="1549"/>
                  </a:lnTo>
                  <a:lnTo>
                    <a:pt x="1936" y="1620"/>
                  </a:lnTo>
                  <a:lnTo>
                    <a:pt x="1912" y="1685"/>
                  </a:lnTo>
                  <a:lnTo>
                    <a:pt x="1876" y="1743"/>
                  </a:lnTo>
                  <a:lnTo>
                    <a:pt x="1828" y="1791"/>
                  </a:lnTo>
                  <a:lnTo>
                    <a:pt x="1770" y="1827"/>
                  </a:lnTo>
                  <a:lnTo>
                    <a:pt x="1705" y="1850"/>
                  </a:lnTo>
                  <a:lnTo>
                    <a:pt x="1634" y="1859"/>
                  </a:lnTo>
                  <a:lnTo>
                    <a:pt x="310" y="1859"/>
                  </a:lnTo>
                  <a:lnTo>
                    <a:pt x="239" y="1850"/>
                  </a:lnTo>
                  <a:lnTo>
                    <a:pt x="174" y="1827"/>
                  </a:lnTo>
                  <a:lnTo>
                    <a:pt x="116" y="1791"/>
                  </a:lnTo>
                  <a:lnTo>
                    <a:pt x="68" y="1743"/>
                  </a:lnTo>
                  <a:lnTo>
                    <a:pt x="32" y="1685"/>
                  </a:lnTo>
                  <a:lnTo>
                    <a:pt x="8" y="1620"/>
                  </a:lnTo>
                  <a:lnTo>
                    <a:pt x="0" y="1549"/>
                  </a:lnTo>
                  <a:lnTo>
                    <a:pt x="0" y="309"/>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42" name="Text Box 570"/>
            <p:cNvSpPr txBox="1">
              <a:spLocks noChangeArrowheads="1"/>
            </p:cNvSpPr>
            <p:nvPr/>
          </p:nvSpPr>
          <p:spPr bwMode="auto">
            <a:xfrm>
              <a:off x="3989" y="767"/>
              <a:ext cx="2607" cy="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290" algn="ctr">
                <a:lnSpc>
                  <a:spcPts val="1815"/>
                </a:lnSpc>
                <a:spcBef>
                  <a:spcPts val="785"/>
                </a:spcBef>
                <a:spcAft>
                  <a:spcPts val="0"/>
                </a:spcAft>
              </a:pPr>
              <a:endParaRPr lang="ru-RU" dirty="0">
                <a:solidFill>
                  <a:srgbClr val="6C99C5"/>
                </a:solidFill>
                <a:effectLst/>
                <a:latin typeface="Segoe UI" panose="020B0502040204020203" pitchFamily="34" charset="0"/>
                <a:ea typeface="Verdana" panose="020B0604030504040204" pitchFamily="34" charset="0"/>
                <a:cs typeface="Segoe UI" panose="020B0502040204020203" pitchFamily="34" charset="0"/>
              </a:endParaRPr>
            </a:p>
            <a:p>
              <a:pPr marL="162560" marR="161290" algn="ctr">
                <a:lnSpc>
                  <a:spcPts val="1815"/>
                </a:lnSpc>
                <a:spcBef>
                  <a:spcPts val="785"/>
                </a:spcBef>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2027</a:t>
              </a:r>
            </a:p>
            <a:p>
              <a:pPr marL="162560" marR="160020" algn="ctr">
                <a:lnSpc>
                  <a:spcPts val="1795"/>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45"/>
                </a:lnSpc>
                <a:spcAft>
                  <a:spcPts val="0"/>
                </a:spcAft>
              </a:pP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3 292,9</a:t>
              </a:r>
              <a:endParaRPr lang="ru-RU" sz="20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290" algn="ctr">
                <a:lnSpc>
                  <a:spcPts val="1565"/>
                </a:lnSpc>
                <a:spcAft>
                  <a:spcPts val="0"/>
                </a:spcAft>
              </a:pPr>
              <a:r>
                <a:rPr lang="ru-RU" sz="1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рублей</a:t>
              </a:r>
            </a:p>
          </p:txBody>
        </p:sp>
      </p:grpSp>
      <p:sp>
        <p:nvSpPr>
          <p:cNvPr id="44" name="Text Box 570"/>
          <p:cNvSpPr txBox="1">
            <a:spLocks noChangeArrowheads="1"/>
          </p:cNvSpPr>
          <p:nvPr/>
        </p:nvSpPr>
        <p:spPr bwMode="auto">
          <a:xfrm>
            <a:off x="457200" y="2438400"/>
            <a:ext cx="1697254" cy="93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290" algn="ctr">
              <a:lnSpc>
                <a:spcPts val="1815"/>
              </a:lnSpc>
              <a:spcBef>
                <a:spcPts val="785"/>
              </a:spcBef>
              <a:spcAft>
                <a:spcPts val="0"/>
              </a:spcAft>
            </a:pPr>
            <a:endParaRPr lang="ru-RU" dirty="0">
              <a:solidFill>
                <a:srgbClr val="6C99C5"/>
              </a:solidFill>
              <a:effectLst/>
              <a:latin typeface="Segoe UI" panose="020B0502040204020203" pitchFamily="34" charset="0"/>
              <a:ea typeface="Verdana" panose="020B0604030504040204" pitchFamily="34" charset="0"/>
              <a:cs typeface="Segoe UI" panose="020B0502040204020203" pitchFamily="34" charset="0"/>
            </a:endParaRPr>
          </a:p>
          <a:p>
            <a:pPr marL="162560" marR="161290" algn="ctr">
              <a:lnSpc>
                <a:spcPts val="1815"/>
              </a:lnSpc>
              <a:spcBef>
                <a:spcPts val="785"/>
              </a:spcBef>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2025</a:t>
            </a:r>
          </a:p>
          <a:p>
            <a:pPr marL="162560" marR="160020" algn="ctr">
              <a:lnSpc>
                <a:spcPts val="1795"/>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45"/>
              </a:lnSpc>
              <a:spcAft>
                <a:spcPts val="0"/>
              </a:spcAft>
            </a:pP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8 135,2</a:t>
            </a:r>
            <a:endParaRPr lang="ru-RU" sz="20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290" algn="ctr">
              <a:lnSpc>
                <a:spcPts val="1565"/>
              </a:lnSpc>
              <a:spcAft>
                <a:spcPts val="0"/>
              </a:spcAft>
            </a:pPr>
            <a:r>
              <a:rPr lang="ru-RU" sz="1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рублей</a:t>
            </a:r>
          </a:p>
        </p:txBody>
      </p:sp>
      <p:graphicFrame>
        <p:nvGraphicFramePr>
          <p:cNvPr id="45" name="Таблица 44">
            <a:extLst>
              <a:ext uri="{FF2B5EF4-FFF2-40B4-BE49-F238E27FC236}">
                <a16:creationId xmlns:a16="http://schemas.microsoft.com/office/drawing/2014/main" id="{74645458-72A2-EFF1-FB81-1C6B91CD118D}"/>
              </a:ext>
            </a:extLst>
          </p:cNvPr>
          <p:cNvGraphicFramePr>
            <a:graphicFrameLocks noGrp="1"/>
          </p:cNvGraphicFramePr>
          <p:nvPr>
            <p:extLst>
              <p:ext uri="{D42A27DB-BD31-4B8C-83A1-F6EECF244321}">
                <p14:modId xmlns:p14="http://schemas.microsoft.com/office/powerpoint/2010/main" val="1579752917"/>
              </p:ext>
            </p:extLst>
          </p:nvPr>
        </p:nvGraphicFramePr>
        <p:xfrm>
          <a:off x="152399" y="4114800"/>
          <a:ext cx="6573519" cy="1828801"/>
        </p:xfrm>
        <a:graphic>
          <a:graphicData uri="http://schemas.openxmlformats.org/drawingml/2006/table">
            <a:tbl>
              <a:tblPr firstRow="1" bandRow="1">
                <a:tableStyleId>{6E25E649-3F16-4E02-A733-19D2CDBF48F0}</a:tableStyleId>
              </a:tblPr>
              <a:tblGrid>
                <a:gridCol w="5787329">
                  <a:extLst>
                    <a:ext uri="{9D8B030D-6E8A-4147-A177-3AD203B41FA5}">
                      <a16:colId xmlns:a16="http://schemas.microsoft.com/office/drawing/2014/main" val="3496257158"/>
                    </a:ext>
                  </a:extLst>
                </a:gridCol>
                <a:gridCol w="786190">
                  <a:extLst>
                    <a:ext uri="{9D8B030D-6E8A-4147-A177-3AD203B41FA5}">
                      <a16:colId xmlns:a16="http://schemas.microsoft.com/office/drawing/2014/main" val="1727040697"/>
                    </a:ext>
                  </a:extLst>
                </a:gridCol>
              </a:tblGrid>
              <a:tr h="417095">
                <a:tc>
                  <a:txBody>
                    <a:bodyPr/>
                    <a:lstStyle/>
                    <a:p>
                      <a:pPr marL="1091565" indent="-697230" algn="l">
                        <a:spcBef>
                          <a:spcPts val="1060"/>
                        </a:spcBef>
                        <a:spcAft>
                          <a:spcPts val="0"/>
                        </a:spcAft>
                      </a:pPr>
                      <a:r>
                        <a:rPr lang="ru-RU" sz="1300" dirty="0">
                          <a:effectLst/>
                          <a:latin typeface="Arial" pitchFamily="34" charset="0"/>
                          <a:cs typeface="Arial" pitchFamily="34" charset="0"/>
                        </a:rPr>
                        <a:t>Индикаторы</a:t>
                      </a:r>
                      <a:r>
                        <a:rPr lang="ru-RU" sz="1300" spc="170" dirty="0">
                          <a:effectLst/>
                          <a:latin typeface="Arial" pitchFamily="34" charset="0"/>
                          <a:cs typeface="Arial" pitchFamily="34" charset="0"/>
                        </a:rPr>
                        <a:t> </a:t>
                      </a:r>
                      <a:r>
                        <a:rPr lang="ru-RU" sz="1300" dirty="0">
                          <a:effectLst/>
                          <a:latin typeface="Arial" pitchFamily="34" charset="0"/>
                          <a:cs typeface="Arial" pitchFamily="34" charset="0"/>
                        </a:rPr>
                        <a:t>достижения</a:t>
                      </a:r>
                      <a:r>
                        <a:rPr lang="ru-RU" sz="1300" spc="190" dirty="0">
                          <a:effectLst/>
                          <a:latin typeface="Arial" pitchFamily="34" charset="0"/>
                          <a:cs typeface="Arial" pitchFamily="34" charset="0"/>
                        </a:rPr>
                        <a:t> </a:t>
                      </a:r>
                      <a:r>
                        <a:rPr lang="ru-RU" sz="1300" dirty="0">
                          <a:effectLst/>
                          <a:latin typeface="Arial" pitchFamily="34" charset="0"/>
                          <a:cs typeface="Arial" pitchFamily="34" charset="0"/>
                        </a:rPr>
                        <a:t>целей </a:t>
                      </a:r>
                      <a:r>
                        <a:rPr lang="ru-RU" sz="1300" spc="-295" dirty="0">
                          <a:effectLst/>
                          <a:latin typeface="Arial" pitchFamily="34" charset="0"/>
                          <a:cs typeface="Arial" pitchFamily="34" charset="0"/>
                        </a:rPr>
                        <a:t> </a:t>
                      </a:r>
                      <a:r>
                        <a:rPr lang="ru-RU" sz="1300" spc="0" dirty="0">
                          <a:effectLst/>
                          <a:latin typeface="Arial" pitchFamily="34" charset="0"/>
                          <a:cs typeface="Arial" pitchFamily="34" charset="0"/>
                        </a:rPr>
                        <a:t>П</a:t>
                      </a:r>
                      <a:r>
                        <a:rPr lang="ru-RU" sz="1300" dirty="0">
                          <a:effectLst/>
                          <a:latin typeface="Arial" pitchFamily="34" charset="0"/>
                          <a:cs typeface="Arial" pitchFamily="34" charset="0"/>
                        </a:rPr>
                        <a:t>рограммы:</a:t>
                      </a:r>
                      <a:endParaRPr lang="ru-RU" sz="1300" dirty="0">
                        <a:effectLst/>
                        <a:latin typeface="Arial" pitchFamily="34" charset="0"/>
                        <a:ea typeface="Verdana" panose="020B0604030504040204" pitchFamily="34" charset="0"/>
                        <a:cs typeface="Arial" pitchFamily="34" charset="0"/>
                      </a:endParaRPr>
                    </a:p>
                  </a:txBody>
                  <a:tcPr marL="0" marR="0" marT="0" marB="0"/>
                </a:tc>
                <a:tc>
                  <a:txBody>
                    <a:bodyPr/>
                    <a:lstStyle/>
                    <a:p>
                      <a:pPr marL="183515">
                        <a:lnSpc>
                          <a:spcPts val="1325"/>
                        </a:lnSpc>
                        <a:spcBef>
                          <a:spcPts val="1060"/>
                        </a:spcBef>
                        <a:spcAft>
                          <a:spcPts val="0"/>
                        </a:spcAft>
                      </a:pPr>
                      <a:r>
                        <a:rPr lang="ru-RU" sz="1300" dirty="0">
                          <a:effectLst/>
                          <a:latin typeface="Arial" pitchFamily="34" charset="0"/>
                          <a:cs typeface="Arial" pitchFamily="34" charset="0"/>
                        </a:rPr>
                        <a:t>2026</a:t>
                      </a:r>
                    </a:p>
                    <a:p>
                      <a:pPr marL="221615">
                        <a:lnSpc>
                          <a:spcPts val="1325"/>
                        </a:lnSpc>
                        <a:spcAft>
                          <a:spcPts val="0"/>
                        </a:spcAft>
                      </a:pPr>
                      <a:r>
                        <a:rPr lang="ru-RU" sz="1300" dirty="0">
                          <a:effectLst/>
                          <a:latin typeface="Arial" pitchFamily="34" charset="0"/>
                          <a:cs typeface="Arial" pitchFamily="34" charset="0"/>
                        </a:rPr>
                        <a:t>год</a:t>
                      </a:r>
                      <a:endParaRPr lang="ru-RU" sz="13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3579266551"/>
                  </a:ext>
                </a:extLst>
              </a:tr>
              <a:tr h="500514">
                <a:tc>
                  <a:txBody>
                    <a:bodyPr/>
                    <a:lstStyle/>
                    <a:p>
                      <a:pPr>
                        <a:lnSpc>
                          <a:spcPct val="115000"/>
                        </a:lnSpc>
                        <a:spcAft>
                          <a:spcPts val="0"/>
                        </a:spcAft>
                      </a:pPr>
                      <a:r>
                        <a:rPr lang="ru-RU" sz="1300" dirty="0">
                          <a:effectLst/>
                          <a:latin typeface="Arial" pitchFamily="34" charset="0"/>
                          <a:cs typeface="Arial" pitchFamily="34" charset="0"/>
                        </a:rPr>
                        <a:t>Протяженность инженерных сетей (водоотведения) км</a:t>
                      </a:r>
                      <a:endParaRPr lang="ru-RU" sz="1300" dirty="0">
                        <a:effectLst/>
                        <a:latin typeface="Arial" pitchFamily="34" charset="0"/>
                        <a:ea typeface="Calibri"/>
                        <a:cs typeface="Arial" pitchFamily="34" charset="0"/>
                      </a:endParaRPr>
                    </a:p>
                  </a:txBody>
                  <a:tcPr marL="68580" marR="68580" marT="0" marB="0" anchor="b"/>
                </a:tc>
                <a:tc>
                  <a:txBody>
                    <a:bodyPr/>
                    <a:lstStyle/>
                    <a:p>
                      <a:pPr>
                        <a:spcBef>
                          <a:spcPts val="45"/>
                        </a:spcBef>
                        <a:spcAft>
                          <a:spcPts val="0"/>
                        </a:spcAft>
                      </a:pPr>
                      <a:r>
                        <a:rPr lang="ru-RU" sz="1300" dirty="0">
                          <a:effectLst/>
                          <a:latin typeface="Arial" pitchFamily="34" charset="0"/>
                          <a:cs typeface="Arial" pitchFamily="34" charset="0"/>
                        </a:rPr>
                        <a:t> </a:t>
                      </a:r>
                    </a:p>
                    <a:p>
                      <a:pPr marL="55880" marR="54610" algn="ctr">
                        <a:spcAft>
                          <a:spcPts val="0"/>
                        </a:spcAft>
                      </a:pPr>
                      <a:r>
                        <a:rPr lang="ru-RU" sz="1300" dirty="0">
                          <a:effectLst/>
                          <a:latin typeface="Arial" panose="020B0604020202020204" pitchFamily="34" charset="0"/>
                          <a:ea typeface="Verdana" panose="020B0604030504040204" pitchFamily="34" charset="0"/>
                          <a:cs typeface="Arial" panose="020B0604020202020204" pitchFamily="34" charset="0"/>
                        </a:rPr>
                        <a:t>0,993</a:t>
                      </a:r>
                    </a:p>
                  </a:txBody>
                  <a:tcPr marL="0" marR="0" marT="0" marB="0" anchor="b"/>
                </a:tc>
                <a:extLst>
                  <a:ext uri="{0D108BD9-81ED-4DB2-BD59-A6C34878D82A}">
                    <a16:rowId xmlns:a16="http://schemas.microsoft.com/office/drawing/2014/main" val="215249307"/>
                  </a:ext>
                </a:extLst>
              </a:tr>
              <a:tr h="500514">
                <a:tc>
                  <a:txBody>
                    <a:bodyPr/>
                    <a:lstStyle/>
                    <a:p>
                      <a:pPr>
                        <a:lnSpc>
                          <a:spcPct val="115000"/>
                        </a:lnSpc>
                        <a:spcAft>
                          <a:spcPts val="0"/>
                        </a:spcAft>
                      </a:pPr>
                      <a:r>
                        <a:rPr lang="ru-RU" sz="1300" dirty="0">
                          <a:effectLst/>
                          <a:latin typeface="Arial" pitchFamily="34" charset="0"/>
                          <a:cs typeface="Arial" pitchFamily="34" charset="0"/>
                        </a:rPr>
                        <a:t>Протяженность помещения образования м2</a:t>
                      </a:r>
                      <a:endParaRPr lang="ru-RU" sz="1300" dirty="0">
                        <a:effectLst/>
                        <a:latin typeface="Arial" pitchFamily="34" charset="0"/>
                        <a:ea typeface="Calibri"/>
                        <a:cs typeface="Arial" pitchFamily="34" charset="0"/>
                      </a:endParaRPr>
                    </a:p>
                  </a:txBody>
                  <a:tcPr marL="68580" marR="68580" marT="0" marB="0" anchor="b"/>
                </a:tc>
                <a:tc>
                  <a:txBody>
                    <a:bodyPr/>
                    <a:lstStyle/>
                    <a:p>
                      <a:pPr>
                        <a:spcBef>
                          <a:spcPts val="20"/>
                        </a:spcBef>
                        <a:spcAft>
                          <a:spcPts val="0"/>
                        </a:spcAft>
                      </a:pPr>
                      <a:r>
                        <a:rPr lang="ru-RU" sz="1300" dirty="0">
                          <a:effectLst/>
                          <a:latin typeface="Arial" pitchFamily="34" charset="0"/>
                          <a:cs typeface="Arial" pitchFamily="34" charset="0"/>
                        </a:rPr>
                        <a:t> </a:t>
                      </a:r>
                    </a:p>
                    <a:p>
                      <a:pPr marL="55880" marR="54610" algn="ctr">
                        <a:spcAft>
                          <a:spcPts val="0"/>
                        </a:spcAft>
                      </a:pPr>
                      <a:r>
                        <a:rPr lang="ru-RU" sz="1300" dirty="0">
                          <a:effectLst/>
                          <a:latin typeface="Arial" pitchFamily="34" charset="0"/>
                          <a:cs typeface="Arial" pitchFamily="34" charset="0"/>
                        </a:rPr>
                        <a:t>4549,3</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1883135386"/>
                  </a:ext>
                </a:extLst>
              </a:tr>
              <a:tr h="410678">
                <a:tc>
                  <a:txBody>
                    <a:bodyPr/>
                    <a:lstStyle/>
                    <a:p>
                      <a:pPr marL="0" marR="0" indent="0" defTabSz="914400" eaLnBrk="1" fontAlgn="auto" latinLnBrk="0" hangingPunct="1">
                        <a:lnSpc>
                          <a:spcPct val="115000"/>
                        </a:lnSpc>
                        <a:spcBef>
                          <a:spcPts val="0"/>
                        </a:spcBef>
                        <a:spcAft>
                          <a:spcPts val="0"/>
                        </a:spcAft>
                        <a:buClrTx/>
                        <a:buSzTx/>
                        <a:buFontTx/>
                        <a:buNone/>
                        <a:tabLst/>
                        <a:defRPr/>
                      </a:pPr>
                      <a:r>
                        <a:rPr lang="ru-RU" sz="1300" dirty="0">
                          <a:effectLst/>
                          <a:latin typeface="Arial" pitchFamily="34" charset="0"/>
                          <a:cs typeface="Arial" pitchFamily="34" charset="0"/>
                        </a:rPr>
                        <a:t>Площадь помещений спорта м2</a:t>
                      </a:r>
                      <a:endParaRPr lang="ru-RU" sz="1300" dirty="0">
                        <a:effectLst/>
                        <a:latin typeface="Arial" pitchFamily="34" charset="0"/>
                        <a:ea typeface="Calibri"/>
                        <a:cs typeface="Arial" pitchFamily="34" charset="0"/>
                      </a:endParaRPr>
                    </a:p>
                  </a:txBody>
                  <a:tcPr marL="68580" marR="68580" marT="0" marB="0" anchor="b"/>
                </a:tc>
                <a:tc>
                  <a:txBody>
                    <a:bodyPr/>
                    <a:lstStyle/>
                    <a:p>
                      <a:pPr marL="55880" marR="54610" algn="ctr">
                        <a:spcAft>
                          <a:spcPts val="0"/>
                        </a:spcAft>
                      </a:pPr>
                      <a:r>
                        <a:rPr lang="ru-RU" sz="1300" dirty="0">
                          <a:effectLst/>
                          <a:latin typeface="Arial" panose="020B0604020202020204" pitchFamily="34" charset="0"/>
                          <a:ea typeface="Verdana" panose="020B0604030504040204" pitchFamily="34" charset="0"/>
                          <a:cs typeface="Arial" panose="020B0604020202020204" pitchFamily="34" charset="0"/>
                        </a:rPr>
                        <a:t>2192,8</a:t>
                      </a:r>
                    </a:p>
                  </a:txBody>
                  <a:tcPr marL="0" marR="0" marT="0" marB="0" anchor="b"/>
                </a:tc>
                <a:extLst>
                  <a:ext uri="{0D108BD9-81ED-4DB2-BD59-A6C34878D82A}">
                    <a16:rowId xmlns:a16="http://schemas.microsoft.com/office/drawing/2014/main" val="10003"/>
                  </a:ext>
                </a:extLst>
              </a:tr>
            </a:tbl>
          </a:graphicData>
        </a:graphic>
      </p:graphicFrame>
      <p:graphicFrame>
        <p:nvGraphicFramePr>
          <p:cNvPr id="46" name="Таблица 45">
            <a:extLst>
              <a:ext uri="{FF2B5EF4-FFF2-40B4-BE49-F238E27FC236}">
                <a16:creationId xmlns:a16="http://schemas.microsoft.com/office/drawing/2014/main" id="{74645458-72A2-EFF1-FB81-1C6B91CD118D}"/>
              </a:ext>
            </a:extLst>
          </p:cNvPr>
          <p:cNvGraphicFramePr>
            <a:graphicFrameLocks noGrp="1"/>
          </p:cNvGraphicFramePr>
          <p:nvPr>
            <p:extLst>
              <p:ext uri="{D42A27DB-BD31-4B8C-83A1-F6EECF244321}">
                <p14:modId xmlns:p14="http://schemas.microsoft.com/office/powerpoint/2010/main" val="1703080999"/>
              </p:ext>
            </p:extLst>
          </p:nvPr>
        </p:nvGraphicFramePr>
        <p:xfrm>
          <a:off x="152400" y="5943600"/>
          <a:ext cx="6573519" cy="2209799"/>
        </p:xfrm>
        <a:graphic>
          <a:graphicData uri="http://schemas.openxmlformats.org/drawingml/2006/table">
            <a:tbl>
              <a:tblPr firstRow="1" bandRow="1">
                <a:tableStyleId>{6E25E649-3F16-4E02-A733-19D2CDBF48F0}</a:tableStyleId>
              </a:tblPr>
              <a:tblGrid>
                <a:gridCol w="5787329">
                  <a:extLst>
                    <a:ext uri="{9D8B030D-6E8A-4147-A177-3AD203B41FA5}">
                      <a16:colId xmlns:a16="http://schemas.microsoft.com/office/drawing/2014/main" val="3496257158"/>
                    </a:ext>
                  </a:extLst>
                </a:gridCol>
                <a:gridCol w="786190">
                  <a:extLst>
                    <a:ext uri="{9D8B030D-6E8A-4147-A177-3AD203B41FA5}">
                      <a16:colId xmlns:a16="http://schemas.microsoft.com/office/drawing/2014/main" val="1727040697"/>
                    </a:ext>
                  </a:extLst>
                </a:gridCol>
              </a:tblGrid>
              <a:tr h="503989">
                <a:tc>
                  <a:txBody>
                    <a:bodyPr/>
                    <a:lstStyle/>
                    <a:p>
                      <a:pPr marL="1091565" indent="-697230" algn="l">
                        <a:spcBef>
                          <a:spcPts val="1060"/>
                        </a:spcBef>
                        <a:spcAft>
                          <a:spcPts val="0"/>
                        </a:spcAft>
                      </a:pPr>
                      <a:r>
                        <a:rPr lang="ru-RU" sz="1300" dirty="0">
                          <a:effectLst/>
                          <a:latin typeface="Arial" pitchFamily="34" charset="0"/>
                          <a:cs typeface="Arial" pitchFamily="34" charset="0"/>
                        </a:rPr>
                        <a:t>Непосредственные результаты реализации Программы:</a:t>
                      </a:r>
                      <a:endParaRPr lang="ru-RU" sz="1300" dirty="0">
                        <a:effectLst/>
                        <a:latin typeface="Arial" pitchFamily="34" charset="0"/>
                        <a:ea typeface="Verdana" panose="020B0604030504040204" pitchFamily="34" charset="0"/>
                        <a:cs typeface="Arial" pitchFamily="34" charset="0"/>
                      </a:endParaRPr>
                    </a:p>
                  </a:txBody>
                  <a:tcPr marL="0" marR="0" marT="0" marB="0"/>
                </a:tc>
                <a:tc>
                  <a:txBody>
                    <a:bodyPr/>
                    <a:lstStyle/>
                    <a:p>
                      <a:pPr marL="183515">
                        <a:lnSpc>
                          <a:spcPts val="1325"/>
                        </a:lnSpc>
                        <a:spcBef>
                          <a:spcPts val="1060"/>
                        </a:spcBef>
                        <a:spcAft>
                          <a:spcPts val="0"/>
                        </a:spcAft>
                      </a:pPr>
                      <a:r>
                        <a:rPr lang="ru-RU" sz="1300" dirty="0">
                          <a:effectLst/>
                          <a:latin typeface="Arial" pitchFamily="34" charset="0"/>
                          <a:cs typeface="Arial" pitchFamily="34" charset="0"/>
                        </a:rPr>
                        <a:t>2026</a:t>
                      </a:r>
                    </a:p>
                    <a:p>
                      <a:pPr marL="221615">
                        <a:lnSpc>
                          <a:spcPts val="1325"/>
                        </a:lnSpc>
                        <a:spcAft>
                          <a:spcPts val="0"/>
                        </a:spcAft>
                      </a:pPr>
                      <a:r>
                        <a:rPr lang="ru-RU" sz="1300" dirty="0">
                          <a:effectLst/>
                          <a:latin typeface="Arial" pitchFamily="34" charset="0"/>
                          <a:cs typeface="Arial" pitchFamily="34" charset="0"/>
                        </a:rPr>
                        <a:t>год</a:t>
                      </a:r>
                      <a:endParaRPr lang="ru-RU" sz="1300" dirty="0">
                        <a:effectLst/>
                        <a:latin typeface="Arial" pitchFamily="34" charset="0"/>
                        <a:ea typeface="Verdana" panose="020B0604030504040204" pitchFamily="34" charset="0"/>
                        <a:cs typeface="Arial" pitchFamily="34" charset="0"/>
                      </a:endParaRPr>
                    </a:p>
                  </a:txBody>
                  <a:tcPr marL="0" marR="0" marT="0" marB="0" anchor="ctr"/>
                </a:tc>
                <a:extLst>
                  <a:ext uri="{0D108BD9-81ED-4DB2-BD59-A6C34878D82A}">
                    <a16:rowId xmlns:a16="http://schemas.microsoft.com/office/drawing/2014/main" val="3579266551"/>
                  </a:ext>
                </a:extLst>
              </a:tr>
              <a:tr h="604787">
                <a:tc>
                  <a:txBody>
                    <a:bodyPr/>
                    <a:lstStyle/>
                    <a:p>
                      <a:pPr>
                        <a:lnSpc>
                          <a:spcPct val="115000"/>
                        </a:lnSpc>
                        <a:spcAft>
                          <a:spcPts val="0"/>
                        </a:spcAft>
                      </a:pPr>
                      <a:r>
                        <a:rPr lang="ru-RU" sz="1300" dirty="0">
                          <a:effectLst/>
                          <a:latin typeface="Arial" pitchFamily="34" charset="0"/>
                          <a:cs typeface="Arial" pitchFamily="34" charset="0"/>
                        </a:rPr>
                        <a:t>Протяженность инженерных сетей (водоотведения) км</a:t>
                      </a:r>
                      <a:endParaRPr lang="ru-RU" sz="1300" dirty="0">
                        <a:effectLst/>
                        <a:latin typeface="Arial" pitchFamily="34" charset="0"/>
                        <a:ea typeface="Calibri"/>
                        <a:cs typeface="Arial" pitchFamily="34" charset="0"/>
                      </a:endParaRPr>
                    </a:p>
                  </a:txBody>
                  <a:tcPr marL="68580" marR="68580" marT="0" marB="0" anchor="b"/>
                </a:tc>
                <a:tc>
                  <a:txBody>
                    <a:bodyPr/>
                    <a:lstStyle/>
                    <a:p>
                      <a:pPr>
                        <a:spcBef>
                          <a:spcPts val="45"/>
                        </a:spcBef>
                        <a:spcAft>
                          <a:spcPts val="0"/>
                        </a:spcAft>
                      </a:pPr>
                      <a:r>
                        <a:rPr lang="ru-RU" sz="1300" dirty="0">
                          <a:effectLst/>
                          <a:latin typeface="Arial" pitchFamily="34" charset="0"/>
                          <a:cs typeface="Arial" pitchFamily="34" charset="0"/>
                        </a:rPr>
                        <a:t> </a:t>
                      </a:r>
                    </a:p>
                    <a:p>
                      <a:pPr marL="55880" marR="54610" algn="ctr">
                        <a:spcAft>
                          <a:spcPts val="0"/>
                        </a:spcAft>
                      </a:pPr>
                      <a:r>
                        <a:rPr lang="ru-RU" sz="1300" dirty="0">
                          <a:effectLst/>
                          <a:latin typeface="Arial" panose="020B0604020202020204" pitchFamily="34" charset="0"/>
                          <a:ea typeface="Verdana" panose="020B0604030504040204" pitchFamily="34" charset="0"/>
                          <a:cs typeface="Arial" panose="020B0604020202020204" pitchFamily="34" charset="0"/>
                        </a:rPr>
                        <a:t>0,993</a:t>
                      </a:r>
                    </a:p>
                  </a:txBody>
                  <a:tcPr marL="0" marR="0" marT="0" marB="0" anchor="b"/>
                </a:tc>
                <a:extLst>
                  <a:ext uri="{0D108BD9-81ED-4DB2-BD59-A6C34878D82A}">
                    <a16:rowId xmlns:a16="http://schemas.microsoft.com/office/drawing/2014/main" val="215249307"/>
                  </a:ext>
                </a:extLst>
              </a:tr>
              <a:tr h="604787">
                <a:tc>
                  <a:txBody>
                    <a:bodyPr/>
                    <a:lstStyle/>
                    <a:p>
                      <a:pPr>
                        <a:lnSpc>
                          <a:spcPct val="115000"/>
                        </a:lnSpc>
                        <a:spcAft>
                          <a:spcPts val="0"/>
                        </a:spcAft>
                      </a:pPr>
                      <a:r>
                        <a:rPr lang="ru-RU" sz="1300" dirty="0">
                          <a:effectLst/>
                          <a:latin typeface="Arial" pitchFamily="34" charset="0"/>
                          <a:cs typeface="Arial" pitchFamily="34" charset="0"/>
                        </a:rPr>
                        <a:t>Протяженность помещения образования м2</a:t>
                      </a:r>
                      <a:endParaRPr lang="ru-RU" sz="1300" dirty="0">
                        <a:effectLst/>
                        <a:latin typeface="Arial" pitchFamily="34" charset="0"/>
                        <a:ea typeface="Calibri"/>
                        <a:cs typeface="Arial" pitchFamily="34" charset="0"/>
                      </a:endParaRPr>
                    </a:p>
                  </a:txBody>
                  <a:tcPr marL="68580" marR="68580" marT="0" marB="0" anchor="b"/>
                </a:tc>
                <a:tc>
                  <a:txBody>
                    <a:bodyPr/>
                    <a:lstStyle/>
                    <a:p>
                      <a:pPr>
                        <a:spcBef>
                          <a:spcPts val="20"/>
                        </a:spcBef>
                        <a:spcAft>
                          <a:spcPts val="0"/>
                        </a:spcAft>
                      </a:pPr>
                      <a:r>
                        <a:rPr lang="ru-RU" sz="1300" dirty="0">
                          <a:effectLst/>
                          <a:latin typeface="Arial" pitchFamily="34" charset="0"/>
                          <a:cs typeface="Arial" pitchFamily="34" charset="0"/>
                        </a:rPr>
                        <a:t> </a:t>
                      </a:r>
                    </a:p>
                    <a:p>
                      <a:pPr marL="55880" marR="54610" algn="ctr">
                        <a:spcAft>
                          <a:spcPts val="0"/>
                        </a:spcAft>
                      </a:pPr>
                      <a:r>
                        <a:rPr lang="ru-RU" sz="1300" dirty="0">
                          <a:effectLst/>
                          <a:latin typeface="Arial" pitchFamily="34" charset="0"/>
                          <a:cs typeface="Arial" pitchFamily="34" charset="0"/>
                        </a:rPr>
                        <a:t>4549,3</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b"/>
                </a:tc>
                <a:extLst>
                  <a:ext uri="{0D108BD9-81ED-4DB2-BD59-A6C34878D82A}">
                    <a16:rowId xmlns:a16="http://schemas.microsoft.com/office/drawing/2014/main" val="1883135386"/>
                  </a:ext>
                </a:extLst>
              </a:tr>
              <a:tr h="496236">
                <a:tc>
                  <a:txBody>
                    <a:bodyPr/>
                    <a:lstStyle/>
                    <a:p>
                      <a:pPr marL="0" marR="0" indent="0" defTabSz="914400" eaLnBrk="1" fontAlgn="auto" latinLnBrk="0" hangingPunct="1">
                        <a:lnSpc>
                          <a:spcPct val="115000"/>
                        </a:lnSpc>
                        <a:spcBef>
                          <a:spcPts val="0"/>
                        </a:spcBef>
                        <a:spcAft>
                          <a:spcPts val="0"/>
                        </a:spcAft>
                        <a:buClrTx/>
                        <a:buSzTx/>
                        <a:buFontTx/>
                        <a:buNone/>
                        <a:tabLst/>
                        <a:defRPr/>
                      </a:pPr>
                      <a:r>
                        <a:rPr lang="ru-RU" sz="1300" dirty="0">
                          <a:effectLst/>
                          <a:latin typeface="Arial" pitchFamily="34" charset="0"/>
                          <a:cs typeface="Arial" pitchFamily="34" charset="0"/>
                        </a:rPr>
                        <a:t>Площадь помещений спорта м2</a:t>
                      </a:r>
                      <a:endParaRPr lang="ru-RU" sz="1300" dirty="0">
                        <a:effectLst/>
                        <a:latin typeface="Arial" pitchFamily="34" charset="0"/>
                        <a:ea typeface="Calibri"/>
                        <a:cs typeface="Arial" pitchFamily="34" charset="0"/>
                      </a:endParaRPr>
                    </a:p>
                  </a:txBody>
                  <a:tcPr marL="68580" marR="68580" marT="0" marB="0" anchor="b"/>
                </a:tc>
                <a:tc>
                  <a:txBody>
                    <a:bodyPr/>
                    <a:lstStyle/>
                    <a:p>
                      <a:pPr marL="55880" marR="54610" algn="ctr">
                        <a:spcAft>
                          <a:spcPts val="0"/>
                        </a:spcAft>
                      </a:pPr>
                      <a:r>
                        <a:rPr lang="ru-RU" sz="1300" dirty="0">
                          <a:effectLst/>
                          <a:latin typeface="Arial" panose="020B0604020202020204" pitchFamily="34" charset="0"/>
                          <a:ea typeface="Verdana" panose="020B0604030504040204" pitchFamily="34" charset="0"/>
                          <a:cs typeface="Arial" panose="020B0604020202020204" pitchFamily="34" charset="0"/>
                        </a:rPr>
                        <a:t>2192,8</a:t>
                      </a:r>
                    </a:p>
                  </a:txBody>
                  <a:tcPr marL="0" marR="0" marT="0" marB="0" anchor="b"/>
                </a:tc>
                <a:extLst>
                  <a:ext uri="{0D108BD9-81ED-4DB2-BD59-A6C34878D82A}">
                    <a16:rowId xmlns:a16="http://schemas.microsoft.com/office/drawing/2014/main" val="10003"/>
                  </a:ext>
                </a:extLst>
              </a:tr>
            </a:tbl>
          </a:graphicData>
        </a:graphic>
      </p:graphicFrame>
      <p:grpSp>
        <p:nvGrpSpPr>
          <p:cNvPr id="3" name="Group 569">
            <a:extLst>
              <a:ext uri="{FF2B5EF4-FFF2-40B4-BE49-F238E27FC236}">
                <a16:creationId xmlns:a16="http://schemas.microsoft.com/office/drawing/2014/main" id="{E5C8FB73-13AA-5CBD-E421-966332E975EB}"/>
              </a:ext>
            </a:extLst>
          </p:cNvPr>
          <p:cNvGrpSpPr>
            <a:grpSpLocks/>
          </p:cNvGrpSpPr>
          <p:nvPr/>
        </p:nvGrpSpPr>
        <p:grpSpPr bwMode="auto">
          <a:xfrm>
            <a:off x="5105400" y="2514600"/>
            <a:ext cx="1600200" cy="1376301"/>
            <a:chOff x="4066" y="767"/>
            <a:chExt cx="2607" cy="2796"/>
          </a:xfrm>
        </p:grpSpPr>
        <p:sp>
          <p:nvSpPr>
            <p:cNvPr id="4" name="Freeform 571">
              <a:extLst>
                <a:ext uri="{FF2B5EF4-FFF2-40B4-BE49-F238E27FC236}">
                  <a16:creationId xmlns:a16="http://schemas.microsoft.com/office/drawing/2014/main" id="{C898E9F3-8865-6387-22C4-7B269EEFED6D}"/>
                </a:ext>
              </a:extLst>
            </p:cNvPr>
            <p:cNvSpPr>
              <a:spLocks/>
            </p:cNvSpPr>
            <p:nvPr/>
          </p:nvSpPr>
          <p:spPr bwMode="auto">
            <a:xfrm>
              <a:off x="4587" y="1077"/>
              <a:ext cx="1956" cy="2486"/>
            </a:xfrm>
            <a:custGeom>
              <a:avLst/>
              <a:gdLst>
                <a:gd name="T0" fmla="+- 0 8532 8532"/>
                <a:gd name="T1" fmla="*/ T0 w 1944"/>
                <a:gd name="T2" fmla="+- 0 2171 1862"/>
                <a:gd name="T3" fmla="*/ 2171 h 1859"/>
                <a:gd name="T4" fmla="+- 0 8540 8532"/>
                <a:gd name="T5" fmla="*/ T4 w 1944"/>
                <a:gd name="T6" fmla="+- 0 2100 1862"/>
                <a:gd name="T7" fmla="*/ 2100 h 1859"/>
                <a:gd name="T8" fmla="+- 0 8564 8532"/>
                <a:gd name="T9" fmla="*/ T8 w 1944"/>
                <a:gd name="T10" fmla="+- 0 2035 1862"/>
                <a:gd name="T11" fmla="*/ 2035 h 1859"/>
                <a:gd name="T12" fmla="+- 0 8600 8532"/>
                <a:gd name="T13" fmla="*/ T12 w 1944"/>
                <a:gd name="T14" fmla="+- 0 1978 1862"/>
                <a:gd name="T15" fmla="*/ 1978 h 1859"/>
                <a:gd name="T16" fmla="+- 0 8648 8532"/>
                <a:gd name="T17" fmla="*/ T16 w 1944"/>
                <a:gd name="T18" fmla="+- 0 1930 1862"/>
                <a:gd name="T19" fmla="*/ 1930 h 1859"/>
                <a:gd name="T20" fmla="+- 0 8706 8532"/>
                <a:gd name="T21" fmla="*/ T20 w 1944"/>
                <a:gd name="T22" fmla="+- 0 1893 1862"/>
                <a:gd name="T23" fmla="*/ 1893 h 1859"/>
                <a:gd name="T24" fmla="+- 0 8771 8532"/>
                <a:gd name="T25" fmla="*/ T24 w 1944"/>
                <a:gd name="T26" fmla="+- 0 1870 1862"/>
                <a:gd name="T27" fmla="*/ 1870 h 1859"/>
                <a:gd name="T28" fmla="+- 0 8842 8532"/>
                <a:gd name="T29" fmla="*/ T28 w 1944"/>
                <a:gd name="T30" fmla="+- 0 1862 1862"/>
                <a:gd name="T31" fmla="*/ 1862 h 1859"/>
                <a:gd name="T32" fmla="+- 0 10166 8532"/>
                <a:gd name="T33" fmla="*/ T32 w 1944"/>
                <a:gd name="T34" fmla="+- 0 1862 1862"/>
                <a:gd name="T35" fmla="*/ 1862 h 1859"/>
                <a:gd name="T36" fmla="+- 0 10237 8532"/>
                <a:gd name="T37" fmla="*/ T36 w 1944"/>
                <a:gd name="T38" fmla="+- 0 1870 1862"/>
                <a:gd name="T39" fmla="*/ 1870 h 1859"/>
                <a:gd name="T40" fmla="+- 0 10302 8532"/>
                <a:gd name="T41" fmla="*/ T40 w 1944"/>
                <a:gd name="T42" fmla="+- 0 1893 1862"/>
                <a:gd name="T43" fmla="*/ 1893 h 1859"/>
                <a:gd name="T44" fmla="+- 0 10360 8532"/>
                <a:gd name="T45" fmla="*/ T44 w 1944"/>
                <a:gd name="T46" fmla="+- 0 1930 1862"/>
                <a:gd name="T47" fmla="*/ 1930 h 1859"/>
                <a:gd name="T48" fmla="+- 0 10408 8532"/>
                <a:gd name="T49" fmla="*/ T48 w 1944"/>
                <a:gd name="T50" fmla="+- 0 1978 1862"/>
                <a:gd name="T51" fmla="*/ 1978 h 1859"/>
                <a:gd name="T52" fmla="+- 0 10444 8532"/>
                <a:gd name="T53" fmla="*/ T52 w 1944"/>
                <a:gd name="T54" fmla="+- 0 2035 1862"/>
                <a:gd name="T55" fmla="*/ 2035 h 1859"/>
                <a:gd name="T56" fmla="+- 0 10468 8532"/>
                <a:gd name="T57" fmla="*/ T56 w 1944"/>
                <a:gd name="T58" fmla="+- 0 2100 1862"/>
                <a:gd name="T59" fmla="*/ 2100 h 1859"/>
                <a:gd name="T60" fmla="+- 0 10476 8532"/>
                <a:gd name="T61" fmla="*/ T60 w 1944"/>
                <a:gd name="T62" fmla="+- 0 2171 1862"/>
                <a:gd name="T63" fmla="*/ 2171 h 1859"/>
                <a:gd name="T64" fmla="+- 0 10476 8532"/>
                <a:gd name="T65" fmla="*/ T64 w 1944"/>
                <a:gd name="T66" fmla="+- 0 3411 1862"/>
                <a:gd name="T67" fmla="*/ 3411 h 1859"/>
                <a:gd name="T68" fmla="+- 0 10468 8532"/>
                <a:gd name="T69" fmla="*/ T68 w 1944"/>
                <a:gd name="T70" fmla="+- 0 3482 1862"/>
                <a:gd name="T71" fmla="*/ 3482 h 1859"/>
                <a:gd name="T72" fmla="+- 0 10444 8532"/>
                <a:gd name="T73" fmla="*/ T72 w 1944"/>
                <a:gd name="T74" fmla="+- 0 3547 1862"/>
                <a:gd name="T75" fmla="*/ 3547 h 1859"/>
                <a:gd name="T76" fmla="+- 0 10408 8532"/>
                <a:gd name="T77" fmla="*/ T76 w 1944"/>
                <a:gd name="T78" fmla="+- 0 3605 1862"/>
                <a:gd name="T79" fmla="*/ 3605 h 1859"/>
                <a:gd name="T80" fmla="+- 0 10360 8532"/>
                <a:gd name="T81" fmla="*/ T80 w 1944"/>
                <a:gd name="T82" fmla="+- 0 3653 1862"/>
                <a:gd name="T83" fmla="*/ 3653 h 1859"/>
                <a:gd name="T84" fmla="+- 0 10302 8532"/>
                <a:gd name="T85" fmla="*/ T84 w 1944"/>
                <a:gd name="T86" fmla="+- 0 3689 1862"/>
                <a:gd name="T87" fmla="*/ 3689 h 1859"/>
                <a:gd name="T88" fmla="+- 0 10237 8532"/>
                <a:gd name="T89" fmla="*/ T88 w 1944"/>
                <a:gd name="T90" fmla="+- 0 3712 1862"/>
                <a:gd name="T91" fmla="*/ 3712 h 1859"/>
                <a:gd name="T92" fmla="+- 0 10166 8532"/>
                <a:gd name="T93" fmla="*/ T92 w 1944"/>
                <a:gd name="T94" fmla="+- 0 3721 1862"/>
                <a:gd name="T95" fmla="*/ 3721 h 1859"/>
                <a:gd name="T96" fmla="+- 0 8842 8532"/>
                <a:gd name="T97" fmla="*/ T96 w 1944"/>
                <a:gd name="T98" fmla="+- 0 3721 1862"/>
                <a:gd name="T99" fmla="*/ 3721 h 1859"/>
                <a:gd name="T100" fmla="+- 0 8771 8532"/>
                <a:gd name="T101" fmla="*/ T100 w 1944"/>
                <a:gd name="T102" fmla="+- 0 3712 1862"/>
                <a:gd name="T103" fmla="*/ 3712 h 1859"/>
                <a:gd name="T104" fmla="+- 0 8706 8532"/>
                <a:gd name="T105" fmla="*/ T104 w 1944"/>
                <a:gd name="T106" fmla="+- 0 3689 1862"/>
                <a:gd name="T107" fmla="*/ 3689 h 1859"/>
                <a:gd name="T108" fmla="+- 0 8648 8532"/>
                <a:gd name="T109" fmla="*/ T108 w 1944"/>
                <a:gd name="T110" fmla="+- 0 3653 1862"/>
                <a:gd name="T111" fmla="*/ 3653 h 1859"/>
                <a:gd name="T112" fmla="+- 0 8600 8532"/>
                <a:gd name="T113" fmla="*/ T112 w 1944"/>
                <a:gd name="T114" fmla="+- 0 3605 1862"/>
                <a:gd name="T115" fmla="*/ 3605 h 1859"/>
                <a:gd name="T116" fmla="+- 0 8564 8532"/>
                <a:gd name="T117" fmla="*/ T116 w 1944"/>
                <a:gd name="T118" fmla="+- 0 3547 1862"/>
                <a:gd name="T119" fmla="*/ 3547 h 1859"/>
                <a:gd name="T120" fmla="+- 0 8540 8532"/>
                <a:gd name="T121" fmla="*/ T120 w 1944"/>
                <a:gd name="T122" fmla="+- 0 3482 1862"/>
                <a:gd name="T123" fmla="*/ 3482 h 1859"/>
                <a:gd name="T124" fmla="+- 0 8532 8532"/>
                <a:gd name="T125" fmla="*/ T124 w 1944"/>
                <a:gd name="T126" fmla="+- 0 3411 1862"/>
                <a:gd name="T127" fmla="*/ 3411 h 1859"/>
                <a:gd name="T128" fmla="+- 0 8532 8532"/>
                <a:gd name="T129" fmla="*/ T128 w 1944"/>
                <a:gd name="T130" fmla="+- 0 2171 1862"/>
                <a:gd name="T131" fmla="*/ 2171 h 18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944" h="1859">
                  <a:moveTo>
                    <a:pt x="0" y="309"/>
                  </a:moveTo>
                  <a:lnTo>
                    <a:pt x="8" y="238"/>
                  </a:lnTo>
                  <a:lnTo>
                    <a:pt x="32" y="173"/>
                  </a:lnTo>
                  <a:lnTo>
                    <a:pt x="68" y="116"/>
                  </a:lnTo>
                  <a:lnTo>
                    <a:pt x="116" y="68"/>
                  </a:lnTo>
                  <a:lnTo>
                    <a:pt x="174" y="31"/>
                  </a:lnTo>
                  <a:lnTo>
                    <a:pt x="239" y="8"/>
                  </a:lnTo>
                  <a:lnTo>
                    <a:pt x="310" y="0"/>
                  </a:lnTo>
                  <a:lnTo>
                    <a:pt x="1634" y="0"/>
                  </a:lnTo>
                  <a:lnTo>
                    <a:pt x="1705" y="8"/>
                  </a:lnTo>
                  <a:lnTo>
                    <a:pt x="1770" y="31"/>
                  </a:lnTo>
                  <a:lnTo>
                    <a:pt x="1828" y="68"/>
                  </a:lnTo>
                  <a:lnTo>
                    <a:pt x="1876" y="116"/>
                  </a:lnTo>
                  <a:lnTo>
                    <a:pt x="1912" y="173"/>
                  </a:lnTo>
                  <a:lnTo>
                    <a:pt x="1936" y="238"/>
                  </a:lnTo>
                  <a:lnTo>
                    <a:pt x="1944" y="309"/>
                  </a:lnTo>
                  <a:lnTo>
                    <a:pt x="1944" y="1549"/>
                  </a:lnTo>
                  <a:lnTo>
                    <a:pt x="1936" y="1620"/>
                  </a:lnTo>
                  <a:lnTo>
                    <a:pt x="1912" y="1685"/>
                  </a:lnTo>
                  <a:lnTo>
                    <a:pt x="1876" y="1743"/>
                  </a:lnTo>
                  <a:lnTo>
                    <a:pt x="1828" y="1791"/>
                  </a:lnTo>
                  <a:lnTo>
                    <a:pt x="1770" y="1827"/>
                  </a:lnTo>
                  <a:lnTo>
                    <a:pt x="1705" y="1850"/>
                  </a:lnTo>
                  <a:lnTo>
                    <a:pt x="1634" y="1859"/>
                  </a:lnTo>
                  <a:lnTo>
                    <a:pt x="310" y="1859"/>
                  </a:lnTo>
                  <a:lnTo>
                    <a:pt x="239" y="1850"/>
                  </a:lnTo>
                  <a:lnTo>
                    <a:pt x="174" y="1827"/>
                  </a:lnTo>
                  <a:lnTo>
                    <a:pt x="116" y="1791"/>
                  </a:lnTo>
                  <a:lnTo>
                    <a:pt x="68" y="1743"/>
                  </a:lnTo>
                  <a:lnTo>
                    <a:pt x="32" y="1685"/>
                  </a:lnTo>
                  <a:lnTo>
                    <a:pt x="8" y="1620"/>
                  </a:lnTo>
                  <a:lnTo>
                    <a:pt x="0" y="1549"/>
                  </a:lnTo>
                  <a:lnTo>
                    <a:pt x="0" y="309"/>
                  </a:lnTo>
                  <a:close/>
                </a:path>
              </a:pathLst>
            </a:custGeom>
            <a:noFill/>
            <a:ln w="25400">
              <a:solidFill>
                <a:srgbClr val="6C99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6" name="Text Box 570">
              <a:extLst>
                <a:ext uri="{FF2B5EF4-FFF2-40B4-BE49-F238E27FC236}">
                  <a16:creationId xmlns:a16="http://schemas.microsoft.com/office/drawing/2014/main" id="{2B2365EE-5FA2-6854-56FF-5039836BE220}"/>
                </a:ext>
              </a:extLst>
            </p:cNvPr>
            <p:cNvSpPr txBox="1">
              <a:spLocks noChangeArrowheads="1"/>
            </p:cNvSpPr>
            <p:nvPr/>
          </p:nvSpPr>
          <p:spPr bwMode="auto">
            <a:xfrm>
              <a:off x="4066" y="767"/>
              <a:ext cx="2607" cy="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2560" marR="161290" algn="ctr">
                <a:lnSpc>
                  <a:spcPts val="1815"/>
                </a:lnSpc>
                <a:spcBef>
                  <a:spcPts val="785"/>
                </a:spcBef>
                <a:spcAft>
                  <a:spcPts val="0"/>
                </a:spcAft>
              </a:pPr>
              <a:endParaRPr lang="ru-RU" dirty="0">
                <a:solidFill>
                  <a:srgbClr val="6C99C5"/>
                </a:solidFill>
                <a:effectLst/>
                <a:latin typeface="Segoe UI" panose="020B0502040204020203" pitchFamily="34" charset="0"/>
                <a:ea typeface="Verdana" panose="020B0604030504040204" pitchFamily="34" charset="0"/>
                <a:cs typeface="Segoe UI" panose="020B0502040204020203" pitchFamily="34" charset="0"/>
              </a:endParaRPr>
            </a:p>
            <a:p>
              <a:pPr marL="162560" marR="161290" algn="ctr">
                <a:lnSpc>
                  <a:spcPts val="1815"/>
                </a:lnSpc>
                <a:spcBef>
                  <a:spcPts val="785"/>
                </a:spcBef>
                <a:spcAft>
                  <a:spcPts val="0"/>
                </a:spcAft>
              </a:pPr>
              <a:r>
                <a:rPr lang="ru-RU" sz="2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2028</a:t>
              </a:r>
            </a:p>
            <a:p>
              <a:pPr marL="162560" marR="160020" algn="ctr">
                <a:lnSpc>
                  <a:spcPts val="1795"/>
                </a:lnSpc>
                <a:spcAft>
                  <a:spcPts val="0"/>
                </a:spcAft>
              </a:pPr>
              <a:r>
                <a:rPr lang="ru-RU"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год</a:t>
              </a:r>
            </a:p>
            <a:p>
              <a:pPr marL="162560" marR="160655" algn="ctr">
                <a:lnSpc>
                  <a:spcPts val="2645"/>
                </a:lnSpc>
                <a:spcAft>
                  <a:spcPts val="0"/>
                </a:spcAft>
              </a:pP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3 048,7</a:t>
              </a:r>
              <a:endParaRPr lang="ru-RU" sz="20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62560" marR="161290" algn="ctr">
                <a:lnSpc>
                  <a:spcPts val="1565"/>
                </a:lnSpc>
                <a:spcAft>
                  <a:spcPts val="0"/>
                </a:spcAft>
              </a:pPr>
              <a:r>
                <a:rPr lang="ru-RU" sz="140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рублей</a:t>
              </a:r>
            </a:p>
          </p:txBody>
        </p:sp>
      </p:grpSp>
    </p:spTree>
    <p:extLst>
      <p:ext uri="{BB962C8B-B14F-4D97-AF65-F5344CB8AC3E}">
        <p14:creationId xmlns:p14="http://schemas.microsoft.com/office/powerpoint/2010/main" val="853966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21229">
              <a:schemeClr val="accent1">
                <a:lumMod val="5000"/>
                <a:lumOff val="95000"/>
              </a:schemeClr>
            </a:gs>
            <a:gs pos="54749">
              <a:schemeClr val="bg1"/>
            </a:gs>
            <a:gs pos="43000">
              <a:schemeClr val="accent1">
                <a:lumMod val="5000"/>
                <a:lumOff val="95000"/>
              </a:schemeClr>
            </a:gs>
            <a:gs pos="95000">
              <a:srgbClr val="EDF6F9"/>
            </a:gs>
            <a:gs pos="57000">
              <a:srgbClr val="EDF6F9"/>
            </a:gs>
            <a:gs pos="63000">
              <a:srgbClr val="EDF6F9"/>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533400" y="0"/>
            <a:ext cx="7215809" cy="646331"/>
          </a:xfrm>
          <a:prstGeom prst="rect">
            <a:avLst/>
          </a:prstGeom>
        </p:spPr>
        <p:txBody>
          <a:bodyPr wrap="square">
            <a:spAutoFit/>
          </a:bodyPr>
          <a:lstStyle/>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Прогнозный план капитального строительства </a:t>
            </a:r>
            <a:endParaRPr lang="ru-RU"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по муниципальному округу Семеновский на 2026-2028 </a:t>
            </a:r>
            <a:r>
              <a:rPr lang="ru-RU" b="1" dirty="0" err="1">
                <a:solidFill>
                  <a:schemeClr val="tx2"/>
                </a:solidFill>
                <a:latin typeface="Arial" panose="020B0604020202020204" pitchFamily="34" charset="0"/>
                <a:ea typeface="Verdana" panose="020B0604030504040204" pitchFamily="34" charset="0"/>
                <a:cs typeface="Arial" panose="020B0604020202020204" pitchFamily="34" charset="0"/>
              </a:rPr>
              <a:t>гг</a:t>
            </a:r>
            <a:endParaRPr lang="ru-RU" dirty="0">
              <a:solidFill>
                <a:schemeClr val="tx2"/>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BFEC0188-1B7D-236E-FF95-74005A560406}"/>
              </a:ext>
            </a:extLst>
          </p:cNvPr>
          <p:cNvSpPr>
            <a:spLocks noChangeArrowheads="1"/>
          </p:cNvSpPr>
          <p:nvPr/>
        </p:nvSpPr>
        <p:spPr bwMode="auto">
          <a:xfrm>
            <a:off x="4025900" y="36845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a:extLst>
              <a:ext uri="{FF2B5EF4-FFF2-40B4-BE49-F238E27FC236}">
                <a16:creationId xmlns:a16="http://schemas.microsoft.com/office/drawing/2014/main" id="{F4204F36-542E-F1FE-7E9A-776015223D66}"/>
              </a:ext>
            </a:extLst>
          </p:cNvPr>
          <p:cNvGraphicFramePr>
            <a:graphicFrameLocks noGrp="1"/>
          </p:cNvGraphicFramePr>
          <p:nvPr>
            <p:extLst>
              <p:ext uri="{D42A27DB-BD31-4B8C-83A1-F6EECF244321}">
                <p14:modId xmlns:p14="http://schemas.microsoft.com/office/powerpoint/2010/main" val="3339229893"/>
              </p:ext>
            </p:extLst>
          </p:nvPr>
        </p:nvGraphicFramePr>
        <p:xfrm>
          <a:off x="76200" y="609599"/>
          <a:ext cx="6682409" cy="8381998"/>
        </p:xfrm>
        <a:graphic>
          <a:graphicData uri="http://schemas.openxmlformats.org/drawingml/2006/table">
            <a:tbl>
              <a:tblPr firstRow="1" firstCol="1" bandRow="1">
                <a:tableStyleId>{5C22544A-7EE6-4342-B048-85BDC9FD1C3A}</a:tableStyleId>
              </a:tblPr>
              <a:tblGrid>
                <a:gridCol w="2929000">
                  <a:extLst>
                    <a:ext uri="{9D8B030D-6E8A-4147-A177-3AD203B41FA5}">
                      <a16:colId xmlns:a16="http://schemas.microsoft.com/office/drawing/2014/main" val="1329990346"/>
                    </a:ext>
                  </a:extLst>
                </a:gridCol>
                <a:gridCol w="822175">
                  <a:extLst>
                    <a:ext uri="{9D8B030D-6E8A-4147-A177-3AD203B41FA5}">
                      <a16:colId xmlns:a16="http://schemas.microsoft.com/office/drawing/2014/main" val="1466696899"/>
                    </a:ext>
                  </a:extLst>
                </a:gridCol>
                <a:gridCol w="179851">
                  <a:extLst>
                    <a:ext uri="{9D8B030D-6E8A-4147-A177-3AD203B41FA5}">
                      <a16:colId xmlns:a16="http://schemas.microsoft.com/office/drawing/2014/main" val="2102880691"/>
                    </a:ext>
                  </a:extLst>
                </a:gridCol>
                <a:gridCol w="822175">
                  <a:extLst>
                    <a:ext uri="{9D8B030D-6E8A-4147-A177-3AD203B41FA5}">
                      <a16:colId xmlns:a16="http://schemas.microsoft.com/office/drawing/2014/main" val="3206586654"/>
                    </a:ext>
                  </a:extLst>
                </a:gridCol>
                <a:gridCol w="843094">
                  <a:extLst>
                    <a:ext uri="{9D8B030D-6E8A-4147-A177-3AD203B41FA5}">
                      <a16:colId xmlns:a16="http://schemas.microsoft.com/office/drawing/2014/main" val="4151462937"/>
                    </a:ext>
                  </a:extLst>
                </a:gridCol>
                <a:gridCol w="1086114">
                  <a:extLst>
                    <a:ext uri="{9D8B030D-6E8A-4147-A177-3AD203B41FA5}">
                      <a16:colId xmlns:a16="http://schemas.microsoft.com/office/drawing/2014/main" val="1242035342"/>
                    </a:ext>
                  </a:extLst>
                </a:gridCol>
              </a:tblGrid>
              <a:tr h="228682">
                <a:tc rowSpan="3">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Мероприятия</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5">
                  <a:txBody>
                    <a:bodyPr/>
                    <a:lstStyle/>
                    <a:p>
                      <a:pPr algn="ctr"/>
                      <a:r>
                        <a:rPr lang="ru-RU" sz="1400" dirty="0">
                          <a:effectLst/>
                          <a:latin typeface="Arial" panose="020B0604020202020204" pitchFamily="34" charset="0"/>
                          <a:cs typeface="Arial" panose="020B0604020202020204" pitchFamily="34" charset="0"/>
                        </a:rPr>
                        <a:t>Стоимость, тыс. рублей</a:t>
                      </a:r>
                      <a:endParaRPr lang="ru-RU" dirty="0"/>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261352">
                <a:tc vMerge="1">
                  <a:txBody>
                    <a:bodyPr/>
                    <a:lstStyle/>
                    <a:p>
                      <a:endParaRPr lang="ru-RU"/>
                    </a:p>
                  </a:txBody>
                  <a:tcPr/>
                </a:tc>
                <a:tc gridSpan="5">
                  <a:txBody>
                    <a:bodyPr/>
                    <a:lstStyle/>
                    <a:p>
                      <a:pPr algn="ctr"/>
                      <a:r>
                        <a:rPr lang="ru-RU" sz="1200" dirty="0">
                          <a:solidFill>
                            <a:schemeClr val="bg1"/>
                          </a:solidFill>
                          <a:effectLst/>
                          <a:latin typeface="Arial" panose="020B0604020202020204" pitchFamily="34" charset="0"/>
                          <a:cs typeface="Arial" panose="020B0604020202020204" pitchFamily="34" charset="0"/>
                        </a:rPr>
                        <a:t>2026 год</a:t>
                      </a:r>
                      <a:endParaRPr lang="ru-RU" sz="1200" dirty="0"/>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40594">
                <a:tc vMerge="1">
                  <a:txBody>
                    <a:bodyPr/>
                    <a:lstStyle/>
                    <a:p>
                      <a:endParaRPr lang="ru-RU"/>
                    </a:p>
                  </a:txBody>
                  <a:tcPr/>
                </a:tc>
                <a:tc>
                  <a:txBody>
                    <a:bodyPr/>
                    <a:lstStyle/>
                    <a:p>
                      <a:r>
                        <a:rPr lang="ru-RU" sz="1400" dirty="0">
                          <a:effectLst/>
                          <a:latin typeface="Arial" panose="020B0604020202020204" pitchFamily="34" charset="0"/>
                          <a:cs typeface="Arial" panose="020B0604020202020204" pitchFamily="34" charset="0"/>
                        </a:rPr>
                        <a:t>Всего</a:t>
                      </a:r>
                      <a:endParaRPr lang="ru-RU"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gridSpan="2">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ФБ</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hMerge="1">
                  <a:txBody>
                    <a:bodyPr/>
                    <a:lstStyle/>
                    <a:p>
                      <a:pPr algn="ctr">
                        <a:lnSpc>
                          <a:spcPct val="115000"/>
                        </a:lnSpc>
                        <a:spcAft>
                          <a:spcPts val="1000"/>
                        </a:spcAft>
                      </a:pP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ОБ</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 ГО</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315795">
                <a:tc gridSpan="6">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Объекты коммунальной инфраструктуры (инженерные коммуникации)</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9060453"/>
                  </a:ext>
                </a:extLst>
              </a:tr>
              <a:tr h="1665824">
                <a:tc>
                  <a:txBody>
                    <a:bodyPr/>
                    <a:lstStyle/>
                    <a:p>
                      <a:pPr>
                        <a:lnSpc>
                          <a:spcPct val="115000"/>
                        </a:lnSpc>
                        <a:spcAft>
                          <a:spcPts val="1000"/>
                        </a:spcAft>
                      </a:pPr>
                      <a:r>
                        <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Наружные сети водоотведения, расположенные по адресу: Нижегородская обл., г.Семенов,   ул. Демократическая, 127, 132, 135, 136, 137, 139, 141, 142, 143, 144, 147, 149, 151, 153, 154, 155, 156, 159, 160, 161, 162, 163, 164, 165, 166, 167, 168, 170, 173</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3 392,0</a:t>
                      </a: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r>
                        <a:rPr lang="ru-RU" sz="1200">
                          <a:effectLst/>
                          <a:latin typeface="Arial" panose="020B0604020202020204" pitchFamily="34" charset="0"/>
                          <a:ea typeface="Calibri" panose="020F0502020204030204" pitchFamily="34"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3 392,0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195693644"/>
                  </a:ext>
                </a:extLst>
              </a:tr>
              <a:tr h="859236">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от жилых домов по адресу: Нижегородская обл., г. Семенов, ул. Короленко, д. 1,3,3А,4,5,6,7,8,9</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926,0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a:effectLst/>
                          <a:latin typeface="Arial" panose="020B0604020202020204" pitchFamily="34" charset="0"/>
                          <a:ea typeface="Calibri" panose="020F0502020204030204" pitchFamily="34"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926,0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821081135"/>
                  </a:ext>
                </a:extLst>
              </a:tr>
              <a:tr h="584309">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ПИР Система водоснабжения из подземных источников г. Семенов</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5 000,0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5 000,0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3343776941"/>
                  </a:ext>
                </a:extLst>
              </a:tr>
              <a:tr h="639771">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ПИР Реконструкция водопроводов в г. Семенов Нижегородской области</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  4 200,0</a:t>
                      </a: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 4 200,0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1200876340"/>
                  </a:ext>
                </a:extLst>
              </a:tr>
              <a:tr h="473450">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Прочие работы, услуги по объектам  коммунального хозяйства</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1 000,0</a:t>
                      </a: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1 000,0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0101260"/>
                  </a:ext>
                </a:extLst>
              </a:tr>
              <a:tr h="235823">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14 518,0</a:t>
                      </a:r>
                    </a:p>
                  </a:txBody>
                  <a:tcPr marL="68580" marR="68580" marT="0" marB="0" anchor="ctr">
                    <a:solidFill>
                      <a:schemeClr val="accent5">
                        <a:lumMod val="20000"/>
                        <a:lumOff val="80000"/>
                      </a:schemeClr>
                    </a:solidFill>
                  </a:tcPr>
                </a:tc>
                <a:tc hMerge="1">
                  <a:txBody>
                    <a:bodyPr/>
                    <a:lstStyle/>
                    <a:p>
                      <a:endParaRPr lang="ru-RU"/>
                    </a:p>
                  </a:txBody>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14 518,0</a:t>
                      </a:r>
                    </a:p>
                  </a:txBody>
                  <a:tcPr marL="68580" marR="68580" marT="0" marB="0" anchor="ctr">
                    <a:solidFill>
                      <a:schemeClr val="accent5">
                        <a:lumMod val="20000"/>
                        <a:lumOff val="80000"/>
                      </a:schemeClr>
                    </a:solidFill>
                  </a:tcPr>
                </a:tc>
                <a:extLst>
                  <a:ext uri="{0D108BD9-81ED-4DB2-BD59-A6C34878D82A}">
                    <a16:rowId xmlns:a16="http://schemas.microsoft.com/office/drawing/2014/main" val="4099145121"/>
                  </a:ext>
                </a:extLst>
              </a:tr>
              <a:tr h="223980">
                <a:tc gridSpan="6">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Благоустройство</a:t>
                      </a: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endParaRPr lang="ru-RU"/>
                    </a:p>
                  </a:txBody>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1715040555"/>
                  </a:ext>
                </a:extLst>
              </a:tr>
              <a:tr h="823985">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ПИР Благоустройство улицы Свердлова и прилегающих территорий города Семенов Нижегородской области</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2 000,0</a:t>
                      </a:r>
                    </a:p>
                  </a:txBody>
                  <a:tcPr marL="68580" marR="68580" marT="0" marB="0" anchor="ctr">
                    <a:solidFill>
                      <a:schemeClr val="accent5">
                        <a:lumMod val="20000"/>
                        <a:lumOff val="80000"/>
                      </a:schemeClr>
                    </a:solidFill>
                  </a:tcPr>
                </a:tc>
                <a:tc hMerge="1">
                  <a:txBody>
                    <a:bodyPr/>
                    <a:lstStyle/>
                    <a:p>
                      <a:endParaRPr lang="ru-RU"/>
                    </a:p>
                  </a:txBody>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2 000,0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232217639"/>
                  </a:ext>
                </a:extLst>
              </a:tr>
              <a:tr h="288895">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2 000,0</a:t>
                      </a:r>
                    </a:p>
                  </a:txBody>
                  <a:tcPr marL="68580" marR="68580" marT="0" marB="0" anchor="ctr">
                    <a:solidFill>
                      <a:schemeClr val="accent5">
                        <a:lumMod val="20000"/>
                        <a:lumOff val="80000"/>
                      </a:schemeClr>
                    </a:solidFill>
                  </a:tcPr>
                </a:tc>
                <a:tc hMerge="1">
                  <a:txBody>
                    <a:bodyPr/>
                    <a:lstStyle/>
                    <a:p>
                      <a:endParaRPr lang="ru-RU"/>
                    </a:p>
                  </a:txBody>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2 000,0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615662146"/>
                  </a:ext>
                </a:extLst>
              </a:tr>
              <a:tr h="305014">
                <a:tc gridSpan="6">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Объекты культуры</a:t>
                      </a: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endParaRPr lang="ru-RU"/>
                    </a:p>
                  </a:txBody>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1802635459"/>
                  </a:ext>
                </a:extLst>
              </a:tr>
              <a:tr h="1034444">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Дом культуры (расположенный по адресу: Нижегородская область, муниципальный округ Семеновский, г. Семенов, ул. Октябрьская, д. 20)</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4 000,0</a:t>
                      </a:r>
                    </a:p>
                  </a:txBody>
                  <a:tcPr marL="68580" marR="68580" marT="0" marB="0" anchor="ctr">
                    <a:solidFill>
                      <a:schemeClr val="accent5">
                        <a:lumMod val="20000"/>
                        <a:lumOff val="80000"/>
                      </a:schemeClr>
                    </a:solidFill>
                  </a:tcPr>
                </a:tc>
                <a:tc hMerge="1">
                  <a:txBody>
                    <a:bodyPr/>
                    <a:lstStyle/>
                    <a:p>
                      <a:endParaRPr lang="ru-RU"/>
                    </a:p>
                  </a:txBody>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4 000,0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3028509590"/>
                  </a:ext>
                </a:extLst>
              </a:tr>
              <a:tr h="200844">
                <a:tc>
                  <a:txBody>
                    <a:bodyPr/>
                    <a:lstStyle/>
                    <a:p>
                      <a:pPr>
                        <a:lnSpc>
                          <a:spcPct val="115000"/>
                        </a:lnSpc>
                        <a:spcAft>
                          <a:spcPts val="1000"/>
                        </a:spcAft>
                      </a:pPr>
                      <a:r>
                        <a:rPr lang="ru-RU"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2">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4 000,0</a:t>
                      </a: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4 000,0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253399817"/>
                  </a:ext>
                </a:extLst>
              </a:tr>
            </a:tbl>
          </a:graphicData>
        </a:graphic>
      </p:graphicFrame>
      <p:sp>
        <p:nvSpPr>
          <p:cNvPr id="2" name="Номер слайда 1">
            <a:extLst>
              <a:ext uri="{FF2B5EF4-FFF2-40B4-BE49-F238E27FC236}">
                <a16:creationId xmlns:a16="http://schemas.microsoft.com/office/drawing/2014/main" id="{310B4E87-E097-E820-EA01-C36CA803E30A}"/>
              </a:ext>
            </a:extLst>
          </p:cNvPr>
          <p:cNvSpPr>
            <a:spLocks noGrp="1"/>
          </p:cNvSpPr>
          <p:nvPr>
            <p:ph type="sldNum" sz="quarter" idx="7"/>
          </p:nvPr>
        </p:nvSpPr>
        <p:spPr>
          <a:xfrm>
            <a:off x="6545580" y="8891271"/>
            <a:ext cx="287020" cy="227329"/>
          </a:xfrm>
        </p:spPr>
        <p:txBody>
          <a:bodyPr/>
          <a:lstStyle/>
          <a:p>
            <a:pPr marL="53340">
              <a:lnSpc>
                <a:spcPct val="100000"/>
              </a:lnSpc>
              <a:spcBef>
                <a:spcPts val="165"/>
              </a:spcBef>
            </a:pPr>
            <a:fld id="{81D60167-4931-47E6-BA6A-407CBD079E47}" type="slidenum">
              <a:rPr lang="ru-RU" spc="-100" smtClean="0"/>
              <a:t>58</a:t>
            </a:fld>
            <a:endParaRPr lang="ru-RU" spc="-100" dirty="0"/>
          </a:p>
        </p:txBody>
      </p:sp>
    </p:spTree>
    <p:extLst>
      <p:ext uri="{BB962C8B-B14F-4D97-AF65-F5344CB8AC3E}">
        <p14:creationId xmlns:p14="http://schemas.microsoft.com/office/powerpoint/2010/main" val="2647466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21229">
              <a:schemeClr val="accent1">
                <a:lumMod val="5000"/>
                <a:lumOff val="95000"/>
              </a:schemeClr>
            </a:gs>
            <a:gs pos="54749">
              <a:schemeClr val="bg1"/>
            </a:gs>
            <a:gs pos="43000">
              <a:schemeClr val="accent1">
                <a:lumMod val="5000"/>
                <a:lumOff val="95000"/>
              </a:schemeClr>
            </a:gs>
            <a:gs pos="95000">
              <a:srgbClr val="EDF6F9"/>
            </a:gs>
            <a:gs pos="57000">
              <a:srgbClr val="EDF6F9"/>
            </a:gs>
            <a:gs pos="63000">
              <a:srgbClr val="EDF6F9"/>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527990" y="130150"/>
            <a:ext cx="7215809" cy="646331"/>
          </a:xfrm>
          <a:prstGeom prst="rect">
            <a:avLst/>
          </a:prstGeom>
        </p:spPr>
        <p:txBody>
          <a:bodyPr wrap="square">
            <a:spAutoFit/>
          </a:bodyPr>
          <a:lstStyle/>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Прогнозный план капитального строительства </a:t>
            </a:r>
            <a:endParaRPr lang="ru-RU"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по муниципальному округу Семеновский на 2026-2028 </a:t>
            </a:r>
            <a:r>
              <a:rPr lang="ru-RU" b="1" dirty="0" err="1">
                <a:solidFill>
                  <a:schemeClr val="tx2"/>
                </a:solidFill>
                <a:latin typeface="Arial" panose="020B0604020202020204" pitchFamily="34" charset="0"/>
                <a:ea typeface="Verdana" panose="020B0604030504040204" pitchFamily="34" charset="0"/>
                <a:cs typeface="Arial" panose="020B0604020202020204" pitchFamily="34" charset="0"/>
              </a:rPr>
              <a:t>гг</a:t>
            </a:r>
            <a:endParaRPr lang="ru-RU" dirty="0">
              <a:solidFill>
                <a:schemeClr val="tx2"/>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BFEC0188-1B7D-236E-FF95-74005A560406}"/>
              </a:ext>
            </a:extLst>
          </p:cNvPr>
          <p:cNvSpPr>
            <a:spLocks noChangeArrowheads="1"/>
          </p:cNvSpPr>
          <p:nvPr/>
        </p:nvSpPr>
        <p:spPr bwMode="auto">
          <a:xfrm>
            <a:off x="4025900" y="36845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a:extLst>
              <a:ext uri="{FF2B5EF4-FFF2-40B4-BE49-F238E27FC236}">
                <a16:creationId xmlns:a16="http://schemas.microsoft.com/office/drawing/2014/main" id="{F4204F36-542E-F1FE-7E9A-776015223D66}"/>
              </a:ext>
            </a:extLst>
          </p:cNvPr>
          <p:cNvGraphicFramePr>
            <a:graphicFrameLocks noGrp="1"/>
          </p:cNvGraphicFramePr>
          <p:nvPr>
            <p:extLst>
              <p:ext uri="{D42A27DB-BD31-4B8C-83A1-F6EECF244321}">
                <p14:modId xmlns:p14="http://schemas.microsoft.com/office/powerpoint/2010/main" val="3757177889"/>
              </p:ext>
            </p:extLst>
          </p:nvPr>
        </p:nvGraphicFramePr>
        <p:xfrm>
          <a:off x="152400" y="762000"/>
          <a:ext cx="6606211" cy="8305800"/>
        </p:xfrm>
        <a:graphic>
          <a:graphicData uri="http://schemas.openxmlformats.org/drawingml/2006/table">
            <a:tbl>
              <a:tblPr firstRow="1" firstCol="1" bandRow="1">
                <a:tableStyleId>{5C22544A-7EE6-4342-B048-85BDC9FD1C3A}</a:tableStyleId>
              </a:tblPr>
              <a:tblGrid>
                <a:gridCol w="2667001">
                  <a:extLst>
                    <a:ext uri="{9D8B030D-6E8A-4147-A177-3AD203B41FA5}">
                      <a16:colId xmlns:a16="http://schemas.microsoft.com/office/drawing/2014/main" val="1329990346"/>
                    </a:ext>
                  </a:extLst>
                </a:gridCol>
                <a:gridCol w="914400">
                  <a:extLst>
                    <a:ext uri="{9D8B030D-6E8A-4147-A177-3AD203B41FA5}">
                      <a16:colId xmlns:a16="http://schemas.microsoft.com/office/drawing/2014/main" val="423250035"/>
                    </a:ext>
                  </a:extLst>
                </a:gridCol>
                <a:gridCol w="877350">
                  <a:extLst>
                    <a:ext uri="{9D8B030D-6E8A-4147-A177-3AD203B41FA5}">
                      <a16:colId xmlns:a16="http://schemas.microsoft.com/office/drawing/2014/main" val="1348526891"/>
                    </a:ext>
                  </a:extLst>
                </a:gridCol>
                <a:gridCol w="1073730">
                  <a:extLst>
                    <a:ext uri="{9D8B030D-6E8A-4147-A177-3AD203B41FA5}">
                      <a16:colId xmlns:a16="http://schemas.microsoft.com/office/drawing/2014/main" val="1035679193"/>
                    </a:ext>
                  </a:extLst>
                </a:gridCol>
                <a:gridCol w="1073730">
                  <a:extLst>
                    <a:ext uri="{9D8B030D-6E8A-4147-A177-3AD203B41FA5}">
                      <a16:colId xmlns:a16="http://schemas.microsoft.com/office/drawing/2014/main" val="1242035342"/>
                    </a:ext>
                  </a:extLst>
                </a:gridCol>
              </a:tblGrid>
              <a:tr h="230848">
                <a:tc rowSpan="3">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Мероприятия</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4">
                  <a:txBody>
                    <a:bodyPr/>
                    <a:lstStyle/>
                    <a:p>
                      <a:pPr algn="ctr"/>
                      <a:r>
                        <a:rPr lang="ru-RU" sz="1400" dirty="0">
                          <a:effectLst/>
                          <a:latin typeface="Arial" panose="020B0604020202020204" pitchFamily="34" charset="0"/>
                          <a:cs typeface="Arial" panose="020B0604020202020204" pitchFamily="34" charset="0"/>
                        </a:rPr>
                        <a:t>Стоимость, тыс. рублей</a:t>
                      </a:r>
                      <a:endParaRPr lang="ru-RU"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263827">
                <a:tc vMerge="1">
                  <a:txBody>
                    <a:bodyPr/>
                    <a:lstStyle/>
                    <a:p>
                      <a:endParaRPr lang="ru-RU"/>
                    </a:p>
                  </a:txBody>
                  <a:tcPr/>
                </a:tc>
                <a:tc gridSpan="4">
                  <a:txBody>
                    <a:bodyPr/>
                    <a:lstStyle/>
                    <a:p>
                      <a:pPr algn="ctr"/>
                      <a:r>
                        <a:rPr lang="ru-RU" sz="1200" dirty="0">
                          <a:solidFill>
                            <a:schemeClr val="bg1"/>
                          </a:solidFill>
                          <a:effectLst/>
                          <a:latin typeface="Arial" panose="020B0604020202020204" pitchFamily="34" charset="0"/>
                          <a:cs typeface="Arial" panose="020B0604020202020204" pitchFamily="34" charset="0"/>
                        </a:rPr>
                        <a:t>2026 год</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42872">
                <a:tc vMerge="1">
                  <a:txBody>
                    <a:bodyPr/>
                    <a:lstStyle/>
                    <a:p>
                      <a:endParaRPr lang="ru-RU"/>
                    </a:p>
                  </a:txBody>
                  <a:tcPr/>
                </a:tc>
                <a:tc>
                  <a:txBody>
                    <a:bodyPr/>
                    <a:lstStyle/>
                    <a:p>
                      <a:r>
                        <a:rPr lang="ru-RU" sz="1400" dirty="0">
                          <a:effectLst/>
                          <a:latin typeface="Arial" panose="020B0604020202020204" pitchFamily="34" charset="0"/>
                          <a:cs typeface="Arial" panose="020B0604020202020204" pitchFamily="34" charset="0"/>
                        </a:rPr>
                        <a:t>Всего</a:t>
                      </a:r>
                      <a:endParaRPr lang="ru-RU"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ФБ</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ОБ</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 ГО</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242872">
                <a:tc gridSpan="5">
                  <a:txBody>
                    <a:bodyPr/>
                    <a:lstStyle/>
                    <a:p>
                      <a:pPr algn="ctr">
                        <a:lnSpc>
                          <a:spcPct val="115000"/>
                        </a:lnSpc>
                        <a:spcAft>
                          <a:spcPts val="1000"/>
                        </a:spcAft>
                      </a:pPr>
                      <a:r>
                        <a:rPr lang="ru-RU" sz="1400" dirty="0">
                          <a:effectLst/>
                          <a:latin typeface="Arial" panose="020B0604020202020204" pitchFamily="34" charset="0"/>
                          <a:cs typeface="Arial" panose="020B0604020202020204" pitchFamily="34" charset="0"/>
                        </a:rPr>
                        <a:t>Комплексное развитие территорий</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9060453"/>
                  </a:ext>
                </a:extLst>
              </a:tr>
              <a:tr h="1095632">
                <a:tc>
                  <a:txBody>
                    <a:bodyPr/>
                    <a:lstStyle/>
                    <a:p>
                      <a:pPr>
                        <a:lnSpc>
                          <a:spcPct val="115000"/>
                        </a:lnSpc>
                        <a:spcAft>
                          <a:spcPts val="1000"/>
                        </a:spcAft>
                      </a:pPr>
                      <a:r>
                        <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Строительство детского дошкольного образовательного учреждения в г. Семенов, Нижегородской области</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fontAlgn="ctr">
                        <a:buNone/>
                      </a:pPr>
                      <a:r>
                        <a:rPr lang="ru-RU" sz="1200" b="0" i="0" u="none" strike="noStrike" dirty="0">
                          <a:solidFill>
                            <a:srgbClr val="000000"/>
                          </a:solidFill>
                          <a:effectLst/>
                          <a:latin typeface="Arial" panose="020B0604020202020204" pitchFamily="34" charset="0"/>
                          <a:cs typeface="Arial" panose="020B0604020202020204" pitchFamily="34" charset="0"/>
                        </a:rPr>
                        <a:t>150 773,0</a:t>
                      </a:r>
                    </a:p>
                  </a:txBody>
                  <a:tcPr marL="9525" marR="9525" marT="9525" marB="0" anchor="ctr">
                    <a:solidFill>
                      <a:schemeClr val="accent5">
                        <a:lumMod val="20000"/>
                        <a:lumOff val="80000"/>
                      </a:schemeClr>
                    </a:solidFill>
                  </a:tcPr>
                </a:tc>
                <a:tc>
                  <a:txBody>
                    <a:bodyPr/>
                    <a:lstStyle/>
                    <a:p>
                      <a:pPr algn="ctr" fontAlgn="ctr">
                        <a:buNone/>
                      </a:pPr>
                      <a:r>
                        <a:rPr lang="ru-RU" sz="1200" b="0" i="0" u="none" strike="noStrike" dirty="0">
                          <a:solidFill>
                            <a:srgbClr val="000000"/>
                          </a:solidFill>
                          <a:effectLst/>
                          <a:latin typeface="Arial" panose="020B0604020202020204" pitchFamily="34" charset="0"/>
                          <a:cs typeface="Arial" panose="020B0604020202020204" pitchFamily="34" charset="0"/>
                        </a:rPr>
                        <a:t>133 076,60</a:t>
                      </a:r>
                    </a:p>
                  </a:txBody>
                  <a:tcPr marL="9525" marR="9525" marT="9525" marB="0" anchor="ctr">
                    <a:solidFill>
                      <a:schemeClr val="accent5">
                        <a:lumMod val="20000"/>
                        <a:lumOff val="80000"/>
                      </a:schemeClr>
                    </a:solidFill>
                  </a:tcPr>
                </a:tc>
                <a:tc>
                  <a:txBody>
                    <a:bodyPr/>
                    <a:lstStyle/>
                    <a:p>
                      <a:pPr algn="ctr" fontAlgn="ctr">
                        <a:buNone/>
                      </a:pPr>
                      <a:r>
                        <a:rPr lang="ru-RU" sz="1200" b="0" i="0" u="none" strike="noStrike" dirty="0">
                          <a:solidFill>
                            <a:srgbClr val="000000"/>
                          </a:solidFill>
                          <a:effectLst/>
                          <a:latin typeface="Arial" panose="020B0604020202020204" pitchFamily="34" charset="0"/>
                          <a:cs typeface="Arial" panose="020B0604020202020204" pitchFamily="34" charset="0"/>
                        </a:rPr>
                        <a:t>8 494,4</a:t>
                      </a:r>
                    </a:p>
                  </a:txBody>
                  <a:tcPr marL="9525" marR="9525" marT="9525" marB="0" anchor="ctr">
                    <a:solidFill>
                      <a:schemeClr val="accent5">
                        <a:lumMod val="20000"/>
                        <a:lumOff val="80000"/>
                      </a:schemeClr>
                    </a:solidFill>
                  </a:tcPr>
                </a:tc>
                <a:tc>
                  <a:txBody>
                    <a:bodyPr/>
                    <a:lstStyle/>
                    <a:p>
                      <a:pPr algn="ctr" fontAlgn="ctr">
                        <a:buNone/>
                      </a:pPr>
                      <a:r>
                        <a:rPr lang="ru-RU" sz="1200" b="0" i="0" u="none" strike="noStrike" dirty="0">
                          <a:solidFill>
                            <a:srgbClr val="000000"/>
                          </a:solidFill>
                          <a:effectLst/>
                          <a:latin typeface="Arial" panose="020B0604020202020204" pitchFamily="34" charset="0"/>
                          <a:cs typeface="Arial" panose="020B0604020202020204" pitchFamily="34" charset="0"/>
                        </a:rPr>
                        <a:t>9 202,0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2195693644"/>
                  </a:ext>
                </a:extLst>
              </a:tr>
              <a:tr h="1118446">
                <a:tc>
                  <a:txBody>
                    <a:bodyPr/>
                    <a:lstStyle/>
                    <a:p>
                      <a:pPr>
                        <a:lnSpc>
                          <a:spcPct val="115000"/>
                        </a:lnSpc>
                        <a:spcAft>
                          <a:spcPts val="1000"/>
                        </a:spcAft>
                      </a:pPr>
                      <a:r>
                        <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Строительство детского дошкольного образовательного учреждения в г. Семенов, Нижегородской области (сверхсофинансирование)</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52 651,6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52 651,6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3777588610"/>
                  </a:ext>
                </a:extLst>
              </a:tr>
              <a:tr h="448024">
                <a:tc>
                  <a:txBody>
                    <a:bodyPr/>
                    <a:lstStyle/>
                    <a:p>
                      <a:pPr>
                        <a:lnSpc>
                          <a:spcPct val="115000"/>
                        </a:lnSpc>
                        <a:spcAft>
                          <a:spcPts val="1000"/>
                        </a:spcAft>
                      </a:pPr>
                      <a:r>
                        <a:rPr lang="ru-RU"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Многофункциональный центр</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fontAlgn="ctr">
                        <a:buNone/>
                      </a:pPr>
                      <a:r>
                        <a:rPr lang="ru-RU" sz="1200" b="0" i="0" u="none" strike="noStrike" dirty="0">
                          <a:solidFill>
                            <a:srgbClr val="000000"/>
                          </a:solidFill>
                          <a:effectLst/>
                          <a:latin typeface="Arial" panose="020B0604020202020204" pitchFamily="34" charset="0"/>
                          <a:cs typeface="Arial" panose="020B0604020202020204" pitchFamily="34" charset="0"/>
                        </a:rPr>
                        <a:t>115 826,4</a:t>
                      </a:r>
                    </a:p>
                  </a:txBody>
                  <a:tcPr marL="9525" marR="9525" marT="9525" marB="0" anchor="ctr">
                    <a:solidFill>
                      <a:schemeClr val="accent5">
                        <a:lumMod val="20000"/>
                        <a:lumOff val="80000"/>
                      </a:schemeClr>
                    </a:solidFill>
                  </a:tcPr>
                </a:tc>
                <a:tc>
                  <a:txBody>
                    <a:bodyPr/>
                    <a:lstStyle/>
                    <a:p>
                      <a:pPr algn="ctr" fontAlgn="ctr">
                        <a:buNone/>
                      </a:pPr>
                      <a:r>
                        <a:rPr lang="ru-RU" sz="1200" b="0" i="0" u="none" strike="noStrike">
                          <a:solidFill>
                            <a:srgbClr val="000000"/>
                          </a:solidFill>
                          <a:effectLst/>
                          <a:latin typeface="Arial" panose="020B0604020202020204" pitchFamily="34" charset="0"/>
                          <a:cs typeface="Arial" panose="020B0604020202020204" pitchFamily="34" charset="0"/>
                        </a:rPr>
                        <a:t>102 858,90</a:t>
                      </a:r>
                    </a:p>
                  </a:txBody>
                  <a:tcPr marL="9525" marR="9525" marT="9525" marB="0" anchor="ctr">
                    <a:solidFill>
                      <a:schemeClr val="accent5">
                        <a:lumMod val="20000"/>
                        <a:lumOff val="80000"/>
                      </a:schemeClr>
                    </a:solidFill>
                  </a:tcPr>
                </a:tc>
                <a:tc>
                  <a:txBody>
                    <a:bodyPr/>
                    <a:lstStyle/>
                    <a:p>
                      <a:pPr algn="ctr" fontAlgn="ctr">
                        <a:buNone/>
                      </a:pPr>
                      <a:r>
                        <a:rPr lang="ru-RU" sz="1200" b="0" i="0" u="none" strike="noStrike">
                          <a:solidFill>
                            <a:srgbClr val="000000"/>
                          </a:solidFill>
                          <a:effectLst/>
                          <a:latin typeface="Arial" panose="020B0604020202020204" pitchFamily="34" charset="0"/>
                          <a:cs typeface="Arial" panose="020B0604020202020204" pitchFamily="34" charset="0"/>
                        </a:rPr>
                        <a:t>6 565,50</a:t>
                      </a:r>
                    </a:p>
                  </a:txBody>
                  <a:tcPr marL="9525" marR="9525" marT="9525" marB="0" anchor="ctr">
                    <a:solidFill>
                      <a:schemeClr val="accent5">
                        <a:lumMod val="20000"/>
                        <a:lumOff val="80000"/>
                      </a:schemeClr>
                    </a:solidFill>
                  </a:tcPr>
                </a:tc>
                <a:tc>
                  <a:txBody>
                    <a:bodyPr/>
                    <a:lstStyle/>
                    <a:p>
                      <a:pPr algn="ctr" fontAlgn="ctr">
                        <a:buNone/>
                      </a:pPr>
                      <a:r>
                        <a:rPr lang="ru-RU" sz="1200" b="0" i="0" u="none" strike="noStrike">
                          <a:solidFill>
                            <a:srgbClr val="000000"/>
                          </a:solidFill>
                          <a:effectLst/>
                          <a:latin typeface="Arial" panose="020B0604020202020204" pitchFamily="34" charset="0"/>
                          <a:cs typeface="Arial" panose="020B0604020202020204" pitchFamily="34" charset="0"/>
                        </a:rPr>
                        <a:t>6 402,00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821081135"/>
                  </a:ext>
                </a:extLst>
              </a:tr>
              <a:tr h="494675">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Многофункциональный центр (сверхсофинансирование)</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fontAlgn="ctr">
                        <a:buNone/>
                      </a:pPr>
                      <a:r>
                        <a:rPr lang="ru-RU" sz="1200" b="0" i="0" u="none" strike="noStrike">
                          <a:solidFill>
                            <a:srgbClr val="000000"/>
                          </a:solidFill>
                          <a:effectLst/>
                          <a:latin typeface="Arial" panose="020B0604020202020204" pitchFamily="34" charset="0"/>
                          <a:cs typeface="Arial" panose="020B0604020202020204" pitchFamily="34" charset="0"/>
                        </a:rPr>
                        <a:t>31 250,5</a:t>
                      </a:r>
                    </a:p>
                  </a:txBody>
                  <a:tcPr marL="9525" marR="9525" marT="9525" marB="0" anchor="ctr">
                    <a:solidFill>
                      <a:schemeClr val="accent5">
                        <a:lumMod val="20000"/>
                        <a:lumOff val="80000"/>
                      </a:schemeClr>
                    </a:solidFill>
                  </a:tcPr>
                </a:tc>
                <a:tc>
                  <a:txBody>
                    <a:bodyPr/>
                    <a:lstStyle/>
                    <a:p>
                      <a:pPr algn="ctr" fontAlgn="ctr">
                        <a:buNone/>
                      </a:pPr>
                      <a:r>
                        <a:rPr lang="ru-RU" sz="1200" b="1" i="1"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solidFill>
                      <a:schemeClr val="accent5">
                        <a:lumMod val="20000"/>
                        <a:lumOff val="80000"/>
                      </a:schemeClr>
                    </a:solidFill>
                  </a:tcPr>
                </a:tc>
                <a:tc>
                  <a:txBody>
                    <a:bodyPr/>
                    <a:lstStyle/>
                    <a:p>
                      <a:pPr algn="ctr" fontAlgn="ctr">
                        <a:buNone/>
                      </a:pPr>
                      <a:r>
                        <a:rPr lang="ru-RU" sz="1200" b="1" i="1"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solidFill>
                      <a:schemeClr val="accent5">
                        <a:lumMod val="20000"/>
                        <a:lumOff val="80000"/>
                      </a:schemeClr>
                    </a:solidFill>
                  </a:tcPr>
                </a:tc>
                <a:tc>
                  <a:txBody>
                    <a:bodyPr/>
                    <a:lstStyle/>
                    <a:p>
                      <a:pPr algn="ctr" fontAlgn="ctr">
                        <a:buNone/>
                      </a:pPr>
                      <a:r>
                        <a:rPr lang="ru-RU" sz="1200" b="0" i="0" u="none" strike="noStrike" dirty="0">
                          <a:solidFill>
                            <a:srgbClr val="000000"/>
                          </a:solidFill>
                          <a:effectLst/>
                          <a:latin typeface="Arial" panose="020B0604020202020204" pitchFamily="34" charset="0"/>
                          <a:cs typeface="Arial" panose="020B0604020202020204" pitchFamily="34" charset="0"/>
                        </a:rPr>
                        <a:t>31 250,50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912427401"/>
                  </a:ext>
                </a:extLst>
              </a:tr>
              <a:tr h="329783">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fontAlgn="ctr">
                        <a:buNone/>
                      </a:pPr>
                      <a:r>
                        <a:rPr lang="ru-RU" sz="1200" b="1" i="0" u="none" strike="noStrike">
                          <a:solidFill>
                            <a:srgbClr val="000000"/>
                          </a:solidFill>
                          <a:effectLst/>
                          <a:latin typeface="Arial" panose="020B0604020202020204" pitchFamily="34" charset="0"/>
                          <a:cs typeface="Arial" panose="020B0604020202020204" pitchFamily="34" charset="0"/>
                        </a:rPr>
                        <a:t>350 501,5</a:t>
                      </a:r>
                    </a:p>
                  </a:txBody>
                  <a:tcPr marL="9525" marR="9525" marT="9525" marB="0" anchor="ctr">
                    <a:solidFill>
                      <a:schemeClr val="accent5">
                        <a:lumMod val="20000"/>
                        <a:lumOff val="80000"/>
                      </a:schemeClr>
                    </a:solidFill>
                  </a:tcPr>
                </a:tc>
                <a:tc>
                  <a:txBody>
                    <a:bodyPr/>
                    <a:lstStyle/>
                    <a:p>
                      <a:pPr algn="ctr" fontAlgn="ctr">
                        <a:buNone/>
                      </a:pPr>
                      <a:r>
                        <a:rPr lang="ru-RU" sz="1200" b="1" i="0" u="none" strike="noStrike">
                          <a:solidFill>
                            <a:srgbClr val="000000"/>
                          </a:solidFill>
                          <a:effectLst/>
                          <a:latin typeface="Arial" panose="020B0604020202020204" pitchFamily="34" charset="0"/>
                          <a:cs typeface="Arial" panose="020B0604020202020204" pitchFamily="34" charset="0"/>
                        </a:rPr>
                        <a:t>235 935,50</a:t>
                      </a:r>
                    </a:p>
                  </a:txBody>
                  <a:tcPr marL="9525" marR="9525" marT="9525" marB="0" anchor="ctr">
                    <a:solidFill>
                      <a:schemeClr val="accent5">
                        <a:lumMod val="20000"/>
                        <a:lumOff val="80000"/>
                      </a:schemeClr>
                    </a:solidFill>
                  </a:tcPr>
                </a:tc>
                <a:tc>
                  <a:txBody>
                    <a:bodyPr/>
                    <a:lstStyle/>
                    <a:p>
                      <a:pPr algn="ctr" fontAlgn="ctr">
                        <a:buNone/>
                      </a:pPr>
                      <a:r>
                        <a:rPr lang="ru-RU" sz="1200" b="1" i="0" u="none" strike="noStrike">
                          <a:solidFill>
                            <a:srgbClr val="000000"/>
                          </a:solidFill>
                          <a:effectLst/>
                          <a:latin typeface="Arial" panose="020B0604020202020204" pitchFamily="34" charset="0"/>
                          <a:cs typeface="Arial" panose="020B0604020202020204" pitchFamily="34" charset="0"/>
                        </a:rPr>
                        <a:t>15 059,90</a:t>
                      </a:r>
                    </a:p>
                  </a:txBody>
                  <a:tcPr marL="9525" marR="9525" marT="9525" marB="0" anchor="ctr">
                    <a:solidFill>
                      <a:schemeClr val="accent5">
                        <a:lumMod val="20000"/>
                        <a:lumOff val="80000"/>
                      </a:schemeClr>
                    </a:solidFill>
                  </a:tcPr>
                </a:tc>
                <a:tc>
                  <a:txBody>
                    <a:bodyPr/>
                    <a:lstStyle/>
                    <a:p>
                      <a:pPr algn="ctr" fontAlgn="ctr">
                        <a:buNone/>
                      </a:pPr>
                      <a:r>
                        <a:rPr lang="ru-RU" sz="1200" b="1" i="0" u="none" strike="noStrike" dirty="0">
                          <a:solidFill>
                            <a:srgbClr val="000000"/>
                          </a:solidFill>
                          <a:effectLst/>
                          <a:latin typeface="Arial" panose="020B0604020202020204" pitchFamily="34" charset="0"/>
                          <a:cs typeface="Arial" panose="020B0604020202020204" pitchFamily="34" charset="0"/>
                        </a:rPr>
                        <a:t>99 506,10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2522076747"/>
                  </a:ext>
                </a:extLst>
              </a:tr>
              <a:tr h="508348">
                <a:tc gridSpan="5">
                  <a:txBody>
                    <a:bodyPr/>
                    <a:lstStyle/>
                    <a:p>
                      <a:pPr algn="ctr">
                        <a:lnSpc>
                          <a:spcPct val="115000"/>
                        </a:lnSpc>
                        <a:spcAft>
                          <a:spcPts val="1000"/>
                        </a:spcAft>
                      </a:pPr>
                      <a:r>
                        <a:rPr lang="ru-RU"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Комплексное развитие территорий на строительство жилого помещения (жилого дома)</a:t>
                      </a: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1731848171"/>
                  </a:ext>
                </a:extLst>
              </a:tr>
              <a:tr h="1573547">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ПИР «Обеспечение инженерной и дорожной инфраструктурой земельных участков малоэтажного строительства на территории села Ильино-Заборское г.о. Семеновский, Нижегородской области»</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5 850,3</a:t>
                      </a:r>
                    </a:p>
                    <a:p>
                      <a:pPr algn="ctr">
                        <a:lnSpc>
                          <a:spcPct val="115000"/>
                        </a:lnSpc>
                        <a:spcAft>
                          <a:spcPts val="1000"/>
                        </a:spcAft>
                      </a:pP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5 850,3</a:t>
                      </a:r>
                    </a:p>
                  </a:txBody>
                  <a:tcPr marL="68580" marR="68580" marT="0" marB="0" anchor="ctr">
                    <a:solidFill>
                      <a:schemeClr val="accent5">
                        <a:lumMod val="20000"/>
                        <a:lumOff val="80000"/>
                      </a:schemeClr>
                    </a:solidFill>
                  </a:tcPr>
                </a:tc>
                <a:extLst>
                  <a:ext uri="{0D108BD9-81ED-4DB2-BD59-A6C34878D82A}">
                    <a16:rowId xmlns:a16="http://schemas.microsoft.com/office/drawing/2014/main" val="3387965177"/>
                  </a:ext>
                </a:extLst>
              </a:tr>
              <a:tr h="706356">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ПИР Жилые дома с. Ильино-Заборское г.о. Семеновский, Нижегородской области</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6 800,0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6 800,0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818465783"/>
                  </a:ext>
                </a:extLst>
              </a:tr>
              <a:tr h="455288">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12 650,3</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12 650,3</a:t>
                      </a:r>
                    </a:p>
                  </a:txBody>
                  <a:tcPr marL="68580" marR="68580" marT="0" marB="0" anchor="ctr">
                    <a:solidFill>
                      <a:schemeClr val="accent5">
                        <a:lumMod val="20000"/>
                        <a:lumOff val="80000"/>
                      </a:schemeClr>
                    </a:solidFill>
                  </a:tcPr>
                </a:tc>
                <a:extLst>
                  <a:ext uri="{0D108BD9-81ED-4DB2-BD59-A6C34878D82A}">
                    <a16:rowId xmlns:a16="http://schemas.microsoft.com/office/drawing/2014/main" val="2116937539"/>
                  </a:ext>
                </a:extLst>
              </a:tr>
              <a:tr h="595282">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Всего: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383 669,8</a:t>
                      </a:r>
                      <a:endParaRPr lang="ru-RU"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383 669,8</a:t>
                      </a:r>
                      <a:endParaRPr lang="ru-RU"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62259119"/>
                  </a:ext>
                </a:extLst>
              </a:tr>
            </a:tbl>
          </a:graphicData>
        </a:graphic>
      </p:graphicFrame>
      <p:sp>
        <p:nvSpPr>
          <p:cNvPr id="2" name="Номер слайда 1">
            <a:extLst>
              <a:ext uri="{FF2B5EF4-FFF2-40B4-BE49-F238E27FC236}">
                <a16:creationId xmlns:a16="http://schemas.microsoft.com/office/drawing/2014/main" id="{310B4E87-E097-E820-EA01-C36CA803E30A}"/>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59</a:t>
            </a:fld>
            <a:endParaRPr lang="ru-RU" spc="-100" dirty="0"/>
          </a:p>
        </p:txBody>
      </p:sp>
    </p:spTree>
    <p:extLst>
      <p:ext uri="{BB962C8B-B14F-4D97-AF65-F5344CB8AC3E}">
        <p14:creationId xmlns:p14="http://schemas.microsoft.com/office/powerpoint/2010/main" val="502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75000">
              <a:schemeClr val="bg1"/>
            </a:gs>
            <a:gs pos="100000">
              <a:schemeClr val="bg1"/>
            </a:gs>
            <a:gs pos="92000">
              <a:schemeClr val="bg1"/>
            </a:gs>
            <a:gs pos="58000">
              <a:schemeClr val="bg1"/>
            </a:gs>
          </a:gsLst>
          <a:lin ang="5400000" scaled="1"/>
        </a:gradFill>
        <a:effectLst/>
      </p:bgPr>
    </p:bg>
    <p:spTree>
      <p:nvGrpSpPr>
        <p:cNvPr id="1" name=""/>
        <p:cNvGrpSpPr/>
        <p:nvPr/>
      </p:nvGrpSpPr>
      <p:grpSpPr>
        <a:xfrm>
          <a:off x="0" y="0"/>
          <a:ext cx="0" cy="0"/>
          <a:chOff x="0" y="0"/>
          <a:chExt cx="0" cy="0"/>
        </a:xfrm>
      </p:grpSpPr>
      <p:grpSp>
        <p:nvGrpSpPr>
          <p:cNvPr id="10" name="object 10"/>
          <p:cNvGrpSpPr/>
          <p:nvPr/>
        </p:nvGrpSpPr>
        <p:grpSpPr>
          <a:xfrm>
            <a:off x="234695" y="962778"/>
            <a:ext cx="6524243" cy="862615"/>
            <a:chOff x="243840" y="961628"/>
            <a:chExt cx="6524243" cy="862615"/>
          </a:xfrm>
        </p:grpSpPr>
        <p:pic>
          <p:nvPicPr>
            <p:cNvPr id="11" name="object 11"/>
            <p:cNvPicPr/>
            <p:nvPr/>
          </p:nvPicPr>
          <p:blipFill>
            <a:blip r:embed="rId2" cstate="print"/>
            <a:stretch>
              <a:fillRect/>
            </a:stretch>
          </p:blipFill>
          <p:spPr>
            <a:xfrm>
              <a:off x="243840" y="961628"/>
              <a:ext cx="6524243" cy="862615"/>
            </a:xfrm>
            <a:prstGeom prst="rect">
              <a:avLst/>
            </a:prstGeom>
          </p:spPr>
        </p:pic>
        <p:sp>
          <p:nvSpPr>
            <p:cNvPr id="12" name="object 12"/>
            <p:cNvSpPr/>
            <p:nvPr/>
          </p:nvSpPr>
          <p:spPr>
            <a:xfrm>
              <a:off x="260642" y="978535"/>
              <a:ext cx="6436360" cy="774065"/>
            </a:xfrm>
            <a:custGeom>
              <a:avLst/>
              <a:gdLst/>
              <a:ahLst/>
              <a:cxnLst/>
              <a:rect l="l" t="t" r="r" b="b"/>
              <a:pathLst>
                <a:path w="6436359" h="774064">
                  <a:moveTo>
                    <a:pt x="6306781" y="0"/>
                  </a:moveTo>
                  <a:lnTo>
                    <a:pt x="128993" y="0"/>
                  </a:lnTo>
                  <a:lnTo>
                    <a:pt x="78786" y="10122"/>
                  </a:lnTo>
                  <a:lnTo>
                    <a:pt x="37784" y="37734"/>
                  </a:lnTo>
                  <a:lnTo>
                    <a:pt x="10137" y="78706"/>
                  </a:lnTo>
                  <a:lnTo>
                    <a:pt x="0" y="128905"/>
                  </a:lnTo>
                  <a:lnTo>
                    <a:pt x="0" y="644906"/>
                  </a:lnTo>
                  <a:lnTo>
                    <a:pt x="10137" y="695104"/>
                  </a:lnTo>
                  <a:lnTo>
                    <a:pt x="37784" y="736076"/>
                  </a:lnTo>
                  <a:lnTo>
                    <a:pt x="78786" y="763688"/>
                  </a:lnTo>
                  <a:lnTo>
                    <a:pt x="128993" y="773811"/>
                  </a:lnTo>
                  <a:lnTo>
                    <a:pt x="6306781" y="773811"/>
                  </a:lnTo>
                  <a:lnTo>
                    <a:pt x="6357000" y="763688"/>
                  </a:lnTo>
                  <a:lnTo>
                    <a:pt x="6398015" y="736076"/>
                  </a:lnTo>
                  <a:lnTo>
                    <a:pt x="6425671" y="695104"/>
                  </a:lnTo>
                  <a:lnTo>
                    <a:pt x="6435813" y="644906"/>
                  </a:lnTo>
                  <a:lnTo>
                    <a:pt x="6435813" y="128905"/>
                  </a:lnTo>
                  <a:lnTo>
                    <a:pt x="6425671" y="78706"/>
                  </a:lnTo>
                  <a:lnTo>
                    <a:pt x="6398015" y="37734"/>
                  </a:lnTo>
                  <a:lnTo>
                    <a:pt x="6357000" y="10122"/>
                  </a:lnTo>
                  <a:lnTo>
                    <a:pt x="6306781" y="0"/>
                  </a:lnTo>
                  <a:close/>
                </a:path>
              </a:pathLst>
            </a:custGeom>
            <a:solidFill>
              <a:schemeClr val="tx2">
                <a:lumMod val="75000"/>
              </a:schemeClr>
            </a:solidFill>
          </p:spPr>
          <p:txBody>
            <a:bodyPr wrap="square" lIns="0" tIns="0" rIns="0" bIns="0" rtlCol="0"/>
            <a:lstStyle/>
            <a:p>
              <a:endParaRPr>
                <a:solidFill>
                  <a:schemeClr val="accent2">
                    <a:lumMod val="20000"/>
                    <a:lumOff val="80000"/>
                  </a:schemeClr>
                </a:solidFill>
              </a:endParaRPr>
            </a:p>
          </p:txBody>
        </p:sp>
        <p:pic>
          <p:nvPicPr>
            <p:cNvPr id="13" name="object 13"/>
            <p:cNvPicPr/>
            <p:nvPr/>
          </p:nvPicPr>
          <p:blipFill>
            <a:blip r:embed="rId3" cstate="print"/>
            <a:stretch>
              <a:fillRect/>
            </a:stretch>
          </p:blipFill>
          <p:spPr>
            <a:xfrm>
              <a:off x="472440" y="1197006"/>
              <a:ext cx="411429" cy="391858"/>
            </a:xfrm>
            <a:prstGeom prst="rect">
              <a:avLst/>
            </a:prstGeom>
          </p:spPr>
        </p:pic>
      </p:grpSp>
      <p:sp>
        <p:nvSpPr>
          <p:cNvPr id="14" name="object 14"/>
          <p:cNvSpPr txBox="1"/>
          <p:nvPr/>
        </p:nvSpPr>
        <p:spPr>
          <a:xfrm>
            <a:off x="1087627" y="1158256"/>
            <a:ext cx="5280660" cy="443711"/>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Arial" panose="020B0604020202020204" pitchFamily="34" charset="0"/>
                <a:cs typeface="Arial" panose="020B0604020202020204" pitchFamily="34" charset="0"/>
              </a:rPr>
              <a:t>Послание</a:t>
            </a:r>
            <a:r>
              <a:rPr sz="1400" b="1" spc="-45" dirty="0">
                <a:solidFill>
                  <a:srgbClr val="FFFFFF"/>
                </a:solidFill>
                <a:latin typeface="Arial" panose="020B0604020202020204" pitchFamily="34" charset="0"/>
                <a:cs typeface="Arial" panose="020B0604020202020204" pitchFamily="34" charset="0"/>
              </a:rPr>
              <a:t> </a:t>
            </a:r>
            <a:r>
              <a:rPr sz="1400" b="1" spc="-10" dirty="0">
                <a:solidFill>
                  <a:srgbClr val="FFFFFF"/>
                </a:solidFill>
                <a:latin typeface="Arial" panose="020B0604020202020204" pitchFamily="34" charset="0"/>
                <a:cs typeface="Arial" panose="020B0604020202020204" pitchFamily="34" charset="0"/>
              </a:rPr>
              <a:t>Президента</a:t>
            </a:r>
            <a:r>
              <a:rPr sz="1400" b="1" spc="-30" dirty="0">
                <a:solidFill>
                  <a:srgbClr val="FFFFFF"/>
                </a:solidFill>
                <a:latin typeface="Arial" panose="020B0604020202020204" pitchFamily="34" charset="0"/>
                <a:cs typeface="Arial" panose="020B0604020202020204" pitchFamily="34" charset="0"/>
              </a:rPr>
              <a:t> </a:t>
            </a:r>
            <a:r>
              <a:rPr sz="1400" b="1" spc="5" dirty="0">
                <a:solidFill>
                  <a:srgbClr val="FFFFFF"/>
                </a:solidFill>
                <a:latin typeface="Arial" panose="020B0604020202020204" pitchFamily="34" charset="0"/>
                <a:cs typeface="Arial" panose="020B0604020202020204" pitchFamily="34" charset="0"/>
              </a:rPr>
              <a:t>Российской</a:t>
            </a:r>
            <a:r>
              <a:rPr sz="1400" b="1" spc="-45" dirty="0">
                <a:solidFill>
                  <a:srgbClr val="FFFFFF"/>
                </a:solidFill>
                <a:latin typeface="Arial" panose="020B0604020202020204" pitchFamily="34" charset="0"/>
                <a:cs typeface="Arial" panose="020B0604020202020204" pitchFamily="34" charset="0"/>
              </a:rPr>
              <a:t> </a:t>
            </a:r>
            <a:r>
              <a:rPr sz="1400" b="1" spc="-5" dirty="0">
                <a:solidFill>
                  <a:srgbClr val="FFFFFF"/>
                </a:solidFill>
                <a:latin typeface="Arial" panose="020B0604020202020204" pitchFamily="34" charset="0"/>
                <a:cs typeface="Arial" panose="020B0604020202020204" pitchFamily="34" charset="0"/>
              </a:rPr>
              <a:t>Федерации</a:t>
            </a:r>
            <a:r>
              <a:rPr sz="1400" b="1" spc="-35" dirty="0">
                <a:solidFill>
                  <a:srgbClr val="FFFFFF"/>
                </a:solidFill>
                <a:latin typeface="Arial" panose="020B0604020202020204" pitchFamily="34" charset="0"/>
                <a:cs typeface="Arial" panose="020B0604020202020204" pitchFamily="34" charset="0"/>
              </a:rPr>
              <a:t> </a:t>
            </a:r>
            <a:r>
              <a:rPr sz="1400" b="1" spc="-10" dirty="0">
                <a:solidFill>
                  <a:srgbClr val="FFFFFF"/>
                </a:solidFill>
                <a:latin typeface="Arial" panose="020B0604020202020204" pitchFamily="34" charset="0"/>
                <a:cs typeface="Arial" panose="020B0604020202020204" pitchFamily="34" charset="0"/>
              </a:rPr>
              <a:t>Федеральному</a:t>
            </a:r>
            <a:r>
              <a:rPr sz="1400" b="1" spc="-50" dirty="0">
                <a:solidFill>
                  <a:srgbClr val="FFFFFF"/>
                </a:solidFill>
                <a:latin typeface="Arial" panose="020B0604020202020204" pitchFamily="34" charset="0"/>
                <a:cs typeface="Arial" panose="020B0604020202020204" pitchFamily="34" charset="0"/>
              </a:rPr>
              <a:t> </a:t>
            </a:r>
            <a:r>
              <a:rPr sz="1400" b="1" spc="10" dirty="0">
                <a:solidFill>
                  <a:srgbClr val="FFFFFF"/>
                </a:solidFill>
                <a:latin typeface="Arial" panose="020B0604020202020204" pitchFamily="34" charset="0"/>
                <a:cs typeface="Arial" panose="020B0604020202020204" pitchFamily="34" charset="0"/>
              </a:rPr>
              <a:t>Собранию</a:t>
            </a:r>
            <a:endParaRPr sz="1400" dirty="0">
              <a:latin typeface="Arial" panose="020B0604020202020204" pitchFamily="34" charset="0"/>
              <a:cs typeface="Arial" panose="020B0604020202020204" pitchFamily="34" charset="0"/>
            </a:endParaRPr>
          </a:p>
        </p:txBody>
      </p:sp>
      <p:sp>
        <p:nvSpPr>
          <p:cNvPr id="17" name="object 17"/>
          <p:cNvSpPr/>
          <p:nvPr/>
        </p:nvSpPr>
        <p:spPr>
          <a:xfrm>
            <a:off x="234695" y="1821551"/>
            <a:ext cx="6434760" cy="812119"/>
          </a:xfrm>
          <a:custGeom>
            <a:avLst/>
            <a:gdLst/>
            <a:ahLst/>
            <a:cxnLst/>
            <a:rect l="l" t="t" r="r" b="b"/>
            <a:pathLst>
              <a:path w="6436995" h="774064">
                <a:moveTo>
                  <a:pt x="6307797" y="0"/>
                </a:moveTo>
                <a:lnTo>
                  <a:pt x="128993" y="0"/>
                </a:lnTo>
                <a:lnTo>
                  <a:pt x="78786" y="10142"/>
                </a:lnTo>
                <a:lnTo>
                  <a:pt x="37784" y="37798"/>
                </a:lnTo>
                <a:lnTo>
                  <a:pt x="10137" y="78813"/>
                </a:lnTo>
                <a:lnTo>
                  <a:pt x="0" y="129031"/>
                </a:lnTo>
                <a:lnTo>
                  <a:pt x="0" y="644905"/>
                </a:lnTo>
                <a:lnTo>
                  <a:pt x="10137" y="695124"/>
                </a:lnTo>
                <a:lnTo>
                  <a:pt x="37784" y="736139"/>
                </a:lnTo>
                <a:lnTo>
                  <a:pt x="78786" y="763795"/>
                </a:lnTo>
                <a:lnTo>
                  <a:pt x="128993" y="773938"/>
                </a:lnTo>
                <a:lnTo>
                  <a:pt x="6307797" y="773938"/>
                </a:lnTo>
                <a:lnTo>
                  <a:pt x="6358016" y="763795"/>
                </a:lnTo>
                <a:lnTo>
                  <a:pt x="6399031" y="736139"/>
                </a:lnTo>
                <a:lnTo>
                  <a:pt x="6426687" y="695124"/>
                </a:lnTo>
                <a:lnTo>
                  <a:pt x="6436829" y="644905"/>
                </a:lnTo>
                <a:lnTo>
                  <a:pt x="6436829" y="129031"/>
                </a:lnTo>
                <a:lnTo>
                  <a:pt x="6426687" y="78813"/>
                </a:lnTo>
                <a:lnTo>
                  <a:pt x="6399031" y="37798"/>
                </a:lnTo>
                <a:lnTo>
                  <a:pt x="6358016" y="10142"/>
                </a:lnTo>
                <a:lnTo>
                  <a:pt x="6307797" y="0"/>
                </a:lnTo>
                <a:close/>
              </a:path>
            </a:pathLst>
          </a:custGeom>
          <a:solidFill>
            <a:schemeClr val="tx2">
              <a:lumMod val="75000"/>
            </a:schemeClr>
          </a:solidFill>
        </p:spPr>
        <p:txBody>
          <a:bodyPr wrap="square" lIns="0" tIns="0" rIns="0" bIns="0" rtlCol="0"/>
          <a:lstStyle/>
          <a:p>
            <a:endParaRPr/>
          </a:p>
        </p:txBody>
      </p:sp>
      <p:grpSp>
        <p:nvGrpSpPr>
          <p:cNvPr id="19" name="object 19"/>
          <p:cNvGrpSpPr/>
          <p:nvPr/>
        </p:nvGrpSpPr>
        <p:grpSpPr>
          <a:xfrm>
            <a:off x="228600" y="1981200"/>
            <a:ext cx="6542532" cy="2564390"/>
            <a:chOff x="234695" y="2005583"/>
            <a:chExt cx="6542532" cy="2564390"/>
          </a:xfrm>
        </p:grpSpPr>
        <p:pic>
          <p:nvPicPr>
            <p:cNvPr id="20" name="object 20"/>
            <p:cNvPicPr/>
            <p:nvPr/>
          </p:nvPicPr>
          <p:blipFill>
            <a:blip r:embed="rId4" cstate="print"/>
            <a:stretch>
              <a:fillRect/>
            </a:stretch>
          </p:blipFill>
          <p:spPr>
            <a:xfrm>
              <a:off x="367283" y="2005583"/>
              <a:ext cx="518159" cy="498348"/>
            </a:xfrm>
            <a:prstGeom prst="rect">
              <a:avLst/>
            </a:prstGeom>
          </p:spPr>
        </p:pic>
        <p:pic>
          <p:nvPicPr>
            <p:cNvPr id="21" name="object 21"/>
            <p:cNvPicPr/>
            <p:nvPr/>
          </p:nvPicPr>
          <p:blipFill>
            <a:blip r:embed="rId5" cstate="print"/>
            <a:stretch>
              <a:fillRect/>
            </a:stretch>
          </p:blipFill>
          <p:spPr>
            <a:xfrm>
              <a:off x="394373" y="2031682"/>
              <a:ext cx="411429" cy="391858"/>
            </a:xfrm>
            <a:prstGeom prst="rect">
              <a:avLst/>
            </a:prstGeom>
          </p:spPr>
        </p:pic>
        <p:pic>
          <p:nvPicPr>
            <p:cNvPr id="22" name="object 22"/>
            <p:cNvPicPr/>
            <p:nvPr/>
          </p:nvPicPr>
          <p:blipFill>
            <a:blip r:embed="rId6" cstate="print"/>
            <a:stretch>
              <a:fillRect/>
            </a:stretch>
          </p:blipFill>
          <p:spPr>
            <a:xfrm>
              <a:off x="234695" y="2688335"/>
              <a:ext cx="6542532" cy="879348"/>
            </a:xfrm>
            <a:prstGeom prst="rect">
              <a:avLst/>
            </a:prstGeom>
          </p:spPr>
        </p:pic>
        <p:sp>
          <p:nvSpPr>
            <p:cNvPr id="23" name="object 23"/>
            <p:cNvSpPr/>
            <p:nvPr/>
          </p:nvSpPr>
          <p:spPr>
            <a:xfrm>
              <a:off x="260642" y="2714243"/>
              <a:ext cx="6436995" cy="815340"/>
            </a:xfrm>
            <a:custGeom>
              <a:avLst/>
              <a:gdLst/>
              <a:ahLst/>
              <a:cxnLst/>
              <a:rect l="l" t="t" r="r" b="b"/>
              <a:pathLst>
                <a:path w="6436995" h="774064">
                  <a:moveTo>
                    <a:pt x="6307797" y="0"/>
                  </a:moveTo>
                  <a:lnTo>
                    <a:pt x="128993" y="0"/>
                  </a:lnTo>
                  <a:lnTo>
                    <a:pt x="78786" y="10122"/>
                  </a:lnTo>
                  <a:lnTo>
                    <a:pt x="37784" y="37734"/>
                  </a:lnTo>
                  <a:lnTo>
                    <a:pt x="10137" y="78706"/>
                  </a:lnTo>
                  <a:lnTo>
                    <a:pt x="0" y="128904"/>
                  </a:lnTo>
                  <a:lnTo>
                    <a:pt x="0" y="644905"/>
                  </a:lnTo>
                  <a:lnTo>
                    <a:pt x="10137" y="695104"/>
                  </a:lnTo>
                  <a:lnTo>
                    <a:pt x="37784" y="736076"/>
                  </a:lnTo>
                  <a:lnTo>
                    <a:pt x="78786" y="763688"/>
                  </a:lnTo>
                  <a:lnTo>
                    <a:pt x="128993" y="773810"/>
                  </a:lnTo>
                  <a:lnTo>
                    <a:pt x="6307797" y="773810"/>
                  </a:lnTo>
                  <a:lnTo>
                    <a:pt x="6358016" y="763688"/>
                  </a:lnTo>
                  <a:lnTo>
                    <a:pt x="6399031" y="736076"/>
                  </a:lnTo>
                  <a:lnTo>
                    <a:pt x="6426687" y="695104"/>
                  </a:lnTo>
                  <a:lnTo>
                    <a:pt x="6436829" y="644905"/>
                  </a:lnTo>
                  <a:lnTo>
                    <a:pt x="6436829" y="128904"/>
                  </a:lnTo>
                  <a:lnTo>
                    <a:pt x="6426687" y="78706"/>
                  </a:lnTo>
                  <a:lnTo>
                    <a:pt x="6399031" y="37734"/>
                  </a:lnTo>
                  <a:lnTo>
                    <a:pt x="6358016" y="10122"/>
                  </a:lnTo>
                  <a:lnTo>
                    <a:pt x="6307797" y="0"/>
                  </a:lnTo>
                  <a:close/>
                </a:path>
              </a:pathLst>
            </a:custGeom>
            <a:solidFill>
              <a:schemeClr val="tx2">
                <a:lumMod val="75000"/>
              </a:schemeClr>
            </a:solidFill>
          </p:spPr>
          <p:txBody>
            <a:bodyPr wrap="square" lIns="0" tIns="0" rIns="0" bIns="0" rtlCol="0"/>
            <a:lstStyle/>
            <a:p>
              <a:endParaRPr dirty="0"/>
            </a:p>
          </p:txBody>
        </p:sp>
        <p:pic>
          <p:nvPicPr>
            <p:cNvPr id="24" name="object 24"/>
            <p:cNvPicPr/>
            <p:nvPr/>
          </p:nvPicPr>
          <p:blipFill>
            <a:blip r:embed="rId7" cstate="print"/>
            <a:stretch>
              <a:fillRect/>
            </a:stretch>
          </p:blipFill>
          <p:spPr>
            <a:xfrm>
              <a:off x="394373" y="2905188"/>
              <a:ext cx="411429" cy="391858"/>
            </a:xfrm>
            <a:prstGeom prst="rect">
              <a:avLst/>
            </a:prstGeom>
          </p:spPr>
        </p:pic>
        <p:pic>
          <p:nvPicPr>
            <p:cNvPr id="25" name="object 25"/>
            <p:cNvPicPr/>
            <p:nvPr/>
          </p:nvPicPr>
          <p:blipFill>
            <a:blip r:embed="rId8" cstate="print"/>
            <a:stretch>
              <a:fillRect/>
            </a:stretch>
          </p:blipFill>
          <p:spPr>
            <a:xfrm>
              <a:off x="234695" y="3555491"/>
              <a:ext cx="6542532" cy="880872"/>
            </a:xfrm>
            <a:prstGeom prst="rect">
              <a:avLst/>
            </a:prstGeom>
          </p:spPr>
        </p:pic>
        <p:sp>
          <p:nvSpPr>
            <p:cNvPr id="26" name="object 26"/>
            <p:cNvSpPr/>
            <p:nvPr/>
          </p:nvSpPr>
          <p:spPr>
            <a:xfrm>
              <a:off x="260642" y="3582034"/>
              <a:ext cx="6436995" cy="987939"/>
            </a:xfrm>
            <a:custGeom>
              <a:avLst/>
              <a:gdLst/>
              <a:ahLst/>
              <a:cxnLst/>
              <a:rect l="l" t="t" r="r" b="b"/>
              <a:pathLst>
                <a:path w="6436995" h="774064">
                  <a:moveTo>
                    <a:pt x="6436830" y="129032"/>
                  </a:moveTo>
                  <a:lnTo>
                    <a:pt x="6426682" y="78816"/>
                  </a:lnTo>
                  <a:lnTo>
                    <a:pt x="6399022" y="37807"/>
                  </a:lnTo>
                  <a:lnTo>
                    <a:pt x="6358014" y="10147"/>
                  </a:lnTo>
                  <a:lnTo>
                    <a:pt x="6307798" y="0"/>
                  </a:lnTo>
                  <a:lnTo>
                    <a:pt x="128993" y="0"/>
                  </a:lnTo>
                  <a:lnTo>
                    <a:pt x="78778" y="10147"/>
                  </a:lnTo>
                  <a:lnTo>
                    <a:pt x="37782" y="37807"/>
                  </a:lnTo>
                  <a:lnTo>
                    <a:pt x="10134" y="78816"/>
                  </a:lnTo>
                  <a:lnTo>
                    <a:pt x="0" y="129032"/>
                  </a:lnTo>
                  <a:lnTo>
                    <a:pt x="0" y="644906"/>
                  </a:lnTo>
                  <a:lnTo>
                    <a:pt x="10134" y="695134"/>
                  </a:lnTo>
                  <a:lnTo>
                    <a:pt x="37782" y="736142"/>
                  </a:lnTo>
                  <a:lnTo>
                    <a:pt x="78778" y="763803"/>
                  </a:lnTo>
                  <a:lnTo>
                    <a:pt x="128993" y="773938"/>
                  </a:lnTo>
                  <a:lnTo>
                    <a:pt x="6307798" y="773938"/>
                  </a:lnTo>
                  <a:lnTo>
                    <a:pt x="6358014" y="763803"/>
                  </a:lnTo>
                  <a:lnTo>
                    <a:pt x="6399022" y="736142"/>
                  </a:lnTo>
                  <a:lnTo>
                    <a:pt x="6426682" y="695134"/>
                  </a:lnTo>
                  <a:lnTo>
                    <a:pt x="6436830" y="644906"/>
                  </a:lnTo>
                  <a:lnTo>
                    <a:pt x="6436830" y="129032"/>
                  </a:lnTo>
                  <a:close/>
                </a:path>
              </a:pathLst>
            </a:custGeom>
            <a:solidFill>
              <a:schemeClr val="tx2">
                <a:lumMod val="75000"/>
              </a:schemeClr>
            </a:solidFill>
          </p:spPr>
          <p:txBody>
            <a:bodyPr wrap="square" lIns="0" tIns="0" rIns="0" bIns="0" rtlCol="0"/>
            <a:lstStyle/>
            <a:p>
              <a:endParaRPr dirty="0"/>
            </a:p>
          </p:txBody>
        </p:sp>
      </p:grpSp>
      <p:sp>
        <p:nvSpPr>
          <p:cNvPr id="29" name="object 29"/>
          <p:cNvSpPr txBox="1">
            <a:spLocks noGrp="1"/>
          </p:cNvSpPr>
          <p:nvPr>
            <p:ph type="title"/>
          </p:nvPr>
        </p:nvSpPr>
        <p:spPr>
          <a:xfrm>
            <a:off x="482632" y="295654"/>
            <a:ext cx="6341465" cy="289823"/>
          </a:xfrm>
          <a:prstGeom prst="rect">
            <a:avLst/>
          </a:prstGeom>
        </p:spPr>
        <p:txBody>
          <a:bodyPr vert="horz" wrap="square" lIns="0" tIns="12700" rIns="0" bIns="0" rtlCol="0">
            <a:spAutoFit/>
          </a:bodyPr>
          <a:lstStyle/>
          <a:p>
            <a:pPr marL="23495" marR="5080">
              <a:lnSpc>
                <a:spcPct val="100000"/>
              </a:lnSpc>
              <a:spcBef>
                <a:spcPts val="100"/>
              </a:spcBef>
            </a:pPr>
            <a:r>
              <a:rPr sz="1800" b="1" spc="-16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Н</a:t>
            </a:r>
            <a:r>
              <a:rPr sz="1800" b="1" spc="-15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А</a:t>
            </a:r>
            <a:r>
              <a:rPr sz="1800" b="1" spc="-12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sz="1800" b="1" spc="-12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Ч</a:t>
            </a:r>
            <a:r>
              <a:rPr sz="1800" b="1" spc="-10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Е</a:t>
            </a:r>
            <a:r>
              <a:rPr sz="1800" b="1" spc="-1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М</a:t>
            </a:r>
            <a:r>
              <a:rPr sz="1800" b="1" spc="-14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sz="1800" b="1" spc="-13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ОСНО</a:t>
            </a:r>
            <a:r>
              <a:rPr sz="1800" b="1" spc="-7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В</a:t>
            </a:r>
            <a:r>
              <a:rPr sz="1800" b="1" spc="-16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АНО</a:t>
            </a:r>
            <a:r>
              <a:rPr sz="1800" b="1" spc="-14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sz="1800" b="1" spc="-6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С</a:t>
            </a:r>
            <a:r>
              <a:rPr sz="1800" b="1" spc="-12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О</a:t>
            </a:r>
            <a:r>
              <a:rPr sz="1800" b="1" spc="-7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С</a:t>
            </a:r>
            <a:r>
              <a:rPr sz="1800" b="1" spc="-229"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Т</a:t>
            </a:r>
            <a:r>
              <a:rPr sz="1800" b="1" spc="-12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АВЛ</a:t>
            </a:r>
            <a:r>
              <a:rPr sz="1800" b="1" spc="-10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Е</a:t>
            </a:r>
            <a:r>
              <a:rPr sz="1800" b="1" spc="-13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Н</a:t>
            </a:r>
            <a:r>
              <a:rPr sz="1800" b="1" spc="-12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И</a:t>
            </a:r>
            <a:r>
              <a:rPr sz="1800" b="1" spc="-12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Е</a:t>
            </a:r>
            <a:r>
              <a:rPr sz="1800" b="1" spc="-17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sz="1800" b="1" spc="-16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ПРОЕК</a:t>
            </a:r>
            <a:r>
              <a:rPr sz="1800" b="1" spc="-16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Т</a:t>
            </a:r>
            <a:r>
              <a:rPr sz="1800" b="1" spc="-18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А</a:t>
            </a:r>
            <a:r>
              <a:rPr sz="1800" b="1" spc="-13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a:t>
            </a:r>
            <a:r>
              <a:rPr sz="1800" b="1" spc="-175"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БЮДЖЕТА</a:t>
            </a:r>
          </a:p>
        </p:txBody>
      </p:sp>
      <p:sp>
        <p:nvSpPr>
          <p:cNvPr id="30" name="object 30"/>
          <p:cNvSpPr/>
          <p:nvPr/>
        </p:nvSpPr>
        <p:spPr>
          <a:xfrm>
            <a:off x="188645" y="803783"/>
            <a:ext cx="6480810" cy="0"/>
          </a:xfrm>
          <a:custGeom>
            <a:avLst/>
            <a:gdLst/>
            <a:ahLst/>
            <a:cxnLst/>
            <a:rect l="l" t="t" r="r" b="b"/>
            <a:pathLst>
              <a:path w="6480809">
                <a:moveTo>
                  <a:pt x="0" y="0"/>
                </a:moveTo>
                <a:lnTo>
                  <a:pt x="6480759" y="0"/>
                </a:lnTo>
              </a:path>
            </a:pathLst>
          </a:custGeom>
          <a:ln w="9525">
            <a:solidFill>
              <a:schemeClr val="accent3">
                <a:lumMod val="50000"/>
              </a:schemeClr>
            </a:solidFill>
          </a:ln>
        </p:spPr>
        <p:txBody>
          <a:bodyPr wrap="square" lIns="0" tIns="0" rIns="0" bIns="0" rtlCol="0"/>
          <a:lstStyle/>
          <a:p>
            <a:endParaRPr/>
          </a:p>
        </p:txBody>
      </p:sp>
      <p:sp>
        <p:nvSpPr>
          <p:cNvPr id="32" name="object 32"/>
          <p:cNvSpPr txBox="1"/>
          <p:nvPr/>
        </p:nvSpPr>
        <p:spPr>
          <a:xfrm>
            <a:off x="6544309" y="8786521"/>
            <a:ext cx="260985" cy="227329"/>
          </a:xfrm>
          <a:prstGeom prst="rect">
            <a:avLst/>
          </a:prstGeom>
        </p:spPr>
        <p:txBody>
          <a:bodyPr vert="horz" wrap="square" lIns="0" tIns="20955" rIns="0" bIns="0" rtlCol="0">
            <a:spAutoFit/>
          </a:bodyPr>
          <a:lstStyle/>
          <a:p>
            <a:pPr marL="53340">
              <a:lnSpc>
                <a:spcPct val="100000"/>
              </a:lnSpc>
              <a:spcBef>
                <a:spcPts val="165"/>
              </a:spcBef>
            </a:pPr>
            <a:fld id="{81D60167-4931-47E6-BA6A-407CBD079E47}" type="slidenum">
              <a:rPr sz="1200" spc="-100" dirty="0">
                <a:solidFill>
                  <a:srgbClr val="888888"/>
                </a:solidFill>
                <a:latin typeface="Verdana"/>
                <a:cs typeface="Verdana"/>
              </a:rPr>
              <a:t>6</a:t>
            </a:fld>
            <a:endParaRPr sz="1200">
              <a:latin typeface="Verdana"/>
              <a:cs typeface="Verdana"/>
            </a:endParaRPr>
          </a:p>
        </p:txBody>
      </p:sp>
      <p:sp>
        <p:nvSpPr>
          <p:cNvPr id="33" name="object 26"/>
          <p:cNvSpPr/>
          <p:nvPr/>
        </p:nvSpPr>
        <p:spPr>
          <a:xfrm>
            <a:off x="304800" y="4572000"/>
            <a:ext cx="6454799" cy="768466"/>
          </a:xfrm>
          <a:custGeom>
            <a:avLst/>
            <a:gdLst/>
            <a:ahLst/>
            <a:cxnLst/>
            <a:rect l="l" t="t" r="r" b="b"/>
            <a:pathLst>
              <a:path w="6436995" h="774064">
                <a:moveTo>
                  <a:pt x="6436830" y="129032"/>
                </a:moveTo>
                <a:lnTo>
                  <a:pt x="6426682" y="78816"/>
                </a:lnTo>
                <a:lnTo>
                  <a:pt x="6399022" y="37807"/>
                </a:lnTo>
                <a:lnTo>
                  <a:pt x="6358014" y="10147"/>
                </a:lnTo>
                <a:lnTo>
                  <a:pt x="6307798" y="0"/>
                </a:lnTo>
                <a:lnTo>
                  <a:pt x="128993" y="0"/>
                </a:lnTo>
                <a:lnTo>
                  <a:pt x="78778" y="10147"/>
                </a:lnTo>
                <a:lnTo>
                  <a:pt x="37782" y="37807"/>
                </a:lnTo>
                <a:lnTo>
                  <a:pt x="10134" y="78816"/>
                </a:lnTo>
                <a:lnTo>
                  <a:pt x="0" y="129032"/>
                </a:lnTo>
                <a:lnTo>
                  <a:pt x="0" y="644906"/>
                </a:lnTo>
                <a:lnTo>
                  <a:pt x="10134" y="695134"/>
                </a:lnTo>
                <a:lnTo>
                  <a:pt x="37782" y="736142"/>
                </a:lnTo>
                <a:lnTo>
                  <a:pt x="78778" y="763803"/>
                </a:lnTo>
                <a:lnTo>
                  <a:pt x="128993" y="773938"/>
                </a:lnTo>
                <a:lnTo>
                  <a:pt x="6307798" y="773938"/>
                </a:lnTo>
                <a:lnTo>
                  <a:pt x="6358014" y="763803"/>
                </a:lnTo>
                <a:lnTo>
                  <a:pt x="6399022" y="736142"/>
                </a:lnTo>
                <a:lnTo>
                  <a:pt x="6426682" y="695134"/>
                </a:lnTo>
                <a:lnTo>
                  <a:pt x="6436830" y="644906"/>
                </a:lnTo>
                <a:lnTo>
                  <a:pt x="6436830" y="129032"/>
                </a:lnTo>
                <a:close/>
              </a:path>
            </a:pathLst>
          </a:custGeom>
          <a:solidFill>
            <a:schemeClr val="tx2">
              <a:lumMod val="75000"/>
            </a:schemeClr>
          </a:solidFill>
        </p:spPr>
        <p:txBody>
          <a:bodyPr wrap="square" lIns="0" tIns="0" rIns="0" bIns="0" rtlCol="0"/>
          <a:lstStyle/>
          <a:p>
            <a:endParaRPr/>
          </a:p>
        </p:txBody>
      </p:sp>
      <p:sp>
        <p:nvSpPr>
          <p:cNvPr id="34" name="Блок-схема: перфолента 33"/>
          <p:cNvSpPr/>
          <p:nvPr/>
        </p:nvSpPr>
        <p:spPr>
          <a:xfrm>
            <a:off x="533400" y="4876800"/>
            <a:ext cx="274560" cy="419100"/>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solidFill>
                <a:srgbClr val="008080"/>
              </a:solidFill>
            </a:endParaRPr>
          </a:p>
        </p:txBody>
      </p:sp>
      <p:sp>
        <p:nvSpPr>
          <p:cNvPr id="35" name="TextBox 34"/>
          <p:cNvSpPr txBox="1"/>
          <p:nvPr/>
        </p:nvSpPr>
        <p:spPr>
          <a:xfrm>
            <a:off x="1219200" y="4800600"/>
            <a:ext cx="5105400" cy="969496"/>
          </a:xfrm>
          <a:prstGeom prst="rect">
            <a:avLst/>
          </a:prstGeom>
          <a:noFill/>
        </p:spPr>
        <p:txBody>
          <a:bodyPr wrap="square" rtlCol="0">
            <a:spAutoFit/>
          </a:bodyPr>
          <a:lstStyle/>
          <a:p>
            <a:r>
              <a:rPr lang="ru-RU" sz="1400" b="1" dirty="0">
                <a:solidFill>
                  <a:schemeClr val="bg1"/>
                </a:solidFill>
                <a:latin typeface="Arial" panose="020B0604020202020204" pitchFamily="34" charset="0"/>
                <a:ea typeface="Tahoma" panose="020B0604030504040204" pitchFamily="34" charset="0"/>
                <a:cs typeface="Arial" panose="020B0604020202020204" pitchFamily="34" charset="0"/>
              </a:rPr>
              <a:t>Муниципальные программы </a:t>
            </a: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lang="ru-RU" sz="1400" b="1" dirty="0">
                <a:solidFill>
                  <a:schemeClr val="bg1"/>
                </a:solidFill>
                <a:latin typeface="Arial" panose="020B0604020202020204" pitchFamily="34" charset="0"/>
                <a:ea typeface="Tahoma" panose="020B0604030504040204" pitchFamily="34" charset="0"/>
                <a:cs typeface="Arial" panose="020B0604020202020204" pitchFamily="34" charset="0"/>
              </a:rPr>
              <a:t> округа Семеновский Нижегородской области 20</a:t>
            </a:r>
            <a:r>
              <a:rPr lang="en-US" sz="14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ru-RU" sz="1400" b="1" dirty="0">
                <a:solidFill>
                  <a:schemeClr val="bg1"/>
                </a:solidFill>
                <a:latin typeface="Arial" panose="020B0604020202020204" pitchFamily="34" charset="0"/>
                <a:ea typeface="Tahoma" panose="020B0604030504040204" pitchFamily="34" charset="0"/>
                <a:cs typeface="Arial" panose="020B0604020202020204" pitchFamily="34" charset="0"/>
              </a:rPr>
              <a:t>программ)</a:t>
            </a:r>
            <a:endParaRPr lang="ru-RU" sz="14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p>
            <a:r>
              <a:rPr lang="ru-RU" sz="11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endParaRPr lang="ru-RU" dirty="0"/>
          </a:p>
        </p:txBody>
      </p:sp>
      <p:sp>
        <p:nvSpPr>
          <p:cNvPr id="36" name="Rectangle 2"/>
          <p:cNvSpPr>
            <a:spLocks noChangeArrowheads="1"/>
          </p:cNvSpPr>
          <p:nvPr/>
        </p:nvSpPr>
        <p:spPr bwMode="auto">
          <a:xfrm>
            <a:off x="240359" y="22935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7" name="Freeform 2182"/>
          <p:cNvSpPr>
            <a:spLocks/>
          </p:cNvSpPr>
          <p:nvPr/>
        </p:nvSpPr>
        <p:spPr bwMode="auto">
          <a:xfrm>
            <a:off x="142333" y="6250592"/>
            <a:ext cx="6480810" cy="45085"/>
          </a:xfrm>
          <a:custGeom>
            <a:avLst/>
            <a:gdLst>
              <a:gd name="T0" fmla="+- 0 297 297"/>
              <a:gd name="T1" fmla="*/ T0 w 10206"/>
              <a:gd name="T2" fmla="+- 0 10503 297"/>
              <a:gd name="T3" fmla="*/ T2 w 10206"/>
            </a:gdLst>
            <a:ahLst/>
            <a:cxnLst>
              <a:cxn ang="0">
                <a:pos x="T1" y="0"/>
              </a:cxn>
              <a:cxn ang="0">
                <a:pos x="T3" y="0"/>
              </a:cxn>
            </a:cxnLst>
            <a:rect l="0" t="0" r="r" b="b"/>
            <a:pathLst>
              <a:path w="10206">
                <a:moveTo>
                  <a:pt x="0" y="0"/>
                </a:moveTo>
                <a:lnTo>
                  <a:pt x="10206" y="0"/>
                </a:lnTo>
              </a:path>
            </a:pathLst>
          </a:custGeom>
          <a:noFill/>
          <a:ln w="9525">
            <a:solidFill>
              <a:schemeClr val="accent3">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39" name="Прямоугольник 38"/>
          <p:cNvSpPr/>
          <p:nvPr/>
        </p:nvSpPr>
        <p:spPr>
          <a:xfrm>
            <a:off x="619441" y="5507088"/>
            <a:ext cx="6096000" cy="646331"/>
          </a:xfrm>
          <a:prstGeom prst="rect">
            <a:avLst/>
          </a:prstGeom>
        </p:spPr>
        <p:txBody>
          <a:bodyPr wrap="square">
            <a:spAutoFit/>
          </a:bodyPr>
          <a:lstStyle/>
          <a:p>
            <a:pPr algn="ctr"/>
            <a:r>
              <a:rPr lang="ru-RU" b="1" dirty="0">
                <a:solidFill>
                  <a:schemeClr val="tx2">
                    <a:lumMod val="75000"/>
                  </a:schemeClr>
                </a:solidFill>
                <a:latin typeface="Arial" panose="020B0604020202020204" pitchFamily="34" charset="0"/>
                <a:ea typeface="Franklin Gothic Medium" panose="020B0603020102020204" pitchFamily="34" charset="0"/>
                <a:cs typeface="Arial" panose="020B0604020202020204" pitchFamily="34" charset="0"/>
              </a:rPr>
              <a:t>КТО</a:t>
            </a:r>
            <a:r>
              <a:rPr lang="ru-RU" b="1" spc="295" dirty="0">
                <a:solidFill>
                  <a:schemeClr val="tx2">
                    <a:lumMod val="75000"/>
                  </a:schemeClr>
                </a:solidFill>
                <a:latin typeface="Arial" panose="020B0604020202020204" pitchFamily="34" charset="0"/>
                <a:ea typeface="Franklin Gothic Medium" panose="020B0603020102020204" pitchFamily="34" charset="0"/>
                <a:cs typeface="Arial" panose="020B0604020202020204" pitchFamily="34" charset="0"/>
              </a:rPr>
              <a:t> </a:t>
            </a:r>
            <a:r>
              <a:rPr lang="ru-RU" b="1" dirty="0">
                <a:solidFill>
                  <a:schemeClr val="tx2">
                    <a:lumMod val="75000"/>
                  </a:schemeClr>
                </a:solidFill>
                <a:latin typeface="Arial" panose="020B0604020202020204" pitchFamily="34" charset="0"/>
                <a:ea typeface="Franklin Gothic Medium" panose="020B0603020102020204" pitchFamily="34" charset="0"/>
                <a:cs typeface="Arial" panose="020B0604020202020204" pitchFamily="34" charset="0"/>
              </a:rPr>
              <a:t>ЗАНИМАЕТСЯ</a:t>
            </a:r>
            <a:r>
              <a:rPr lang="ru-RU" b="1" spc="260" dirty="0">
                <a:solidFill>
                  <a:schemeClr val="tx2">
                    <a:lumMod val="75000"/>
                  </a:schemeClr>
                </a:solidFill>
                <a:latin typeface="Arial" panose="020B0604020202020204" pitchFamily="34" charset="0"/>
                <a:ea typeface="Franklin Gothic Medium" panose="020B0603020102020204" pitchFamily="34" charset="0"/>
                <a:cs typeface="Arial" panose="020B0604020202020204" pitchFamily="34" charset="0"/>
              </a:rPr>
              <a:t> </a:t>
            </a:r>
            <a:r>
              <a:rPr lang="ru-RU" b="1" dirty="0">
                <a:solidFill>
                  <a:schemeClr val="tx2">
                    <a:lumMod val="75000"/>
                  </a:schemeClr>
                </a:solidFill>
                <a:latin typeface="Arial" panose="020B0604020202020204" pitchFamily="34" charset="0"/>
                <a:ea typeface="Franklin Gothic Medium" panose="020B0603020102020204" pitchFamily="34" charset="0"/>
                <a:cs typeface="Arial" panose="020B0604020202020204" pitchFamily="34" charset="0"/>
              </a:rPr>
              <a:t>СОСТАВЛЕНИЕМ</a:t>
            </a:r>
          </a:p>
          <a:p>
            <a:pPr algn="ctr"/>
            <a:r>
              <a:rPr lang="ru-RU" b="1" spc="230" dirty="0">
                <a:solidFill>
                  <a:schemeClr val="tx2">
                    <a:lumMod val="75000"/>
                  </a:schemeClr>
                </a:solidFill>
                <a:latin typeface="Arial" panose="020B0604020202020204" pitchFamily="34" charset="0"/>
                <a:ea typeface="Franklin Gothic Medium" panose="020B0603020102020204" pitchFamily="34" charset="0"/>
                <a:cs typeface="Arial" panose="020B0604020202020204" pitchFamily="34" charset="0"/>
              </a:rPr>
              <a:t> </a:t>
            </a:r>
            <a:r>
              <a:rPr lang="ru-RU" b="1" dirty="0">
                <a:solidFill>
                  <a:schemeClr val="tx2">
                    <a:lumMod val="75000"/>
                  </a:schemeClr>
                </a:solidFill>
                <a:latin typeface="Arial" panose="020B0604020202020204" pitchFamily="34" charset="0"/>
                <a:ea typeface="Franklin Gothic Medium" panose="020B0603020102020204" pitchFamily="34" charset="0"/>
                <a:cs typeface="Arial" panose="020B0604020202020204" pitchFamily="34" charset="0"/>
              </a:rPr>
              <a:t>ПРОЕКТА БЮДЖЕТА</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40" name="Прямоугольник 39"/>
          <p:cNvSpPr/>
          <p:nvPr/>
        </p:nvSpPr>
        <p:spPr>
          <a:xfrm>
            <a:off x="102107" y="6380557"/>
            <a:ext cx="6480810" cy="529056"/>
          </a:xfrm>
          <a:prstGeom prst="rect">
            <a:avLst/>
          </a:prstGeom>
        </p:spPr>
        <p:txBody>
          <a:bodyPr wrap="square">
            <a:spAutoFit/>
          </a:bodyPr>
          <a:lstStyle/>
          <a:p>
            <a:pPr marL="325755" marR="413385" indent="254000" algn="just">
              <a:lnSpc>
                <a:spcPct val="105000"/>
              </a:lnSpc>
              <a:spcBef>
                <a:spcPts val="505"/>
              </a:spcBef>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Составление</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проектов</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бюджетов</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исключительная</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прерогатива</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администрации </a:t>
            </a:r>
            <a:r>
              <a:rPr lang="ru-RU" sz="1400" spc="-33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муниципального округа Семеновский.</a:t>
            </a: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41" name="Прямоугольник 40"/>
          <p:cNvSpPr/>
          <p:nvPr/>
        </p:nvSpPr>
        <p:spPr>
          <a:xfrm>
            <a:off x="102107" y="7010202"/>
            <a:ext cx="6266180" cy="1675843"/>
          </a:xfrm>
          <a:prstGeom prst="rect">
            <a:avLst/>
          </a:prstGeom>
        </p:spPr>
        <p:txBody>
          <a:bodyPr wrap="square">
            <a:spAutoFit/>
          </a:bodyPr>
          <a:lstStyle/>
          <a:p>
            <a:pPr marL="325755" marR="414020" indent="254000" algn="just">
              <a:lnSpc>
                <a:spcPct val="105000"/>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Непосредственное</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составление</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проектов</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бюджетов</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осуществляют</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финансовое управление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lang="ru-RU" sz="1400" dirty="0">
                <a:latin typeface="Arial" panose="020B0604020202020204" pitchFamily="34" charset="0"/>
                <a:ea typeface="Verdana" panose="020B0604030504040204" pitchFamily="34" charset="0"/>
                <a:cs typeface="Arial" panose="020B0604020202020204" pitchFamily="34" charset="0"/>
              </a:rPr>
              <a:t> округа.</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325755" marR="414020" indent="254000" algn="just">
              <a:lnSpc>
                <a:spcPct val="105000"/>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 </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marL="325755" marR="414020" indent="254000" algn="just">
              <a:lnSpc>
                <a:spcPct val="105000"/>
              </a:lnSpc>
              <a:spcAft>
                <a:spcPts val="0"/>
              </a:spcAft>
            </a:pPr>
            <a:r>
              <a:rPr lang="ru-RU" sz="1400" dirty="0">
                <a:latin typeface="Arial" panose="020B0604020202020204" pitchFamily="34" charset="0"/>
                <a:ea typeface="Verdana" panose="020B0604030504040204" pitchFamily="34" charset="0"/>
                <a:cs typeface="Arial" panose="020B0604020202020204" pitchFamily="34" charset="0"/>
              </a:rPr>
              <a:t>Проект</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бюджета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lang="ru-RU" sz="1400" dirty="0">
                <a:latin typeface="Arial" panose="020B0604020202020204" pitchFamily="34" charset="0"/>
                <a:ea typeface="Verdana" panose="020B0604030504040204" pitchFamily="34" charset="0"/>
                <a:cs typeface="Arial" panose="020B0604020202020204" pitchFamily="34" charset="0"/>
              </a:rPr>
              <a:t> округа</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утверждается решением Совета депутатов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lang="ru-RU" sz="1400" dirty="0">
                <a:latin typeface="Arial" panose="020B0604020202020204" pitchFamily="34" charset="0"/>
                <a:ea typeface="Verdana" panose="020B0604030504040204" pitchFamily="34" charset="0"/>
                <a:cs typeface="Arial" panose="020B0604020202020204" pitchFamily="34" charset="0"/>
              </a:rPr>
              <a:t> округа Семеновский Нижегородской области сроком на три года - очередной финансовый год и плановый</a:t>
            </a:r>
            <a:r>
              <a:rPr lang="ru-RU" sz="1400" spc="5" dirty="0">
                <a:latin typeface="Arial" panose="020B0604020202020204" pitchFamily="34" charset="0"/>
                <a:ea typeface="Verdana" panose="020B0604030504040204" pitchFamily="34" charset="0"/>
                <a:cs typeface="Arial" panose="020B0604020202020204" pitchFamily="34" charset="0"/>
              </a:rPr>
              <a:t> </a:t>
            </a:r>
            <a:r>
              <a:rPr lang="ru-RU" sz="1400" dirty="0">
                <a:latin typeface="Arial" panose="020B0604020202020204" pitchFamily="34" charset="0"/>
                <a:ea typeface="Verdana" panose="020B0604030504040204" pitchFamily="34" charset="0"/>
                <a:cs typeface="Arial" panose="020B0604020202020204" pitchFamily="34" charset="0"/>
              </a:rPr>
              <a:t>период.</a:t>
            </a: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43" name="Прямоугольник 42"/>
          <p:cNvSpPr/>
          <p:nvPr/>
        </p:nvSpPr>
        <p:spPr>
          <a:xfrm>
            <a:off x="0" y="1798137"/>
            <a:ext cx="6715441" cy="738664"/>
          </a:xfrm>
          <a:prstGeom prst="rect">
            <a:avLst/>
          </a:prstGeom>
        </p:spPr>
        <p:txBody>
          <a:bodyPr wrap="square">
            <a:spAutoFit/>
          </a:bodyPr>
          <a:lstStyle/>
          <a:p>
            <a:pPr marL="960120">
              <a:spcBef>
                <a:spcPts val="510"/>
              </a:spcBef>
              <a:spcAft>
                <a:spcPts val="0"/>
              </a:spcAft>
            </a:pP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Основные</a:t>
            </a:r>
            <a:r>
              <a:rPr lang="ru-RU" sz="1400" b="1" spc="5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направления</a:t>
            </a:r>
            <a:r>
              <a:rPr lang="ru-RU" sz="1400" b="1" spc="6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бюджетной</a:t>
            </a:r>
            <a:r>
              <a:rPr lang="ru-RU" sz="1400" b="1" spc="5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и</a:t>
            </a:r>
            <a:r>
              <a:rPr lang="ru-RU" sz="1400" b="1" spc="5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налоговой</a:t>
            </a:r>
            <a:r>
              <a:rPr lang="ru-RU" sz="1400" b="1" spc="6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политики</a:t>
            </a:r>
            <a:r>
              <a:rPr lang="ru-RU" sz="1400" b="1" spc="5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в городском округе Семеновский</a:t>
            </a:r>
            <a:r>
              <a:rPr lang="ru-RU" sz="1400" b="1" spc="-2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на 2026</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год</a:t>
            </a:r>
            <a:r>
              <a:rPr lang="ru-RU" sz="1400" b="1" spc="-3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и</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на</a:t>
            </a:r>
            <a:r>
              <a:rPr lang="ru-RU" sz="1400" b="1" spc="1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плановый</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период</a:t>
            </a:r>
            <a:r>
              <a:rPr lang="ru-RU" sz="1400" b="1" spc="-1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2027 и</a:t>
            </a:r>
            <a:r>
              <a:rPr lang="ru-RU" sz="1400" b="1" spc="5"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ru-RU" sz="1400" b="1" dirty="0">
                <a:solidFill>
                  <a:srgbClr val="FFFFFF"/>
                </a:solidFill>
                <a:latin typeface="Arial" panose="020B0604020202020204" pitchFamily="34" charset="0"/>
                <a:ea typeface="Verdana" panose="020B0604030504040204" pitchFamily="34" charset="0"/>
                <a:cs typeface="Arial" panose="020B0604020202020204" pitchFamily="34" charset="0"/>
              </a:rPr>
              <a:t>2028 годов</a:t>
            </a:r>
            <a:endParaRPr lang="ru-RU" sz="1400" dirty="0">
              <a:latin typeface="Arial" panose="020B0604020202020204" pitchFamily="34" charset="0"/>
              <a:ea typeface="Verdana" panose="020B0604030504040204" pitchFamily="34" charset="0"/>
              <a:cs typeface="Arial" panose="020B0604020202020204" pitchFamily="34" charset="0"/>
            </a:endParaRPr>
          </a:p>
        </p:txBody>
      </p:sp>
      <p:pic>
        <p:nvPicPr>
          <p:cNvPr id="2" name="Рисунок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3733800"/>
            <a:ext cx="528332" cy="517973"/>
          </a:xfrm>
          <a:prstGeom prst="rect">
            <a:avLst/>
          </a:prstGeom>
        </p:spPr>
      </p:pic>
      <p:sp>
        <p:nvSpPr>
          <p:cNvPr id="6" name="TextBox 5">
            <a:extLst>
              <a:ext uri="{FF2B5EF4-FFF2-40B4-BE49-F238E27FC236}">
                <a16:creationId xmlns:a16="http://schemas.microsoft.com/office/drawing/2014/main" id="{07BC49B5-BD8D-1B26-4AE6-A35111D10621}"/>
              </a:ext>
            </a:extLst>
          </p:cNvPr>
          <p:cNvSpPr txBox="1"/>
          <p:nvPr/>
        </p:nvSpPr>
        <p:spPr>
          <a:xfrm>
            <a:off x="0" y="2590800"/>
            <a:ext cx="6648627" cy="1123384"/>
          </a:xfrm>
          <a:prstGeom prst="rect">
            <a:avLst/>
          </a:prstGeom>
          <a:noFill/>
        </p:spPr>
        <p:txBody>
          <a:bodyPr wrap="square">
            <a:spAutoFit/>
          </a:bodyPr>
          <a:lstStyle/>
          <a:p>
            <a:pPr marL="960120" marR="288290" lvl="0" indent="0" algn="just" defTabSz="914400" rtl="0" eaLnBrk="1" fontAlgn="auto" latinLnBrk="0" hangingPunct="1">
              <a:lnSpc>
                <a:spcPct val="100000"/>
              </a:lnSpc>
              <a:spcBef>
                <a:spcPts val="51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Прогноз социально-экономического развития муниципального округа Семеновский на</a:t>
            </a:r>
            <a:r>
              <a:rPr kumimoji="0" lang="ru-RU" sz="1400" b="1" i="0" u="none" strike="noStrike" kern="1200" cap="none" spc="5"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среднесрочный период (на 2026 год и на</a:t>
            </a:r>
            <a:r>
              <a:rPr kumimoji="0" lang="ru-RU" sz="1400" b="1" i="0" u="none" strike="noStrike" kern="1200" cap="none" spc="5"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плановый период 2027 и 2028</a:t>
            </a:r>
            <a:r>
              <a:rPr kumimoji="0" lang="ru-RU" sz="1400" b="1" i="0" u="none" strike="noStrike" kern="1200" cap="none" spc="5"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годов)</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prstClr val="black"/>
                </a:solidFill>
                <a:effectLst/>
                <a:uLnTx/>
                <a:uFillTx/>
                <a:latin typeface="Tahoma" panose="020B0604030504040204" pitchFamily="34" charset="0"/>
                <a:ea typeface="Verdana" panose="020B0604030504040204" pitchFamily="34" charset="0"/>
                <a:cs typeface="Verdana" panose="020B0604030504040204" pitchFamily="34" charset="0"/>
              </a:rPr>
              <a:t> </a:t>
            </a:r>
            <a:endParaRPr lang="ru-RU" dirty="0"/>
          </a:p>
        </p:txBody>
      </p:sp>
      <p:sp>
        <p:nvSpPr>
          <p:cNvPr id="8" name="TextBox 7">
            <a:extLst>
              <a:ext uri="{FF2B5EF4-FFF2-40B4-BE49-F238E27FC236}">
                <a16:creationId xmlns:a16="http://schemas.microsoft.com/office/drawing/2014/main" id="{0380250A-5D9D-5E6C-0779-7C2E983D1B56}"/>
              </a:ext>
            </a:extLst>
          </p:cNvPr>
          <p:cNvSpPr txBox="1"/>
          <p:nvPr/>
        </p:nvSpPr>
        <p:spPr>
          <a:xfrm>
            <a:off x="228600" y="3581400"/>
            <a:ext cx="6477000" cy="951543"/>
          </a:xfrm>
          <a:prstGeom prst="rect">
            <a:avLst/>
          </a:prstGeom>
          <a:noFill/>
        </p:spPr>
        <p:txBody>
          <a:bodyPr wrap="square">
            <a:spAutoFit/>
          </a:bodyPr>
          <a:lstStyle/>
          <a:p>
            <a:pPr marL="960120" marR="0" lvl="0" indent="0" algn="l" defTabSz="914400" rtl="0" eaLnBrk="1" fontAlgn="auto" latinLnBrk="0" hangingPunct="1">
              <a:lnSpc>
                <a:spcPts val="1325"/>
              </a:lnSpc>
              <a:spcBef>
                <a:spcPts val="51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Указы Президента Российской Федерации от 7 мая 2012 г.,</a:t>
            </a:r>
          </a:p>
          <a:p>
            <a:pPr marL="960120" marR="0" lvl="0" indent="0" algn="l" defTabSz="914400" rtl="0" eaLnBrk="1" fontAlgn="auto" latinLnBrk="0" hangingPunct="1">
              <a:lnSpc>
                <a:spcPts val="1325"/>
              </a:lnSpc>
              <a:spcBef>
                <a:spcPts val="51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от 7 мая 2024 г. № 309 "О национальных целях развития</a:t>
            </a:r>
          </a:p>
          <a:p>
            <a:pPr marL="960120" marR="0" lvl="0" indent="0" algn="l" defTabSz="914400" rtl="0" eaLnBrk="1" fontAlgn="auto" latinLnBrk="0" hangingPunct="1">
              <a:lnSpc>
                <a:spcPts val="1325"/>
              </a:lnSpc>
              <a:spcBef>
                <a:spcPts val="51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Российской Федерации на период до 2030 года и на</a:t>
            </a:r>
          </a:p>
          <a:p>
            <a:pPr marL="960120" marR="0" lvl="0" indent="0" algn="l" defTabSz="914400" rtl="0" eaLnBrk="1" fontAlgn="auto" latinLnBrk="0" hangingPunct="1">
              <a:lnSpc>
                <a:spcPts val="1325"/>
              </a:lnSpc>
              <a:spcBef>
                <a:spcPts val="51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перспективу до 2036 года"</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21229">
              <a:schemeClr val="accent1">
                <a:lumMod val="5000"/>
                <a:lumOff val="95000"/>
              </a:schemeClr>
            </a:gs>
            <a:gs pos="54749">
              <a:schemeClr val="bg1"/>
            </a:gs>
            <a:gs pos="43000">
              <a:schemeClr val="accent1">
                <a:lumMod val="5000"/>
                <a:lumOff val="95000"/>
              </a:schemeClr>
            </a:gs>
            <a:gs pos="95000">
              <a:srgbClr val="EDF6F9"/>
            </a:gs>
            <a:gs pos="57000">
              <a:srgbClr val="EDF6F9"/>
            </a:gs>
            <a:gs pos="63000">
              <a:srgbClr val="EDF6F9"/>
            </a:gs>
          </a:gsLst>
          <a:lin ang="5400000" scaled="1"/>
        </a:gra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EC0188-1B7D-236E-FF95-74005A560406}"/>
              </a:ext>
            </a:extLst>
          </p:cNvPr>
          <p:cNvSpPr>
            <a:spLocks noChangeArrowheads="1"/>
          </p:cNvSpPr>
          <p:nvPr/>
        </p:nvSpPr>
        <p:spPr bwMode="auto">
          <a:xfrm>
            <a:off x="4025900" y="36845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a:extLst>
              <a:ext uri="{FF2B5EF4-FFF2-40B4-BE49-F238E27FC236}">
                <a16:creationId xmlns:a16="http://schemas.microsoft.com/office/drawing/2014/main" id="{F4204F36-542E-F1FE-7E9A-776015223D66}"/>
              </a:ext>
            </a:extLst>
          </p:cNvPr>
          <p:cNvGraphicFramePr>
            <a:graphicFrameLocks noGrp="1"/>
          </p:cNvGraphicFramePr>
          <p:nvPr>
            <p:extLst>
              <p:ext uri="{D42A27DB-BD31-4B8C-83A1-F6EECF244321}">
                <p14:modId xmlns:p14="http://schemas.microsoft.com/office/powerpoint/2010/main" val="4286924698"/>
              </p:ext>
            </p:extLst>
          </p:nvPr>
        </p:nvGraphicFramePr>
        <p:xfrm>
          <a:off x="152400" y="685800"/>
          <a:ext cx="6606209" cy="8305799"/>
        </p:xfrm>
        <a:graphic>
          <a:graphicData uri="http://schemas.openxmlformats.org/drawingml/2006/table">
            <a:tbl>
              <a:tblPr firstRow="1" firstCol="1" bandRow="1">
                <a:tableStyleId>{5C22544A-7EE6-4342-B048-85BDC9FD1C3A}</a:tableStyleId>
              </a:tblPr>
              <a:tblGrid>
                <a:gridCol w="2667001">
                  <a:extLst>
                    <a:ext uri="{9D8B030D-6E8A-4147-A177-3AD203B41FA5}">
                      <a16:colId xmlns:a16="http://schemas.microsoft.com/office/drawing/2014/main" val="1329990346"/>
                    </a:ext>
                  </a:extLst>
                </a:gridCol>
                <a:gridCol w="914400">
                  <a:extLst>
                    <a:ext uri="{9D8B030D-6E8A-4147-A177-3AD203B41FA5}">
                      <a16:colId xmlns:a16="http://schemas.microsoft.com/office/drawing/2014/main" val="423250035"/>
                    </a:ext>
                  </a:extLst>
                </a:gridCol>
                <a:gridCol w="877350">
                  <a:extLst>
                    <a:ext uri="{9D8B030D-6E8A-4147-A177-3AD203B41FA5}">
                      <a16:colId xmlns:a16="http://schemas.microsoft.com/office/drawing/2014/main" val="1348526891"/>
                    </a:ext>
                  </a:extLst>
                </a:gridCol>
                <a:gridCol w="1073729">
                  <a:extLst>
                    <a:ext uri="{9D8B030D-6E8A-4147-A177-3AD203B41FA5}">
                      <a16:colId xmlns:a16="http://schemas.microsoft.com/office/drawing/2014/main" val="1035679193"/>
                    </a:ext>
                  </a:extLst>
                </a:gridCol>
                <a:gridCol w="1073729">
                  <a:extLst>
                    <a:ext uri="{9D8B030D-6E8A-4147-A177-3AD203B41FA5}">
                      <a16:colId xmlns:a16="http://schemas.microsoft.com/office/drawing/2014/main" val="1242035342"/>
                    </a:ext>
                  </a:extLst>
                </a:gridCol>
              </a:tblGrid>
              <a:tr h="319857">
                <a:tc rowSpan="3">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Мероприятия</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4">
                  <a:txBody>
                    <a:bodyPr/>
                    <a:lstStyle/>
                    <a:p>
                      <a:pPr algn="ctr"/>
                      <a:r>
                        <a:rPr lang="ru-RU" sz="1200" dirty="0">
                          <a:effectLst/>
                          <a:latin typeface="Arial" panose="020B0604020202020204" pitchFamily="34" charset="0"/>
                          <a:cs typeface="Arial" panose="020B0604020202020204" pitchFamily="34" charset="0"/>
                        </a:rPr>
                        <a:t>Стоимость, тыс. рублей</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308560">
                <a:tc vMerge="1">
                  <a:txBody>
                    <a:bodyPr/>
                    <a:lstStyle/>
                    <a:p>
                      <a:endParaRPr lang="ru-RU"/>
                    </a:p>
                  </a:txBody>
                  <a:tcPr/>
                </a:tc>
                <a:tc gridSpan="4">
                  <a:txBody>
                    <a:bodyPr/>
                    <a:lstStyle/>
                    <a:p>
                      <a:pPr algn="ctr"/>
                      <a:r>
                        <a:rPr lang="ru-RU" sz="1200" dirty="0">
                          <a:solidFill>
                            <a:schemeClr val="bg1"/>
                          </a:solidFill>
                          <a:effectLst/>
                          <a:latin typeface="Arial" panose="020B0604020202020204" pitchFamily="34" charset="0"/>
                          <a:cs typeface="Arial" panose="020B0604020202020204" pitchFamily="34" charset="0"/>
                        </a:rPr>
                        <a:t>2027 год</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58116">
                <a:tc vMerge="1">
                  <a:txBody>
                    <a:bodyPr/>
                    <a:lstStyle/>
                    <a:p>
                      <a:endParaRPr lang="ru-RU"/>
                    </a:p>
                  </a:txBody>
                  <a:tcPr/>
                </a:tc>
                <a:tc>
                  <a:txBody>
                    <a:bodyPr/>
                    <a:lstStyle/>
                    <a:p>
                      <a:pPr algn="ctr"/>
                      <a:r>
                        <a:rPr lang="ru-RU" sz="1200" dirty="0">
                          <a:effectLst/>
                          <a:latin typeface="Arial" panose="020B0604020202020204" pitchFamily="34" charset="0"/>
                          <a:cs typeface="Arial" panose="020B0604020202020204" pitchFamily="34" charset="0"/>
                        </a:rPr>
                        <a:t>Всего</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ФБ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ОБ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 ГО</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357842">
                <a:tc gridSpan="5">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Объекты коммунальной инфраструктуры (инженерные коммуникации)</a:t>
                      </a:r>
                    </a:p>
                  </a:txBody>
                  <a:tcPr marL="24446" marR="24446" marT="0" marB="0" anchor="ctr">
                    <a:solidFill>
                      <a:srgbClr val="336699"/>
                    </a:solidFill>
                  </a:tcPr>
                </a:tc>
                <a:tc hMerge="1">
                  <a:txBody>
                    <a:bodyPr/>
                    <a:lstStyle/>
                    <a:p>
                      <a:endParaRPr lang="ru-RU" dirty="0"/>
                    </a:p>
                  </a:txBody>
                  <a:tcPr>
                    <a:solidFill>
                      <a:srgbClr val="336699"/>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9060453"/>
                  </a:ext>
                </a:extLst>
              </a:tr>
              <a:tr h="1688549">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по адресу: Нижегородская область, г. Семенов, ул. Морозова, ул. Красина, ул. Трудовая, ул. Гражданская, ул. Октябрьская, ул. Песочная. КНС и напорный коллектор </a:t>
                      </a:r>
                      <a:r>
                        <a:rPr lang="ru-RU"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ул</a:t>
                      </a: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Песочная</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4 000,0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4 000,0</a:t>
                      </a:r>
                      <a:endParaRPr lang="ru-RU"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195693644"/>
                  </a:ext>
                </a:extLst>
              </a:tr>
              <a:tr h="1261887">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по адресу: Нижегородская область, г. Семенов, ул. Морозова, ул. Красина, ул. Трудовая, ул. Гражданская, ул. Октябрьская, ул. Песочная</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8 000,0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8 000,0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1809299170"/>
                  </a:ext>
                </a:extLst>
              </a:tr>
              <a:tr h="1688549">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от жилых домов по адресу: Нижегородская обл., г. Семенов, д. Деяново, д.6,6А,8,11,14,15,18,20,21,23,23А,26,27,28,28А,32,36,37,40,42,52,55,56,61,62,62/1,64,65,66,67,72,73,77,83,85,94,24,34А,93,758</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6 000,0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6 000,0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1724208802"/>
                  </a:ext>
                </a:extLst>
              </a:tr>
              <a:tr h="947221">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от жилых домов по адресу: Нижегородская обл., г. Семенов, д. Дьяково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12 000,0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effectLst/>
                          <a:latin typeface="Arial" panose="020B0604020202020204" pitchFamily="34" charset="0"/>
                          <a:ea typeface="Calibri" panose="020F0502020204030204" pitchFamily="34" charset="0"/>
                          <a:cs typeface="Arial" panose="020B0604020202020204" pitchFamily="34" charset="0"/>
                        </a:rPr>
                        <a:t>12 000,0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385139096"/>
                  </a:ext>
                </a:extLst>
              </a:tr>
              <a:tr h="1475218">
                <a:tc>
                  <a:txBody>
                    <a:bodyPr/>
                    <a:lstStyle/>
                    <a:p>
                      <a:pPr>
                        <a:lnSpc>
                          <a:spcPct val="115000"/>
                        </a:lnSpc>
                        <a:spcAft>
                          <a:spcPts val="1000"/>
                        </a:spcAft>
                      </a:pPr>
                      <a:r>
                        <a:rPr lang="ru-RU"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«Наружные сети водоотведения по адресу: Нижегородская область, г. Семенов, ул. Островского, д. 2,3,5,6,7,9,10,16,18,19,20,22,24а,26,34,36,40,42, ул. Чернышевского, д.39»</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5 450,0</a:t>
                      </a:r>
                      <a:endParaRPr lang="ru-RU" sz="12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5 450,0</a:t>
                      </a:r>
                      <a:endParaRPr lang="ru-RU" sz="12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821081135"/>
                  </a:ext>
                </a:extLst>
              </a:tr>
            </a:tbl>
          </a:graphicData>
        </a:graphic>
      </p:graphicFrame>
      <p:sp>
        <p:nvSpPr>
          <p:cNvPr id="5" name="Номер слайда 1">
            <a:extLst>
              <a:ext uri="{FF2B5EF4-FFF2-40B4-BE49-F238E27FC236}">
                <a16:creationId xmlns:a16="http://schemas.microsoft.com/office/drawing/2014/main" id="{61AD08F1-396B-9A72-C4FF-82748D0FDC49}"/>
              </a:ext>
            </a:extLst>
          </p:cNvPr>
          <p:cNvSpPr txBox="1">
            <a:spLocks/>
          </p:cNvSpPr>
          <p:nvPr/>
        </p:nvSpPr>
        <p:spPr>
          <a:xfrm>
            <a:off x="6570980" y="8903971"/>
            <a:ext cx="287020" cy="227329"/>
          </a:xfrm>
          <a:prstGeom prst="rect">
            <a:avLst/>
          </a:prstGeom>
        </p:spPr>
        <p:txBody>
          <a:bodyPr wrap="square" lIns="0" tIns="0" rIns="0" bIns="0">
            <a:spAutoFit/>
          </a:bodyPr>
          <a:lstStyle>
            <a:defPPr>
              <a:defRPr lang="ru-RU"/>
            </a:defPPr>
            <a:lvl1pPr marL="0" algn="l" defTabSz="914400" rtl="0" eaLnBrk="1" latinLnBrk="0" hangingPunct="1">
              <a:defRPr sz="12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340">
              <a:spcBef>
                <a:spcPts val="165"/>
              </a:spcBef>
            </a:pPr>
            <a:fld id="{81D60167-4931-47E6-BA6A-407CBD079E47}" type="slidenum">
              <a:rPr lang="ru-RU" spc="-100" smtClean="0"/>
              <a:pPr marL="53340">
                <a:spcBef>
                  <a:spcPts val="165"/>
                </a:spcBef>
              </a:pPr>
              <a:t>60</a:t>
            </a:fld>
            <a:endParaRPr lang="ru-RU" spc="-100" dirty="0"/>
          </a:p>
        </p:txBody>
      </p:sp>
      <p:sp>
        <p:nvSpPr>
          <p:cNvPr id="7" name="Прямоугольник 6">
            <a:extLst>
              <a:ext uri="{FF2B5EF4-FFF2-40B4-BE49-F238E27FC236}">
                <a16:creationId xmlns:a16="http://schemas.microsoft.com/office/drawing/2014/main" id="{3F19AF1E-E387-DD4D-621C-9764E4818CAE}"/>
              </a:ext>
            </a:extLst>
          </p:cNvPr>
          <p:cNvSpPr/>
          <p:nvPr/>
        </p:nvSpPr>
        <p:spPr>
          <a:xfrm>
            <a:off x="-370509" y="76200"/>
            <a:ext cx="7215809" cy="646331"/>
          </a:xfrm>
          <a:prstGeom prst="rect">
            <a:avLst/>
          </a:prstGeom>
        </p:spPr>
        <p:txBody>
          <a:bodyPr wrap="square">
            <a:spAutoFit/>
          </a:bodyPr>
          <a:lstStyle/>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Прогнозный план капитального строительства </a:t>
            </a:r>
            <a:endParaRPr lang="ru-RU"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по муниципальному округу Семеновский на 2026-2028 </a:t>
            </a:r>
            <a:r>
              <a:rPr lang="ru-RU" b="1" dirty="0" err="1">
                <a:solidFill>
                  <a:schemeClr val="tx2"/>
                </a:solidFill>
                <a:latin typeface="Arial" panose="020B0604020202020204" pitchFamily="34" charset="0"/>
                <a:ea typeface="Verdana" panose="020B0604030504040204" pitchFamily="34" charset="0"/>
                <a:cs typeface="Arial" panose="020B0604020202020204" pitchFamily="34" charset="0"/>
              </a:rPr>
              <a:t>гг</a:t>
            </a:r>
            <a:endParaRPr lang="ru-RU" dirty="0">
              <a:solidFill>
                <a:schemeClr val="tx2"/>
              </a:solidFill>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76504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21229">
              <a:schemeClr val="accent1">
                <a:lumMod val="5000"/>
                <a:lumOff val="95000"/>
              </a:schemeClr>
            </a:gs>
            <a:gs pos="54749">
              <a:schemeClr val="bg1"/>
            </a:gs>
            <a:gs pos="43000">
              <a:schemeClr val="accent1">
                <a:lumMod val="5000"/>
                <a:lumOff val="95000"/>
              </a:schemeClr>
            </a:gs>
            <a:gs pos="95000">
              <a:srgbClr val="EDF6F9"/>
            </a:gs>
            <a:gs pos="57000">
              <a:srgbClr val="EDF6F9"/>
            </a:gs>
            <a:gs pos="63000">
              <a:srgbClr val="EDF6F9"/>
            </a:gs>
          </a:gsLst>
          <a:lin ang="5400000" scaled="1"/>
        </a:gradFill>
        <a:effectLst/>
      </p:bgPr>
    </p:bg>
    <p:spTree>
      <p:nvGrpSpPr>
        <p:cNvPr id="1" name="">
          <a:extLst>
            <a:ext uri="{FF2B5EF4-FFF2-40B4-BE49-F238E27FC236}">
              <a16:creationId xmlns:a16="http://schemas.microsoft.com/office/drawing/2014/main" id="{B1C9873D-A7D9-E606-B966-16C7124BC421}"/>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5602B694-087A-BA8E-7B59-943E9D136F7C}"/>
              </a:ext>
            </a:extLst>
          </p:cNvPr>
          <p:cNvSpPr>
            <a:spLocks noChangeArrowheads="1"/>
          </p:cNvSpPr>
          <p:nvPr/>
        </p:nvSpPr>
        <p:spPr bwMode="auto">
          <a:xfrm>
            <a:off x="4025900" y="36845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a:extLst>
              <a:ext uri="{FF2B5EF4-FFF2-40B4-BE49-F238E27FC236}">
                <a16:creationId xmlns:a16="http://schemas.microsoft.com/office/drawing/2014/main" id="{2F136D16-A159-D571-87D0-3F38260C3F9E}"/>
              </a:ext>
            </a:extLst>
          </p:cNvPr>
          <p:cNvGraphicFramePr>
            <a:graphicFrameLocks noGrp="1"/>
          </p:cNvGraphicFramePr>
          <p:nvPr>
            <p:extLst>
              <p:ext uri="{D42A27DB-BD31-4B8C-83A1-F6EECF244321}">
                <p14:modId xmlns:p14="http://schemas.microsoft.com/office/powerpoint/2010/main" val="3094895900"/>
              </p:ext>
            </p:extLst>
          </p:nvPr>
        </p:nvGraphicFramePr>
        <p:xfrm>
          <a:off x="76200" y="685800"/>
          <a:ext cx="6682409" cy="8382001"/>
        </p:xfrm>
        <a:graphic>
          <a:graphicData uri="http://schemas.openxmlformats.org/drawingml/2006/table">
            <a:tbl>
              <a:tblPr firstRow="1" firstCol="1" bandRow="1">
                <a:tableStyleId>{5C22544A-7EE6-4342-B048-85BDC9FD1C3A}</a:tableStyleId>
              </a:tblPr>
              <a:tblGrid>
                <a:gridCol w="2697764">
                  <a:extLst>
                    <a:ext uri="{9D8B030D-6E8A-4147-A177-3AD203B41FA5}">
                      <a16:colId xmlns:a16="http://schemas.microsoft.com/office/drawing/2014/main" val="1329990346"/>
                    </a:ext>
                  </a:extLst>
                </a:gridCol>
                <a:gridCol w="924947">
                  <a:extLst>
                    <a:ext uri="{9D8B030D-6E8A-4147-A177-3AD203B41FA5}">
                      <a16:colId xmlns:a16="http://schemas.microsoft.com/office/drawing/2014/main" val="423250035"/>
                    </a:ext>
                  </a:extLst>
                </a:gridCol>
                <a:gridCol w="887470">
                  <a:extLst>
                    <a:ext uri="{9D8B030D-6E8A-4147-A177-3AD203B41FA5}">
                      <a16:colId xmlns:a16="http://schemas.microsoft.com/office/drawing/2014/main" val="1348526891"/>
                    </a:ext>
                  </a:extLst>
                </a:gridCol>
                <a:gridCol w="1086114">
                  <a:extLst>
                    <a:ext uri="{9D8B030D-6E8A-4147-A177-3AD203B41FA5}">
                      <a16:colId xmlns:a16="http://schemas.microsoft.com/office/drawing/2014/main" val="1035679193"/>
                    </a:ext>
                  </a:extLst>
                </a:gridCol>
                <a:gridCol w="1086114">
                  <a:extLst>
                    <a:ext uri="{9D8B030D-6E8A-4147-A177-3AD203B41FA5}">
                      <a16:colId xmlns:a16="http://schemas.microsoft.com/office/drawing/2014/main" val="1242035342"/>
                    </a:ext>
                  </a:extLst>
                </a:gridCol>
              </a:tblGrid>
              <a:tr h="235546">
                <a:tc rowSpan="3">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Мероприятия</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4">
                  <a:txBody>
                    <a:bodyPr/>
                    <a:lstStyle/>
                    <a:p>
                      <a:pPr algn="ctr"/>
                      <a:r>
                        <a:rPr lang="ru-RU" sz="1200" dirty="0">
                          <a:effectLst/>
                          <a:latin typeface="Arial" panose="020B0604020202020204" pitchFamily="34" charset="0"/>
                          <a:cs typeface="Arial" panose="020B0604020202020204" pitchFamily="34" charset="0"/>
                        </a:rPr>
                        <a:t>Стоимость, тыс. рублей</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235546">
                <a:tc vMerge="1">
                  <a:txBody>
                    <a:bodyPr/>
                    <a:lstStyle/>
                    <a:p>
                      <a:endParaRPr lang="ru-RU"/>
                    </a:p>
                  </a:txBody>
                  <a:tcPr/>
                </a:tc>
                <a:tc gridSpan="4">
                  <a:txBody>
                    <a:bodyPr/>
                    <a:lstStyle/>
                    <a:p>
                      <a:pPr algn="ctr"/>
                      <a:r>
                        <a:rPr lang="ru-RU" sz="1200" dirty="0">
                          <a:solidFill>
                            <a:schemeClr val="bg1"/>
                          </a:solidFill>
                          <a:effectLst/>
                          <a:latin typeface="Arial" panose="020B0604020202020204" pitchFamily="34" charset="0"/>
                          <a:cs typeface="Arial" panose="020B0604020202020204" pitchFamily="34" charset="0"/>
                        </a:rPr>
                        <a:t>2027 год</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47896">
                <a:tc vMerge="1">
                  <a:txBody>
                    <a:bodyPr/>
                    <a:lstStyle/>
                    <a:p>
                      <a:endParaRPr lang="ru-RU"/>
                    </a:p>
                  </a:txBody>
                  <a:tcPr/>
                </a:tc>
                <a:tc>
                  <a:txBody>
                    <a:bodyPr/>
                    <a:lstStyle/>
                    <a:p>
                      <a:pPr algn="ctr"/>
                      <a:r>
                        <a:rPr lang="ru-RU" sz="1200" dirty="0">
                          <a:effectLst/>
                          <a:latin typeface="Arial" panose="020B0604020202020204" pitchFamily="34" charset="0"/>
                          <a:cs typeface="Arial" panose="020B0604020202020204" pitchFamily="34" charset="0"/>
                        </a:rPr>
                        <a:t>Всего</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ФБ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ОБ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 ГО</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247896">
                <a:tc gridSpan="5">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Комплексное развитие сельских территорий (сельских агломераций)</a:t>
                      </a:r>
                    </a:p>
                  </a:txBody>
                  <a:tcPr marL="24446" marR="24446" marT="0" marB="0" anchor="ctr">
                    <a:solidFill>
                      <a:srgbClr val="336699"/>
                    </a:solidFill>
                  </a:tcPr>
                </a:tc>
                <a:tc hMerge="1">
                  <a:txBody>
                    <a:bodyPr/>
                    <a:lstStyle/>
                    <a:p>
                      <a:endParaRPr lang="ru-RU" dirty="0"/>
                    </a:p>
                  </a:txBody>
                  <a:tcPr>
                    <a:solidFill>
                      <a:srgbClr val="336699"/>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9060453"/>
                  </a:ext>
                </a:extLst>
              </a:tr>
              <a:tr h="2685803">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ПИР Строительство сети водоотведения по адресу: Нижегородская обл, г. Семенов на ул. Достоевского, ул. Белинского, ул. Юбилейная, ул. Лесная, ул. Завьялова, ул. </a:t>
                      </a:r>
                      <a:r>
                        <a:rPr lang="ru-RU"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О.Кошевого</a:t>
                      </a: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ул. Молодежная, ул. Фурманова, ул. Матросова, ул. Сосновая, ул. Зеленая, ул. Осипова</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2 518,10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2 518,10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195693644"/>
                  </a:ext>
                </a:extLst>
              </a:tr>
              <a:tr h="789655">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ПИР Система водоснабжения из подземных источников г. Семенов</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15 000,0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15 000,0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1139074112"/>
                  </a:ext>
                </a:extLst>
              </a:tr>
              <a:tr h="1116801">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Строительство станции водоочистки г.Семенов, ул.50 лет Октября, д.130</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7 070,7</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7 000,00</a:t>
                      </a:r>
                    </a:p>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70,7</a:t>
                      </a:r>
                    </a:p>
                  </a:txBody>
                  <a:tcPr marL="68580" marR="68580" marT="0" marB="0" anchor="ctr">
                    <a:solidFill>
                      <a:schemeClr val="accent5">
                        <a:lumMod val="20000"/>
                        <a:lumOff val="80000"/>
                      </a:schemeClr>
                    </a:solidFill>
                  </a:tcPr>
                </a:tc>
                <a:extLst>
                  <a:ext uri="{0D108BD9-81ED-4DB2-BD59-A6C34878D82A}">
                    <a16:rowId xmlns:a16="http://schemas.microsoft.com/office/drawing/2014/main" val="603852626"/>
                  </a:ext>
                </a:extLst>
              </a:tr>
              <a:tr h="789655">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Прочие работы, услуги по объектам  коммунального хозяйства</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1 000,0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1 000,0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821081135"/>
                  </a:ext>
                </a:extLst>
              </a:tr>
              <a:tr h="350797">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61 038,80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7 000,0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54 038,8</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3292827304"/>
                  </a:ext>
                </a:extLst>
              </a:tr>
              <a:tr h="350797">
                <a:tc gridSpan="5">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Благоустройство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341423094"/>
                  </a:ext>
                </a:extLst>
              </a:tr>
              <a:tr h="905746">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Благоустройство улицы Свердлова и прилегающих территорий города Семенов Нижегородской области</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10 026,10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10 026,10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453796570"/>
                  </a:ext>
                </a:extLst>
              </a:tr>
              <a:tr h="425863">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10 026,10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10 026,10</a:t>
                      </a:r>
                    </a:p>
                  </a:txBody>
                  <a:tcPr marL="68580" marR="68580" marT="0" marB="0" anchor="ctr">
                    <a:solidFill>
                      <a:schemeClr val="accent5">
                        <a:lumMod val="20000"/>
                        <a:lumOff val="80000"/>
                      </a:schemeClr>
                    </a:solidFill>
                  </a:tcPr>
                </a:tc>
                <a:extLst>
                  <a:ext uri="{0D108BD9-81ED-4DB2-BD59-A6C34878D82A}">
                    <a16:rowId xmlns:a16="http://schemas.microsoft.com/office/drawing/2014/main" val="3864519242"/>
                  </a:ext>
                </a:extLst>
              </a:tr>
            </a:tbl>
          </a:graphicData>
        </a:graphic>
      </p:graphicFrame>
      <p:sp>
        <p:nvSpPr>
          <p:cNvPr id="2" name="Номер слайда 1">
            <a:extLst>
              <a:ext uri="{FF2B5EF4-FFF2-40B4-BE49-F238E27FC236}">
                <a16:creationId xmlns:a16="http://schemas.microsoft.com/office/drawing/2014/main" id="{69F905AF-7D53-99D7-2F85-AEE4E9C8DBC2}"/>
              </a:ext>
            </a:extLst>
          </p:cNvPr>
          <p:cNvSpPr>
            <a:spLocks noGrp="1"/>
          </p:cNvSpPr>
          <p:nvPr>
            <p:ph type="sldNum" sz="quarter" idx="7"/>
          </p:nvPr>
        </p:nvSpPr>
        <p:spPr>
          <a:xfrm>
            <a:off x="6570980" y="8891271"/>
            <a:ext cx="287020" cy="227329"/>
          </a:xfrm>
        </p:spPr>
        <p:txBody>
          <a:bodyPr/>
          <a:lstStyle/>
          <a:p>
            <a:pPr marL="53340">
              <a:lnSpc>
                <a:spcPct val="100000"/>
              </a:lnSpc>
              <a:spcBef>
                <a:spcPts val="165"/>
              </a:spcBef>
            </a:pPr>
            <a:fld id="{81D60167-4931-47E6-BA6A-407CBD079E47}" type="slidenum">
              <a:rPr lang="ru-RU" spc="-100" smtClean="0"/>
              <a:t>61</a:t>
            </a:fld>
            <a:endParaRPr lang="ru-RU" spc="-100" dirty="0"/>
          </a:p>
        </p:txBody>
      </p:sp>
      <p:sp>
        <p:nvSpPr>
          <p:cNvPr id="4" name="Прямоугольник 3">
            <a:extLst>
              <a:ext uri="{FF2B5EF4-FFF2-40B4-BE49-F238E27FC236}">
                <a16:creationId xmlns:a16="http://schemas.microsoft.com/office/drawing/2014/main" id="{F5BB783C-FED4-5FEF-0D23-C769E5E04A96}"/>
              </a:ext>
            </a:extLst>
          </p:cNvPr>
          <p:cNvSpPr/>
          <p:nvPr/>
        </p:nvSpPr>
        <p:spPr>
          <a:xfrm>
            <a:off x="-357809" y="76200"/>
            <a:ext cx="7215809" cy="646331"/>
          </a:xfrm>
          <a:prstGeom prst="rect">
            <a:avLst/>
          </a:prstGeom>
        </p:spPr>
        <p:txBody>
          <a:bodyPr wrap="square">
            <a:spAutoFit/>
          </a:bodyPr>
          <a:lstStyle/>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Прогнозный план капитального строительства </a:t>
            </a:r>
            <a:endParaRPr lang="ru-RU"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по муниципальному округу Семеновский на 2026-2028 </a:t>
            </a:r>
            <a:r>
              <a:rPr lang="ru-RU" b="1" dirty="0" err="1">
                <a:solidFill>
                  <a:schemeClr val="tx2"/>
                </a:solidFill>
                <a:latin typeface="Arial" panose="020B0604020202020204" pitchFamily="34" charset="0"/>
                <a:ea typeface="Verdana" panose="020B0604030504040204" pitchFamily="34" charset="0"/>
                <a:cs typeface="Arial" panose="020B0604020202020204" pitchFamily="34" charset="0"/>
              </a:rPr>
              <a:t>гг</a:t>
            </a:r>
            <a:endParaRPr lang="ru-RU" dirty="0">
              <a:solidFill>
                <a:schemeClr val="tx2"/>
              </a:solidFill>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94566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21229">
              <a:schemeClr val="accent1">
                <a:lumMod val="5000"/>
                <a:lumOff val="95000"/>
              </a:schemeClr>
            </a:gs>
            <a:gs pos="54749">
              <a:schemeClr val="bg1"/>
            </a:gs>
            <a:gs pos="43000">
              <a:schemeClr val="accent1">
                <a:lumMod val="5000"/>
                <a:lumOff val="95000"/>
              </a:schemeClr>
            </a:gs>
            <a:gs pos="95000">
              <a:srgbClr val="EDF6F9"/>
            </a:gs>
            <a:gs pos="57000">
              <a:srgbClr val="EDF6F9"/>
            </a:gs>
            <a:gs pos="63000">
              <a:srgbClr val="EDF6F9"/>
            </a:gs>
          </a:gsLst>
          <a:lin ang="5400000" scaled="1"/>
        </a:gradFill>
        <a:effectLst/>
      </p:bgPr>
    </p:bg>
    <p:spTree>
      <p:nvGrpSpPr>
        <p:cNvPr id="1" name="">
          <a:extLst>
            <a:ext uri="{FF2B5EF4-FFF2-40B4-BE49-F238E27FC236}">
              <a16:creationId xmlns:a16="http://schemas.microsoft.com/office/drawing/2014/main" id="{8951D156-D6DE-2E95-A2F1-48FD4A080DA7}"/>
            </a:ext>
          </a:extLst>
        </p:cNvPr>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36148E9-7DE9-3E39-9321-FDA758F9C50D}"/>
              </a:ext>
            </a:extLst>
          </p:cNvPr>
          <p:cNvSpPr/>
          <p:nvPr/>
        </p:nvSpPr>
        <p:spPr>
          <a:xfrm>
            <a:off x="-471005" y="194781"/>
            <a:ext cx="7215809" cy="646331"/>
          </a:xfrm>
          <a:prstGeom prst="rect">
            <a:avLst/>
          </a:prstGeom>
        </p:spPr>
        <p:txBody>
          <a:bodyPr wrap="square">
            <a:spAutoFit/>
          </a:bodyPr>
          <a:lstStyle/>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Прогнозный план капитального строительства </a:t>
            </a:r>
          </a:p>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по муниципальному округу Семеновский на 2026-2028 </a:t>
            </a:r>
            <a:r>
              <a:rPr lang="ru-RU" b="1" dirty="0" err="1">
                <a:solidFill>
                  <a:schemeClr val="tx2"/>
                </a:solidFill>
                <a:latin typeface="Arial" panose="020B0604020202020204" pitchFamily="34" charset="0"/>
                <a:ea typeface="Verdana" panose="020B0604030504040204" pitchFamily="34" charset="0"/>
                <a:cs typeface="Arial" panose="020B0604020202020204" pitchFamily="34" charset="0"/>
              </a:rPr>
              <a:t>гг</a:t>
            </a:r>
            <a:endParaRPr lang="ru-RU"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DDDA05B6-BDBC-43FA-68C1-1FB39228497E}"/>
              </a:ext>
            </a:extLst>
          </p:cNvPr>
          <p:cNvSpPr>
            <a:spLocks noChangeArrowheads="1"/>
          </p:cNvSpPr>
          <p:nvPr/>
        </p:nvSpPr>
        <p:spPr bwMode="auto">
          <a:xfrm>
            <a:off x="4025900" y="36845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a:extLst>
              <a:ext uri="{FF2B5EF4-FFF2-40B4-BE49-F238E27FC236}">
                <a16:creationId xmlns:a16="http://schemas.microsoft.com/office/drawing/2014/main" id="{A39A825A-1E75-D7AD-8A14-BC2193B4F6CB}"/>
              </a:ext>
            </a:extLst>
          </p:cNvPr>
          <p:cNvGraphicFramePr>
            <a:graphicFrameLocks noGrp="1"/>
          </p:cNvGraphicFramePr>
          <p:nvPr>
            <p:extLst>
              <p:ext uri="{D42A27DB-BD31-4B8C-83A1-F6EECF244321}">
                <p14:modId xmlns:p14="http://schemas.microsoft.com/office/powerpoint/2010/main" val="4207384963"/>
              </p:ext>
            </p:extLst>
          </p:nvPr>
        </p:nvGraphicFramePr>
        <p:xfrm>
          <a:off x="138595" y="838200"/>
          <a:ext cx="6606209" cy="3962400"/>
        </p:xfrm>
        <a:graphic>
          <a:graphicData uri="http://schemas.openxmlformats.org/drawingml/2006/table">
            <a:tbl>
              <a:tblPr firstRow="1" firstCol="1" bandRow="1">
                <a:tableStyleId>{5C22544A-7EE6-4342-B048-85BDC9FD1C3A}</a:tableStyleId>
              </a:tblPr>
              <a:tblGrid>
                <a:gridCol w="2667001">
                  <a:extLst>
                    <a:ext uri="{9D8B030D-6E8A-4147-A177-3AD203B41FA5}">
                      <a16:colId xmlns:a16="http://schemas.microsoft.com/office/drawing/2014/main" val="1329990346"/>
                    </a:ext>
                  </a:extLst>
                </a:gridCol>
                <a:gridCol w="914400">
                  <a:extLst>
                    <a:ext uri="{9D8B030D-6E8A-4147-A177-3AD203B41FA5}">
                      <a16:colId xmlns:a16="http://schemas.microsoft.com/office/drawing/2014/main" val="423250035"/>
                    </a:ext>
                  </a:extLst>
                </a:gridCol>
                <a:gridCol w="877350">
                  <a:extLst>
                    <a:ext uri="{9D8B030D-6E8A-4147-A177-3AD203B41FA5}">
                      <a16:colId xmlns:a16="http://schemas.microsoft.com/office/drawing/2014/main" val="1348526891"/>
                    </a:ext>
                  </a:extLst>
                </a:gridCol>
                <a:gridCol w="1073729">
                  <a:extLst>
                    <a:ext uri="{9D8B030D-6E8A-4147-A177-3AD203B41FA5}">
                      <a16:colId xmlns:a16="http://schemas.microsoft.com/office/drawing/2014/main" val="1035679193"/>
                    </a:ext>
                  </a:extLst>
                </a:gridCol>
                <a:gridCol w="1073729">
                  <a:extLst>
                    <a:ext uri="{9D8B030D-6E8A-4147-A177-3AD203B41FA5}">
                      <a16:colId xmlns:a16="http://schemas.microsoft.com/office/drawing/2014/main" val="1242035342"/>
                    </a:ext>
                  </a:extLst>
                </a:gridCol>
              </a:tblGrid>
              <a:tr h="308243">
                <a:tc rowSpan="3">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Мероприятия</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4">
                  <a:txBody>
                    <a:bodyPr/>
                    <a:lstStyle/>
                    <a:p>
                      <a:pPr algn="ctr"/>
                      <a:r>
                        <a:rPr lang="ru-RU" sz="1200" dirty="0">
                          <a:effectLst/>
                          <a:latin typeface="Arial" panose="020B0604020202020204" pitchFamily="34" charset="0"/>
                          <a:cs typeface="Arial" panose="020B0604020202020204" pitchFamily="34" charset="0"/>
                        </a:rPr>
                        <a:t>Стоимость, тыс. рублей</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262226">
                <a:tc vMerge="1">
                  <a:txBody>
                    <a:bodyPr/>
                    <a:lstStyle/>
                    <a:p>
                      <a:endParaRPr lang="ru-RU"/>
                    </a:p>
                  </a:txBody>
                  <a:tcPr/>
                </a:tc>
                <a:tc gridSpan="4">
                  <a:txBody>
                    <a:bodyPr/>
                    <a:lstStyle/>
                    <a:p>
                      <a:pPr algn="ctr"/>
                      <a:r>
                        <a:rPr lang="ru-RU" sz="1200" dirty="0">
                          <a:solidFill>
                            <a:schemeClr val="bg1"/>
                          </a:solidFill>
                          <a:effectLst/>
                          <a:latin typeface="Arial" panose="020B0604020202020204" pitchFamily="34" charset="0"/>
                          <a:cs typeface="Arial" panose="020B0604020202020204" pitchFamily="34" charset="0"/>
                        </a:rPr>
                        <a:t>2027 год</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55377">
                <a:tc vMerge="1">
                  <a:txBody>
                    <a:bodyPr/>
                    <a:lstStyle/>
                    <a:p>
                      <a:endParaRPr lang="ru-RU"/>
                    </a:p>
                  </a:txBody>
                  <a:tcPr/>
                </a:tc>
                <a:tc>
                  <a:txBody>
                    <a:bodyPr/>
                    <a:lstStyle/>
                    <a:p>
                      <a:pPr algn="ctr"/>
                      <a:r>
                        <a:rPr lang="ru-RU" sz="1200" dirty="0">
                          <a:effectLst/>
                          <a:latin typeface="Arial" panose="020B0604020202020204" pitchFamily="34" charset="0"/>
                          <a:cs typeface="Arial" panose="020B0604020202020204" pitchFamily="34" charset="0"/>
                        </a:rPr>
                        <a:t>Всего</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ФБ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ОБ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 ГО</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281738">
                <a:tc gridSpan="5">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Объекты культуры</a:t>
                      </a:r>
                    </a:p>
                  </a:txBody>
                  <a:tcPr marL="24446" marR="24446" marT="0" marB="0" anchor="ctr">
                    <a:solidFill>
                      <a:srgbClr val="336699"/>
                    </a:solidFill>
                  </a:tcPr>
                </a:tc>
                <a:tc hMerge="1">
                  <a:txBody>
                    <a:bodyPr/>
                    <a:lstStyle/>
                    <a:p>
                      <a:endParaRPr lang="ru-RU" dirty="0"/>
                    </a:p>
                  </a:txBody>
                  <a:tcPr>
                    <a:solidFill>
                      <a:srgbClr val="336699"/>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9060453"/>
                  </a:ext>
                </a:extLst>
              </a:tr>
              <a:tr h="1176954">
                <a:tc>
                  <a:txBody>
                    <a:bodyPr/>
                    <a:lstStyle/>
                    <a:p>
                      <a:pPr>
                        <a:lnSpc>
                          <a:spcPct val="115000"/>
                        </a:lnSpc>
                        <a:spcAft>
                          <a:spcPts val="1000"/>
                        </a:spcAft>
                      </a:pPr>
                      <a:r>
                        <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Дом культуры (расположенный по адресу: Нижегородская область, муниципальный округ Семеновский, г. Семенов, ул. Октябрьская, д. 20)</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58 825,1</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58 825,1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195693644"/>
                  </a:ext>
                </a:extLst>
              </a:tr>
              <a:tr h="937500">
                <a:tc>
                  <a:txBody>
                    <a:bodyPr/>
                    <a:lstStyle/>
                    <a:p>
                      <a:pPr>
                        <a:lnSpc>
                          <a:spcPct val="115000"/>
                        </a:lnSpc>
                        <a:spcAft>
                          <a:spcPts val="1000"/>
                        </a:spcAft>
                      </a:pPr>
                      <a:r>
                        <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ПИР Дом культуры (расположенный по адресу: Нижегородская обл., г.о.Семеновский, п.ст. Тарасиха)</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5 256,10</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5 256,10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821081135"/>
                  </a:ext>
                </a:extLst>
              </a:tr>
              <a:tr h="370181">
                <a:tc>
                  <a:txBody>
                    <a:bodyPr/>
                    <a:lstStyle/>
                    <a:p>
                      <a:pPr>
                        <a:lnSpc>
                          <a:spcPct val="115000"/>
                        </a:lnSpc>
                        <a:spcAft>
                          <a:spcPts val="1000"/>
                        </a:spcAft>
                      </a:pPr>
                      <a:r>
                        <a:rPr lang="ru-RU"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Итого:</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64 081,20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64 081,20</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731848171"/>
                  </a:ext>
                </a:extLst>
              </a:tr>
              <a:tr h="370181">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Всего: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135 146,10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128 146,10</a:t>
                      </a:r>
                    </a:p>
                  </a:txBody>
                  <a:tcPr marL="68580" marR="68580" marT="0" marB="0" anchor="ctr">
                    <a:solidFill>
                      <a:schemeClr val="accent5">
                        <a:lumMod val="20000"/>
                        <a:lumOff val="80000"/>
                      </a:schemeClr>
                    </a:solidFill>
                  </a:tcPr>
                </a:tc>
                <a:extLst>
                  <a:ext uri="{0D108BD9-81ED-4DB2-BD59-A6C34878D82A}">
                    <a16:rowId xmlns:a16="http://schemas.microsoft.com/office/drawing/2014/main" val="751908125"/>
                  </a:ext>
                </a:extLst>
              </a:tr>
            </a:tbl>
          </a:graphicData>
        </a:graphic>
      </p:graphicFrame>
      <p:sp>
        <p:nvSpPr>
          <p:cNvPr id="2" name="Номер слайда 1">
            <a:extLst>
              <a:ext uri="{FF2B5EF4-FFF2-40B4-BE49-F238E27FC236}">
                <a16:creationId xmlns:a16="http://schemas.microsoft.com/office/drawing/2014/main" id="{3E5B6D8C-E917-C0A1-7F23-04DD32A2EF23}"/>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62</a:t>
            </a:fld>
            <a:endParaRPr lang="ru-RU" spc="-100" dirty="0"/>
          </a:p>
        </p:txBody>
      </p:sp>
      <p:graphicFrame>
        <p:nvGraphicFramePr>
          <p:cNvPr id="4" name="Таблица 3">
            <a:extLst>
              <a:ext uri="{FF2B5EF4-FFF2-40B4-BE49-F238E27FC236}">
                <a16:creationId xmlns:a16="http://schemas.microsoft.com/office/drawing/2014/main" id="{76985965-E024-BDC0-5DD5-B83C20B3FC10}"/>
              </a:ext>
            </a:extLst>
          </p:cNvPr>
          <p:cNvGraphicFramePr>
            <a:graphicFrameLocks noGrp="1"/>
          </p:cNvGraphicFramePr>
          <p:nvPr>
            <p:extLst>
              <p:ext uri="{D42A27DB-BD31-4B8C-83A1-F6EECF244321}">
                <p14:modId xmlns:p14="http://schemas.microsoft.com/office/powerpoint/2010/main" val="2335846606"/>
              </p:ext>
            </p:extLst>
          </p:nvPr>
        </p:nvGraphicFramePr>
        <p:xfrm>
          <a:off x="152400" y="4724400"/>
          <a:ext cx="6606209" cy="4304287"/>
        </p:xfrm>
        <a:graphic>
          <a:graphicData uri="http://schemas.openxmlformats.org/drawingml/2006/table">
            <a:tbl>
              <a:tblPr firstRow="1" firstCol="1" bandRow="1">
                <a:tableStyleId>{5C22544A-7EE6-4342-B048-85BDC9FD1C3A}</a:tableStyleId>
              </a:tblPr>
              <a:tblGrid>
                <a:gridCol w="2667001">
                  <a:extLst>
                    <a:ext uri="{9D8B030D-6E8A-4147-A177-3AD203B41FA5}">
                      <a16:colId xmlns:a16="http://schemas.microsoft.com/office/drawing/2014/main" val="1329990346"/>
                    </a:ext>
                  </a:extLst>
                </a:gridCol>
                <a:gridCol w="914400">
                  <a:extLst>
                    <a:ext uri="{9D8B030D-6E8A-4147-A177-3AD203B41FA5}">
                      <a16:colId xmlns:a16="http://schemas.microsoft.com/office/drawing/2014/main" val="423250035"/>
                    </a:ext>
                  </a:extLst>
                </a:gridCol>
                <a:gridCol w="877350">
                  <a:extLst>
                    <a:ext uri="{9D8B030D-6E8A-4147-A177-3AD203B41FA5}">
                      <a16:colId xmlns:a16="http://schemas.microsoft.com/office/drawing/2014/main" val="1348526891"/>
                    </a:ext>
                  </a:extLst>
                </a:gridCol>
                <a:gridCol w="1073729">
                  <a:extLst>
                    <a:ext uri="{9D8B030D-6E8A-4147-A177-3AD203B41FA5}">
                      <a16:colId xmlns:a16="http://schemas.microsoft.com/office/drawing/2014/main" val="1035679193"/>
                    </a:ext>
                  </a:extLst>
                </a:gridCol>
                <a:gridCol w="1073729">
                  <a:extLst>
                    <a:ext uri="{9D8B030D-6E8A-4147-A177-3AD203B41FA5}">
                      <a16:colId xmlns:a16="http://schemas.microsoft.com/office/drawing/2014/main" val="1242035342"/>
                    </a:ext>
                  </a:extLst>
                </a:gridCol>
              </a:tblGrid>
              <a:tr h="251332">
                <a:tc rowSpan="3">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Мероприятия</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4">
                  <a:txBody>
                    <a:bodyPr/>
                    <a:lstStyle/>
                    <a:p>
                      <a:pPr algn="ctr"/>
                      <a:r>
                        <a:rPr lang="ru-RU" sz="1200" dirty="0">
                          <a:effectLst/>
                          <a:latin typeface="Arial" panose="020B0604020202020204" pitchFamily="34" charset="0"/>
                          <a:cs typeface="Arial" panose="020B0604020202020204" pitchFamily="34" charset="0"/>
                        </a:rPr>
                        <a:t>Стоимость, тыс. рублей</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287236">
                <a:tc vMerge="1">
                  <a:txBody>
                    <a:bodyPr/>
                    <a:lstStyle/>
                    <a:p>
                      <a:endParaRPr lang="ru-RU"/>
                    </a:p>
                  </a:txBody>
                  <a:tcPr/>
                </a:tc>
                <a:tc gridSpan="4">
                  <a:txBody>
                    <a:bodyPr/>
                    <a:lstStyle/>
                    <a:p>
                      <a:pPr algn="ctr"/>
                      <a:r>
                        <a:rPr lang="ru-RU" sz="1200" dirty="0">
                          <a:solidFill>
                            <a:schemeClr val="bg1"/>
                          </a:solidFill>
                          <a:effectLst/>
                          <a:latin typeface="Arial" panose="020B0604020202020204" pitchFamily="34" charset="0"/>
                          <a:cs typeface="Arial" panose="020B0604020202020204" pitchFamily="34" charset="0"/>
                        </a:rPr>
                        <a:t>2028 год</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64422">
                <a:tc vMerge="1">
                  <a:txBody>
                    <a:bodyPr/>
                    <a:lstStyle/>
                    <a:p>
                      <a:endParaRPr lang="ru-RU"/>
                    </a:p>
                  </a:txBody>
                  <a:tcPr/>
                </a:tc>
                <a:tc>
                  <a:txBody>
                    <a:bodyPr/>
                    <a:lstStyle/>
                    <a:p>
                      <a:pPr algn="ctr"/>
                      <a:r>
                        <a:rPr lang="ru-RU" sz="1200" dirty="0">
                          <a:effectLst/>
                          <a:latin typeface="Arial" panose="020B0604020202020204" pitchFamily="34" charset="0"/>
                          <a:cs typeface="Arial" panose="020B0604020202020204" pitchFamily="34" charset="0"/>
                        </a:rPr>
                        <a:t>Всего</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ФБ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ОБ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 ГО</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340010">
                <a:tc gridSpan="5">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Объекты образования</a:t>
                      </a:r>
                    </a:p>
                  </a:txBody>
                  <a:tcPr marL="68580" marR="68580" marT="0" marB="0" anchor="ctr">
                    <a:solidFill>
                      <a:srgbClr val="336699"/>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36699"/>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9060453"/>
                  </a:ext>
                </a:extLst>
              </a:tr>
              <a:tr h="585197">
                <a:tc>
                  <a:txBody>
                    <a:bodyPr/>
                    <a:lstStyle/>
                    <a:p>
                      <a:pPr>
                        <a:lnSpc>
                          <a:spcPct val="115000"/>
                        </a:lnSpc>
                        <a:spcAft>
                          <a:spcPts val="1000"/>
                        </a:spcAft>
                      </a:pPr>
                      <a:r>
                        <a:rPr lang="ru-RU" sz="1200" dirty="0">
                          <a:solidFill>
                            <a:schemeClr val="bg1"/>
                          </a:solidFill>
                          <a:effectLst/>
                          <a:latin typeface="Arial" panose="020B0604020202020204" pitchFamily="34" charset="0"/>
                          <a:ea typeface="Segoe UI Emoji" panose="020B0502040204020203" pitchFamily="34" charset="0"/>
                          <a:cs typeface="Arial" panose="020B0604020202020204" pitchFamily="34" charset="0"/>
                        </a:rPr>
                        <a:t>Строительство объекта "Пристрой к МБОУ "Школа № 3"</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1 600,0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Segoe UI Emoji" panose="020B0502040204020203" pitchFamily="34" charset="0"/>
                          <a:cs typeface="Arial" panose="020B0604020202020204" pitchFamily="34" charset="0"/>
                        </a:rPr>
                        <a:t>1 600,0</a:t>
                      </a:r>
                      <a:endParaRPr lang="ru-RU" sz="120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195693644"/>
                  </a:ext>
                </a:extLst>
              </a:tr>
              <a:tr h="722206">
                <a:tc>
                  <a:txBody>
                    <a:bodyPr/>
                    <a:lstStyle/>
                    <a:p>
                      <a:pPr>
                        <a:lnSpc>
                          <a:spcPct val="115000"/>
                        </a:lnSpc>
                        <a:spcAft>
                          <a:spcPts val="1000"/>
                        </a:spcAft>
                      </a:pPr>
                      <a:r>
                        <a:rPr lang="ru-RU" sz="1200" dirty="0">
                          <a:solidFill>
                            <a:schemeClr val="bg1"/>
                          </a:solidFill>
                          <a:effectLst/>
                          <a:latin typeface="Arial" panose="020B0604020202020204" pitchFamily="34" charset="0"/>
                          <a:ea typeface="Segoe UI Emoji" panose="020B0502040204020203" pitchFamily="34" charset="0"/>
                          <a:cs typeface="Arial" panose="020B0604020202020204" pitchFamily="34" charset="0"/>
                        </a:rPr>
                        <a:t>ПИР и строительство объекта "Общеобразовательная школа в п.ст.Тарасиха (на 144 места)"</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1 267,2</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1 267,2</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821081135"/>
                  </a:ext>
                </a:extLst>
              </a:tr>
              <a:tr h="722206">
                <a:tc>
                  <a:txBody>
                    <a:bodyPr/>
                    <a:lstStyle/>
                    <a:p>
                      <a:pPr>
                        <a:lnSpc>
                          <a:spcPct val="115000"/>
                        </a:lnSpc>
                        <a:spcAft>
                          <a:spcPts val="1000"/>
                        </a:spcAft>
                      </a:pPr>
                      <a:r>
                        <a:rPr lang="ru-RU" sz="1200" dirty="0">
                          <a:solidFill>
                            <a:schemeClr val="bg1"/>
                          </a:solidFill>
                          <a:effectLst/>
                          <a:latin typeface="Arial" panose="020B0604020202020204" pitchFamily="34" charset="0"/>
                          <a:ea typeface="Segoe UI Emoji" panose="020B0502040204020203" pitchFamily="34" charset="0"/>
                          <a:cs typeface="Arial" panose="020B0604020202020204" pitchFamily="34" charset="0"/>
                        </a:rPr>
                        <a:t>ПИР и строительство объекта "Общеобразовательная школа в д.Овсянка (на 108 мест)"</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950,4</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Segoe UI Emoji" panose="020B0502040204020203" pitchFamily="34" charset="0"/>
                          <a:cs typeface="Arial" panose="020B0604020202020204" pitchFamily="34" charset="0"/>
                        </a:rPr>
                        <a:t>950,4</a:t>
                      </a:r>
                      <a:endParaRPr lang="ru-RU" sz="120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731848171"/>
                  </a:ext>
                </a:extLst>
              </a:tr>
              <a:tr h="565839">
                <a:tc>
                  <a:txBody>
                    <a:bodyPr/>
                    <a:lstStyle/>
                    <a:p>
                      <a:pPr>
                        <a:lnSpc>
                          <a:spcPct val="115000"/>
                        </a:lnSpc>
                        <a:spcAft>
                          <a:spcPts val="1000"/>
                        </a:spcAft>
                      </a:pPr>
                      <a:r>
                        <a:rPr lang="ru-RU" sz="1200" dirty="0">
                          <a:solidFill>
                            <a:schemeClr val="bg1"/>
                          </a:solidFill>
                          <a:effectLst/>
                          <a:latin typeface="Arial" panose="020B0604020202020204" pitchFamily="34" charset="0"/>
                          <a:ea typeface="Segoe UI Emoji" panose="020B0502040204020203" pitchFamily="34" charset="0"/>
                          <a:cs typeface="Arial" panose="020B0604020202020204" pitchFamily="34" charset="0"/>
                        </a:rPr>
                        <a:t>Прочие работы, услуги по объектам образования</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Segoe UI Emoji" panose="020B0502040204020203" pitchFamily="34" charset="0"/>
                          <a:cs typeface="Arial" panose="020B0604020202020204" pitchFamily="34" charset="0"/>
                        </a:rPr>
                        <a:t>500,0</a:t>
                      </a:r>
                      <a:endParaRPr lang="ru-RU" sz="120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500,0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3835895473"/>
                  </a:ext>
                </a:extLst>
              </a:tr>
              <a:tr h="565839">
                <a:tc>
                  <a:txBody>
                    <a:bodyPr/>
                    <a:lstStyle/>
                    <a:p>
                      <a:pPr>
                        <a:lnSpc>
                          <a:spcPct val="115000"/>
                        </a:lnSpc>
                        <a:spcAft>
                          <a:spcPts val="1000"/>
                        </a:spcAft>
                      </a:pPr>
                      <a:r>
                        <a:rPr lang="ru-RU" sz="1200" dirty="0">
                          <a:solidFill>
                            <a:schemeClr val="bg1"/>
                          </a:solidFill>
                          <a:effectLst/>
                          <a:latin typeface="Arial" panose="020B0604020202020204" pitchFamily="34" charset="0"/>
                          <a:ea typeface="Segoe UI Emoji" panose="020B0502040204020203"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4 317,6</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0,0</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Segoe UI Emoji" panose="020B0502040204020203" pitchFamily="34" charset="0"/>
                          <a:cs typeface="Arial" panose="020B0604020202020204" pitchFamily="34" charset="0"/>
                        </a:rPr>
                        <a:t>4 317,6</a:t>
                      </a:r>
                      <a:endParaRPr lang="ru-RU" sz="1200" dirty="0">
                        <a:effectLst/>
                        <a:latin typeface="Arial" panose="020B0604020202020204" pitchFamily="34" charset="0"/>
                        <a:ea typeface="Segoe UI Emoji" panose="020B0502040204020203"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4172499471"/>
                  </a:ext>
                </a:extLst>
              </a:tr>
            </a:tbl>
          </a:graphicData>
        </a:graphic>
      </p:graphicFrame>
      <p:sp>
        <p:nvSpPr>
          <p:cNvPr id="5" name="Номер слайда 1">
            <a:extLst>
              <a:ext uri="{FF2B5EF4-FFF2-40B4-BE49-F238E27FC236}">
                <a16:creationId xmlns:a16="http://schemas.microsoft.com/office/drawing/2014/main" id="{9B57836F-FA74-5734-0AB8-6EED88ECF65D}"/>
              </a:ext>
            </a:extLst>
          </p:cNvPr>
          <p:cNvSpPr txBox="1">
            <a:spLocks/>
          </p:cNvSpPr>
          <p:nvPr/>
        </p:nvSpPr>
        <p:spPr>
          <a:xfrm>
            <a:off x="6570980" y="8891271"/>
            <a:ext cx="287020" cy="227329"/>
          </a:xfrm>
          <a:prstGeom prst="rect">
            <a:avLst/>
          </a:prstGeom>
        </p:spPr>
        <p:txBody>
          <a:bodyPr wrap="square" lIns="0" tIns="0" rIns="0" bIns="0">
            <a:spAutoFit/>
          </a:bodyPr>
          <a:lstStyle>
            <a:defPPr>
              <a:defRPr lang="ru-RU"/>
            </a:defPPr>
            <a:lvl1pPr marL="0" algn="l" defTabSz="914400" rtl="0" eaLnBrk="1" latinLnBrk="0" hangingPunct="1">
              <a:defRPr sz="12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340">
              <a:spcBef>
                <a:spcPts val="165"/>
              </a:spcBef>
            </a:pPr>
            <a:fld id="{81D60167-4931-47E6-BA6A-407CBD079E47}" type="slidenum">
              <a:rPr lang="ru-RU" spc="-100" smtClean="0"/>
              <a:pPr marL="53340">
                <a:spcBef>
                  <a:spcPts val="165"/>
                </a:spcBef>
              </a:pPr>
              <a:t>62</a:t>
            </a:fld>
            <a:endParaRPr lang="ru-RU" spc="-100" dirty="0"/>
          </a:p>
        </p:txBody>
      </p:sp>
    </p:spTree>
    <p:extLst>
      <p:ext uri="{BB962C8B-B14F-4D97-AF65-F5344CB8AC3E}">
        <p14:creationId xmlns:p14="http://schemas.microsoft.com/office/powerpoint/2010/main" val="2220369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21229">
              <a:schemeClr val="accent1">
                <a:lumMod val="5000"/>
                <a:lumOff val="95000"/>
              </a:schemeClr>
            </a:gs>
            <a:gs pos="54749">
              <a:schemeClr val="bg1"/>
            </a:gs>
            <a:gs pos="43000">
              <a:schemeClr val="accent1">
                <a:lumMod val="5000"/>
                <a:lumOff val="95000"/>
              </a:schemeClr>
            </a:gs>
            <a:gs pos="95000">
              <a:srgbClr val="EDF6F9"/>
            </a:gs>
            <a:gs pos="57000">
              <a:srgbClr val="EDF6F9"/>
            </a:gs>
            <a:gs pos="63000">
              <a:srgbClr val="EDF6F9"/>
            </a:gs>
          </a:gsLst>
          <a:lin ang="5400000" scaled="1"/>
        </a:gradFill>
        <a:effectLst/>
      </p:bgPr>
    </p:bg>
    <p:spTree>
      <p:nvGrpSpPr>
        <p:cNvPr id="1" name="">
          <a:extLst>
            <a:ext uri="{FF2B5EF4-FFF2-40B4-BE49-F238E27FC236}">
              <a16:creationId xmlns:a16="http://schemas.microsoft.com/office/drawing/2014/main" id="{074872FB-3298-6EF4-BE29-EC24AE543187}"/>
            </a:ext>
          </a:extLst>
        </p:cNvPr>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D87DC38-B8ED-F540-598D-5C79BF8AA3E9}"/>
              </a:ext>
            </a:extLst>
          </p:cNvPr>
          <p:cNvSpPr/>
          <p:nvPr/>
        </p:nvSpPr>
        <p:spPr>
          <a:xfrm>
            <a:off x="-471005" y="194781"/>
            <a:ext cx="7215809" cy="646331"/>
          </a:xfrm>
          <a:prstGeom prst="rect">
            <a:avLst/>
          </a:prstGeom>
        </p:spPr>
        <p:txBody>
          <a:bodyPr wrap="square">
            <a:spAutoFit/>
          </a:bodyPr>
          <a:lstStyle/>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Прогнозный план капитального строительства </a:t>
            </a:r>
          </a:p>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по муниципальному округу Семеновский на 2026-2028 </a:t>
            </a:r>
            <a:r>
              <a:rPr lang="ru-RU" b="1" dirty="0" err="1">
                <a:solidFill>
                  <a:schemeClr val="tx2"/>
                </a:solidFill>
                <a:latin typeface="Arial" panose="020B0604020202020204" pitchFamily="34" charset="0"/>
                <a:ea typeface="Verdana" panose="020B0604030504040204" pitchFamily="34" charset="0"/>
                <a:cs typeface="Arial" panose="020B0604020202020204" pitchFamily="34" charset="0"/>
              </a:rPr>
              <a:t>гг</a:t>
            </a:r>
            <a:endParaRPr lang="ru-RU"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455EE4BE-A47C-D616-A384-C86E442B1860}"/>
              </a:ext>
            </a:extLst>
          </p:cNvPr>
          <p:cNvSpPr>
            <a:spLocks noChangeArrowheads="1"/>
          </p:cNvSpPr>
          <p:nvPr/>
        </p:nvSpPr>
        <p:spPr bwMode="auto">
          <a:xfrm>
            <a:off x="4025900" y="36845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a:extLst>
              <a:ext uri="{FF2B5EF4-FFF2-40B4-BE49-F238E27FC236}">
                <a16:creationId xmlns:a16="http://schemas.microsoft.com/office/drawing/2014/main" id="{A35ED218-8718-83BE-34E6-0C2CB28712C1}"/>
              </a:ext>
            </a:extLst>
          </p:cNvPr>
          <p:cNvGraphicFramePr>
            <a:graphicFrameLocks noGrp="1"/>
          </p:cNvGraphicFramePr>
          <p:nvPr>
            <p:extLst>
              <p:ext uri="{D42A27DB-BD31-4B8C-83A1-F6EECF244321}">
                <p14:modId xmlns:p14="http://schemas.microsoft.com/office/powerpoint/2010/main" val="270005063"/>
              </p:ext>
            </p:extLst>
          </p:nvPr>
        </p:nvGraphicFramePr>
        <p:xfrm>
          <a:off x="152400" y="914400"/>
          <a:ext cx="6606209" cy="8001000"/>
        </p:xfrm>
        <a:graphic>
          <a:graphicData uri="http://schemas.openxmlformats.org/drawingml/2006/table">
            <a:tbl>
              <a:tblPr firstRow="1" firstCol="1" bandRow="1">
                <a:tableStyleId>{5C22544A-7EE6-4342-B048-85BDC9FD1C3A}</a:tableStyleId>
              </a:tblPr>
              <a:tblGrid>
                <a:gridCol w="2667001">
                  <a:extLst>
                    <a:ext uri="{9D8B030D-6E8A-4147-A177-3AD203B41FA5}">
                      <a16:colId xmlns:a16="http://schemas.microsoft.com/office/drawing/2014/main" val="1329990346"/>
                    </a:ext>
                  </a:extLst>
                </a:gridCol>
                <a:gridCol w="914400">
                  <a:extLst>
                    <a:ext uri="{9D8B030D-6E8A-4147-A177-3AD203B41FA5}">
                      <a16:colId xmlns:a16="http://schemas.microsoft.com/office/drawing/2014/main" val="423250035"/>
                    </a:ext>
                  </a:extLst>
                </a:gridCol>
                <a:gridCol w="877350">
                  <a:extLst>
                    <a:ext uri="{9D8B030D-6E8A-4147-A177-3AD203B41FA5}">
                      <a16:colId xmlns:a16="http://schemas.microsoft.com/office/drawing/2014/main" val="1348526891"/>
                    </a:ext>
                  </a:extLst>
                </a:gridCol>
                <a:gridCol w="1073729">
                  <a:extLst>
                    <a:ext uri="{9D8B030D-6E8A-4147-A177-3AD203B41FA5}">
                      <a16:colId xmlns:a16="http://schemas.microsoft.com/office/drawing/2014/main" val="1035679193"/>
                    </a:ext>
                  </a:extLst>
                </a:gridCol>
                <a:gridCol w="1073729">
                  <a:extLst>
                    <a:ext uri="{9D8B030D-6E8A-4147-A177-3AD203B41FA5}">
                      <a16:colId xmlns:a16="http://schemas.microsoft.com/office/drawing/2014/main" val="1242035342"/>
                    </a:ext>
                  </a:extLst>
                </a:gridCol>
              </a:tblGrid>
              <a:tr h="193738">
                <a:tc rowSpan="3">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Мероприятия</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4">
                  <a:txBody>
                    <a:bodyPr/>
                    <a:lstStyle/>
                    <a:p>
                      <a:pPr algn="ctr"/>
                      <a:r>
                        <a:rPr lang="ru-RU" sz="1200" dirty="0">
                          <a:effectLst/>
                          <a:latin typeface="Arial" panose="020B0604020202020204" pitchFamily="34" charset="0"/>
                          <a:cs typeface="Arial" panose="020B0604020202020204" pitchFamily="34" charset="0"/>
                        </a:rPr>
                        <a:t>Стоимость, тыс. рублей</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193738">
                <a:tc vMerge="1">
                  <a:txBody>
                    <a:bodyPr/>
                    <a:lstStyle/>
                    <a:p>
                      <a:endParaRPr lang="ru-RU"/>
                    </a:p>
                  </a:txBody>
                  <a:tcPr/>
                </a:tc>
                <a:tc gridSpan="4">
                  <a:txBody>
                    <a:bodyPr/>
                    <a:lstStyle/>
                    <a:p>
                      <a:pPr algn="ctr"/>
                      <a:r>
                        <a:rPr lang="ru-RU" sz="1200" dirty="0">
                          <a:solidFill>
                            <a:schemeClr val="bg1"/>
                          </a:solidFill>
                          <a:effectLst/>
                          <a:latin typeface="Arial" panose="020B0604020202020204" pitchFamily="34" charset="0"/>
                          <a:cs typeface="Arial" panose="020B0604020202020204" pitchFamily="34" charset="0"/>
                        </a:rPr>
                        <a:t>2028 год</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53812">
                <a:tc vMerge="1">
                  <a:txBody>
                    <a:bodyPr/>
                    <a:lstStyle/>
                    <a:p>
                      <a:endParaRPr lang="ru-RU"/>
                    </a:p>
                  </a:txBody>
                  <a:tcPr/>
                </a:tc>
                <a:tc>
                  <a:txBody>
                    <a:bodyPr/>
                    <a:lstStyle/>
                    <a:p>
                      <a:pPr algn="ctr"/>
                      <a:r>
                        <a:rPr lang="ru-RU" sz="1200" dirty="0">
                          <a:effectLst/>
                          <a:latin typeface="Arial" panose="020B0604020202020204" pitchFamily="34" charset="0"/>
                          <a:cs typeface="Arial" panose="020B0604020202020204" pitchFamily="34" charset="0"/>
                        </a:rPr>
                        <a:t>Всего</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ФБ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ОБ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 ГО</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343935">
                <a:tc gridSpan="5">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Объекты коммунальной инфраструктуры (инженерные коммуникации)</a:t>
                      </a: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extLst>
                  <a:ext uri="{0D108BD9-81ED-4DB2-BD59-A6C34878D82A}">
                    <a16:rowId xmlns:a16="http://schemas.microsoft.com/office/drawing/2014/main" val="1929071737"/>
                  </a:ext>
                </a:extLst>
              </a:tr>
              <a:tr h="1317890">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по адресу: Нижегородская область, г. Семенов, ул. Морозова, ул. Красина, ул. Трудовая, ул. Гражданская, ул. Октябрьская, ул. Песочная</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13 500,0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13 500,0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736803917"/>
                  </a:ext>
                </a:extLst>
              </a:tr>
              <a:tr h="1763488">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от жилых домов по адресу: Нижегородская обл., г. Семенов, д. Деяново, д.6,6А,8,11,14,15,18,20,21,23,23А,26,27,28,28А,32,36,37,40,42,52,55,56,61,62,62/1,64,65,66,67,72,73,77,83,85,94,24,34А,93,75</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9 000,0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9 000,0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330140306"/>
                  </a:ext>
                </a:extLst>
              </a:tr>
              <a:tr h="872293">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Наружные сети водоотведения от жилых домов по адресу: Нижегородская обл., г. Семенов, д. Дьяково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12 000,0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12 000,0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457152449"/>
                  </a:ext>
                </a:extLst>
              </a:tr>
              <a:tr h="2209086">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Строительство сети водоотведения по адресу: Нижегородская обл, г. Семенов на ул. Достоевского, ул. Белинского, ул. Юбилейная, ул. Лесная, ул. Завьялова, ул. </a:t>
                      </a:r>
                      <a:r>
                        <a:rPr lang="ru-RU"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О.Кошевого</a:t>
                      </a: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ул. Молодежная, ул. Фурманова, ул. Матросова, ул. Сосновая, ул. Зеленая, ул. Осипова</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14 500,0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14 500,0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782678841"/>
                  </a:ext>
                </a:extLst>
              </a:tr>
              <a:tr h="853020">
                <a:tc>
                  <a:txBody>
                    <a:bodyPr/>
                    <a:lstStyle/>
                    <a:p>
                      <a:pPr>
                        <a:lnSpc>
                          <a:spcPct val="115000"/>
                        </a:lnSpc>
                        <a:spcAft>
                          <a:spcPts val="1000"/>
                        </a:spcAft>
                      </a:pPr>
                      <a:r>
                        <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Система водоснабжения из подземных источников г. Семенов</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2 500,0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2 500,0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914052053"/>
                  </a:ext>
                </a:extLst>
              </a:tr>
            </a:tbl>
          </a:graphicData>
        </a:graphic>
      </p:graphicFrame>
      <p:sp>
        <p:nvSpPr>
          <p:cNvPr id="2" name="Номер слайда 1">
            <a:extLst>
              <a:ext uri="{FF2B5EF4-FFF2-40B4-BE49-F238E27FC236}">
                <a16:creationId xmlns:a16="http://schemas.microsoft.com/office/drawing/2014/main" id="{6650EAC8-70F0-C6A0-8BD2-61B43F5D3A15}"/>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63</a:t>
            </a:fld>
            <a:endParaRPr lang="ru-RU" spc="-100" dirty="0"/>
          </a:p>
        </p:txBody>
      </p:sp>
    </p:spTree>
    <p:extLst>
      <p:ext uri="{BB962C8B-B14F-4D97-AF65-F5344CB8AC3E}">
        <p14:creationId xmlns:p14="http://schemas.microsoft.com/office/powerpoint/2010/main" val="4225965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21229">
              <a:schemeClr val="accent1">
                <a:lumMod val="5000"/>
                <a:lumOff val="95000"/>
              </a:schemeClr>
            </a:gs>
            <a:gs pos="54749">
              <a:schemeClr val="bg1"/>
            </a:gs>
            <a:gs pos="43000">
              <a:schemeClr val="accent1">
                <a:lumMod val="5000"/>
                <a:lumOff val="95000"/>
              </a:schemeClr>
            </a:gs>
            <a:gs pos="95000">
              <a:srgbClr val="EDF6F9"/>
            </a:gs>
            <a:gs pos="57000">
              <a:srgbClr val="EDF6F9"/>
            </a:gs>
            <a:gs pos="63000">
              <a:srgbClr val="EDF6F9"/>
            </a:gs>
          </a:gsLst>
          <a:lin ang="5400000" scaled="1"/>
        </a:gradFill>
        <a:effectLst/>
      </p:bgPr>
    </p:bg>
    <p:spTree>
      <p:nvGrpSpPr>
        <p:cNvPr id="1" name="">
          <a:extLst>
            <a:ext uri="{FF2B5EF4-FFF2-40B4-BE49-F238E27FC236}">
              <a16:creationId xmlns:a16="http://schemas.microsoft.com/office/drawing/2014/main" id="{141F015E-5806-65ED-E4AC-AFCB61EB84AD}"/>
            </a:ext>
          </a:extLst>
        </p:cNvPr>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86A5847-0C2A-18D5-8A96-18FB1EF980DD}"/>
              </a:ext>
            </a:extLst>
          </p:cNvPr>
          <p:cNvSpPr/>
          <p:nvPr/>
        </p:nvSpPr>
        <p:spPr>
          <a:xfrm>
            <a:off x="-471005" y="194781"/>
            <a:ext cx="7215809" cy="646331"/>
          </a:xfrm>
          <a:prstGeom prst="rect">
            <a:avLst/>
          </a:prstGeom>
        </p:spPr>
        <p:txBody>
          <a:bodyPr wrap="square">
            <a:spAutoFit/>
          </a:bodyPr>
          <a:lstStyle/>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Прогнозный план капитального строительства </a:t>
            </a:r>
          </a:p>
          <a:p>
            <a:pPr indent="450215" algn="ctr">
              <a:spcAft>
                <a:spcPts val="0"/>
              </a:spcAft>
            </a:pPr>
            <a:r>
              <a:rPr lang="ru-RU" b="1" dirty="0">
                <a:solidFill>
                  <a:schemeClr val="tx2"/>
                </a:solidFill>
                <a:latin typeface="Arial" panose="020B0604020202020204" pitchFamily="34" charset="0"/>
                <a:ea typeface="Verdana" panose="020B0604030504040204" pitchFamily="34" charset="0"/>
                <a:cs typeface="Arial" panose="020B0604020202020204" pitchFamily="34" charset="0"/>
              </a:rPr>
              <a:t>по муниципальному округу Семеновский на 2026-2028 </a:t>
            </a:r>
            <a:r>
              <a:rPr lang="ru-RU" b="1" dirty="0" err="1">
                <a:solidFill>
                  <a:schemeClr val="tx2"/>
                </a:solidFill>
                <a:latin typeface="Arial" panose="020B0604020202020204" pitchFamily="34" charset="0"/>
                <a:ea typeface="Verdana" panose="020B0604030504040204" pitchFamily="34" charset="0"/>
                <a:cs typeface="Arial" panose="020B0604020202020204" pitchFamily="34" charset="0"/>
              </a:rPr>
              <a:t>гг</a:t>
            </a:r>
            <a:endParaRPr lang="ru-RU"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C5730A4D-CDB8-E624-CA05-300CE0CB264E}"/>
              </a:ext>
            </a:extLst>
          </p:cNvPr>
          <p:cNvSpPr>
            <a:spLocks noChangeArrowheads="1"/>
          </p:cNvSpPr>
          <p:nvPr/>
        </p:nvSpPr>
        <p:spPr bwMode="auto">
          <a:xfrm>
            <a:off x="4025900" y="36845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a:extLst>
              <a:ext uri="{FF2B5EF4-FFF2-40B4-BE49-F238E27FC236}">
                <a16:creationId xmlns:a16="http://schemas.microsoft.com/office/drawing/2014/main" id="{1269DE14-75C1-217A-8A59-289EC9711D37}"/>
              </a:ext>
            </a:extLst>
          </p:cNvPr>
          <p:cNvGraphicFramePr>
            <a:graphicFrameLocks noGrp="1"/>
          </p:cNvGraphicFramePr>
          <p:nvPr>
            <p:extLst>
              <p:ext uri="{D42A27DB-BD31-4B8C-83A1-F6EECF244321}">
                <p14:modId xmlns:p14="http://schemas.microsoft.com/office/powerpoint/2010/main" val="2794677415"/>
              </p:ext>
            </p:extLst>
          </p:nvPr>
        </p:nvGraphicFramePr>
        <p:xfrm>
          <a:off x="152400" y="914400"/>
          <a:ext cx="6606209" cy="6477000"/>
        </p:xfrm>
        <a:graphic>
          <a:graphicData uri="http://schemas.openxmlformats.org/drawingml/2006/table">
            <a:tbl>
              <a:tblPr firstRow="1" firstCol="1" bandRow="1">
                <a:tableStyleId>{5C22544A-7EE6-4342-B048-85BDC9FD1C3A}</a:tableStyleId>
              </a:tblPr>
              <a:tblGrid>
                <a:gridCol w="2667001">
                  <a:extLst>
                    <a:ext uri="{9D8B030D-6E8A-4147-A177-3AD203B41FA5}">
                      <a16:colId xmlns:a16="http://schemas.microsoft.com/office/drawing/2014/main" val="1329990346"/>
                    </a:ext>
                  </a:extLst>
                </a:gridCol>
                <a:gridCol w="914400">
                  <a:extLst>
                    <a:ext uri="{9D8B030D-6E8A-4147-A177-3AD203B41FA5}">
                      <a16:colId xmlns:a16="http://schemas.microsoft.com/office/drawing/2014/main" val="423250035"/>
                    </a:ext>
                  </a:extLst>
                </a:gridCol>
                <a:gridCol w="877350">
                  <a:extLst>
                    <a:ext uri="{9D8B030D-6E8A-4147-A177-3AD203B41FA5}">
                      <a16:colId xmlns:a16="http://schemas.microsoft.com/office/drawing/2014/main" val="1348526891"/>
                    </a:ext>
                  </a:extLst>
                </a:gridCol>
                <a:gridCol w="1073729">
                  <a:extLst>
                    <a:ext uri="{9D8B030D-6E8A-4147-A177-3AD203B41FA5}">
                      <a16:colId xmlns:a16="http://schemas.microsoft.com/office/drawing/2014/main" val="1035679193"/>
                    </a:ext>
                  </a:extLst>
                </a:gridCol>
                <a:gridCol w="1073729">
                  <a:extLst>
                    <a:ext uri="{9D8B030D-6E8A-4147-A177-3AD203B41FA5}">
                      <a16:colId xmlns:a16="http://schemas.microsoft.com/office/drawing/2014/main" val="1242035342"/>
                    </a:ext>
                  </a:extLst>
                </a:gridCol>
              </a:tblGrid>
              <a:tr h="240505">
                <a:tc rowSpan="3">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Мероприятия</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gridSpan="4">
                  <a:txBody>
                    <a:bodyPr/>
                    <a:lstStyle/>
                    <a:p>
                      <a:pPr algn="ctr"/>
                      <a:r>
                        <a:rPr lang="ru-RU" sz="1200" dirty="0">
                          <a:effectLst/>
                          <a:latin typeface="Arial" panose="020B0604020202020204" pitchFamily="34" charset="0"/>
                          <a:cs typeface="Arial" panose="020B0604020202020204" pitchFamily="34" charset="0"/>
                        </a:rPr>
                        <a:t>Стоимость, тыс. рублей</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277715"/>
                  </a:ext>
                </a:extLst>
              </a:tr>
              <a:tr h="240505">
                <a:tc vMerge="1">
                  <a:txBody>
                    <a:bodyPr/>
                    <a:lstStyle/>
                    <a:p>
                      <a:endParaRPr lang="ru-RU"/>
                    </a:p>
                  </a:txBody>
                  <a:tcPr/>
                </a:tc>
                <a:tc gridSpan="4">
                  <a:txBody>
                    <a:bodyPr/>
                    <a:lstStyle/>
                    <a:p>
                      <a:pPr algn="ctr"/>
                      <a:r>
                        <a:rPr lang="ru-RU" sz="1200" dirty="0">
                          <a:solidFill>
                            <a:schemeClr val="bg1"/>
                          </a:solidFill>
                          <a:effectLst/>
                          <a:latin typeface="Arial" panose="020B0604020202020204" pitchFamily="34" charset="0"/>
                          <a:cs typeface="Arial" panose="020B0604020202020204" pitchFamily="34" charset="0"/>
                        </a:rPr>
                        <a:t>2028 год</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rgbClr val="336699"/>
                        </a:gs>
                        <a:gs pos="43000">
                          <a:srgbClr val="336699"/>
                        </a:gs>
                        <a:gs pos="100000">
                          <a:srgbClr val="336699"/>
                        </a:gs>
                        <a:gs pos="89000">
                          <a:srgbClr val="336699"/>
                        </a:gs>
                        <a:gs pos="100000">
                          <a:srgbClr val="336699"/>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1102723"/>
                  </a:ext>
                </a:extLst>
              </a:tr>
              <a:tr h="253114">
                <a:tc vMerge="1">
                  <a:txBody>
                    <a:bodyPr/>
                    <a:lstStyle/>
                    <a:p>
                      <a:endParaRPr lang="ru-RU"/>
                    </a:p>
                  </a:txBody>
                  <a:tcPr/>
                </a:tc>
                <a:tc>
                  <a:txBody>
                    <a:bodyPr/>
                    <a:lstStyle/>
                    <a:p>
                      <a:pPr algn="ctr"/>
                      <a:r>
                        <a:rPr lang="ru-RU" sz="1200" dirty="0">
                          <a:effectLst/>
                          <a:latin typeface="Arial" panose="020B0604020202020204" pitchFamily="34" charset="0"/>
                          <a:cs typeface="Arial" panose="020B0604020202020204" pitchFamily="34" charset="0"/>
                        </a:rPr>
                        <a:t>Всего</a:t>
                      </a:r>
                      <a:endParaRPr lang="ru-RU" sz="1200" dirty="0">
                        <a:latin typeface="Arial" panose="020B060402020202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ФБ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ОБ</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cs typeface="Arial" panose="020B0604020202020204" pitchFamily="34" charset="0"/>
                        </a:rPr>
                        <a:t> ГО</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gradFill>
                      <a:gsLst>
                        <a:gs pos="54749">
                          <a:schemeClr val="accent5">
                            <a:lumMod val="20000"/>
                            <a:lumOff val="80000"/>
                          </a:schemeClr>
                        </a:gs>
                        <a:gs pos="43000">
                          <a:schemeClr val="accent5">
                            <a:lumMod val="20000"/>
                            <a:lumOff val="80000"/>
                          </a:schemeClr>
                        </a:gs>
                        <a:gs pos="100000">
                          <a:schemeClr val="accent5">
                            <a:lumMod val="20000"/>
                            <a:lumOff val="80000"/>
                          </a:schemeClr>
                        </a:gs>
                        <a:gs pos="86032">
                          <a:schemeClr val="accent5">
                            <a:lumMod val="20000"/>
                            <a:lumOff val="80000"/>
                          </a:schemeClr>
                        </a:gs>
                        <a:gs pos="76000">
                          <a:schemeClr val="accent5">
                            <a:lumMod val="20000"/>
                            <a:lumOff val="80000"/>
                          </a:schemeClr>
                        </a:gs>
                        <a:gs pos="65000">
                          <a:schemeClr val="accent5">
                            <a:lumMod val="20000"/>
                            <a:lumOff val="80000"/>
                          </a:schemeClr>
                        </a:gs>
                      </a:gsLst>
                      <a:lin ang="5400000" scaled="1"/>
                    </a:gradFill>
                  </a:tcPr>
                </a:tc>
                <a:extLst>
                  <a:ext uri="{0D108BD9-81ED-4DB2-BD59-A6C34878D82A}">
                    <a16:rowId xmlns:a16="http://schemas.microsoft.com/office/drawing/2014/main" val="2528096167"/>
                  </a:ext>
                </a:extLst>
              </a:tr>
              <a:tr h="268211">
                <a:tc gridSpan="5">
                  <a:txBody>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Водоснабжение и канализация</a:t>
                      </a:r>
                      <a:endParaRPr kumimoji="0" lang="ru-RU" sz="1200" b="1"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4446" marR="24446" marT="0" marB="0" anchor="ctr">
                    <a:solidFill>
                      <a:srgbClr val="336699"/>
                    </a:solidFill>
                  </a:tcPr>
                </a:tc>
                <a:tc hMerge="1">
                  <a:txBody>
                    <a:bodyPr/>
                    <a:lstStyle/>
                    <a:p>
                      <a:endParaRPr lang="ru-RU" dirty="0"/>
                    </a:p>
                  </a:txBody>
                  <a:tcPr>
                    <a:solidFill>
                      <a:srgbClr val="336699"/>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9060453"/>
                  </a:ext>
                </a:extLst>
              </a:tr>
              <a:tr h="1345881">
                <a:tc>
                  <a:txBody>
                    <a:bodyPr/>
                    <a:lstStyle/>
                    <a:p>
                      <a:pPr>
                        <a:lnSpc>
                          <a:spcPct val="115000"/>
                        </a:lnSpc>
                        <a:spcAft>
                          <a:spcPts val="1000"/>
                        </a:spcAft>
                      </a:pPr>
                      <a:r>
                        <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Строительство станции водоочистки г.Семенов, ул.50 лет Октября, д.130</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55 555,6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55 000,0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555,6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821081135"/>
                  </a:ext>
                </a:extLst>
              </a:tr>
              <a:tr h="806275">
                <a:tc>
                  <a:txBody>
                    <a:bodyPr/>
                    <a:lstStyle/>
                    <a:p>
                      <a:pPr>
                        <a:lnSpc>
                          <a:spcPct val="115000"/>
                        </a:lnSpc>
                        <a:spcAft>
                          <a:spcPts val="1000"/>
                        </a:spcAft>
                      </a:pPr>
                      <a:r>
                        <a:rPr lang="ru-RU"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Прочие работы, услуги по объектам  коммунального хозяйства</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731848171"/>
                  </a:ext>
                </a:extLst>
              </a:tr>
              <a:tr h="303639">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108 055,6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ru-R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55 000,0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53 055,6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76069244"/>
                  </a:ext>
                </a:extLst>
              </a:tr>
              <a:tr h="426957">
                <a:tc gridSpan="5">
                  <a:txBody>
                    <a:bodyPr/>
                    <a:lstStyle/>
                    <a:p>
                      <a:pPr algn="ct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Объекты  культуры)</a:t>
                      </a:r>
                    </a:p>
                  </a:txBody>
                  <a:tcPr marL="68580" marR="68580" marT="0" marB="0" anchor="ctr">
                    <a:solidFill>
                      <a:schemeClr val="accent1">
                        <a:lumMod val="75000"/>
                      </a:schemeClr>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gn="ctr">
                        <a:lnSpc>
                          <a:spcPct val="115000"/>
                        </a:lnSpc>
                        <a:spcAft>
                          <a:spcPts val="100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extLst>
                  <a:ext uri="{0D108BD9-81ED-4DB2-BD59-A6C34878D82A}">
                    <a16:rowId xmlns:a16="http://schemas.microsoft.com/office/drawing/2014/main" val="1929071737"/>
                  </a:ext>
                </a:extLst>
              </a:tr>
              <a:tr h="1031932">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Дом культуры (расположенный по адресу: Нижегородская обл., г.о.Семеновский, п.ст. Тарасиха)</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11 600,0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dirty="0">
                          <a:effectLst/>
                          <a:latin typeface="Arial" panose="020B0604020202020204" pitchFamily="34" charset="0"/>
                          <a:ea typeface="Calibri" panose="020F0502020204030204" pitchFamily="34" charset="0"/>
                          <a:cs typeface="Arial" panose="020B0604020202020204" pitchFamily="34" charset="0"/>
                        </a:rPr>
                        <a:t>11 600,0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736803917"/>
                  </a:ext>
                </a:extLst>
              </a:tr>
              <a:tr h="501051">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Итого: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11 600,0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11 600,0</a:t>
                      </a:r>
                    </a:p>
                  </a:txBody>
                  <a:tcPr marL="68580" marR="68580" marT="0" marB="0" anchor="ctr">
                    <a:solidFill>
                      <a:schemeClr val="accent5">
                        <a:lumMod val="20000"/>
                        <a:lumOff val="80000"/>
                      </a:schemeClr>
                    </a:solidFill>
                  </a:tcPr>
                </a:tc>
                <a:extLst>
                  <a:ext uri="{0D108BD9-81ED-4DB2-BD59-A6C34878D82A}">
                    <a16:rowId xmlns:a16="http://schemas.microsoft.com/office/drawing/2014/main" val="2457152449"/>
                  </a:ext>
                </a:extLst>
              </a:tr>
              <a:tr h="1058930">
                <a:tc>
                  <a:txBody>
                    <a:bodyPr/>
                    <a:lstStyle/>
                    <a:p>
                      <a:pPr>
                        <a:lnSpc>
                          <a:spcPct val="115000"/>
                        </a:lnSpc>
                        <a:spcAft>
                          <a:spcPts val="1000"/>
                        </a:spcAft>
                      </a:pPr>
                      <a:r>
                        <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Всего:</a:t>
                      </a:r>
                    </a:p>
                  </a:txBody>
                  <a:tcPr marL="68580" marR="68580" marT="0" marB="0" anchor="ctr">
                    <a:gradFill>
                      <a:gsLst>
                        <a:gs pos="54749">
                          <a:srgbClr val="336699"/>
                        </a:gs>
                        <a:gs pos="43000">
                          <a:srgbClr val="336699"/>
                        </a:gs>
                        <a:gs pos="100000">
                          <a:srgbClr val="336699"/>
                        </a:gs>
                        <a:gs pos="89000">
                          <a:srgbClr val="336699"/>
                        </a:gs>
                        <a:gs pos="100000">
                          <a:srgbClr val="336699"/>
                        </a:gs>
                      </a:gsLst>
                      <a:lin ang="5400000" scaled="1"/>
                    </a:gra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123 972,6</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55 000,0</a:t>
                      </a: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ru-RU" sz="1200" b="1" dirty="0">
                          <a:effectLst/>
                          <a:latin typeface="Arial" panose="020B0604020202020204" pitchFamily="34" charset="0"/>
                          <a:ea typeface="Calibri" panose="020F0502020204030204" pitchFamily="34" charset="0"/>
                          <a:cs typeface="Arial" panose="020B0604020202020204" pitchFamily="34" charset="0"/>
                        </a:rPr>
                        <a:t>68 972,6</a:t>
                      </a:r>
                    </a:p>
                  </a:txBody>
                  <a:tcPr marL="68580" marR="68580" marT="0" marB="0" anchor="ctr">
                    <a:solidFill>
                      <a:schemeClr val="accent5">
                        <a:lumMod val="20000"/>
                        <a:lumOff val="80000"/>
                      </a:schemeClr>
                    </a:solidFill>
                  </a:tcPr>
                </a:tc>
                <a:extLst>
                  <a:ext uri="{0D108BD9-81ED-4DB2-BD59-A6C34878D82A}">
                    <a16:rowId xmlns:a16="http://schemas.microsoft.com/office/drawing/2014/main" val="4294458995"/>
                  </a:ext>
                </a:extLst>
              </a:tr>
            </a:tbl>
          </a:graphicData>
        </a:graphic>
      </p:graphicFrame>
      <p:sp>
        <p:nvSpPr>
          <p:cNvPr id="2" name="Номер слайда 1">
            <a:extLst>
              <a:ext uri="{FF2B5EF4-FFF2-40B4-BE49-F238E27FC236}">
                <a16:creationId xmlns:a16="http://schemas.microsoft.com/office/drawing/2014/main" id="{63C0ECBA-E345-715D-78D9-76CA779EF16C}"/>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64</a:t>
            </a:fld>
            <a:endParaRPr lang="ru-RU" spc="-100" dirty="0"/>
          </a:p>
        </p:txBody>
      </p:sp>
    </p:spTree>
    <p:extLst>
      <p:ext uri="{BB962C8B-B14F-4D97-AF65-F5344CB8AC3E}">
        <p14:creationId xmlns:p14="http://schemas.microsoft.com/office/powerpoint/2010/main" val="3860309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685800" y="0"/>
            <a:ext cx="7731376" cy="5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lgn="ctr">
              <a:spcBef>
                <a:spcPts val="100"/>
              </a:spcBef>
              <a:spcAft>
                <a:spcPts val="0"/>
              </a:spcAft>
            </a:pPr>
            <a:r>
              <a:rPr lang="ru-RU"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Муниципальная</a:t>
            </a:r>
            <a:r>
              <a:rPr lang="ru-RU" b="1" spc="15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программа</a:t>
            </a:r>
            <a:endParaRPr lang="en-US"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2700" algn="ctr">
              <a:spcBef>
                <a:spcPts val="100"/>
              </a:spcBef>
              <a:spcAft>
                <a:spcPts val="0"/>
              </a:spcAft>
            </a:pPr>
            <a:r>
              <a:rPr lang="ru-RU"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Управление муниципальными финансами                    муниципального округа Семеновский </a:t>
            </a:r>
          </a:p>
          <a:p>
            <a:pPr marL="12700" algn="ctr">
              <a:spcBef>
                <a:spcPts val="100"/>
              </a:spcBef>
              <a:spcAft>
                <a:spcPts val="0"/>
              </a:spcAft>
            </a:pPr>
            <a:r>
              <a:rPr lang="ru-RU"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Нижегородской области"</a:t>
            </a:r>
            <a:br>
              <a:rPr lang="ru-RU"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br>
            <a:endParaRPr lang="ru-RU"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 name="Прямоугольник 5"/>
          <p:cNvSpPr/>
          <p:nvPr/>
        </p:nvSpPr>
        <p:spPr>
          <a:xfrm>
            <a:off x="-152400" y="1143000"/>
            <a:ext cx="3429000" cy="1797928"/>
          </a:xfrm>
          <a:prstGeom prst="rect">
            <a:avLst/>
          </a:prstGeom>
        </p:spPr>
        <p:txBody>
          <a:bodyPr>
            <a:spAutoFit/>
          </a:bodyPr>
          <a:lstStyle/>
          <a:p>
            <a:pPr marL="309245">
              <a:lnSpc>
                <a:spcPts val="1565"/>
              </a:lnSpc>
              <a:spcBef>
                <a:spcPts val="605"/>
              </a:spcBef>
              <a:spcAft>
                <a:spcPts val="0"/>
              </a:spcAft>
            </a:pPr>
            <a:r>
              <a:rPr lang="ru-RU" sz="13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Цель</a:t>
            </a:r>
            <a:r>
              <a:rPr lang="ru-RU" sz="1300" b="1" spc="13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300"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p>
          <a:p>
            <a:pPr marL="314960">
              <a:lnSpc>
                <a:spcPts val="1270"/>
              </a:lnSpc>
              <a:spcAft>
                <a:spcPts val="0"/>
              </a:spcAft>
            </a:pPr>
            <a:r>
              <a:rPr lang="ru-RU" sz="1300" dirty="0">
                <a:solidFill>
                  <a:schemeClr val="tx2"/>
                </a:solidFill>
                <a:latin typeface="Arial" panose="020B0604020202020204" pitchFamily="34" charset="0"/>
                <a:ea typeface="Times New Roman" panose="02020603050405020304" pitchFamily="18" charset="0"/>
                <a:cs typeface="Arial" panose="020B0604020202020204" pitchFamily="34" charset="0"/>
              </a:rPr>
              <a:t>Обеспечение сбалансированности и устойчивости бюджета муниципального округа Семеновский Нижегородской области, повышение эффективности и качества управления муниципальными финансами муниципального округа Семеновский Нижегородской области</a:t>
            </a:r>
            <a:br>
              <a:rPr lang="ru-RU" sz="13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ru-RU" sz="1300"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Прямоугольник 6"/>
          <p:cNvSpPr/>
          <p:nvPr/>
        </p:nvSpPr>
        <p:spPr>
          <a:xfrm>
            <a:off x="3089024" y="1066800"/>
            <a:ext cx="3768976" cy="2126223"/>
          </a:xfrm>
          <a:prstGeom prst="rect">
            <a:avLst/>
          </a:prstGeom>
        </p:spPr>
        <p:txBody>
          <a:bodyPr wrap="square">
            <a:spAutoFit/>
          </a:bodyPr>
          <a:lstStyle/>
          <a:p>
            <a:pPr marL="314960">
              <a:spcBef>
                <a:spcPts val="85"/>
              </a:spcBef>
              <a:spcAft>
                <a:spcPts val="0"/>
              </a:spcAft>
              <a:tabLst>
                <a:tab pos="2970530" algn="l"/>
              </a:tabLst>
            </a:pPr>
            <a:r>
              <a:rPr lang="ru-RU" sz="1300" b="1" spc="-345" dirty="0">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П  </a:t>
            </a:r>
            <a:r>
              <a:rPr lang="ru-RU" sz="1300" b="1" dirty="0">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рограмма Утверждена</a:t>
            </a:r>
            <a:endParaRPr lang="ru-RU" sz="1300" dirty="0">
              <a:solidFill>
                <a:schemeClr val="tx2">
                  <a:lumMod val="50000"/>
                </a:schemeClr>
              </a:solidFill>
              <a:latin typeface="Arial" panose="020B0604020202020204" pitchFamily="34" charset="0"/>
              <a:ea typeface="Tahoma" panose="020B0604030504040204" pitchFamily="34" charset="0"/>
              <a:cs typeface="Arial" panose="020B0604020202020204" pitchFamily="34" charset="0"/>
            </a:endParaRPr>
          </a:p>
          <a:p>
            <a:pPr marL="309245">
              <a:lnSpc>
                <a:spcPts val="1325"/>
              </a:lnSpc>
              <a:spcAft>
                <a:spcPts val="0"/>
              </a:spcAft>
            </a:pP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Постановление</a:t>
            </a:r>
            <a:r>
              <a:rPr lang="ru-RU" sz="1300" spc="80"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администрации городского округа Семеновский Нижегородской</a:t>
            </a:r>
            <a:r>
              <a:rPr lang="ru-RU" sz="1300" spc="-110"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области</a:t>
            </a:r>
            <a:r>
              <a:rPr lang="ru-RU" sz="1300" spc="-90"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от</a:t>
            </a:r>
            <a:r>
              <a:rPr lang="ru-RU" sz="1300" spc="-60"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27.11.2017 №3033 "Об утверждении муниципальной</a:t>
            </a:r>
            <a:r>
              <a:rPr lang="ru-RU" sz="1300" spc="5"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программы</a:t>
            </a:r>
            <a:r>
              <a:rPr lang="ru-RU" sz="1300" spc="50"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"Управление муниципальными финансами муниципального округа Семеновский Нижегородской области"</a:t>
            </a:r>
            <a:br>
              <a:rPr lang="ru-RU" sz="1300" dirty="0">
                <a:solidFill>
                  <a:srgbClr val="244060"/>
                </a:solidFill>
                <a:latin typeface="Arial" panose="020B0604020202020204" pitchFamily="34" charset="0"/>
                <a:ea typeface="Verdana" panose="020B0604030504040204" pitchFamily="34" charset="0"/>
                <a:cs typeface="Arial" panose="020B0604020202020204" pitchFamily="34" charset="0"/>
              </a:rPr>
            </a:br>
            <a:r>
              <a:rPr lang="ru-RU" sz="1300" b="1"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Муниципальный</a:t>
            </a:r>
            <a:r>
              <a:rPr lang="ru-RU" sz="1300" b="1" spc="5"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 </a:t>
            </a:r>
            <a:r>
              <a:rPr lang="ru-RU" sz="1300" b="1"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заказчик-координатор</a:t>
            </a:r>
            <a:r>
              <a:rPr lang="ru-RU" sz="1300" b="1" spc="5"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 </a:t>
            </a:r>
            <a:br>
              <a:rPr lang="ru-RU" sz="1300" b="1" spc="5" dirty="0">
                <a:solidFill>
                  <a:srgbClr val="FF9A7B"/>
                </a:solidFill>
                <a:latin typeface="Arial" panose="020B0604020202020204" pitchFamily="34" charset="0"/>
                <a:ea typeface="Verdana" panose="020B0604030504040204" pitchFamily="34" charset="0"/>
                <a:cs typeface="Arial" panose="020B0604020202020204" pitchFamily="34" charset="0"/>
              </a:rPr>
            </a:br>
            <a:r>
              <a:rPr lang="ru-RU" sz="1300" dirty="0">
                <a:solidFill>
                  <a:schemeClr val="tx2"/>
                </a:solidFill>
                <a:latin typeface="Arial" panose="020B0604020202020204" pitchFamily="34" charset="0"/>
                <a:ea typeface="Verdana" panose="020B0604030504040204" pitchFamily="34" charset="0"/>
                <a:cs typeface="Arial" panose="020B0604020202020204" pitchFamily="34" charset="0"/>
              </a:rPr>
              <a:t>Финансовое управление администрации муниципального округа Семеновский</a:t>
            </a:r>
          </a:p>
        </p:txBody>
      </p:sp>
      <p:grpSp>
        <p:nvGrpSpPr>
          <p:cNvPr id="9" name="Group 558"/>
          <p:cNvGrpSpPr>
            <a:grpSpLocks/>
          </p:cNvGrpSpPr>
          <p:nvPr/>
        </p:nvGrpSpPr>
        <p:grpSpPr bwMode="auto">
          <a:xfrm>
            <a:off x="3563469" y="3518605"/>
            <a:ext cx="3016885" cy="737252"/>
            <a:chOff x="5486" y="2140"/>
            <a:chExt cx="4751" cy="1137"/>
          </a:xfrm>
          <a:solidFill>
            <a:schemeClr val="tx2"/>
          </a:solidFill>
        </p:grpSpPr>
        <p:sp>
          <p:nvSpPr>
            <p:cNvPr id="10" name="Freeform 564"/>
            <p:cNvSpPr>
              <a:spLocks/>
            </p:cNvSpPr>
            <p:nvPr/>
          </p:nvSpPr>
          <p:spPr bwMode="auto">
            <a:xfrm>
              <a:off x="5674" y="2140"/>
              <a:ext cx="864" cy="1118"/>
            </a:xfrm>
            <a:custGeom>
              <a:avLst/>
              <a:gdLst>
                <a:gd name="T0" fmla="+- 0 6399 5679"/>
                <a:gd name="T1" fmla="*/ T0 w 864"/>
                <a:gd name="T2" fmla="+- 0 578 578"/>
                <a:gd name="T3" fmla="*/ 578 h 2685"/>
                <a:gd name="T4" fmla="+- 0 5823 5679"/>
                <a:gd name="T5" fmla="*/ T4 w 864"/>
                <a:gd name="T6" fmla="+- 0 578 578"/>
                <a:gd name="T7" fmla="*/ 578 h 2685"/>
                <a:gd name="T8" fmla="+- 0 5767 5679"/>
                <a:gd name="T9" fmla="*/ T8 w 864"/>
                <a:gd name="T10" fmla="+- 0 589 578"/>
                <a:gd name="T11" fmla="*/ 589 h 2685"/>
                <a:gd name="T12" fmla="+- 0 5721 5679"/>
                <a:gd name="T13" fmla="*/ T12 w 864"/>
                <a:gd name="T14" fmla="+- 0 620 578"/>
                <a:gd name="T15" fmla="*/ 620 h 2685"/>
                <a:gd name="T16" fmla="+- 0 5690 5679"/>
                <a:gd name="T17" fmla="*/ T16 w 864"/>
                <a:gd name="T18" fmla="+- 0 666 578"/>
                <a:gd name="T19" fmla="*/ 666 h 2685"/>
                <a:gd name="T20" fmla="+- 0 5679 5679"/>
                <a:gd name="T21" fmla="*/ T20 w 864"/>
                <a:gd name="T22" fmla="+- 0 722 578"/>
                <a:gd name="T23" fmla="*/ 722 h 2685"/>
                <a:gd name="T24" fmla="+- 0 5679 5679"/>
                <a:gd name="T25" fmla="*/ T24 w 864"/>
                <a:gd name="T26" fmla="+- 0 3118 578"/>
                <a:gd name="T27" fmla="*/ 3118 h 2685"/>
                <a:gd name="T28" fmla="+- 0 5690 5679"/>
                <a:gd name="T29" fmla="*/ T28 w 864"/>
                <a:gd name="T30" fmla="+- 0 3174 578"/>
                <a:gd name="T31" fmla="*/ 3174 h 2685"/>
                <a:gd name="T32" fmla="+- 0 5721 5679"/>
                <a:gd name="T33" fmla="*/ T32 w 864"/>
                <a:gd name="T34" fmla="+- 0 3220 578"/>
                <a:gd name="T35" fmla="*/ 3220 h 2685"/>
                <a:gd name="T36" fmla="+- 0 5767 5679"/>
                <a:gd name="T37" fmla="*/ T36 w 864"/>
                <a:gd name="T38" fmla="+- 0 3251 578"/>
                <a:gd name="T39" fmla="*/ 3251 h 2685"/>
                <a:gd name="T40" fmla="+- 0 5823 5679"/>
                <a:gd name="T41" fmla="*/ T40 w 864"/>
                <a:gd name="T42" fmla="+- 0 3262 578"/>
                <a:gd name="T43" fmla="*/ 3262 h 2685"/>
                <a:gd name="T44" fmla="+- 0 6399 5679"/>
                <a:gd name="T45" fmla="*/ T44 w 864"/>
                <a:gd name="T46" fmla="+- 0 3262 578"/>
                <a:gd name="T47" fmla="*/ 3262 h 2685"/>
                <a:gd name="T48" fmla="+- 0 6455 5679"/>
                <a:gd name="T49" fmla="*/ T48 w 864"/>
                <a:gd name="T50" fmla="+- 0 3251 578"/>
                <a:gd name="T51" fmla="*/ 3251 h 2685"/>
                <a:gd name="T52" fmla="+- 0 6500 5679"/>
                <a:gd name="T53" fmla="*/ T52 w 864"/>
                <a:gd name="T54" fmla="+- 0 3220 578"/>
                <a:gd name="T55" fmla="*/ 3220 h 2685"/>
                <a:gd name="T56" fmla="+- 0 6531 5679"/>
                <a:gd name="T57" fmla="*/ T56 w 864"/>
                <a:gd name="T58" fmla="+- 0 3174 578"/>
                <a:gd name="T59" fmla="*/ 3174 h 2685"/>
                <a:gd name="T60" fmla="+- 0 6543 5679"/>
                <a:gd name="T61" fmla="*/ T60 w 864"/>
                <a:gd name="T62" fmla="+- 0 3118 578"/>
                <a:gd name="T63" fmla="*/ 3118 h 2685"/>
                <a:gd name="T64" fmla="+- 0 6543 5679"/>
                <a:gd name="T65" fmla="*/ T64 w 864"/>
                <a:gd name="T66" fmla="+- 0 722 578"/>
                <a:gd name="T67" fmla="*/ 722 h 2685"/>
                <a:gd name="T68" fmla="+- 0 6531 5679"/>
                <a:gd name="T69" fmla="*/ T68 w 864"/>
                <a:gd name="T70" fmla="+- 0 666 578"/>
                <a:gd name="T71" fmla="*/ 666 h 2685"/>
                <a:gd name="T72" fmla="+- 0 6500 5679"/>
                <a:gd name="T73" fmla="*/ T72 w 864"/>
                <a:gd name="T74" fmla="+- 0 620 578"/>
                <a:gd name="T75" fmla="*/ 620 h 2685"/>
                <a:gd name="T76" fmla="+- 0 6455 5679"/>
                <a:gd name="T77" fmla="*/ T76 w 864"/>
                <a:gd name="T78" fmla="+- 0 589 578"/>
                <a:gd name="T79" fmla="*/ 589 h 2685"/>
                <a:gd name="T80" fmla="+- 0 6399 5679"/>
                <a:gd name="T81" fmla="*/ T80 w 864"/>
                <a:gd name="T82" fmla="+- 0 578 578"/>
                <a:gd name="T83" fmla="*/ 578 h 2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85">
                  <a:moveTo>
                    <a:pt x="720" y="0"/>
                  </a:moveTo>
                  <a:lnTo>
                    <a:pt x="144" y="0"/>
                  </a:lnTo>
                  <a:lnTo>
                    <a:pt x="88" y="11"/>
                  </a:lnTo>
                  <a:lnTo>
                    <a:pt x="42" y="42"/>
                  </a:lnTo>
                  <a:lnTo>
                    <a:pt x="11" y="88"/>
                  </a:lnTo>
                  <a:lnTo>
                    <a:pt x="0" y="144"/>
                  </a:lnTo>
                  <a:lnTo>
                    <a:pt x="0" y="2540"/>
                  </a:lnTo>
                  <a:lnTo>
                    <a:pt x="11" y="2596"/>
                  </a:lnTo>
                  <a:lnTo>
                    <a:pt x="42" y="2642"/>
                  </a:lnTo>
                  <a:lnTo>
                    <a:pt x="88" y="2673"/>
                  </a:lnTo>
                  <a:lnTo>
                    <a:pt x="144" y="2684"/>
                  </a:lnTo>
                  <a:lnTo>
                    <a:pt x="720" y="2684"/>
                  </a:lnTo>
                  <a:lnTo>
                    <a:pt x="776" y="2673"/>
                  </a:lnTo>
                  <a:lnTo>
                    <a:pt x="821" y="2642"/>
                  </a:lnTo>
                  <a:lnTo>
                    <a:pt x="852" y="2596"/>
                  </a:lnTo>
                  <a:lnTo>
                    <a:pt x="864" y="2540"/>
                  </a:lnTo>
                  <a:lnTo>
                    <a:pt x="864" y="144"/>
                  </a:lnTo>
                  <a:lnTo>
                    <a:pt x="852" y="88"/>
                  </a:lnTo>
                  <a:lnTo>
                    <a:pt x="821" y="42"/>
                  </a:lnTo>
                  <a:lnTo>
                    <a:pt x="776" y="11"/>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297083"/>
                </a:solidFill>
              </a:endParaRPr>
            </a:p>
          </p:txBody>
        </p:sp>
        <p:sp>
          <p:nvSpPr>
            <p:cNvPr id="11" name="Freeform 562"/>
            <p:cNvSpPr>
              <a:spLocks/>
            </p:cNvSpPr>
            <p:nvPr/>
          </p:nvSpPr>
          <p:spPr bwMode="auto">
            <a:xfrm>
              <a:off x="7429" y="2140"/>
              <a:ext cx="864" cy="1099"/>
            </a:xfrm>
            <a:custGeom>
              <a:avLst/>
              <a:gdLst>
                <a:gd name="T0" fmla="+- 0 8119 7399"/>
                <a:gd name="T1" fmla="*/ T0 w 864"/>
                <a:gd name="T2" fmla="+- 0 956 956"/>
                <a:gd name="T3" fmla="*/ 956 h 2306"/>
                <a:gd name="T4" fmla="+- 0 7543 7399"/>
                <a:gd name="T5" fmla="*/ T4 w 864"/>
                <a:gd name="T6" fmla="+- 0 956 956"/>
                <a:gd name="T7" fmla="*/ 956 h 2306"/>
                <a:gd name="T8" fmla="+- 0 7487 7399"/>
                <a:gd name="T9" fmla="*/ T8 w 864"/>
                <a:gd name="T10" fmla="+- 0 968 956"/>
                <a:gd name="T11" fmla="*/ 968 h 2306"/>
                <a:gd name="T12" fmla="+- 0 7441 7399"/>
                <a:gd name="T13" fmla="*/ T12 w 864"/>
                <a:gd name="T14" fmla="+- 0 999 956"/>
                <a:gd name="T15" fmla="*/ 999 h 2306"/>
                <a:gd name="T16" fmla="+- 0 7411 7399"/>
                <a:gd name="T17" fmla="*/ T16 w 864"/>
                <a:gd name="T18" fmla="+- 0 1044 956"/>
                <a:gd name="T19" fmla="*/ 1044 h 2306"/>
                <a:gd name="T20" fmla="+- 0 7399 7399"/>
                <a:gd name="T21" fmla="*/ T20 w 864"/>
                <a:gd name="T22" fmla="+- 0 1100 956"/>
                <a:gd name="T23" fmla="*/ 1100 h 2306"/>
                <a:gd name="T24" fmla="+- 0 7399 7399"/>
                <a:gd name="T25" fmla="*/ T24 w 864"/>
                <a:gd name="T26" fmla="+- 0 3118 956"/>
                <a:gd name="T27" fmla="*/ 3118 h 2306"/>
                <a:gd name="T28" fmla="+- 0 7411 7399"/>
                <a:gd name="T29" fmla="*/ T28 w 864"/>
                <a:gd name="T30" fmla="+- 0 3174 956"/>
                <a:gd name="T31" fmla="*/ 3174 h 2306"/>
                <a:gd name="T32" fmla="+- 0 7441 7399"/>
                <a:gd name="T33" fmla="*/ T32 w 864"/>
                <a:gd name="T34" fmla="+- 0 3220 956"/>
                <a:gd name="T35" fmla="*/ 3220 h 2306"/>
                <a:gd name="T36" fmla="+- 0 7487 7399"/>
                <a:gd name="T37" fmla="*/ T36 w 864"/>
                <a:gd name="T38" fmla="+- 0 3251 956"/>
                <a:gd name="T39" fmla="*/ 3251 h 2306"/>
                <a:gd name="T40" fmla="+- 0 7543 7399"/>
                <a:gd name="T41" fmla="*/ T40 w 864"/>
                <a:gd name="T42" fmla="+- 0 3262 956"/>
                <a:gd name="T43" fmla="*/ 3262 h 2306"/>
                <a:gd name="T44" fmla="+- 0 8119 7399"/>
                <a:gd name="T45" fmla="*/ T44 w 864"/>
                <a:gd name="T46" fmla="+- 0 3262 956"/>
                <a:gd name="T47" fmla="*/ 3262 h 2306"/>
                <a:gd name="T48" fmla="+- 0 8175 7399"/>
                <a:gd name="T49" fmla="*/ T48 w 864"/>
                <a:gd name="T50" fmla="+- 0 3251 956"/>
                <a:gd name="T51" fmla="*/ 3251 h 2306"/>
                <a:gd name="T52" fmla="+- 0 8221 7399"/>
                <a:gd name="T53" fmla="*/ T52 w 864"/>
                <a:gd name="T54" fmla="+- 0 3220 956"/>
                <a:gd name="T55" fmla="*/ 3220 h 2306"/>
                <a:gd name="T56" fmla="+- 0 8252 7399"/>
                <a:gd name="T57" fmla="*/ T56 w 864"/>
                <a:gd name="T58" fmla="+- 0 3174 956"/>
                <a:gd name="T59" fmla="*/ 3174 h 2306"/>
                <a:gd name="T60" fmla="+- 0 8263 7399"/>
                <a:gd name="T61" fmla="*/ T60 w 864"/>
                <a:gd name="T62" fmla="+- 0 3118 956"/>
                <a:gd name="T63" fmla="*/ 3118 h 2306"/>
                <a:gd name="T64" fmla="+- 0 8263 7399"/>
                <a:gd name="T65" fmla="*/ T64 w 864"/>
                <a:gd name="T66" fmla="+- 0 1100 956"/>
                <a:gd name="T67" fmla="*/ 1100 h 2306"/>
                <a:gd name="T68" fmla="+- 0 8252 7399"/>
                <a:gd name="T69" fmla="*/ T68 w 864"/>
                <a:gd name="T70" fmla="+- 0 1044 956"/>
                <a:gd name="T71" fmla="*/ 1044 h 2306"/>
                <a:gd name="T72" fmla="+- 0 8221 7399"/>
                <a:gd name="T73" fmla="*/ T72 w 864"/>
                <a:gd name="T74" fmla="+- 0 999 956"/>
                <a:gd name="T75" fmla="*/ 999 h 2306"/>
                <a:gd name="T76" fmla="+- 0 8175 7399"/>
                <a:gd name="T77" fmla="*/ T76 w 864"/>
                <a:gd name="T78" fmla="+- 0 968 956"/>
                <a:gd name="T79" fmla="*/ 968 h 2306"/>
                <a:gd name="T80" fmla="+- 0 8119 739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2" y="43"/>
                  </a:lnTo>
                  <a:lnTo>
                    <a:pt x="12" y="88"/>
                  </a:lnTo>
                  <a:lnTo>
                    <a:pt x="0" y="144"/>
                  </a:lnTo>
                  <a:lnTo>
                    <a:pt x="0" y="2162"/>
                  </a:lnTo>
                  <a:lnTo>
                    <a:pt x="12" y="2218"/>
                  </a:lnTo>
                  <a:lnTo>
                    <a:pt x="42"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297083"/>
                </a:solidFill>
              </a:endParaRPr>
            </a:p>
          </p:txBody>
        </p:sp>
        <p:sp>
          <p:nvSpPr>
            <p:cNvPr id="12" name="Freeform 560"/>
            <p:cNvSpPr>
              <a:spLocks/>
            </p:cNvSpPr>
            <p:nvPr/>
          </p:nvSpPr>
          <p:spPr bwMode="auto">
            <a:xfrm>
              <a:off x="9105" y="2140"/>
              <a:ext cx="864" cy="1118"/>
            </a:xfrm>
            <a:custGeom>
              <a:avLst/>
              <a:gdLst>
                <a:gd name="T0" fmla="+- 0 9839 9119"/>
                <a:gd name="T1" fmla="*/ T0 w 864"/>
                <a:gd name="T2" fmla="+- 0 956 956"/>
                <a:gd name="T3" fmla="*/ 956 h 2306"/>
                <a:gd name="T4" fmla="+- 0 9263 9119"/>
                <a:gd name="T5" fmla="*/ T4 w 864"/>
                <a:gd name="T6" fmla="+- 0 956 956"/>
                <a:gd name="T7" fmla="*/ 956 h 2306"/>
                <a:gd name="T8" fmla="+- 0 9207 9119"/>
                <a:gd name="T9" fmla="*/ T8 w 864"/>
                <a:gd name="T10" fmla="+- 0 968 956"/>
                <a:gd name="T11" fmla="*/ 968 h 2306"/>
                <a:gd name="T12" fmla="+- 0 9162 9119"/>
                <a:gd name="T13" fmla="*/ T12 w 864"/>
                <a:gd name="T14" fmla="+- 0 999 956"/>
                <a:gd name="T15" fmla="*/ 999 h 2306"/>
                <a:gd name="T16" fmla="+- 0 9131 9119"/>
                <a:gd name="T17" fmla="*/ T16 w 864"/>
                <a:gd name="T18" fmla="+- 0 1044 956"/>
                <a:gd name="T19" fmla="*/ 1044 h 2306"/>
                <a:gd name="T20" fmla="+- 0 9119 9119"/>
                <a:gd name="T21" fmla="*/ T20 w 864"/>
                <a:gd name="T22" fmla="+- 0 1100 956"/>
                <a:gd name="T23" fmla="*/ 1100 h 2306"/>
                <a:gd name="T24" fmla="+- 0 9119 9119"/>
                <a:gd name="T25" fmla="*/ T24 w 864"/>
                <a:gd name="T26" fmla="+- 0 3118 956"/>
                <a:gd name="T27" fmla="*/ 3118 h 2306"/>
                <a:gd name="T28" fmla="+- 0 9131 9119"/>
                <a:gd name="T29" fmla="*/ T28 w 864"/>
                <a:gd name="T30" fmla="+- 0 3174 956"/>
                <a:gd name="T31" fmla="*/ 3174 h 2306"/>
                <a:gd name="T32" fmla="+- 0 9162 9119"/>
                <a:gd name="T33" fmla="*/ T32 w 864"/>
                <a:gd name="T34" fmla="+- 0 3220 956"/>
                <a:gd name="T35" fmla="*/ 3220 h 2306"/>
                <a:gd name="T36" fmla="+- 0 9207 9119"/>
                <a:gd name="T37" fmla="*/ T36 w 864"/>
                <a:gd name="T38" fmla="+- 0 3251 956"/>
                <a:gd name="T39" fmla="*/ 3251 h 2306"/>
                <a:gd name="T40" fmla="+- 0 9263 9119"/>
                <a:gd name="T41" fmla="*/ T40 w 864"/>
                <a:gd name="T42" fmla="+- 0 3262 956"/>
                <a:gd name="T43" fmla="*/ 3262 h 2306"/>
                <a:gd name="T44" fmla="+- 0 9839 9119"/>
                <a:gd name="T45" fmla="*/ T44 w 864"/>
                <a:gd name="T46" fmla="+- 0 3262 956"/>
                <a:gd name="T47" fmla="*/ 3262 h 2306"/>
                <a:gd name="T48" fmla="+- 0 9895 9119"/>
                <a:gd name="T49" fmla="*/ T48 w 864"/>
                <a:gd name="T50" fmla="+- 0 3251 956"/>
                <a:gd name="T51" fmla="*/ 3251 h 2306"/>
                <a:gd name="T52" fmla="+- 0 9941 9119"/>
                <a:gd name="T53" fmla="*/ T52 w 864"/>
                <a:gd name="T54" fmla="+- 0 3220 956"/>
                <a:gd name="T55" fmla="*/ 3220 h 2306"/>
                <a:gd name="T56" fmla="+- 0 9972 9119"/>
                <a:gd name="T57" fmla="*/ T56 w 864"/>
                <a:gd name="T58" fmla="+- 0 3174 956"/>
                <a:gd name="T59" fmla="*/ 3174 h 2306"/>
                <a:gd name="T60" fmla="+- 0 9983 9119"/>
                <a:gd name="T61" fmla="*/ T60 w 864"/>
                <a:gd name="T62" fmla="+- 0 3118 956"/>
                <a:gd name="T63" fmla="*/ 3118 h 2306"/>
                <a:gd name="T64" fmla="+- 0 9983 9119"/>
                <a:gd name="T65" fmla="*/ T64 w 864"/>
                <a:gd name="T66" fmla="+- 0 1100 956"/>
                <a:gd name="T67" fmla="*/ 1100 h 2306"/>
                <a:gd name="T68" fmla="+- 0 9972 9119"/>
                <a:gd name="T69" fmla="*/ T68 w 864"/>
                <a:gd name="T70" fmla="+- 0 1044 956"/>
                <a:gd name="T71" fmla="*/ 1044 h 2306"/>
                <a:gd name="T72" fmla="+- 0 9941 9119"/>
                <a:gd name="T73" fmla="*/ T72 w 864"/>
                <a:gd name="T74" fmla="+- 0 999 956"/>
                <a:gd name="T75" fmla="*/ 999 h 2306"/>
                <a:gd name="T76" fmla="+- 0 9895 9119"/>
                <a:gd name="T77" fmla="*/ T76 w 864"/>
                <a:gd name="T78" fmla="+- 0 968 956"/>
                <a:gd name="T79" fmla="*/ 968 h 2306"/>
                <a:gd name="T80" fmla="+- 0 9839 911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3" y="43"/>
                  </a:lnTo>
                  <a:lnTo>
                    <a:pt x="12" y="88"/>
                  </a:lnTo>
                  <a:lnTo>
                    <a:pt x="0" y="144"/>
                  </a:lnTo>
                  <a:lnTo>
                    <a:pt x="0" y="2162"/>
                  </a:lnTo>
                  <a:lnTo>
                    <a:pt x="12" y="2218"/>
                  </a:lnTo>
                  <a:lnTo>
                    <a:pt x="43"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297083"/>
                </a:solidFill>
              </a:endParaRPr>
            </a:p>
          </p:txBody>
        </p:sp>
        <p:cxnSp>
          <p:nvCxnSpPr>
            <p:cNvPr id="13" name="Line 559"/>
            <p:cNvCxnSpPr>
              <a:cxnSpLocks noChangeShapeType="1"/>
            </p:cNvCxnSpPr>
            <p:nvPr/>
          </p:nvCxnSpPr>
          <p:spPr bwMode="auto">
            <a:xfrm>
              <a:off x="5486" y="3277"/>
              <a:ext cx="4751" cy="0"/>
            </a:xfrm>
            <a:prstGeom prst="line">
              <a:avLst/>
            </a:prstGeom>
            <a:grpFill/>
            <a:ln w="9525">
              <a:solidFill>
                <a:srgbClr val="297083"/>
              </a:solidFill>
              <a:prstDash val="solid"/>
              <a:round/>
              <a:headEnd/>
              <a:tailEnd/>
            </a:ln>
          </p:spPr>
        </p:cxnSp>
      </p:grpSp>
      <p:sp>
        <p:nvSpPr>
          <p:cNvPr id="15" name="Прямоугольник 14"/>
          <p:cNvSpPr/>
          <p:nvPr/>
        </p:nvSpPr>
        <p:spPr>
          <a:xfrm>
            <a:off x="3599176" y="3195097"/>
            <a:ext cx="759503" cy="369332"/>
          </a:xfrm>
          <a:prstGeom prst="rect">
            <a:avLst/>
          </a:prstGeom>
        </p:spPr>
        <p:txBody>
          <a:bodyPr wrap="none">
            <a:spAutoFit/>
          </a:bodyPr>
          <a:lstStyle/>
          <a:p>
            <a:pPr marL="12700" marR="46990" algn="r">
              <a:spcBef>
                <a:spcPts val="595"/>
              </a:spcBef>
              <a:spcAft>
                <a:spcPts val="0"/>
              </a:spcAft>
            </a:pPr>
            <a:r>
              <a:rPr lang="ru-RU" b="1" dirty="0">
                <a:solidFill>
                  <a:schemeClr val="tx2">
                    <a:lumMod val="50000"/>
                  </a:schemeClr>
                </a:solidFill>
                <a:latin typeface="Tahoma" panose="020B0604030504040204" pitchFamily="34" charset="0"/>
                <a:ea typeface="Tahoma" panose="020B0604030504040204" pitchFamily="34" charset="0"/>
              </a:rPr>
              <a:t>36,1</a:t>
            </a:r>
          </a:p>
        </p:txBody>
      </p:sp>
      <p:sp>
        <p:nvSpPr>
          <p:cNvPr id="16" name="Прямоугольник 15"/>
          <p:cNvSpPr/>
          <p:nvPr/>
        </p:nvSpPr>
        <p:spPr>
          <a:xfrm>
            <a:off x="4717169" y="3178345"/>
            <a:ext cx="759503" cy="369332"/>
          </a:xfrm>
          <a:prstGeom prst="rect">
            <a:avLst/>
          </a:prstGeom>
        </p:spPr>
        <p:txBody>
          <a:bodyPr wrap="none">
            <a:spAutoFit/>
          </a:bodyPr>
          <a:lstStyle/>
          <a:p>
            <a:pPr marL="12700" marR="46990" algn="r">
              <a:spcBef>
                <a:spcPts val="595"/>
              </a:spcBef>
              <a:spcAft>
                <a:spcPts val="0"/>
              </a:spcAft>
            </a:pPr>
            <a:r>
              <a:rPr lang="ru-RU" b="1" dirty="0">
                <a:solidFill>
                  <a:schemeClr val="tx2">
                    <a:lumMod val="50000"/>
                  </a:schemeClr>
                </a:solidFill>
                <a:latin typeface="Tahoma" panose="020B0604030504040204" pitchFamily="34" charset="0"/>
                <a:ea typeface="Tahoma" panose="020B0604030504040204" pitchFamily="34" charset="0"/>
              </a:rPr>
              <a:t>36,1</a:t>
            </a:r>
          </a:p>
        </p:txBody>
      </p:sp>
      <p:sp>
        <p:nvSpPr>
          <p:cNvPr id="17" name="Прямоугольник 16"/>
          <p:cNvSpPr/>
          <p:nvPr/>
        </p:nvSpPr>
        <p:spPr>
          <a:xfrm>
            <a:off x="5759865" y="3178345"/>
            <a:ext cx="759503" cy="369332"/>
          </a:xfrm>
          <a:prstGeom prst="rect">
            <a:avLst/>
          </a:prstGeom>
        </p:spPr>
        <p:txBody>
          <a:bodyPr wrap="none">
            <a:spAutoFit/>
          </a:bodyPr>
          <a:lstStyle/>
          <a:p>
            <a:pPr marL="12700" marR="46990" algn="r">
              <a:spcBef>
                <a:spcPts val="595"/>
              </a:spcBef>
              <a:spcAft>
                <a:spcPts val="0"/>
              </a:spcAft>
            </a:pPr>
            <a:r>
              <a:rPr lang="ru-RU" b="1" dirty="0">
                <a:solidFill>
                  <a:schemeClr val="tx2">
                    <a:lumMod val="50000"/>
                  </a:schemeClr>
                </a:solidFill>
                <a:latin typeface="Tahoma" panose="020B0604030504040204" pitchFamily="34" charset="0"/>
                <a:ea typeface="Tahoma" panose="020B0604030504040204" pitchFamily="34" charset="0"/>
              </a:rPr>
              <a:t>36,1</a:t>
            </a:r>
          </a:p>
        </p:txBody>
      </p:sp>
      <p:sp>
        <p:nvSpPr>
          <p:cNvPr id="18" name="Прямоугольник 17"/>
          <p:cNvSpPr/>
          <p:nvPr/>
        </p:nvSpPr>
        <p:spPr>
          <a:xfrm>
            <a:off x="3558707" y="4194209"/>
            <a:ext cx="774572" cy="369332"/>
          </a:xfrm>
          <a:prstGeom prst="rect">
            <a:avLst/>
          </a:prstGeom>
        </p:spPr>
        <p:txBody>
          <a:bodyPr wrap="none">
            <a:spAutoFit/>
          </a:bodyPr>
          <a:lstStyle/>
          <a:p>
            <a:pPr algn="r">
              <a:spcAft>
                <a:spcPts val="0"/>
              </a:spcAft>
            </a:pPr>
            <a:r>
              <a:rPr lang="ru-RU"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2026</a:t>
            </a:r>
            <a:endParaRPr lang="ru-RU" sz="14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Прямоугольник 18"/>
          <p:cNvSpPr/>
          <p:nvPr/>
        </p:nvSpPr>
        <p:spPr>
          <a:xfrm>
            <a:off x="4709635" y="4194209"/>
            <a:ext cx="774572" cy="369332"/>
          </a:xfrm>
          <a:prstGeom prst="rect">
            <a:avLst/>
          </a:prstGeom>
        </p:spPr>
        <p:txBody>
          <a:bodyPr wrap="none">
            <a:spAutoFit/>
          </a:bodyPr>
          <a:lstStyle/>
          <a:p>
            <a:pPr algn="r">
              <a:spcAft>
                <a:spcPts val="0"/>
              </a:spcAft>
            </a:pPr>
            <a:r>
              <a:rPr lang="ru-RU"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5793273" y="4216851"/>
            <a:ext cx="774572" cy="369332"/>
          </a:xfrm>
          <a:prstGeom prst="rect">
            <a:avLst/>
          </a:prstGeom>
        </p:spPr>
        <p:txBody>
          <a:bodyPr wrap="none">
            <a:spAutoFit/>
          </a:bodyPr>
          <a:lstStyle/>
          <a:p>
            <a:pPr algn="r">
              <a:spcAft>
                <a:spcPts val="0"/>
              </a:spcAft>
            </a:pPr>
            <a:r>
              <a:rPr lang="ru-RU" b="1" dirty="0">
                <a:solidFill>
                  <a:schemeClr val="tx2">
                    <a:lumMod val="50000"/>
                  </a:schemeClr>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481239529"/>
              </p:ext>
            </p:extLst>
          </p:nvPr>
        </p:nvGraphicFramePr>
        <p:xfrm>
          <a:off x="51669" y="4519025"/>
          <a:ext cx="6754662" cy="2427242"/>
        </p:xfrm>
        <a:graphic>
          <a:graphicData uri="http://schemas.openxmlformats.org/drawingml/2006/table">
            <a:tbl>
              <a:tblPr firstRow="1" bandRow="1">
                <a:tableStyleId>{6E25E649-3F16-4E02-A733-19D2CDBF48F0}</a:tableStyleId>
              </a:tblPr>
              <a:tblGrid>
                <a:gridCol w="3224931">
                  <a:extLst>
                    <a:ext uri="{9D8B030D-6E8A-4147-A177-3AD203B41FA5}">
                      <a16:colId xmlns:a16="http://schemas.microsoft.com/office/drawing/2014/main" val="3774808468"/>
                    </a:ext>
                  </a:extLst>
                </a:gridCol>
                <a:gridCol w="533400">
                  <a:extLst>
                    <a:ext uri="{9D8B030D-6E8A-4147-A177-3AD203B41FA5}">
                      <a16:colId xmlns:a16="http://schemas.microsoft.com/office/drawing/2014/main" val="1899860290"/>
                    </a:ext>
                  </a:extLst>
                </a:gridCol>
                <a:gridCol w="533400">
                  <a:extLst>
                    <a:ext uri="{9D8B030D-6E8A-4147-A177-3AD203B41FA5}">
                      <a16:colId xmlns:a16="http://schemas.microsoft.com/office/drawing/2014/main" val="2783679295"/>
                    </a:ext>
                  </a:extLst>
                </a:gridCol>
                <a:gridCol w="609600">
                  <a:extLst>
                    <a:ext uri="{9D8B030D-6E8A-4147-A177-3AD203B41FA5}">
                      <a16:colId xmlns:a16="http://schemas.microsoft.com/office/drawing/2014/main" val="3654125351"/>
                    </a:ext>
                  </a:extLst>
                </a:gridCol>
                <a:gridCol w="609600">
                  <a:extLst>
                    <a:ext uri="{9D8B030D-6E8A-4147-A177-3AD203B41FA5}">
                      <a16:colId xmlns:a16="http://schemas.microsoft.com/office/drawing/2014/main" val="700703708"/>
                    </a:ext>
                  </a:extLst>
                </a:gridCol>
                <a:gridCol w="706428">
                  <a:extLst>
                    <a:ext uri="{9D8B030D-6E8A-4147-A177-3AD203B41FA5}">
                      <a16:colId xmlns:a16="http://schemas.microsoft.com/office/drawing/2014/main" val="322115713"/>
                    </a:ext>
                  </a:extLst>
                </a:gridCol>
                <a:gridCol w="537303">
                  <a:extLst>
                    <a:ext uri="{9D8B030D-6E8A-4147-A177-3AD203B41FA5}">
                      <a16:colId xmlns:a16="http://schemas.microsoft.com/office/drawing/2014/main" val="260076594"/>
                    </a:ext>
                  </a:extLst>
                </a:gridCol>
              </a:tblGrid>
              <a:tr h="504392">
                <a:tc>
                  <a:txBody>
                    <a:bodyPr/>
                    <a:lstStyle/>
                    <a:p>
                      <a:pPr algn="ctr">
                        <a:spcBef>
                          <a:spcPts val="30"/>
                        </a:spcBef>
                        <a:spcAft>
                          <a:spcPts val="0"/>
                        </a:spcAft>
                      </a:pPr>
                      <a:r>
                        <a:rPr lang="ru-RU" sz="1200" dirty="0">
                          <a:effectLst/>
                        </a:rPr>
                        <a:t> Наименование</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a:spcBef>
                          <a:spcPts val="40"/>
                        </a:spcBef>
                        <a:spcAft>
                          <a:spcPts val="0"/>
                        </a:spcAft>
                      </a:pPr>
                      <a:r>
                        <a:rPr lang="ru-RU" sz="1200" dirty="0">
                          <a:effectLst/>
                        </a:rPr>
                        <a:t> </a:t>
                      </a:r>
                    </a:p>
                    <a:p>
                      <a:pPr marL="141605">
                        <a:lnSpc>
                          <a:spcPts val="1085"/>
                        </a:lnSpc>
                        <a:spcAft>
                          <a:spcPts val="0"/>
                        </a:spcAft>
                      </a:pPr>
                      <a:r>
                        <a:rPr lang="ru-RU" sz="1200" dirty="0">
                          <a:effectLst/>
                        </a:rPr>
                        <a:t>202</a:t>
                      </a:r>
                      <a:r>
                        <a:rPr lang="en-US" sz="1200" dirty="0">
                          <a:effectLst/>
                        </a:rPr>
                        <a:t>4</a:t>
                      </a:r>
                      <a:endParaRPr lang="ru-RU" sz="1200" dirty="0">
                        <a:effectLst/>
                      </a:endParaRPr>
                    </a:p>
                    <a:p>
                      <a:pPr marL="172085">
                        <a:lnSpc>
                          <a:spcPts val="108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spcBef>
                          <a:spcPts val="40"/>
                        </a:spcBef>
                        <a:spcAft>
                          <a:spcPts val="0"/>
                        </a:spcAft>
                      </a:pPr>
                      <a:r>
                        <a:rPr lang="ru-RU" sz="1200" dirty="0">
                          <a:effectLst/>
                        </a:rPr>
                        <a:t> </a:t>
                      </a:r>
                    </a:p>
                    <a:p>
                      <a:pPr marL="141605">
                        <a:lnSpc>
                          <a:spcPts val="1085"/>
                        </a:lnSpc>
                        <a:spcAft>
                          <a:spcPts val="0"/>
                        </a:spcAft>
                      </a:pPr>
                      <a:r>
                        <a:rPr lang="ru-RU" sz="1200" dirty="0">
                          <a:effectLst/>
                        </a:rPr>
                        <a:t>2025</a:t>
                      </a:r>
                    </a:p>
                    <a:p>
                      <a:pPr marL="172085">
                        <a:lnSpc>
                          <a:spcPts val="108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spcBef>
                          <a:spcPts val="40"/>
                        </a:spcBef>
                        <a:spcAft>
                          <a:spcPts val="0"/>
                        </a:spcAft>
                      </a:pPr>
                      <a:r>
                        <a:rPr lang="ru-RU" sz="1200" dirty="0">
                          <a:effectLst/>
                        </a:rPr>
                        <a:t> </a:t>
                      </a:r>
                      <a:endParaRPr lang="en-US" sz="1200" dirty="0">
                        <a:effectLst/>
                      </a:endParaRPr>
                    </a:p>
                    <a:p>
                      <a:pPr algn="ctr">
                        <a:spcBef>
                          <a:spcPts val="40"/>
                        </a:spcBef>
                        <a:spcAft>
                          <a:spcPts val="0"/>
                        </a:spcAft>
                      </a:pPr>
                      <a:r>
                        <a:rPr lang="ru-RU" sz="1200" dirty="0">
                          <a:effectLst/>
                        </a:rPr>
                        <a:t>2026</a:t>
                      </a:r>
                    </a:p>
                    <a:p>
                      <a:pPr marL="172085">
                        <a:lnSpc>
                          <a:spcPts val="108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141605" marR="136525" indent="31750">
                        <a:spcBef>
                          <a:spcPts val="535"/>
                        </a:spcBef>
                        <a:spcAft>
                          <a:spcPts val="0"/>
                        </a:spcAft>
                      </a:pPr>
                      <a:r>
                        <a:rPr lang="ru-RU" sz="1200" dirty="0">
                          <a:effectLst/>
                        </a:rPr>
                        <a:t>%</a:t>
                      </a:r>
                      <a:r>
                        <a:rPr lang="ru-RU" sz="1200" spc="10" dirty="0">
                          <a:effectLst/>
                        </a:rPr>
                        <a:t> </a:t>
                      </a:r>
                      <a:r>
                        <a:rPr lang="ru-RU" sz="1200" dirty="0">
                          <a:effectLst/>
                        </a:rPr>
                        <a:t>к</a:t>
                      </a:r>
                      <a:r>
                        <a:rPr lang="ru-RU" sz="1200" spc="5" dirty="0">
                          <a:effectLst/>
                        </a:rPr>
                        <a:t> </a:t>
                      </a:r>
                      <a:r>
                        <a:rPr lang="ru-RU" sz="1200" dirty="0">
                          <a:effectLst/>
                        </a:rPr>
                        <a:t>2025</a:t>
                      </a:r>
                      <a:r>
                        <a:rPr lang="ru-RU" sz="1200" baseline="0" dirty="0">
                          <a:effectLst/>
                        </a:rPr>
                        <a:t> </a:t>
                      </a:r>
                      <a:r>
                        <a:rPr lang="ru-RU" sz="1200" dirty="0">
                          <a:effectLst/>
                        </a:rPr>
                        <a:t>году</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spcBef>
                          <a:spcPts val="40"/>
                        </a:spcBef>
                        <a:spcAft>
                          <a:spcPts val="0"/>
                        </a:spcAft>
                      </a:pPr>
                      <a:r>
                        <a:rPr lang="ru-RU" sz="1200" dirty="0">
                          <a:effectLst/>
                        </a:rPr>
                        <a:t> </a:t>
                      </a:r>
                    </a:p>
                    <a:p>
                      <a:pPr marL="141605">
                        <a:lnSpc>
                          <a:spcPts val="1085"/>
                        </a:lnSpc>
                        <a:spcAft>
                          <a:spcPts val="0"/>
                        </a:spcAft>
                      </a:pPr>
                      <a:r>
                        <a:rPr lang="ru-RU" sz="1200" dirty="0">
                          <a:effectLst/>
                        </a:rPr>
                        <a:t>2027</a:t>
                      </a:r>
                    </a:p>
                    <a:p>
                      <a:pPr marL="172085">
                        <a:lnSpc>
                          <a:spcPts val="108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spcBef>
                          <a:spcPts val="40"/>
                        </a:spcBef>
                        <a:spcAft>
                          <a:spcPts val="0"/>
                        </a:spcAft>
                      </a:pPr>
                      <a:r>
                        <a:rPr lang="ru-RU" sz="1200" dirty="0">
                          <a:effectLst/>
                        </a:rPr>
                        <a:t> </a:t>
                      </a:r>
                    </a:p>
                    <a:p>
                      <a:pPr marL="140970">
                        <a:lnSpc>
                          <a:spcPts val="1085"/>
                        </a:lnSpc>
                        <a:spcAft>
                          <a:spcPts val="0"/>
                        </a:spcAft>
                      </a:pPr>
                      <a:r>
                        <a:rPr lang="ru-RU" sz="1200" dirty="0">
                          <a:effectLst/>
                        </a:rPr>
                        <a:t>2028</a:t>
                      </a:r>
                    </a:p>
                    <a:p>
                      <a:pPr marL="171450">
                        <a:lnSpc>
                          <a:spcPts val="108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548418652"/>
                  </a:ext>
                </a:extLst>
              </a:tr>
              <a:tr h="417965">
                <a:tc>
                  <a:txBody>
                    <a:bodyPr/>
                    <a:lstStyle/>
                    <a:p>
                      <a:pPr marL="8255">
                        <a:spcBef>
                          <a:spcPts val="540"/>
                        </a:spcBef>
                        <a:spcAft>
                          <a:spcPts val="0"/>
                        </a:spcAft>
                      </a:pPr>
                      <a:r>
                        <a:rPr lang="ru-RU" sz="1200" dirty="0">
                          <a:effectLst/>
                        </a:rPr>
                        <a:t>Управление муниципальными финансами муниципального округа Семеновский, в т. числе;</a:t>
                      </a:r>
                      <a:endParaRPr lang="ru-RU"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b="1" dirty="0">
                          <a:effectLst/>
                        </a:rPr>
                        <a:t> </a:t>
                      </a:r>
                      <a:r>
                        <a:rPr lang="en-US" sz="1200" b="1" dirty="0">
                          <a:effectLst/>
                        </a:rPr>
                        <a:t>24,6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a:t>
                      </a:r>
                      <a:r>
                        <a:rPr lang="en-US" sz="1200" b="1" dirty="0">
                          <a:effectLst/>
                        </a:rPr>
                        <a:t>29,5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39,1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122,3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39,1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b="1" dirty="0">
                          <a:effectLst/>
                        </a:rPr>
                        <a:t> 39,1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4588827"/>
                  </a:ext>
                </a:extLst>
              </a:tr>
              <a:tr h="557286">
                <a:tc>
                  <a:txBody>
                    <a:bodyPr/>
                    <a:lstStyle/>
                    <a:p>
                      <a:pPr marL="8255">
                        <a:spcBef>
                          <a:spcPts val="540"/>
                        </a:spcBef>
                        <a:spcAft>
                          <a:spcPts val="0"/>
                        </a:spcAft>
                      </a:pPr>
                      <a:r>
                        <a:rPr lang="ru-RU" sz="1200" dirty="0">
                          <a:effectLst/>
                        </a:rPr>
                        <a:t>Организация и совершенствование бюджетного процесса муниципального округа Семеновский Нижегородской области</a:t>
                      </a:r>
                      <a:endParaRPr lang="ru-RU"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dirty="0">
                          <a:effectLst/>
                        </a:rPr>
                        <a:t> </a:t>
                      </a:r>
                    </a:p>
                    <a:p>
                      <a:pPr algn="ctr">
                        <a:lnSpc>
                          <a:spcPct val="115000"/>
                        </a:lnSpc>
                        <a:spcAft>
                          <a:spcPts val="1000"/>
                        </a:spcAft>
                      </a:pPr>
                      <a:r>
                        <a:rPr lang="ru-RU" sz="1200" dirty="0">
                          <a:effectLst/>
                        </a:rPr>
                        <a:t>3,8</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a:t>
                      </a:r>
                    </a:p>
                    <a:p>
                      <a:pPr algn="ctr">
                        <a:lnSpc>
                          <a:spcPct val="115000"/>
                        </a:lnSpc>
                        <a:spcAft>
                          <a:spcPts val="1000"/>
                        </a:spcAft>
                      </a:pPr>
                      <a:r>
                        <a:rPr lang="en-US" sz="1200" dirty="0">
                          <a:effectLst/>
                        </a:rPr>
                        <a:t>4,2</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a:t>
                      </a:r>
                    </a:p>
                    <a:p>
                      <a:pPr algn="ctr">
                        <a:lnSpc>
                          <a:spcPct val="115000"/>
                        </a:lnSpc>
                        <a:spcAft>
                          <a:spcPts val="1000"/>
                        </a:spcAft>
                      </a:pPr>
                      <a:r>
                        <a:rPr lang="ru-RU" sz="1200" dirty="0">
                          <a:effectLst/>
                        </a:rPr>
                        <a:t>10,6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a:t>
                      </a:r>
                    </a:p>
                    <a:p>
                      <a:pPr algn="ctr">
                        <a:lnSpc>
                          <a:spcPct val="115000"/>
                        </a:lnSpc>
                        <a:spcAft>
                          <a:spcPts val="1000"/>
                        </a:spcAft>
                      </a:pPr>
                      <a:r>
                        <a:rPr lang="ru-RU" sz="1200" dirty="0">
                          <a:effectLst/>
                        </a:rPr>
                        <a:t>248,5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a:t>
                      </a:r>
                    </a:p>
                    <a:p>
                      <a:pPr algn="ctr">
                        <a:lnSpc>
                          <a:spcPct val="115000"/>
                        </a:lnSpc>
                        <a:spcAft>
                          <a:spcPts val="1000"/>
                        </a:spcAft>
                      </a:pPr>
                      <a:r>
                        <a:rPr lang="ru-RU" sz="1200" dirty="0">
                          <a:effectLst/>
                        </a:rPr>
                        <a:t>10,6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a:t>
                      </a:r>
                    </a:p>
                    <a:p>
                      <a:pPr algn="ctr">
                        <a:lnSpc>
                          <a:spcPct val="115000"/>
                        </a:lnSpc>
                        <a:spcAft>
                          <a:spcPts val="1000"/>
                        </a:spcAft>
                      </a:pPr>
                      <a:r>
                        <a:rPr lang="ru-RU" sz="1200" dirty="0">
                          <a:effectLst/>
                        </a:rPr>
                        <a:t>10,6</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27410264"/>
                  </a:ext>
                </a:extLst>
              </a:tr>
              <a:tr h="494234">
                <a:tc>
                  <a:txBody>
                    <a:bodyPr/>
                    <a:lstStyle/>
                    <a:p>
                      <a:pPr marL="8255">
                        <a:lnSpc>
                          <a:spcPct val="98000"/>
                        </a:lnSpc>
                        <a:spcBef>
                          <a:spcPts val="315"/>
                        </a:spcBef>
                        <a:spcAft>
                          <a:spcPts val="0"/>
                        </a:spcAft>
                      </a:pPr>
                      <a:r>
                        <a:rPr lang="ru-RU" sz="1200" dirty="0">
                          <a:effectLst/>
                        </a:rPr>
                        <a:t>Повышение эффективности бюджетных расходов </a:t>
                      </a:r>
                      <a:r>
                        <a:rPr kumimoji="0" lang="ru-RU" sz="1200" b="0" i="0" u="none" strike="noStrike" kern="0" cap="none" spc="0" normalizeH="0" baseline="0" noProof="0" dirty="0">
                          <a:ln>
                            <a:noFill/>
                          </a:ln>
                          <a:solidFill>
                            <a:prstClr val="black"/>
                          </a:solidFill>
                          <a:effectLst/>
                          <a:uLnTx/>
                          <a:uFillTx/>
                          <a:latin typeface="+mn-lt"/>
                          <a:ea typeface="+mn-ea"/>
                          <a:cs typeface="+mn-cs"/>
                        </a:rPr>
                        <a:t>муниципального</a:t>
                      </a:r>
                      <a:r>
                        <a:rPr lang="ru-RU" sz="1200" dirty="0">
                          <a:effectLst/>
                        </a:rPr>
                        <a:t> округа Семеновский НО</a:t>
                      </a:r>
                      <a:endParaRPr lang="ru-RU"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78105" marR="78105" lvl="0" indent="0" algn="ctr" defTabSz="914400" eaLnBrk="1" fontAlgn="auto" latinLnBrk="0" hangingPunct="1">
                        <a:lnSpc>
                          <a:spcPct val="100000"/>
                        </a:lnSpc>
                        <a:spcBef>
                          <a:spcPts val="755"/>
                        </a:spcBef>
                        <a:spcAft>
                          <a:spcPts val="0"/>
                        </a:spcAft>
                        <a:buClrTx/>
                        <a:buSzTx/>
                        <a:buFontTx/>
                        <a:buNone/>
                        <a:tabLst/>
                        <a:defRPr/>
                      </a:pPr>
                      <a:r>
                        <a:rPr kumimoji="0" lang="ru-RU" sz="1200" b="0" u="none" strike="noStrike" kern="0" cap="none" spc="0" normalizeH="0" baseline="0" noProof="0" dirty="0">
                          <a:ln>
                            <a:noFill/>
                          </a:ln>
                          <a:solidFill>
                            <a:prstClr val="black"/>
                          </a:solidFill>
                          <a:effectLst/>
                          <a:uLnTx/>
                          <a:uFillTx/>
                        </a:rPr>
                        <a:t>0,1</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tc>
                  <a:txBody>
                    <a:bodyPr/>
                    <a:lstStyle/>
                    <a:p>
                      <a:pPr marL="78105" marR="78105" lvl="0" indent="0" algn="ctr" defTabSz="914400" eaLnBrk="1" fontAlgn="auto" latinLnBrk="0" hangingPunct="1">
                        <a:lnSpc>
                          <a:spcPct val="100000"/>
                        </a:lnSpc>
                        <a:spcBef>
                          <a:spcPts val="755"/>
                        </a:spcBef>
                        <a:spcAft>
                          <a:spcPts val="0"/>
                        </a:spcAft>
                        <a:buClrTx/>
                        <a:buSzTx/>
                        <a:buFontTx/>
                        <a:buNone/>
                        <a:tabLst/>
                        <a:defRPr/>
                      </a:pPr>
                      <a:r>
                        <a:rPr kumimoji="0" lang="ru-RU" sz="1200" b="0" u="none" strike="noStrike" kern="0" cap="none" spc="0" normalizeH="0" baseline="0" noProof="0" dirty="0">
                          <a:ln>
                            <a:noFill/>
                          </a:ln>
                          <a:solidFill>
                            <a:prstClr val="black"/>
                          </a:solidFill>
                          <a:effectLst/>
                          <a:uLnTx/>
                          <a:uFillTx/>
                        </a:rPr>
                        <a:t>0,</a:t>
                      </a:r>
                      <a:r>
                        <a:rPr kumimoji="0" lang="en-US" sz="1200" b="0" u="none" strike="noStrike" kern="0" cap="none" spc="0" normalizeH="0" baseline="0" noProof="0" dirty="0">
                          <a:ln>
                            <a:noFill/>
                          </a:ln>
                          <a:solidFill>
                            <a:prstClr val="black"/>
                          </a:solidFill>
                          <a:effectLst/>
                          <a:uLnTx/>
                          <a:uFillTx/>
                        </a:rPr>
                        <a:t>2</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tc>
                  <a:txBody>
                    <a:bodyPr/>
                    <a:lstStyle/>
                    <a:p>
                      <a:pPr marL="78105" marR="78105" lvl="0" indent="0" algn="ctr" defTabSz="914400" eaLnBrk="1" fontAlgn="auto" latinLnBrk="0" hangingPunct="1">
                        <a:lnSpc>
                          <a:spcPct val="100000"/>
                        </a:lnSpc>
                        <a:spcBef>
                          <a:spcPts val="755"/>
                        </a:spcBef>
                        <a:spcAft>
                          <a:spcPts val="0"/>
                        </a:spcAft>
                        <a:buClrTx/>
                        <a:buSzTx/>
                        <a:buFontTx/>
                        <a:buNone/>
                        <a:tabLst/>
                        <a:defRPr/>
                      </a:pPr>
                      <a:r>
                        <a:rPr kumimoji="0" lang="ru-RU" sz="1200" b="0" u="none" strike="noStrike" kern="0" cap="none" spc="0" normalizeH="0" baseline="0" noProof="0" dirty="0">
                          <a:ln>
                            <a:noFill/>
                          </a:ln>
                          <a:solidFill>
                            <a:prstClr val="black"/>
                          </a:solidFill>
                          <a:effectLst/>
                          <a:uLnTx/>
                          <a:uFillTx/>
                        </a:rPr>
                        <a:t>0,</a:t>
                      </a:r>
                      <a:r>
                        <a:rPr kumimoji="0" lang="en-US" sz="1200" b="0" u="none" strike="noStrike" kern="0" cap="none" spc="0" normalizeH="0" baseline="0" noProof="0" dirty="0">
                          <a:ln>
                            <a:noFill/>
                          </a:ln>
                          <a:solidFill>
                            <a:prstClr val="black"/>
                          </a:solidFill>
                          <a:effectLst/>
                          <a:uLnTx/>
                          <a:uFillTx/>
                        </a:rPr>
                        <a:t>2</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100</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8105" marR="78105" lvl="0" indent="0" algn="ctr" defTabSz="914400" eaLnBrk="1" fontAlgn="auto" latinLnBrk="0" hangingPunct="1">
                        <a:lnSpc>
                          <a:spcPct val="100000"/>
                        </a:lnSpc>
                        <a:spcBef>
                          <a:spcPts val="755"/>
                        </a:spcBef>
                        <a:spcAft>
                          <a:spcPts val="0"/>
                        </a:spcAft>
                        <a:buClrTx/>
                        <a:buSzTx/>
                        <a:buFontTx/>
                        <a:buNone/>
                        <a:tabLst/>
                        <a:defRPr/>
                      </a:pPr>
                      <a:r>
                        <a:rPr kumimoji="0" lang="ru-RU" sz="1200" b="0" u="none" strike="noStrike" kern="0" cap="none" spc="0" normalizeH="0" baseline="0" noProof="0" dirty="0">
                          <a:ln>
                            <a:noFill/>
                          </a:ln>
                          <a:solidFill>
                            <a:prstClr val="black"/>
                          </a:solidFill>
                          <a:effectLst/>
                          <a:uLnTx/>
                          <a:uFillTx/>
                        </a:rPr>
                        <a:t>0,</a:t>
                      </a:r>
                      <a:r>
                        <a:rPr kumimoji="0" lang="en-US" sz="1200" b="0" u="none" strike="noStrike" kern="0" cap="none" spc="0" normalizeH="0" baseline="0" noProof="0" dirty="0">
                          <a:ln>
                            <a:noFill/>
                          </a:ln>
                          <a:solidFill>
                            <a:prstClr val="black"/>
                          </a:solidFill>
                          <a:effectLst/>
                          <a:uLnTx/>
                          <a:uFillTx/>
                        </a:rPr>
                        <a:t>2</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tc>
                  <a:txBody>
                    <a:bodyPr/>
                    <a:lstStyle/>
                    <a:p>
                      <a:pPr marL="78105" marR="78105" lvl="0" indent="0" algn="ctr" defTabSz="914400" eaLnBrk="1" fontAlgn="auto" latinLnBrk="0" hangingPunct="1">
                        <a:lnSpc>
                          <a:spcPct val="100000"/>
                        </a:lnSpc>
                        <a:spcBef>
                          <a:spcPts val="755"/>
                        </a:spcBef>
                        <a:spcAft>
                          <a:spcPts val="0"/>
                        </a:spcAft>
                        <a:buClrTx/>
                        <a:buSzTx/>
                        <a:buFontTx/>
                        <a:buNone/>
                        <a:tabLst/>
                        <a:defRPr/>
                      </a:pPr>
                      <a:r>
                        <a:rPr kumimoji="0" lang="ru-RU" sz="1200" b="0" u="none" strike="noStrike" kern="0" cap="none" spc="0" normalizeH="0" baseline="0" noProof="0" dirty="0">
                          <a:ln>
                            <a:noFill/>
                          </a:ln>
                          <a:solidFill>
                            <a:prstClr val="black"/>
                          </a:solidFill>
                          <a:effectLst/>
                          <a:uLnTx/>
                          <a:uFillTx/>
                        </a:rPr>
                        <a:t>0,</a:t>
                      </a:r>
                      <a:r>
                        <a:rPr kumimoji="0" lang="en-US" sz="1200" b="0" u="none" strike="noStrike" kern="0" cap="none" spc="0" normalizeH="0" baseline="0" noProof="0" dirty="0">
                          <a:ln>
                            <a:noFill/>
                          </a:ln>
                          <a:solidFill>
                            <a:prstClr val="black"/>
                          </a:solidFill>
                          <a:effectLst/>
                          <a:uLnTx/>
                          <a:uFillTx/>
                        </a:rPr>
                        <a:t>2</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84154009"/>
                  </a:ext>
                </a:extLst>
              </a:tr>
              <a:tr h="365097">
                <a:tc>
                  <a:txBody>
                    <a:bodyPr/>
                    <a:lstStyle/>
                    <a:p>
                      <a:pPr>
                        <a:spcBef>
                          <a:spcPts val="55"/>
                        </a:spcBef>
                        <a:spcAft>
                          <a:spcPts val="0"/>
                        </a:spcAft>
                      </a:pPr>
                      <a:r>
                        <a:rPr lang="ru-RU" sz="1200" dirty="0">
                          <a:effectLst/>
                        </a:rPr>
                        <a:t>Обеспечение реализации муниципальной программы</a:t>
                      </a:r>
                      <a:endParaRPr lang="ru-RU"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algn="ctr">
                        <a:lnSpc>
                          <a:spcPct val="115000"/>
                        </a:lnSpc>
                        <a:spcAft>
                          <a:spcPts val="1000"/>
                        </a:spcAft>
                      </a:pPr>
                      <a:r>
                        <a:rPr lang="ru-RU" sz="1200" dirty="0">
                          <a:effectLst/>
                        </a:rPr>
                        <a:t> </a:t>
                      </a:r>
                      <a:r>
                        <a:rPr lang="en-US" sz="1200" dirty="0">
                          <a:effectLst/>
                        </a:rPr>
                        <a:t>20,7</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a:t>
                      </a:r>
                      <a:r>
                        <a:rPr lang="en-US" sz="1200" dirty="0">
                          <a:effectLst/>
                        </a:rPr>
                        <a:t>25,1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25,3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101,1</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25,3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200" dirty="0">
                          <a:effectLst/>
                        </a:rPr>
                        <a:t> 25,3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05780681"/>
                  </a:ext>
                </a:extLst>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2261926439"/>
              </p:ext>
            </p:extLst>
          </p:nvPr>
        </p:nvGraphicFramePr>
        <p:xfrm>
          <a:off x="38182" y="6934200"/>
          <a:ext cx="6794418" cy="2118360"/>
        </p:xfrm>
        <a:graphic>
          <a:graphicData uri="http://schemas.openxmlformats.org/drawingml/2006/table">
            <a:tbl>
              <a:tblPr firstRow="1" bandRow="1">
                <a:tableStyleId>{6E25E649-3F16-4E02-A733-19D2CDBF48F0}</a:tableStyleId>
              </a:tblPr>
              <a:tblGrid>
                <a:gridCol w="6794418">
                  <a:extLst>
                    <a:ext uri="{9D8B030D-6E8A-4147-A177-3AD203B41FA5}">
                      <a16:colId xmlns:a16="http://schemas.microsoft.com/office/drawing/2014/main" val="156122950"/>
                    </a:ext>
                  </a:extLst>
                </a:gridCol>
              </a:tblGrid>
              <a:tr h="40439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solidFill>
                            <a:schemeClr val="bg1"/>
                          </a:solidFill>
                          <a:effectLst/>
                        </a:rPr>
                        <a:t>Непосредственные результаты реализации муниципальной программы</a:t>
                      </a:r>
                    </a:p>
                    <a:p>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032543"/>
                  </a:ext>
                </a:extLst>
              </a:tr>
              <a:tr h="404394">
                <a:tc>
                  <a:txBody>
                    <a:bodyPr/>
                    <a:lstStyle/>
                    <a:p>
                      <a:r>
                        <a:rPr lang="ru-RU" sz="1200" dirty="0">
                          <a:effectLst/>
                        </a:rPr>
                        <a:t>Доходы бюджета </a:t>
                      </a:r>
                      <a:r>
                        <a:rPr kumimoji="0" lang="ru-RU" sz="1200" b="0" i="0" u="none" strike="noStrike" kern="0" cap="none" spc="0" normalizeH="0" baseline="0" noProof="0" dirty="0">
                          <a:ln>
                            <a:noFill/>
                          </a:ln>
                          <a:solidFill>
                            <a:prstClr val="black"/>
                          </a:solidFill>
                          <a:effectLst/>
                          <a:uLnTx/>
                          <a:uFillTx/>
                          <a:latin typeface="+mn-lt"/>
                          <a:ea typeface="+mn-ea"/>
                          <a:cs typeface="+mn-cs"/>
                        </a:rPr>
                        <a:t>муниципального</a:t>
                      </a:r>
                      <a:r>
                        <a:rPr lang="ru-RU" sz="1200" dirty="0">
                          <a:effectLst/>
                        </a:rPr>
                        <a:t> округа Семеновский на душу населения, на конечную дату реализации муниципальной программы, должны составлять не менее 35,0 тыс. руб.</a:t>
                      </a:r>
                      <a:endParaRPr lang="ru-RU" sz="1200"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992841791"/>
                  </a:ext>
                </a:extLst>
              </a:tr>
              <a:tr h="566152">
                <a:tc>
                  <a:txBody>
                    <a:bodyPr/>
                    <a:lstStyle/>
                    <a:p>
                      <a:r>
                        <a:rPr lang="ru-RU" sz="1200" dirty="0">
                          <a:effectLst/>
                        </a:rPr>
                        <a:t>Доля расходов бюджета </a:t>
                      </a:r>
                      <a:r>
                        <a:rPr kumimoji="0" lang="ru-RU" sz="1200" b="0" i="0" u="none" strike="noStrike" kern="0" cap="none" spc="0" normalizeH="0" baseline="0" noProof="0" dirty="0">
                          <a:ln>
                            <a:noFill/>
                          </a:ln>
                          <a:solidFill>
                            <a:prstClr val="black"/>
                          </a:solidFill>
                          <a:effectLst/>
                          <a:uLnTx/>
                          <a:uFillTx/>
                          <a:latin typeface="+mn-lt"/>
                          <a:ea typeface="+mn-ea"/>
                          <a:cs typeface="+mn-cs"/>
                        </a:rPr>
                        <a:t>муниципального</a:t>
                      </a:r>
                      <a:r>
                        <a:rPr lang="ru-RU" sz="1200" dirty="0">
                          <a:effectLst/>
                        </a:rPr>
                        <a:t> округа Семеновский, формируемые в рамках муниципальных программ, в общем объеме бюджета муниципального округа  к 2026 г. будет соответствовать показателю - 90%</a:t>
                      </a:r>
                      <a:endParaRPr lang="ru-RU" sz="1200"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2581832405"/>
                  </a:ext>
                </a:extLst>
              </a:tr>
              <a:tr h="330255">
                <a:tc>
                  <a:txBody>
                    <a:bodyPr/>
                    <a:lstStyle/>
                    <a:p>
                      <a:pPr marL="83820" marR="90170">
                        <a:spcAft>
                          <a:spcPts val="0"/>
                        </a:spcAft>
                      </a:pPr>
                      <a:r>
                        <a:rPr lang="ru-RU" sz="1200" dirty="0">
                          <a:effectLst/>
                        </a:rPr>
                        <a:t>Уровень муниципального долга муниципального округа Семеновский находится на экономически безопасном уровне - да</a:t>
                      </a:r>
                      <a:endParaRPr lang="ru-RU" sz="1200" dirty="0">
                        <a:effectLst/>
                        <a:latin typeface="Arial" panose="020B0604020202020204" pitchFamily="34" charset="0"/>
                        <a:ea typeface="Tahoma" panose="020B060403050404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79311386"/>
                  </a:ext>
                </a:extLst>
              </a:tr>
              <a:tr h="168498">
                <a:tc>
                  <a:txBody>
                    <a:bodyPr/>
                    <a:lstStyle/>
                    <a:p>
                      <a:pPr marL="83820" marR="90170">
                        <a:spcAft>
                          <a:spcPts val="0"/>
                        </a:spcAft>
                      </a:pPr>
                      <a:r>
                        <a:rPr lang="ru-RU" sz="1200" dirty="0">
                          <a:effectLst/>
                        </a:rPr>
                        <a:t>Разработан бюджетный прогноз на долгосрочный период - Да</a:t>
                      </a:r>
                      <a:endParaRPr lang="ru-RU" sz="1200" dirty="0">
                        <a:effectLst/>
                        <a:latin typeface="Arial" panose="020B0604020202020204" pitchFamily="34" charset="0"/>
                        <a:ea typeface="Tahoma" panose="020B060403050404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05423155"/>
                  </a:ext>
                </a:extLst>
              </a:tr>
            </a:tbl>
          </a:graphicData>
        </a:graphic>
      </p:graphicFrame>
      <p:sp>
        <p:nvSpPr>
          <p:cNvPr id="14" name="Text Box 567">
            <a:extLst>
              <a:ext uri="{FF2B5EF4-FFF2-40B4-BE49-F238E27FC236}">
                <a16:creationId xmlns:a16="http://schemas.microsoft.com/office/drawing/2014/main" id="{B2128DC1-4B10-2B28-853A-3141B4286EC1}"/>
              </a:ext>
            </a:extLst>
          </p:cNvPr>
          <p:cNvSpPr txBox="1">
            <a:spLocks noChangeArrowheads="1"/>
          </p:cNvSpPr>
          <p:nvPr/>
        </p:nvSpPr>
        <p:spPr bwMode="auto">
          <a:xfrm>
            <a:off x="152400" y="2514600"/>
            <a:ext cx="3189715" cy="177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4780" marR="132715" algn="ctr">
              <a:lnSpc>
                <a:spcPct val="98000"/>
              </a:lnSpc>
              <a:spcBef>
                <a:spcPts val="5"/>
              </a:spcBef>
              <a:spcAft>
                <a:spcPts val="0"/>
              </a:spcAft>
            </a:pPr>
            <a:endParaRPr lang="ru-RU"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715" algn="ctr">
              <a:lnSpc>
                <a:spcPct val="98000"/>
              </a:lnSpc>
              <a:spcBef>
                <a:spcPts val="5"/>
              </a:spcBef>
              <a:spcAft>
                <a:spcPts val="0"/>
              </a:spcAft>
            </a:pPr>
            <a:r>
              <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Расходы</a:t>
            </a:r>
            <a:r>
              <a:rPr lang="ru-RU" sz="2000" spc="13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на</a:t>
            </a:r>
            <a:r>
              <a:rPr lang="ru-RU" sz="2000" spc="13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выполнение</a:t>
            </a:r>
            <a:r>
              <a:rPr lang="ru-RU" sz="2000" spc="-42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программы</a:t>
            </a:r>
            <a:endParaRPr lang="en-US" sz="20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44780" marR="132080" algn="ctr">
              <a:lnSpc>
                <a:spcPts val="1555"/>
              </a:lnSpc>
              <a:spcAft>
                <a:spcPts val="0"/>
              </a:spcAft>
            </a:pPr>
            <a:endParaRPr lang="ru-RU" sz="2000"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44780" marR="132080" algn="ctr">
              <a:lnSpc>
                <a:spcPts val="1555"/>
              </a:lnSpc>
              <a:spcAft>
                <a:spcPts val="0"/>
              </a:spcAft>
            </a:pPr>
            <a:r>
              <a:rPr lang="ru-RU" sz="2000"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2000" b="1" spc="-7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202</a:t>
            </a:r>
            <a:r>
              <a:rPr lang="ru-RU" sz="2000" b="1"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6</a:t>
            </a:r>
            <a:r>
              <a:rPr lang="ru-RU" sz="2000" b="1" spc="-7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p>
          <a:p>
            <a:pPr marL="144780" marR="132080" algn="ctr">
              <a:lnSpc>
                <a:spcPts val="1555"/>
              </a:lnSpc>
              <a:spcAft>
                <a:spcPts val="0"/>
              </a:spcAft>
            </a:pPr>
            <a:endParaRPr kumimoji="0" lang="ru-RU" sz="2000" b="1" i="0" u="none" strike="noStrike" kern="1200" cap="none" spc="-5" normalizeH="0" baseline="0" noProof="0" dirty="0">
              <a:ln>
                <a:noFill/>
              </a:ln>
              <a:solidFill>
                <a:schemeClr val="tx2">
                  <a:lumMod val="50000"/>
                </a:schemeClr>
              </a:solidFill>
              <a:uLnTx/>
              <a:uFillTx/>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r>
              <a:rPr kumimoji="0" lang="ru-RU" sz="3300" b="1" i="0" u="none" strike="noStrike" kern="1200" cap="none" spc="0" normalizeH="0" baseline="0" noProof="0" dirty="0">
                <a:ln>
                  <a:noFill/>
                </a:ln>
                <a:solidFill>
                  <a:schemeClr val="tx2">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36,1</a:t>
            </a:r>
            <a:endParaRPr kumimoji="0" lang="ru-RU" sz="1100" b="0"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3350" lvl="0" indent="0" algn="ctr" defTabSz="914400" rtl="0" eaLnBrk="1" fontAlgn="auto" latinLnBrk="0" hangingPunct="1">
              <a:lnSpc>
                <a:spcPts val="1560"/>
              </a:lnSpc>
              <a:spcBef>
                <a:spcPts val="10"/>
              </a:spcBef>
              <a:spcAft>
                <a:spcPts val="0"/>
              </a:spcAft>
              <a:buClrTx/>
              <a:buSzTx/>
              <a:buFontTx/>
              <a:buNone/>
              <a:tabLst/>
              <a:defRPr/>
            </a:pPr>
            <a:r>
              <a:rPr kumimoji="0" lang="ru-RU" sz="1300" b="1" i="0" u="none" strike="noStrike" kern="1200" cap="none" spc="-5" normalizeH="0" baseline="0" noProof="0" dirty="0">
                <a:ln>
                  <a:noFill/>
                </a:ln>
                <a:solidFill>
                  <a:schemeClr val="tx2">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млн.</a:t>
            </a:r>
            <a:r>
              <a:rPr kumimoji="0" lang="ru-RU" sz="1300" b="1" i="0" u="none" strike="noStrike" kern="1200" cap="none" spc="-85" normalizeH="0" baseline="0" noProof="0" dirty="0">
                <a:ln>
                  <a:noFill/>
                </a:ln>
                <a:solidFill>
                  <a:schemeClr val="tx2">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 </a:t>
            </a:r>
            <a:r>
              <a:rPr kumimoji="0" lang="ru-RU" sz="1300" b="1" i="0" u="none" strike="noStrike" kern="1200" cap="none" spc="-5" normalizeH="0" baseline="0" noProof="0" dirty="0">
                <a:ln>
                  <a:noFill/>
                </a:ln>
                <a:solidFill>
                  <a:schemeClr val="tx2">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рублей</a:t>
            </a:r>
            <a:endParaRPr kumimoji="0" lang="ru-RU" sz="1100" b="0" i="0" u="none" strike="noStrike" kern="120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2080" algn="ctr">
              <a:lnSpc>
                <a:spcPts val="1555"/>
              </a:lnSpc>
              <a:spcAft>
                <a:spcPts val="0"/>
              </a:spcAft>
            </a:pPr>
            <a:endParaRPr lang="ru-RU" sz="2000" b="1" spc="-5"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endParaRPr lang="ru-RU" sz="2000"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sp>
        <p:nvSpPr>
          <p:cNvPr id="3" name="Номер слайда 2">
            <a:extLst>
              <a:ext uri="{FF2B5EF4-FFF2-40B4-BE49-F238E27FC236}">
                <a16:creationId xmlns:a16="http://schemas.microsoft.com/office/drawing/2014/main" id="{CE60244A-3C9A-C2EF-10B2-9DBB53D31C21}"/>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65</a:t>
            </a:fld>
            <a:endParaRPr lang="ru-RU" spc="-100" dirty="0"/>
          </a:p>
        </p:txBody>
      </p:sp>
    </p:spTree>
    <p:extLst>
      <p:ext uri="{BB962C8B-B14F-4D97-AF65-F5344CB8AC3E}">
        <p14:creationId xmlns:p14="http://schemas.microsoft.com/office/powerpoint/2010/main" val="3743746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52400" y="0"/>
            <a:ext cx="7131052" cy="5562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2700" algn="ctr">
              <a:spcBef>
                <a:spcPts val="100"/>
              </a:spcBef>
              <a:spcAft>
                <a:spcPts val="0"/>
              </a:spcAft>
            </a:pPr>
            <a:r>
              <a:rPr lang="ru-RU" b="1" dirty="0">
                <a:solidFill>
                  <a:schemeClr val="tx1">
                    <a:lumMod val="85000"/>
                    <a:lumOff val="15000"/>
                  </a:schemeClr>
                </a:solidFill>
                <a:effectLst/>
                <a:latin typeface="Arial" panose="020B0604020202020204" pitchFamily="34" charset="0"/>
                <a:ea typeface="Verdana" panose="020B0604030504040204" pitchFamily="34" charset="0"/>
                <a:cs typeface="Arial" panose="020B0604020202020204" pitchFamily="34" charset="0"/>
              </a:rPr>
              <a:t>Муниципальная</a:t>
            </a:r>
            <a:r>
              <a:rPr lang="ru-RU" b="1" spc="155" dirty="0">
                <a:solidFill>
                  <a:schemeClr val="tx1">
                    <a:lumMod val="85000"/>
                    <a:lumOff val="15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tx1">
                    <a:lumMod val="85000"/>
                    <a:lumOff val="15000"/>
                  </a:schemeClr>
                </a:solidFill>
                <a:effectLst/>
                <a:latin typeface="Arial" panose="020B0604020202020204" pitchFamily="34" charset="0"/>
                <a:ea typeface="Verdana" panose="020B0604030504040204" pitchFamily="34" charset="0"/>
                <a:cs typeface="Arial" panose="020B0604020202020204" pitchFamily="34" charset="0"/>
              </a:rPr>
              <a:t>программа</a:t>
            </a:r>
            <a:endParaRPr lang="en-US" b="1"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endParaRPr>
          </a:p>
          <a:p>
            <a:pPr marL="12700" algn="ctr">
              <a:spcBef>
                <a:spcPts val="100"/>
              </a:spcBef>
              <a:spcAft>
                <a:spcPts val="0"/>
              </a:spcAft>
            </a:pPr>
            <a:r>
              <a:rPr lang="ru-RU" b="1" dirty="0">
                <a:solidFill>
                  <a:schemeClr val="tx1">
                    <a:lumMod val="85000"/>
                    <a:lumOff val="15000"/>
                  </a:schemeClr>
                </a:solidFill>
                <a:effectLst/>
                <a:latin typeface="Arial" panose="020B0604020202020204" pitchFamily="34" charset="0"/>
                <a:ea typeface="Verdana" panose="020B0604030504040204" pitchFamily="34" charset="0"/>
                <a:cs typeface="Arial" panose="020B0604020202020204" pitchFamily="34" charset="0"/>
              </a:rPr>
              <a:t>"Управление муниципальным имуществом и земельными</a:t>
            </a:r>
          </a:p>
          <a:p>
            <a:pPr marL="12700" algn="ctr">
              <a:spcBef>
                <a:spcPts val="100"/>
              </a:spcBef>
              <a:spcAft>
                <a:spcPts val="0"/>
              </a:spcAft>
            </a:pPr>
            <a:r>
              <a:rPr lang="ru-RU" b="1" dirty="0">
                <a:solidFill>
                  <a:schemeClr val="tx1">
                    <a:lumMod val="85000"/>
                    <a:lumOff val="15000"/>
                  </a:schemeClr>
                </a:solidFill>
                <a:effectLst/>
                <a:latin typeface="Arial" panose="020B0604020202020204" pitchFamily="34" charset="0"/>
                <a:ea typeface="Verdana" panose="020B0604030504040204" pitchFamily="34" charset="0"/>
                <a:cs typeface="Arial" panose="020B0604020202020204" pitchFamily="34" charset="0"/>
              </a:rPr>
              <a:t> ресурсами муниципального округа Семеновский Нижегородской области "</a:t>
            </a:r>
          </a:p>
        </p:txBody>
      </p:sp>
      <p:sp>
        <p:nvSpPr>
          <p:cNvPr id="6" name="Прямоугольник 5"/>
          <p:cNvSpPr/>
          <p:nvPr/>
        </p:nvSpPr>
        <p:spPr>
          <a:xfrm>
            <a:off x="-35176" y="1115358"/>
            <a:ext cx="3429000" cy="1297791"/>
          </a:xfrm>
          <a:prstGeom prst="rect">
            <a:avLst/>
          </a:prstGeom>
        </p:spPr>
        <p:txBody>
          <a:bodyPr>
            <a:spAutoFit/>
          </a:bodyPr>
          <a:lstStyle/>
          <a:p>
            <a:pPr marL="309245">
              <a:lnSpc>
                <a:spcPts val="1565"/>
              </a:lnSpc>
              <a:spcBef>
                <a:spcPts val="605"/>
              </a:spcBef>
              <a:spcAft>
                <a:spcPts val="0"/>
              </a:spcAft>
            </a:pPr>
            <a:r>
              <a:rPr lang="ru-RU" sz="1600" b="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Цель</a:t>
            </a:r>
            <a:r>
              <a:rPr lang="ru-RU" sz="1600" b="1" spc="135"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ru-RU" sz="16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a:p>
            <a:pPr marL="314960">
              <a:lnSpc>
                <a:spcPts val="1270"/>
              </a:lnSpc>
              <a:spcAft>
                <a:spcPts val="0"/>
              </a:spcAft>
            </a:pPr>
            <a:r>
              <a:rPr lang="ru-RU"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Повышение эффективности управления муниципальным имуществом и земельными ресурсами муниципального округа Семеновский Нижегородской области</a:t>
            </a:r>
            <a:endParaRPr lang="ru-RU" sz="13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Прямоугольник 6"/>
          <p:cNvSpPr/>
          <p:nvPr/>
        </p:nvSpPr>
        <p:spPr>
          <a:xfrm>
            <a:off x="3183850" y="1142272"/>
            <a:ext cx="3571680" cy="1974900"/>
          </a:xfrm>
          <a:prstGeom prst="rect">
            <a:avLst/>
          </a:prstGeom>
        </p:spPr>
        <p:txBody>
          <a:bodyPr wrap="square">
            <a:spAutoFit/>
          </a:bodyPr>
          <a:lstStyle/>
          <a:p>
            <a:pPr marL="314960">
              <a:spcBef>
                <a:spcPts val="85"/>
              </a:spcBef>
              <a:spcAft>
                <a:spcPts val="0"/>
              </a:spcAft>
              <a:tabLst>
                <a:tab pos="2970530" algn="l"/>
              </a:tabLst>
            </a:pPr>
            <a:r>
              <a:rPr lang="ru-RU" sz="1400"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Программа Утверждена</a:t>
            </a:r>
            <a:endParaRPr lang="ru-RU" sz="1400"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endParaRPr>
          </a:p>
          <a:p>
            <a:pPr marL="309245">
              <a:lnSpc>
                <a:spcPts val="1325"/>
              </a:lnSpc>
              <a:spcAft>
                <a:spcPts val="0"/>
              </a:spcAft>
            </a:pPr>
            <a:r>
              <a:rPr lang="ru-RU" sz="14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Постановление</a:t>
            </a:r>
            <a:r>
              <a:rPr lang="ru-RU" sz="1400" spc="8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администрации городского округа Семеновский Нижегородской</a:t>
            </a:r>
            <a:r>
              <a:rPr lang="ru-RU" sz="1400" spc="-11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области</a:t>
            </a:r>
            <a:r>
              <a:rPr lang="ru-RU" sz="1400" spc="-9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от</a:t>
            </a:r>
            <a:r>
              <a:rPr lang="ru-RU" sz="1400" spc="-6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 19.03.2025</a:t>
            </a:r>
            <a:r>
              <a:rPr lang="ru-RU" sz="14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 № 855 "Об утверждении муниципальной</a:t>
            </a:r>
            <a:r>
              <a:rPr lang="ru-RU" sz="1400" spc="5"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программы</a:t>
            </a:r>
            <a:r>
              <a:rPr lang="ru-RU" sz="1400" spc="5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rPr>
              <a:t>"</a:t>
            </a:r>
            <a:r>
              <a:rPr lang="ru-RU" sz="1400" dirty="0">
                <a:latin typeface="Arial" pitchFamily="34" charset="0"/>
                <a:cs typeface="Arial" pitchFamily="34" charset="0"/>
              </a:rPr>
              <a:t>Управление муниципальным имуществом и земельными ресурсами городского округа Семеновский Нижегородской области на 2021-2026 годы</a:t>
            </a:r>
            <a:r>
              <a:rPr lang="ru-RU" sz="1400" dirty="0">
                <a:solidFill>
                  <a:schemeClr val="tx1">
                    <a:lumMod val="85000"/>
                    <a:lumOff val="15000"/>
                  </a:schemeClr>
                </a:solidFill>
                <a:latin typeface="Arial" pitchFamily="34" charset="0"/>
                <a:ea typeface="Verdana" panose="020B0604030504040204" pitchFamily="34" charset="0"/>
                <a:cs typeface="Arial" pitchFamily="34" charset="0"/>
              </a:rPr>
              <a:t>"</a:t>
            </a:r>
          </a:p>
        </p:txBody>
      </p:sp>
      <p:grpSp>
        <p:nvGrpSpPr>
          <p:cNvPr id="9" name="Group 558"/>
          <p:cNvGrpSpPr>
            <a:grpSpLocks/>
          </p:cNvGrpSpPr>
          <p:nvPr/>
        </p:nvGrpSpPr>
        <p:grpSpPr bwMode="auto">
          <a:xfrm>
            <a:off x="3494120" y="3428984"/>
            <a:ext cx="3016885" cy="903247"/>
            <a:chOff x="5486" y="1884"/>
            <a:chExt cx="4751" cy="1393"/>
          </a:xfrm>
          <a:solidFill>
            <a:schemeClr val="tx2"/>
          </a:solidFill>
        </p:grpSpPr>
        <p:sp>
          <p:nvSpPr>
            <p:cNvPr id="10" name="Freeform 564"/>
            <p:cNvSpPr>
              <a:spLocks/>
            </p:cNvSpPr>
            <p:nvPr/>
          </p:nvSpPr>
          <p:spPr bwMode="auto">
            <a:xfrm>
              <a:off x="5674" y="2119"/>
              <a:ext cx="864" cy="1139"/>
            </a:xfrm>
            <a:custGeom>
              <a:avLst/>
              <a:gdLst>
                <a:gd name="T0" fmla="+- 0 6399 5679"/>
                <a:gd name="T1" fmla="*/ T0 w 864"/>
                <a:gd name="T2" fmla="+- 0 578 578"/>
                <a:gd name="T3" fmla="*/ 578 h 2685"/>
                <a:gd name="T4" fmla="+- 0 5823 5679"/>
                <a:gd name="T5" fmla="*/ T4 w 864"/>
                <a:gd name="T6" fmla="+- 0 578 578"/>
                <a:gd name="T7" fmla="*/ 578 h 2685"/>
                <a:gd name="T8" fmla="+- 0 5767 5679"/>
                <a:gd name="T9" fmla="*/ T8 w 864"/>
                <a:gd name="T10" fmla="+- 0 589 578"/>
                <a:gd name="T11" fmla="*/ 589 h 2685"/>
                <a:gd name="T12" fmla="+- 0 5721 5679"/>
                <a:gd name="T13" fmla="*/ T12 w 864"/>
                <a:gd name="T14" fmla="+- 0 620 578"/>
                <a:gd name="T15" fmla="*/ 620 h 2685"/>
                <a:gd name="T16" fmla="+- 0 5690 5679"/>
                <a:gd name="T17" fmla="*/ T16 w 864"/>
                <a:gd name="T18" fmla="+- 0 666 578"/>
                <a:gd name="T19" fmla="*/ 666 h 2685"/>
                <a:gd name="T20" fmla="+- 0 5679 5679"/>
                <a:gd name="T21" fmla="*/ T20 w 864"/>
                <a:gd name="T22" fmla="+- 0 722 578"/>
                <a:gd name="T23" fmla="*/ 722 h 2685"/>
                <a:gd name="T24" fmla="+- 0 5679 5679"/>
                <a:gd name="T25" fmla="*/ T24 w 864"/>
                <a:gd name="T26" fmla="+- 0 3118 578"/>
                <a:gd name="T27" fmla="*/ 3118 h 2685"/>
                <a:gd name="T28" fmla="+- 0 5690 5679"/>
                <a:gd name="T29" fmla="*/ T28 w 864"/>
                <a:gd name="T30" fmla="+- 0 3174 578"/>
                <a:gd name="T31" fmla="*/ 3174 h 2685"/>
                <a:gd name="T32" fmla="+- 0 5721 5679"/>
                <a:gd name="T33" fmla="*/ T32 w 864"/>
                <a:gd name="T34" fmla="+- 0 3220 578"/>
                <a:gd name="T35" fmla="*/ 3220 h 2685"/>
                <a:gd name="T36" fmla="+- 0 5767 5679"/>
                <a:gd name="T37" fmla="*/ T36 w 864"/>
                <a:gd name="T38" fmla="+- 0 3251 578"/>
                <a:gd name="T39" fmla="*/ 3251 h 2685"/>
                <a:gd name="T40" fmla="+- 0 5823 5679"/>
                <a:gd name="T41" fmla="*/ T40 w 864"/>
                <a:gd name="T42" fmla="+- 0 3262 578"/>
                <a:gd name="T43" fmla="*/ 3262 h 2685"/>
                <a:gd name="T44" fmla="+- 0 6399 5679"/>
                <a:gd name="T45" fmla="*/ T44 w 864"/>
                <a:gd name="T46" fmla="+- 0 3262 578"/>
                <a:gd name="T47" fmla="*/ 3262 h 2685"/>
                <a:gd name="T48" fmla="+- 0 6455 5679"/>
                <a:gd name="T49" fmla="*/ T48 w 864"/>
                <a:gd name="T50" fmla="+- 0 3251 578"/>
                <a:gd name="T51" fmla="*/ 3251 h 2685"/>
                <a:gd name="T52" fmla="+- 0 6500 5679"/>
                <a:gd name="T53" fmla="*/ T52 w 864"/>
                <a:gd name="T54" fmla="+- 0 3220 578"/>
                <a:gd name="T55" fmla="*/ 3220 h 2685"/>
                <a:gd name="T56" fmla="+- 0 6531 5679"/>
                <a:gd name="T57" fmla="*/ T56 w 864"/>
                <a:gd name="T58" fmla="+- 0 3174 578"/>
                <a:gd name="T59" fmla="*/ 3174 h 2685"/>
                <a:gd name="T60" fmla="+- 0 6543 5679"/>
                <a:gd name="T61" fmla="*/ T60 w 864"/>
                <a:gd name="T62" fmla="+- 0 3118 578"/>
                <a:gd name="T63" fmla="*/ 3118 h 2685"/>
                <a:gd name="T64" fmla="+- 0 6543 5679"/>
                <a:gd name="T65" fmla="*/ T64 w 864"/>
                <a:gd name="T66" fmla="+- 0 722 578"/>
                <a:gd name="T67" fmla="*/ 722 h 2685"/>
                <a:gd name="T68" fmla="+- 0 6531 5679"/>
                <a:gd name="T69" fmla="*/ T68 w 864"/>
                <a:gd name="T70" fmla="+- 0 666 578"/>
                <a:gd name="T71" fmla="*/ 666 h 2685"/>
                <a:gd name="T72" fmla="+- 0 6500 5679"/>
                <a:gd name="T73" fmla="*/ T72 w 864"/>
                <a:gd name="T74" fmla="+- 0 620 578"/>
                <a:gd name="T75" fmla="*/ 620 h 2685"/>
                <a:gd name="T76" fmla="+- 0 6455 5679"/>
                <a:gd name="T77" fmla="*/ T76 w 864"/>
                <a:gd name="T78" fmla="+- 0 589 578"/>
                <a:gd name="T79" fmla="*/ 589 h 2685"/>
                <a:gd name="T80" fmla="+- 0 6399 5679"/>
                <a:gd name="T81" fmla="*/ T80 w 864"/>
                <a:gd name="T82" fmla="+- 0 578 578"/>
                <a:gd name="T83" fmla="*/ 578 h 2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85">
                  <a:moveTo>
                    <a:pt x="720" y="0"/>
                  </a:moveTo>
                  <a:lnTo>
                    <a:pt x="144" y="0"/>
                  </a:lnTo>
                  <a:lnTo>
                    <a:pt x="88" y="11"/>
                  </a:lnTo>
                  <a:lnTo>
                    <a:pt x="42" y="42"/>
                  </a:lnTo>
                  <a:lnTo>
                    <a:pt x="11" y="88"/>
                  </a:lnTo>
                  <a:lnTo>
                    <a:pt x="0" y="144"/>
                  </a:lnTo>
                  <a:lnTo>
                    <a:pt x="0" y="2540"/>
                  </a:lnTo>
                  <a:lnTo>
                    <a:pt x="11" y="2596"/>
                  </a:lnTo>
                  <a:lnTo>
                    <a:pt x="42" y="2642"/>
                  </a:lnTo>
                  <a:lnTo>
                    <a:pt x="88" y="2673"/>
                  </a:lnTo>
                  <a:lnTo>
                    <a:pt x="144" y="2684"/>
                  </a:lnTo>
                  <a:lnTo>
                    <a:pt x="720" y="2684"/>
                  </a:lnTo>
                  <a:lnTo>
                    <a:pt x="776" y="2673"/>
                  </a:lnTo>
                  <a:lnTo>
                    <a:pt x="821" y="2642"/>
                  </a:lnTo>
                  <a:lnTo>
                    <a:pt x="852" y="2596"/>
                  </a:lnTo>
                  <a:lnTo>
                    <a:pt x="864" y="2540"/>
                  </a:lnTo>
                  <a:lnTo>
                    <a:pt x="864" y="144"/>
                  </a:lnTo>
                  <a:lnTo>
                    <a:pt x="852" y="88"/>
                  </a:lnTo>
                  <a:lnTo>
                    <a:pt x="821" y="42"/>
                  </a:lnTo>
                  <a:lnTo>
                    <a:pt x="776" y="11"/>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chemeClr val="accent1">
                    <a:lumMod val="50000"/>
                  </a:schemeClr>
                </a:solidFill>
              </a:endParaRPr>
            </a:p>
          </p:txBody>
        </p:sp>
        <p:sp>
          <p:nvSpPr>
            <p:cNvPr id="11" name="Freeform 562"/>
            <p:cNvSpPr>
              <a:spLocks/>
            </p:cNvSpPr>
            <p:nvPr/>
          </p:nvSpPr>
          <p:spPr bwMode="auto">
            <a:xfrm>
              <a:off x="7429" y="2131"/>
              <a:ext cx="864" cy="1108"/>
            </a:xfrm>
            <a:custGeom>
              <a:avLst/>
              <a:gdLst>
                <a:gd name="T0" fmla="+- 0 8119 7399"/>
                <a:gd name="T1" fmla="*/ T0 w 864"/>
                <a:gd name="T2" fmla="+- 0 956 956"/>
                <a:gd name="T3" fmla="*/ 956 h 2306"/>
                <a:gd name="T4" fmla="+- 0 7543 7399"/>
                <a:gd name="T5" fmla="*/ T4 w 864"/>
                <a:gd name="T6" fmla="+- 0 956 956"/>
                <a:gd name="T7" fmla="*/ 956 h 2306"/>
                <a:gd name="T8" fmla="+- 0 7487 7399"/>
                <a:gd name="T9" fmla="*/ T8 w 864"/>
                <a:gd name="T10" fmla="+- 0 968 956"/>
                <a:gd name="T11" fmla="*/ 968 h 2306"/>
                <a:gd name="T12" fmla="+- 0 7441 7399"/>
                <a:gd name="T13" fmla="*/ T12 w 864"/>
                <a:gd name="T14" fmla="+- 0 999 956"/>
                <a:gd name="T15" fmla="*/ 999 h 2306"/>
                <a:gd name="T16" fmla="+- 0 7411 7399"/>
                <a:gd name="T17" fmla="*/ T16 w 864"/>
                <a:gd name="T18" fmla="+- 0 1044 956"/>
                <a:gd name="T19" fmla="*/ 1044 h 2306"/>
                <a:gd name="T20" fmla="+- 0 7399 7399"/>
                <a:gd name="T21" fmla="*/ T20 w 864"/>
                <a:gd name="T22" fmla="+- 0 1100 956"/>
                <a:gd name="T23" fmla="*/ 1100 h 2306"/>
                <a:gd name="T24" fmla="+- 0 7399 7399"/>
                <a:gd name="T25" fmla="*/ T24 w 864"/>
                <a:gd name="T26" fmla="+- 0 3118 956"/>
                <a:gd name="T27" fmla="*/ 3118 h 2306"/>
                <a:gd name="T28" fmla="+- 0 7411 7399"/>
                <a:gd name="T29" fmla="*/ T28 w 864"/>
                <a:gd name="T30" fmla="+- 0 3174 956"/>
                <a:gd name="T31" fmla="*/ 3174 h 2306"/>
                <a:gd name="T32" fmla="+- 0 7441 7399"/>
                <a:gd name="T33" fmla="*/ T32 w 864"/>
                <a:gd name="T34" fmla="+- 0 3220 956"/>
                <a:gd name="T35" fmla="*/ 3220 h 2306"/>
                <a:gd name="T36" fmla="+- 0 7487 7399"/>
                <a:gd name="T37" fmla="*/ T36 w 864"/>
                <a:gd name="T38" fmla="+- 0 3251 956"/>
                <a:gd name="T39" fmla="*/ 3251 h 2306"/>
                <a:gd name="T40" fmla="+- 0 7543 7399"/>
                <a:gd name="T41" fmla="*/ T40 w 864"/>
                <a:gd name="T42" fmla="+- 0 3262 956"/>
                <a:gd name="T43" fmla="*/ 3262 h 2306"/>
                <a:gd name="T44" fmla="+- 0 8119 7399"/>
                <a:gd name="T45" fmla="*/ T44 w 864"/>
                <a:gd name="T46" fmla="+- 0 3262 956"/>
                <a:gd name="T47" fmla="*/ 3262 h 2306"/>
                <a:gd name="T48" fmla="+- 0 8175 7399"/>
                <a:gd name="T49" fmla="*/ T48 w 864"/>
                <a:gd name="T50" fmla="+- 0 3251 956"/>
                <a:gd name="T51" fmla="*/ 3251 h 2306"/>
                <a:gd name="T52" fmla="+- 0 8221 7399"/>
                <a:gd name="T53" fmla="*/ T52 w 864"/>
                <a:gd name="T54" fmla="+- 0 3220 956"/>
                <a:gd name="T55" fmla="*/ 3220 h 2306"/>
                <a:gd name="T56" fmla="+- 0 8252 7399"/>
                <a:gd name="T57" fmla="*/ T56 w 864"/>
                <a:gd name="T58" fmla="+- 0 3174 956"/>
                <a:gd name="T59" fmla="*/ 3174 h 2306"/>
                <a:gd name="T60" fmla="+- 0 8263 7399"/>
                <a:gd name="T61" fmla="*/ T60 w 864"/>
                <a:gd name="T62" fmla="+- 0 3118 956"/>
                <a:gd name="T63" fmla="*/ 3118 h 2306"/>
                <a:gd name="T64" fmla="+- 0 8263 7399"/>
                <a:gd name="T65" fmla="*/ T64 w 864"/>
                <a:gd name="T66" fmla="+- 0 1100 956"/>
                <a:gd name="T67" fmla="*/ 1100 h 2306"/>
                <a:gd name="T68" fmla="+- 0 8252 7399"/>
                <a:gd name="T69" fmla="*/ T68 w 864"/>
                <a:gd name="T70" fmla="+- 0 1044 956"/>
                <a:gd name="T71" fmla="*/ 1044 h 2306"/>
                <a:gd name="T72" fmla="+- 0 8221 7399"/>
                <a:gd name="T73" fmla="*/ T72 w 864"/>
                <a:gd name="T74" fmla="+- 0 999 956"/>
                <a:gd name="T75" fmla="*/ 999 h 2306"/>
                <a:gd name="T76" fmla="+- 0 8175 7399"/>
                <a:gd name="T77" fmla="*/ T76 w 864"/>
                <a:gd name="T78" fmla="+- 0 968 956"/>
                <a:gd name="T79" fmla="*/ 968 h 2306"/>
                <a:gd name="T80" fmla="+- 0 8119 739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2" y="43"/>
                  </a:lnTo>
                  <a:lnTo>
                    <a:pt x="12" y="88"/>
                  </a:lnTo>
                  <a:lnTo>
                    <a:pt x="0" y="144"/>
                  </a:lnTo>
                  <a:lnTo>
                    <a:pt x="0" y="2162"/>
                  </a:lnTo>
                  <a:lnTo>
                    <a:pt x="12" y="2218"/>
                  </a:lnTo>
                  <a:lnTo>
                    <a:pt x="42"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chemeClr val="accent1">
                    <a:lumMod val="50000"/>
                  </a:schemeClr>
                </a:solidFill>
              </a:endParaRPr>
            </a:p>
          </p:txBody>
        </p:sp>
        <p:sp>
          <p:nvSpPr>
            <p:cNvPr id="12" name="Freeform 560"/>
            <p:cNvSpPr>
              <a:spLocks/>
            </p:cNvSpPr>
            <p:nvPr/>
          </p:nvSpPr>
          <p:spPr bwMode="auto">
            <a:xfrm>
              <a:off x="9136" y="1884"/>
              <a:ext cx="864" cy="1332"/>
            </a:xfrm>
            <a:custGeom>
              <a:avLst/>
              <a:gdLst>
                <a:gd name="T0" fmla="+- 0 9839 9119"/>
                <a:gd name="T1" fmla="*/ T0 w 864"/>
                <a:gd name="T2" fmla="+- 0 956 956"/>
                <a:gd name="T3" fmla="*/ 956 h 2306"/>
                <a:gd name="T4" fmla="+- 0 9263 9119"/>
                <a:gd name="T5" fmla="*/ T4 w 864"/>
                <a:gd name="T6" fmla="+- 0 956 956"/>
                <a:gd name="T7" fmla="*/ 956 h 2306"/>
                <a:gd name="T8" fmla="+- 0 9207 9119"/>
                <a:gd name="T9" fmla="*/ T8 w 864"/>
                <a:gd name="T10" fmla="+- 0 968 956"/>
                <a:gd name="T11" fmla="*/ 968 h 2306"/>
                <a:gd name="T12" fmla="+- 0 9162 9119"/>
                <a:gd name="T13" fmla="*/ T12 w 864"/>
                <a:gd name="T14" fmla="+- 0 999 956"/>
                <a:gd name="T15" fmla="*/ 999 h 2306"/>
                <a:gd name="T16" fmla="+- 0 9131 9119"/>
                <a:gd name="T17" fmla="*/ T16 w 864"/>
                <a:gd name="T18" fmla="+- 0 1044 956"/>
                <a:gd name="T19" fmla="*/ 1044 h 2306"/>
                <a:gd name="T20" fmla="+- 0 9119 9119"/>
                <a:gd name="T21" fmla="*/ T20 w 864"/>
                <a:gd name="T22" fmla="+- 0 1100 956"/>
                <a:gd name="T23" fmla="*/ 1100 h 2306"/>
                <a:gd name="T24" fmla="+- 0 9119 9119"/>
                <a:gd name="T25" fmla="*/ T24 w 864"/>
                <a:gd name="T26" fmla="+- 0 3118 956"/>
                <a:gd name="T27" fmla="*/ 3118 h 2306"/>
                <a:gd name="T28" fmla="+- 0 9131 9119"/>
                <a:gd name="T29" fmla="*/ T28 w 864"/>
                <a:gd name="T30" fmla="+- 0 3174 956"/>
                <a:gd name="T31" fmla="*/ 3174 h 2306"/>
                <a:gd name="T32" fmla="+- 0 9162 9119"/>
                <a:gd name="T33" fmla="*/ T32 w 864"/>
                <a:gd name="T34" fmla="+- 0 3220 956"/>
                <a:gd name="T35" fmla="*/ 3220 h 2306"/>
                <a:gd name="T36" fmla="+- 0 9207 9119"/>
                <a:gd name="T37" fmla="*/ T36 w 864"/>
                <a:gd name="T38" fmla="+- 0 3251 956"/>
                <a:gd name="T39" fmla="*/ 3251 h 2306"/>
                <a:gd name="T40" fmla="+- 0 9263 9119"/>
                <a:gd name="T41" fmla="*/ T40 w 864"/>
                <a:gd name="T42" fmla="+- 0 3262 956"/>
                <a:gd name="T43" fmla="*/ 3262 h 2306"/>
                <a:gd name="T44" fmla="+- 0 9839 9119"/>
                <a:gd name="T45" fmla="*/ T44 w 864"/>
                <a:gd name="T46" fmla="+- 0 3262 956"/>
                <a:gd name="T47" fmla="*/ 3262 h 2306"/>
                <a:gd name="T48" fmla="+- 0 9895 9119"/>
                <a:gd name="T49" fmla="*/ T48 w 864"/>
                <a:gd name="T50" fmla="+- 0 3251 956"/>
                <a:gd name="T51" fmla="*/ 3251 h 2306"/>
                <a:gd name="T52" fmla="+- 0 9941 9119"/>
                <a:gd name="T53" fmla="*/ T52 w 864"/>
                <a:gd name="T54" fmla="+- 0 3220 956"/>
                <a:gd name="T55" fmla="*/ 3220 h 2306"/>
                <a:gd name="T56" fmla="+- 0 9972 9119"/>
                <a:gd name="T57" fmla="*/ T56 w 864"/>
                <a:gd name="T58" fmla="+- 0 3174 956"/>
                <a:gd name="T59" fmla="*/ 3174 h 2306"/>
                <a:gd name="T60" fmla="+- 0 9983 9119"/>
                <a:gd name="T61" fmla="*/ T60 w 864"/>
                <a:gd name="T62" fmla="+- 0 3118 956"/>
                <a:gd name="T63" fmla="*/ 3118 h 2306"/>
                <a:gd name="T64" fmla="+- 0 9983 9119"/>
                <a:gd name="T65" fmla="*/ T64 w 864"/>
                <a:gd name="T66" fmla="+- 0 1100 956"/>
                <a:gd name="T67" fmla="*/ 1100 h 2306"/>
                <a:gd name="T68" fmla="+- 0 9972 9119"/>
                <a:gd name="T69" fmla="*/ T68 w 864"/>
                <a:gd name="T70" fmla="+- 0 1044 956"/>
                <a:gd name="T71" fmla="*/ 1044 h 2306"/>
                <a:gd name="T72" fmla="+- 0 9941 9119"/>
                <a:gd name="T73" fmla="*/ T72 w 864"/>
                <a:gd name="T74" fmla="+- 0 999 956"/>
                <a:gd name="T75" fmla="*/ 999 h 2306"/>
                <a:gd name="T76" fmla="+- 0 9895 9119"/>
                <a:gd name="T77" fmla="*/ T76 w 864"/>
                <a:gd name="T78" fmla="+- 0 968 956"/>
                <a:gd name="T79" fmla="*/ 968 h 2306"/>
                <a:gd name="T80" fmla="+- 0 9839 911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3" y="43"/>
                  </a:lnTo>
                  <a:lnTo>
                    <a:pt x="12" y="88"/>
                  </a:lnTo>
                  <a:lnTo>
                    <a:pt x="0" y="144"/>
                  </a:lnTo>
                  <a:lnTo>
                    <a:pt x="0" y="2162"/>
                  </a:lnTo>
                  <a:lnTo>
                    <a:pt x="12" y="2218"/>
                  </a:lnTo>
                  <a:lnTo>
                    <a:pt x="43"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chemeClr val="accent1">
                    <a:lumMod val="50000"/>
                  </a:schemeClr>
                </a:solidFill>
              </a:endParaRPr>
            </a:p>
          </p:txBody>
        </p:sp>
        <p:cxnSp>
          <p:nvCxnSpPr>
            <p:cNvPr id="13" name="Line 559"/>
            <p:cNvCxnSpPr>
              <a:cxnSpLocks noChangeShapeType="1"/>
            </p:cNvCxnSpPr>
            <p:nvPr/>
          </p:nvCxnSpPr>
          <p:spPr bwMode="auto">
            <a:xfrm>
              <a:off x="5486" y="3277"/>
              <a:ext cx="4751" cy="0"/>
            </a:xfrm>
            <a:prstGeom prst="line">
              <a:avLst/>
            </a:prstGeom>
            <a:grpFill/>
            <a:ln w="9525">
              <a:solidFill>
                <a:srgbClr val="297083"/>
              </a:solidFill>
              <a:prstDash val="solid"/>
              <a:round/>
              <a:headEnd/>
              <a:tailEnd/>
            </a:ln>
          </p:spPr>
        </p:cxnSp>
      </p:grpSp>
      <p:sp>
        <p:nvSpPr>
          <p:cNvPr id="15" name="Прямоугольник 14"/>
          <p:cNvSpPr/>
          <p:nvPr/>
        </p:nvSpPr>
        <p:spPr>
          <a:xfrm>
            <a:off x="3581400" y="3200400"/>
            <a:ext cx="759503" cy="369332"/>
          </a:xfrm>
          <a:prstGeom prst="rect">
            <a:avLst/>
          </a:prstGeom>
        </p:spPr>
        <p:txBody>
          <a:bodyPr wrap="none">
            <a:spAutoFit/>
          </a:bodyPr>
          <a:lstStyle/>
          <a:p>
            <a:pPr marL="12700" marR="46990" algn="r">
              <a:spcBef>
                <a:spcPts val="595"/>
              </a:spcBef>
              <a:spcAft>
                <a:spcPts val="0"/>
              </a:spcAft>
            </a:pPr>
            <a:r>
              <a:rPr lang="ru-RU" b="1" dirty="0">
                <a:solidFill>
                  <a:schemeClr val="accent1">
                    <a:lumMod val="50000"/>
                  </a:schemeClr>
                </a:solidFill>
                <a:latin typeface="Tahoma" panose="020B0604030504040204" pitchFamily="34" charset="0"/>
                <a:ea typeface="Tahoma" panose="020B0604030504040204" pitchFamily="34" charset="0"/>
              </a:rPr>
              <a:t>53,3</a:t>
            </a:r>
          </a:p>
        </p:txBody>
      </p:sp>
      <p:sp>
        <p:nvSpPr>
          <p:cNvPr id="16" name="Прямоугольник 15"/>
          <p:cNvSpPr/>
          <p:nvPr/>
        </p:nvSpPr>
        <p:spPr>
          <a:xfrm>
            <a:off x="4654423" y="3209738"/>
            <a:ext cx="759503" cy="369332"/>
          </a:xfrm>
          <a:prstGeom prst="rect">
            <a:avLst/>
          </a:prstGeom>
        </p:spPr>
        <p:txBody>
          <a:bodyPr wrap="none">
            <a:spAutoFit/>
          </a:bodyPr>
          <a:lstStyle/>
          <a:p>
            <a:pPr marL="12700" marR="46990" algn="r">
              <a:spcBef>
                <a:spcPts val="595"/>
              </a:spcBef>
              <a:spcAft>
                <a:spcPts val="0"/>
              </a:spcAft>
            </a:pPr>
            <a:r>
              <a:rPr lang="ru-RU" b="1" dirty="0">
                <a:solidFill>
                  <a:schemeClr val="accent1">
                    <a:lumMod val="50000"/>
                  </a:schemeClr>
                </a:solidFill>
                <a:latin typeface="Tahoma" panose="020B0604030504040204" pitchFamily="34" charset="0"/>
                <a:ea typeface="Tahoma" panose="020B0604030504040204" pitchFamily="34" charset="0"/>
              </a:rPr>
              <a:t>53,3</a:t>
            </a:r>
          </a:p>
        </p:txBody>
      </p:sp>
      <p:sp>
        <p:nvSpPr>
          <p:cNvPr id="17" name="Прямоугольник 16"/>
          <p:cNvSpPr/>
          <p:nvPr/>
        </p:nvSpPr>
        <p:spPr>
          <a:xfrm>
            <a:off x="5791200" y="3048000"/>
            <a:ext cx="759503" cy="369332"/>
          </a:xfrm>
          <a:prstGeom prst="rect">
            <a:avLst/>
          </a:prstGeom>
        </p:spPr>
        <p:txBody>
          <a:bodyPr wrap="none">
            <a:spAutoFit/>
          </a:bodyPr>
          <a:lstStyle/>
          <a:p>
            <a:pPr marL="12700" marR="46990" algn="r">
              <a:spcBef>
                <a:spcPts val="595"/>
              </a:spcBef>
              <a:spcAft>
                <a:spcPts val="0"/>
              </a:spcAft>
            </a:pPr>
            <a:r>
              <a:rPr lang="ru-RU" b="1" dirty="0">
                <a:solidFill>
                  <a:schemeClr val="accent1">
                    <a:lumMod val="50000"/>
                  </a:schemeClr>
                </a:solidFill>
                <a:latin typeface="Tahoma" panose="020B0604030504040204" pitchFamily="34" charset="0"/>
                <a:ea typeface="Tahoma" panose="020B0604030504040204" pitchFamily="34" charset="0"/>
              </a:rPr>
              <a:t>73,3</a:t>
            </a:r>
          </a:p>
        </p:txBody>
      </p:sp>
      <p:sp>
        <p:nvSpPr>
          <p:cNvPr id="18" name="Прямоугольник 17"/>
          <p:cNvSpPr/>
          <p:nvPr/>
        </p:nvSpPr>
        <p:spPr>
          <a:xfrm>
            <a:off x="3494120" y="4363567"/>
            <a:ext cx="774572" cy="369332"/>
          </a:xfrm>
          <a:prstGeom prst="rect">
            <a:avLst/>
          </a:prstGeom>
        </p:spPr>
        <p:txBody>
          <a:bodyPr wrap="none">
            <a:spAutoFit/>
          </a:bodyPr>
          <a:lstStyle/>
          <a:p>
            <a:pPr algn="r">
              <a:spcAft>
                <a:spcPts val="0"/>
              </a:spcAft>
            </a:pPr>
            <a:r>
              <a:rPr lang="ru-RU" b="1" dirty="0">
                <a:solidFill>
                  <a:schemeClr val="accent1">
                    <a:lumMod val="50000"/>
                  </a:schemeClr>
                </a:solidFill>
                <a:latin typeface="Tahoma" panose="020B0604030504040204" pitchFamily="34" charset="0"/>
                <a:ea typeface="Verdana" panose="020B0604030504040204" pitchFamily="34" charset="0"/>
                <a:cs typeface="Verdana" panose="020B0604030504040204" pitchFamily="34" charset="0"/>
              </a:rPr>
              <a:t>2026</a:t>
            </a:r>
            <a:endParaRPr lang="ru-RU" sz="1400" dirty="0">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Прямоугольник 18"/>
          <p:cNvSpPr/>
          <p:nvPr/>
        </p:nvSpPr>
        <p:spPr>
          <a:xfrm>
            <a:off x="4646889" y="4356874"/>
            <a:ext cx="774571" cy="369332"/>
          </a:xfrm>
          <a:prstGeom prst="rect">
            <a:avLst/>
          </a:prstGeom>
        </p:spPr>
        <p:txBody>
          <a:bodyPr wrap="square">
            <a:spAutoFit/>
          </a:bodyPr>
          <a:lstStyle/>
          <a:p>
            <a:pPr algn="r">
              <a:spcAft>
                <a:spcPts val="0"/>
              </a:spcAft>
            </a:pPr>
            <a:r>
              <a:rPr lang="ru-RU" b="1" dirty="0">
                <a:solidFill>
                  <a:schemeClr val="accent1">
                    <a:lumMod val="50000"/>
                  </a:schemeClr>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5698904" y="4363567"/>
            <a:ext cx="774572" cy="369332"/>
          </a:xfrm>
          <a:prstGeom prst="rect">
            <a:avLst/>
          </a:prstGeom>
        </p:spPr>
        <p:txBody>
          <a:bodyPr wrap="none">
            <a:spAutoFit/>
          </a:bodyPr>
          <a:lstStyle/>
          <a:p>
            <a:pPr algn="r">
              <a:spcAft>
                <a:spcPts val="0"/>
              </a:spcAft>
            </a:pPr>
            <a:r>
              <a:rPr lang="ru-RU" b="1" dirty="0">
                <a:solidFill>
                  <a:schemeClr val="accent1">
                    <a:lumMod val="50000"/>
                  </a:schemeClr>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567">
            <a:extLst>
              <a:ext uri="{FF2B5EF4-FFF2-40B4-BE49-F238E27FC236}">
                <a16:creationId xmlns:a16="http://schemas.microsoft.com/office/drawing/2014/main" id="{B2128DC1-4B10-2B28-853A-3141B4286EC1}"/>
              </a:ext>
            </a:extLst>
          </p:cNvPr>
          <p:cNvSpPr txBox="1">
            <a:spLocks noChangeArrowheads="1"/>
          </p:cNvSpPr>
          <p:nvPr/>
        </p:nvSpPr>
        <p:spPr bwMode="auto">
          <a:xfrm>
            <a:off x="84466" y="3241353"/>
            <a:ext cx="3189715" cy="1775771"/>
          </a:xfrm>
          <a:prstGeom prst="rect">
            <a:avLst/>
          </a:prstGeom>
          <a:noFill/>
          <a:ln>
            <a:noFill/>
          </a:ln>
        </p:spPr>
        <p:txBody>
          <a:bodyPr rot="0" vert="horz" wrap="square" lIns="0" tIns="0" rIns="0" bIns="0" anchor="t" anchorCtr="0" upright="1">
            <a:noAutofit/>
          </a:bodyPr>
          <a:lstStyle/>
          <a:p>
            <a:pPr marL="144780" marR="132715" algn="ctr">
              <a:lnSpc>
                <a:spcPct val="98000"/>
              </a:lnSpc>
              <a:spcBef>
                <a:spcPts val="5"/>
              </a:spcBef>
              <a:spcAft>
                <a:spcPts val="0"/>
              </a:spcAft>
            </a:pPr>
            <a:endParaRPr lang="ru-RU"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715" algn="ctr">
              <a:lnSpc>
                <a:spcPct val="98000"/>
              </a:lnSpc>
              <a:spcBef>
                <a:spcPts val="5"/>
              </a:spcBef>
              <a:spcAft>
                <a:spcPts val="0"/>
              </a:spcAft>
            </a:pP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Расходы</a:t>
            </a:r>
            <a:r>
              <a:rPr lang="ru-RU" b="1" spc="13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на</a:t>
            </a:r>
            <a:r>
              <a:rPr lang="ru-RU" b="1" spc="13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выполнение</a:t>
            </a:r>
            <a:r>
              <a:rPr lang="ru-RU" b="1" spc="-42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программы</a:t>
            </a:r>
            <a:endParaRPr lang="en-US"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44780" marR="132080" algn="ctr">
              <a:lnSpc>
                <a:spcPts val="1555"/>
              </a:lnSpc>
              <a:spcAft>
                <a:spcPts val="0"/>
              </a:spcAft>
            </a:pPr>
            <a:r>
              <a:rPr lang="ru-RU" sz="2000"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2000" b="1" spc="-7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sz="2000" b="1" spc="-7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p>
          <a:p>
            <a:pPr marL="144780" marR="132080" algn="ctr">
              <a:lnSpc>
                <a:spcPts val="1555"/>
              </a:lnSpc>
              <a:spcAft>
                <a:spcPts val="0"/>
              </a:spcAft>
            </a:pPr>
            <a:endParaRPr kumimoji="0" lang="ru-RU" sz="2000" b="1" i="0" u="none" strike="noStrike" kern="1200" cap="none" spc="-5" normalizeH="0" baseline="0" noProof="0" dirty="0">
              <a:ln>
                <a:noFill/>
              </a:ln>
              <a:solidFill>
                <a:schemeClr val="accent1">
                  <a:lumMod val="50000"/>
                </a:schemeClr>
              </a:solidFill>
              <a:uLnTx/>
              <a:uFillTx/>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r>
              <a:rPr kumimoji="0" lang="ru-RU" sz="3300" b="1" i="0" u="none" strike="noStrike" kern="1200" cap="none" spc="0" normalizeH="0" baseline="0" noProof="0" dirty="0">
                <a:ln>
                  <a:noFill/>
                </a:ln>
                <a:solidFill>
                  <a:schemeClr val="accent1">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53,3</a:t>
            </a:r>
            <a:endParaRPr kumimoji="0" lang="ru-RU" sz="1100" b="0"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3350" lvl="0" indent="0" algn="ctr" defTabSz="914400" rtl="0" eaLnBrk="1" fontAlgn="auto" latinLnBrk="0" hangingPunct="1">
              <a:lnSpc>
                <a:spcPts val="1560"/>
              </a:lnSpc>
              <a:spcBef>
                <a:spcPts val="10"/>
              </a:spcBef>
              <a:spcAft>
                <a:spcPts val="0"/>
              </a:spcAft>
              <a:buClrTx/>
              <a:buSzTx/>
              <a:buFontTx/>
              <a:buNone/>
              <a:tabLst/>
              <a:defRPr/>
            </a:pPr>
            <a:r>
              <a:rPr kumimoji="0" lang="ru-RU" sz="1300" b="1" i="0" u="none" strike="noStrike" kern="1200" cap="none" spc="-5" normalizeH="0" baseline="0" noProof="0" dirty="0">
                <a:ln>
                  <a:noFill/>
                </a:ln>
                <a:solidFill>
                  <a:schemeClr val="accent1">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млн.</a:t>
            </a:r>
            <a:r>
              <a:rPr kumimoji="0" lang="ru-RU" sz="1300" b="1" i="0" u="none" strike="noStrike" kern="1200" cap="none" spc="-85" normalizeH="0" baseline="0" noProof="0" dirty="0">
                <a:ln>
                  <a:noFill/>
                </a:ln>
                <a:solidFill>
                  <a:schemeClr val="accent1">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 </a:t>
            </a:r>
            <a:r>
              <a:rPr kumimoji="0" lang="ru-RU" sz="1300" b="1" i="0" u="none" strike="noStrike" kern="1200" cap="none" spc="-5" normalizeH="0" baseline="0" noProof="0" dirty="0">
                <a:ln>
                  <a:noFill/>
                </a:ln>
                <a:solidFill>
                  <a:schemeClr val="accent1">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рублей</a:t>
            </a:r>
            <a:endParaRPr kumimoji="0" lang="ru-RU" sz="1100" b="0"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2080" algn="ctr">
              <a:lnSpc>
                <a:spcPts val="1555"/>
              </a:lnSpc>
              <a:spcAft>
                <a:spcPts val="0"/>
              </a:spcAft>
            </a:pPr>
            <a:endParaRPr lang="ru-RU" sz="2000" b="1" spc="-5"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endParaRPr lang="ru-RU" sz="2000"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Таблица 2">
            <a:extLst>
              <a:ext uri="{FF2B5EF4-FFF2-40B4-BE49-F238E27FC236}">
                <a16:creationId xmlns:a16="http://schemas.microsoft.com/office/drawing/2014/main" id="{74645458-72A2-EFF1-FB81-1C6B91CD118D}"/>
              </a:ext>
            </a:extLst>
          </p:cNvPr>
          <p:cNvGraphicFramePr>
            <a:graphicFrameLocks noGrp="1"/>
          </p:cNvGraphicFramePr>
          <p:nvPr>
            <p:extLst>
              <p:ext uri="{D42A27DB-BD31-4B8C-83A1-F6EECF244321}">
                <p14:modId xmlns:p14="http://schemas.microsoft.com/office/powerpoint/2010/main" val="2837699563"/>
              </p:ext>
            </p:extLst>
          </p:nvPr>
        </p:nvGraphicFramePr>
        <p:xfrm>
          <a:off x="76200" y="4896845"/>
          <a:ext cx="6646746" cy="2214712"/>
        </p:xfrm>
        <a:graphic>
          <a:graphicData uri="http://schemas.openxmlformats.org/drawingml/2006/table">
            <a:tbl>
              <a:tblPr firstRow="1" bandRow="1">
                <a:tableStyleId>{6E25E649-3F16-4E02-A733-19D2CDBF48F0}</a:tableStyleId>
              </a:tblPr>
              <a:tblGrid>
                <a:gridCol w="5862355">
                  <a:extLst>
                    <a:ext uri="{9D8B030D-6E8A-4147-A177-3AD203B41FA5}">
                      <a16:colId xmlns:a16="http://schemas.microsoft.com/office/drawing/2014/main" val="3496257158"/>
                    </a:ext>
                  </a:extLst>
                </a:gridCol>
                <a:gridCol w="784391">
                  <a:extLst>
                    <a:ext uri="{9D8B030D-6E8A-4147-A177-3AD203B41FA5}">
                      <a16:colId xmlns:a16="http://schemas.microsoft.com/office/drawing/2014/main" val="1727040697"/>
                    </a:ext>
                  </a:extLst>
                </a:gridCol>
              </a:tblGrid>
              <a:tr h="437155">
                <a:tc>
                  <a:txBody>
                    <a:bodyPr/>
                    <a:lstStyle/>
                    <a:p>
                      <a:pPr marL="1091565" indent="-697230" algn="ctr">
                        <a:spcBef>
                          <a:spcPts val="1060"/>
                        </a:spcBef>
                        <a:spcAft>
                          <a:spcPts val="0"/>
                        </a:spcAft>
                      </a:pPr>
                      <a:r>
                        <a:rPr lang="ru-RU" sz="1400" dirty="0">
                          <a:effectLst/>
                        </a:rPr>
                        <a:t>Индикаторы</a:t>
                      </a:r>
                      <a:r>
                        <a:rPr lang="ru-RU" sz="1400" spc="170" dirty="0">
                          <a:effectLst/>
                        </a:rPr>
                        <a:t> </a:t>
                      </a:r>
                      <a:r>
                        <a:rPr lang="ru-RU" sz="1400" dirty="0">
                          <a:effectLst/>
                        </a:rPr>
                        <a:t>достижения</a:t>
                      </a:r>
                      <a:r>
                        <a:rPr lang="ru-RU" sz="1400" spc="190" dirty="0">
                          <a:effectLst/>
                        </a:rPr>
                        <a:t> </a:t>
                      </a:r>
                      <a:r>
                        <a:rPr lang="ru-RU" sz="1400" dirty="0">
                          <a:effectLst/>
                        </a:rPr>
                        <a:t>целей </a:t>
                      </a:r>
                      <a:r>
                        <a:rPr lang="ru-RU" sz="1400" spc="-295" dirty="0">
                          <a:effectLst/>
                        </a:rPr>
                        <a:t> </a:t>
                      </a:r>
                      <a:r>
                        <a:rPr lang="ru-RU" sz="1400" dirty="0">
                          <a:effectLst/>
                        </a:rPr>
                        <a:t>программы:</a:t>
                      </a:r>
                      <a:endParaRPr lang="ru-RU" sz="14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marL="183515">
                        <a:lnSpc>
                          <a:spcPts val="1325"/>
                        </a:lnSpc>
                        <a:spcBef>
                          <a:spcPts val="1060"/>
                        </a:spcBef>
                        <a:spcAft>
                          <a:spcPts val="0"/>
                        </a:spcAft>
                      </a:pPr>
                      <a:r>
                        <a:rPr lang="ru-RU" sz="1400" dirty="0">
                          <a:effectLst/>
                        </a:rPr>
                        <a:t>2026</a:t>
                      </a:r>
                    </a:p>
                    <a:p>
                      <a:pPr marL="221615">
                        <a:lnSpc>
                          <a:spcPts val="1325"/>
                        </a:lnSpc>
                        <a:spcAft>
                          <a:spcPts val="0"/>
                        </a:spcAft>
                      </a:pPr>
                      <a:r>
                        <a:rPr lang="ru-RU" sz="1400" dirty="0">
                          <a:effectLst/>
                        </a:rPr>
                        <a:t>год</a:t>
                      </a:r>
                      <a:endParaRPr lang="ru-RU" sz="14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3579266551"/>
                  </a:ext>
                </a:extLst>
              </a:tr>
              <a:tr h="592519">
                <a:tc>
                  <a:txBody>
                    <a:bodyPr/>
                    <a:lstStyle/>
                    <a:p>
                      <a:pPr marR="62865" algn="just">
                        <a:lnSpc>
                          <a:spcPct val="98000"/>
                        </a:lnSpc>
                        <a:spcBef>
                          <a:spcPts val="250"/>
                        </a:spcBef>
                        <a:spcAft>
                          <a:spcPts val="0"/>
                        </a:spcAft>
                      </a:pPr>
                      <a:r>
                        <a:rPr lang="ru-RU" sz="1300" dirty="0">
                          <a:effectLst/>
                        </a:rPr>
                        <a:t>Процент исполнения плана по сбору неналоговых доходов от управления и распоряжения муниципальным имуществом и земельными ресурсами: ежегодно на период действия программы (</a:t>
                      </a:r>
                      <a:r>
                        <a:rPr lang="en-US" sz="1300" dirty="0">
                          <a:effectLst/>
                        </a:rPr>
                        <a:t>%</a:t>
                      </a:r>
                      <a:r>
                        <a:rPr lang="ru-RU" sz="1300" dirty="0">
                          <a:effectLst/>
                        </a:rPr>
                        <a:t>)</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45"/>
                        </a:spcBef>
                        <a:spcAft>
                          <a:spcPts val="0"/>
                        </a:spcAft>
                      </a:pPr>
                      <a:r>
                        <a:rPr lang="ru-RU" sz="1300" dirty="0">
                          <a:effectLst/>
                        </a:rPr>
                        <a:t> </a:t>
                      </a:r>
                    </a:p>
                    <a:p>
                      <a:pPr marL="55880" marR="54610" algn="ctr">
                        <a:spcAft>
                          <a:spcPts val="0"/>
                        </a:spcAft>
                      </a:pPr>
                      <a:r>
                        <a:rPr lang="ru-RU" sz="1300" dirty="0">
                          <a:effectLst/>
                        </a:rPr>
                        <a:t>100</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15249307"/>
                  </a:ext>
                </a:extLst>
              </a:tr>
              <a:tr h="592519">
                <a:tc>
                  <a:txBody>
                    <a:bodyPr/>
                    <a:lstStyle/>
                    <a:p>
                      <a:pPr algn="l">
                        <a:lnSpc>
                          <a:spcPts val="1330"/>
                        </a:lnSpc>
                        <a:spcBef>
                          <a:spcPts val="205"/>
                        </a:spcBef>
                        <a:spcAft>
                          <a:spcPts val="0"/>
                        </a:spcAft>
                      </a:pPr>
                      <a:r>
                        <a:rPr lang="ru-RU" sz="1300" dirty="0">
                          <a:effectLst/>
                        </a:rPr>
                        <a:t>Доля объектов муниципальной казны, приведенных в технически исправное состояние, от общего количества объектов, требующих проведения ремонта(</a:t>
                      </a:r>
                      <a:r>
                        <a:rPr lang="en-US" sz="1300" dirty="0">
                          <a:effectLst/>
                        </a:rPr>
                        <a:t>%</a:t>
                      </a:r>
                      <a:r>
                        <a:rPr lang="ru-RU" sz="1300" dirty="0">
                          <a:effectLst/>
                        </a:rPr>
                        <a:t>)</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tc>
                  <a:txBody>
                    <a:bodyPr/>
                    <a:lstStyle/>
                    <a:p>
                      <a:pPr>
                        <a:spcBef>
                          <a:spcPts val="20"/>
                        </a:spcBef>
                        <a:spcAft>
                          <a:spcPts val="0"/>
                        </a:spcAft>
                      </a:pPr>
                      <a:r>
                        <a:rPr lang="ru-RU" sz="1300" dirty="0">
                          <a:effectLst/>
                        </a:rPr>
                        <a:t> </a:t>
                      </a:r>
                    </a:p>
                    <a:p>
                      <a:pPr marL="55880" marR="54610" algn="ctr">
                        <a:spcAft>
                          <a:spcPts val="0"/>
                        </a:spcAft>
                      </a:pPr>
                      <a:r>
                        <a:rPr lang="ru-RU" sz="1300" dirty="0">
                          <a:effectLst/>
                        </a:rPr>
                        <a:t>100</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1883135386"/>
                  </a:ext>
                </a:extLst>
              </a:tr>
              <a:tr h="592519">
                <a:tc>
                  <a:txBody>
                    <a:bodyPr/>
                    <a:lstStyle/>
                    <a:p>
                      <a:pPr marL="113665" marR="85725" indent="-30480" algn="just">
                        <a:lnSpc>
                          <a:spcPct val="101000"/>
                        </a:lnSpc>
                        <a:spcBef>
                          <a:spcPts val="370"/>
                        </a:spcBef>
                        <a:spcAft>
                          <a:spcPts val="0"/>
                        </a:spcAft>
                        <a:tabLst>
                          <a:tab pos="880110" algn="l"/>
                          <a:tab pos="1048385" algn="l"/>
                          <a:tab pos="1725930" algn="l"/>
                        </a:tabLst>
                      </a:pPr>
                      <a:r>
                        <a:rPr lang="ru-RU" sz="1300" dirty="0">
                          <a:effectLst/>
                        </a:rPr>
                        <a:t>Обеспечение бесперебойного исполнения Программы(%)</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spcBef>
                          <a:spcPts val="55"/>
                        </a:spcBef>
                        <a:spcAft>
                          <a:spcPts val="0"/>
                        </a:spcAft>
                      </a:pPr>
                      <a:r>
                        <a:rPr lang="ru-RU" sz="1300" dirty="0">
                          <a:effectLst/>
                        </a:rPr>
                        <a:t> </a:t>
                      </a:r>
                    </a:p>
                    <a:p>
                      <a:pPr marL="55880" marR="54610" algn="ctr">
                        <a:spcAft>
                          <a:spcPts val="0"/>
                        </a:spcAft>
                      </a:pPr>
                      <a:r>
                        <a:rPr lang="ru-RU" sz="1300" dirty="0">
                          <a:effectLst/>
                        </a:rPr>
                        <a:t>100</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3546986719"/>
                  </a:ext>
                </a:extLst>
              </a:tr>
            </a:tbl>
          </a:graphicData>
        </a:graphic>
      </p:graphicFrame>
      <p:graphicFrame>
        <p:nvGraphicFramePr>
          <p:cNvPr id="4" name="Таблица 3">
            <a:extLst>
              <a:ext uri="{FF2B5EF4-FFF2-40B4-BE49-F238E27FC236}">
                <a16:creationId xmlns:a16="http://schemas.microsoft.com/office/drawing/2014/main" id="{5A0AE880-F8F4-ACFD-FD86-850F3D3886E6}"/>
              </a:ext>
            </a:extLst>
          </p:cNvPr>
          <p:cNvGraphicFramePr>
            <a:graphicFrameLocks noGrp="1"/>
          </p:cNvGraphicFramePr>
          <p:nvPr>
            <p:extLst>
              <p:ext uri="{D42A27DB-BD31-4B8C-83A1-F6EECF244321}">
                <p14:modId xmlns:p14="http://schemas.microsoft.com/office/powerpoint/2010/main" val="1856635031"/>
              </p:ext>
            </p:extLst>
          </p:nvPr>
        </p:nvGraphicFramePr>
        <p:xfrm>
          <a:off x="76201" y="7037535"/>
          <a:ext cx="6641230" cy="1950823"/>
        </p:xfrm>
        <a:graphic>
          <a:graphicData uri="http://schemas.openxmlformats.org/drawingml/2006/table">
            <a:tbl>
              <a:tblPr firstRow="1" bandRow="1">
                <a:tableStyleId>{6E25E649-3F16-4E02-A733-19D2CDBF48F0}</a:tableStyleId>
              </a:tblPr>
              <a:tblGrid>
                <a:gridCol w="6641230">
                  <a:extLst>
                    <a:ext uri="{9D8B030D-6E8A-4147-A177-3AD203B41FA5}">
                      <a16:colId xmlns:a16="http://schemas.microsoft.com/office/drawing/2014/main" val="2398804571"/>
                    </a:ext>
                  </a:extLst>
                </a:gridCol>
              </a:tblGrid>
              <a:tr h="333590">
                <a:tc>
                  <a:txBody>
                    <a:bodyPr/>
                    <a:lstStyle/>
                    <a:p>
                      <a:pPr marL="1091565" indent="-697230">
                        <a:spcBef>
                          <a:spcPts val="1060"/>
                        </a:spcBef>
                        <a:spcAft>
                          <a:spcPts val="0"/>
                        </a:spcAft>
                      </a:pPr>
                      <a:r>
                        <a:rPr lang="ru-RU" sz="1400" dirty="0">
                          <a:effectLst/>
                        </a:rPr>
                        <a:t>Показатели непосредственных результатов Программы:</a:t>
                      </a:r>
                    </a:p>
                    <a:p>
                      <a:pPr marL="221615">
                        <a:lnSpc>
                          <a:spcPts val="1325"/>
                        </a:lnSpc>
                        <a:spcAft>
                          <a:spcPts val="0"/>
                        </a:spcAft>
                      </a:pPr>
                      <a:r>
                        <a:rPr lang="ru-RU" sz="1300" dirty="0">
                          <a:effectLst/>
                        </a:rPr>
                        <a:t> </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781182140"/>
                  </a:ext>
                </a:extLst>
              </a:tr>
              <a:tr h="436577">
                <a:tc>
                  <a:txBody>
                    <a:bodyPr/>
                    <a:lstStyle/>
                    <a:p>
                      <a:pPr algn="l">
                        <a:lnSpc>
                          <a:spcPts val="1325"/>
                        </a:lnSpc>
                        <a:spcBef>
                          <a:spcPts val="1060"/>
                        </a:spcBef>
                        <a:spcAft>
                          <a:spcPts val="0"/>
                        </a:spcAft>
                      </a:pPr>
                      <a:r>
                        <a:rPr lang="ru-RU" sz="1300" dirty="0">
                          <a:effectLst/>
                        </a:rPr>
                        <a:t>Приведение в технически исправное состояние нежилых муниципальных объектов           2 казны(</a:t>
                      </a:r>
                      <a:r>
                        <a:rPr lang="ru-RU" sz="1300" dirty="0" err="1">
                          <a:effectLst/>
                        </a:rPr>
                        <a:t>шт</a:t>
                      </a:r>
                      <a:r>
                        <a:rPr lang="ru-RU" sz="1300" dirty="0">
                          <a:effectLst/>
                        </a:rPr>
                        <a:t>)</a:t>
                      </a:r>
                      <a:endParaRPr lang="ru-RU" sz="13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3312896592"/>
                  </a:ext>
                </a:extLst>
              </a:tr>
              <a:tr h="727628">
                <a:tc>
                  <a:txBody>
                    <a:bodyPr/>
                    <a:lstStyle/>
                    <a:p>
                      <a:pPr algn="l">
                        <a:lnSpc>
                          <a:spcPts val="1325"/>
                        </a:lnSpc>
                        <a:spcBef>
                          <a:spcPts val="1060"/>
                        </a:spcBef>
                        <a:spcAft>
                          <a:spcPts val="0"/>
                        </a:spcAft>
                      </a:pPr>
                      <a:r>
                        <a:rPr lang="ru-RU" sz="1300" dirty="0">
                          <a:effectLst/>
                          <a:latin typeface="Calibri" panose="020F0502020204030204" pitchFamily="34" charset="0"/>
                          <a:ea typeface="Calibri" panose="020F0502020204030204" pitchFamily="34" charset="0"/>
                          <a:cs typeface="Calibri" panose="020F0502020204030204" pitchFamily="34" charset="0"/>
                        </a:rPr>
                        <a:t>Количество объектов муниципального имущества, включенных в Перечень муниципального имущества, предназначенного для предоставления во владение и (или) в пользование субъектам малого и среднего предпринимательства и организациям, образующим инфраструктуру поддержки субъектов малого и среднего предпринимательства(</a:t>
                      </a:r>
                      <a:r>
                        <a:rPr lang="ru-RU" sz="1300" dirty="0" err="1">
                          <a:effectLst/>
                          <a:latin typeface="Calibri" panose="020F0502020204030204" pitchFamily="34" charset="0"/>
                          <a:ea typeface="Calibri" panose="020F0502020204030204" pitchFamily="34" charset="0"/>
                          <a:cs typeface="Calibri" panose="020F0502020204030204" pitchFamily="34" charset="0"/>
                        </a:rPr>
                        <a:t>шт</a:t>
                      </a:r>
                      <a:r>
                        <a:rPr lang="ru-RU" sz="1300" dirty="0">
                          <a:effectLst/>
                          <a:latin typeface="Calibri" panose="020F0502020204030204" pitchFamily="34" charset="0"/>
                          <a:ea typeface="Calibri" panose="020F0502020204030204" pitchFamily="34" charset="0"/>
                          <a:cs typeface="Calibri" panose="020F0502020204030204" pitchFamily="34" charset="0"/>
                        </a:rPr>
                        <a:t>)          2</a:t>
                      </a:r>
                      <a:endParaRPr lang="ru-RU" sz="13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60877785"/>
                  </a:ext>
                </a:extLst>
              </a:tr>
              <a:tr h="407205">
                <a:tc>
                  <a:txBody>
                    <a:bodyPr/>
                    <a:lstStyle/>
                    <a:p>
                      <a:pPr marL="46355" marR="40005" algn="l">
                        <a:lnSpc>
                          <a:spcPct val="101000"/>
                        </a:lnSpc>
                        <a:spcBef>
                          <a:spcPts val="320"/>
                        </a:spcBef>
                        <a:spcAft>
                          <a:spcPts val="0"/>
                        </a:spcAft>
                        <a:tabLst>
                          <a:tab pos="913765" algn="l"/>
                          <a:tab pos="1486535" algn="l"/>
                        </a:tabLst>
                      </a:pPr>
                      <a:r>
                        <a:rPr lang="ru-RU" sz="1300" dirty="0">
                          <a:effectLst/>
                        </a:rPr>
                        <a:t>Обеспечение выполнения целей и задач Программы (%)                                                           100</a:t>
                      </a:r>
                      <a:endParaRPr lang="ru-RU" sz="130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4143248333"/>
                  </a:ext>
                </a:extLst>
              </a:tr>
            </a:tbl>
          </a:graphicData>
        </a:graphic>
      </p:graphicFrame>
      <p:sp>
        <p:nvSpPr>
          <p:cNvPr id="22" name="TextBox 21">
            <a:extLst>
              <a:ext uri="{FF2B5EF4-FFF2-40B4-BE49-F238E27FC236}">
                <a16:creationId xmlns:a16="http://schemas.microsoft.com/office/drawing/2014/main" id="{E878AD87-C15B-1E76-BD8E-9C6FDB1290B8}"/>
              </a:ext>
            </a:extLst>
          </p:cNvPr>
          <p:cNvSpPr txBox="1"/>
          <p:nvPr/>
        </p:nvSpPr>
        <p:spPr>
          <a:xfrm>
            <a:off x="-29913" y="2365090"/>
            <a:ext cx="3564834" cy="1259319"/>
          </a:xfrm>
          <a:prstGeom prst="rect">
            <a:avLst/>
          </a:prstGeom>
          <a:noFill/>
        </p:spPr>
        <p:txBody>
          <a:bodyPr wrap="square">
            <a:spAutoFit/>
          </a:bodyPr>
          <a:lstStyle/>
          <a:p>
            <a:pPr marL="309245" marR="0" lvl="0" indent="0" algn="l" defTabSz="914400" rtl="0" eaLnBrk="1" fontAlgn="auto" latinLnBrk="0" hangingPunct="1">
              <a:lnSpc>
                <a:spcPts val="1325"/>
              </a:lnSpc>
              <a:spcBef>
                <a:spcPts val="0"/>
              </a:spcBef>
              <a:spcAft>
                <a:spcPts val="0"/>
              </a:spcAft>
              <a:buClrTx/>
              <a:buSzTx/>
              <a:buFontTx/>
              <a:buNone/>
              <a:tabLst/>
              <a:defRPr/>
            </a:pPr>
            <a:r>
              <a:rPr kumimoji="0" lang="ru-RU"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Tahoma" panose="020B0604030504040204" pitchFamily="34" charset="0"/>
                <a:cs typeface="Arial" panose="020B0604020202020204" pitchFamily="34" charset="0"/>
              </a:rPr>
              <a:t>Муниципальный</a:t>
            </a:r>
            <a:r>
              <a:rPr kumimoji="0" lang="ru-RU" sz="1600" b="1" i="0" u="none" strike="noStrike" kern="1200" cap="none" spc="5" normalizeH="0" baseline="0" noProof="0" dirty="0">
                <a:ln>
                  <a:noFill/>
                </a:ln>
                <a:solidFill>
                  <a:schemeClr val="tx1">
                    <a:lumMod val="75000"/>
                    <a:lumOff val="25000"/>
                  </a:schemeClr>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Tahoma" panose="020B0604030504040204" pitchFamily="34" charset="0"/>
                <a:cs typeface="Arial" panose="020B0604020202020204" pitchFamily="34" charset="0"/>
              </a:rPr>
              <a:t>заказчик-координатор</a:t>
            </a:r>
            <a:r>
              <a:rPr kumimoji="0" lang="ru-RU" sz="1600" b="1" i="0" u="none" strike="noStrike" kern="1200" cap="none" spc="5" normalizeH="0" baseline="0" noProof="0" dirty="0">
                <a:ln>
                  <a:noFill/>
                </a:ln>
                <a:solidFill>
                  <a:schemeClr val="tx1">
                    <a:lumMod val="75000"/>
                    <a:lumOff val="25000"/>
                  </a:schemeClr>
                </a:solidFill>
                <a:effectLst/>
                <a:uLnTx/>
                <a:uFillTx/>
                <a:latin typeface="Arial" panose="020B0604020202020204" pitchFamily="34" charset="0"/>
                <a:ea typeface="Tahoma" panose="020B0604030504040204" pitchFamily="34" charset="0"/>
                <a:cs typeface="Arial" panose="020B0604020202020204" pitchFamily="34" charset="0"/>
              </a:rPr>
              <a:t> </a:t>
            </a:r>
            <a:br>
              <a:rPr kumimoji="0" lang="ru-RU" sz="1400" b="1" i="0" u="none" strike="noStrike" kern="1200" cap="none" spc="5" normalizeH="0" baseline="0" noProof="0" dirty="0">
                <a:ln>
                  <a:noFill/>
                </a:ln>
                <a:solidFill>
                  <a:srgbClr val="FF9A7B"/>
                </a:solidFill>
                <a:effectLst/>
                <a:uLnTx/>
                <a:uFillTx/>
                <a:latin typeface="Segoe UI" panose="020B0502040204020203" pitchFamily="34" charset="0"/>
                <a:ea typeface="Verdana" panose="020B0604030504040204" pitchFamily="34" charset="0"/>
                <a:cs typeface="Segoe UI" panose="020B0502040204020203" pitchFamily="34" charset="0"/>
              </a:rPr>
            </a:br>
            <a:r>
              <a:rPr kumimoji="0" lang="ru-RU" sz="1400" b="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Verdana" panose="020B0604030504040204" pitchFamily="34" charset="0"/>
                <a:cs typeface="Arial" panose="020B0604020202020204" pitchFamily="34" charset="0"/>
              </a:rPr>
              <a:t>Комитет по управлению муниципальным имуществом администрации муниципального округа Семеновский Нижегородской области </a:t>
            </a:r>
          </a:p>
        </p:txBody>
      </p:sp>
      <p:sp>
        <p:nvSpPr>
          <p:cNvPr id="5" name="Номер слайда 4">
            <a:extLst>
              <a:ext uri="{FF2B5EF4-FFF2-40B4-BE49-F238E27FC236}">
                <a16:creationId xmlns:a16="http://schemas.microsoft.com/office/drawing/2014/main" id="{EC508C2C-CF38-568A-3A50-8B0AB93B9B66}"/>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66</a:t>
            </a:fld>
            <a:endParaRPr lang="ru-RU" spc="-100" dirty="0"/>
          </a:p>
        </p:txBody>
      </p:sp>
    </p:spTree>
    <p:extLst>
      <p:ext uri="{BB962C8B-B14F-4D97-AF65-F5344CB8AC3E}">
        <p14:creationId xmlns:p14="http://schemas.microsoft.com/office/powerpoint/2010/main" val="408000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066800" y="-12700"/>
            <a:ext cx="8991600" cy="10809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Муниципальная</a:t>
            </a:r>
            <a:r>
              <a:rPr lang="ru-RU" b="1" spc="155"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программа</a:t>
            </a: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b="1" dirty="0">
                <a:solidFill>
                  <a:schemeClr val="tx2">
                    <a:lumMod val="75000"/>
                  </a:schemeClr>
                </a:solidFill>
                <a:latin typeface="Arial" panose="020B0604020202020204" pitchFamily="34" charset="0"/>
                <a:cs typeface="Arial" pitchFamily="34" charset="0"/>
              </a:rPr>
              <a:t>Развитие гражданской </a:t>
            </a:r>
          </a:p>
          <a:p>
            <a:pPr marL="12700" algn="ctr">
              <a:spcBef>
                <a:spcPts val="100"/>
              </a:spcBef>
              <a:spcAft>
                <a:spcPts val="0"/>
              </a:spcAft>
            </a:pPr>
            <a:r>
              <a:rPr lang="ru-RU" b="1" dirty="0">
                <a:solidFill>
                  <a:schemeClr val="tx2">
                    <a:lumMod val="75000"/>
                  </a:schemeClr>
                </a:solidFill>
                <a:latin typeface="Arial" panose="020B0604020202020204" pitchFamily="34" charset="0"/>
                <a:cs typeface="Arial" pitchFamily="34" charset="0"/>
              </a:rPr>
              <a:t>обороны и защиты населения и территорий </a:t>
            </a:r>
            <a:endParaRPr lang="ru-RU" dirty="0">
              <a:solidFill>
                <a:schemeClr val="tx2">
                  <a:lumMod val="75000"/>
                </a:schemeClr>
              </a:solidFill>
              <a:latin typeface="Arial" panose="020B0604020202020204" pitchFamily="34" charset="0"/>
              <a:cs typeface="Arial" pitchFamily="34" charset="0"/>
            </a:endParaRPr>
          </a:p>
          <a:p>
            <a:pPr algn="ctr"/>
            <a:r>
              <a:rPr lang="ru-RU" b="1" dirty="0">
                <a:solidFill>
                  <a:schemeClr val="tx2">
                    <a:lumMod val="75000"/>
                  </a:schemeClr>
                </a:solidFill>
                <a:latin typeface="Arial" panose="020B0604020202020204" pitchFamily="34" charset="0"/>
                <a:cs typeface="Arial" pitchFamily="34" charset="0"/>
              </a:rPr>
              <a:t>от чрезвычайных ситуаций, обеспечение пожарной </a:t>
            </a:r>
          </a:p>
          <a:p>
            <a:pPr algn="ctr"/>
            <a:r>
              <a:rPr lang="ru-RU" b="1" dirty="0">
                <a:solidFill>
                  <a:schemeClr val="tx2">
                    <a:lumMod val="75000"/>
                  </a:schemeClr>
                </a:solidFill>
                <a:latin typeface="Arial" panose="020B0604020202020204" pitchFamily="34" charset="0"/>
                <a:cs typeface="Arial" pitchFamily="34" charset="0"/>
              </a:rPr>
              <a:t>безопасности в муниципальном округе Семеновский </a:t>
            </a:r>
          </a:p>
          <a:p>
            <a:pPr algn="ctr"/>
            <a:r>
              <a:rPr lang="ru-RU" b="1" dirty="0">
                <a:solidFill>
                  <a:schemeClr val="tx2">
                    <a:lumMod val="75000"/>
                  </a:schemeClr>
                </a:solidFill>
                <a:latin typeface="Arial" panose="020B0604020202020204" pitchFamily="34" charset="0"/>
                <a:cs typeface="Arial" pitchFamily="34" charset="0"/>
              </a:rPr>
              <a:t>Нижегородской области</a:t>
            </a:r>
            <a:r>
              <a:rPr lang="ru-RU"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a:t>
            </a:r>
            <a:endParaRPr kumimoji="0" lang="ru-RU"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Verdana" panose="020B0604030504040204" pitchFamily="34" charset="0"/>
              <a:cs typeface="Arial" panose="020B0604020202020204" pitchFamily="34" charset="0"/>
            </a:endParaRPr>
          </a:p>
          <a:p>
            <a:pPr marL="12700" algn="ctr">
              <a:spcBef>
                <a:spcPts val="100"/>
              </a:spcBef>
              <a:spcAft>
                <a:spcPts val="0"/>
              </a:spcAft>
            </a:pPr>
            <a:endParaRPr lang="ru-RU" sz="1550" dirty="0">
              <a:solidFill>
                <a:srgbClr val="002060"/>
              </a:solidFill>
              <a:effectLst/>
              <a:latin typeface="Franklin Gothic Medium" panose="020B0603020102020204" pitchFamily="34" charset="0"/>
              <a:ea typeface="Verdana" panose="020B0604030504040204" pitchFamily="34" charset="0"/>
              <a:cs typeface="Verdana" panose="020B0604030504040204" pitchFamily="34" charset="0"/>
            </a:endParaRPr>
          </a:p>
          <a:p>
            <a:pPr marL="12700" algn="ctr">
              <a:spcBef>
                <a:spcPts val="100"/>
              </a:spcBef>
              <a:spcAft>
                <a:spcPts val="0"/>
              </a:spcAft>
            </a:pPr>
            <a:endParaRPr lang="ru-RU" sz="1550" dirty="0">
              <a:solidFill>
                <a:srgbClr val="002060"/>
              </a:solidFill>
              <a:effectLst/>
              <a:latin typeface="Franklin Gothic Medium" panose="020B0603020102020204" pitchFamily="34" charset="0"/>
              <a:ea typeface="Verdana" panose="020B0604030504040204" pitchFamily="34" charset="0"/>
              <a:cs typeface="Verdana" panose="020B0604030504040204" pitchFamily="34" charset="0"/>
            </a:endParaRPr>
          </a:p>
          <a:p>
            <a:pPr marL="12700" algn="ctr">
              <a:spcBef>
                <a:spcPts val="100"/>
              </a:spcBef>
              <a:spcAft>
                <a:spcPts val="0"/>
              </a:spcAft>
            </a:pPr>
            <a:endParaRPr lang="ru-RU" sz="155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5"/>
          <p:cNvSpPr/>
          <p:nvPr/>
        </p:nvSpPr>
        <p:spPr>
          <a:xfrm>
            <a:off x="-152400" y="1371600"/>
            <a:ext cx="3429000" cy="2131353"/>
          </a:xfrm>
          <a:prstGeom prst="rect">
            <a:avLst/>
          </a:prstGeom>
        </p:spPr>
        <p:txBody>
          <a:bodyPr>
            <a:spAutoFit/>
          </a:bodyPr>
          <a:lstStyle/>
          <a:p>
            <a:pPr marL="309245">
              <a:lnSpc>
                <a:spcPts val="1565"/>
              </a:lnSpc>
              <a:spcBef>
                <a:spcPts val="605"/>
              </a:spcBef>
              <a:spcAft>
                <a:spcPts val="0"/>
              </a:spcAft>
            </a:pPr>
            <a:r>
              <a:rPr lang="ru-RU" sz="1300" b="1" dirty="0">
                <a:solidFill>
                  <a:srgbClr val="002060"/>
                </a:solidFill>
                <a:latin typeface="Arial" panose="020B0604020202020204" pitchFamily="34" charset="0"/>
                <a:ea typeface="Verdana" panose="020B0604030504040204" pitchFamily="34" charset="0"/>
                <a:cs typeface="Arial" panose="020B0604020202020204" pitchFamily="34" charset="0"/>
              </a:rPr>
              <a:t>Цель</a:t>
            </a:r>
            <a:r>
              <a:rPr lang="ru-RU" sz="1300" b="1" spc="13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300" b="1" dirty="0">
                <a:solidFill>
                  <a:srgbClr val="002060"/>
                </a:solidFill>
                <a:latin typeface="Arial" panose="020B0604020202020204" pitchFamily="34" charset="0"/>
                <a:ea typeface="Verdana" panose="020B0604030504040204" pitchFamily="34" charset="0"/>
                <a:cs typeface="Arial" panose="020B0604020202020204" pitchFamily="34" charset="0"/>
              </a:rPr>
              <a:t>программы</a:t>
            </a:r>
            <a:endParaRPr lang="ru-RU" sz="1300"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314960">
              <a:lnSpc>
                <a:spcPts val="1270"/>
              </a:lnSpc>
              <a:spcAft>
                <a:spcPts val="0"/>
              </a:spcAft>
            </a:pPr>
            <a:r>
              <a:rPr lang="ru-RU" sz="1300" dirty="0">
                <a:latin typeface="Arial" panose="020B0604020202020204" pitchFamily="34" charset="0"/>
                <a:ea typeface="Times New Roman" panose="02020603050405020304" pitchFamily="18" charset="0"/>
                <a:cs typeface="Arial" panose="020B0604020202020204" pitchFamily="34" charset="0"/>
              </a:rPr>
              <a:t>Реализация прав граждан муниципального округа Семеновский на обеспечение безопасных условий жизнедеятельности, создание необходимых предпосылок для укрепления пожарной безопасности в населенных пунктах муниципального округа Семеновский, уменьшение гибели и травматизма, а также размера материальных потерь от пожаров и чрезвычайных ситуаций</a:t>
            </a:r>
            <a:endParaRPr lang="ru-RU" sz="1300" dirty="0">
              <a:latin typeface="Arial" panose="020B0604020202020204" pitchFamily="34" charset="0"/>
              <a:ea typeface="Verdana" panose="020B0604030504040204" pitchFamily="34" charset="0"/>
              <a:cs typeface="Arial" panose="020B0604020202020204" pitchFamily="34" charset="0"/>
            </a:endParaRPr>
          </a:p>
        </p:txBody>
      </p:sp>
      <p:sp>
        <p:nvSpPr>
          <p:cNvPr id="7" name="Прямоугольник 6"/>
          <p:cNvSpPr/>
          <p:nvPr/>
        </p:nvSpPr>
        <p:spPr>
          <a:xfrm>
            <a:off x="3124200" y="1371600"/>
            <a:ext cx="3571680" cy="2459648"/>
          </a:xfrm>
          <a:prstGeom prst="rect">
            <a:avLst/>
          </a:prstGeom>
        </p:spPr>
        <p:txBody>
          <a:bodyPr wrap="square">
            <a:spAutoFit/>
          </a:bodyPr>
          <a:lstStyle/>
          <a:p>
            <a:pPr marL="314960">
              <a:spcBef>
                <a:spcPts val="85"/>
              </a:spcBef>
              <a:spcAft>
                <a:spcPts val="0"/>
              </a:spcAft>
              <a:tabLst>
                <a:tab pos="2970530" algn="l"/>
              </a:tabLst>
            </a:pPr>
            <a:r>
              <a:rPr lang="ru-RU" sz="1300" b="1" dirty="0">
                <a:solidFill>
                  <a:srgbClr val="002060"/>
                </a:solidFill>
                <a:latin typeface="Arial" panose="020B0604020202020204" pitchFamily="34" charset="0"/>
                <a:ea typeface="Tahoma" panose="020B0604030504040204" pitchFamily="34" charset="0"/>
                <a:cs typeface="Arial" panose="020B0604020202020204" pitchFamily="34" charset="0"/>
              </a:rPr>
              <a:t>Программа Утверждена</a:t>
            </a:r>
            <a:endParaRPr lang="ru-RU" sz="13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309245">
              <a:lnSpc>
                <a:spcPts val="1325"/>
              </a:lnSpc>
              <a:spcAft>
                <a:spcPts val="0"/>
              </a:spcAft>
            </a:pPr>
            <a:r>
              <a:rPr lang="ru-RU" sz="1300" dirty="0">
                <a:latin typeface="Arial" panose="020B0604020202020204" pitchFamily="34" charset="0"/>
                <a:ea typeface="Verdana" panose="020B0604030504040204" pitchFamily="34" charset="0"/>
                <a:cs typeface="Arial" panose="020B0604020202020204" pitchFamily="34" charset="0"/>
              </a:rPr>
              <a:t>Постановление</a:t>
            </a:r>
            <a:r>
              <a:rPr lang="ru-RU" sz="1300" spc="80" dirty="0">
                <a:latin typeface="Arial" panose="020B0604020202020204" pitchFamily="34" charset="0"/>
                <a:ea typeface="Verdana" panose="020B0604030504040204" pitchFamily="34" charset="0"/>
                <a:cs typeface="Arial" panose="020B0604020202020204" pitchFamily="34" charset="0"/>
              </a:rPr>
              <a:t> </a:t>
            </a:r>
            <a:r>
              <a:rPr lang="ru-RU" sz="1300" dirty="0">
                <a:latin typeface="Arial" panose="020B0604020202020204" pitchFamily="34" charset="0"/>
                <a:ea typeface="Verdana" panose="020B0604030504040204" pitchFamily="34" charset="0"/>
                <a:cs typeface="Arial" panose="020B0604020202020204" pitchFamily="34" charset="0"/>
              </a:rPr>
              <a:t>администрации </a:t>
            </a:r>
            <a:r>
              <a:rPr kumimoji="0" lang="ru-RU" sz="1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муниципального</a:t>
            </a:r>
            <a:r>
              <a:rPr lang="ru-RU" sz="1300" dirty="0">
                <a:latin typeface="Arial" panose="020B0604020202020204" pitchFamily="34" charset="0"/>
                <a:ea typeface="Verdana" panose="020B0604030504040204" pitchFamily="34" charset="0"/>
                <a:cs typeface="Arial" panose="020B0604020202020204" pitchFamily="34" charset="0"/>
              </a:rPr>
              <a:t> округа Семеновский Нижегородской</a:t>
            </a:r>
            <a:r>
              <a:rPr lang="ru-RU" sz="1300" spc="-110" dirty="0">
                <a:latin typeface="Arial" panose="020B0604020202020204" pitchFamily="34" charset="0"/>
                <a:ea typeface="Verdana" panose="020B0604030504040204" pitchFamily="34" charset="0"/>
                <a:cs typeface="Arial" panose="020B0604020202020204" pitchFamily="34" charset="0"/>
              </a:rPr>
              <a:t> </a:t>
            </a:r>
            <a:r>
              <a:rPr lang="ru-RU" sz="1300" dirty="0">
                <a:latin typeface="Arial" panose="020B0604020202020204" pitchFamily="34" charset="0"/>
                <a:ea typeface="Verdana" panose="020B0604030504040204" pitchFamily="34" charset="0"/>
                <a:cs typeface="Arial" panose="020B0604020202020204" pitchFamily="34" charset="0"/>
              </a:rPr>
              <a:t>области</a:t>
            </a:r>
            <a:r>
              <a:rPr lang="ru-RU" sz="1300" spc="-90" dirty="0">
                <a:latin typeface="Arial" panose="020B0604020202020204" pitchFamily="34" charset="0"/>
                <a:ea typeface="Verdana" panose="020B0604030504040204" pitchFamily="34" charset="0"/>
                <a:cs typeface="Arial" panose="020B0604020202020204" pitchFamily="34" charset="0"/>
              </a:rPr>
              <a:t> </a:t>
            </a:r>
            <a:r>
              <a:rPr lang="ru-RU" sz="1300" dirty="0">
                <a:latin typeface="Arial" panose="020B0604020202020204" pitchFamily="34" charset="0"/>
                <a:ea typeface="Verdana" panose="020B0604030504040204" pitchFamily="34" charset="0"/>
                <a:cs typeface="Arial" panose="020B0604020202020204" pitchFamily="34" charset="0"/>
              </a:rPr>
              <a:t>от</a:t>
            </a:r>
            <a:r>
              <a:rPr lang="ru-RU" sz="1300" spc="-60" dirty="0">
                <a:latin typeface="Arial" panose="020B0604020202020204" pitchFamily="34" charset="0"/>
                <a:ea typeface="Verdana" panose="020B0604030504040204" pitchFamily="34" charset="0"/>
                <a:cs typeface="Arial" panose="020B0604020202020204" pitchFamily="34" charset="0"/>
              </a:rPr>
              <a:t> 11</a:t>
            </a:r>
            <a:r>
              <a:rPr lang="ru-RU" sz="1300" dirty="0">
                <a:latin typeface="Arial" panose="020B0604020202020204" pitchFamily="34" charset="0"/>
                <a:ea typeface="Verdana" panose="020B0604030504040204" pitchFamily="34" charset="0"/>
                <a:cs typeface="Arial" panose="020B0604020202020204" pitchFamily="34" charset="0"/>
              </a:rPr>
              <a:t>.01.2022 № 10 "</a:t>
            </a:r>
            <a:r>
              <a:rPr lang="ru-RU" sz="1300" dirty="0">
                <a:latin typeface="Arial" pitchFamily="34" charset="0"/>
                <a:cs typeface="Arial" pitchFamily="34" charset="0"/>
              </a:rPr>
              <a:t>Развитие гражданской обороны и защиты населения и территорий от чрезвычайных ситуаций, обеспечение пожарной безопасности в муниципальном округе Семеновский Нижегородской области»</a:t>
            </a:r>
            <a:endParaRPr lang="ru-RU" sz="1300" dirty="0">
              <a:latin typeface="Arial" panose="020B0604020202020204" pitchFamily="34" charset="0"/>
              <a:ea typeface="Verdana" panose="020B0604030504040204" pitchFamily="34" charset="0"/>
              <a:cs typeface="Arial" panose="020B0604020202020204" pitchFamily="34" charset="0"/>
            </a:endParaRPr>
          </a:p>
          <a:p>
            <a:pPr marL="309245">
              <a:lnSpc>
                <a:spcPts val="1325"/>
              </a:lnSpc>
              <a:spcAft>
                <a:spcPts val="0"/>
              </a:spcAft>
            </a:pPr>
            <a:r>
              <a:rPr lang="ru-RU" sz="1300" b="1" dirty="0">
                <a:solidFill>
                  <a:srgbClr val="002060"/>
                </a:solidFill>
                <a:latin typeface="Arial" panose="020B0604020202020204" pitchFamily="34" charset="0"/>
                <a:ea typeface="Tahoma" panose="020B0604030504040204" pitchFamily="34" charset="0"/>
                <a:cs typeface="Arial" panose="020B0604020202020204" pitchFamily="34" charset="0"/>
              </a:rPr>
              <a:t>Муниципальный</a:t>
            </a:r>
            <a:r>
              <a:rPr lang="ru-RU" sz="1300" b="1" spc="5"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ru-RU" sz="1300" b="1" dirty="0">
                <a:solidFill>
                  <a:srgbClr val="002060"/>
                </a:solidFill>
                <a:latin typeface="Arial" panose="020B0604020202020204" pitchFamily="34" charset="0"/>
                <a:ea typeface="Tahoma" panose="020B0604030504040204" pitchFamily="34" charset="0"/>
                <a:cs typeface="Arial" panose="020B0604020202020204" pitchFamily="34" charset="0"/>
              </a:rPr>
              <a:t>заказчик-координатор</a:t>
            </a:r>
            <a:r>
              <a:rPr lang="ru-RU" sz="1300" b="1" spc="5" dirty="0">
                <a:solidFill>
                  <a:srgbClr val="002060"/>
                </a:solidFill>
                <a:latin typeface="Arial" panose="020B0604020202020204" pitchFamily="34" charset="0"/>
                <a:ea typeface="Tahoma" panose="020B0604030504040204" pitchFamily="34" charset="0"/>
                <a:cs typeface="Arial" panose="020B0604020202020204" pitchFamily="34" charset="0"/>
              </a:rPr>
              <a:t> </a:t>
            </a:r>
            <a:br>
              <a:rPr lang="ru-RU" sz="1300" b="1" spc="5" dirty="0">
                <a:solidFill>
                  <a:srgbClr val="FF9A7B"/>
                </a:solidFill>
                <a:latin typeface="Segoe UI" panose="020B0502040204020203" pitchFamily="34" charset="0"/>
                <a:ea typeface="Verdana" panose="020B0604030504040204" pitchFamily="34" charset="0"/>
                <a:cs typeface="Segoe UI" panose="020B0502040204020203" pitchFamily="34" charset="0"/>
              </a:rPr>
            </a:br>
            <a:r>
              <a:rPr lang="ru-RU" sz="1300" dirty="0">
                <a:latin typeface="Segoe UI" panose="020B0502040204020203" pitchFamily="34" charset="0"/>
                <a:ea typeface="Verdana" panose="020B0604030504040204" pitchFamily="34" charset="0"/>
                <a:cs typeface="Segoe UI" panose="020B0502040204020203" pitchFamily="34" charset="0"/>
              </a:rPr>
              <a:t>Администрация муниципального округа Семеновский Нижегородской области</a:t>
            </a:r>
          </a:p>
        </p:txBody>
      </p:sp>
      <p:grpSp>
        <p:nvGrpSpPr>
          <p:cNvPr id="9" name="Group 558"/>
          <p:cNvGrpSpPr>
            <a:grpSpLocks/>
          </p:cNvGrpSpPr>
          <p:nvPr/>
        </p:nvGrpSpPr>
        <p:grpSpPr bwMode="auto">
          <a:xfrm>
            <a:off x="3581400" y="4114965"/>
            <a:ext cx="3016885" cy="767657"/>
            <a:chOff x="5486" y="2015"/>
            <a:chExt cx="4751" cy="1262"/>
          </a:xfrm>
          <a:solidFill>
            <a:schemeClr val="tx2"/>
          </a:solidFill>
        </p:grpSpPr>
        <p:sp>
          <p:nvSpPr>
            <p:cNvPr id="10" name="Freeform 564"/>
            <p:cNvSpPr>
              <a:spLocks/>
            </p:cNvSpPr>
            <p:nvPr/>
          </p:nvSpPr>
          <p:spPr bwMode="auto">
            <a:xfrm>
              <a:off x="5674" y="2140"/>
              <a:ext cx="864" cy="1118"/>
            </a:xfrm>
            <a:custGeom>
              <a:avLst/>
              <a:gdLst>
                <a:gd name="T0" fmla="+- 0 6399 5679"/>
                <a:gd name="T1" fmla="*/ T0 w 864"/>
                <a:gd name="T2" fmla="+- 0 578 578"/>
                <a:gd name="T3" fmla="*/ 578 h 2685"/>
                <a:gd name="T4" fmla="+- 0 5823 5679"/>
                <a:gd name="T5" fmla="*/ T4 w 864"/>
                <a:gd name="T6" fmla="+- 0 578 578"/>
                <a:gd name="T7" fmla="*/ 578 h 2685"/>
                <a:gd name="T8" fmla="+- 0 5767 5679"/>
                <a:gd name="T9" fmla="*/ T8 w 864"/>
                <a:gd name="T10" fmla="+- 0 589 578"/>
                <a:gd name="T11" fmla="*/ 589 h 2685"/>
                <a:gd name="T12" fmla="+- 0 5721 5679"/>
                <a:gd name="T13" fmla="*/ T12 w 864"/>
                <a:gd name="T14" fmla="+- 0 620 578"/>
                <a:gd name="T15" fmla="*/ 620 h 2685"/>
                <a:gd name="T16" fmla="+- 0 5690 5679"/>
                <a:gd name="T17" fmla="*/ T16 w 864"/>
                <a:gd name="T18" fmla="+- 0 666 578"/>
                <a:gd name="T19" fmla="*/ 666 h 2685"/>
                <a:gd name="T20" fmla="+- 0 5679 5679"/>
                <a:gd name="T21" fmla="*/ T20 w 864"/>
                <a:gd name="T22" fmla="+- 0 722 578"/>
                <a:gd name="T23" fmla="*/ 722 h 2685"/>
                <a:gd name="T24" fmla="+- 0 5679 5679"/>
                <a:gd name="T25" fmla="*/ T24 w 864"/>
                <a:gd name="T26" fmla="+- 0 3118 578"/>
                <a:gd name="T27" fmla="*/ 3118 h 2685"/>
                <a:gd name="T28" fmla="+- 0 5690 5679"/>
                <a:gd name="T29" fmla="*/ T28 w 864"/>
                <a:gd name="T30" fmla="+- 0 3174 578"/>
                <a:gd name="T31" fmla="*/ 3174 h 2685"/>
                <a:gd name="T32" fmla="+- 0 5721 5679"/>
                <a:gd name="T33" fmla="*/ T32 w 864"/>
                <a:gd name="T34" fmla="+- 0 3220 578"/>
                <a:gd name="T35" fmla="*/ 3220 h 2685"/>
                <a:gd name="T36" fmla="+- 0 5767 5679"/>
                <a:gd name="T37" fmla="*/ T36 w 864"/>
                <a:gd name="T38" fmla="+- 0 3251 578"/>
                <a:gd name="T39" fmla="*/ 3251 h 2685"/>
                <a:gd name="T40" fmla="+- 0 5823 5679"/>
                <a:gd name="T41" fmla="*/ T40 w 864"/>
                <a:gd name="T42" fmla="+- 0 3262 578"/>
                <a:gd name="T43" fmla="*/ 3262 h 2685"/>
                <a:gd name="T44" fmla="+- 0 6399 5679"/>
                <a:gd name="T45" fmla="*/ T44 w 864"/>
                <a:gd name="T46" fmla="+- 0 3262 578"/>
                <a:gd name="T47" fmla="*/ 3262 h 2685"/>
                <a:gd name="T48" fmla="+- 0 6455 5679"/>
                <a:gd name="T49" fmla="*/ T48 w 864"/>
                <a:gd name="T50" fmla="+- 0 3251 578"/>
                <a:gd name="T51" fmla="*/ 3251 h 2685"/>
                <a:gd name="T52" fmla="+- 0 6500 5679"/>
                <a:gd name="T53" fmla="*/ T52 w 864"/>
                <a:gd name="T54" fmla="+- 0 3220 578"/>
                <a:gd name="T55" fmla="*/ 3220 h 2685"/>
                <a:gd name="T56" fmla="+- 0 6531 5679"/>
                <a:gd name="T57" fmla="*/ T56 w 864"/>
                <a:gd name="T58" fmla="+- 0 3174 578"/>
                <a:gd name="T59" fmla="*/ 3174 h 2685"/>
                <a:gd name="T60" fmla="+- 0 6543 5679"/>
                <a:gd name="T61" fmla="*/ T60 w 864"/>
                <a:gd name="T62" fmla="+- 0 3118 578"/>
                <a:gd name="T63" fmla="*/ 3118 h 2685"/>
                <a:gd name="T64" fmla="+- 0 6543 5679"/>
                <a:gd name="T65" fmla="*/ T64 w 864"/>
                <a:gd name="T66" fmla="+- 0 722 578"/>
                <a:gd name="T67" fmla="*/ 722 h 2685"/>
                <a:gd name="T68" fmla="+- 0 6531 5679"/>
                <a:gd name="T69" fmla="*/ T68 w 864"/>
                <a:gd name="T70" fmla="+- 0 666 578"/>
                <a:gd name="T71" fmla="*/ 666 h 2685"/>
                <a:gd name="T72" fmla="+- 0 6500 5679"/>
                <a:gd name="T73" fmla="*/ T72 w 864"/>
                <a:gd name="T74" fmla="+- 0 620 578"/>
                <a:gd name="T75" fmla="*/ 620 h 2685"/>
                <a:gd name="T76" fmla="+- 0 6455 5679"/>
                <a:gd name="T77" fmla="*/ T76 w 864"/>
                <a:gd name="T78" fmla="+- 0 589 578"/>
                <a:gd name="T79" fmla="*/ 589 h 2685"/>
                <a:gd name="T80" fmla="+- 0 6399 5679"/>
                <a:gd name="T81" fmla="*/ T80 w 864"/>
                <a:gd name="T82" fmla="+- 0 578 578"/>
                <a:gd name="T83" fmla="*/ 578 h 2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85">
                  <a:moveTo>
                    <a:pt x="720" y="0"/>
                  </a:moveTo>
                  <a:lnTo>
                    <a:pt x="144" y="0"/>
                  </a:lnTo>
                  <a:lnTo>
                    <a:pt x="88" y="11"/>
                  </a:lnTo>
                  <a:lnTo>
                    <a:pt x="42" y="42"/>
                  </a:lnTo>
                  <a:lnTo>
                    <a:pt x="11" y="88"/>
                  </a:lnTo>
                  <a:lnTo>
                    <a:pt x="0" y="144"/>
                  </a:lnTo>
                  <a:lnTo>
                    <a:pt x="0" y="2540"/>
                  </a:lnTo>
                  <a:lnTo>
                    <a:pt x="11" y="2596"/>
                  </a:lnTo>
                  <a:lnTo>
                    <a:pt x="42" y="2642"/>
                  </a:lnTo>
                  <a:lnTo>
                    <a:pt x="88" y="2673"/>
                  </a:lnTo>
                  <a:lnTo>
                    <a:pt x="144" y="2684"/>
                  </a:lnTo>
                  <a:lnTo>
                    <a:pt x="720" y="2684"/>
                  </a:lnTo>
                  <a:lnTo>
                    <a:pt x="776" y="2673"/>
                  </a:lnTo>
                  <a:lnTo>
                    <a:pt x="821" y="2642"/>
                  </a:lnTo>
                  <a:lnTo>
                    <a:pt x="852" y="2596"/>
                  </a:lnTo>
                  <a:lnTo>
                    <a:pt x="864" y="2540"/>
                  </a:lnTo>
                  <a:lnTo>
                    <a:pt x="864" y="144"/>
                  </a:lnTo>
                  <a:lnTo>
                    <a:pt x="852" y="88"/>
                  </a:lnTo>
                  <a:lnTo>
                    <a:pt x="821" y="42"/>
                  </a:lnTo>
                  <a:lnTo>
                    <a:pt x="776" y="11"/>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002060"/>
                </a:solidFill>
              </a:endParaRPr>
            </a:p>
          </p:txBody>
        </p:sp>
        <p:sp>
          <p:nvSpPr>
            <p:cNvPr id="11" name="Freeform 562"/>
            <p:cNvSpPr>
              <a:spLocks/>
            </p:cNvSpPr>
            <p:nvPr/>
          </p:nvSpPr>
          <p:spPr bwMode="auto">
            <a:xfrm>
              <a:off x="7429" y="2015"/>
              <a:ext cx="864" cy="1224"/>
            </a:xfrm>
            <a:custGeom>
              <a:avLst/>
              <a:gdLst>
                <a:gd name="T0" fmla="+- 0 8119 7399"/>
                <a:gd name="T1" fmla="*/ T0 w 864"/>
                <a:gd name="T2" fmla="+- 0 956 956"/>
                <a:gd name="T3" fmla="*/ 956 h 2306"/>
                <a:gd name="T4" fmla="+- 0 7543 7399"/>
                <a:gd name="T5" fmla="*/ T4 w 864"/>
                <a:gd name="T6" fmla="+- 0 956 956"/>
                <a:gd name="T7" fmla="*/ 956 h 2306"/>
                <a:gd name="T8" fmla="+- 0 7487 7399"/>
                <a:gd name="T9" fmla="*/ T8 w 864"/>
                <a:gd name="T10" fmla="+- 0 968 956"/>
                <a:gd name="T11" fmla="*/ 968 h 2306"/>
                <a:gd name="T12" fmla="+- 0 7441 7399"/>
                <a:gd name="T13" fmla="*/ T12 w 864"/>
                <a:gd name="T14" fmla="+- 0 999 956"/>
                <a:gd name="T15" fmla="*/ 999 h 2306"/>
                <a:gd name="T16" fmla="+- 0 7411 7399"/>
                <a:gd name="T17" fmla="*/ T16 w 864"/>
                <a:gd name="T18" fmla="+- 0 1044 956"/>
                <a:gd name="T19" fmla="*/ 1044 h 2306"/>
                <a:gd name="T20" fmla="+- 0 7399 7399"/>
                <a:gd name="T21" fmla="*/ T20 w 864"/>
                <a:gd name="T22" fmla="+- 0 1100 956"/>
                <a:gd name="T23" fmla="*/ 1100 h 2306"/>
                <a:gd name="T24" fmla="+- 0 7399 7399"/>
                <a:gd name="T25" fmla="*/ T24 w 864"/>
                <a:gd name="T26" fmla="+- 0 3118 956"/>
                <a:gd name="T27" fmla="*/ 3118 h 2306"/>
                <a:gd name="T28" fmla="+- 0 7411 7399"/>
                <a:gd name="T29" fmla="*/ T28 w 864"/>
                <a:gd name="T30" fmla="+- 0 3174 956"/>
                <a:gd name="T31" fmla="*/ 3174 h 2306"/>
                <a:gd name="T32" fmla="+- 0 7441 7399"/>
                <a:gd name="T33" fmla="*/ T32 w 864"/>
                <a:gd name="T34" fmla="+- 0 3220 956"/>
                <a:gd name="T35" fmla="*/ 3220 h 2306"/>
                <a:gd name="T36" fmla="+- 0 7487 7399"/>
                <a:gd name="T37" fmla="*/ T36 w 864"/>
                <a:gd name="T38" fmla="+- 0 3251 956"/>
                <a:gd name="T39" fmla="*/ 3251 h 2306"/>
                <a:gd name="T40" fmla="+- 0 7543 7399"/>
                <a:gd name="T41" fmla="*/ T40 w 864"/>
                <a:gd name="T42" fmla="+- 0 3262 956"/>
                <a:gd name="T43" fmla="*/ 3262 h 2306"/>
                <a:gd name="T44" fmla="+- 0 8119 7399"/>
                <a:gd name="T45" fmla="*/ T44 w 864"/>
                <a:gd name="T46" fmla="+- 0 3262 956"/>
                <a:gd name="T47" fmla="*/ 3262 h 2306"/>
                <a:gd name="T48" fmla="+- 0 8175 7399"/>
                <a:gd name="T49" fmla="*/ T48 w 864"/>
                <a:gd name="T50" fmla="+- 0 3251 956"/>
                <a:gd name="T51" fmla="*/ 3251 h 2306"/>
                <a:gd name="T52" fmla="+- 0 8221 7399"/>
                <a:gd name="T53" fmla="*/ T52 w 864"/>
                <a:gd name="T54" fmla="+- 0 3220 956"/>
                <a:gd name="T55" fmla="*/ 3220 h 2306"/>
                <a:gd name="T56" fmla="+- 0 8252 7399"/>
                <a:gd name="T57" fmla="*/ T56 w 864"/>
                <a:gd name="T58" fmla="+- 0 3174 956"/>
                <a:gd name="T59" fmla="*/ 3174 h 2306"/>
                <a:gd name="T60" fmla="+- 0 8263 7399"/>
                <a:gd name="T61" fmla="*/ T60 w 864"/>
                <a:gd name="T62" fmla="+- 0 3118 956"/>
                <a:gd name="T63" fmla="*/ 3118 h 2306"/>
                <a:gd name="T64" fmla="+- 0 8263 7399"/>
                <a:gd name="T65" fmla="*/ T64 w 864"/>
                <a:gd name="T66" fmla="+- 0 1100 956"/>
                <a:gd name="T67" fmla="*/ 1100 h 2306"/>
                <a:gd name="T68" fmla="+- 0 8252 7399"/>
                <a:gd name="T69" fmla="*/ T68 w 864"/>
                <a:gd name="T70" fmla="+- 0 1044 956"/>
                <a:gd name="T71" fmla="*/ 1044 h 2306"/>
                <a:gd name="T72" fmla="+- 0 8221 7399"/>
                <a:gd name="T73" fmla="*/ T72 w 864"/>
                <a:gd name="T74" fmla="+- 0 999 956"/>
                <a:gd name="T75" fmla="*/ 999 h 2306"/>
                <a:gd name="T76" fmla="+- 0 8175 7399"/>
                <a:gd name="T77" fmla="*/ T76 w 864"/>
                <a:gd name="T78" fmla="+- 0 968 956"/>
                <a:gd name="T79" fmla="*/ 968 h 2306"/>
                <a:gd name="T80" fmla="+- 0 8119 739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2" y="43"/>
                  </a:lnTo>
                  <a:lnTo>
                    <a:pt x="12" y="88"/>
                  </a:lnTo>
                  <a:lnTo>
                    <a:pt x="0" y="144"/>
                  </a:lnTo>
                  <a:lnTo>
                    <a:pt x="0" y="2162"/>
                  </a:lnTo>
                  <a:lnTo>
                    <a:pt x="12" y="2218"/>
                  </a:lnTo>
                  <a:lnTo>
                    <a:pt x="42"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002060"/>
                </a:solidFill>
              </a:endParaRPr>
            </a:p>
          </p:txBody>
        </p:sp>
        <p:sp>
          <p:nvSpPr>
            <p:cNvPr id="12" name="Freeform 560"/>
            <p:cNvSpPr>
              <a:spLocks/>
            </p:cNvSpPr>
            <p:nvPr/>
          </p:nvSpPr>
          <p:spPr bwMode="auto">
            <a:xfrm>
              <a:off x="9136" y="2015"/>
              <a:ext cx="864" cy="1201"/>
            </a:xfrm>
            <a:custGeom>
              <a:avLst/>
              <a:gdLst>
                <a:gd name="T0" fmla="+- 0 9839 9119"/>
                <a:gd name="T1" fmla="*/ T0 w 864"/>
                <a:gd name="T2" fmla="+- 0 956 956"/>
                <a:gd name="T3" fmla="*/ 956 h 2306"/>
                <a:gd name="T4" fmla="+- 0 9263 9119"/>
                <a:gd name="T5" fmla="*/ T4 w 864"/>
                <a:gd name="T6" fmla="+- 0 956 956"/>
                <a:gd name="T7" fmla="*/ 956 h 2306"/>
                <a:gd name="T8" fmla="+- 0 9207 9119"/>
                <a:gd name="T9" fmla="*/ T8 w 864"/>
                <a:gd name="T10" fmla="+- 0 968 956"/>
                <a:gd name="T11" fmla="*/ 968 h 2306"/>
                <a:gd name="T12" fmla="+- 0 9162 9119"/>
                <a:gd name="T13" fmla="*/ T12 w 864"/>
                <a:gd name="T14" fmla="+- 0 999 956"/>
                <a:gd name="T15" fmla="*/ 999 h 2306"/>
                <a:gd name="T16" fmla="+- 0 9131 9119"/>
                <a:gd name="T17" fmla="*/ T16 w 864"/>
                <a:gd name="T18" fmla="+- 0 1044 956"/>
                <a:gd name="T19" fmla="*/ 1044 h 2306"/>
                <a:gd name="T20" fmla="+- 0 9119 9119"/>
                <a:gd name="T21" fmla="*/ T20 w 864"/>
                <a:gd name="T22" fmla="+- 0 1100 956"/>
                <a:gd name="T23" fmla="*/ 1100 h 2306"/>
                <a:gd name="T24" fmla="+- 0 9119 9119"/>
                <a:gd name="T25" fmla="*/ T24 w 864"/>
                <a:gd name="T26" fmla="+- 0 3118 956"/>
                <a:gd name="T27" fmla="*/ 3118 h 2306"/>
                <a:gd name="T28" fmla="+- 0 9131 9119"/>
                <a:gd name="T29" fmla="*/ T28 w 864"/>
                <a:gd name="T30" fmla="+- 0 3174 956"/>
                <a:gd name="T31" fmla="*/ 3174 h 2306"/>
                <a:gd name="T32" fmla="+- 0 9162 9119"/>
                <a:gd name="T33" fmla="*/ T32 w 864"/>
                <a:gd name="T34" fmla="+- 0 3220 956"/>
                <a:gd name="T35" fmla="*/ 3220 h 2306"/>
                <a:gd name="T36" fmla="+- 0 9207 9119"/>
                <a:gd name="T37" fmla="*/ T36 w 864"/>
                <a:gd name="T38" fmla="+- 0 3251 956"/>
                <a:gd name="T39" fmla="*/ 3251 h 2306"/>
                <a:gd name="T40" fmla="+- 0 9263 9119"/>
                <a:gd name="T41" fmla="*/ T40 w 864"/>
                <a:gd name="T42" fmla="+- 0 3262 956"/>
                <a:gd name="T43" fmla="*/ 3262 h 2306"/>
                <a:gd name="T44" fmla="+- 0 9839 9119"/>
                <a:gd name="T45" fmla="*/ T44 w 864"/>
                <a:gd name="T46" fmla="+- 0 3262 956"/>
                <a:gd name="T47" fmla="*/ 3262 h 2306"/>
                <a:gd name="T48" fmla="+- 0 9895 9119"/>
                <a:gd name="T49" fmla="*/ T48 w 864"/>
                <a:gd name="T50" fmla="+- 0 3251 956"/>
                <a:gd name="T51" fmla="*/ 3251 h 2306"/>
                <a:gd name="T52" fmla="+- 0 9941 9119"/>
                <a:gd name="T53" fmla="*/ T52 w 864"/>
                <a:gd name="T54" fmla="+- 0 3220 956"/>
                <a:gd name="T55" fmla="*/ 3220 h 2306"/>
                <a:gd name="T56" fmla="+- 0 9972 9119"/>
                <a:gd name="T57" fmla="*/ T56 w 864"/>
                <a:gd name="T58" fmla="+- 0 3174 956"/>
                <a:gd name="T59" fmla="*/ 3174 h 2306"/>
                <a:gd name="T60" fmla="+- 0 9983 9119"/>
                <a:gd name="T61" fmla="*/ T60 w 864"/>
                <a:gd name="T62" fmla="+- 0 3118 956"/>
                <a:gd name="T63" fmla="*/ 3118 h 2306"/>
                <a:gd name="T64" fmla="+- 0 9983 9119"/>
                <a:gd name="T65" fmla="*/ T64 w 864"/>
                <a:gd name="T66" fmla="+- 0 1100 956"/>
                <a:gd name="T67" fmla="*/ 1100 h 2306"/>
                <a:gd name="T68" fmla="+- 0 9972 9119"/>
                <a:gd name="T69" fmla="*/ T68 w 864"/>
                <a:gd name="T70" fmla="+- 0 1044 956"/>
                <a:gd name="T71" fmla="*/ 1044 h 2306"/>
                <a:gd name="T72" fmla="+- 0 9941 9119"/>
                <a:gd name="T73" fmla="*/ T72 w 864"/>
                <a:gd name="T74" fmla="+- 0 999 956"/>
                <a:gd name="T75" fmla="*/ 999 h 2306"/>
                <a:gd name="T76" fmla="+- 0 9895 9119"/>
                <a:gd name="T77" fmla="*/ T76 w 864"/>
                <a:gd name="T78" fmla="+- 0 968 956"/>
                <a:gd name="T79" fmla="*/ 968 h 2306"/>
                <a:gd name="T80" fmla="+- 0 9839 911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3" y="43"/>
                  </a:lnTo>
                  <a:lnTo>
                    <a:pt x="12" y="88"/>
                  </a:lnTo>
                  <a:lnTo>
                    <a:pt x="0" y="144"/>
                  </a:lnTo>
                  <a:lnTo>
                    <a:pt x="0" y="2162"/>
                  </a:lnTo>
                  <a:lnTo>
                    <a:pt x="12" y="2218"/>
                  </a:lnTo>
                  <a:lnTo>
                    <a:pt x="43"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002060"/>
                </a:solidFill>
              </a:endParaRPr>
            </a:p>
          </p:txBody>
        </p:sp>
        <p:cxnSp>
          <p:nvCxnSpPr>
            <p:cNvPr id="13" name="Line 559"/>
            <p:cNvCxnSpPr>
              <a:cxnSpLocks noChangeShapeType="1"/>
            </p:cNvCxnSpPr>
            <p:nvPr/>
          </p:nvCxnSpPr>
          <p:spPr bwMode="auto">
            <a:xfrm>
              <a:off x="5486" y="3277"/>
              <a:ext cx="4751" cy="0"/>
            </a:xfrm>
            <a:prstGeom prst="line">
              <a:avLst/>
            </a:prstGeom>
            <a:grpFill/>
            <a:ln w="9525">
              <a:solidFill>
                <a:srgbClr val="297083"/>
              </a:solidFill>
              <a:prstDash val="solid"/>
              <a:round/>
              <a:headEnd/>
              <a:tailEnd/>
            </a:ln>
          </p:spPr>
        </p:cxnSp>
      </p:grpSp>
      <p:sp>
        <p:nvSpPr>
          <p:cNvPr id="15" name="Прямоугольник 14"/>
          <p:cNvSpPr/>
          <p:nvPr/>
        </p:nvSpPr>
        <p:spPr>
          <a:xfrm>
            <a:off x="3581399" y="3886200"/>
            <a:ext cx="759503" cy="369332"/>
          </a:xfrm>
          <a:prstGeom prst="rect">
            <a:avLst/>
          </a:prstGeom>
        </p:spPr>
        <p:txBody>
          <a:bodyPr wrap="none">
            <a:spAutoFit/>
          </a:bodyPr>
          <a:lstStyle/>
          <a:p>
            <a:pPr marL="12700" marR="46990" algn="r">
              <a:spcBef>
                <a:spcPts val="595"/>
              </a:spcBef>
              <a:spcAft>
                <a:spcPts val="0"/>
              </a:spcAft>
            </a:pPr>
            <a:r>
              <a:rPr lang="ru-RU" b="1" dirty="0">
                <a:solidFill>
                  <a:srgbClr val="002060"/>
                </a:solidFill>
                <a:latin typeface="Tahoma" panose="020B0604030504040204" pitchFamily="34" charset="0"/>
                <a:ea typeface="Tahoma" panose="020B0604030504040204" pitchFamily="34" charset="0"/>
              </a:rPr>
              <a:t>52,8</a:t>
            </a:r>
          </a:p>
        </p:txBody>
      </p:sp>
      <p:sp>
        <p:nvSpPr>
          <p:cNvPr id="16" name="Прямоугольник 15"/>
          <p:cNvSpPr/>
          <p:nvPr/>
        </p:nvSpPr>
        <p:spPr>
          <a:xfrm>
            <a:off x="4724400" y="3733800"/>
            <a:ext cx="759503" cy="369332"/>
          </a:xfrm>
          <a:prstGeom prst="rect">
            <a:avLst/>
          </a:prstGeom>
        </p:spPr>
        <p:txBody>
          <a:bodyPr wrap="square">
            <a:spAutoFit/>
          </a:bodyPr>
          <a:lstStyle/>
          <a:p>
            <a:pPr marL="12700" marR="46990" algn="r">
              <a:spcBef>
                <a:spcPts val="595"/>
              </a:spcBef>
              <a:spcAft>
                <a:spcPts val="0"/>
              </a:spcAft>
            </a:pPr>
            <a:r>
              <a:rPr lang="ru-RU" b="1" dirty="0">
                <a:solidFill>
                  <a:srgbClr val="002060"/>
                </a:solidFill>
                <a:latin typeface="Tahoma" panose="020B0604030504040204" pitchFamily="34" charset="0"/>
                <a:ea typeface="Tahoma" panose="020B0604030504040204" pitchFamily="34" charset="0"/>
              </a:rPr>
              <a:t>55,1</a:t>
            </a:r>
          </a:p>
        </p:txBody>
      </p:sp>
      <p:sp>
        <p:nvSpPr>
          <p:cNvPr id="17" name="Прямоугольник 16"/>
          <p:cNvSpPr/>
          <p:nvPr/>
        </p:nvSpPr>
        <p:spPr>
          <a:xfrm>
            <a:off x="5867400" y="3733800"/>
            <a:ext cx="759503" cy="369332"/>
          </a:xfrm>
          <a:prstGeom prst="rect">
            <a:avLst/>
          </a:prstGeom>
        </p:spPr>
        <p:txBody>
          <a:bodyPr wrap="none">
            <a:spAutoFit/>
          </a:bodyPr>
          <a:lstStyle/>
          <a:p>
            <a:pPr marL="12700" marR="46990" algn="r">
              <a:spcBef>
                <a:spcPts val="595"/>
              </a:spcBef>
              <a:spcAft>
                <a:spcPts val="0"/>
              </a:spcAft>
            </a:pPr>
            <a:r>
              <a:rPr lang="ru-RU" b="1" dirty="0">
                <a:solidFill>
                  <a:srgbClr val="002060"/>
                </a:solidFill>
                <a:latin typeface="Tahoma" panose="020B0604030504040204" pitchFamily="34" charset="0"/>
                <a:ea typeface="Tahoma" panose="020B0604030504040204" pitchFamily="34" charset="0"/>
              </a:rPr>
              <a:t>55,1</a:t>
            </a:r>
          </a:p>
        </p:txBody>
      </p:sp>
      <p:sp>
        <p:nvSpPr>
          <p:cNvPr id="18" name="Прямоугольник 17"/>
          <p:cNvSpPr/>
          <p:nvPr/>
        </p:nvSpPr>
        <p:spPr>
          <a:xfrm>
            <a:off x="3505199" y="4800600"/>
            <a:ext cx="774572" cy="369332"/>
          </a:xfrm>
          <a:prstGeom prst="rect">
            <a:avLst/>
          </a:prstGeom>
        </p:spPr>
        <p:txBody>
          <a:bodyPr wrap="none">
            <a:spAutoFit/>
          </a:bodyPr>
          <a:lstStyle/>
          <a:p>
            <a:pPr algn="r">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2026</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Прямоугольник 18"/>
          <p:cNvSpPr/>
          <p:nvPr/>
        </p:nvSpPr>
        <p:spPr>
          <a:xfrm>
            <a:off x="4724399" y="4800600"/>
            <a:ext cx="774572" cy="369332"/>
          </a:xfrm>
          <a:prstGeom prst="rect">
            <a:avLst/>
          </a:prstGeom>
        </p:spPr>
        <p:txBody>
          <a:bodyPr wrap="none">
            <a:spAutoFit/>
          </a:bodyPr>
          <a:lstStyle/>
          <a:p>
            <a:pPr algn="r">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5791199" y="4800600"/>
            <a:ext cx="774572" cy="369332"/>
          </a:xfrm>
          <a:prstGeom prst="rect">
            <a:avLst/>
          </a:prstGeom>
        </p:spPr>
        <p:txBody>
          <a:bodyPr wrap="none">
            <a:spAutoFit/>
          </a:bodyPr>
          <a:lstStyle/>
          <a:p>
            <a:pPr algn="r">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567">
            <a:extLst>
              <a:ext uri="{FF2B5EF4-FFF2-40B4-BE49-F238E27FC236}">
                <a16:creationId xmlns:a16="http://schemas.microsoft.com/office/drawing/2014/main" id="{B2128DC1-4B10-2B28-853A-3141B4286EC1}"/>
              </a:ext>
            </a:extLst>
          </p:cNvPr>
          <p:cNvSpPr txBox="1">
            <a:spLocks noChangeArrowheads="1"/>
          </p:cNvSpPr>
          <p:nvPr/>
        </p:nvSpPr>
        <p:spPr bwMode="auto">
          <a:xfrm>
            <a:off x="0" y="3276600"/>
            <a:ext cx="3344346" cy="1775771"/>
          </a:xfrm>
          <a:prstGeom prst="rect">
            <a:avLst/>
          </a:prstGeom>
          <a:noFill/>
          <a:ln>
            <a:noFill/>
          </a:ln>
        </p:spPr>
        <p:txBody>
          <a:bodyPr rot="0" vert="horz" wrap="square" lIns="0" tIns="0" rIns="0" bIns="0" anchor="t" anchorCtr="0" upright="1">
            <a:noAutofit/>
          </a:bodyPr>
          <a:lstStyle/>
          <a:p>
            <a:pPr marL="144780" marR="132715" algn="ctr">
              <a:lnSpc>
                <a:spcPct val="98000"/>
              </a:lnSpc>
              <a:spcBef>
                <a:spcPts val="5"/>
              </a:spcBef>
              <a:spcAft>
                <a:spcPts val="0"/>
              </a:spcAft>
            </a:pPr>
            <a:endParaRPr lang="ru-RU"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715" algn="ctr">
              <a:lnSpc>
                <a:spcPct val="98000"/>
              </a:lnSpc>
              <a:spcBef>
                <a:spcPts val="5"/>
              </a:spcBef>
              <a:spcAft>
                <a:spcPts val="0"/>
              </a:spcAft>
            </a:pP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Расходы</a:t>
            </a:r>
            <a:r>
              <a:rPr lang="ru-RU" sz="2000" b="1" spc="135"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на</a:t>
            </a:r>
            <a:r>
              <a:rPr lang="ru-RU" sz="2000" b="1" spc="13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выполнение</a:t>
            </a:r>
            <a:r>
              <a:rPr lang="ru-RU" sz="2000" b="1" spc="-420"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rPr>
              <a:t>программы</a:t>
            </a:r>
            <a:endParaRPr lang="en-US" sz="2000" b="1" dirty="0">
              <a:solidFill>
                <a:schemeClr val="tx2">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144780" marR="132080" algn="ctr">
              <a:lnSpc>
                <a:spcPts val="1555"/>
              </a:lnSpc>
              <a:spcAft>
                <a:spcPts val="0"/>
              </a:spcAft>
            </a:pPr>
            <a:endParaRPr lang="ru-RU" sz="2400" b="1" spc="-5"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a:p>
            <a:pPr marL="144780" marR="132080" algn="ctr">
              <a:lnSpc>
                <a:spcPts val="1555"/>
              </a:lnSpc>
              <a:spcAft>
                <a:spcPts val="0"/>
              </a:spcAft>
            </a:pPr>
            <a:r>
              <a:rPr lang="ru-RU" sz="2400" b="1" spc="-5" dirty="0">
                <a:solidFill>
                  <a:srgbClr val="002060"/>
                </a:solidFill>
                <a:effectLst/>
                <a:latin typeface="Arial" panose="020B0604020202020204" pitchFamily="34" charset="0"/>
                <a:ea typeface="Verdana" panose="020B0604030504040204" pitchFamily="34" charset="0"/>
                <a:cs typeface="Arial" panose="020B0604020202020204" pitchFamily="34" charset="0"/>
              </a:rPr>
              <a:t>в</a:t>
            </a:r>
            <a:r>
              <a:rPr lang="ru-RU" sz="2400" b="1" spc="-70"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sz="2400" b="1" spc="-5" dirty="0">
                <a:solidFill>
                  <a:srgbClr val="002060"/>
                </a:solidFill>
                <a:effectLst/>
                <a:latin typeface="Arial" panose="020B0604020202020204" pitchFamily="34" charset="0"/>
                <a:ea typeface="Verdana" panose="020B0604030504040204" pitchFamily="34" charset="0"/>
                <a:cs typeface="Arial" panose="020B0604020202020204" pitchFamily="34" charset="0"/>
              </a:rPr>
              <a:t>2026</a:t>
            </a:r>
            <a:r>
              <a:rPr lang="ru-RU" sz="2400" b="1" spc="-70"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sz="2400" b="1" spc="-5" dirty="0">
                <a:solidFill>
                  <a:srgbClr val="002060"/>
                </a:solidFill>
                <a:effectLst/>
                <a:latin typeface="Arial" panose="020B0604020202020204" pitchFamily="34" charset="0"/>
                <a:ea typeface="Verdana" panose="020B0604030504040204" pitchFamily="34" charset="0"/>
                <a:cs typeface="Arial" panose="020B0604020202020204" pitchFamily="34" charset="0"/>
              </a:rPr>
              <a:t>году</a:t>
            </a:r>
          </a:p>
          <a:p>
            <a:pPr marL="144780" marR="132080" algn="ctr">
              <a:lnSpc>
                <a:spcPts val="1555"/>
              </a:lnSpc>
              <a:spcAft>
                <a:spcPts val="0"/>
              </a:spcAft>
            </a:pPr>
            <a:endParaRPr kumimoji="0" lang="ru-RU" sz="2000" b="1" i="0" u="none" strike="noStrike" kern="1200" cap="none" spc="-5" normalizeH="0" baseline="0" noProof="0" dirty="0">
              <a:ln>
                <a:noFill/>
              </a:ln>
              <a:solidFill>
                <a:srgbClr val="002060"/>
              </a:solidFill>
              <a:uLnTx/>
              <a:uFillTx/>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r>
              <a:rPr lang="ru-RU" sz="3300" b="1" dirty="0">
                <a:solidFill>
                  <a:srgbClr val="002060"/>
                </a:solidFill>
                <a:latin typeface="Tahoma" panose="020B0604030504040204" pitchFamily="34" charset="0"/>
                <a:ea typeface="Verdana" panose="020B0604030504040204" pitchFamily="34" charset="0"/>
                <a:cs typeface="Verdana" panose="020B0604030504040204" pitchFamily="34" charset="0"/>
              </a:rPr>
              <a:t>52,8</a:t>
            </a:r>
            <a:endParaRPr kumimoji="0" lang="ru-RU" sz="11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3350" lvl="0" indent="0" algn="ctr" defTabSz="914400" rtl="0" eaLnBrk="1" fontAlgn="auto" latinLnBrk="0" hangingPunct="1">
              <a:lnSpc>
                <a:spcPts val="1560"/>
              </a:lnSpc>
              <a:spcBef>
                <a:spcPts val="10"/>
              </a:spcBef>
              <a:spcAft>
                <a:spcPts val="0"/>
              </a:spcAft>
              <a:buClrTx/>
              <a:buSzTx/>
              <a:buFontTx/>
              <a:buNone/>
              <a:tabLst/>
              <a:defRPr/>
            </a:pPr>
            <a:r>
              <a:rPr kumimoji="0" lang="ru-RU" sz="1300" b="1" i="0" u="none" strike="noStrike" kern="1200" cap="none" spc="-5" normalizeH="0" baseline="0" noProof="0" dirty="0">
                <a:ln>
                  <a:noFill/>
                </a:ln>
                <a:solidFill>
                  <a:srgbClr val="002060"/>
                </a:solidFill>
                <a:effectLst/>
                <a:uLnTx/>
                <a:uFillTx/>
                <a:latin typeface="Tahoma" panose="020B0604030504040204" pitchFamily="34" charset="0"/>
                <a:ea typeface="Verdana" panose="020B0604030504040204" pitchFamily="34" charset="0"/>
                <a:cs typeface="Verdana" panose="020B0604030504040204" pitchFamily="34" charset="0"/>
              </a:rPr>
              <a:t>млн.</a:t>
            </a:r>
            <a:r>
              <a:rPr kumimoji="0" lang="ru-RU" sz="1300" b="1" i="0" u="none" strike="noStrike" kern="1200" cap="none" spc="-85" normalizeH="0" baseline="0" noProof="0" dirty="0">
                <a:ln>
                  <a:noFill/>
                </a:ln>
                <a:solidFill>
                  <a:srgbClr val="002060"/>
                </a:solidFill>
                <a:effectLst/>
                <a:uLnTx/>
                <a:uFillTx/>
                <a:latin typeface="Tahoma" panose="020B0604030504040204" pitchFamily="34" charset="0"/>
                <a:ea typeface="Verdana" panose="020B0604030504040204" pitchFamily="34" charset="0"/>
                <a:cs typeface="Verdana" panose="020B0604030504040204" pitchFamily="34" charset="0"/>
              </a:rPr>
              <a:t> </a:t>
            </a:r>
            <a:r>
              <a:rPr kumimoji="0" lang="ru-RU" sz="1300" b="1" i="0" u="none" strike="noStrike" kern="1200" cap="none" spc="-5" normalizeH="0" baseline="0" noProof="0" dirty="0">
                <a:ln>
                  <a:noFill/>
                </a:ln>
                <a:solidFill>
                  <a:srgbClr val="002060"/>
                </a:solidFill>
                <a:effectLst/>
                <a:uLnTx/>
                <a:uFillTx/>
                <a:latin typeface="Tahoma" panose="020B0604030504040204" pitchFamily="34" charset="0"/>
                <a:ea typeface="Verdana" panose="020B0604030504040204" pitchFamily="34" charset="0"/>
                <a:cs typeface="Verdana" panose="020B0604030504040204" pitchFamily="34" charset="0"/>
              </a:rPr>
              <a:t>рублей</a:t>
            </a:r>
            <a:endParaRPr kumimoji="0" lang="ru-RU" sz="11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2080" algn="ctr">
              <a:lnSpc>
                <a:spcPts val="1555"/>
              </a:lnSpc>
              <a:spcAft>
                <a:spcPts val="0"/>
              </a:spcAft>
            </a:pPr>
            <a:endParaRPr lang="ru-RU" sz="2000" b="1" spc="-5"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endParaRPr lang="ru-RU" sz="2000"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Таблица 2">
            <a:extLst>
              <a:ext uri="{FF2B5EF4-FFF2-40B4-BE49-F238E27FC236}">
                <a16:creationId xmlns:a16="http://schemas.microsoft.com/office/drawing/2014/main" id="{74645458-72A2-EFF1-FB81-1C6B91CD118D}"/>
              </a:ext>
            </a:extLst>
          </p:cNvPr>
          <p:cNvGraphicFramePr>
            <a:graphicFrameLocks noGrp="1"/>
          </p:cNvGraphicFramePr>
          <p:nvPr>
            <p:extLst>
              <p:ext uri="{D42A27DB-BD31-4B8C-83A1-F6EECF244321}">
                <p14:modId xmlns:p14="http://schemas.microsoft.com/office/powerpoint/2010/main" val="2386348139"/>
              </p:ext>
            </p:extLst>
          </p:nvPr>
        </p:nvGraphicFramePr>
        <p:xfrm>
          <a:off x="152400" y="5181600"/>
          <a:ext cx="6604000" cy="1926554"/>
        </p:xfrm>
        <a:graphic>
          <a:graphicData uri="http://schemas.openxmlformats.org/drawingml/2006/table">
            <a:tbl>
              <a:tblPr firstRow="1" bandRow="1">
                <a:tableStyleId>{6E25E649-3F16-4E02-A733-19D2CDBF48F0}</a:tableStyleId>
              </a:tblPr>
              <a:tblGrid>
                <a:gridCol w="5817810">
                  <a:extLst>
                    <a:ext uri="{9D8B030D-6E8A-4147-A177-3AD203B41FA5}">
                      <a16:colId xmlns:a16="http://schemas.microsoft.com/office/drawing/2014/main" val="3496257158"/>
                    </a:ext>
                  </a:extLst>
                </a:gridCol>
                <a:gridCol w="786190">
                  <a:extLst>
                    <a:ext uri="{9D8B030D-6E8A-4147-A177-3AD203B41FA5}">
                      <a16:colId xmlns:a16="http://schemas.microsoft.com/office/drawing/2014/main" val="1727040697"/>
                    </a:ext>
                  </a:extLst>
                </a:gridCol>
              </a:tblGrid>
              <a:tr h="355183">
                <a:tc>
                  <a:txBody>
                    <a:bodyPr/>
                    <a:lstStyle/>
                    <a:p>
                      <a:pPr marL="1091565" indent="-697230">
                        <a:spcBef>
                          <a:spcPts val="1060"/>
                        </a:spcBef>
                        <a:spcAft>
                          <a:spcPts val="0"/>
                        </a:spcAft>
                      </a:pPr>
                      <a:r>
                        <a:rPr lang="ru-RU" sz="1400" dirty="0">
                          <a:effectLst/>
                        </a:rPr>
                        <a:t>Индикаторы</a:t>
                      </a:r>
                      <a:r>
                        <a:rPr lang="ru-RU" sz="1400" spc="170" dirty="0">
                          <a:effectLst/>
                        </a:rPr>
                        <a:t> </a:t>
                      </a:r>
                      <a:r>
                        <a:rPr lang="ru-RU" sz="1400" dirty="0">
                          <a:effectLst/>
                        </a:rPr>
                        <a:t>достижения</a:t>
                      </a:r>
                      <a:r>
                        <a:rPr lang="ru-RU" sz="1400" spc="190" dirty="0">
                          <a:effectLst/>
                        </a:rPr>
                        <a:t> </a:t>
                      </a:r>
                      <a:r>
                        <a:rPr lang="ru-RU" sz="1400" dirty="0">
                          <a:effectLst/>
                        </a:rPr>
                        <a:t>целей </a:t>
                      </a:r>
                      <a:r>
                        <a:rPr lang="ru-RU" sz="1400" spc="-295" dirty="0">
                          <a:effectLst/>
                        </a:rPr>
                        <a:t> </a:t>
                      </a:r>
                      <a:r>
                        <a:rPr lang="ru-RU" sz="1400" dirty="0">
                          <a:effectLst/>
                        </a:rPr>
                        <a:t>программы:</a:t>
                      </a:r>
                      <a:endParaRPr lang="ru-RU" sz="14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marL="183515">
                        <a:lnSpc>
                          <a:spcPts val="1325"/>
                        </a:lnSpc>
                        <a:spcBef>
                          <a:spcPts val="1060"/>
                        </a:spcBef>
                        <a:spcAft>
                          <a:spcPts val="0"/>
                        </a:spcAft>
                      </a:pPr>
                      <a:r>
                        <a:rPr lang="ru-RU" sz="1400" dirty="0">
                          <a:effectLst/>
                        </a:rPr>
                        <a:t>2026</a:t>
                      </a:r>
                    </a:p>
                    <a:p>
                      <a:pPr marL="221615">
                        <a:lnSpc>
                          <a:spcPts val="1325"/>
                        </a:lnSpc>
                        <a:spcAft>
                          <a:spcPts val="0"/>
                        </a:spcAft>
                      </a:pPr>
                      <a:r>
                        <a:rPr lang="ru-RU" sz="1200" dirty="0">
                          <a:effectLst/>
                        </a:rPr>
                        <a:t>год</a:t>
                      </a: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nchor="ctr"/>
                </a:tc>
                <a:extLst>
                  <a:ext uri="{0D108BD9-81ED-4DB2-BD59-A6C34878D82A}">
                    <a16:rowId xmlns:a16="http://schemas.microsoft.com/office/drawing/2014/main" val="3579266551"/>
                  </a:ext>
                </a:extLst>
              </a:tr>
              <a:tr h="578266">
                <a:tc>
                  <a:txBody>
                    <a:bodyPr/>
                    <a:lstStyle/>
                    <a:p>
                      <a:pPr marR="62865" algn="just">
                        <a:lnSpc>
                          <a:spcPct val="98000"/>
                        </a:lnSpc>
                        <a:spcBef>
                          <a:spcPts val="250"/>
                        </a:spcBef>
                        <a:spcAft>
                          <a:spcPts val="0"/>
                        </a:spcAft>
                      </a:pPr>
                      <a:r>
                        <a:rPr lang="ru-RU" sz="1300" dirty="0">
                          <a:effectLst/>
                        </a:rPr>
                        <a:t>Средняя обеспеченность муниципальной и добровольной пожарной охраны исправной пожарной техникой и необходимым пожарным имуществом от штатной нормы </a:t>
                      </a:r>
                      <a:r>
                        <a:rPr lang="en-US" sz="1300" dirty="0">
                          <a:effectLst/>
                        </a:rPr>
                        <a:t>,%</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spcBef>
                          <a:spcPts val="45"/>
                        </a:spcBef>
                        <a:spcAft>
                          <a:spcPts val="0"/>
                        </a:spcAft>
                      </a:pPr>
                      <a:r>
                        <a:rPr lang="ru-RU" sz="1300" dirty="0">
                          <a:effectLst/>
                        </a:rPr>
                        <a:t> </a:t>
                      </a:r>
                    </a:p>
                    <a:p>
                      <a:pPr marL="55880" marR="54610" algn="ctr">
                        <a:spcAft>
                          <a:spcPts val="0"/>
                        </a:spcAft>
                      </a:pPr>
                      <a:r>
                        <a:rPr lang="en-US" sz="1300" dirty="0">
                          <a:effectLst/>
                        </a:rPr>
                        <a:t>7</a:t>
                      </a:r>
                      <a:r>
                        <a:rPr lang="ru-RU" sz="1300" dirty="0">
                          <a:effectLst/>
                        </a:rPr>
                        <a:t>8</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215249307"/>
                  </a:ext>
                </a:extLst>
              </a:tr>
              <a:tr h="393434">
                <a:tc>
                  <a:txBody>
                    <a:bodyPr/>
                    <a:lstStyle/>
                    <a:p>
                      <a:pPr>
                        <a:lnSpc>
                          <a:spcPts val="1330"/>
                        </a:lnSpc>
                        <a:spcBef>
                          <a:spcPts val="205"/>
                        </a:spcBef>
                        <a:spcAft>
                          <a:spcPts val="0"/>
                        </a:spcAft>
                      </a:pPr>
                      <a:endParaRPr lang="en-US" sz="1300" dirty="0">
                        <a:effectLst/>
                      </a:endParaRPr>
                    </a:p>
                    <a:p>
                      <a:pPr>
                        <a:lnSpc>
                          <a:spcPts val="1330"/>
                        </a:lnSpc>
                        <a:spcBef>
                          <a:spcPts val="205"/>
                        </a:spcBef>
                        <a:spcAft>
                          <a:spcPts val="0"/>
                        </a:spcAft>
                      </a:pPr>
                      <a:r>
                        <a:rPr lang="ru-RU" sz="1300" dirty="0">
                          <a:effectLst/>
                        </a:rPr>
                        <a:t>Сокращение количества пожаров</a:t>
                      </a:r>
                      <a:r>
                        <a:rPr lang="en-US" sz="1300" dirty="0">
                          <a:effectLst/>
                        </a:rPr>
                        <a:t>,%</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spcBef>
                          <a:spcPts val="20"/>
                        </a:spcBef>
                        <a:spcAft>
                          <a:spcPts val="0"/>
                        </a:spcAft>
                      </a:pPr>
                      <a:r>
                        <a:rPr lang="ru-RU" sz="1300" dirty="0">
                          <a:effectLst/>
                        </a:rPr>
                        <a:t> </a:t>
                      </a:r>
                    </a:p>
                    <a:p>
                      <a:pPr marL="55880" marR="54610" algn="ctr">
                        <a:spcAft>
                          <a:spcPts val="0"/>
                        </a:spcAft>
                      </a:pPr>
                      <a:r>
                        <a:rPr lang="en-US" sz="1300" dirty="0">
                          <a:effectLst/>
                        </a:rPr>
                        <a:t>2</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883135386"/>
                  </a:ext>
                </a:extLst>
              </a:tr>
              <a:tr h="583390">
                <a:tc>
                  <a:txBody>
                    <a:bodyPr/>
                    <a:lstStyle/>
                    <a:p>
                      <a:pPr marL="113665" marR="85725" indent="-30480" algn="just">
                        <a:lnSpc>
                          <a:spcPct val="101000"/>
                        </a:lnSpc>
                        <a:spcBef>
                          <a:spcPts val="370"/>
                        </a:spcBef>
                        <a:spcAft>
                          <a:spcPts val="0"/>
                        </a:spcAft>
                        <a:tabLst>
                          <a:tab pos="880110" algn="l"/>
                          <a:tab pos="1048385" algn="l"/>
                          <a:tab pos="1725930" algn="l"/>
                        </a:tabLst>
                      </a:pPr>
                      <a:r>
                        <a:rPr lang="ru-RU" sz="1300" dirty="0">
                          <a:effectLst/>
                        </a:rPr>
                        <a:t>Доля руководящего состава и должностных лиц, прошедших</a:t>
                      </a:r>
                      <a:r>
                        <a:rPr lang="ru-RU" sz="1300" spc="5" dirty="0">
                          <a:effectLst/>
                        </a:rPr>
                        <a:t> </a:t>
                      </a:r>
                      <a:r>
                        <a:rPr lang="ru-RU" sz="1300" dirty="0">
                          <a:effectLst/>
                        </a:rPr>
                        <a:t>обучение</a:t>
                      </a:r>
                      <a:r>
                        <a:rPr lang="ru-RU" sz="1300" spc="5" dirty="0">
                          <a:effectLst/>
                        </a:rPr>
                        <a:t> </a:t>
                      </a:r>
                      <a:r>
                        <a:rPr lang="ru-RU" sz="1300" dirty="0">
                          <a:effectLst/>
                        </a:rPr>
                        <a:t>по</a:t>
                      </a:r>
                      <a:r>
                        <a:rPr lang="ru-RU" sz="1300" spc="5" dirty="0">
                          <a:effectLst/>
                        </a:rPr>
                        <a:t> </a:t>
                      </a:r>
                      <a:r>
                        <a:rPr lang="ru-RU" sz="1300" dirty="0">
                          <a:effectLst/>
                        </a:rPr>
                        <a:t>вопросам</a:t>
                      </a:r>
                      <a:r>
                        <a:rPr lang="ru-RU" sz="1300" spc="5" dirty="0">
                          <a:effectLst/>
                        </a:rPr>
                        <a:t> </a:t>
                      </a:r>
                      <a:r>
                        <a:rPr lang="ru-RU" sz="1300" dirty="0">
                          <a:effectLst/>
                        </a:rPr>
                        <a:t>гражданской</a:t>
                      </a:r>
                      <a:r>
                        <a:rPr lang="ru-RU" sz="1300" spc="5" dirty="0">
                          <a:effectLst/>
                        </a:rPr>
                        <a:t> </a:t>
                      </a:r>
                      <a:r>
                        <a:rPr lang="ru-RU" sz="1300" dirty="0">
                          <a:effectLst/>
                        </a:rPr>
                        <a:t>обороны,</a:t>
                      </a:r>
                      <a:r>
                        <a:rPr lang="ru-RU" sz="1300" spc="5" dirty="0">
                          <a:effectLst/>
                        </a:rPr>
                        <a:t> </a:t>
                      </a:r>
                      <a:r>
                        <a:rPr lang="ru-RU" sz="1300" dirty="0">
                          <a:effectLst/>
                        </a:rPr>
                        <a:t>защите</a:t>
                      </a:r>
                      <a:r>
                        <a:rPr lang="ru-RU" sz="1300" spc="5" dirty="0">
                          <a:effectLst/>
                        </a:rPr>
                        <a:t> </a:t>
                      </a:r>
                      <a:r>
                        <a:rPr lang="ru-RU" sz="1300" dirty="0">
                          <a:effectLst/>
                        </a:rPr>
                        <a:t>от</a:t>
                      </a:r>
                      <a:r>
                        <a:rPr lang="ru-RU" sz="1300" spc="5" dirty="0">
                          <a:effectLst/>
                        </a:rPr>
                        <a:t> </a:t>
                      </a:r>
                      <a:r>
                        <a:rPr lang="ru-RU" sz="1300" dirty="0">
                          <a:effectLst/>
                        </a:rPr>
                        <a:t>чрезвычайных</a:t>
                      </a:r>
                      <a:r>
                        <a:rPr lang="ru-RU" sz="1300" spc="-10" dirty="0">
                          <a:effectLst/>
                        </a:rPr>
                        <a:t> </a:t>
                      </a:r>
                      <a:r>
                        <a:rPr lang="ru-RU" sz="1300" dirty="0">
                          <a:effectLst/>
                        </a:rPr>
                        <a:t>ситуаций</a:t>
                      </a:r>
                      <a:r>
                        <a:rPr lang="ru-RU" sz="1300" spc="5" dirty="0">
                          <a:effectLst/>
                        </a:rPr>
                        <a:t> </a:t>
                      </a:r>
                      <a:r>
                        <a:rPr lang="ru-RU" sz="1300" dirty="0">
                          <a:effectLst/>
                        </a:rPr>
                        <a:t>и</a:t>
                      </a:r>
                      <a:r>
                        <a:rPr lang="ru-RU" sz="1300" spc="5" dirty="0">
                          <a:effectLst/>
                        </a:rPr>
                        <a:t> </a:t>
                      </a:r>
                      <a:r>
                        <a:rPr lang="ru-RU" sz="1300" dirty="0">
                          <a:effectLst/>
                        </a:rPr>
                        <a:t>пожарной</a:t>
                      </a:r>
                      <a:r>
                        <a:rPr lang="ru-RU" sz="1300" spc="10" dirty="0">
                          <a:effectLst/>
                        </a:rPr>
                        <a:t> </a:t>
                      </a:r>
                      <a:r>
                        <a:rPr lang="ru-RU" sz="1300" dirty="0">
                          <a:effectLst/>
                        </a:rPr>
                        <a:t>безопасности</a:t>
                      </a:r>
                      <a:r>
                        <a:rPr lang="en-US" sz="1300" dirty="0">
                          <a:effectLst/>
                        </a:rPr>
                        <a:t>,%</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spcBef>
                          <a:spcPts val="55"/>
                        </a:spcBef>
                        <a:spcAft>
                          <a:spcPts val="0"/>
                        </a:spcAft>
                      </a:pPr>
                      <a:r>
                        <a:rPr lang="ru-RU" sz="1300" dirty="0">
                          <a:effectLst/>
                        </a:rPr>
                        <a:t> </a:t>
                      </a:r>
                    </a:p>
                    <a:p>
                      <a:pPr marL="55880" marR="54610" algn="ctr">
                        <a:spcAft>
                          <a:spcPts val="0"/>
                        </a:spcAft>
                      </a:pPr>
                      <a:r>
                        <a:rPr lang="en-US" sz="1300" dirty="0">
                          <a:effectLst/>
                        </a:rPr>
                        <a:t>7</a:t>
                      </a:r>
                      <a:r>
                        <a:rPr lang="ru-RU" sz="1300" dirty="0">
                          <a:effectLst/>
                        </a:rPr>
                        <a:t>5</a:t>
                      </a:r>
                      <a:endParaRPr lang="ru-RU" sz="13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3546986719"/>
                  </a:ext>
                </a:extLst>
              </a:tr>
            </a:tbl>
          </a:graphicData>
        </a:graphic>
      </p:graphicFrame>
      <p:graphicFrame>
        <p:nvGraphicFramePr>
          <p:cNvPr id="4" name="Таблица 3">
            <a:extLst>
              <a:ext uri="{FF2B5EF4-FFF2-40B4-BE49-F238E27FC236}">
                <a16:creationId xmlns:a16="http://schemas.microsoft.com/office/drawing/2014/main" id="{5A0AE880-F8F4-ACFD-FD86-850F3D3886E6}"/>
              </a:ext>
            </a:extLst>
          </p:cNvPr>
          <p:cNvGraphicFramePr>
            <a:graphicFrameLocks noGrp="1"/>
          </p:cNvGraphicFramePr>
          <p:nvPr>
            <p:extLst>
              <p:ext uri="{D42A27DB-BD31-4B8C-83A1-F6EECF244321}">
                <p14:modId xmlns:p14="http://schemas.microsoft.com/office/powerpoint/2010/main" val="3083876451"/>
              </p:ext>
            </p:extLst>
          </p:nvPr>
        </p:nvGraphicFramePr>
        <p:xfrm>
          <a:off x="115262" y="7161884"/>
          <a:ext cx="6636540" cy="1851967"/>
        </p:xfrm>
        <a:graphic>
          <a:graphicData uri="http://schemas.openxmlformats.org/drawingml/2006/table">
            <a:tbl>
              <a:tblPr firstRow="1" bandRow="1">
                <a:tableStyleId>{6E25E649-3F16-4E02-A733-19D2CDBF48F0}</a:tableStyleId>
              </a:tblPr>
              <a:tblGrid>
                <a:gridCol w="6636540">
                  <a:extLst>
                    <a:ext uri="{9D8B030D-6E8A-4147-A177-3AD203B41FA5}">
                      <a16:colId xmlns:a16="http://schemas.microsoft.com/office/drawing/2014/main" val="2398804571"/>
                    </a:ext>
                  </a:extLst>
                </a:gridCol>
              </a:tblGrid>
              <a:tr h="410089">
                <a:tc>
                  <a:txBody>
                    <a:bodyPr/>
                    <a:lstStyle/>
                    <a:p>
                      <a:pPr marL="1091565" indent="-697230">
                        <a:spcBef>
                          <a:spcPts val="1060"/>
                        </a:spcBef>
                        <a:spcAft>
                          <a:spcPts val="0"/>
                        </a:spcAft>
                      </a:pPr>
                      <a:r>
                        <a:rPr lang="ru-RU" sz="1400" dirty="0">
                          <a:effectLst/>
                        </a:rPr>
                        <a:t>Показатели непосредственных результатов Программы:</a:t>
                      </a:r>
                    </a:p>
                    <a:p>
                      <a:pPr marL="221615">
                        <a:lnSpc>
                          <a:spcPts val="1325"/>
                        </a:lnSpc>
                        <a:spcAft>
                          <a:spcPts val="0"/>
                        </a:spcAft>
                      </a:pPr>
                      <a:r>
                        <a:rPr lang="ru-RU" sz="1300" dirty="0">
                          <a:effectLst/>
                        </a:rPr>
                        <a:t> </a:t>
                      </a: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781182140"/>
                  </a:ext>
                </a:extLst>
              </a:tr>
              <a:tr h="360553">
                <a:tc>
                  <a:txBody>
                    <a:bodyPr/>
                    <a:lstStyle/>
                    <a:p>
                      <a:pPr algn="l">
                        <a:lnSpc>
                          <a:spcPts val="1325"/>
                        </a:lnSpc>
                        <a:spcBef>
                          <a:spcPts val="1060"/>
                        </a:spcBef>
                        <a:spcAft>
                          <a:spcPts val="0"/>
                        </a:spcAft>
                      </a:pPr>
                      <a:r>
                        <a:rPr lang="ru-RU" sz="1300" dirty="0">
                          <a:effectLst/>
                        </a:rPr>
                        <a:t>Среднее </a:t>
                      </a:r>
                      <a:r>
                        <a:rPr lang="ru-RU" sz="1300" spc="-10" dirty="0">
                          <a:effectLst/>
                        </a:rPr>
                        <a:t>время</a:t>
                      </a:r>
                      <a:r>
                        <a:rPr lang="ru-RU" sz="1300" spc="-305" dirty="0">
                          <a:effectLst/>
                        </a:rPr>
                        <a:t> </a:t>
                      </a:r>
                      <a:r>
                        <a:rPr lang="ru-RU" sz="1300" dirty="0">
                          <a:effectLst/>
                        </a:rPr>
                        <a:t>(нормативное)</a:t>
                      </a:r>
                      <a:r>
                        <a:rPr lang="ru-RU" sz="1300" spc="5" dirty="0">
                          <a:effectLst/>
                        </a:rPr>
                        <a:t> </a:t>
                      </a:r>
                      <a:r>
                        <a:rPr lang="ru-RU" sz="1300" dirty="0">
                          <a:effectLst/>
                        </a:rPr>
                        <a:t>прибытия </a:t>
                      </a:r>
                      <a:r>
                        <a:rPr lang="ru-RU" sz="1300" spc="-5" dirty="0">
                          <a:effectLst/>
                        </a:rPr>
                        <a:t>первых</a:t>
                      </a:r>
                      <a:r>
                        <a:rPr lang="ru-RU" sz="1300" spc="-305" dirty="0">
                          <a:effectLst/>
                        </a:rPr>
                        <a:t>     </a:t>
                      </a:r>
                      <a:r>
                        <a:rPr lang="ru-RU" sz="1300" dirty="0">
                          <a:effectLst/>
                        </a:rPr>
                        <a:t>пожарных</a:t>
                      </a:r>
                      <a:r>
                        <a:rPr lang="ru-RU" sz="1300" spc="5" dirty="0">
                          <a:effectLst/>
                        </a:rPr>
                        <a:t> </a:t>
                      </a:r>
                      <a:r>
                        <a:rPr lang="ru-RU" sz="1300" dirty="0">
                          <a:effectLst/>
                        </a:rPr>
                        <a:t>подразделений</a:t>
                      </a:r>
                      <a:r>
                        <a:rPr lang="en-US" sz="1300" dirty="0">
                          <a:effectLst/>
                        </a:rPr>
                        <a:t>, 10 </a:t>
                      </a:r>
                      <a:r>
                        <a:rPr lang="ru-RU" sz="1300" dirty="0">
                          <a:effectLst/>
                        </a:rPr>
                        <a:t>мин</a:t>
                      </a:r>
                      <a:endParaRPr lang="ru-RU" sz="13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312896592"/>
                  </a:ext>
                </a:extLst>
              </a:tr>
              <a:tr h="526107">
                <a:tc>
                  <a:txBody>
                    <a:bodyPr/>
                    <a:lstStyle/>
                    <a:p>
                      <a:pPr algn="l">
                        <a:lnSpc>
                          <a:spcPts val="1325"/>
                        </a:lnSpc>
                        <a:spcBef>
                          <a:spcPts val="1060"/>
                        </a:spcBef>
                        <a:spcAft>
                          <a:spcPts val="0"/>
                        </a:spcAft>
                      </a:pPr>
                      <a:r>
                        <a:rPr lang="ru-RU" sz="1300" spc="-5" dirty="0">
                          <a:solidFill>
                            <a:schemeClr val="tx1"/>
                          </a:solidFill>
                          <a:effectLst/>
                        </a:rPr>
                        <a:t>Снижение числа пострадавших в чрезвычайных ситуациях и происшествиях</a:t>
                      </a:r>
                      <a:endParaRPr lang="ru-RU" sz="13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60877785"/>
                  </a:ext>
                </a:extLst>
              </a:tr>
              <a:tr h="555218">
                <a:tc>
                  <a:txBody>
                    <a:bodyPr/>
                    <a:lstStyle/>
                    <a:p>
                      <a:pPr marL="46355" marR="40005" algn="l">
                        <a:lnSpc>
                          <a:spcPct val="101000"/>
                        </a:lnSpc>
                        <a:spcBef>
                          <a:spcPts val="320"/>
                        </a:spcBef>
                        <a:spcAft>
                          <a:spcPts val="0"/>
                        </a:spcAft>
                        <a:tabLst>
                          <a:tab pos="913765" algn="l"/>
                          <a:tab pos="1486535" algn="l"/>
                        </a:tabLst>
                      </a:pPr>
                      <a:r>
                        <a:rPr lang="ru-RU" sz="1300" dirty="0">
                          <a:effectLst/>
                        </a:rPr>
                        <a:t>Время, необходимое </a:t>
                      </a:r>
                      <a:r>
                        <a:rPr lang="ru-RU" sz="1300" spc="-305" dirty="0">
                          <a:effectLst/>
                        </a:rPr>
                        <a:t> </a:t>
                      </a:r>
                      <a:r>
                        <a:rPr lang="ru-RU" sz="1300" dirty="0">
                          <a:effectLst/>
                        </a:rPr>
                        <a:t>для </a:t>
                      </a:r>
                      <a:r>
                        <a:rPr lang="ru-RU" sz="1300" spc="-5" dirty="0">
                          <a:effectLst/>
                        </a:rPr>
                        <a:t>принятия </a:t>
                      </a:r>
                      <a:r>
                        <a:rPr lang="ru-RU" sz="1300" spc="-310" dirty="0">
                          <a:effectLst/>
                        </a:rPr>
                        <a:t> </a:t>
                      </a:r>
                      <a:r>
                        <a:rPr lang="ru-RU" sz="1300" dirty="0">
                          <a:effectLst/>
                        </a:rPr>
                        <a:t>решений </a:t>
                      </a:r>
                      <a:r>
                        <a:rPr lang="ru-RU" sz="1300" spc="-20" dirty="0">
                          <a:effectLst/>
                        </a:rPr>
                        <a:t>и </a:t>
                      </a:r>
                      <a:r>
                        <a:rPr lang="ru-RU" sz="1300" dirty="0">
                          <a:effectLst/>
                        </a:rPr>
                        <a:t>проведения</a:t>
                      </a:r>
                      <a:r>
                        <a:rPr lang="ru-RU" sz="1300" spc="5" dirty="0">
                          <a:effectLst/>
                        </a:rPr>
                        <a:t> </a:t>
                      </a:r>
                      <a:r>
                        <a:rPr lang="ru-RU" sz="1300" dirty="0">
                          <a:effectLst/>
                        </a:rPr>
                        <a:t>превентивных</a:t>
                      </a:r>
                      <a:r>
                        <a:rPr lang="ru-RU" sz="1300" spc="5" dirty="0">
                          <a:effectLst/>
                        </a:rPr>
                        <a:t> </a:t>
                      </a:r>
                      <a:r>
                        <a:rPr lang="ru-RU" sz="1300" spc="-5" dirty="0">
                          <a:effectLst/>
                        </a:rPr>
                        <a:t>мероприятий                                                                                                            </a:t>
                      </a:r>
                      <a:r>
                        <a:rPr lang="ru-RU" sz="1300" dirty="0">
                          <a:effectLst/>
                        </a:rPr>
                        <a:t>1 час</a:t>
                      </a:r>
                      <a:endParaRPr lang="ru-RU" sz="13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4143248333"/>
                  </a:ext>
                </a:extLst>
              </a:tr>
            </a:tbl>
          </a:graphicData>
        </a:graphic>
      </p:graphicFrame>
      <p:sp>
        <p:nvSpPr>
          <p:cNvPr id="5" name="Номер слайда 4">
            <a:extLst>
              <a:ext uri="{FF2B5EF4-FFF2-40B4-BE49-F238E27FC236}">
                <a16:creationId xmlns:a16="http://schemas.microsoft.com/office/drawing/2014/main" id="{C4D65213-E4C3-1C5D-1C52-F973A8DAABCA}"/>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67</a:t>
            </a:fld>
            <a:endParaRPr lang="ru-RU" spc="-100" dirty="0"/>
          </a:p>
        </p:txBody>
      </p:sp>
    </p:spTree>
    <p:extLst>
      <p:ext uri="{BB962C8B-B14F-4D97-AF65-F5344CB8AC3E}">
        <p14:creationId xmlns:p14="http://schemas.microsoft.com/office/powerpoint/2010/main" val="4048525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69252" y="53151"/>
            <a:ext cx="7131052" cy="5562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Муниципальная</a:t>
            </a:r>
            <a:r>
              <a:rPr lang="ru-RU" b="1" spc="155"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программа</a:t>
            </a:r>
            <a:endParaRPr lang="en-US" b="1"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 Развитие предпринимательства и туризма </a:t>
            </a:r>
          </a:p>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на территории </a:t>
            </a: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муниципального</a:t>
            </a: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 округа Семеновский </a:t>
            </a:r>
          </a:p>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Нижегородской области "</a:t>
            </a:r>
          </a:p>
        </p:txBody>
      </p:sp>
      <p:sp>
        <p:nvSpPr>
          <p:cNvPr id="6" name="Прямоугольник 5"/>
          <p:cNvSpPr/>
          <p:nvPr/>
        </p:nvSpPr>
        <p:spPr>
          <a:xfrm>
            <a:off x="-152400" y="1143000"/>
            <a:ext cx="3556664" cy="2298065"/>
          </a:xfrm>
          <a:prstGeom prst="rect">
            <a:avLst/>
          </a:prstGeom>
        </p:spPr>
        <p:txBody>
          <a:bodyPr wrap="square">
            <a:spAutoFit/>
          </a:bodyPr>
          <a:lstStyle/>
          <a:p>
            <a:pPr marL="309245">
              <a:lnSpc>
                <a:spcPts val="1565"/>
              </a:lnSpc>
              <a:spcBef>
                <a:spcPts val="605"/>
              </a:spcBef>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Цель</a:t>
            </a:r>
            <a:r>
              <a:rPr lang="ru-RU" sz="1600" b="1" spc="13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программы</a:t>
            </a:r>
            <a:endParaRPr lang="ru-RU" sz="1600"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314960">
              <a:lnSpc>
                <a:spcPts val="1270"/>
              </a:lnSpc>
              <a:spcAft>
                <a:spcPts val="0"/>
              </a:spcAft>
            </a:pPr>
            <a:r>
              <a:rPr lang="ru-RU" sz="1400" dirty="0">
                <a:latin typeface="Arial" pitchFamily="34" charset="0"/>
                <a:cs typeface="Arial" pitchFamily="34" charset="0"/>
              </a:rPr>
              <a:t>Создание и обеспечение благоприятных условий для развития и повышения конкурентоспособности малого и среднего предпринимательства на территории муниципального округа Семеновский Нижегородской области, повышение туристической привлекательности муниципального округа Семеновский, сохранение и поддержка народных художественных промыслов </a:t>
            </a:r>
            <a:endParaRPr lang="ru-RU" sz="13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Прямоугольник 6"/>
          <p:cNvSpPr/>
          <p:nvPr/>
        </p:nvSpPr>
        <p:spPr>
          <a:xfrm>
            <a:off x="3215815" y="1143000"/>
            <a:ext cx="3642185" cy="2641749"/>
          </a:xfrm>
          <a:prstGeom prst="rect">
            <a:avLst/>
          </a:prstGeom>
        </p:spPr>
        <p:txBody>
          <a:bodyPr wrap="square">
            <a:spAutoFit/>
          </a:bodyPr>
          <a:lstStyle/>
          <a:p>
            <a:pPr marL="314960">
              <a:spcBef>
                <a:spcPts val="85"/>
              </a:spcBef>
              <a:spcAft>
                <a:spcPts val="0"/>
              </a:spcAft>
              <a:tabLst>
                <a:tab pos="2970530" algn="l"/>
              </a:tabLst>
            </a:pPr>
            <a:r>
              <a:rPr lang="ru-RU" sz="1400" b="1" dirty="0">
                <a:solidFill>
                  <a:srgbClr val="002060"/>
                </a:solidFill>
                <a:latin typeface="Tahoma" panose="020B0604030504040204" pitchFamily="34" charset="0"/>
                <a:ea typeface="Tahoma" panose="020B0604030504040204" pitchFamily="34" charset="0"/>
                <a:cs typeface="Tahoma" panose="020B0604030504040204" pitchFamily="34" charset="0"/>
              </a:rPr>
              <a:t>Программа Утверждена</a:t>
            </a:r>
            <a:endParaRPr lang="ru-RU"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09245">
              <a:lnSpc>
                <a:spcPts val="1325"/>
              </a:lnSpc>
              <a:spcAft>
                <a:spcPts val="0"/>
              </a:spcAft>
            </a:pP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Постановление</a:t>
            </a:r>
            <a:r>
              <a:rPr lang="ru-RU" sz="1400" spc="8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администрации городского округа Семеновский Нижегородской</a:t>
            </a:r>
            <a:r>
              <a:rPr lang="ru-RU" sz="1400" spc="-11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области</a:t>
            </a:r>
            <a:r>
              <a:rPr lang="ru-RU" sz="1400" spc="-9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от</a:t>
            </a:r>
            <a:r>
              <a:rPr lang="ru-RU" sz="1400" spc="-6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15</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.11.2024 № 3194 "Об утверждении муниципальной</a:t>
            </a:r>
            <a:r>
              <a:rPr lang="ru-RU" sz="1400" spc="5"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r>
              <a:rPr lang="ru-RU" sz="1400" spc="5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Развитие предпринимательства и туризма на территории муниципального округа Семеновский Нижегородской области "</a:t>
            </a:r>
          </a:p>
          <a:p>
            <a:pPr marL="309245">
              <a:lnSpc>
                <a:spcPts val="1325"/>
              </a:lnSpc>
              <a:spcAft>
                <a:spcPts val="0"/>
              </a:spcAft>
            </a:pPr>
            <a:r>
              <a:rPr lang="ru-RU" sz="1400" b="1" dirty="0">
                <a:solidFill>
                  <a:srgbClr val="002060"/>
                </a:solidFill>
                <a:latin typeface="Tahoma" panose="020B0604030504040204" pitchFamily="34" charset="0"/>
                <a:ea typeface="Tahoma" panose="020B0604030504040204" pitchFamily="34" charset="0"/>
                <a:cs typeface="Tahoma" panose="020B0604030504040204" pitchFamily="34" charset="0"/>
              </a:rPr>
              <a:t>Муниципальный</a:t>
            </a:r>
            <a:r>
              <a:rPr lang="ru-RU" sz="1400" b="1" spc="5"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ru-RU" sz="1400" b="1" dirty="0">
                <a:solidFill>
                  <a:srgbClr val="002060"/>
                </a:solidFill>
                <a:latin typeface="Tahoma" panose="020B0604030504040204" pitchFamily="34" charset="0"/>
                <a:ea typeface="Tahoma" panose="020B0604030504040204" pitchFamily="34" charset="0"/>
                <a:cs typeface="Tahoma" panose="020B0604030504040204" pitchFamily="34" charset="0"/>
              </a:rPr>
              <a:t>заказчик-координатор</a:t>
            </a:r>
            <a:r>
              <a:rPr lang="ru-RU" sz="1400" b="1" spc="5"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ru-RU" sz="1400" b="1" spc="5" dirty="0">
                <a:solidFill>
                  <a:srgbClr val="4F2270"/>
                </a:solidFill>
                <a:latin typeface="Segoe UI" panose="020B0502040204020203" pitchFamily="34" charset="0"/>
                <a:ea typeface="Verdana" panose="020B0604030504040204" pitchFamily="34" charset="0"/>
                <a:cs typeface="Segoe UI" panose="020B0502040204020203" pitchFamily="34" charset="0"/>
              </a:rPr>
            </a:br>
            <a:r>
              <a:rPr lang="ru-RU" sz="14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Администрация муниципального округа Семеновский Нижегородской области</a:t>
            </a:r>
          </a:p>
        </p:txBody>
      </p:sp>
      <p:grpSp>
        <p:nvGrpSpPr>
          <p:cNvPr id="9" name="Group 558"/>
          <p:cNvGrpSpPr>
            <a:grpSpLocks/>
          </p:cNvGrpSpPr>
          <p:nvPr/>
        </p:nvGrpSpPr>
        <p:grpSpPr bwMode="auto">
          <a:xfrm>
            <a:off x="3483817" y="4038541"/>
            <a:ext cx="3016885" cy="720394"/>
            <a:chOff x="5486" y="2166"/>
            <a:chExt cx="4751" cy="1111"/>
          </a:xfrm>
          <a:gradFill>
            <a:gsLst>
              <a:gs pos="100000">
                <a:schemeClr val="tx2">
                  <a:lumMod val="60000"/>
                  <a:lumOff val="40000"/>
                </a:schemeClr>
              </a:gs>
              <a:gs pos="100000">
                <a:srgbClr val="F3FBFB"/>
              </a:gs>
              <a:gs pos="100000">
                <a:srgbClr val="F3FBFB"/>
              </a:gs>
              <a:gs pos="100000">
                <a:srgbClr val="F3FBFB"/>
              </a:gs>
              <a:gs pos="100000">
                <a:srgbClr val="F3FBFB"/>
              </a:gs>
              <a:gs pos="100000">
                <a:srgbClr val="F3FBFB"/>
              </a:gs>
              <a:gs pos="100000">
                <a:srgbClr val="F3FBFB"/>
              </a:gs>
            </a:gsLst>
            <a:lin ang="5400000" scaled="1"/>
          </a:gradFill>
        </p:grpSpPr>
        <p:sp>
          <p:nvSpPr>
            <p:cNvPr id="10" name="Freeform 564"/>
            <p:cNvSpPr>
              <a:spLocks/>
            </p:cNvSpPr>
            <p:nvPr/>
          </p:nvSpPr>
          <p:spPr bwMode="auto">
            <a:xfrm>
              <a:off x="5674" y="2166"/>
              <a:ext cx="864" cy="1092"/>
            </a:xfrm>
            <a:custGeom>
              <a:avLst/>
              <a:gdLst>
                <a:gd name="T0" fmla="+- 0 6399 5679"/>
                <a:gd name="T1" fmla="*/ T0 w 864"/>
                <a:gd name="T2" fmla="+- 0 578 578"/>
                <a:gd name="T3" fmla="*/ 578 h 2685"/>
                <a:gd name="T4" fmla="+- 0 5823 5679"/>
                <a:gd name="T5" fmla="*/ T4 w 864"/>
                <a:gd name="T6" fmla="+- 0 578 578"/>
                <a:gd name="T7" fmla="*/ 578 h 2685"/>
                <a:gd name="T8" fmla="+- 0 5767 5679"/>
                <a:gd name="T9" fmla="*/ T8 w 864"/>
                <a:gd name="T10" fmla="+- 0 589 578"/>
                <a:gd name="T11" fmla="*/ 589 h 2685"/>
                <a:gd name="T12" fmla="+- 0 5721 5679"/>
                <a:gd name="T13" fmla="*/ T12 w 864"/>
                <a:gd name="T14" fmla="+- 0 620 578"/>
                <a:gd name="T15" fmla="*/ 620 h 2685"/>
                <a:gd name="T16" fmla="+- 0 5690 5679"/>
                <a:gd name="T17" fmla="*/ T16 w 864"/>
                <a:gd name="T18" fmla="+- 0 666 578"/>
                <a:gd name="T19" fmla="*/ 666 h 2685"/>
                <a:gd name="T20" fmla="+- 0 5679 5679"/>
                <a:gd name="T21" fmla="*/ T20 w 864"/>
                <a:gd name="T22" fmla="+- 0 722 578"/>
                <a:gd name="T23" fmla="*/ 722 h 2685"/>
                <a:gd name="T24" fmla="+- 0 5679 5679"/>
                <a:gd name="T25" fmla="*/ T24 w 864"/>
                <a:gd name="T26" fmla="+- 0 3118 578"/>
                <a:gd name="T27" fmla="*/ 3118 h 2685"/>
                <a:gd name="T28" fmla="+- 0 5690 5679"/>
                <a:gd name="T29" fmla="*/ T28 w 864"/>
                <a:gd name="T30" fmla="+- 0 3174 578"/>
                <a:gd name="T31" fmla="*/ 3174 h 2685"/>
                <a:gd name="T32" fmla="+- 0 5721 5679"/>
                <a:gd name="T33" fmla="*/ T32 w 864"/>
                <a:gd name="T34" fmla="+- 0 3220 578"/>
                <a:gd name="T35" fmla="*/ 3220 h 2685"/>
                <a:gd name="T36" fmla="+- 0 5767 5679"/>
                <a:gd name="T37" fmla="*/ T36 w 864"/>
                <a:gd name="T38" fmla="+- 0 3251 578"/>
                <a:gd name="T39" fmla="*/ 3251 h 2685"/>
                <a:gd name="T40" fmla="+- 0 5823 5679"/>
                <a:gd name="T41" fmla="*/ T40 w 864"/>
                <a:gd name="T42" fmla="+- 0 3262 578"/>
                <a:gd name="T43" fmla="*/ 3262 h 2685"/>
                <a:gd name="T44" fmla="+- 0 6399 5679"/>
                <a:gd name="T45" fmla="*/ T44 w 864"/>
                <a:gd name="T46" fmla="+- 0 3262 578"/>
                <a:gd name="T47" fmla="*/ 3262 h 2685"/>
                <a:gd name="T48" fmla="+- 0 6455 5679"/>
                <a:gd name="T49" fmla="*/ T48 w 864"/>
                <a:gd name="T50" fmla="+- 0 3251 578"/>
                <a:gd name="T51" fmla="*/ 3251 h 2685"/>
                <a:gd name="T52" fmla="+- 0 6500 5679"/>
                <a:gd name="T53" fmla="*/ T52 w 864"/>
                <a:gd name="T54" fmla="+- 0 3220 578"/>
                <a:gd name="T55" fmla="*/ 3220 h 2685"/>
                <a:gd name="T56" fmla="+- 0 6531 5679"/>
                <a:gd name="T57" fmla="*/ T56 w 864"/>
                <a:gd name="T58" fmla="+- 0 3174 578"/>
                <a:gd name="T59" fmla="*/ 3174 h 2685"/>
                <a:gd name="T60" fmla="+- 0 6543 5679"/>
                <a:gd name="T61" fmla="*/ T60 w 864"/>
                <a:gd name="T62" fmla="+- 0 3118 578"/>
                <a:gd name="T63" fmla="*/ 3118 h 2685"/>
                <a:gd name="T64" fmla="+- 0 6543 5679"/>
                <a:gd name="T65" fmla="*/ T64 w 864"/>
                <a:gd name="T66" fmla="+- 0 722 578"/>
                <a:gd name="T67" fmla="*/ 722 h 2685"/>
                <a:gd name="T68" fmla="+- 0 6531 5679"/>
                <a:gd name="T69" fmla="*/ T68 w 864"/>
                <a:gd name="T70" fmla="+- 0 666 578"/>
                <a:gd name="T71" fmla="*/ 666 h 2685"/>
                <a:gd name="T72" fmla="+- 0 6500 5679"/>
                <a:gd name="T73" fmla="*/ T72 w 864"/>
                <a:gd name="T74" fmla="+- 0 620 578"/>
                <a:gd name="T75" fmla="*/ 620 h 2685"/>
                <a:gd name="T76" fmla="+- 0 6455 5679"/>
                <a:gd name="T77" fmla="*/ T76 w 864"/>
                <a:gd name="T78" fmla="+- 0 589 578"/>
                <a:gd name="T79" fmla="*/ 589 h 2685"/>
                <a:gd name="T80" fmla="+- 0 6399 5679"/>
                <a:gd name="T81" fmla="*/ T80 w 864"/>
                <a:gd name="T82" fmla="+- 0 578 578"/>
                <a:gd name="T83" fmla="*/ 578 h 2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85">
                  <a:moveTo>
                    <a:pt x="720" y="0"/>
                  </a:moveTo>
                  <a:lnTo>
                    <a:pt x="144" y="0"/>
                  </a:lnTo>
                  <a:lnTo>
                    <a:pt x="88" y="11"/>
                  </a:lnTo>
                  <a:lnTo>
                    <a:pt x="42" y="42"/>
                  </a:lnTo>
                  <a:lnTo>
                    <a:pt x="11" y="88"/>
                  </a:lnTo>
                  <a:lnTo>
                    <a:pt x="0" y="144"/>
                  </a:lnTo>
                  <a:lnTo>
                    <a:pt x="0" y="2540"/>
                  </a:lnTo>
                  <a:lnTo>
                    <a:pt x="11" y="2596"/>
                  </a:lnTo>
                  <a:lnTo>
                    <a:pt x="42" y="2642"/>
                  </a:lnTo>
                  <a:lnTo>
                    <a:pt x="88" y="2673"/>
                  </a:lnTo>
                  <a:lnTo>
                    <a:pt x="144" y="2684"/>
                  </a:lnTo>
                  <a:lnTo>
                    <a:pt x="720" y="2684"/>
                  </a:lnTo>
                  <a:lnTo>
                    <a:pt x="776" y="2673"/>
                  </a:lnTo>
                  <a:lnTo>
                    <a:pt x="821" y="2642"/>
                  </a:lnTo>
                  <a:lnTo>
                    <a:pt x="852" y="2596"/>
                  </a:lnTo>
                  <a:lnTo>
                    <a:pt x="864" y="2540"/>
                  </a:lnTo>
                  <a:lnTo>
                    <a:pt x="864" y="144"/>
                  </a:lnTo>
                  <a:lnTo>
                    <a:pt x="852" y="88"/>
                  </a:lnTo>
                  <a:lnTo>
                    <a:pt x="821" y="42"/>
                  </a:lnTo>
                  <a:lnTo>
                    <a:pt x="776" y="11"/>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chemeClr val="tx1">
                    <a:lumMod val="65000"/>
                    <a:lumOff val="35000"/>
                  </a:schemeClr>
                </a:solidFill>
              </a:endParaRPr>
            </a:p>
          </p:txBody>
        </p:sp>
        <p:sp>
          <p:nvSpPr>
            <p:cNvPr id="11" name="Freeform 562"/>
            <p:cNvSpPr>
              <a:spLocks/>
            </p:cNvSpPr>
            <p:nvPr/>
          </p:nvSpPr>
          <p:spPr bwMode="auto">
            <a:xfrm>
              <a:off x="7429" y="2401"/>
              <a:ext cx="864" cy="838"/>
            </a:xfrm>
            <a:custGeom>
              <a:avLst/>
              <a:gdLst>
                <a:gd name="T0" fmla="+- 0 8119 7399"/>
                <a:gd name="T1" fmla="*/ T0 w 864"/>
                <a:gd name="T2" fmla="+- 0 956 956"/>
                <a:gd name="T3" fmla="*/ 956 h 2306"/>
                <a:gd name="T4" fmla="+- 0 7543 7399"/>
                <a:gd name="T5" fmla="*/ T4 w 864"/>
                <a:gd name="T6" fmla="+- 0 956 956"/>
                <a:gd name="T7" fmla="*/ 956 h 2306"/>
                <a:gd name="T8" fmla="+- 0 7487 7399"/>
                <a:gd name="T9" fmla="*/ T8 w 864"/>
                <a:gd name="T10" fmla="+- 0 968 956"/>
                <a:gd name="T11" fmla="*/ 968 h 2306"/>
                <a:gd name="T12" fmla="+- 0 7441 7399"/>
                <a:gd name="T13" fmla="*/ T12 w 864"/>
                <a:gd name="T14" fmla="+- 0 999 956"/>
                <a:gd name="T15" fmla="*/ 999 h 2306"/>
                <a:gd name="T16" fmla="+- 0 7411 7399"/>
                <a:gd name="T17" fmla="*/ T16 w 864"/>
                <a:gd name="T18" fmla="+- 0 1044 956"/>
                <a:gd name="T19" fmla="*/ 1044 h 2306"/>
                <a:gd name="T20" fmla="+- 0 7399 7399"/>
                <a:gd name="T21" fmla="*/ T20 w 864"/>
                <a:gd name="T22" fmla="+- 0 1100 956"/>
                <a:gd name="T23" fmla="*/ 1100 h 2306"/>
                <a:gd name="T24" fmla="+- 0 7399 7399"/>
                <a:gd name="T25" fmla="*/ T24 w 864"/>
                <a:gd name="T26" fmla="+- 0 3118 956"/>
                <a:gd name="T27" fmla="*/ 3118 h 2306"/>
                <a:gd name="T28" fmla="+- 0 7411 7399"/>
                <a:gd name="T29" fmla="*/ T28 w 864"/>
                <a:gd name="T30" fmla="+- 0 3174 956"/>
                <a:gd name="T31" fmla="*/ 3174 h 2306"/>
                <a:gd name="T32" fmla="+- 0 7441 7399"/>
                <a:gd name="T33" fmla="*/ T32 w 864"/>
                <a:gd name="T34" fmla="+- 0 3220 956"/>
                <a:gd name="T35" fmla="*/ 3220 h 2306"/>
                <a:gd name="T36" fmla="+- 0 7487 7399"/>
                <a:gd name="T37" fmla="*/ T36 w 864"/>
                <a:gd name="T38" fmla="+- 0 3251 956"/>
                <a:gd name="T39" fmla="*/ 3251 h 2306"/>
                <a:gd name="T40" fmla="+- 0 7543 7399"/>
                <a:gd name="T41" fmla="*/ T40 w 864"/>
                <a:gd name="T42" fmla="+- 0 3262 956"/>
                <a:gd name="T43" fmla="*/ 3262 h 2306"/>
                <a:gd name="T44" fmla="+- 0 8119 7399"/>
                <a:gd name="T45" fmla="*/ T44 w 864"/>
                <a:gd name="T46" fmla="+- 0 3262 956"/>
                <a:gd name="T47" fmla="*/ 3262 h 2306"/>
                <a:gd name="T48" fmla="+- 0 8175 7399"/>
                <a:gd name="T49" fmla="*/ T48 w 864"/>
                <a:gd name="T50" fmla="+- 0 3251 956"/>
                <a:gd name="T51" fmla="*/ 3251 h 2306"/>
                <a:gd name="T52" fmla="+- 0 8221 7399"/>
                <a:gd name="T53" fmla="*/ T52 w 864"/>
                <a:gd name="T54" fmla="+- 0 3220 956"/>
                <a:gd name="T55" fmla="*/ 3220 h 2306"/>
                <a:gd name="T56" fmla="+- 0 8252 7399"/>
                <a:gd name="T57" fmla="*/ T56 w 864"/>
                <a:gd name="T58" fmla="+- 0 3174 956"/>
                <a:gd name="T59" fmla="*/ 3174 h 2306"/>
                <a:gd name="T60" fmla="+- 0 8263 7399"/>
                <a:gd name="T61" fmla="*/ T60 w 864"/>
                <a:gd name="T62" fmla="+- 0 3118 956"/>
                <a:gd name="T63" fmla="*/ 3118 h 2306"/>
                <a:gd name="T64" fmla="+- 0 8263 7399"/>
                <a:gd name="T65" fmla="*/ T64 w 864"/>
                <a:gd name="T66" fmla="+- 0 1100 956"/>
                <a:gd name="T67" fmla="*/ 1100 h 2306"/>
                <a:gd name="T68" fmla="+- 0 8252 7399"/>
                <a:gd name="T69" fmla="*/ T68 w 864"/>
                <a:gd name="T70" fmla="+- 0 1044 956"/>
                <a:gd name="T71" fmla="*/ 1044 h 2306"/>
                <a:gd name="T72" fmla="+- 0 8221 7399"/>
                <a:gd name="T73" fmla="*/ T72 w 864"/>
                <a:gd name="T74" fmla="+- 0 999 956"/>
                <a:gd name="T75" fmla="*/ 999 h 2306"/>
                <a:gd name="T76" fmla="+- 0 8175 7399"/>
                <a:gd name="T77" fmla="*/ T76 w 864"/>
                <a:gd name="T78" fmla="+- 0 968 956"/>
                <a:gd name="T79" fmla="*/ 968 h 2306"/>
                <a:gd name="T80" fmla="+- 0 8119 739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2" y="43"/>
                  </a:lnTo>
                  <a:lnTo>
                    <a:pt x="12" y="88"/>
                  </a:lnTo>
                  <a:lnTo>
                    <a:pt x="0" y="144"/>
                  </a:lnTo>
                  <a:lnTo>
                    <a:pt x="0" y="2162"/>
                  </a:lnTo>
                  <a:lnTo>
                    <a:pt x="12" y="2218"/>
                  </a:lnTo>
                  <a:lnTo>
                    <a:pt x="42"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002060"/>
                </a:solidFill>
              </a:endParaRPr>
            </a:p>
          </p:txBody>
        </p:sp>
        <p:sp>
          <p:nvSpPr>
            <p:cNvPr id="12" name="Freeform 560"/>
            <p:cNvSpPr>
              <a:spLocks/>
            </p:cNvSpPr>
            <p:nvPr/>
          </p:nvSpPr>
          <p:spPr bwMode="auto">
            <a:xfrm>
              <a:off x="9136" y="2401"/>
              <a:ext cx="864" cy="815"/>
            </a:xfrm>
            <a:custGeom>
              <a:avLst/>
              <a:gdLst>
                <a:gd name="T0" fmla="+- 0 9839 9119"/>
                <a:gd name="T1" fmla="*/ T0 w 864"/>
                <a:gd name="T2" fmla="+- 0 956 956"/>
                <a:gd name="T3" fmla="*/ 956 h 2306"/>
                <a:gd name="T4" fmla="+- 0 9263 9119"/>
                <a:gd name="T5" fmla="*/ T4 w 864"/>
                <a:gd name="T6" fmla="+- 0 956 956"/>
                <a:gd name="T7" fmla="*/ 956 h 2306"/>
                <a:gd name="T8" fmla="+- 0 9207 9119"/>
                <a:gd name="T9" fmla="*/ T8 w 864"/>
                <a:gd name="T10" fmla="+- 0 968 956"/>
                <a:gd name="T11" fmla="*/ 968 h 2306"/>
                <a:gd name="T12" fmla="+- 0 9162 9119"/>
                <a:gd name="T13" fmla="*/ T12 w 864"/>
                <a:gd name="T14" fmla="+- 0 999 956"/>
                <a:gd name="T15" fmla="*/ 999 h 2306"/>
                <a:gd name="T16" fmla="+- 0 9131 9119"/>
                <a:gd name="T17" fmla="*/ T16 w 864"/>
                <a:gd name="T18" fmla="+- 0 1044 956"/>
                <a:gd name="T19" fmla="*/ 1044 h 2306"/>
                <a:gd name="T20" fmla="+- 0 9119 9119"/>
                <a:gd name="T21" fmla="*/ T20 w 864"/>
                <a:gd name="T22" fmla="+- 0 1100 956"/>
                <a:gd name="T23" fmla="*/ 1100 h 2306"/>
                <a:gd name="T24" fmla="+- 0 9119 9119"/>
                <a:gd name="T25" fmla="*/ T24 w 864"/>
                <a:gd name="T26" fmla="+- 0 3118 956"/>
                <a:gd name="T27" fmla="*/ 3118 h 2306"/>
                <a:gd name="T28" fmla="+- 0 9131 9119"/>
                <a:gd name="T29" fmla="*/ T28 w 864"/>
                <a:gd name="T30" fmla="+- 0 3174 956"/>
                <a:gd name="T31" fmla="*/ 3174 h 2306"/>
                <a:gd name="T32" fmla="+- 0 9162 9119"/>
                <a:gd name="T33" fmla="*/ T32 w 864"/>
                <a:gd name="T34" fmla="+- 0 3220 956"/>
                <a:gd name="T35" fmla="*/ 3220 h 2306"/>
                <a:gd name="T36" fmla="+- 0 9207 9119"/>
                <a:gd name="T37" fmla="*/ T36 w 864"/>
                <a:gd name="T38" fmla="+- 0 3251 956"/>
                <a:gd name="T39" fmla="*/ 3251 h 2306"/>
                <a:gd name="T40" fmla="+- 0 9263 9119"/>
                <a:gd name="T41" fmla="*/ T40 w 864"/>
                <a:gd name="T42" fmla="+- 0 3262 956"/>
                <a:gd name="T43" fmla="*/ 3262 h 2306"/>
                <a:gd name="T44" fmla="+- 0 9839 9119"/>
                <a:gd name="T45" fmla="*/ T44 w 864"/>
                <a:gd name="T46" fmla="+- 0 3262 956"/>
                <a:gd name="T47" fmla="*/ 3262 h 2306"/>
                <a:gd name="T48" fmla="+- 0 9895 9119"/>
                <a:gd name="T49" fmla="*/ T48 w 864"/>
                <a:gd name="T50" fmla="+- 0 3251 956"/>
                <a:gd name="T51" fmla="*/ 3251 h 2306"/>
                <a:gd name="T52" fmla="+- 0 9941 9119"/>
                <a:gd name="T53" fmla="*/ T52 w 864"/>
                <a:gd name="T54" fmla="+- 0 3220 956"/>
                <a:gd name="T55" fmla="*/ 3220 h 2306"/>
                <a:gd name="T56" fmla="+- 0 9972 9119"/>
                <a:gd name="T57" fmla="*/ T56 w 864"/>
                <a:gd name="T58" fmla="+- 0 3174 956"/>
                <a:gd name="T59" fmla="*/ 3174 h 2306"/>
                <a:gd name="T60" fmla="+- 0 9983 9119"/>
                <a:gd name="T61" fmla="*/ T60 w 864"/>
                <a:gd name="T62" fmla="+- 0 3118 956"/>
                <a:gd name="T63" fmla="*/ 3118 h 2306"/>
                <a:gd name="T64" fmla="+- 0 9983 9119"/>
                <a:gd name="T65" fmla="*/ T64 w 864"/>
                <a:gd name="T66" fmla="+- 0 1100 956"/>
                <a:gd name="T67" fmla="*/ 1100 h 2306"/>
                <a:gd name="T68" fmla="+- 0 9972 9119"/>
                <a:gd name="T69" fmla="*/ T68 w 864"/>
                <a:gd name="T70" fmla="+- 0 1044 956"/>
                <a:gd name="T71" fmla="*/ 1044 h 2306"/>
                <a:gd name="T72" fmla="+- 0 9941 9119"/>
                <a:gd name="T73" fmla="*/ T72 w 864"/>
                <a:gd name="T74" fmla="+- 0 999 956"/>
                <a:gd name="T75" fmla="*/ 999 h 2306"/>
                <a:gd name="T76" fmla="+- 0 9895 9119"/>
                <a:gd name="T77" fmla="*/ T76 w 864"/>
                <a:gd name="T78" fmla="+- 0 968 956"/>
                <a:gd name="T79" fmla="*/ 968 h 2306"/>
                <a:gd name="T80" fmla="+- 0 9839 911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3" y="43"/>
                  </a:lnTo>
                  <a:lnTo>
                    <a:pt x="12" y="88"/>
                  </a:lnTo>
                  <a:lnTo>
                    <a:pt x="0" y="144"/>
                  </a:lnTo>
                  <a:lnTo>
                    <a:pt x="0" y="2162"/>
                  </a:lnTo>
                  <a:lnTo>
                    <a:pt x="12" y="2218"/>
                  </a:lnTo>
                  <a:lnTo>
                    <a:pt x="43"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rgbClr val="002060"/>
                </a:solidFill>
              </a:endParaRPr>
            </a:p>
          </p:txBody>
        </p:sp>
        <p:cxnSp>
          <p:nvCxnSpPr>
            <p:cNvPr id="13" name="Line 559"/>
            <p:cNvCxnSpPr>
              <a:cxnSpLocks noChangeShapeType="1"/>
            </p:cNvCxnSpPr>
            <p:nvPr/>
          </p:nvCxnSpPr>
          <p:spPr bwMode="auto">
            <a:xfrm>
              <a:off x="5486" y="3277"/>
              <a:ext cx="4751" cy="0"/>
            </a:xfrm>
            <a:prstGeom prst="line">
              <a:avLst/>
            </a:prstGeom>
            <a:grpFill/>
            <a:ln w="9525">
              <a:solidFill>
                <a:srgbClr val="A50021"/>
              </a:solidFill>
              <a:prstDash val="solid"/>
              <a:round/>
              <a:headEnd/>
              <a:tailEnd/>
            </a:ln>
          </p:spPr>
        </p:cxnSp>
      </p:grpSp>
      <p:sp>
        <p:nvSpPr>
          <p:cNvPr id="15" name="Прямоугольник 14"/>
          <p:cNvSpPr/>
          <p:nvPr/>
        </p:nvSpPr>
        <p:spPr>
          <a:xfrm>
            <a:off x="3505200" y="3657600"/>
            <a:ext cx="759503" cy="369332"/>
          </a:xfrm>
          <a:prstGeom prst="rect">
            <a:avLst/>
          </a:prstGeom>
        </p:spPr>
        <p:txBody>
          <a:bodyPr wrap="none">
            <a:spAutoFit/>
          </a:bodyPr>
          <a:lstStyle/>
          <a:p>
            <a:pPr marL="12700" marR="46990" algn="r">
              <a:spcBef>
                <a:spcPts val="595"/>
              </a:spcBef>
              <a:spcAft>
                <a:spcPts val="0"/>
              </a:spcAft>
            </a:pPr>
            <a:r>
              <a:rPr lang="ru-RU" b="1" dirty="0">
                <a:solidFill>
                  <a:srgbClr val="002060"/>
                </a:solidFill>
                <a:latin typeface="Tahoma" panose="020B0604030504040204" pitchFamily="34" charset="0"/>
                <a:ea typeface="Tahoma" panose="020B0604030504040204" pitchFamily="34" charset="0"/>
              </a:rPr>
              <a:t>12,5</a:t>
            </a:r>
          </a:p>
        </p:txBody>
      </p:sp>
      <p:sp>
        <p:nvSpPr>
          <p:cNvPr id="16" name="Прямоугольник 15"/>
          <p:cNvSpPr/>
          <p:nvPr/>
        </p:nvSpPr>
        <p:spPr>
          <a:xfrm>
            <a:off x="4724400" y="3810000"/>
            <a:ext cx="612027" cy="369332"/>
          </a:xfrm>
          <a:prstGeom prst="rect">
            <a:avLst/>
          </a:prstGeom>
        </p:spPr>
        <p:txBody>
          <a:bodyPr wrap="none">
            <a:spAutoFit/>
          </a:bodyPr>
          <a:lstStyle/>
          <a:p>
            <a:pPr marL="12700" marR="46990" algn="r">
              <a:spcBef>
                <a:spcPts val="595"/>
              </a:spcBef>
              <a:spcAft>
                <a:spcPts val="0"/>
              </a:spcAft>
            </a:pPr>
            <a:r>
              <a:rPr lang="ru-RU" b="1" dirty="0">
                <a:solidFill>
                  <a:srgbClr val="002060"/>
                </a:solidFill>
                <a:latin typeface="Tahoma" panose="020B0604030504040204" pitchFamily="34" charset="0"/>
                <a:ea typeface="Tahoma" panose="020B0604030504040204" pitchFamily="34" charset="0"/>
              </a:rPr>
              <a:t>8,5</a:t>
            </a:r>
          </a:p>
        </p:txBody>
      </p:sp>
      <p:sp>
        <p:nvSpPr>
          <p:cNvPr id="17" name="Прямоугольник 16"/>
          <p:cNvSpPr/>
          <p:nvPr/>
        </p:nvSpPr>
        <p:spPr>
          <a:xfrm>
            <a:off x="5791200" y="3810000"/>
            <a:ext cx="612027" cy="369332"/>
          </a:xfrm>
          <a:prstGeom prst="rect">
            <a:avLst/>
          </a:prstGeom>
        </p:spPr>
        <p:txBody>
          <a:bodyPr wrap="none">
            <a:spAutoFit/>
          </a:bodyPr>
          <a:lstStyle/>
          <a:p>
            <a:pPr marL="12700" marR="46990" algn="r">
              <a:spcBef>
                <a:spcPts val="595"/>
              </a:spcBef>
              <a:spcAft>
                <a:spcPts val="0"/>
              </a:spcAft>
            </a:pPr>
            <a:r>
              <a:rPr lang="ru-RU" b="1" dirty="0">
                <a:solidFill>
                  <a:srgbClr val="002060"/>
                </a:solidFill>
                <a:latin typeface="Tahoma" panose="020B0604030504040204" pitchFamily="34" charset="0"/>
                <a:ea typeface="Tahoma" panose="020B0604030504040204" pitchFamily="34" charset="0"/>
              </a:rPr>
              <a:t>8,5</a:t>
            </a:r>
          </a:p>
        </p:txBody>
      </p:sp>
      <p:sp>
        <p:nvSpPr>
          <p:cNvPr id="18" name="Прямоугольник 17"/>
          <p:cNvSpPr/>
          <p:nvPr/>
        </p:nvSpPr>
        <p:spPr>
          <a:xfrm>
            <a:off x="3483817" y="4692031"/>
            <a:ext cx="774572" cy="369332"/>
          </a:xfrm>
          <a:prstGeom prst="rect">
            <a:avLst/>
          </a:prstGeom>
        </p:spPr>
        <p:txBody>
          <a:bodyPr wrap="none">
            <a:spAutoFit/>
          </a:bodyPr>
          <a:lstStyle/>
          <a:p>
            <a:pPr algn="r">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2026</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Прямоугольник 18"/>
          <p:cNvSpPr/>
          <p:nvPr/>
        </p:nvSpPr>
        <p:spPr>
          <a:xfrm>
            <a:off x="4594455" y="4695048"/>
            <a:ext cx="774572" cy="369332"/>
          </a:xfrm>
          <a:prstGeom prst="rect">
            <a:avLst/>
          </a:prstGeom>
        </p:spPr>
        <p:txBody>
          <a:bodyPr wrap="none">
            <a:spAutoFit/>
          </a:bodyPr>
          <a:lstStyle/>
          <a:p>
            <a:pPr algn="r">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5726130" y="4694287"/>
            <a:ext cx="774572" cy="369332"/>
          </a:xfrm>
          <a:prstGeom prst="rect">
            <a:avLst/>
          </a:prstGeom>
        </p:spPr>
        <p:txBody>
          <a:bodyPr wrap="none">
            <a:spAutoFit/>
          </a:bodyPr>
          <a:lstStyle/>
          <a:p>
            <a:pPr algn="r">
              <a:spcAft>
                <a:spcPts val="0"/>
              </a:spcAft>
            </a:pPr>
            <a:r>
              <a:rPr lang="ru-RU" b="1" dirty="0">
                <a:solidFill>
                  <a:srgbClr val="002060"/>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567">
            <a:extLst>
              <a:ext uri="{FF2B5EF4-FFF2-40B4-BE49-F238E27FC236}">
                <a16:creationId xmlns:a16="http://schemas.microsoft.com/office/drawing/2014/main" id="{B2128DC1-4B10-2B28-853A-3141B4286EC1}"/>
              </a:ext>
            </a:extLst>
          </p:cNvPr>
          <p:cNvSpPr txBox="1">
            <a:spLocks noChangeArrowheads="1"/>
          </p:cNvSpPr>
          <p:nvPr/>
        </p:nvSpPr>
        <p:spPr bwMode="auto">
          <a:xfrm>
            <a:off x="-152400" y="3352800"/>
            <a:ext cx="3793021" cy="1301649"/>
          </a:xfrm>
          <a:prstGeom prst="rect">
            <a:avLst/>
          </a:prstGeom>
          <a:noFill/>
          <a:ln>
            <a:noFill/>
          </a:ln>
        </p:spPr>
        <p:txBody>
          <a:bodyPr rot="0" vert="horz" wrap="square" lIns="0" tIns="0" rIns="0" bIns="0" anchor="t" anchorCtr="0" upright="1">
            <a:noAutofit/>
          </a:bodyPr>
          <a:lstStyle/>
          <a:p>
            <a:pPr marL="144780" marR="132715" algn="ctr">
              <a:lnSpc>
                <a:spcPct val="98000"/>
              </a:lnSpc>
              <a:spcBef>
                <a:spcPts val="5"/>
              </a:spcBef>
              <a:spcAft>
                <a:spcPts val="0"/>
              </a:spcAft>
            </a:pPr>
            <a:endParaRPr lang="ru-RU"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715" algn="ctr">
              <a:lnSpc>
                <a:spcPct val="98000"/>
              </a:lnSpc>
              <a:spcBef>
                <a:spcPts val="5"/>
              </a:spcBef>
              <a:spcAft>
                <a:spcPts val="0"/>
              </a:spcAft>
            </a:pPr>
            <a:r>
              <a:rPr lang="ru-RU" b="1"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Расходы</a:t>
            </a:r>
            <a:r>
              <a:rPr lang="ru-RU" b="1" spc="135"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на</a:t>
            </a:r>
            <a:r>
              <a:rPr lang="ru-RU" b="1" spc="130"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выполнение</a:t>
            </a:r>
          </a:p>
          <a:p>
            <a:pPr marL="144780" marR="132715" algn="ctr">
              <a:lnSpc>
                <a:spcPct val="98000"/>
              </a:lnSpc>
              <a:spcBef>
                <a:spcPts val="5"/>
              </a:spcBef>
              <a:spcAft>
                <a:spcPts val="0"/>
              </a:spcAft>
            </a:pPr>
            <a:r>
              <a:rPr lang="ru-RU" b="1" spc="-420"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программы</a:t>
            </a:r>
            <a:r>
              <a:rPr lang="ru-RU" b="1"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2000" b="1" spc="-70"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sz="2000" b="1" spc="-70"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4">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p>
          <a:p>
            <a:pPr marL="144780" marR="132080" algn="ctr">
              <a:lnSpc>
                <a:spcPts val="1555"/>
              </a:lnSpc>
              <a:spcAft>
                <a:spcPts val="0"/>
              </a:spcAft>
            </a:pPr>
            <a:endParaRPr kumimoji="0" lang="ru-RU" sz="2800" b="1" i="0" u="none" strike="noStrike" kern="1200" cap="none" spc="-5" normalizeH="0" baseline="0" noProof="0" dirty="0">
              <a:ln>
                <a:noFill/>
              </a:ln>
              <a:solidFill>
                <a:schemeClr val="accent4">
                  <a:lumMod val="50000"/>
                </a:schemeClr>
              </a:solidFill>
              <a:uLnTx/>
              <a:uFillTx/>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r>
              <a:rPr kumimoji="0" lang="ru-RU" sz="3600" b="1" i="0" u="none" strike="noStrike" kern="1200" cap="none" spc="0" normalizeH="0" baseline="0" dirty="0">
                <a:ln>
                  <a:noFill/>
                </a:ln>
                <a:solidFill>
                  <a:schemeClr val="accent4">
                    <a:lumMod val="50000"/>
                  </a:schemeClr>
                </a:solidFill>
                <a:effectLst/>
                <a:uLnTx/>
                <a:uFillTx/>
                <a:latin typeface="Arial" panose="020B0604020202020204" pitchFamily="34" charset="0"/>
                <a:ea typeface="Verdana" panose="020B0604030504040204" pitchFamily="34" charset="0"/>
                <a:cs typeface="Arial" panose="020B0604020202020204" pitchFamily="34" charset="0"/>
              </a:rPr>
              <a:t>12,5</a:t>
            </a:r>
            <a:endParaRPr kumimoji="0" lang="ru-RU" sz="3600" b="0"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Verdana" panose="020B0604030504040204" pitchFamily="34" charset="0"/>
              <a:cs typeface="Arial" panose="020B0604020202020204" pitchFamily="34" charset="0"/>
            </a:endParaRPr>
          </a:p>
          <a:p>
            <a:pPr marL="144780" marR="133350" lvl="0" indent="0" algn="ctr" defTabSz="914400" rtl="0" eaLnBrk="1" fontAlgn="auto" latinLnBrk="0" hangingPunct="1">
              <a:lnSpc>
                <a:spcPts val="1560"/>
              </a:lnSpc>
              <a:spcBef>
                <a:spcPts val="10"/>
              </a:spcBef>
              <a:spcAft>
                <a:spcPts val="0"/>
              </a:spcAft>
              <a:buClrTx/>
              <a:buSzTx/>
              <a:buFontTx/>
              <a:buNone/>
              <a:tabLst/>
              <a:defRPr/>
            </a:pPr>
            <a:r>
              <a:rPr kumimoji="0" lang="ru-RU" sz="1300" b="1" i="0" u="none" strike="noStrike" kern="1200" cap="none" spc="-5" normalizeH="0" baseline="0" noProof="0" dirty="0">
                <a:ln>
                  <a:noFill/>
                </a:ln>
                <a:solidFill>
                  <a:schemeClr val="accent4">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млн.</a:t>
            </a:r>
            <a:r>
              <a:rPr kumimoji="0" lang="ru-RU" sz="1300" b="1" i="0" u="none" strike="noStrike" kern="1200" cap="none" spc="-85" normalizeH="0" baseline="0" noProof="0" dirty="0">
                <a:ln>
                  <a:noFill/>
                </a:ln>
                <a:solidFill>
                  <a:schemeClr val="accent4">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 </a:t>
            </a:r>
            <a:r>
              <a:rPr kumimoji="0" lang="ru-RU" sz="1300" b="1" i="0" u="none" strike="noStrike" kern="1200" cap="none" spc="-5" normalizeH="0" baseline="0" noProof="0" dirty="0">
                <a:ln>
                  <a:noFill/>
                </a:ln>
                <a:solidFill>
                  <a:schemeClr val="accent4">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рублей</a:t>
            </a:r>
            <a:endParaRPr kumimoji="0" lang="ru-RU" sz="11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2080" algn="ctr">
              <a:lnSpc>
                <a:spcPts val="1555"/>
              </a:lnSpc>
              <a:spcAft>
                <a:spcPts val="0"/>
              </a:spcAft>
            </a:pPr>
            <a:endParaRPr lang="ru-RU" sz="2000" b="1" spc="-5"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endParaRPr lang="ru-RU" sz="2000"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Таблица 2">
            <a:extLst>
              <a:ext uri="{FF2B5EF4-FFF2-40B4-BE49-F238E27FC236}">
                <a16:creationId xmlns:a16="http://schemas.microsoft.com/office/drawing/2014/main" id="{74645458-72A2-EFF1-FB81-1C6B91CD118D}"/>
              </a:ext>
            </a:extLst>
          </p:cNvPr>
          <p:cNvGraphicFramePr>
            <a:graphicFrameLocks noGrp="1"/>
          </p:cNvGraphicFramePr>
          <p:nvPr>
            <p:extLst>
              <p:ext uri="{D42A27DB-BD31-4B8C-83A1-F6EECF244321}">
                <p14:modId xmlns:p14="http://schemas.microsoft.com/office/powerpoint/2010/main" val="1423538212"/>
              </p:ext>
            </p:extLst>
          </p:nvPr>
        </p:nvGraphicFramePr>
        <p:xfrm>
          <a:off x="138738" y="5048377"/>
          <a:ext cx="6604000" cy="3762785"/>
        </p:xfrm>
        <a:graphic>
          <a:graphicData uri="http://schemas.openxmlformats.org/drawingml/2006/table">
            <a:tbl>
              <a:tblPr firstRow="1" bandRow="1">
                <a:tableStyleId>{6E25E649-3F16-4E02-A733-19D2CDBF48F0}</a:tableStyleId>
              </a:tblPr>
              <a:tblGrid>
                <a:gridCol w="5652462">
                  <a:extLst>
                    <a:ext uri="{9D8B030D-6E8A-4147-A177-3AD203B41FA5}">
                      <a16:colId xmlns:a16="http://schemas.microsoft.com/office/drawing/2014/main" val="3496257158"/>
                    </a:ext>
                  </a:extLst>
                </a:gridCol>
                <a:gridCol w="951538">
                  <a:extLst>
                    <a:ext uri="{9D8B030D-6E8A-4147-A177-3AD203B41FA5}">
                      <a16:colId xmlns:a16="http://schemas.microsoft.com/office/drawing/2014/main" val="1727040697"/>
                    </a:ext>
                  </a:extLst>
                </a:gridCol>
              </a:tblGrid>
              <a:tr h="438023">
                <a:tc>
                  <a:txBody>
                    <a:bodyPr/>
                    <a:lstStyle/>
                    <a:p>
                      <a:pPr marL="1091565" indent="-697230">
                        <a:spcBef>
                          <a:spcPts val="1060"/>
                        </a:spcBef>
                        <a:spcAft>
                          <a:spcPts val="0"/>
                        </a:spcAft>
                      </a:pPr>
                      <a:r>
                        <a:rPr lang="ru-RU" sz="1400" dirty="0">
                          <a:effectLst/>
                        </a:rPr>
                        <a:t>Индикаторы</a:t>
                      </a:r>
                      <a:r>
                        <a:rPr lang="ru-RU" sz="1400" spc="170" dirty="0">
                          <a:effectLst/>
                        </a:rPr>
                        <a:t> </a:t>
                      </a:r>
                      <a:r>
                        <a:rPr lang="ru-RU" sz="1400" dirty="0">
                          <a:effectLst/>
                        </a:rPr>
                        <a:t>достижения</a:t>
                      </a:r>
                      <a:r>
                        <a:rPr lang="ru-RU" sz="1400" spc="190" dirty="0">
                          <a:effectLst/>
                        </a:rPr>
                        <a:t> </a:t>
                      </a:r>
                      <a:r>
                        <a:rPr lang="ru-RU" sz="1400" dirty="0">
                          <a:effectLst/>
                        </a:rPr>
                        <a:t>целей </a:t>
                      </a:r>
                      <a:r>
                        <a:rPr lang="ru-RU" sz="1400" spc="-295" dirty="0">
                          <a:effectLst/>
                        </a:rPr>
                        <a:t> </a:t>
                      </a:r>
                      <a:r>
                        <a:rPr lang="ru-RU" sz="1400" spc="0" dirty="0">
                          <a:effectLst/>
                        </a:rPr>
                        <a:t>П</a:t>
                      </a:r>
                      <a:r>
                        <a:rPr lang="ru-RU" sz="1400" dirty="0">
                          <a:effectLst/>
                        </a:rPr>
                        <a:t>рограммы:</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183515">
                        <a:lnSpc>
                          <a:spcPts val="1325"/>
                        </a:lnSpc>
                        <a:spcBef>
                          <a:spcPts val="1060"/>
                        </a:spcBef>
                        <a:spcAft>
                          <a:spcPts val="0"/>
                        </a:spcAft>
                      </a:pPr>
                      <a:r>
                        <a:rPr lang="ru-RU" sz="1400" dirty="0">
                          <a:effectLst/>
                        </a:rPr>
                        <a:t>2026</a:t>
                      </a:r>
                    </a:p>
                    <a:p>
                      <a:pPr marL="221615">
                        <a:lnSpc>
                          <a:spcPts val="1325"/>
                        </a:lnSpc>
                        <a:spcAft>
                          <a:spcPts val="0"/>
                        </a:spcAft>
                      </a:pPr>
                      <a:r>
                        <a:rPr lang="ru-RU" sz="1200" dirty="0">
                          <a:effectLst/>
                        </a:rPr>
                        <a:t>Год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579266551"/>
                  </a:ext>
                </a:extLst>
              </a:tr>
              <a:tr h="373008">
                <a:tc>
                  <a:txBody>
                    <a:bodyPr/>
                    <a:lstStyle/>
                    <a:p>
                      <a:pPr marR="62865" algn="l">
                        <a:lnSpc>
                          <a:spcPct val="100000"/>
                        </a:lnSpc>
                        <a:spcBef>
                          <a:spcPts val="250"/>
                        </a:spcBef>
                        <a:spcAft>
                          <a:spcPts val="0"/>
                        </a:spcAft>
                      </a:pPr>
                      <a:r>
                        <a:rPr lang="ru-RU" sz="1200" dirty="0">
                          <a:effectLst/>
                        </a:rPr>
                        <a:t>  Объем отгруженных товаров (работ, услуг) субъектов малого и среднего   </a:t>
                      </a:r>
                    </a:p>
                    <a:p>
                      <a:pPr marR="62865" algn="l">
                        <a:lnSpc>
                          <a:spcPct val="100000"/>
                        </a:lnSpc>
                        <a:spcBef>
                          <a:spcPts val="250"/>
                        </a:spcBef>
                        <a:spcAft>
                          <a:spcPts val="0"/>
                        </a:spcAft>
                      </a:pPr>
                      <a:r>
                        <a:rPr lang="ru-RU" sz="1200" dirty="0">
                          <a:effectLst/>
                        </a:rPr>
                        <a:t>  предпринимательства (</a:t>
                      </a:r>
                      <a:r>
                        <a:rPr lang="ru-RU" sz="1200" dirty="0" err="1">
                          <a:effectLst/>
                        </a:rPr>
                        <a:t>тыс.руб</a:t>
                      </a:r>
                      <a:r>
                        <a:rPr lang="ru-RU" sz="1200" dirty="0">
                          <a:effectLst/>
                        </a:rPr>
                        <a:t>.)</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spcBef>
                          <a:spcPts val="45"/>
                        </a:spcBef>
                        <a:spcAft>
                          <a:spcPts val="0"/>
                        </a:spcAft>
                      </a:pPr>
                      <a:r>
                        <a:rPr lang="ru-RU" sz="1200" dirty="0">
                          <a:effectLst/>
                        </a:rPr>
                        <a:t> </a:t>
                      </a:r>
                    </a:p>
                    <a:p>
                      <a:pPr marL="55880" marR="54610" algn="ctr">
                        <a:spcAft>
                          <a:spcPts val="0"/>
                        </a:spcAft>
                      </a:pPr>
                      <a:r>
                        <a:rPr lang="ru-RU" sz="1200" dirty="0">
                          <a:effectLst/>
                        </a:rPr>
                        <a:t>7500</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215249307"/>
                  </a:ext>
                </a:extLst>
              </a:tr>
              <a:tr h="270144">
                <a:tc>
                  <a:txBody>
                    <a:bodyPr/>
                    <a:lstStyle/>
                    <a:p>
                      <a:pPr algn="l">
                        <a:lnSpc>
                          <a:spcPct val="100000"/>
                        </a:lnSpc>
                        <a:spcBef>
                          <a:spcPts val="205"/>
                        </a:spcBef>
                        <a:spcAft>
                          <a:spcPts val="0"/>
                        </a:spcAft>
                      </a:pPr>
                      <a:r>
                        <a:rPr lang="ru-RU" sz="1200" dirty="0">
                          <a:effectLst/>
                        </a:rPr>
                        <a:t>  Количество</a:t>
                      </a:r>
                      <a:r>
                        <a:rPr lang="ru-RU" sz="1200" baseline="0" dirty="0">
                          <a:effectLst/>
                        </a:rPr>
                        <a:t> </a:t>
                      </a:r>
                      <a:r>
                        <a:rPr lang="ru-RU" sz="1200" dirty="0">
                          <a:effectLst/>
                        </a:rPr>
                        <a:t>субъектов малого и среднего предпринимательства</a:t>
                      </a:r>
                      <a:r>
                        <a:rPr lang="ru-RU" sz="1200" baseline="0" dirty="0">
                          <a:effectLst/>
                        </a:rPr>
                        <a:t> </a:t>
                      </a:r>
                      <a:r>
                        <a:rPr lang="ru-RU" sz="1200" dirty="0">
                          <a:effectLst/>
                        </a:rPr>
                        <a:t>(</a:t>
                      </a:r>
                      <a:r>
                        <a:rPr lang="ru-RU" sz="1200" dirty="0" err="1">
                          <a:effectLst/>
                        </a:rPr>
                        <a:t>ед</a:t>
                      </a:r>
                      <a:r>
                        <a:rPr lang="ru-RU" sz="1200" dirty="0">
                          <a:effectLst/>
                        </a:rPr>
                        <a:t>)</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spcBef>
                          <a:spcPts val="20"/>
                        </a:spcBef>
                        <a:spcAft>
                          <a:spcPts val="0"/>
                        </a:spcAft>
                      </a:pPr>
                      <a:r>
                        <a:rPr lang="ru-RU" sz="1200" dirty="0">
                          <a:effectLst/>
                        </a:rPr>
                        <a:t>1080</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883135386"/>
                  </a:ext>
                </a:extLst>
              </a:tr>
              <a:tr h="279717">
                <a:tc>
                  <a:txBody>
                    <a:bodyPr/>
                    <a:lstStyle/>
                    <a:p>
                      <a:pPr marL="113665" marR="85725" indent="-30480" algn="l">
                        <a:lnSpc>
                          <a:spcPct val="100000"/>
                        </a:lnSpc>
                        <a:spcBef>
                          <a:spcPts val="370"/>
                        </a:spcBef>
                        <a:spcAft>
                          <a:spcPts val="0"/>
                        </a:spcAft>
                        <a:tabLst>
                          <a:tab pos="880110" algn="l"/>
                          <a:tab pos="1048385" algn="l"/>
                          <a:tab pos="1725930" algn="l"/>
                        </a:tabLst>
                      </a:pPr>
                      <a:r>
                        <a:rPr lang="ru-RU" sz="1200" dirty="0">
                          <a:effectLst/>
                        </a:rPr>
                        <a:t>Среднесписочная численность работников МСП</a:t>
                      </a:r>
                      <a:r>
                        <a:rPr lang="ru-RU" sz="1200" baseline="0" dirty="0">
                          <a:effectLst/>
                        </a:rPr>
                        <a:t> (</a:t>
                      </a:r>
                      <a:r>
                        <a:rPr lang="ru-RU" sz="1200" dirty="0">
                          <a:effectLst/>
                        </a:rPr>
                        <a:t>чел)</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55880" marR="54610" algn="ctr">
                        <a:spcAft>
                          <a:spcPts val="0"/>
                        </a:spcAft>
                      </a:pPr>
                      <a:r>
                        <a:rPr lang="ru-RU" sz="1200" dirty="0">
                          <a:effectLst/>
                        </a:rPr>
                        <a:t>3500</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3546986719"/>
                  </a:ext>
                </a:extLst>
              </a:tr>
              <a:tr h="590238">
                <a:tc>
                  <a:txBody>
                    <a:bodyPr/>
                    <a:lstStyle/>
                    <a:p>
                      <a:pPr marL="113665" marR="85725" indent="-30480" algn="l">
                        <a:lnSpc>
                          <a:spcPct val="100000"/>
                        </a:lnSpc>
                        <a:spcBef>
                          <a:spcPts val="370"/>
                        </a:spcBef>
                        <a:spcAft>
                          <a:spcPts val="0"/>
                        </a:spcAft>
                        <a:tabLst>
                          <a:tab pos="880110" algn="l"/>
                          <a:tab pos="1048385" algn="l"/>
                          <a:tab pos="1725930" algn="l"/>
                        </a:tabLst>
                      </a:pPr>
                      <a:r>
                        <a:rPr lang="ru-RU" sz="1200" dirty="0">
                          <a:solidFill>
                            <a:schemeClr val="dk1"/>
                          </a:solidFill>
                          <a:effectLst/>
                        </a:rPr>
                        <a:t>Сохранение количества субъектов малого и среднего предпринимательства, осуществляющих на территории городского округа Семеновский регулярные перевозки пассажиров и багажа автомобильным транспортом по нерегулируемым тарифам на муниципальных маршрутах (</a:t>
                      </a:r>
                      <a:r>
                        <a:rPr lang="ru-RU" sz="1200" dirty="0" err="1">
                          <a:solidFill>
                            <a:schemeClr val="dk1"/>
                          </a:solidFill>
                          <a:effectLst/>
                        </a:rPr>
                        <a:t>ед</a:t>
                      </a:r>
                      <a:r>
                        <a:rPr lang="ru-RU" sz="1200" dirty="0">
                          <a:solidFill>
                            <a:schemeClr val="dk1"/>
                          </a:solidFill>
                          <a:effectLst/>
                        </a:rPr>
                        <a:t>)</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55880" marR="54610" algn="ctr">
                        <a:spcAft>
                          <a:spcPts val="0"/>
                        </a:spcAft>
                      </a:pPr>
                      <a:endParaRPr lang="ru-RU" sz="1200" dirty="0">
                        <a:effectLst/>
                      </a:endParaRPr>
                    </a:p>
                    <a:p>
                      <a:pPr marL="55880" marR="54610" algn="ctr">
                        <a:spcAft>
                          <a:spcPts val="0"/>
                        </a:spcAft>
                      </a:pPr>
                      <a:endParaRPr lang="ru-RU" sz="1200" dirty="0">
                        <a:effectLst/>
                      </a:endParaRPr>
                    </a:p>
                    <a:p>
                      <a:pPr marL="55880" marR="54610" algn="ctr">
                        <a:spcAft>
                          <a:spcPts val="0"/>
                        </a:spcAft>
                      </a:pPr>
                      <a:endParaRPr lang="ru-RU" sz="1200" dirty="0">
                        <a:effectLst/>
                      </a:endParaRPr>
                    </a:p>
                    <a:p>
                      <a:pPr marL="55880" marR="54610" algn="ctr">
                        <a:spcAft>
                          <a:spcPts val="0"/>
                        </a:spcAft>
                      </a:pPr>
                      <a:r>
                        <a:rPr lang="ru-RU" sz="1200" dirty="0">
                          <a:effectLst/>
                        </a:rPr>
                        <a:t>1</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511962355"/>
                  </a:ext>
                </a:extLst>
              </a:tr>
              <a:tr h="417879">
                <a:tc>
                  <a:txBody>
                    <a:bodyPr/>
                    <a:lstStyle/>
                    <a:p>
                      <a:pPr marL="113665" marR="85725" indent="-30480" algn="l">
                        <a:lnSpc>
                          <a:spcPct val="100000"/>
                        </a:lnSpc>
                        <a:spcBef>
                          <a:spcPts val="370"/>
                        </a:spcBef>
                        <a:spcAft>
                          <a:spcPts val="0"/>
                        </a:spcAft>
                        <a:tabLst>
                          <a:tab pos="880110" algn="l"/>
                          <a:tab pos="1048385" algn="l"/>
                          <a:tab pos="1725930" algn="l"/>
                        </a:tabLst>
                      </a:pPr>
                      <a:r>
                        <a:rPr lang="ru-RU" sz="1200" dirty="0">
                          <a:effectLst/>
                        </a:rPr>
                        <a:t>Общее</a:t>
                      </a:r>
                      <a:r>
                        <a:rPr lang="ru-RU" sz="1200" baseline="0" dirty="0">
                          <a:effectLst/>
                        </a:rPr>
                        <a:t> количество туристов, посетивших городской округ Семеновский (</a:t>
                      </a:r>
                      <a:r>
                        <a:rPr lang="ru-RU" sz="1200" baseline="0" dirty="0" err="1">
                          <a:effectLst/>
                        </a:rPr>
                        <a:t>тыс.чел</a:t>
                      </a:r>
                      <a:r>
                        <a:rPr lang="ru-RU" sz="1200" baseline="0" dirty="0">
                          <a:effectLst/>
                        </a:rPr>
                        <a:t>.)</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55880" marR="54610" algn="ctr">
                        <a:spcAft>
                          <a:spcPts val="0"/>
                        </a:spcAft>
                      </a:pPr>
                      <a:r>
                        <a:rPr lang="ru-RU" sz="1200" dirty="0">
                          <a:effectLst/>
                        </a:rPr>
                        <a:t>115</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0005"/>
                  </a:ext>
                </a:extLst>
              </a:tr>
              <a:tr h="417879">
                <a:tc>
                  <a:txBody>
                    <a:bodyPr/>
                    <a:lstStyle/>
                    <a:p>
                      <a:pPr marL="113665" marR="85725" indent="-30480" algn="l">
                        <a:lnSpc>
                          <a:spcPct val="100000"/>
                        </a:lnSpc>
                        <a:spcBef>
                          <a:spcPts val="370"/>
                        </a:spcBef>
                        <a:spcAft>
                          <a:spcPts val="0"/>
                        </a:spcAft>
                        <a:tabLst>
                          <a:tab pos="880110" algn="l"/>
                          <a:tab pos="1048385" algn="l"/>
                          <a:tab pos="1725930" algn="l"/>
                        </a:tabLst>
                      </a:pPr>
                      <a:r>
                        <a:rPr lang="ru-RU" sz="1200" dirty="0">
                          <a:effectLst/>
                        </a:rPr>
                        <a:t>Доля лиц, размещенных в КРС, в общем годовом объеме туристско-экскурсионного потока (%)</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55880" marR="54610" algn="ctr">
                        <a:spcAft>
                          <a:spcPts val="0"/>
                        </a:spcAft>
                      </a:pPr>
                      <a:r>
                        <a:rPr lang="ru-RU" sz="1200" dirty="0">
                          <a:effectLst/>
                        </a:rPr>
                        <a:t>30,1</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0006"/>
                  </a:ext>
                </a:extLst>
              </a:tr>
              <a:tr h="267921">
                <a:tc>
                  <a:txBody>
                    <a:bodyPr/>
                    <a:lstStyle/>
                    <a:p>
                      <a:pPr marL="113665" marR="85725" indent="-30480" algn="l">
                        <a:lnSpc>
                          <a:spcPct val="100000"/>
                        </a:lnSpc>
                        <a:spcBef>
                          <a:spcPts val="370"/>
                        </a:spcBef>
                        <a:spcAft>
                          <a:spcPts val="0"/>
                        </a:spcAft>
                        <a:tabLst>
                          <a:tab pos="880110" algn="l"/>
                          <a:tab pos="1048385" algn="l"/>
                          <a:tab pos="1725930" algn="l"/>
                        </a:tabLst>
                      </a:pPr>
                      <a:r>
                        <a:rPr lang="ru-RU" sz="1200" dirty="0">
                          <a:effectLst/>
                        </a:rPr>
                        <a:t>Оборот розничной торговли (%)</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55880" marR="54610" algn="ctr">
                        <a:spcAft>
                          <a:spcPts val="0"/>
                        </a:spcAft>
                      </a:pPr>
                      <a:r>
                        <a:rPr lang="ru-RU" sz="1200" dirty="0">
                          <a:effectLst/>
                        </a:rPr>
                        <a:t>8,8</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0007"/>
                  </a:ext>
                </a:extLst>
              </a:tr>
              <a:tr h="267921">
                <a:tc>
                  <a:txBody>
                    <a:bodyPr/>
                    <a:lstStyle/>
                    <a:p>
                      <a:pPr marL="113665" marR="85725" indent="-30480" algn="l">
                        <a:lnSpc>
                          <a:spcPct val="100000"/>
                        </a:lnSpc>
                        <a:spcBef>
                          <a:spcPts val="370"/>
                        </a:spcBef>
                        <a:spcAft>
                          <a:spcPts val="0"/>
                        </a:spcAft>
                        <a:tabLst>
                          <a:tab pos="880110" algn="l"/>
                          <a:tab pos="1048385" algn="l"/>
                          <a:tab pos="1725930" algn="l"/>
                        </a:tabLst>
                      </a:pPr>
                      <a:r>
                        <a:rPr lang="ru-RU" sz="1200" dirty="0">
                          <a:effectLst/>
                        </a:rPr>
                        <a:t>Количество объектов розничной торговли и общественного питания (ед.)</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55880" marR="54610" algn="ctr">
                        <a:spcAft>
                          <a:spcPts val="0"/>
                        </a:spcAft>
                      </a:pPr>
                      <a:r>
                        <a:rPr lang="ru-RU" sz="1200" dirty="0">
                          <a:effectLst/>
                        </a:rPr>
                        <a:t>388</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0008"/>
                  </a:ext>
                </a:extLst>
              </a:tr>
              <a:tr h="267921">
                <a:tc>
                  <a:txBody>
                    <a:bodyPr/>
                    <a:lstStyle/>
                    <a:p>
                      <a:pPr marL="113665" marR="85725" indent="-30480" algn="l">
                        <a:lnSpc>
                          <a:spcPct val="100000"/>
                        </a:lnSpc>
                        <a:spcBef>
                          <a:spcPts val="370"/>
                        </a:spcBef>
                        <a:spcAft>
                          <a:spcPts val="0"/>
                        </a:spcAft>
                        <a:tabLst>
                          <a:tab pos="880110" algn="l"/>
                          <a:tab pos="1048385" algn="l"/>
                          <a:tab pos="1725930" algn="l"/>
                        </a:tabLst>
                      </a:pPr>
                      <a:r>
                        <a:rPr lang="ru-RU" sz="1200" dirty="0">
                          <a:effectLst/>
                        </a:rPr>
                        <a:t>Регистрация новых </a:t>
                      </a:r>
                      <a:r>
                        <a:rPr lang="ru-RU" sz="1200" dirty="0" err="1">
                          <a:effectLst/>
                        </a:rPr>
                        <a:t>аввортиментных</a:t>
                      </a:r>
                      <a:r>
                        <a:rPr lang="ru-RU" sz="1200" dirty="0">
                          <a:effectLst/>
                        </a:rPr>
                        <a:t> единиц изделий НХП (</a:t>
                      </a:r>
                      <a:r>
                        <a:rPr lang="ru-RU" sz="1200" dirty="0" err="1">
                          <a:effectLst/>
                        </a:rPr>
                        <a:t>едю</a:t>
                      </a:r>
                      <a:r>
                        <a:rPr lang="ru-RU" sz="1200" dirty="0">
                          <a:effectLst/>
                        </a:rPr>
                        <a:t>)</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marL="55880" marR="54610" algn="ctr">
                        <a:spcAft>
                          <a:spcPts val="0"/>
                        </a:spcAft>
                      </a:pPr>
                      <a:r>
                        <a:rPr lang="ru-RU" sz="1200" dirty="0">
                          <a:effectLst/>
                        </a:rPr>
                        <a:t>1</a:t>
                      </a:r>
                      <a:endParaRPr lang="ru-RU" sz="12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10009"/>
                  </a:ext>
                </a:extLst>
              </a:tr>
            </a:tbl>
          </a:graphicData>
        </a:graphic>
      </p:graphicFrame>
      <p:sp>
        <p:nvSpPr>
          <p:cNvPr id="5" name="Номер слайда 4">
            <a:extLst>
              <a:ext uri="{FF2B5EF4-FFF2-40B4-BE49-F238E27FC236}">
                <a16:creationId xmlns:a16="http://schemas.microsoft.com/office/drawing/2014/main" id="{C0B7EA1A-A897-2CB5-FEA6-FB7A9975D2BF}"/>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68</a:t>
            </a:fld>
            <a:endParaRPr lang="ru-RU" spc="-100" dirty="0"/>
          </a:p>
        </p:txBody>
      </p:sp>
    </p:spTree>
    <p:extLst>
      <p:ext uri="{BB962C8B-B14F-4D97-AF65-F5344CB8AC3E}">
        <p14:creationId xmlns:p14="http://schemas.microsoft.com/office/powerpoint/2010/main" val="3555065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52400" y="76200"/>
            <a:ext cx="7131052" cy="5562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Муниципальная</a:t>
            </a:r>
            <a:r>
              <a:rPr lang="ru-RU" b="1" spc="155" dirty="0">
                <a:solidFill>
                  <a:srgbClr val="002060"/>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программа</a:t>
            </a:r>
            <a:endParaRPr lang="en-US" b="1" dirty="0">
              <a:solidFill>
                <a:srgbClr val="002060"/>
              </a:solidFill>
              <a:latin typeface="Arial" panose="020B0604020202020204" pitchFamily="34" charset="0"/>
              <a:ea typeface="Verdana" panose="020B0604030504040204" pitchFamily="34" charset="0"/>
              <a:cs typeface="Arial" panose="020B0604020202020204" pitchFamily="34" charset="0"/>
            </a:endParaRPr>
          </a:p>
          <a:p>
            <a:pPr marL="12700" algn="ctr">
              <a:spcBef>
                <a:spcPts val="100"/>
              </a:spcBef>
              <a:spcAft>
                <a:spcPts val="0"/>
              </a:spcAft>
            </a:pP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a:t>
            </a: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Обеспечение жильем молодых семей на территории муниципального округа Семеновский Нижегородской области»</a:t>
            </a:r>
          </a:p>
        </p:txBody>
      </p:sp>
      <p:sp>
        <p:nvSpPr>
          <p:cNvPr id="6" name="Прямоугольник 5"/>
          <p:cNvSpPr/>
          <p:nvPr/>
        </p:nvSpPr>
        <p:spPr>
          <a:xfrm>
            <a:off x="-163027" y="1316193"/>
            <a:ext cx="3695311" cy="1131079"/>
          </a:xfrm>
          <a:prstGeom prst="rect">
            <a:avLst/>
          </a:prstGeom>
        </p:spPr>
        <p:txBody>
          <a:bodyPr wrap="square">
            <a:spAutoFit/>
          </a:bodyPr>
          <a:lstStyle/>
          <a:p>
            <a:pPr marL="309245">
              <a:lnSpc>
                <a:spcPts val="1565"/>
              </a:lnSpc>
              <a:spcBef>
                <a:spcPts val="605"/>
              </a:spcBef>
              <a:spcAft>
                <a:spcPts val="0"/>
              </a:spcAft>
            </a:pPr>
            <a:r>
              <a:rPr lang="ru-RU" sz="16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Цель</a:t>
            </a:r>
            <a:r>
              <a:rPr lang="ru-RU" sz="1600" b="1" spc="135"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endParaRPr lang="ru-RU" sz="16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a:p>
            <a:pPr marL="314960">
              <a:lnSpc>
                <a:spcPts val="1270"/>
              </a:lnSpc>
              <a:spcAft>
                <a:spcPts val="0"/>
              </a:spcAft>
            </a:pPr>
            <a:r>
              <a:rPr lang="ru-RU"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Государственная поддержка молодых семей проживающих на территории муниципального округа Семеновский Нижегородской области в решении жилищной проблемы</a:t>
            </a:r>
            <a:endParaRPr lang="ru-RU" sz="13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Прямоугольник 6"/>
          <p:cNvSpPr/>
          <p:nvPr/>
        </p:nvSpPr>
        <p:spPr>
          <a:xfrm>
            <a:off x="3385429" y="1249439"/>
            <a:ext cx="3571680" cy="2005677"/>
          </a:xfrm>
          <a:prstGeom prst="rect">
            <a:avLst/>
          </a:prstGeom>
        </p:spPr>
        <p:txBody>
          <a:bodyPr wrap="square">
            <a:spAutoFit/>
          </a:bodyPr>
          <a:lstStyle/>
          <a:p>
            <a:pPr marL="314960">
              <a:spcBef>
                <a:spcPts val="85"/>
              </a:spcBef>
              <a:spcAft>
                <a:spcPts val="0"/>
              </a:spcAft>
              <a:tabLst>
                <a:tab pos="2970530" algn="l"/>
              </a:tabLst>
            </a:pPr>
            <a:r>
              <a:rPr lang="ru-RU" sz="16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rPr>
              <a:t>Программа Утверждена</a:t>
            </a:r>
            <a:endParaRPr lang="ru-RU" sz="16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309245">
              <a:lnSpc>
                <a:spcPts val="1325"/>
              </a:lnSpc>
              <a:spcAft>
                <a:spcPts val="0"/>
              </a:spcAft>
            </a:pPr>
            <a:r>
              <a:rPr lang="ru-RU"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Постановление</a:t>
            </a:r>
            <a:r>
              <a:rPr lang="ru-RU" sz="1400" spc="8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администрации городского округа Семеновский Нижегородской</a:t>
            </a:r>
            <a:r>
              <a:rPr lang="ru-RU" sz="1400" spc="-11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области</a:t>
            </a:r>
            <a:r>
              <a:rPr lang="ru-RU" sz="1400" spc="-9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от</a:t>
            </a:r>
            <a:r>
              <a:rPr lang="ru-RU" sz="1400" spc="-6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31</a:t>
            </a:r>
            <a:r>
              <a:rPr lang="ru-RU"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.12.2010 № 222 "Об утверждении муниципальной</a:t>
            </a:r>
            <a:r>
              <a:rPr lang="ru-RU" sz="1400" spc="5"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r>
              <a:rPr lang="ru-RU" sz="1400" spc="5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Обеспечение жильем молодых семей на территории муниципального округа Семеновский Нижегородской области "</a:t>
            </a:r>
          </a:p>
        </p:txBody>
      </p:sp>
      <p:grpSp>
        <p:nvGrpSpPr>
          <p:cNvPr id="9" name="Group 558"/>
          <p:cNvGrpSpPr>
            <a:grpSpLocks/>
          </p:cNvGrpSpPr>
          <p:nvPr/>
        </p:nvGrpSpPr>
        <p:grpSpPr bwMode="auto">
          <a:xfrm>
            <a:off x="3695209" y="3680597"/>
            <a:ext cx="3016885" cy="947340"/>
            <a:chOff x="5486" y="1816"/>
            <a:chExt cx="4751" cy="1461"/>
          </a:xfrm>
          <a:solidFill>
            <a:srgbClr val="4F2270"/>
          </a:solidFill>
        </p:grpSpPr>
        <p:sp>
          <p:nvSpPr>
            <p:cNvPr id="10" name="Freeform 564"/>
            <p:cNvSpPr>
              <a:spLocks/>
            </p:cNvSpPr>
            <p:nvPr/>
          </p:nvSpPr>
          <p:spPr bwMode="auto">
            <a:xfrm>
              <a:off x="5674" y="2133"/>
              <a:ext cx="864" cy="1125"/>
            </a:xfrm>
            <a:custGeom>
              <a:avLst/>
              <a:gdLst>
                <a:gd name="T0" fmla="+- 0 6399 5679"/>
                <a:gd name="T1" fmla="*/ T0 w 864"/>
                <a:gd name="T2" fmla="+- 0 578 578"/>
                <a:gd name="T3" fmla="*/ 578 h 2685"/>
                <a:gd name="T4" fmla="+- 0 5823 5679"/>
                <a:gd name="T5" fmla="*/ T4 w 864"/>
                <a:gd name="T6" fmla="+- 0 578 578"/>
                <a:gd name="T7" fmla="*/ 578 h 2685"/>
                <a:gd name="T8" fmla="+- 0 5767 5679"/>
                <a:gd name="T9" fmla="*/ T8 w 864"/>
                <a:gd name="T10" fmla="+- 0 589 578"/>
                <a:gd name="T11" fmla="*/ 589 h 2685"/>
                <a:gd name="T12" fmla="+- 0 5721 5679"/>
                <a:gd name="T13" fmla="*/ T12 w 864"/>
                <a:gd name="T14" fmla="+- 0 620 578"/>
                <a:gd name="T15" fmla="*/ 620 h 2685"/>
                <a:gd name="T16" fmla="+- 0 5690 5679"/>
                <a:gd name="T17" fmla="*/ T16 w 864"/>
                <a:gd name="T18" fmla="+- 0 666 578"/>
                <a:gd name="T19" fmla="*/ 666 h 2685"/>
                <a:gd name="T20" fmla="+- 0 5679 5679"/>
                <a:gd name="T21" fmla="*/ T20 w 864"/>
                <a:gd name="T22" fmla="+- 0 722 578"/>
                <a:gd name="T23" fmla="*/ 722 h 2685"/>
                <a:gd name="T24" fmla="+- 0 5679 5679"/>
                <a:gd name="T25" fmla="*/ T24 w 864"/>
                <a:gd name="T26" fmla="+- 0 3118 578"/>
                <a:gd name="T27" fmla="*/ 3118 h 2685"/>
                <a:gd name="T28" fmla="+- 0 5690 5679"/>
                <a:gd name="T29" fmla="*/ T28 w 864"/>
                <a:gd name="T30" fmla="+- 0 3174 578"/>
                <a:gd name="T31" fmla="*/ 3174 h 2685"/>
                <a:gd name="T32" fmla="+- 0 5721 5679"/>
                <a:gd name="T33" fmla="*/ T32 w 864"/>
                <a:gd name="T34" fmla="+- 0 3220 578"/>
                <a:gd name="T35" fmla="*/ 3220 h 2685"/>
                <a:gd name="T36" fmla="+- 0 5767 5679"/>
                <a:gd name="T37" fmla="*/ T36 w 864"/>
                <a:gd name="T38" fmla="+- 0 3251 578"/>
                <a:gd name="T39" fmla="*/ 3251 h 2685"/>
                <a:gd name="T40" fmla="+- 0 5823 5679"/>
                <a:gd name="T41" fmla="*/ T40 w 864"/>
                <a:gd name="T42" fmla="+- 0 3262 578"/>
                <a:gd name="T43" fmla="*/ 3262 h 2685"/>
                <a:gd name="T44" fmla="+- 0 6399 5679"/>
                <a:gd name="T45" fmla="*/ T44 w 864"/>
                <a:gd name="T46" fmla="+- 0 3262 578"/>
                <a:gd name="T47" fmla="*/ 3262 h 2685"/>
                <a:gd name="T48" fmla="+- 0 6455 5679"/>
                <a:gd name="T49" fmla="*/ T48 w 864"/>
                <a:gd name="T50" fmla="+- 0 3251 578"/>
                <a:gd name="T51" fmla="*/ 3251 h 2685"/>
                <a:gd name="T52" fmla="+- 0 6500 5679"/>
                <a:gd name="T53" fmla="*/ T52 w 864"/>
                <a:gd name="T54" fmla="+- 0 3220 578"/>
                <a:gd name="T55" fmla="*/ 3220 h 2685"/>
                <a:gd name="T56" fmla="+- 0 6531 5679"/>
                <a:gd name="T57" fmla="*/ T56 w 864"/>
                <a:gd name="T58" fmla="+- 0 3174 578"/>
                <a:gd name="T59" fmla="*/ 3174 h 2685"/>
                <a:gd name="T60" fmla="+- 0 6543 5679"/>
                <a:gd name="T61" fmla="*/ T60 w 864"/>
                <a:gd name="T62" fmla="+- 0 3118 578"/>
                <a:gd name="T63" fmla="*/ 3118 h 2685"/>
                <a:gd name="T64" fmla="+- 0 6543 5679"/>
                <a:gd name="T65" fmla="*/ T64 w 864"/>
                <a:gd name="T66" fmla="+- 0 722 578"/>
                <a:gd name="T67" fmla="*/ 722 h 2685"/>
                <a:gd name="T68" fmla="+- 0 6531 5679"/>
                <a:gd name="T69" fmla="*/ T68 w 864"/>
                <a:gd name="T70" fmla="+- 0 666 578"/>
                <a:gd name="T71" fmla="*/ 666 h 2685"/>
                <a:gd name="T72" fmla="+- 0 6500 5679"/>
                <a:gd name="T73" fmla="*/ T72 w 864"/>
                <a:gd name="T74" fmla="+- 0 620 578"/>
                <a:gd name="T75" fmla="*/ 620 h 2685"/>
                <a:gd name="T76" fmla="+- 0 6455 5679"/>
                <a:gd name="T77" fmla="*/ T76 w 864"/>
                <a:gd name="T78" fmla="+- 0 589 578"/>
                <a:gd name="T79" fmla="*/ 589 h 2685"/>
                <a:gd name="T80" fmla="+- 0 6399 5679"/>
                <a:gd name="T81" fmla="*/ T80 w 864"/>
                <a:gd name="T82" fmla="+- 0 578 578"/>
                <a:gd name="T83" fmla="*/ 578 h 2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85">
                  <a:moveTo>
                    <a:pt x="720" y="0"/>
                  </a:moveTo>
                  <a:lnTo>
                    <a:pt x="144" y="0"/>
                  </a:lnTo>
                  <a:lnTo>
                    <a:pt x="88" y="11"/>
                  </a:lnTo>
                  <a:lnTo>
                    <a:pt x="42" y="42"/>
                  </a:lnTo>
                  <a:lnTo>
                    <a:pt x="11" y="88"/>
                  </a:lnTo>
                  <a:lnTo>
                    <a:pt x="0" y="144"/>
                  </a:lnTo>
                  <a:lnTo>
                    <a:pt x="0" y="2540"/>
                  </a:lnTo>
                  <a:lnTo>
                    <a:pt x="11" y="2596"/>
                  </a:lnTo>
                  <a:lnTo>
                    <a:pt x="42" y="2642"/>
                  </a:lnTo>
                  <a:lnTo>
                    <a:pt x="88" y="2673"/>
                  </a:lnTo>
                  <a:lnTo>
                    <a:pt x="144" y="2684"/>
                  </a:lnTo>
                  <a:lnTo>
                    <a:pt x="720" y="2684"/>
                  </a:lnTo>
                  <a:lnTo>
                    <a:pt x="776" y="2673"/>
                  </a:lnTo>
                  <a:lnTo>
                    <a:pt x="821" y="2642"/>
                  </a:lnTo>
                  <a:lnTo>
                    <a:pt x="852" y="2596"/>
                  </a:lnTo>
                  <a:lnTo>
                    <a:pt x="864" y="2540"/>
                  </a:lnTo>
                  <a:lnTo>
                    <a:pt x="864" y="144"/>
                  </a:lnTo>
                  <a:lnTo>
                    <a:pt x="852" y="88"/>
                  </a:lnTo>
                  <a:lnTo>
                    <a:pt x="821" y="42"/>
                  </a:lnTo>
                  <a:lnTo>
                    <a:pt x="776" y="11"/>
                  </a:lnTo>
                  <a:lnTo>
                    <a:pt x="7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solidFill>
                  <a:schemeClr val="tx1">
                    <a:lumMod val="65000"/>
                    <a:lumOff val="35000"/>
                  </a:schemeClr>
                </a:solidFill>
              </a:endParaRPr>
            </a:p>
          </p:txBody>
        </p:sp>
        <p:sp>
          <p:nvSpPr>
            <p:cNvPr id="11" name="Freeform 562"/>
            <p:cNvSpPr>
              <a:spLocks/>
            </p:cNvSpPr>
            <p:nvPr/>
          </p:nvSpPr>
          <p:spPr bwMode="auto">
            <a:xfrm>
              <a:off x="7429" y="1898"/>
              <a:ext cx="864" cy="1379"/>
            </a:xfrm>
            <a:custGeom>
              <a:avLst/>
              <a:gdLst>
                <a:gd name="T0" fmla="+- 0 8119 7399"/>
                <a:gd name="T1" fmla="*/ T0 w 864"/>
                <a:gd name="T2" fmla="+- 0 956 956"/>
                <a:gd name="T3" fmla="*/ 956 h 2306"/>
                <a:gd name="T4" fmla="+- 0 7543 7399"/>
                <a:gd name="T5" fmla="*/ T4 w 864"/>
                <a:gd name="T6" fmla="+- 0 956 956"/>
                <a:gd name="T7" fmla="*/ 956 h 2306"/>
                <a:gd name="T8" fmla="+- 0 7487 7399"/>
                <a:gd name="T9" fmla="*/ T8 w 864"/>
                <a:gd name="T10" fmla="+- 0 968 956"/>
                <a:gd name="T11" fmla="*/ 968 h 2306"/>
                <a:gd name="T12" fmla="+- 0 7441 7399"/>
                <a:gd name="T13" fmla="*/ T12 w 864"/>
                <a:gd name="T14" fmla="+- 0 999 956"/>
                <a:gd name="T15" fmla="*/ 999 h 2306"/>
                <a:gd name="T16" fmla="+- 0 7411 7399"/>
                <a:gd name="T17" fmla="*/ T16 w 864"/>
                <a:gd name="T18" fmla="+- 0 1044 956"/>
                <a:gd name="T19" fmla="*/ 1044 h 2306"/>
                <a:gd name="T20" fmla="+- 0 7399 7399"/>
                <a:gd name="T21" fmla="*/ T20 w 864"/>
                <a:gd name="T22" fmla="+- 0 1100 956"/>
                <a:gd name="T23" fmla="*/ 1100 h 2306"/>
                <a:gd name="T24" fmla="+- 0 7399 7399"/>
                <a:gd name="T25" fmla="*/ T24 w 864"/>
                <a:gd name="T26" fmla="+- 0 3118 956"/>
                <a:gd name="T27" fmla="*/ 3118 h 2306"/>
                <a:gd name="T28" fmla="+- 0 7411 7399"/>
                <a:gd name="T29" fmla="*/ T28 w 864"/>
                <a:gd name="T30" fmla="+- 0 3174 956"/>
                <a:gd name="T31" fmla="*/ 3174 h 2306"/>
                <a:gd name="T32" fmla="+- 0 7441 7399"/>
                <a:gd name="T33" fmla="*/ T32 w 864"/>
                <a:gd name="T34" fmla="+- 0 3220 956"/>
                <a:gd name="T35" fmla="*/ 3220 h 2306"/>
                <a:gd name="T36" fmla="+- 0 7487 7399"/>
                <a:gd name="T37" fmla="*/ T36 w 864"/>
                <a:gd name="T38" fmla="+- 0 3251 956"/>
                <a:gd name="T39" fmla="*/ 3251 h 2306"/>
                <a:gd name="T40" fmla="+- 0 7543 7399"/>
                <a:gd name="T41" fmla="*/ T40 w 864"/>
                <a:gd name="T42" fmla="+- 0 3262 956"/>
                <a:gd name="T43" fmla="*/ 3262 h 2306"/>
                <a:gd name="T44" fmla="+- 0 8119 7399"/>
                <a:gd name="T45" fmla="*/ T44 w 864"/>
                <a:gd name="T46" fmla="+- 0 3262 956"/>
                <a:gd name="T47" fmla="*/ 3262 h 2306"/>
                <a:gd name="T48" fmla="+- 0 8175 7399"/>
                <a:gd name="T49" fmla="*/ T48 w 864"/>
                <a:gd name="T50" fmla="+- 0 3251 956"/>
                <a:gd name="T51" fmla="*/ 3251 h 2306"/>
                <a:gd name="T52" fmla="+- 0 8221 7399"/>
                <a:gd name="T53" fmla="*/ T52 w 864"/>
                <a:gd name="T54" fmla="+- 0 3220 956"/>
                <a:gd name="T55" fmla="*/ 3220 h 2306"/>
                <a:gd name="T56" fmla="+- 0 8252 7399"/>
                <a:gd name="T57" fmla="*/ T56 w 864"/>
                <a:gd name="T58" fmla="+- 0 3174 956"/>
                <a:gd name="T59" fmla="*/ 3174 h 2306"/>
                <a:gd name="T60" fmla="+- 0 8263 7399"/>
                <a:gd name="T61" fmla="*/ T60 w 864"/>
                <a:gd name="T62" fmla="+- 0 3118 956"/>
                <a:gd name="T63" fmla="*/ 3118 h 2306"/>
                <a:gd name="T64" fmla="+- 0 8263 7399"/>
                <a:gd name="T65" fmla="*/ T64 w 864"/>
                <a:gd name="T66" fmla="+- 0 1100 956"/>
                <a:gd name="T67" fmla="*/ 1100 h 2306"/>
                <a:gd name="T68" fmla="+- 0 8252 7399"/>
                <a:gd name="T69" fmla="*/ T68 w 864"/>
                <a:gd name="T70" fmla="+- 0 1044 956"/>
                <a:gd name="T71" fmla="*/ 1044 h 2306"/>
                <a:gd name="T72" fmla="+- 0 8221 7399"/>
                <a:gd name="T73" fmla="*/ T72 w 864"/>
                <a:gd name="T74" fmla="+- 0 999 956"/>
                <a:gd name="T75" fmla="*/ 999 h 2306"/>
                <a:gd name="T76" fmla="+- 0 8175 7399"/>
                <a:gd name="T77" fmla="*/ T76 w 864"/>
                <a:gd name="T78" fmla="+- 0 968 956"/>
                <a:gd name="T79" fmla="*/ 968 h 2306"/>
                <a:gd name="T80" fmla="+- 0 8119 739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2" y="43"/>
                  </a:lnTo>
                  <a:lnTo>
                    <a:pt x="12" y="88"/>
                  </a:lnTo>
                  <a:lnTo>
                    <a:pt x="0" y="144"/>
                  </a:lnTo>
                  <a:lnTo>
                    <a:pt x="0" y="2162"/>
                  </a:lnTo>
                  <a:lnTo>
                    <a:pt x="12" y="2218"/>
                  </a:lnTo>
                  <a:lnTo>
                    <a:pt x="42"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solidFill>
                  <a:srgbClr val="002060"/>
                </a:solidFill>
              </a:endParaRPr>
            </a:p>
          </p:txBody>
        </p:sp>
        <p:sp>
          <p:nvSpPr>
            <p:cNvPr id="12" name="Freeform 560"/>
            <p:cNvSpPr>
              <a:spLocks/>
            </p:cNvSpPr>
            <p:nvPr/>
          </p:nvSpPr>
          <p:spPr bwMode="auto">
            <a:xfrm>
              <a:off x="9143" y="1816"/>
              <a:ext cx="864" cy="1442"/>
            </a:xfrm>
            <a:custGeom>
              <a:avLst/>
              <a:gdLst>
                <a:gd name="T0" fmla="+- 0 9839 9119"/>
                <a:gd name="T1" fmla="*/ T0 w 864"/>
                <a:gd name="T2" fmla="+- 0 956 956"/>
                <a:gd name="T3" fmla="*/ 956 h 2306"/>
                <a:gd name="T4" fmla="+- 0 9263 9119"/>
                <a:gd name="T5" fmla="*/ T4 w 864"/>
                <a:gd name="T6" fmla="+- 0 956 956"/>
                <a:gd name="T7" fmla="*/ 956 h 2306"/>
                <a:gd name="T8" fmla="+- 0 9207 9119"/>
                <a:gd name="T9" fmla="*/ T8 w 864"/>
                <a:gd name="T10" fmla="+- 0 968 956"/>
                <a:gd name="T11" fmla="*/ 968 h 2306"/>
                <a:gd name="T12" fmla="+- 0 9162 9119"/>
                <a:gd name="T13" fmla="*/ T12 w 864"/>
                <a:gd name="T14" fmla="+- 0 999 956"/>
                <a:gd name="T15" fmla="*/ 999 h 2306"/>
                <a:gd name="T16" fmla="+- 0 9131 9119"/>
                <a:gd name="T17" fmla="*/ T16 w 864"/>
                <a:gd name="T18" fmla="+- 0 1044 956"/>
                <a:gd name="T19" fmla="*/ 1044 h 2306"/>
                <a:gd name="T20" fmla="+- 0 9119 9119"/>
                <a:gd name="T21" fmla="*/ T20 w 864"/>
                <a:gd name="T22" fmla="+- 0 1100 956"/>
                <a:gd name="T23" fmla="*/ 1100 h 2306"/>
                <a:gd name="T24" fmla="+- 0 9119 9119"/>
                <a:gd name="T25" fmla="*/ T24 w 864"/>
                <a:gd name="T26" fmla="+- 0 3118 956"/>
                <a:gd name="T27" fmla="*/ 3118 h 2306"/>
                <a:gd name="T28" fmla="+- 0 9131 9119"/>
                <a:gd name="T29" fmla="*/ T28 w 864"/>
                <a:gd name="T30" fmla="+- 0 3174 956"/>
                <a:gd name="T31" fmla="*/ 3174 h 2306"/>
                <a:gd name="T32" fmla="+- 0 9162 9119"/>
                <a:gd name="T33" fmla="*/ T32 w 864"/>
                <a:gd name="T34" fmla="+- 0 3220 956"/>
                <a:gd name="T35" fmla="*/ 3220 h 2306"/>
                <a:gd name="T36" fmla="+- 0 9207 9119"/>
                <a:gd name="T37" fmla="*/ T36 w 864"/>
                <a:gd name="T38" fmla="+- 0 3251 956"/>
                <a:gd name="T39" fmla="*/ 3251 h 2306"/>
                <a:gd name="T40" fmla="+- 0 9263 9119"/>
                <a:gd name="T41" fmla="*/ T40 w 864"/>
                <a:gd name="T42" fmla="+- 0 3262 956"/>
                <a:gd name="T43" fmla="*/ 3262 h 2306"/>
                <a:gd name="T44" fmla="+- 0 9839 9119"/>
                <a:gd name="T45" fmla="*/ T44 w 864"/>
                <a:gd name="T46" fmla="+- 0 3262 956"/>
                <a:gd name="T47" fmla="*/ 3262 h 2306"/>
                <a:gd name="T48" fmla="+- 0 9895 9119"/>
                <a:gd name="T49" fmla="*/ T48 w 864"/>
                <a:gd name="T50" fmla="+- 0 3251 956"/>
                <a:gd name="T51" fmla="*/ 3251 h 2306"/>
                <a:gd name="T52" fmla="+- 0 9941 9119"/>
                <a:gd name="T53" fmla="*/ T52 w 864"/>
                <a:gd name="T54" fmla="+- 0 3220 956"/>
                <a:gd name="T55" fmla="*/ 3220 h 2306"/>
                <a:gd name="T56" fmla="+- 0 9972 9119"/>
                <a:gd name="T57" fmla="*/ T56 w 864"/>
                <a:gd name="T58" fmla="+- 0 3174 956"/>
                <a:gd name="T59" fmla="*/ 3174 h 2306"/>
                <a:gd name="T60" fmla="+- 0 9983 9119"/>
                <a:gd name="T61" fmla="*/ T60 w 864"/>
                <a:gd name="T62" fmla="+- 0 3118 956"/>
                <a:gd name="T63" fmla="*/ 3118 h 2306"/>
                <a:gd name="T64" fmla="+- 0 9983 9119"/>
                <a:gd name="T65" fmla="*/ T64 w 864"/>
                <a:gd name="T66" fmla="+- 0 1100 956"/>
                <a:gd name="T67" fmla="*/ 1100 h 2306"/>
                <a:gd name="T68" fmla="+- 0 9972 9119"/>
                <a:gd name="T69" fmla="*/ T68 w 864"/>
                <a:gd name="T70" fmla="+- 0 1044 956"/>
                <a:gd name="T71" fmla="*/ 1044 h 2306"/>
                <a:gd name="T72" fmla="+- 0 9941 9119"/>
                <a:gd name="T73" fmla="*/ T72 w 864"/>
                <a:gd name="T74" fmla="+- 0 999 956"/>
                <a:gd name="T75" fmla="*/ 999 h 2306"/>
                <a:gd name="T76" fmla="+- 0 9895 9119"/>
                <a:gd name="T77" fmla="*/ T76 w 864"/>
                <a:gd name="T78" fmla="+- 0 968 956"/>
                <a:gd name="T79" fmla="*/ 968 h 2306"/>
                <a:gd name="T80" fmla="+- 0 9839 911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3" y="43"/>
                  </a:lnTo>
                  <a:lnTo>
                    <a:pt x="12" y="88"/>
                  </a:lnTo>
                  <a:lnTo>
                    <a:pt x="0" y="144"/>
                  </a:lnTo>
                  <a:lnTo>
                    <a:pt x="0" y="2162"/>
                  </a:lnTo>
                  <a:lnTo>
                    <a:pt x="12" y="2218"/>
                  </a:lnTo>
                  <a:lnTo>
                    <a:pt x="43"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solidFill>
                  <a:srgbClr val="002060"/>
                </a:solidFill>
              </a:endParaRPr>
            </a:p>
          </p:txBody>
        </p:sp>
        <p:cxnSp>
          <p:nvCxnSpPr>
            <p:cNvPr id="13" name="Line 559"/>
            <p:cNvCxnSpPr>
              <a:cxnSpLocks noChangeShapeType="1"/>
            </p:cNvCxnSpPr>
            <p:nvPr/>
          </p:nvCxnSpPr>
          <p:spPr bwMode="auto">
            <a:xfrm>
              <a:off x="5486" y="3277"/>
              <a:ext cx="4751" cy="0"/>
            </a:xfrm>
            <a:prstGeom prst="line">
              <a:avLst/>
            </a:prstGeom>
            <a:grpFill/>
            <a:ln w="9525">
              <a:solidFill>
                <a:schemeClr val="tx2"/>
              </a:solidFill>
              <a:prstDash val="solid"/>
              <a:round/>
              <a:headEnd/>
              <a:tailEnd/>
            </a:ln>
          </p:spPr>
        </p:cxnSp>
      </p:grpSp>
      <p:sp>
        <p:nvSpPr>
          <p:cNvPr id="15" name="Прямоугольник 14"/>
          <p:cNvSpPr/>
          <p:nvPr/>
        </p:nvSpPr>
        <p:spPr>
          <a:xfrm>
            <a:off x="3733800" y="3429000"/>
            <a:ext cx="672941" cy="461665"/>
          </a:xfrm>
          <a:prstGeom prst="rect">
            <a:avLst/>
          </a:prstGeom>
        </p:spPr>
        <p:txBody>
          <a:bodyPr wrap="none">
            <a:spAutoFit/>
          </a:bodyPr>
          <a:lstStyle/>
          <a:p>
            <a:pPr marL="12700" marR="46990" algn="r">
              <a:spcBef>
                <a:spcPts val="595"/>
              </a:spcBef>
              <a:spcAft>
                <a:spcPts val="0"/>
              </a:spcAft>
            </a:pPr>
            <a:r>
              <a:rPr lang="ru-RU" sz="2400" b="1" dirty="0">
                <a:solidFill>
                  <a:schemeClr val="tx2">
                    <a:lumMod val="75000"/>
                  </a:schemeClr>
                </a:solidFill>
                <a:latin typeface="Arial" panose="020B0604020202020204" pitchFamily="34" charset="0"/>
                <a:ea typeface="Tahoma" panose="020B0604030504040204" pitchFamily="34" charset="0"/>
                <a:cs typeface="Arial" panose="020B0604020202020204" pitchFamily="34" charset="0"/>
              </a:rPr>
              <a:t>6,2</a:t>
            </a:r>
          </a:p>
        </p:txBody>
      </p:sp>
      <p:sp>
        <p:nvSpPr>
          <p:cNvPr id="16" name="Прямоугольник 15"/>
          <p:cNvSpPr/>
          <p:nvPr/>
        </p:nvSpPr>
        <p:spPr>
          <a:xfrm>
            <a:off x="4876800" y="3276600"/>
            <a:ext cx="672941" cy="461665"/>
          </a:xfrm>
          <a:prstGeom prst="rect">
            <a:avLst/>
          </a:prstGeom>
        </p:spPr>
        <p:txBody>
          <a:bodyPr wrap="none">
            <a:spAutoFit/>
          </a:bodyPr>
          <a:lstStyle/>
          <a:p>
            <a:pPr marL="12700" marR="46990" algn="r">
              <a:spcBef>
                <a:spcPts val="595"/>
              </a:spcBef>
              <a:spcAft>
                <a:spcPts val="0"/>
              </a:spcAft>
            </a:pPr>
            <a:r>
              <a:rPr lang="ru-RU" sz="2400" b="1" dirty="0">
                <a:solidFill>
                  <a:schemeClr val="tx2">
                    <a:lumMod val="75000"/>
                  </a:schemeClr>
                </a:solidFill>
                <a:latin typeface="Arial" panose="020B0604020202020204" pitchFamily="34" charset="0"/>
                <a:ea typeface="Tahoma" panose="020B0604030504040204" pitchFamily="34" charset="0"/>
                <a:cs typeface="Arial" panose="020B0604020202020204" pitchFamily="34" charset="0"/>
              </a:rPr>
              <a:t>6,3</a:t>
            </a:r>
          </a:p>
        </p:txBody>
      </p:sp>
      <p:sp>
        <p:nvSpPr>
          <p:cNvPr id="17" name="Прямоугольник 16"/>
          <p:cNvSpPr/>
          <p:nvPr/>
        </p:nvSpPr>
        <p:spPr>
          <a:xfrm>
            <a:off x="5955253" y="3218931"/>
            <a:ext cx="672941" cy="461665"/>
          </a:xfrm>
          <a:prstGeom prst="rect">
            <a:avLst/>
          </a:prstGeom>
        </p:spPr>
        <p:txBody>
          <a:bodyPr wrap="none">
            <a:spAutoFit/>
          </a:bodyPr>
          <a:lstStyle/>
          <a:p>
            <a:pPr marL="12700" marR="46990" algn="r">
              <a:spcBef>
                <a:spcPts val="595"/>
              </a:spcBef>
              <a:spcAft>
                <a:spcPts val="0"/>
              </a:spcAft>
            </a:pPr>
            <a:r>
              <a:rPr lang="ru-RU" sz="2400" b="1" dirty="0">
                <a:solidFill>
                  <a:schemeClr val="tx2">
                    <a:lumMod val="75000"/>
                  </a:schemeClr>
                </a:solidFill>
                <a:latin typeface="Arial" panose="020B0604020202020204" pitchFamily="34" charset="0"/>
                <a:ea typeface="Tahoma" panose="020B0604030504040204" pitchFamily="34" charset="0"/>
                <a:cs typeface="Arial" panose="020B0604020202020204" pitchFamily="34" charset="0"/>
              </a:rPr>
              <a:t>6,4</a:t>
            </a:r>
          </a:p>
        </p:txBody>
      </p:sp>
      <p:sp>
        <p:nvSpPr>
          <p:cNvPr id="18" name="Прямоугольник 17"/>
          <p:cNvSpPr/>
          <p:nvPr/>
        </p:nvSpPr>
        <p:spPr>
          <a:xfrm>
            <a:off x="3701623" y="4618686"/>
            <a:ext cx="774572" cy="369332"/>
          </a:xfrm>
          <a:prstGeom prst="rect">
            <a:avLst/>
          </a:prstGeom>
        </p:spPr>
        <p:txBody>
          <a:bodyPr wrap="none">
            <a:spAutoFit/>
          </a:bodyPr>
          <a:lstStyle/>
          <a:p>
            <a:pPr algn="r">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2026</a:t>
            </a:r>
            <a:endParaRPr lang="ru-RU" sz="14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Прямоугольник 18"/>
          <p:cNvSpPr/>
          <p:nvPr/>
        </p:nvSpPr>
        <p:spPr>
          <a:xfrm>
            <a:off x="4872490" y="4615618"/>
            <a:ext cx="774572" cy="369332"/>
          </a:xfrm>
          <a:prstGeom prst="rect">
            <a:avLst/>
          </a:prstGeom>
        </p:spPr>
        <p:txBody>
          <a:bodyPr wrap="none">
            <a:spAutoFit/>
          </a:bodyPr>
          <a:lstStyle/>
          <a:p>
            <a:pPr algn="r">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5913247" y="4615618"/>
            <a:ext cx="774572" cy="369332"/>
          </a:xfrm>
          <a:prstGeom prst="rect">
            <a:avLst/>
          </a:prstGeom>
        </p:spPr>
        <p:txBody>
          <a:bodyPr wrap="none">
            <a:spAutoFit/>
          </a:bodyPr>
          <a:lstStyle/>
          <a:p>
            <a:pPr algn="r">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567">
            <a:extLst>
              <a:ext uri="{FF2B5EF4-FFF2-40B4-BE49-F238E27FC236}">
                <a16:creationId xmlns:a16="http://schemas.microsoft.com/office/drawing/2014/main" id="{B2128DC1-4B10-2B28-853A-3141B4286EC1}"/>
              </a:ext>
            </a:extLst>
          </p:cNvPr>
          <p:cNvSpPr txBox="1">
            <a:spLocks noChangeArrowheads="1"/>
          </p:cNvSpPr>
          <p:nvPr/>
        </p:nvSpPr>
        <p:spPr bwMode="auto">
          <a:xfrm>
            <a:off x="-1019254" y="3315273"/>
            <a:ext cx="5164621" cy="1301649"/>
          </a:xfrm>
          <a:prstGeom prst="rect">
            <a:avLst/>
          </a:prstGeom>
          <a:noFill/>
          <a:ln>
            <a:noFill/>
          </a:ln>
        </p:spPr>
        <p:txBody>
          <a:bodyPr rot="0" vert="horz" wrap="square" lIns="0" tIns="0" rIns="0" bIns="0" anchor="t" anchorCtr="0" upright="1">
            <a:noAutofit/>
          </a:bodyPr>
          <a:lstStyle/>
          <a:p>
            <a:pPr marL="144780" marR="132715" algn="ctr">
              <a:lnSpc>
                <a:spcPct val="98000"/>
              </a:lnSpc>
              <a:spcBef>
                <a:spcPts val="5"/>
              </a:spcBef>
              <a:spcAft>
                <a:spcPts val="0"/>
              </a:spcAft>
            </a:pPr>
            <a:endParaRPr lang="ru-RU"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715" algn="ctr">
              <a:lnSpc>
                <a:spcPct val="98000"/>
              </a:lnSpc>
              <a:spcBef>
                <a:spcPts val="5"/>
              </a:spcBef>
              <a:spcAft>
                <a:spcPts val="0"/>
              </a:spcAft>
            </a:pP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Расходы</a:t>
            </a:r>
            <a:r>
              <a:rPr lang="ru-RU" b="1" spc="13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на</a:t>
            </a:r>
            <a:r>
              <a:rPr lang="ru-RU" b="1" spc="13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выполнение</a:t>
            </a:r>
          </a:p>
          <a:p>
            <a:pPr marL="144780" marR="132715" algn="ctr">
              <a:lnSpc>
                <a:spcPct val="98000"/>
              </a:lnSpc>
              <a:spcBef>
                <a:spcPts val="5"/>
              </a:spcBef>
              <a:spcAft>
                <a:spcPts val="0"/>
              </a:spcAft>
            </a:pPr>
            <a:r>
              <a:rPr lang="ru-RU" b="1" spc="-42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программы</a:t>
            </a:r>
            <a:r>
              <a:rPr lang="ru-RU"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sz="2000" b="1" spc="-7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sz="2000" b="1" spc="-7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sz="2000"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endParaRPr lang="en-US" sz="2000"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44780" marR="132715" algn="ctr">
              <a:lnSpc>
                <a:spcPct val="98000"/>
              </a:lnSpc>
              <a:spcBef>
                <a:spcPts val="5"/>
              </a:spcBef>
              <a:spcAft>
                <a:spcPts val="0"/>
              </a:spcAft>
            </a:pPr>
            <a:r>
              <a:rPr kumimoji="0" lang="ru-RU" sz="3200" b="1" i="0" u="none" strike="noStrike" kern="1200" cap="none" spc="-5" normalizeH="0" baseline="0" noProof="0" dirty="0">
                <a:ln>
                  <a:noFill/>
                </a:ln>
                <a:solidFill>
                  <a:schemeClr val="accent1">
                    <a:lumMod val="50000"/>
                  </a:schemeClr>
                </a:solidFill>
                <a:uLnTx/>
                <a:uFillTx/>
                <a:latin typeface="Arial" panose="020B0604020202020204" pitchFamily="34" charset="0"/>
                <a:ea typeface="Verdana" panose="020B0604030504040204" pitchFamily="34" charset="0"/>
                <a:cs typeface="Arial" panose="020B0604020202020204" pitchFamily="34" charset="0"/>
              </a:rPr>
              <a:t>6,2</a:t>
            </a:r>
            <a:endParaRPr kumimoji="0" lang="ru-RU" sz="32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Verdana" panose="020B0604030504040204" pitchFamily="34" charset="0"/>
              <a:cs typeface="Arial" panose="020B0604020202020204" pitchFamily="34" charset="0"/>
            </a:endParaRPr>
          </a:p>
          <a:p>
            <a:pPr marL="144780" marR="133350" lvl="0" indent="0" algn="ctr" defTabSz="914400" rtl="0" eaLnBrk="1" fontAlgn="auto" latinLnBrk="0" hangingPunct="1">
              <a:lnSpc>
                <a:spcPts val="1560"/>
              </a:lnSpc>
              <a:spcBef>
                <a:spcPts val="10"/>
              </a:spcBef>
              <a:spcAft>
                <a:spcPts val="0"/>
              </a:spcAft>
              <a:buClrTx/>
              <a:buSzTx/>
              <a:buFontTx/>
              <a:buNone/>
              <a:tabLst/>
              <a:defRPr/>
            </a:pPr>
            <a:r>
              <a:rPr kumimoji="0" lang="ru-RU" sz="1300" b="1" i="0" u="none" strike="noStrike" kern="1200" cap="none" spc="-5" normalizeH="0" baseline="0" noProof="0" dirty="0">
                <a:ln>
                  <a:noFill/>
                </a:ln>
                <a:solidFill>
                  <a:schemeClr val="accent1">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млн.</a:t>
            </a:r>
            <a:r>
              <a:rPr kumimoji="0" lang="ru-RU" sz="1300" b="1" i="0" u="none" strike="noStrike" kern="1200" cap="none" spc="-85" normalizeH="0" baseline="0" noProof="0" dirty="0">
                <a:ln>
                  <a:noFill/>
                </a:ln>
                <a:solidFill>
                  <a:schemeClr val="accent1">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 </a:t>
            </a:r>
            <a:r>
              <a:rPr kumimoji="0" lang="ru-RU" sz="1300" b="1" i="0" u="none" strike="noStrike" kern="1200" cap="none" spc="-5" normalizeH="0" baseline="0" noProof="0" dirty="0">
                <a:ln>
                  <a:noFill/>
                </a:ln>
                <a:solidFill>
                  <a:schemeClr val="accent1">
                    <a:lumMod val="50000"/>
                  </a:schemeClr>
                </a:solidFill>
                <a:effectLst/>
                <a:uLnTx/>
                <a:uFillTx/>
                <a:latin typeface="Tahoma" panose="020B0604030504040204" pitchFamily="34" charset="0"/>
                <a:ea typeface="Verdana" panose="020B0604030504040204" pitchFamily="34" charset="0"/>
                <a:cs typeface="Verdana" panose="020B0604030504040204" pitchFamily="34" charset="0"/>
              </a:rPr>
              <a:t>рублей</a:t>
            </a:r>
            <a:endParaRPr kumimoji="0" lang="ru-RU" sz="1100" b="0"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44780" marR="132080" algn="ctr">
              <a:lnSpc>
                <a:spcPts val="1555"/>
              </a:lnSpc>
              <a:spcAft>
                <a:spcPts val="0"/>
              </a:spcAft>
            </a:pPr>
            <a:endParaRPr lang="ru-RU" sz="2000" b="1" spc="-5"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endParaRPr lang="ru-RU" sz="2000"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Таблица 2">
            <a:extLst>
              <a:ext uri="{FF2B5EF4-FFF2-40B4-BE49-F238E27FC236}">
                <a16:creationId xmlns:a16="http://schemas.microsoft.com/office/drawing/2014/main" id="{74645458-72A2-EFF1-FB81-1C6B91CD118D}"/>
              </a:ext>
            </a:extLst>
          </p:cNvPr>
          <p:cNvGraphicFramePr>
            <a:graphicFrameLocks noGrp="1"/>
          </p:cNvGraphicFramePr>
          <p:nvPr>
            <p:extLst>
              <p:ext uri="{D42A27DB-BD31-4B8C-83A1-F6EECF244321}">
                <p14:modId xmlns:p14="http://schemas.microsoft.com/office/powerpoint/2010/main" val="3394573299"/>
              </p:ext>
            </p:extLst>
          </p:nvPr>
        </p:nvGraphicFramePr>
        <p:xfrm>
          <a:off x="117224" y="4984950"/>
          <a:ext cx="6636540" cy="2319258"/>
        </p:xfrm>
        <a:graphic>
          <a:graphicData uri="http://schemas.openxmlformats.org/drawingml/2006/table">
            <a:tbl>
              <a:tblPr firstRow="1" bandRow="1">
                <a:tableStyleId>{6E25E649-3F16-4E02-A733-19D2CDBF48F0}</a:tableStyleId>
              </a:tblPr>
              <a:tblGrid>
                <a:gridCol w="5846476">
                  <a:extLst>
                    <a:ext uri="{9D8B030D-6E8A-4147-A177-3AD203B41FA5}">
                      <a16:colId xmlns:a16="http://schemas.microsoft.com/office/drawing/2014/main" val="3496257158"/>
                    </a:ext>
                  </a:extLst>
                </a:gridCol>
                <a:gridCol w="790064">
                  <a:extLst>
                    <a:ext uri="{9D8B030D-6E8A-4147-A177-3AD203B41FA5}">
                      <a16:colId xmlns:a16="http://schemas.microsoft.com/office/drawing/2014/main" val="1727040697"/>
                    </a:ext>
                  </a:extLst>
                </a:gridCol>
              </a:tblGrid>
              <a:tr h="685800">
                <a:tc>
                  <a:txBody>
                    <a:bodyPr/>
                    <a:lstStyle/>
                    <a:p>
                      <a:pPr marL="1091565" indent="-697230">
                        <a:spcBef>
                          <a:spcPts val="1060"/>
                        </a:spcBef>
                        <a:spcAft>
                          <a:spcPts val="0"/>
                        </a:spcAft>
                      </a:pPr>
                      <a:r>
                        <a:rPr lang="ru-RU" sz="1400" dirty="0">
                          <a:effectLst/>
                        </a:rPr>
                        <a:t>Индикаторы</a:t>
                      </a:r>
                      <a:r>
                        <a:rPr lang="ru-RU" sz="1400" spc="170" dirty="0">
                          <a:effectLst/>
                        </a:rPr>
                        <a:t> </a:t>
                      </a:r>
                      <a:r>
                        <a:rPr lang="ru-RU" sz="1400" dirty="0">
                          <a:effectLst/>
                        </a:rPr>
                        <a:t>достижения</a:t>
                      </a:r>
                      <a:r>
                        <a:rPr lang="ru-RU" sz="1400" spc="190" dirty="0">
                          <a:effectLst/>
                        </a:rPr>
                        <a:t> </a:t>
                      </a:r>
                      <a:r>
                        <a:rPr lang="ru-RU" sz="1400" dirty="0">
                          <a:effectLst/>
                        </a:rPr>
                        <a:t>целей </a:t>
                      </a:r>
                      <a:r>
                        <a:rPr lang="ru-RU" sz="1400" spc="-295" dirty="0">
                          <a:effectLst/>
                        </a:rPr>
                        <a:t> </a:t>
                      </a:r>
                      <a:r>
                        <a:rPr lang="ru-RU" sz="1400" spc="0" dirty="0">
                          <a:effectLst/>
                        </a:rPr>
                        <a:t>П</a:t>
                      </a:r>
                      <a:r>
                        <a:rPr lang="ru-RU" sz="1400" dirty="0">
                          <a:effectLst/>
                        </a:rPr>
                        <a:t>рограммы:</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tc>
                  <a:txBody>
                    <a:bodyPr/>
                    <a:lstStyle/>
                    <a:p>
                      <a:pPr marL="183515">
                        <a:lnSpc>
                          <a:spcPts val="1325"/>
                        </a:lnSpc>
                        <a:spcBef>
                          <a:spcPts val="1060"/>
                        </a:spcBef>
                        <a:spcAft>
                          <a:spcPts val="0"/>
                        </a:spcAft>
                      </a:pPr>
                      <a:r>
                        <a:rPr lang="ru-RU" sz="1400" dirty="0">
                          <a:effectLst/>
                        </a:rPr>
                        <a:t>2026</a:t>
                      </a:r>
                    </a:p>
                    <a:p>
                      <a:pPr marL="221615">
                        <a:lnSpc>
                          <a:spcPts val="1325"/>
                        </a:lnSpc>
                        <a:spcAft>
                          <a:spcPts val="0"/>
                        </a:spcAft>
                      </a:pPr>
                      <a:r>
                        <a:rPr lang="ru-RU" sz="1400" dirty="0">
                          <a:effectLst/>
                        </a:rPr>
                        <a:t>год</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579266551"/>
                  </a:ext>
                </a:extLst>
              </a:tr>
              <a:tr h="1263450">
                <a:tc>
                  <a:txBody>
                    <a:bodyPr/>
                    <a:lstStyle/>
                    <a:p>
                      <a:pPr marR="62865" algn="l">
                        <a:lnSpc>
                          <a:spcPct val="98000"/>
                        </a:lnSpc>
                        <a:spcBef>
                          <a:spcPts val="250"/>
                        </a:spcBef>
                        <a:spcAft>
                          <a:spcPts val="0"/>
                        </a:spcAft>
                      </a:pPr>
                      <a:r>
                        <a:rPr lang="ru-RU" sz="1400" dirty="0">
                          <a:effectLst/>
                        </a:rPr>
                        <a:t>Количество молодых семей, получивших свидетельство о праве на получение социальной выплаты на приобретение (строительство) жилого помещения, в общем количестве молодых семей, нуждающихся в улучшении жилищных условий по состоянию на 1 января 2015 года (%)</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tc>
                  <a:txBody>
                    <a:bodyPr/>
                    <a:lstStyle/>
                    <a:p>
                      <a:pPr algn="ctr">
                        <a:spcBef>
                          <a:spcPts val="45"/>
                        </a:spcBef>
                        <a:spcAft>
                          <a:spcPts val="0"/>
                        </a:spcAft>
                      </a:pPr>
                      <a:r>
                        <a:rPr lang="ru-RU" sz="1400" dirty="0">
                          <a:effectLst/>
                        </a:rPr>
                        <a:t> </a:t>
                      </a:r>
                    </a:p>
                    <a:p>
                      <a:pPr marL="55880" marR="54610" algn="ctr">
                        <a:spcAft>
                          <a:spcPts val="0"/>
                        </a:spcAft>
                      </a:pPr>
                      <a:r>
                        <a:rPr lang="ru-RU" sz="1400" dirty="0">
                          <a:effectLst/>
                        </a:rPr>
                        <a:t>0,038</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215249307"/>
                  </a:ext>
                </a:extLst>
              </a:tr>
              <a:tr h="370008">
                <a:tc>
                  <a:txBody>
                    <a:bodyPr/>
                    <a:lstStyle/>
                    <a:p>
                      <a:pPr algn="l">
                        <a:lnSpc>
                          <a:spcPts val="1330"/>
                        </a:lnSpc>
                        <a:spcBef>
                          <a:spcPts val="205"/>
                        </a:spcBef>
                        <a:spcAft>
                          <a:spcPts val="0"/>
                        </a:spcAft>
                      </a:pP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tc>
                  <a:txBody>
                    <a:bodyPr/>
                    <a:lstStyle/>
                    <a:p>
                      <a:pPr algn="ctr">
                        <a:spcBef>
                          <a:spcPts val="20"/>
                        </a:spcBef>
                        <a:spcAft>
                          <a:spcPts val="0"/>
                        </a:spcAft>
                      </a:pPr>
                      <a:endParaRPr lang="ru-RU" sz="13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1883135386"/>
                  </a:ext>
                </a:extLst>
              </a:tr>
            </a:tbl>
          </a:graphicData>
        </a:graphic>
      </p:graphicFrame>
      <p:graphicFrame>
        <p:nvGraphicFramePr>
          <p:cNvPr id="4" name="Таблица 3">
            <a:extLst>
              <a:ext uri="{FF2B5EF4-FFF2-40B4-BE49-F238E27FC236}">
                <a16:creationId xmlns:a16="http://schemas.microsoft.com/office/drawing/2014/main" id="{5A0AE880-F8F4-ACFD-FD86-850F3D3886E6}"/>
              </a:ext>
            </a:extLst>
          </p:cNvPr>
          <p:cNvGraphicFramePr>
            <a:graphicFrameLocks noGrp="1"/>
          </p:cNvGraphicFramePr>
          <p:nvPr>
            <p:extLst>
              <p:ext uri="{D42A27DB-BD31-4B8C-83A1-F6EECF244321}">
                <p14:modId xmlns:p14="http://schemas.microsoft.com/office/powerpoint/2010/main" val="2003141375"/>
              </p:ext>
            </p:extLst>
          </p:nvPr>
        </p:nvGraphicFramePr>
        <p:xfrm>
          <a:off x="117224" y="6839384"/>
          <a:ext cx="6652810" cy="1947137"/>
        </p:xfrm>
        <a:graphic>
          <a:graphicData uri="http://schemas.openxmlformats.org/drawingml/2006/table">
            <a:tbl>
              <a:tblPr firstRow="1" bandRow="1">
                <a:tableStyleId>{6E25E649-3F16-4E02-A733-19D2CDBF48F0}</a:tableStyleId>
              </a:tblPr>
              <a:tblGrid>
                <a:gridCol w="6652810">
                  <a:extLst>
                    <a:ext uri="{9D8B030D-6E8A-4147-A177-3AD203B41FA5}">
                      <a16:colId xmlns:a16="http://schemas.microsoft.com/office/drawing/2014/main" val="2398804571"/>
                    </a:ext>
                  </a:extLst>
                </a:gridCol>
              </a:tblGrid>
              <a:tr h="771251">
                <a:tc>
                  <a:txBody>
                    <a:bodyPr/>
                    <a:lstStyle/>
                    <a:p>
                      <a:pPr marL="1091565" indent="-697230">
                        <a:spcBef>
                          <a:spcPts val="1060"/>
                        </a:spcBef>
                        <a:spcAft>
                          <a:spcPts val="0"/>
                        </a:spcAft>
                      </a:pPr>
                      <a:r>
                        <a:rPr lang="ru-RU" sz="1400" dirty="0">
                          <a:effectLst/>
                        </a:rPr>
                        <a:t>Показатели непосредственных результатов Программы:</a:t>
                      </a:r>
                    </a:p>
                    <a:p>
                      <a:pPr marL="221615">
                        <a:lnSpc>
                          <a:spcPts val="1325"/>
                        </a:lnSpc>
                        <a:spcAft>
                          <a:spcPts val="0"/>
                        </a:spcAft>
                      </a:pPr>
                      <a:r>
                        <a:rPr lang="ru-RU" sz="1400" dirty="0">
                          <a:effectLst/>
                        </a:rPr>
                        <a:t> </a:t>
                      </a:r>
                      <a:endParaRPr lang="ru-RU" sz="1400" dirty="0">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2781182140"/>
                  </a:ext>
                </a:extLst>
              </a:tr>
              <a:tr h="1175886">
                <a:tc>
                  <a:txBody>
                    <a:bodyPr/>
                    <a:lstStyle/>
                    <a:p>
                      <a:pPr algn="l">
                        <a:lnSpc>
                          <a:spcPts val="1325"/>
                        </a:lnSpc>
                        <a:spcBef>
                          <a:spcPts val="1060"/>
                        </a:spcBef>
                        <a:spcAft>
                          <a:spcPts val="0"/>
                        </a:spcAft>
                      </a:pPr>
                      <a:r>
                        <a:rPr lang="ru-RU" sz="1400" dirty="0">
                          <a:effectLst/>
                        </a:rPr>
                        <a:t>Количество молодых семей, получивших свидетельства о праве                                                                        на получение социальной выплаты на приобретение                                                               (строительство) жилого помещения (семей)                                                                      12</a:t>
                      </a:r>
                      <a:endParaRPr lang="ru-RU" sz="14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312896592"/>
                  </a:ext>
                </a:extLst>
              </a:tr>
            </a:tbl>
          </a:graphicData>
        </a:graphic>
      </p:graphicFrame>
      <p:sp>
        <p:nvSpPr>
          <p:cNvPr id="24" name="TextBox 23">
            <a:extLst>
              <a:ext uri="{FF2B5EF4-FFF2-40B4-BE49-F238E27FC236}">
                <a16:creationId xmlns:a16="http://schemas.microsoft.com/office/drawing/2014/main" id="{DAD90513-B61F-BF49-2B3D-20918F650FD6}"/>
              </a:ext>
            </a:extLst>
          </p:cNvPr>
          <p:cNvSpPr txBox="1"/>
          <p:nvPr/>
        </p:nvSpPr>
        <p:spPr>
          <a:xfrm>
            <a:off x="-171702" y="2603621"/>
            <a:ext cx="3929268" cy="759182"/>
          </a:xfrm>
          <a:prstGeom prst="rect">
            <a:avLst/>
          </a:prstGeom>
          <a:noFill/>
        </p:spPr>
        <p:txBody>
          <a:bodyPr wrap="square">
            <a:spAutoFit/>
          </a:bodyPr>
          <a:lstStyle/>
          <a:p>
            <a:pPr marL="309245" marR="0" lvl="0" indent="0" algn="l" defTabSz="914400" rtl="0" eaLnBrk="1" fontAlgn="auto" latinLnBrk="0" hangingPunct="1">
              <a:lnSpc>
                <a:spcPts val="1325"/>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Муниципальный</a:t>
            </a:r>
            <a:r>
              <a:rPr kumimoji="0" lang="ru-RU" sz="1600" b="1" i="0" u="none" strike="noStrike" kern="1200" cap="none" spc="5"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заказчик-координатор</a:t>
            </a:r>
            <a:r>
              <a:rPr kumimoji="0" lang="ru-RU" sz="1600" b="1" i="0" u="none" strike="noStrike" kern="1200" cap="none" spc="5"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 </a:t>
            </a:r>
            <a:br>
              <a:rPr kumimoji="0" lang="ru-RU" sz="1400" b="1" i="0" u="none" strike="noStrike" kern="1200" cap="none" spc="5" normalizeH="0" baseline="0" noProof="0" dirty="0">
                <a:ln>
                  <a:noFill/>
                </a:ln>
                <a:solidFill>
                  <a:srgbClr val="4F81BD">
                    <a:lumMod val="50000"/>
                  </a:srgbClr>
                </a:solidFill>
                <a:effectLst/>
                <a:uLnTx/>
                <a:uFillTx/>
                <a:latin typeface="Segoe UI" panose="020B0502040204020203" pitchFamily="34" charset="0"/>
                <a:ea typeface="Verdana" panose="020B0604030504040204" pitchFamily="34" charset="0"/>
                <a:cs typeface="Segoe UI" panose="020B0502040204020203" pitchFamily="34" charset="0"/>
              </a:rPr>
            </a:br>
            <a:r>
              <a:rPr kumimoji="0" lang="ru-RU" sz="14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Администрация муниципального округа Семеновский Нижегородской области</a:t>
            </a:r>
          </a:p>
        </p:txBody>
      </p:sp>
      <p:sp>
        <p:nvSpPr>
          <p:cNvPr id="5" name="Номер слайда 4">
            <a:extLst>
              <a:ext uri="{FF2B5EF4-FFF2-40B4-BE49-F238E27FC236}">
                <a16:creationId xmlns:a16="http://schemas.microsoft.com/office/drawing/2014/main" id="{38E489E1-4CE3-0EFF-318C-FC0B91E94197}"/>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69</a:t>
            </a:fld>
            <a:endParaRPr lang="ru-RU" spc="-100" dirty="0"/>
          </a:p>
        </p:txBody>
      </p:sp>
    </p:spTree>
    <p:extLst>
      <p:ext uri="{BB962C8B-B14F-4D97-AF65-F5344CB8AC3E}">
        <p14:creationId xmlns:p14="http://schemas.microsoft.com/office/powerpoint/2010/main" val="380079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279">
              <a:schemeClr val="bg1"/>
            </a:gs>
            <a:gs pos="74000">
              <a:schemeClr val="accent1">
                <a:lumMod val="5000"/>
                <a:lumOff val="95000"/>
              </a:schemeClr>
            </a:gs>
            <a:gs pos="75000">
              <a:schemeClr val="bg1"/>
            </a:gs>
            <a:gs pos="100000">
              <a:schemeClr val="bg1"/>
            </a:gs>
            <a:gs pos="92000">
              <a:srgbClr val="EFF4FB"/>
            </a:gs>
            <a:gs pos="90000">
              <a:srgbClr val="EFF4FB"/>
            </a:gs>
          </a:gsLst>
          <a:lin ang="5400000" scaled="1"/>
        </a:gradFill>
        <a:effectLst/>
      </p:bgPr>
    </p:bg>
    <p:spTree>
      <p:nvGrpSpPr>
        <p:cNvPr id="1" name=""/>
        <p:cNvGrpSpPr/>
        <p:nvPr/>
      </p:nvGrpSpPr>
      <p:grpSpPr>
        <a:xfrm>
          <a:off x="0" y="0"/>
          <a:ext cx="0" cy="0"/>
          <a:chOff x="0" y="0"/>
          <a:chExt cx="0" cy="0"/>
        </a:xfrm>
      </p:grpSpPr>
      <p:sp>
        <p:nvSpPr>
          <p:cNvPr id="6" name="object 6"/>
          <p:cNvSpPr txBox="1"/>
          <p:nvPr/>
        </p:nvSpPr>
        <p:spPr>
          <a:xfrm>
            <a:off x="2951598" y="738613"/>
            <a:ext cx="1255178" cy="300174"/>
          </a:xfrm>
          <a:prstGeom prst="rect">
            <a:avLst/>
          </a:prstGeom>
        </p:spPr>
        <p:txBody>
          <a:bodyPr vert="horz" wrap="square" lIns="0" tIns="12700" rIns="0" bIns="0" rtlCol="0">
            <a:spAutoFit/>
          </a:bodyPr>
          <a:lstStyle/>
          <a:p>
            <a:pPr marL="12700">
              <a:lnSpc>
                <a:spcPct val="100000"/>
              </a:lnSpc>
              <a:spcBef>
                <a:spcPts val="100"/>
              </a:spcBef>
            </a:pPr>
            <a:r>
              <a:rPr b="1" spc="25" dirty="0">
                <a:latin typeface="Arial" panose="020B0604020202020204" pitchFamily="34" charset="0"/>
                <a:cs typeface="Arial" panose="020B0604020202020204" pitchFamily="34" charset="0"/>
              </a:rPr>
              <a:t>ИЮЛЬ</a:t>
            </a:r>
            <a:endParaRPr b="1" dirty="0">
              <a:latin typeface="Arial" panose="020B0604020202020204" pitchFamily="34" charset="0"/>
              <a:cs typeface="Arial" panose="020B0604020202020204" pitchFamily="34" charset="0"/>
            </a:endParaRPr>
          </a:p>
        </p:txBody>
      </p:sp>
      <p:sp>
        <p:nvSpPr>
          <p:cNvPr id="17" name="object 17"/>
          <p:cNvSpPr txBox="1"/>
          <p:nvPr/>
        </p:nvSpPr>
        <p:spPr>
          <a:xfrm>
            <a:off x="2655010" y="4482926"/>
            <a:ext cx="3002624" cy="462306"/>
          </a:xfrm>
          <a:prstGeom prst="rect">
            <a:avLst/>
          </a:prstGeom>
        </p:spPr>
        <p:txBody>
          <a:bodyPr vert="horz" wrap="square" lIns="0" tIns="13335" rIns="0" bIns="0" rtlCol="0">
            <a:spAutoFit/>
          </a:bodyPr>
          <a:lstStyle/>
          <a:p>
            <a:pPr marL="12700">
              <a:lnSpc>
                <a:spcPts val="1675"/>
              </a:lnSpc>
              <a:spcBef>
                <a:spcPts val="105"/>
              </a:spcBef>
            </a:pPr>
            <a:endParaRPr lang="ru-RU" b="1" spc="-114" dirty="0">
              <a:latin typeface="Arial" panose="020B0604020202020204" pitchFamily="34" charset="0"/>
              <a:cs typeface="Arial" panose="020B0604020202020204" pitchFamily="34" charset="0"/>
            </a:endParaRPr>
          </a:p>
          <a:p>
            <a:pPr marL="12700">
              <a:lnSpc>
                <a:spcPts val="1675"/>
              </a:lnSpc>
              <a:spcBef>
                <a:spcPts val="105"/>
              </a:spcBef>
            </a:pPr>
            <a:r>
              <a:rPr b="1" spc="-114" dirty="0">
                <a:latin typeface="Arial" panose="020B0604020202020204" pitchFamily="34" charset="0"/>
                <a:cs typeface="Arial" panose="020B0604020202020204" pitchFamily="34" charset="0"/>
              </a:rPr>
              <a:t>НОЯБРЬ</a:t>
            </a:r>
            <a:endParaRPr dirty="0">
              <a:latin typeface="Arial" panose="020B0604020202020204" pitchFamily="34" charset="0"/>
              <a:cs typeface="Arial" panose="020B0604020202020204" pitchFamily="34" charset="0"/>
            </a:endParaRPr>
          </a:p>
        </p:txBody>
      </p:sp>
      <p:sp>
        <p:nvSpPr>
          <p:cNvPr id="24" name="object 24"/>
          <p:cNvSpPr txBox="1"/>
          <p:nvPr/>
        </p:nvSpPr>
        <p:spPr>
          <a:xfrm>
            <a:off x="2472869" y="3350582"/>
            <a:ext cx="5867400" cy="290464"/>
          </a:xfrm>
          <a:prstGeom prst="rect">
            <a:avLst/>
          </a:prstGeom>
        </p:spPr>
        <p:txBody>
          <a:bodyPr vert="horz" wrap="square" lIns="0" tIns="13335" rIns="0" bIns="0" rtlCol="0">
            <a:spAutoFit/>
          </a:bodyPr>
          <a:lstStyle/>
          <a:p>
            <a:pPr marL="12700">
              <a:lnSpc>
                <a:spcPct val="100000"/>
              </a:lnSpc>
              <a:spcBef>
                <a:spcPts val="105"/>
              </a:spcBef>
            </a:pPr>
            <a:r>
              <a:rPr b="1" spc="-120" dirty="0">
                <a:latin typeface="Arial" panose="020B0604020202020204" pitchFamily="34" charset="0"/>
                <a:cs typeface="Arial" panose="020B0604020202020204" pitchFamily="34" charset="0"/>
              </a:rPr>
              <a:t>СЕНТЯБРЬ-ОКТЯБРЬ</a:t>
            </a:r>
            <a:endParaRPr dirty="0">
              <a:latin typeface="Arial" panose="020B0604020202020204" pitchFamily="34" charset="0"/>
              <a:cs typeface="Arial" panose="020B0604020202020204" pitchFamily="34" charset="0"/>
            </a:endParaRPr>
          </a:p>
        </p:txBody>
      </p:sp>
      <p:sp>
        <p:nvSpPr>
          <p:cNvPr id="34" name="object 34"/>
          <p:cNvSpPr txBox="1"/>
          <p:nvPr/>
        </p:nvSpPr>
        <p:spPr>
          <a:xfrm>
            <a:off x="2655010" y="6103264"/>
            <a:ext cx="2385976" cy="230832"/>
          </a:xfrm>
          <a:prstGeom prst="rect">
            <a:avLst/>
          </a:prstGeom>
        </p:spPr>
        <p:txBody>
          <a:bodyPr vert="horz" wrap="square" lIns="0" tIns="12700" rIns="0" bIns="0" rtlCol="0">
            <a:spAutoFit/>
          </a:bodyPr>
          <a:lstStyle/>
          <a:p>
            <a:pPr marL="12700">
              <a:lnSpc>
                <a:spcPts val="1675"/>
              </a:lnSpc>
              <a:spcBef>
                <a:spcPts val="100"/>
              </a:spcBef>
            </a:pPr>
            <a:r>
              <a:rPr b="1" spc="-90" dirty="0">
                <a:latin typeface="Arial" panose="020B0604020202020204" pitchFamily="34" charset="0"/>
                <a:cs typeface="Arial" panose="020B0604020202020204" pitchFamily="34" charset="0"/>
              </a:rPr>
              <a:t>ДЕКАБРЬ</a:t>
            </a:r>
            <a:endParaRPr dirty="0">
              <a:latin typeface="Arial" panose="020B0604020202020204" pitchFamily="34" charset="0"/>
              <a:cs typeface="Arial" panose="020B0604020202020204" pitchFamily="34" charset="0"/>
            </a:endParaRPr>
          </a:p>
        </p:txBody>
      </p:sp>
      <p:sp>
        <p:nvSpPr>
          <p:cNvPr id="41" name="object 41"/>
          <p:cNvSpPr txBox="1"/>
          <p:nvPr/>
        </p:nvSpPr>
        <p:spPr>
          <a:xfrm>
            <a:off x="2690929" y="7566956"/>
            <a:ext cx="3031694" cy="231474"/>
          </a:xfrm>
          <a:prstGeom prst="rect">
            <a:avLst/>
          </a:prstGeom>
        </p:spPr>
        <p:txBody>
          <a:bodyPr vert="horz" wrap="square" lIns="0" tIns="13335" rIns="0" bIns="0" rtlCol="0">
            <a:spAutoFit/>
          </a:bodyPr>
          <a:lstStyle/>
          <a:p>
            <a:pPr marL="12700">
              <a:lnSpc>
                <a:spcPts val="1675"/>
              </a:lnSpc>
              <a:spcBef>
                <a:spcPts val="105"/>
              </a:spcBef>
            </a:pPr>
            <a:r>
              <a:rPr b="1" spc="-110" dirty="0">
                <a:latin typeface="Arial" panose="020B0604020202020204" pitchFamily="34" charset="0"/>
                <a:cs typeface="Arial" panose="020B0604020202020204" pitchFamily="34" charset="0"/>
              </a:rPr>
              <a:t>ЯНВАРЬ</a:t>
            </a:r>
            <a:r>
              <a:rPr lang="ru-RU" b="1" spc="-110" dirty="0">
                <a:latin typeface="Arial" panose="020B0604020202020204" pitchFamily="34" charset="0"/>
                <a:cs typeface="Arial" panose="020B0604020202020204" pitchFamily="34" charset="0"/>
              </a:rPr>
              <a:t>  </a:t>
            </a:r>
          </a:p>
        </p:txBody>
      </p:sp>
      <p:sp>
        <p:nvSpPr>
          <p:cNvPr id="48" name="object 48"/>
          <p:cNvSpPr txBox="1">
            <a:spLocks noGrp="1"/>
          </p:cNvSpPr>
          <p:nvPr>
            <p:ph type="title"/>
          </p:nvPr>
        </p:nvSpPr>
        <p:spPr>
          <a:xfrm>
            <a:off x="85769" y="144412"/>
            <a:ext cx="6719525" cy="566822"/>
          </a:xfrm>
          <a:prstGeom prst="rect">
            <a:avLst/>
          </a:prstGeom>
        </p:spPr>
        <p:txBody>
          <a:bodyPr vert="horz" wrap="square" lIns="0" tIns="12700" rIns="0" bIns="0" rtlCol="0">
            <a:spAutoFit/>
          </a:bodyPr>
          <a:lstStyle/>
          <a:p>
            <a:pPr marL="12700" algn="ctr">
              <a:lnSpc>
                <a:spcPct val="100000"/>
              </a:lnSpc>
              <a:spcBef>
                <a:spcPts val="100"/>
              </a:spcBef>
            </a:pPr>
            <a:r>
              <a:rPr sz="1800" b="1" spc="-180" dirty="0">
                <a:solidFill>
                  <a:schemeClr val="tx1"/>
                </a:solidFill>
                <a:latin typeface="Arial" panose="020B0604020202020204" pitchFamily="34" charset="0"/>
                <a:ea typeface="Verdana" panose="020B0604030504040204" pitchFamily="34" charset="0"/>
                <a:cs typeface="Arial" panose="020B0604020202020204" pitchFamily="34" charset="0"/>
              </a:rPr>
              <a:t>К</a:t>
            </a:r>
            <a:r>
              <a:rPr sz="1800" b="1" spc="-185" dirty="0">
                <a:solidFill>
                  <a:schemeClr val="tx1"/>
                </a:solidFill>
                <a:latin typeface="Arial" panose="020B0604020202020204" pitchFamily="34" charset="0"/>
                <a:ea typeface="Verdana" panose="020B0604030504040204" pitchFamily="34" charset="0"/>
                <a:cs typeface="Arial" panose="020B0604020202020204" pitchFamily="34" charset="0"/>
              </a:rPr>
              <a:t>А</a:t>
            </a:r>
            <a:r>
              <a:rPr sz="1800" b="1" spc="-170" dirty="0">
                <a:solidFill>
                  <a:schemeClr val="tx1"/>
                </a:solidFill>
                <a:latin typeface="Arial" panose="020B0604020202020204" pitchFamily="34" charset="0"/>
                <a:ea typeface="Verdana" panose="020B0604030504040204" pitchFamily="34" charset="0"/>
                <a:cs typeface="Arial" panose="020B0604020202020204" pitchFamily="34" charset="0"/>
              </a:rPr>
              <a:t>К</a:t>
            </a:r>
            <a:r>
              <a:rPr sz="1800" b="1" spc="-125" dirty="0">
                <a:solidFill>
                  <a:schemeClr val="tx1"/>
                </a:solidFill>
                <a:latin typeface="Arial" panose="020B0604020202020204" pitchFamily="34" charset="0"/>
                <a:ea typeface="Verdana" panose="020B0604030504040204" pitchFamily="34" charset="0"/>
                <a:cs typeface="Arial" panose="020B0604020202020204" pitchFamily="34" charset="0"/>
              </a:rPr>
              <a:t> </a:t>
            </a:r>
            <a:r>
              <a:rPr sz="1800" b="1" spc="-135" dirty="0">
                <a:solidFill>
                  <a:schemeClr val="tx1"/>
                </a:solidFill>
                <a:latin typeface="Arial" panose="020B0604020202020204" pitchFamily="34" charset="0"/>
                <a:ea typeface="Verdana" panose="020B0604030504040204" pitchFamily="34" charset="0"/>
                <a:cs typeface="Arial" panose="020B0604020202020204" pitchFamily="34" charset="0"/>
              </a:rPr>
              <a:t>ПРОИС</a:t>
            </a:r>
            <a:r>
              <a:rPr sz="1800" b="1" spc="-190" dirty="0">
                <a:solidFill>
                  <a:schemeClr val="tx1"/>
                </a:solidFill>
                <a:latin typeface="Arial" panose="020B0604020202020204" pitchFamily="34" charset="0"/>
                <a:ea typeface="Verdana" panose="020B0604030504040204" pitchFamily="34" charset="0"/>
                <a:cs typeface="Arial" panose="020B0604020202020204" pitchFamily="34" charset="0"/>
              </a:rPr>
              <a:t>Х</a:t>
            </a:r>
            <a:r>
              <a:rPr sz="1800" b="1" spc="-155" dirty="0">
                <a:solidFill>
                  <a:schemeClr val="tx1"/>
                </a:solidFill>
                <a:latin typeface="Arial" panose="020B0604020202020204" pitchFamily="34" charset="0"/>
                <a:ea typeface="Verdana" panose="020B0604030504040204" pitchFamily="34" charset="0"/>
                <a:cs typeface="Arial" panose="020B0604020202020204" pitchFamily="34" charset="0"/>
              </a:rPr>
              <a:t>О</a:t>
            </a:r>
            <a:r>
              <a:rPr sz="1800" b="1" spc="-180" dirty="0">
                <a:solidFill>
                  <a:schemeClr val="tx1"/>
                </a:solidFill>
                <a:latin typeface="Arial" panose="020B0604020202020204" pitchFamily="34" charset="0"/>
                <a:ea typeface="Verdana" panose="020B0604030504040204" pitchFamily="34" charset="0"/>
                <a:cs typeface="Arial" panose="020B0604020202020204" pitchFamily="34" charset="0"/>
              </a:rPr>
              <a:t>ДИ</a:t>
            </a:r>
            <a:r>
              <a:rPr sz="1800" b="1" spc="-135" dirty="0">
                <a:solidFill>
                  <a:schemeClr val="tx1"/>
                </a:solidFill>
                <a:latin typeface="Arial" panose="020B0604020202020204" pitchFamily="34" charset="0"/>
                <a:ea typeface="Verdana" panose="020B0604030504040204" pitchFamily="34" charset="0"/>
                <a:cs typeface="Arial" panose="020B0604020202020204" pitchFamily="34" charset="0"/>
              </a:rPr>
              <a:t>Т</a:t>
            </a:r>
            <a:r>
              <a:rPr sz="1800" b="1" spc="-16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sz="1800" b="1" spc="-65" dirty="0">
                <a:solidFill>
                  <a:schemeClr val="tx1"/>
                </a:solidFill>
                <a:latin typeface="Arial" panose="020B0604020202020204" pitchFamily="34" charset="0"/>
                <a:ea typeface="Verdana" panose="020B0604030504040204" pitchFamily="34" charset="0"/>
                <a:cs typeface="Arial" panose="020B0604020202020204" pitchFamily="34" charset="0"/>
              </a:rPr>
              <a:t>С</a:t>
            </a:r>
            <a:r>
              <a:rPr sz="1800" b="1" spc="-120" dirty="0">
                <a:solidFill>
                  <a:schemeClr val="tx1"/>
                </a:solidFill>
                <a:latin typeface="Arial" panose="020B0604020202020204" pitchFamily="34" charset="0"/>
                <a:ea typeface="Verdana" panose="020B0604030504040204" pitchFamily="34" charset="0"/>
                <a:cs typeface="Arial" panose="020B0604020202020204" pitchFamily="34" charset="0"/>
              </a:rPr>
              <a:t>О</a:t>
            </a:r>
            <a:r>
              <a:rPr sz="1800" b="1" spc="-75" dirty="0">
                <a:solidFill>
                  <a:schemeClr val="tx1"/>
                </a:solidFill>
                <a:latin typeface="Arial" panose="020B0604020202020204" pitchFamily="34" charset="0"/>
                <a:ea typeface="Verdana" panose="020B0604030504040204" pitchFamily="34" charset="0"/>
                <a:cs typeface="Arial" panose="020B0604020202020204" pitchFamily="34" charset="0"/>
              </a:rPr>
              <a:t>С</a:t>
            </a:r>
            <a:r>
              <a:rPr sz="1800" b="1" spc="-229" dirty="0">
                <a:solidFill>
                  <a:schemeClr val="tx1"/>
                </a:solidFill>
                <a:latin typeface="Arial" panose="020B0604020202020204" pitchFamily="34" charset="0"/>
                <a:ea typeface="Verdana" panose="020B0604030504040204" pitchFamily="34" charset="0"/>
                <a:cs typeface="Arial" panose="020B0604020202020204" pitchFamily="34" charset="0"/>
              </a:rPr>
              <a:t>Т</a:t>
            </a:r>
            <a:r>
              <a:rPr sz="1800" b="1" spc="-125" dirty="0">
                <a:solidFill>
                  <a:schemeClr val="tx1"/>
                </a:solidFill>
                <a:latin typeface="Arial" panose="020B0604020202020204" pitchFamily="34" charset="0"/>
                <a:ea typeface="Verdana" panose="020B0604030504040204" pitchFamily="34" charset="0"/>
                <a:cs typeface="Arial" panose="020B0604020202020204" pitchFamily="34" charset="0"/>
              </a:rPr>
              <a:t>АВЛ</a:t>
            </a:r>
            <a:r>
              <a:rPr sz="1800" b="1" spc="-105" dirty="0">
                <a:solidFill>
                  <a:schemeClr val="tx1"/>
                </a:solidFill>
                <a:latin typeface="Arial" panose="020B0604020202020204" pitchFamily="34" charset="0"/>
                <a:ea typeface="Verdana" panose="020B0604030504040204" pitchFamily="34" charset="0"/>
                <a:cs typeface="Arial" panose="020B0604020202020204" pitchFamily="34" charset="0"/>
              </a:rPr>
              <a:t>Е</a:t>
            </a:r>
            <a:r>
              <a:rPr sz="1800" b="1" spc="-135" dirty="0">
                <a:solidFill>
                  <a:schemeClr val="tx1"/>
                </a:solidFill>
                <a:latin typeface="Arial" panose="020B0604020202020204" pitchFamily="34" charset="0"/>
                <a:ea typeface="Verdana" panose="020B0604030504040204" pitchFamily="34" charset="0"/>
                <a:cs typeface="Arial" panose="020B0604020202020204" pitchFamily="34" charset="0"/>
              </a:rPr>
              <a:t>Н</a:t>
            </a:r>
            <a:r>
              <a:rPr sz="1800" b="1" spc="-125" dirty="0">
                <a:solidFill>
                  <a:schemeClr val="tx1"/>
                </a:solidFill>
                <a:latin typeface="Arial" panose="020B0604020202020204" pitchFamily="34" charset="0"/>
                <a:ea typeface="Verdana" panose="020B0604030504040204" pitchFamily="34" charset="0"/>
                <a:cs typeface="Arial" panose="020B0604020202020204" pitchFamily="34" charset="0"/>
              </a:rPr>
              <a:t>И</a:t>
            </a:r>
            <a:r>
              <a:rPr sz="1800" b="1" spc="-120" dirty="0">
                <a:solidFill>
                  <a:schemeClr val="tx1"/>
                </a:solidFill>
                <a:latin typeface="Arial" panose="020B0604020202020204" pitchFamily="34" charset="0"/>
                <a:ea typeface="Verdana" panose="020B0604030504040204" pitchFamily="34" charset="0"/>
                <a:cs typeface="Arial" panose="020B0604020202020204" pitchFamily="34" charset="0"/>
              </a:rPr>
              <a:t>Е</a:t>
            </a:r>
            <a:r>
              <a:rPr lang="ru-RU" sz="1800" b="1" spc="-175" dirty="0">
                <a:solidFill>
                  <a:schemeClr val="tx1"/>
                </a:solidFill>
                <a:latin typeface="Arial" panose="020B0604020202020204" pitchFamily="34" charset="0"/>
                <a:ea typeface="Verdana" panose="020B0604030504040204" pitchFamily="34" charset="0"/>
                <a:cs typeface="Arial" panose="020B0604020202020204" pitchFamily="34" charset="0"/>
              </a:rPr>
              <a:t> </a:t>
            </a:r>
            <a:r>
              <a:rPr sz="1700" b="1" spc="-145" dirty="0">
                <a:solidFill>
                  <a:schemeClr val="tx1"/>
                </a:solidFill>
                <a:latin typeface="Arial" panose="020B0604020202020204" pitchFamily="34" charset="0"/>
                <a:ea typeface="Verdana" panose="020B0604030504040204" pitchFamily="34" charset="0"/>
                <a:cs typeface="Arial" panose="020B0604020202020204" pitchFamily="34" charset="0"/>
              </a:rPr>
              <a:t>Б</a:t>
            </a:r>
            <a:r>
              <a:rPr sz="1700" b="1" spc="-210" dirty="0">
                <a:solidFill>
                  <a:schemeClr val="tx1"/>
                </a:solidFill>
                <a:latin typeface="Arial" panose="020B0604020202020204" pitchFamily="34" charset="0"/>
                <a:ea typeface="Verdana" panose="020B0604030504040204" pitchFamily="34" charset="0"/>
                <a:cs typeface="Arial" panose="020B0604020202020204" pitchFamily="34" charset="0"/>
              </a:rPr>
              <a:t>Ю</a:t>
            </a:r>
            <a:r>
              <a:rPr sz="1700" b="1" spc="-155" dirty="0">
                <a:solidFill>
                  <a:schemeClr val="tx1"/>
                </a:solidFill>
                <a:latin typeface="Arial" panose="020B0604020202020204" pitchFamily="34" charset="0"/>
                <a:ea typeface="Verdana" panose="020B0604030504040204" pitchFamily="34" charset="0"/>
                <a:cs typeface="Arial" panose="020B0604020202020204" pitchFamily="34" charset="0"/>
              </a:rPr>
              <a:t>Д</a:t>
            </a:r>
            <a:r>
              <a:rPr sz="1700" b="1" spc="-195" dirty="0">
                <a:solidFill>
                  <a:schemeClr val="tx1"/>
                </a:solidFill>
                <a:latin typeface="Arial" panose="020B0604020202020204" pitchFamily="34" charset="0"/>
                <a:ea typeface="Verdana" panose="020B0604030504040204" pitchFamily="34" charset="0"/>
                <a:cs typeface="Arial" panose="020B0604020202020204" pitchFamily="34" charset="0"/>
              </a:rPr>
              <a:t>Ж</a:t>
            </a:r>
            <a:r>
              <a:rPr sz="1700" b="1" spc="-165" dirty="0">
                <a:solidFill>
                  <a:schemeClr val="tx1"/>
                </a:solidFill>
                <a:latin typeface="Arial" panose="020B0604020202020204" pitchFamily="34" charset="0"/>
                <a:ea typeface="Verdana" panose="020B0604030504040204" pitchFamily="34" charset="0"/>
                <a:cs typeface="Arial" panose="020B0604020202020204" pitchFamily="34" charset="0"/>
              </a:rPr>
              <a:t>Е</a:t>
            </a:r>
            <a:r>
              <a:rPr sz="1700" b="1" spc="-185" dirty="0">
                <a:solidFill>
                  <a:schemeClr val="tx1"/>
                </a:solidFill>
                <a:latin typeface="Arial" panose="020B0604020202020204" pitchFamily="34" charset="0"/>
                <a:ea typeface="Verdana" panose="020B0604030504040204" pitchFamily="34" charset="0"/>
                <a:cs typeface="Arial" panose="020B0604020202020204" pitchFamily="34" charset="0"/>
              </a:rPr>
              <a:t>ТА</a:t>
            </a:r>
            <a:r>
              <a:rPr lang="ru-RU" sz="1800" b="1" spc="-185" dirty="0">
                <a:solidFill>
                  <a:schemeClr val="tx1"/>
                </a:solidFill>
                <a:latin typeface="Arial" panose="020B0604020202020204" pitchFamily="34" charset="0"/>
                <a:ea typeface="Verdana" panose="020B0604030504040204" pitchFamily="34" charset="0"/>
                <a:cs typeface="Arial" panose="020B0604020202020204" pitchFamily="34" charset="0"/>
              </a:rPr>
              <a:t> </a:t>
            </a:r>
            <a:br>
              <a:rPr lang="ru-RU" sz="1800" b="1" spc="-185" dirty="0">
                <a:solidFill>
                  <a:schemeClr val="tx1"/>
                </a:solidFill>
                <a:latin typeface="Arial" panose="020B0604020202020204" pitchFamily="34" charset="0"/>
                <a:ea typeface="Verdana" panose="020B0604030504040204" pitchFamily="34" charset="0"/>
                <a:cs typeface="Arial" panose="020B0604020202020204" pitchFamily="34" charset="0"/>
              </a:rPr>
            </a:br>
            <a:r>
              <a:rPr lang="ru-RU" sz="1800" b="1" spc="-185" dirty="0">
                <a:solidFill>
                  <a:schemeClr val="tx1"/>
                </a:solidFill>
                <a:latin typeface="Arial" panose="020B0604020202020204" pitchFamily="34" charset="0"/>
                <a:ea typeface="Verdana" panose="020B0604030504040204" pitchFamily="34" charset="0"/>
                <a:cs typeface="Arial" panose="020B0604020202020204" pitchFamily="34" charset="0"/>
              </a:rPr>
              <a:t>МУНИЦИПАЛЬНОГО ОКРУГА</a:t>
            </a:r>
            <a:endParaRPr sz="1800" b="1" spc="-185"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49" name="object 49"/>
          <p:cNvSpPr txBox="1"/>
          <p:nvPr/>
        </p:nvSpPr>
        <p:spPr>
          <a:xfrm>
            <a:off x="2426329" y="2007642"/>
            <a:ext cx="3205260" cy="290464"/>
          </a:xfrm>
          <a:prstGeom prst="rect">
            <a:avLst/>
          </a:prstGeom>
        </p:spPr>
        <p:txBody>
          <a:bodyPr vert="horz" wrap="square" lIns="0" tIns="13335" rIns="0" bIns="0" rtlCol="0">
            <a:spAutoFit/>
          </a:bodyPr>
          <a:lstStyle/>
          <a:p>
            <a:pPr marL="12700">
              <a:lnSpc>
                <a:spcPct val="100000"/>
              </a:lnSpc>
              <a:spcBef>
                <a:spcPts val="105"/>
              </a:spcBef>
            </a:pPr>
            <a:r>
              <a:rPr b="1" spc="30" dirty="0">
                <a:latin typeface="Arial" panose="020B0604020202020204" pitchFamily="34" charset="0"/>
                <a:cs typeface="Arial" panose="020B0604020202020204" pitchFamily="34" charset="0"/>
              </a:rPr>
              <a:t>СЕНТЯБРЬ</a:t>
            </a:r>
            <a:r>
              <a:rPr lang="ru-RU" b="1" spc="30" dirty="0">
                <a:latin typeface="Arial" panose="020B0604020202020204" pitchFamily="34" charset="0"/>
                <a:cs typeface="Arial" panose="020B0604020202020204" pitchFamily="34" charset="0"/>
              </a:rPr>
              <a:t>-ОКТЯБРЬ</a:t>
            </a:r>
            <a:endParaRPr b="1" dirty="0">
              <a:latin typeface="Arial" panose="020B0604020202020204" pitchFamily="34" charset="0"/>
              <a:cs typeface="Arial" panose="020B0604020202020204" pitchFamily="34" charset="0"/>
            </a:endParaRPr>
          </a:p>
        </p:txBody>
      </p:sp>
      <p:sp>
        <p:nvSpPr>
          <p:cNvPr id="65" name="object 65"/>
          <p:cNvSpPr txBox="1"/>
          <p:nvPr/>
        </p:nvSpPr>
        <p:spPr>
          <a:xfrm>
            <a:off x="6544309" y="8786521"/>
            <a:ext cx="260985" cy="227329"/>
          </a:xfrm>
          <a:prstGeom prst="rect">
            <a:avLst/>
          </a:prstGeom>
        </p:spPr>
        <p:txBody>
          <a:bodyPr vert="horz" wrap="square" lIns="0" tIns="20955" rIns="0" bIns="0" rtlCol="0">
            <a:spAutoFit/>
          </a:bodyPr>
          <a:lstStyle/>
          <a:p>
            <a:pPr marL="53340">
              <a:lnSpc>
                <a:spcPct val="100000"/>
              </a:lnSpc>
              <a:spcBef>
                <a:spcPts val="165"/>
              </a:spcBef>
            </a:pPr>
            <a:fld id="{81D60167-4931-47E6-BA6A-407CBD079E47}" type="slidenum">
              <a:rPr sz="1200" spc="-100" dirty="0">
                <a:solidFill>
                  <a:srgbClr val="888888"/>
                </a:solidFill>
                <a:latin typeface="Verdana"/>
                <a:cs typeface="Verdana"/>
              </a:rPr>
              <a:t>7</a:t>
            </a:fld>
            <a:endParaRPr sz="1200" dirty="0">
              <a:latin typeface="Verdana"/>
              <a:cs typeface="Verdana"/>
            </a:endParaRPr>
          </a:p>
        </p:txBody>
      </p:sp>
      <p:sp>
        <p:nvSpPr>
          <p:cNvPr id="2" name="Прямоугольник: скругленные углы 1">
            <a:extLst>
              <a:ext uri="{FF2B5EF4-FFF2-40B4-BE49-F238E27FC236}">
                <a16:creationId xmlns:a16="http://schemas.microsoft.com/office/drawing/2014/main" id="{FF1CB169-E2D3-F910-1B79-FFE3D4200F2B}"/>
              </a:ext>
            </a:extLst>
          </p:cNvPr>
          <p:cNvSpPr/>
          <p:nvPr/>
        </p:nvSpPr>
        <p:spPr>
          <a:xfrm>
            <a:off x="679937" y="1046575"/>
            <a:ext cx="5531188" cy="914400"/>
          </a:xfrm>
          <a:prstGeom prst="roundRect">
            <a:avLst/>
          </a:prstGeom>
          <a:gradFill>
            <a:gsLst>
              <a:gs pos="84000">
                <a:srgbClr val="EDF6F9"/>
              </a:gs>
              <a:gs pos="74000">
                <a:schemeClr val="accent1">
                  <a:lumMod val="5000"/>
                  <a:lumOff val="95000"/>
                </a:schemeClr>
              </a:gs>
              <a:gs pos="75000">
                <a:srgbClr val="EFF4FB"/>
              </a:gs>
              <a:gs pos="100000">
                <a:schemeClr val="accent1">
                  <a:lumMod val="20000"/>
                  <a:lumOff val="80000"/>
                </a:schemeClr>
              </a:gs>
              <a:gs pos="92000">
                <a:srgbClr val="EFF4FB"/>
              </a:gs>
              <a:gs pos="90000">
                <a:srgbClr val="EFF4FB"/>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Разработка основных показателей прогноза социально-экономического развития муниципального округа на трехлетний период</a:t>
            </a:r>
          </a:p>
        </p:txBody>
      </p:sp>
      <p:sp>
        <p:nvSpPr>
          <p:cNvPr id="3" name="Прямоугольник: скругленные углы 2">
            <a:extLst>
              <a:ext uri="{FF2B5EF4-FFF2-40B4-BE49-F238E27FC236}">
                <a16:creationId xmlns:a16="http://schemas.microsoft.com/office/drawing/2014/main" id="{830DDA51-D959-CD3B-D303-0C70828776B8}"/>
              </a:ext>
            </a:extLst>
          </p:cNvPr>
          <p:cNvSpPr/>
          <p:nvPr/>
        </p:nvSpPr>
        <p:spPr>
          <a:xfrm>
            <a:off x="679937" y="5016060"/>
            <a:ext cx="5531188" cy="914400"/>
          </a:xfrm>
          <a:prstGeom prst="roundRect">
            <a:avLst/>
          </a:prstGeom>
          <a:gradFill>
            <a:gsLst>
              <a:gs pos="83000">
                <a:srgbClr val="EDF6F9"/>
              </a:gs>
              <a:gs pos="74000">
                <a:schemeClr val="accent1">
                  <a:lumMod val="5000"/>
                  <a:lumOff val="95000"/>
                </a:schemeClr>
              </a:gs>
              <a:gs pos="75000">
                <a:srgbClr val="EFF4FB"/>
              </a:gs>
              <a:gs pos="100000">
                <a:schemeClr val="accent1">
                  <a:lumMod val="20000"/>
                  <a:lumOff val="80000"/>
                </a:schemeClr>
              </a:gs>
              <a:gs pos="92000">
                <a:srgbClr val="EFF4FB"/>
              </a:gs>
              <a:gs pos="90000">
                <a:srgbClr val="EFF4FB"/>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Внесение проекта бюджета муниципального округа в Совет депутатов.</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Рассмотрение проекта бюджета на заседаниях постоянных комиссий</a:t>
            </a:r>
          </a:p>
        </p:txBody>
      </p:sp>
      <p:sp>
        <p:nvSpPr>
          <p:cNvPr id="4" name="Прямоугольник: скругленные углы 3">
            <a:extLst>
              <a:ext uri="{FF2B5EF4-FFF2-40B4-BE49-F238E27FC236}">
                <a16:creationId xmlns:a16="http://schemas.microsoft.com/office/drawing/2014/main" id="{1B322766-F059-97EA-BD43-2153FEAB9ABF}"/>
              </a:ext>
            </a:extLst>
          </p:cNvPr>
          <p:cNvSpPr/>
          <p:nvPr/>
        </p:nvSpPr>
        <p:spPr>
          <a:xfrm>
            <a:off x="663406" y="3700499"/>
            <a:ext cx="5531188" cy="914400"/>
          </a:xfrm>
          <a:prstGeom prst="roundRect">
            <a:avLst/>
          </a:prstGeom>
          <a:gradFill>
            <a:gsLst>
              <a:gs pos="80000">
                <a:srgbClr val="EDF6F9"/>
              </a:gs>
              <a:gs pos="74000">
                <a:schemeClr val="accent1">
                  <a:lumMod val="5000"/>
                  <a:lumOff val="95000"/>
                </a:schemeClr>
              </a:gs>
              <a:gs pos="75000">
                <a:srgbClr val="EFF4FB"/>
              </a:gs>
              <a:gs pos="100000">
                <a:schemeClr val="accent1">
                  <a:lumMod val="20000"/>
                  <a:lumOff val="80000"/>
                </a:schemeClr>
              </a:gs>
              <a:gs pos="92000">
                <a:srgbClr val="EFF4FB"/>
              </a:gs>
              <a:gs pos="90000">
                <a:srgbClr val="EFF4FB"/>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Работа субъектами бюджетного планирования по подготовке обоснований бюджетных ассигнований и бюджетных заявок.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Формирование</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проекта бюджета муниципального округа</a:t>
            </a:r>
          </a:p>
        </p:txBody>
      </p:sp>
      <p:sp>
        <p:nvSpPr>
          <p:cNvPr id="9" name="Прямоугольник: скругленные углы 8">
            <a:extLst>
              <a:ext uri="{FF2B5EF4-FFF2-40B4-BE49-F238E27FC236}">
                <a16:creationId xmlns:a16="http://schemas.microsoft.com/office/drawing/2014/main" id="{E7E3DA34-0926-0426-CCA8-3E38625EA50E}"/>
              </a:ext>
            </a:extLst>
          </p:cNvPr>
          <p:cNvSpPr/>
          <p:nvPr/>
        </p:nvSpPr>
        <p:spPr>
          <a:xfrm>
            <a:off x="663406" y="6416652"/>
            <a:ext cx="5531188" cy="914400"/>
          </a:xfrm>
          <a:prstGeom prst="roundRect">
            <a:avLst/>
          </a:prstGeom>
          <a:gradFill>
            <a:gsLst>
              <a:gs pos="88000">
                <a:srgbClr val="EDF6F9"/>
              </a:gs>
              <a:gs pos="74000">
                <a:schemeClr val="accent1">
                  <a:lumMod val="5000"/>
                  <a:lumOff val="95000"/>
                </a:schemeClr>
              </a:gs>
              <a:gs pos="75000">
                <a:srgbClr val="EFF4FB"/>
              </a:gs>
              <a:gs pos="100000">
                <a:schemeClr val="accent1">
                  <a:lumMod val="20000"/>
                  <a:lumOff val="80000"/>
                </a:schemeClr>
              </a:gs>
              <a:gs pos="92000">
                <a:srgbClr val="EFF4FB"/>
              </a:gs>
              <a:gs pos="90000">
                <a:srgbClr val="EFF4FB"/>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marR="5080" lvl="0" indent="0" algn="ctr" defTabSz="914400" rtl="0" eaLnBrk="1" fontAlgn="auto" latinLnBrk="0" hangingPunct="1">
              <a:lnSpc>
                <a:spcPts val="1320"/>
              </a:lnSpc>
              <a:spcBef>
                <a:spcPts val="40"/>
              </a:spcBef>
              <a:spcAft>
                <a:spcPts val="0"/>
              </a:spcAft>
              <a:buClrTx/>
              <a:buSzTx/>
              <a:buFontTx/>
              <a:buNone/>
              <a:tabLst>
                <a:tab pos="1239520" algn="l"/>
              </a:tabLst>
              <a:defRPr/>
            </a:pPr>
            <a:r>
              <a:rPr kumimoji="0" lang="ru-RU"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Принятие проекта</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бюджета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на </a:t>
            </a:r>
            <a:r>
              <a:rPr kumimoji="0" lang="ru-RU"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з</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асе</a:t>
            </a:r>
            <a:r>
              <a:rPr kumimoji="0" lang="ru-RU"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a:t>
            </a:r>
            <a:r>
              <a:rPr kumimoji="0" lang="ru-RU" sz="14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а</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нии Совета депутатов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округа Семеновский Нижегородской области</a:t>
            </a:r>
          </a:p>
        </p:txBody>
      </p:sp>
      <p:sp>
        <p:nvSpPr>
          <p:cNvPr id="10" name="Прямоугольник: скругленные углы 9">
            <a:extLst>
              <a:ext uri="{FF2B5EF4-FFF2-40B4-BE49-F238E27FC236}">
                <a16:creationId xmlns:a16="http://schemas.microsoft.com/office/drawing/2014/main" id="{20F2178F-192A-7E5D-8E32-1EB4C78981F4}"/>
              </a:ext>
            </a:extLst>
          </p:cNvPr>
          <p:cNvSpPr/>
          <p:nvPr/>
        </p:nvSpPr>
        <p:spPr>
          <a:xfrm>
            <a:off x="672549" y="2362491"/>
            <a:ext cx="5531188" cy="914400"/>
          </a:xfrm>
          <a:prstGeom prst="roundRect">
            <a:avLst/>
          </a:prstGeom>
          <a:gradFill>
            <a:gsLst>
              <a:gs pos="85000">
                <a:srgbClr val="EDF6F9"/>
              </a:gs>
              <a:gs pos="74000">
                <a:schemeClr val="accent1">
                  <a:lumMod val="5000"/>
                  <a:lumOff val="95000"/>
                </a:schemeClr>
              </a:gs>
              <a:gs pos="75000">
                <a:srgbClr val="EFF4FB"/>
              </a:gs>
              <a:gs pos="100000">
                <a:schemeClr val="accent1">
                  <a:lumMod val="20000"/>
                  <a:lumOff val="80000"/>
                </a:schemeClr>
              </a:gs>
              <a:gs pos="92000">
                <a:srgbClr val="EFF4FB"/>
              </a:gs>
              <a:gs pos="90000">
                <a:srgbClr val="EFF4FB"/>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Определение основных направлений бюджетной и налоговой политики на трехлетний период.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Определение основных параметров бюджета</a:t>
            </a:r>
          </a:p>
        </p:txBody>
      </p:sp>
      <p:sp>
        <p:nvSpPr>
          <p:cNvPr id="11" name="Прямоугольник: скругленные углы 10">
            <a:extLst>
              <a:ext uri="{FF2B5EF4-FFF2-40B4-BE49-F238E27FC236}">
                <a16:creationId xmlns:a16="http://schemas.microsoft.com/office/drawing/2014/main" id="{E2144201-B45E-7B65-3B95-53ADDB0A7911}"/>
              </a:ext>
            </a:extLst>
          </p:cNvPr>
          <p:cNvSpPr/>
          <p:nvPr/>
        </p:nvSpPr>
        <p:spPr>
          <a:xfrm>
            <a:off x="679937" y="7872121"/>
            <a:ext cx="5531188" cy="914400"/>
          </a:xfrm>
          <a:prstGeom prst="roundRect">
            <a:avLst/>
          </a:prstGeom>
          <a:gradFill>
            <a:gsLst>
              <a:gs pos="82000">
                <a:srgbClr val="EDF6F9"/>
              </a:gs>
              <a:gs pos="74000">
                <a:schemeClr val="accent1">
                  <a:lumMod val="5000"/>
                  <a:lumOff val="95000"/>
                </a:schemeClr>
              </a:gs>
              <a:gs pos="75000">
                <a:srgbClr val="EFF4FB"/>
              </a:gs>
              <a:gs pos="100000">
                <a:schemeClr val="accent1">
                  <a:lumMod val="20000"/>
                  <a:lumOff val="80000"/>
                </a:schemeClr>
              </a:gs>
              <a:gs pos="92000">
                <a:srgbClr val="EFF4FB"/>
              </a:gs>
              <a:gs pos="90000">
                <a:srgbClr val="EFF4FB"/>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marR="0" lvl="0" indent="0" algn="ctr" defTabSz="914400" rtl="0" eaLnBrk="1" fontAlgn="auto" latinLnBrk="0" hangingPunct="1">
              <a:lnSpc>
                <a:spcPts val="1675"/>
              </a:lnSpc>
              <a:spcBef>
                <a:spcPts val="105"/>
              </a:spcBef>
              <a:spcAft>
                <a:spcPts val="0"/>
              </a:spcAft>
              <a:buClrTx/>
              <a:buSzTx/>
              <a:buFontTx/>
              <a:buNone/>
              <a:tabLst/>
              <a:defRPr/>
            </a:pPr>
            <a:r>
              <a:rPr kumimoji="0" lang="ru-RU"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Вступление</a:t>
            </a:r>
            <a:r>
              <a:rPr kumimoji="0" lang="ru-RU"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a:t>
            </a:r>
            <a:r>
              <a:rPr kumimoji="0" lang="ru-RU"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силу</a:t>
            </a:r>
            <a:r>
              <a:rPr kumimoji="0" lang="ru-RU"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решения Совета депутатов муниципального округа Семеновский Нижегородской области о бюджете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муниципального</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округа Семеновский на очередной финансовый год и плановый период</a:t>
            </a:r>
          </a:p>
        </p:txBody>
      </p:sp>
      <p:cxnSp>
        <p:nvCxnSpPr>
          <p:cNvPr id="46" name="Прямая соединительная линия 45">
            <a:extLst>
              <a:ext uri="{FF2B5EF4-FFF2-40B4-BE49-F238E27FC236}">
                <a16:creationId xmlns:a16="http://schemas.microsoft.com/office/drawing/2014/main" id="{91DB567E-A38C-B7EE-8F75-E6FCB06E49E2}"/>
              </a:ext>
            </a:extLst>
          </p:cNvPr>
          <p:cNvCxnSpPr/>
          <p:nvPr/>
        </p:nvCxnSpPr>
        <p:spPr>
          <a:xfrm>
            <a:off x="6211124" y="8458200"/>
            <a:ext cx="4944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8A998FFD-8F46-A7A0-2507-CDEB12FE0EC8}"/>
              </a:ext>
            </a:extLst>
          </p:cNvPr>
          <p:cNvCxnSpPr/>
          <p:nvPr/>
        </p:nvCxnSpPr>
        <p:spPr>
          <a:xfrm>
            <a:off x="6194594" y="6873852"/>
            <a:ext cx="4944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46A59A76-5219-8C25-6A63-11A649D2C496}"/>
              </a:ext>
            </a:extLst>
          </p:cNvPr>
          <p:cNvCxnSpPr/>
          <p:nvPr/>
        </p:nvCxnSpPr>
        <p:spPr>
          <a:xfrm>
            <a:off x="6194594" y="5473260"/>
            <a:ext cx="4944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232A4E1D-5323-F75B-F0C8-76A810DD7F13}"/>
              </a:ext>
            </a:extLst>
          </p:cNvPr>
          <p:cNvCxnSpPr>
            <a:cxnSpLocks/>
          </p:cNvCxnSpPr>
          <p:nvPr/>
        </p:nvCxnSpPr>
        <p:spPr>
          <a:xfrm>
            <a:off x="6194594" y="4157699"/>
            <a:ext cx="5275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B9613EB8-7D76-67FA-D477-46878FA91DCE}"/>
              </a:ext>
            </a:extLst>
          </p:cNvPr>
          <p:cNvCxnSpPr>
            <a:cxnSpLocks/>
          </p:cNvCxnSpPr>
          <p:nvPr/>
        </p:nvCxnSpPr>
        <p:spPr>
          <a:xfrm>
            <a:off x="6194594" y="2743200"/>
            <a:ext cx="5275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5CD70D58-4ED7-99FF-C6F2-AEEF274D08ED}"/>
              </a:ext>
            </a:extLst>
          </p:cNvPr>
          <p:cNvCxnSpPr/>
          <p:nvPr/>
        </p:nvCxnSpPr>
        <p:spPr>
          <a:xfrm>
            <a:off x="168930" y="2743200"/>
            <a:ext cx="4944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id="{939D9940-DD35-19FA-5433-B81D07824C26}"/>
              </a:ext>
            </a:extLst>
          </p:cNvPr>
          <p:cNvCxnSpPr/>
          <p:nvPr/>
        </p:nvCxnSpPr>
        <p:spPr>
          <a:xfrm>
            <a:off x="137592" y="4183099"/>
            <a:ext cx="4944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D1241A9C-1D29-C65F-D4DD-0C0BF38665E6}"/>
              </a:ext>
            </a:extLst>
          </p:cNvPr>
          <p:cNvCxnSpPr>
            <a:cxnSpLocks/>
          </p:cNvCxnSpPr>
          <p:nvPr/>
        </p:nvCxnSpPr>
        <p:spPr>
          <a:xfrm flipV="1">
            <a:off x="137592" y="5460560"/>
            <a:ext cx="542345" cy="12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id="{BCE1B4D8-FD8B-41A5-6867-BDDA1B313DD7}"/>
              </a:ext>
            </a:extLst>
          </p:cNvPr>
          <p:cNvCxnSpPr/>
          <p:nvPr/>
        </p:nvCxnSpPr>
        <p:spPr>
          <a:xfrm>
            <a:off x="137592" y="6848452"/>
            <a:ext cx="4944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id="{AA832893-66CE-0B35-1E05-EB9EC83ABBFD}"/>
              </a:ext>
            </a:extLst>
          </p:cNvPr>
          <p:cNvCxnSpPr>
            <a:cxnSpLocks/>
          </p:cNvCxnSpPr>
          <p:nvPr/>
        </p:nvCxnSpPr>
        <p:spPr>
          <a:xfrm flipV="1">
            <a:off x="142977" y="8316621"/>
            <a:ext cx="539891" cy="126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a16="http://schemas.microsoft.com/office/drawing/2014/main" id="{CA9B6835-D88D-5FA0-EEAE-88664153A54D}"/>
              </a:ext>
            </a:extLst>
          </p:cNvPr>
          <p:cNvCxnSpPr>
            <a:cxnSpLocks/>
          </p:cNvCxnSpPr>
          <p:nvPr/>
        </p:nvCxnSpPr>
        <p:spPr>
          <a:xfrm flipH="1">
            <a:off x="142977" y="1143000"/>
            <a:ext cx="25953" cy="71863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id="{D0AB3C37-DB32-58FE-EF06-E551F1F598D2}"/>
              </a:ext>
            </a:extLst>
          </p:cNvPr>
          <p:cNvCxnSpPr>
            <a:cxnSpLocks/>
          </p:cNvCxnSpPr>
          <p:nvPr/>
        </p:nvCxnSpPr>
        <p:spPr>
          <a:xfrm>
            <a:off x="168930" y="1143000"/>
            <a:ext cx="5110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id="{90DDC5F5-9CF5-C433-6CBC-EFD8E6639365}"/>
              </a:ext>
            </a:extLst>
          </p:cNvPr>
          <p:cNvCxnSpPr>
            <a:cxnSpLocks/>
          </p:cNvCxnSpPr>
          <p:nvPr/>
        </p:nvCxnSpPr>
        <p:spPr>
          <a:xfrm>
            <a:off x="6722132" y="1130301"/>
            <a:ext cx="0" cy="73278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id="{A00D3093-CCB9-8705-AC13-4391CBF71312}"/>
              </a:ext>
            </a:extLst>
          </p:cNvPr>
          <p:cNvCxnSpPr/>
          <p:nvPr/>
        </p:nvCxnSpPr>
        <p:spPr>
          <a:xfrm>
            <a:off x="6227656" y="1143000"/>
            <a:ext cx="49447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432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205804" y="152400"/>
            <a:ext cx="6652196" cy="7444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Муниципальная программа</a:t>
            </a:r>
          </a:p>
          <a:p>
            <a:pPr marL="12700" algn="ctr">
              <a:spcBef>
                <a:spcPts val="100"/>
              </a:spcBef>
              <a:spcAft>
                <a:spcPts val="0"/>
              </a:spcAft>
            </a:pPr>
            <a:r>
              <a:rPr lang="ru-RU" b="1" dirty="0">
                <a:solidFill>
                  <a:srgbClr val="002060"/>
                </a:solidFill>
                <a:effectLst/>
                <a:latin typeface="Arial" panose="020B0604020202020204" pitchFamily="34" charset="0"/>
                <a:ea typeface="Verdana" panose="020B0604030504040204" pitchFamily="34" charset="0"/>
                <a:cs typeface="Arial" panose="020B0604020202020204" pitchFamily="34" charset="0"/>
              </a:rPr>
              <a:t>«Развитие жилищно-коммунального хозяйства и инфраструктуры муниципального округа Семеновский Нижегородской области»</a:t>
            </a:r>
          </a:p>
        </p:txBody>
      </p:sp>
      <p:sp>
        <p:nvSpPr>
          <p:cNvPr id="6" name="Прямоугольник 5"/>
          <p:cNvSpPr/>
          <p:nvPr/>
        </p:nvSpPr>
        <p:spPr>
          <a:xfrm>
            <a:off x="-163448" y="1284806"/>
            <a:ext cx="3695311" cy="1464503"/>
          </a:xfrm>
          <a:prstGeom prst="rect">
            <a:avLst/>
          </a:prstGeom>
        </p:spPr>
        <p:txBody>
          <a:bodyPr wrap="square">
            <a:spAutoFit/>
          </a:bodyPr>
          <a:lstStyle/>
          <a:p>
            <a:pPr marL="309245">
              <a:lnSpc>
                <a:spcPts val="1565"/>
              </a:lnSpc>
              <a:spcBef>
                <a:spcPts val="605"/>
              </a:spcBef>
              <a:spcAft>
                <a:spcPts val="0"/>
              </a:spcAft>
            </a:pPr>
            <a:r>
              <a:rPr lang="ru-RU" sz="16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Цель</a:t>
            </a:r>
            <a:r>
              <a:rPr lang="ru-RU" sz="1600" b="1" spc="135"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программы</a:t>
            </a:r>
          </a:p>
          <a:p>
            <a:pPr marL="314960">
              <a:lnSpc>
                <a:spcPts val="1270"/>
              </a:lnSpc>
              <a:spcAft>
                <a:spcPts val="0"/>
              </a:spcAft>
            </a:pPr>
            <a:endParaRPr lang="ru-RU" sz="13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14960">
              <a:lnSpc>
                <a:spcPts val="1270"/>
              </a:lnSpc>
              <a:spcAft>
                <a:spcPts val="0"/>
              </a:spcAft>
            </a:pPr>
            <a:r>
              <a:rPr lang="ru-RU" sz="13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развитие жилищно-коммунального хозяйства и инфраструктуры муниципального округа Семеновский и приведение к нормативным показателям, обеспечивающим комфортное проживание жителей</a:t>
            </a:r>
            <a:endParaRPr lang="ru-RU" sz="13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Прямоугольник 6"/>
          <p:cNvSpPr/>
          <p:nvPr/>
        </p:nvSpPr>
        <p:spPr>
          <a:xfrm>
            <a:off x="3095627" y="1251255"/>
            <a:ext cx="3571680" cy="338554"/>
          </a:xfrm>
          <a:prstGeom prst="rect">
            <a:avLst/>
          </a:prstGeom>
        </p:spPr>
        <p:txBody>
          <a:bodyPr wrap="square">
            <a:spAutoFit/>
          </a:bodyPr>
          <a:lstStyle/>
          <a:p>
            <a:pPr marL="314960">
              <a:spcBef>
                <a:spcPts val="85"/>
              </a:spcBef>
              <a:spcAft>
                <a:spcPts val="0"/>
              </a:spcAft>
              <a:tabLst>
                <a:tab pos="2970530" algn="l"/>
              </a:tabLst>
            </a:pPr>
            <a:r>
              <a:rPr lang="ru-RU" sz="16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rPr>
              <a:t>Программа Утверждена</a:t>
            </a:r>
            <a:endParaRPr lang="ru-RU" sz="16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p:txBody>
      </p:sp>
      <p:grpSp>
        <p:nvGrpSpPr>
          <p:cNvPr id="9" name="Group 558"/>
          <p:cNvGrpSpPr>
            <a:grpSpLocks/>
          </p:cNvGrpSpPr>
          <p:nvPr/>
        </p:nvGrpSpPr>
        <p:grpSpPr bwMode="auto">
          <a:xfrm>
            <a:off x="3695209" y="3657901"/>
            <a:ext cx="3016885" cy="970034"/>
            <a:chOff x="5486" y="1781"/>
            <a:chExt cx="4751" cy="1496"/>
          </a:xfrm>
          <a:solidFill>
            <a:srgbClr val="4F2270"/>
          </a:solidFill>
        </p:grpSpPr>
        <p:sp>
          <p:nvSpPr>
            <p:cNvPr id="10" name="Freeform 564"/>
            <p:cNvSpPr>
              <a:spLocks/>
            </p:cNvSpPr>
            <p:nvPr/>
          </p:nvSpPr>
          <p:spPr bwMode="auto">
            <a:xfrm>
              <a:off x="5674" y="1781"/>
              <a:ext cx="864" cy="1477"/>
            </a:xfrm>
            <a:custGeom>
              <a:avLst/>
              <a:gdLst>
                <a:gd name="T0" fmla="+- 0 6399 5679"/>
                <a:gd name="T1" fmla="*/ T0 w 864"/>
                <a:gd name="T2" fmla="+- 0 578 578"/>
                <a:gd name="T3" fmla="*/ 578 h 2685"/>
                <a:gd name="T4" fmla="+- 0 5823 5679"/>
                <a:gd name="T5" fmla="*/ T4 w 864"/>
                <a:gd name="T6" fmla="+- 0 578 578"/>
                <a:gd name="T7" fmla="*/ 578 h 2685"/>
                <a:gd name="T8" fmla="+- 0 5767 5679"/>
                <a:gd name="T9" fmla="*/ T8 w 864"/>
                <a:gd name="T10" fmla="+- 0 589 578"/>
                <a:gd name="T11" fmla="*/ 589 h 2685"/>
                <a:gd name="T12" fmla="+- 0 5721 5679"/>
                <a:gd name="T13" fmla="*/ T12 w 864"/>
                <a:gd name="T14" fmla="+- 0 620 578"/>
                <a:gd name="T15" fmla="*/ 620 h 2685"/>
                <a:gd name="T16" fmla="+- 0 5690 5679"/>
                <a:gd name="T17" fmla="*/ T16 w 864"/>
                <a:gd name="T18" fmla="+- 0 666 578"/>
                <a:gd name="T19" fmla="*/ 666 h 2685"/>
                <a:gd name="T20" fmla="+- 0 5679 5679"/>
                <a:gd name="T21" fmla="*/ T20 w 864"/>
                <a:gd name="T22" fmla="+- 0 722 578"/>
                <a:gd name="T23" fmla="*/ 722 h 2685"/>
                <a:gd name="T24" fmla="+- 0 5679 5679"/>
                <a:gd name="T25" fmla="*/ T24 w 864"/>
                <a:gd name="T26" fmla="+- 0 3118 578"/>
                <a:gd name="T27" fmla="*/ 3118 h 2685"/>
                <a:gd name="T28" fmla="+- 0 5690 5679"/>
                <a:gd name="T29" fmla="*/ T28 w 864"/>
                <a:gd name="T30" fmla="+- 0 3174 578"/>
                <a:gd name="T31" fmla="*/ 3174 h 2685"/>
                <a:gd name="T32" fmla="+- 0 5721 5679"/>
                <a:gd name="T33" fmla="*/ T32 w 864"/>
                <a:gd name="T34" fmla="+- 0 3220 578"/>
                <a:gd name="T35" fmla="*/ 3220 h 2685"/>
                <a:gd name="T36" fmla="+- 0 5767 5679"/>
                <a:gd name="T37" fmla="*/ T36 w 864"/>
                <a:gd name="T38" fmla="+- 0 3251 578"/>
                <a:gd name="T39" fmla="*/ 3251 h 2685"/>
                <a:gd name="T40" fmla="+- 0 5823 5679"/>
                <a:gd name="T41" fmla="*/ T40 w 864"/>
                <a:gd name="T42" fmla="+- 0 3262 578"/>
                <a:gd name="T43" fmla="*/ 3262 h 2685"/>
                <a:gd name="T44" fmla="+- 0 6399 5679"/>
                <a:gd name="T45" fmla="*/ T44 w 864"/>
                <a:gd name="T46" fmla="+- 0 3262 578"/>
                <a:gd name="T47" fmla="*/ 3262 h 2685"/>
                <a:gd name="T48" fmla="+- 0 6455 5679"/>
                <a:gd name="T49" fmla="*/ T48 w 864"/>
                <a:gd name="T50" fmla="+- 0 3251 578"/>
                <a:gd name="T51" fmla="*/ 3251 h 2685"/>
                <a:gd name="T52" fmla="+- 0 6500 5679"/>
                <a:gd name="T53" fmla="*/ T52 w 864"/>
                <a:gd name="T54" fmla="+- 0 3220 578"/>
                <a:gd name="T55" fmla="*/ 3220 h 2685"/>
                <a:gd name="T56" fmla="+- 0 6531 5679"/>
                <a:gd name="T57" fmla="*/ T56 w 864"/>
                <a:gd name="T58" fmla="+- 0 3174 578"/>
                <a:gd name="T59" fmla="*/ 3174 h 2685"/>
                <a:gd name="T60" fmla="+- 0 6543 5679"/>
                <a:gd name="T61" fmla="*/ T60 w 864"/>
                <a:gd name="T62" fmla="+- 0 3118 578"/>
                <a:gd name="T63" fmla="*/ 3118 h 2685"/>
                <a:gd name="T64" fmla="+- 0 6543 5679"/>
                <a:gd name="T65" fmla="*/ T64 w 864"/>
                <a:gd name="T66" fmla="+- 0 722 578"/>
                <a:gd name="T67" fmla="*/ 722 h 2685"/>
                <a:gd name="T68" fmla="+- 0 6531 5679"/>
                <a:gd name="T69" fmla="*/ T68 w 864"/>
                <a:gd name="T70" fmla="+- 0 666 578"/>
                <a:gd name="T71" fmla="*/ 666 h 2685"/>
                <a:gd name="T72" fmla="+- 0 6500 5679"/>
                <a:gd name="T73" fmla="*/ T72 w 864"/>
                <a:gd name="T74" fmla="+- 0 620 578"/>
                <a:gd name="T75" fmla="*/ 620 h 2685"/>
                <a:gd name="T76" fmla="+- 0 6455 5679"/>
                <a:gd name="T77" fmla="*/ T76 w 864"/>
                <a:gd name="T78" fmla="+- 0 589 578"/>
                <a:gd name="T79" fmla="*/ 589 h 2685"/>
                <a:gd name="T80" fmla="+- 0 6399 5679"/>
                <a:gd name="T81" fmla="*/ T80 w 864"/>
                <a:gd name="T82" fmla="+- 0 578 578"/>
                <a:gd name="T83" fmla="*/ 578 h 2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685">
                  <a:moveTo>
                    <a:pt x="720" y="0"/>
                  </a:moveTo>
                  <a:lnTo>
                    <a:pt x="144" y="0"/>
                  </a:lnTo>
                  <a:lnTo>
                    <a:pt x="88" y="11"/>
                  </a:lnTo>
                  <a:lnTo>
                    <a:pt x="42" y="42"/>
                  </a:lnTo>
                  <a:lnTo>
                    <a:pt x="11" y="88"/>
                  </a:lnTo>
                  <a:lnTo>
                    <a:pt x="0" y="144"/>
                  </a:lnTo>
                  <a:lnTo>
                    <a:pt x="0" y="2540"/>
                  </a:lnTo>
                  <a:lnTo>
                    <a:pt x="11" y="2596"/>
                  </a:lnTo>
                  <a:lnTo>
                    <a:pt x="42" y="2642"/>
                  </a:lnTo>
                  <a:lnTo>
                    <a:pt x="88" y="2673"/>
                  </a:lnTo>
                  <a:lnTo>
                    <a:pt x="144" y="2684"/>
                  </a:lnTo>
                  <a:lnTo>
                    <a:pt x="720" y="2684"/>
                  </a:lnTo>
                  <a:lnTo>
                    <a:pt x="776" y="2673"/>
                  </a:lnTo>
                  <a:lnTo>
                    <a:pt x="821" y="2642"/>
                  </a:lnTo>
                  <a:lnTo>
                    <a:pt x="852" y="2596"/>
                  </a:lnTo>
                  <a:lnTo>
                    <a:pt x="864" y="2540"/>
                  </a:lnTo>
                  <a:lnTo>
                    <a:pt x="864" y="144"/>
                  </a:lnTo>
                  <a:lnTo>
                    <a:pt x="852" y="88"/>
                  </a:lnTo>
                  <a:lnTo>
                    <a:pt x="821" y="42"/>
                  </a:lnTo>
                  <a:lnTo>
                    <a:pt x="776" y="11"/>
                  </a:lnTo>
                  <a:lnTo>
                    <a:pt x="7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solidFill>
                  <a:schemeClr val="tx1">
                    <a:lumMod val="65000"/>
                    <a:lumOff val="35000"/>
                  </a:schemeClr>
                </a:solidFill>
              </a:endParaRPr>
            </a:p>
          </p:txBody>
        </p:sp>
        <p:cxnSp>
          <p:nvCxnSpPr>
            <p:cNvPr id="13" name="Line 559"/>
            <p:cNvCxnSpPr>
              <a:cxnSpLocks noChangeShapeType="1"/>
            </p:cNvCxnSpPr>
            <p:nvPr/>
          </p:nvCxnSpPr>
          <p:spPr bwMode="auto">
            <a:xfrm>
              <a:off x="5486" y="3277"/>
              <a:ext cx="4751" cy="0"/>
            </a:xfrm>
            <a:prstGeom prst="line">
              <a:avLst/>
            </a:prstGeom>
            <a:grpFill/>
            <a:ln w="9525">
              <a:solidFill>
                <a:schemeClr val="tx2"/>
              </a:solidFill>
              <a:prstDash val="solid"/>
              <a:round/>
              <a:headEnd/>
              <a:tailEnd/>
            </a:ln>
          </p:spPr>
        </p:cxnSp>
      </p:grpSp>
      <p:sp>
        <p:nvSpPr>
          <p:cNvPr id="15" name="Прямоугольник 14"/>
          <p:cNvSpPr/>
          <p:nvPr/>
        </p:nvSpPr>
        <p:spPr>
          <a:xfrm>
            <a:off x="3657600" y="3200400"/>
            <a:ext cx="844462" cy="461665"/>
          </a:xfrm>
          <a:prstGeom prst="rect">
            <a:avLst/>
          </a:prstGeom>
        </p:spPr>
        <p:txBody>
          <a:bodyPr wrap="none">
            <a:spAutoFit/>
          </a:bodyPr>
          <a:lstStyle/>
          <a:p>
            <a:pPr marL="12700" marR="46990" algn="r">
              <a:spcBef>
                <a:spcPts val="595"/>
              </a:spcBef>
              <a:spcAft>
                <a:spcPts val="0"/>
              </a:spcAft>
            </a:pPr>
            <a:r>
              <a:rPr lang="ru-RU" sz="2400" b="1" dirty="0">
                <a:solidFill>
                  <a:schemeClr val="tx2">
                    <a:lumMod val="75000"/>
                  </a:schemeClr>
                </a:solidFill>
                <a:latin typeface="Arial" panose="020B0604020202020204" pitchFamily="34" charset="0"/>
                <a:ea typeface="Tahoma" panose="020B0604030504040204" pitchFamily="34" charset="0"/>
                <a:cs typeface="Arial" panose="020B0604020202020204" pitchFamily="34" charset="0"/>
              </a:rPr>
              <a:t>35,6</a:t>
            </a:r>
          </a:p>
        </p:txBody>
      </p:sp>
      <p:sp>
        <p:nvSpPr>
          <p:cNvPr id="16" name="Прямоугольник 15"/>
          <p:cNvSpPr/>
          <p:nvPr/>
        </p:nvSpPr>
        <p:spPr>
          <a:xfrm>
            <a:off x="4800600" y="3276600"/>
            <a:ext cx="844462" cy="461665"/>
          </a:xfrm>
          <a:prstGeom prst="rect">
            <a:avLst/>
          </a:prstGeom>
        </p:spPr>
        <p:txBody>
          <a:bodyPr wrap="none">
            <a:spAutoFit/>
          </a:bodyPr>
          <a:lstStyle/>
          <a:p>
            <a:pPr marL="12700" marR="46990" algn="r">
              <a:spcBef>
                <a:spcPts val="595"/>
              </a:spcBef>
              <a:spcAft>
                <a:spcPts val="0"/>
              </a:spcAft>
            </a:pPr>
            <a:r>
              <a:rPr lang="ru-RU" sz="2400" b="1" dirty="0">
                <a:solidFill>
                  <a:schemeClr val="tx2">
                    <a:lumMod val="75000"/>
                  </a:schemeClr>
                </a:solidFill>
                <a:latin typeface="Arial" panose="020B0604020202020204" pitchFamily="34" charset="0"/>
                <a:ea typeface="Tahoma" panose="020B0604030504040204" pitchFamily="34" charset="0"/>
                <a:cs typeface="Arial" panose="020B0604020202020204" pitchFamily="34" charset="0"/>
              </a:rPr>
              <a:t>33,4</a:t>
            </a:r>
          </a:p>
        </p:txBody>
      </p:sp>
      <p:sp>
        <p:nvSpPr>
          <p:cNvPr id="17" name="Прямоугольник 16"/>
          <p:cNvSpPr/>
          <p:nvPr/>
        </p:nvSpPr>
        <p:spPr>
          <a:xfrm>
            <a:off x="5791200" y="2971800"/>
            <a:ext cx="844462" cy="461665"/>
          </a:xfrm>
          <a:prstGeom prst="rect">
            <a:avLst/>
          </a:prstGeom>
        </p:spPr>
        <p:txBody>
          <a:bodyPr wrap="none">
            <a:spAutoFit/>
          </a:bodyPr>
          <a:lstStyle/>
          <a:p>
            <a:pPr marL="12700" marR="46990" algn="r">
              <a:spcBef>
                <a:spcPts val="595"/>
              </a:spcBef>
              <a:spcAft>
                <a:spcPts val="0"/>
              </a:spcAft>
            </a:pPr>
            <a:r>
              <a:rPr lang="ru-RU" sz="2400" b="1" dirty="0">
                <a:solidFill>
                  <a:schemeClr val="tx2">
                    <a:lumMod val="75000"/>
                  </a:schemeClr>
                </a:solidFill>
                <a:latin typeface="Arial" panose="020B0604020202020204" pitchFamily="34" charset="0"/>
                <a:ea typeface="Tahoma" panose="020B0604030504040204" pitchFamily="34" charset="0"/>
                <a:cs typeface="Arial" panose="020B0604020202020204" pitchFamily="34" charset="0"/>
              </a:rPr>
              <a:t>55,4</a:t>
            </a:r>
          </a:p>
        </p:txBody>
      </p:sp>
      <p:sp>
        <p:nvSpPr>
          <p:cNvPr id="18" name="Прямоугольник 17"/>
          <p:cNvSpPr/>
          <p:nvPr/>
        </p:nvSpPr>
        <p:spPr>
          <a:xfrm>
            <a:off x="3701623" y="4618686"/>
            <a:ext cx="774572" cy="369332"/>
          </a:xfrm>
          <a:prstGeom prst="rect">
            <a:avLst/>
          </a:prstGeom>
        </p:spPr>
        <p:txBody>
          <a:bodyPr wrap="none">
            <a:spAutoFit/>
          </a:bodyPr>
          <a:lstStyle/>
          <a:p>
            <a:pPr algn="r">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Arial" panose="020B0604020202020204" pitchFamily="34" charset="0"/>
              </a:rPr>
              <a:t>2026</a:t>
            </a:r>
            <a:endParaRPr lang="ru-RU" sz="1400" dirty="0">
              <a:solidFill>
                <a:schemeClr val="tx2">
                  <a:lumMod val="75000"/>
                </a:schemeClr>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9" name="Прямоугольник 18"/>
          <p:cNvSpPr/>
          <p:nvPr/>
        </p:nvSpPr>
        <p:spPr>
          <a:xfrm>
            <a:off x="4872490" y="4615618"/>
            <a:ext cx="774572" cy="369332"/>
          </a:xfrm>
          <a:prstGeom prst="rect">
            <a:avLst/>
          </a:prstGeom>
        </p:spPr>
        <p:txBody>
          <a:bodyPr wrap="none">
            <a:spAutoFit/>
          </a:bodyPr>
          <a:lstStyle/>
          <a:p>
            <a:pPr algn="r">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2027</a:t>
            </a:r>
            <a:endParaRPr lang="ru-RU" sz="14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5913247" y="4615618"/>
            <a:ext cx="774572" cy="369332"/>
          </a:xfrm>
          <a:prstGeom prst="rect">
            <a:avLst/>
          </a:prstGeom>
        </p:spPr>
        <p:txBody>
          <a:bodyPr wrap="none">
            <a:spAutoFit/>
          </a:bodyPr>
          <a:lstStyle/>
          <a:p>
            <a:pPr algn="r">
              <a:spcAft>
                <a:spcPts val="0"/>
              </a:spcAft>
            </a:pPr>
            <a:r>
              <a:rPr lang="ru-RU" b="1" dirty="0">
                <a:solidFill>
                  <a:schemeClr val="tx2">
                    <a:lumMod val="75000"/>
                  </a:schemeClr>
                </a:solidFill>
                <a:latin typeface="Tahoma" panose="020B0604030504040204" pitchFamily="34" charset="0"/>
                <a:ea typeface="Verdana" panose="020B0604030504040204" pitchFamily="34" charset="0"/>
                <a:cs typeface="Verdana" panose="020B0604030504040204" pitchFamily="34" charset="0"/>
              </a:rPr>
              <a:t>2028</a:t>
            </a:r>
            <a:endParaRPr lang="ru-RU" sz="14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567">
            <a:extLst>
              <a:ext uri="{FF2B5EF4-FFF2-40B4-BE49-F238E27FC236}">
                <a16:creationId xmlns:a16="http://schemas.microsoft.com/office/drawing/2014/main" id="{B2128DC1-4B10-2B28-853A-3141B4286EC1}"/>
              </a:ext>
            </a:extLst>
          </p:cNvPr>
          <p:cNvSpPr txBox="1">
            <a:spLocks noChangeArrowheads="1"/>
          </p:cNvSpPr>
          <p:nvPr/>
        </p:nvSpPr>
        <p:spPr bwMode="auto">
          <a:xfrm>
            <a:off x="-381000" y="3657600"/>
            <a:ext cx="4292727" cy="1022278"/>
          </a:xfrm>
          <a:prstGeom prst="rect">
            <a:avLst/>
          </a:prstGeom>
          <a:noFill/>
          <a:ln>
            <a:noFill/>
          </a:ln>
        </p:spPr>
        <p:txBody>
          <a:bodyPr rot="0" vert="horz" wrap="square" lIns="0" tIns="0" rIns="0" bIns="0" anchor="t" anchorCtr="0" upright="1">
            <a:noAutofit/>
          </a:bodyPr>
          <a:lstStyle/>
          <a:p>
            <a:pPr marL="144780" marR="132715" algn="ctr">
              <a:lnSpc>
                <a:spcPct val="98000"/>
              </a:lnSpc>
              <a:spcBef>
                <a:spcPts val="5"/>
              </a:spcBef>
              <a:spcAft>
                <a:spcPts val="0"/>
              </a:spcAft>
            </a:pPr>
            <a:endParaRPr lang="ru-RU" dirty="0">
              <a:solidFill>
                <a:schemeClr val="tx2">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715" algn="ctr">
              <a:lnSpc>
                <a:spcPct val="98000"/>
              </a:lnSpc>
              <a:spcBef>
                <a:spcPts val="5"/>
              </a:spcBef>
              <a:spcAft>
                <a:spcPts val="0"/>
              </a:spcAft>
            </a:pP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Расходы</a:t>
            </a:r>
            <a:r>
              <a:rPr lang="ru-RU" b="1" spc="13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на</a:t>
            </a:r>
            <a:r>
              <a:rPr lang="ru-RU" b="1" spc="13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выполнение</a:t>
            </a:r>
          </a:p>
          <a:p>
            <a:pPr marL="144780" marR="132715" algn="ctr">
              <a:lnSpc>
                <a:spcPct val="98000"/>
              </a:lnSpc>
              <a:spcBef>
                <a:spcPts val="5"/>
              </a:spcBef>
              <a:spcAft>
                <a:spcPts val="0"/>
              </a:spcAft>
            </a:pPr>
            <a:r>
              <a:rPr lang="ru-RU" b="1" spc="-42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программы</a:t>
            </a:r>
            <a:r>
              <a:rPr lang="ru-RU"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в</a:t>
            </a:r>
            <a:r>
              <a:rPr lang="ru-RU" b="1" spc="-7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2026</a:t>
            </a:r>
            <a:r>
              <a:rPr lang="ru-RU" b="1" spc="-70"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 </a:t>
            </a:r>
            <a:r>
              <a:rPr lang="ru-RU"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rPr>
              <a:t>году</a:t>
            </a:r>
            <a:endParaRPr lang="en-US" b="1" spc="-5" dirty="0">
              <a:solidFill>
                <a:schemeClr val="accent1">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marL="144780" marR="132715" algn="ctr">
              <a:lnSpc>
                <a:spcPct val="98000"/>
              </a:lnSpc>
              <a:spcBef>
                <a:spcPts val="5"/>
              </a:spcBef>
              <a:spcAft>
                <a:spcPts val="0"/>
              </a:spcAft>
            </a:pPr>
            <a:r>
              <a:rPr kumimoji="0" lang="ru-RU" b="1" i="0" u="none" strike="noStrike" kern="1200" cap="none" spc="-5" normalizeH="0" baseline="0" noProof="0" dirty="0">
                <a:ln>
                  <a:noFill/>
                </a:ln>
                <a:solidFill>
                  <a:schemeClr val="accent1">
                    <a:lumMod val="50000"/>
                  </a:schemeClr>
                </a:solidFill>
                <a:uLnTx/>
                <a:uFillTx/>
                <a:latin typeface="Arial" panose="020B0604020202020204" pitchFamily="34" charset="0"/>
                <a:ea typeface="Verdana" panose="020B0604030504040204" pitchFamily="34" charset="0"/>
                <a:cs typeface="Arial" panose="020B0604020202020204" pitchFamily="34" charset="0"/>
              </a:rPr>
              <a:t>35,6 </a:t>
            </a:r>
            <a:r>
              <a:rPr kumimoji="0" lang="ru-RU" b="1" i="0" u="none" strike="noStrike" kern="1200" cap="none" spc="-5" normalizeH="0" baseline="0" noProof="0" dirty="0">
                <a:ln>
                  <a:noFill/>
                </a:ln>
                <a:solidFill>
                  <a:schemeClr val="accent1">
                    <a:lumMod val="50000"/>
                  </a:schemeClr>
                </a:solidFill>
                <a:effectLst/>
                <a:uLnTx/>
                <a:uFillTx/>
                <a:latin typeface="Arial" pitchFamily="34" charset="0"/>
                <a:ea typeface="Verdana" panose="020B0604030504040204" pitchFamily="34" charset="0"/>
                <a:cs typeface="Arial" pitchFamily="34" charset="0"/>
              </a:rPr>
              <a:t>млн.</a:t>
            </a:r>
            <a:r>
              <a:rPr kumimoji="0" lang="ru-RU" b="1" i="0" u="none" strike="noStrike" kern="1200" cap="none" spc="-85" normalizeH="0" baseline="0" noProof="0" dirty="0">
                <a:ln>
                  <a:noFill/>
                </a:ln>
                <a:solidFill>
                  <a:schemeClr val="accent1">
                    <a:lumMod val="50000"/>
                  </a:schemeClr>
                </a:solidFill>
                <a:effectLst/>
                <a:uLnTx/>
                <a:uFillTx/>
                <a:latin typeface="Arial" pitchFamily="34" charset="0"/>
                <a:ea typeface="Verdana" panose="020B0604030504040204" pitchFamily="34" charset="0"/>
                <a:cs typeface="Arial" pitchFamily="34" charset="0"/>
              </a:rPr>
              <a:t> </a:t>
            </a:r>
            <a:r>
              <a:rPr kumimoji="0" lang="ru-RU" b="1" i="0" u="none" strike="noStrike" kern="1200" cap="none" spc="-5" normalizeH="0" baseline="0" noProof="0" dirty="0">
                <a:ln>
                  <a:noFill/>
                </a:ln>
                <a:solidFill>
                  <a:schemeClr val="accent1">
                    <a:lumMod val="50000"/>
                  </a:schemeClr>
                </a:solidFill>
                <a:effectLst/>
                <a:uLnTx/>
                <a:uFillTx/>
                <a:latin typeface="Arial" pitchFamily="34" charset="0"/>
                <a:ea typeface="Verdana" panose="020B0604030504040204" pitchFamily="34" charset="0"/>
                <a:cs typeface="Arial" pitchFamily="34" charset="0"/>
              </a:rPr>
              <a:t>рублей</a:t>
            </a:r>
            <a:endParaRPr kumimoji="0" lang="ru-RU" b="1" i="0" u="none" strike="noStrike" kern="1200" cap="none" spc="0" normalizeH="0" baseline="0" noProof="0" dirty="0">
              <a:ln>
                <a:noFill/>
              </a:ln>
              <a:solidFill>
                <a:schemeClr val="accent1">
                  <a:lumMod val="50000"/>
                </a:schemeClr>
              </a:solidFill>
              <a:effectLst/>
              <a:uLnTx/>
              <a:uFillTx/>
              <a:latin typeface="Arial" pitchFamily="34" charset="0"/>
              <a:ea typeface="Verdana" panose="020B0604030504040204" pitchFamily="34" charset="0"/>
              <a:cs typeface="Arial" pitchFamily="34" charset="0"/>
            </a:endParaRPr>
          </a:p>
          <a:p>
            <a:pPr marL="144780" marR="132080" algn="ctr">
              <a:lnSpc>
                <a:spcPts val="1555"/>
              </a:lnSpc>
              <a:spcAft>
                <a:spcPts val="0"/>
              </a:spcAft>
            </a:pPr>
            <a:endParaRPr lang="ru-RU" sz="2000" b="1" spc="-5"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a:p>
            <a:pPr marL="144780" marR="132080" algn="ctr">
              <a:lnSpc>
                <a:spcPts val="1555"/>
              </a:lnSpc>
              <a:spcAft>
                <a:spcPts val="0"/>
              </a:spcAft>
            </a:pPr>
            <a:endParaRPr lang="ru-RU" sz="2000" dirty="0">
              <a:solidFill>
                <a:schemeClr val="accent5">
                  <a:lumMod val="75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sp>
        <p:nvSpPr>
          <p:cNvPr id="24" name="TextBox 23">
            <a:extLst>
              <a:ext uri="{FF2B5EF4-FFF2-40B4-BE49-F238E27FC236}">
                <a16:creationId xmlns:a16="http://schemas.microsoft.com/office/drawing/2014/main" id="{DAD90513-B61F-BF49-2B3D-20918F650FD6}"/>
              </a:ext>
            </a:extLst>
          </p:cNvPr>
          <p:cNvSpPr txBox="1"/>
          <p:nvPr/>
        </p:nvSpPr>
        <p:spPr>
          <a:xfrm>
            <a:off x="-152400" y="2514600"/>
            <a:ext cx="3565526" cy="1426031"/>
          </a:xfrm>
          <a:prstGeom prst="rect">
            <a:avLst/>
          </a:prstGeom>
          <a:noFill/>
        </p:spPr>
        <p:txBody>
          <a:bodyPr wrap="square">
            <a:spAutoFit/>
          </a:bodyPr>
          <a:lstStyle/>
          <a:p>
            <a:pPr marL="309245" marR="0" lvl="0" indent="0" algn="l" defTabSz="914400" rtl="0" eaLnBrk="1" fontAlgn="auto" latinLnBrk="0" hangingPunct="1">
              <a:lnSpc>
                <a:spcPts val="1325"/>
              </a:lnSpc>
              <a:spcBef>
                <a:spcPts val="0"/>
              </a:spcBef>
              <a:spcAft>
                <a:spcPts val="0"/>
              </a:spcAft>
              <a:buClrTx/>
              <a:buSzTx/>
              <a:buFontTx/>
              <a:buNone/>
              <a:tabLst/>
              <a:defRPr/>
            </a:pPr>
            <a:endParaRPr kumimoji="0" lang="ru-RU" sz="16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endParaRPr>
          </a:p>
          <a:p>
            <a:pPr marL="309245" marR="0" lvl="0" indent="0" algn="l" defTabSz="914400" rtl="0" eaLnBrk="1" fontAlgn="auto" latinLnBrk="0" hangingPunct="1">
              <a:lnSpc>
                <a:spcPts val="1325"/>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Муниципальный</a:t>
            </a:r>
            <a:r>
              <a:rPr kumimoji="0" lang="ru-RU" sz="1600" b="1" i="0" u="none" strike="noStrike" kern="1200" cap="none" spc="5"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заказчик-координатор</a:t>
            </a:r>
            <a:r>
              <a:rPr kumimoji="0" lang="ru-RU" sz="1600" b="1" i="0" u="none" strike="noStrike" kern="1200" cap="none" spc="5" normalizeH="0" baseline="0" noProof="0" dirty="0">
                <a:ln>
                  <a:noFill/>
                </a:ln>
                <a:solidFill>
                  <a:srgbClr val="4F81BD">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 </a:t>
            </a:r>
            <a:br>
              <a:rPr kumimoji="0" lang="ru-RU" sz="1400" b="1" i="0" u="none" strike="noStrike" kern="1200" cap="none" spc="5" normalizeH="0" baseline="0" noProof="0" dirty="0">
                <a:ln>
                  <a:noFill/>
                </a:ln>
                <a:solidFill>
                  <a:srgbClr val="4F81BD">
                    <a:lumMod val="50000"/>
                  </a:srgbClr>
                </a:solidFill>
                <a:effectLst/>
                <a:uLnTx/>
                <a:uFillTx/>
                <a:latin typeface="Segoe UI" panose="020B0502040204020203" pitchFamily="34" charset="0"/>
                <a:ea typeface="Verdana" panose="020B0604030504040204" pitchFamily="34" charset="0"/>
                <a:cs typeface="Segoe UI" panose="020B0502040204020203" pitchFamily="34" charset="0"/>
              </a:rPr>
            </a:br>
            <a:endParaRPr kumimoji="0" lang="ru-RU" sz="1400" b="1" i="0" u="none" strike="noStrike" kern="1200" cap="none" spc="5" normalizeH="0" baseline="0" noProof="0" dirty="0">
              <a:ln>
                <a:noFill/>
              </a:ln>
              <a:solidFill>
                <a:srgbClr val="4F81BD">
                  <a:lumMod val="50000"/>
                </a:srgbClr>
              </a:solidFill>
              <a:effectLst/>
              <a:uLnTx/>
              <a:uFillTx/>
              <a:latin typeface="Segoe UI" panose="020B0502040204020203" pitchFamily="34" charset="0"/>
              <a:ea typeface="Verdana" panose="020B0604030504040204" pitchFamily="34" charset="0"/>
              <a:cs typeface="Segoe UI" panose="020B0502040204020203" pitchFamily="34" charset="0"/>
            </a:endParaRPr>
          </a:p>
          <a:p>
            <a:pPr marL="309245" marR="0" lvl="0" indent="0" algn="l" defTabSz="914400" rtl="0" eaLnBrk="1" fontAlgn="auto" latinLnBrk="0" hangingPunct="1">
              <a:lnSpc>
                <a:spcPts val="1325"/>
              </a:lnSpc>
              <a:spcBef>
                <a:spcPts val="0"/>
              </a:spcBef>
              <a:spcAft>
                <a:spcPts val="0"/>
              </a:spcAft>
              <a:buClrTx/>
              <a:buSzTx/>
              <a:buFontTx/>
              <a:buNone/>
              <a:tabLst/>
              <a:defRPr/>
            </a:pPr>
            <a:r>
              <a:rPr kumimoji="0" lang="ru-RU" sz="13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Отдел жилищно-коммунального хозяйства и жилищной политики администрации Семеновского муниципального округа</a:t>
            </a:r>
          </a:p>
        </p:txBody>
      </p:sp>
      <p:graphicFrame>
        <p:nvGraphicFramePr>
          <p:cNvPr id="22" name="Таблица 21">
            <a:extLst>
              <a:ext uri="{FF2B5EF4-FFF2-40B4-BE49-F238E27FC236}">
                <a16:creationId xmlns:a16="http://schemas.microsoft.com/office/drawing/2014/main" id="{B0754A27-01D0-6566-0DBA-BB8CF82AC09A}"/>
              </a:ext>
            </a:extLst>
          </p:cNvPr>
          <p:cNvGraphicFramePr>
            <a:graphicFrameLocks noGrp="1"/>
          </p:cNvGraphicFramePr>
          <p:nvPr>
            <p:extLst>
              <p:ext uri="{D42A27DB-BD31-4B8C-83A1-F6EECF244321}">
                <p14:modId xmlns:p14="http://schemas.microsoft.com/office/powerpoint/2010/main" val="2452984419"/>
              </p:ext>
            </p:extLst>
          </p:nvPr>
        </p:nvGraphicFramePr>
        <p:xfrm>
          <a:off x="76200" y="4953000"/>
          <a:ext cx="6714786" cy="1500827"/>
        </p:xfrm>
        <a:graphic>
          <a:graphicData uri="http://schemas.openxmlformats.org/drawingml/2006/table">
            <a:tbl>
              <a:tblPr firstRow="1" bandRow="1">
                <a:tableStyleId>{6E25E649-3F16-4E02-A733-19D2CDBF48F0}</a:tableStyleId>
              </a:tblPr>
              <a:tblGrid>
                <a:gridCol w="5921763">
                  <a:extLst>
                    <a:ext uri="{9D8B030D-6E8A-4147-A177-3AD203B41FA5}">
                      <a16:colId xmlns:a16="http://schemas.microsoft.com/office/drawing/2014/main" val="3496257158"/>
                    </a:ext>
                  </a:extLst>
                </a:gridCol>
                <a:gridCol w="793023">
                  <a:extLst>
                    <a:ext uri="{9D8B030D-6E8A-4147-A177-3AD203B41FA5}">
                      <a16:colId xmlns:a16="http://schemas.microsoft.com/office/drawing/2014/main" val="1727040697"/>
                    </a:ext>
                  </a:extLst>
                </a:gridCol>
              </a:tblGrid>
              <a:tr h="514354">
                <a:tc>
                  <a:txBody>
                    <a:bodyPr/>
                    <a:lstStyle/>
                    <a:p>
                      <a:pPr marL="1091565" indent="-697230" algn="l">
                        <a:spcBef>
                          <a:spcPts val="1060"/>
                        </a:spcBef>
                        <a:spcAft>
                          <a:spcPts val="0"/>
                        </a:spcAft>
                      </a:pPr>
                      <a:r>
                        <a:rPr lang="ru-RU" sz="1400" dirty="0">
                          <a:effectLst/>
                          <a:latin typeface="Calibri" panose="020F0502020204030204" pitchFamily="34" charset="0"/>
                          <a:cs typeface="Calibri" panose="020F0502020204030204" pitchFamily="34" charset="0"/>
                        </a:rPr>
                        <a:t>Индикаторы</a:t>
                      </a:r>
                      <a:r>
                        <a:rPr lang="ru-RU" sz="1400" spc="170" dirty="0">
                          <a:effectLst/>
                          <a:latin typeface="Calibri" panose="020F0502020204030204" pitchFamily="34" charset="0"/>
                          <a:cs typeface="Calibri" panose="020F0502020204030204" pitchFamily="34" charset="0"/>
                        </a:rPr>
                        <a:t> </a:t>
                      </a:r>
                      <a:r>
                        <a:rPr lang="ru-RU" sz="1400" dirty="0">
                          <a:effectLst/>
                          <a:latin typeface="Calibri" panose="020F0502020204030204" pitchFamily="34" charset="0"/>
                          <a:cs typeface="Calibri" panose="020F0502020204030204" pitchFamily="34" charset="0"/>
                        </a:rPr>
                        <a:t>достижения</a:t>
                      </a:r>
                      <a:r>
                        <a:rPr lang="ru-RU" sz="1400" spc="190" dirty="0">
                          <a:effectLst/>
                          <a:latin typeface="Calibri" panose="020F0502020204030204" pitchFamily="34" charset="0"/>
                          <a:cs typeface="Calibri" panose="020F0502020204030204" pitchFamily="34" charset="0"/>
                        </a:rPr>
                        <a:t> </a:t>
                      </a:r>
                      <a:r>
                        <a:rPr lang="ru-RU" sz="1400" dirty="0">
                          <a:effectLst/>
                          <a:latin typeface="Calibri" panose="020F0502020204030204" pitchFamily="34" charset="0"/>
                          <a:cs typeface="Calibri" panose="020F0502020204030204" pitchFamily="34" charset="0"/>
                        </a:rPr>
                        <a:t>целей </a:t>
                      </a:r>
                      <a:r>
                        <a:rPr lang="ru-RU" sz="1400" spc="-295" dirty="0">
                          <a:effectLst/>
                          <a:latin typeface="Calibri" panose="020F0502020204030204" pitchFamily="34" charset="0"/>
                          <a:cs typeface="Calibri" panose="020F0502020204030204" pitchFamily="34" charset="0"/>
                        </a:rPr>
                        <a:t> </a:t>
                      </a:r>
                      <a:r>
                        <a:rPr lang="ru-RU" sz="1400" spc="0" dirty="0">
                          <a:effectLst/>
                          <a:latin typeface="Calibri" panose="020F0502020204030204" pitchFamily="34" charset="0"/>
                          <a:cs typeface="Calibri" panose="020F0502020204030204" pitchFamily="34" charset="0"/>
                        </a:rPr>
                        <a:t>П</a:t>
                      </a:r>
                      <a:r>
                        <a:rPr lang="ru-RU" sz="1400" dirty="0">
                          <a:effectLst/>
                          <a:latin typeface="Calibri" panose="020F0502020204030204" pitchFamily="34" charset="0"/>
                          <a:cs typeface="Calibri" panose="020F0502020204030204" pitchFamily="34" charset="0"/>
                        </a:rPr>
                        <a:t>рограммы:</a:t>
                      </a:r>
                      <a:endParaRPr lang="ru-RU" sz="14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ctr"/>
                </a:tc>
                <a:tc>
                  <a:txBody>
                    <a:bodyPr/>
                    <a:lstStyle/>
                    <a:p>
                      <a:pPr marL="183515">
                        <a:lnSpc>
                          <a:spcPts val="1325"/>
                        </a:lnSpc>
                        <a:spcBef>
                          <a:spcPts val="1060"/>
                        </a:spcBef>
                        <a:spcAft>
                          <a:spcPts val="0"/>
                        </a:spcAft>
                      </a:pPr>
                      <a:r>
                        <a:rPr lang="ru-RU" sz="1400" dirty="0">
                          <a:effectLst/>
                          <a:latin typeface="Calibri" panose="020F0502020204030204" pitchFamily="34" charset="0"/>
                          <a:cs typeface="Calibri" panose="020F0502020204030204" pitchFamily="34" charset="0"/>
                        </a:rPr>
                        <a:t>2026</a:t>
                      </a:r>
                    </a:p>
                    <a:p>
                      <a:pPr marL="221615">
                        <a:lnSpc>
                          <a:spcPts val="1325"/>
                        </a:lnSpc>
                        <a:spcAft>
                          <a:spcPts val="0"/>
                        </a:spcAft>
                      </a:pPr>
                      <a:r>
                        <a:rPr lang="ru-RU" sz="1400" dirty="0">
                          <a:effectLst/>
                          <a:latin typeface="Calibri" panose="020F0502020204030204" pitchFamily="34" charset="0"/>
                          <a:cs typeface="Calibri" panose="020F0502020204030204" pitchFamily="34" charset="0"/>
                        </a:rPr>
                        <a:t>год</a:t>
                      </a:r>
                      <a:endParaRPr lang="ru-RU" sz="14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79266551"/>
                  </a:ext>
                </a:extLst>
              </a:tr>
              <a:tr h="514354">
                <a:tc>
                  <a:txBody>
                    <a:bodyPr/>
                    <a:lstStyle/>
                    <a:p>
                      <a:pPr marR="62865" algn="just">
                        <a:lnSpc>
                          <a:spcPct val="98000"/>
                        </a:lnSpc>
                        <a:spcBef>
                          <a:spcPts val="250"/>
                        </a:spcBef>
                        <a:spcAft>
                          <a:spcPts val="0"/>
                        </a:spcAft>
                      </a:pPr>
                      <a:endParaRPr lang="ru-RU" sz="14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tc>
                  <a:txBody>
                    <a:bodyPr/>
                    <a:lstStyle/>
                    <a:p>
                      <a:pPr>
                        <a:spcBef>
                          <a:spcPts val="45"/>
                        </a:spcBef>
                        <a:spcAft>
                          <a:spcPts val="0"/>
                        </a:spcAft>
                      </a:pPr>
                      <a:r>
                        <a:rPr lang="ru-RU" sz="1400" dirty="0">
                          <a:effectLst/>
                          <a:latin typeface="Calibri" panose="020F0502020204030204" pitchFamily="34" charset="0"/>
                          <a:cs typeface="Calibri" panose="020F0502020204030204" pitchFamily="34" charset="0"/>
                        </a:rPr>
                        <a:t> </a:t>
                      </a:r>
                    </a:p>
                    <a:p>
                      <a:pPr marL="55880" marR="54610" algn="ctr">
                        <a:spcAft>
                          <a:spcPts val="0"/>
                        </a:spcAft>
                      </a:pPr>
                      <a:r>
                        <a:rPr lang="ru-RU" sz="1400" dirty="0">
                          <a:effectLst/>
                          <a:latin typeface="Calibri" panose="020F0502020204030204" pitchFamily="34" charset="0"/>
                          <a:cs typeface="Calibri" panose="020F0502020204030204" pitchFamily="34" charset="0"/>
                        </a:rPr>
                        <a:t>0,64</a:t>
                      </a:r>
                      <a:endParaRPr lang="ru-RU" sz="14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extLst>
                  <a:ext uri="{0D108BD9-81ED-4DB2-BD59-A6C34878D82A}">
                    <a16:rowId xmlns:a16="http://schemas.microsoft.com/office/drawing/2014/main" val="215249307"/>
                  </a:ext>
                </a:extLst>
              </a:tr>
              <a:tr h="472119">
                <a:tc>
                  <a:txBody>
                    <a:bodyPr/>
                    <a:lstStyle/>
                    <a:p>
                      <a:r>
                        <a:rPr lang="ru-RU" sz="1400" dirty="0">
                          <a:effectLst/>
                          <a:latin typeface="Calibri" panose="020F0502020204030204" pitchFamily="34" charset="0"/>
                          <a:cs typeface="Calibri" panose="020F0502020204030204" pitchFamily="34" charset="0"/>
                        </a:rPr>
                        <a:t>Коэффициент выполнения работ по ремонту муниципального жилого фонда (по заявлениям) (%)</a:t>
                      </a:r>
                      <a:endParaRPr lang="ru-RU" sz="1400" dirty="0">
                        <a:effectLst/>
                        <a:latin typeface="Calibri" panose="020F0502020204030204" pitchFamily="34" charset="0"/>
                        <a:ea typeface="Verdana" panose="020B0604030504040204" pitchFamily="34" charset="0"/>
                        <a:cs typeface="Calibri" panose="020F0502020204030204" pitchFamily="34" charset="0"/>
                      </a:endParaRPr>
                    </a:p>
                  </a:txBody>
                  <a:tcPr marL="44450" marR="44450" marT="0" marB="0"/>
                </a:tc>
                <a:tc>
                  <a:txBody>
                    <a:bodyPr/>
                    <a:lstStyle/>
                    <a:p>
                      <a:pPr>
                        <a:spcBef>
                          <a:spcPts val="20"/>
                        </a:spcBef>
                        <a:spcAft>
                          <a:spcPts val="0"/>
                        </a:spcAft>
                      </a:pPr>
                      <a:r>
                        <a:rPr lang="ru-RU" sz="1400" dirty="0">
                          <a:effectLst/>
                          <a:latin typeface="Calibri" panose="020F0502020204030204" pitchFamily="34" charset="0"/>
                          <a:cs typeface="Calibri" panose="020F0502020204030204" pitchFamily="34" charset="0"/>
                        </a:rPr>
                        <a:t> </a:t>
                      </a:r>
                    </a:p>
                    <a:p>
                      <a:pPr marL="55880" marR="54610" algn="ctr">
                        <a:spcAft>
                          <a:spcPts val="0"/>
                        </a:spcAft>
                      </a:pPr>
                      <a:r>
                        <a:rPr lang="ru-RU" sz="1400" dirty="0">
                          <a:effectLst/>
                          <a:latin typeface="Calibri" panose="020F0502020204030204" pitchFamily="34" charset="0"/>
                          <a:cs typeface="Calibri" panose="020F0502020204030204" pitchFamily="34" charset="0"/>
                        </a:rPr>
                        <a:t>100</a:t>
                      </a:r>
                      <a:endParaRPr lang="ru-RU" sz="1400" dirty="0">
                        <a:effectLst/>
                        <a:latin typeface="Calibri" panose="020F0502020204030204" pitchFamily="34" charset="0"/>
                        <a:ea typeface="Verdana" panose="020B0604030504040204" pitchFamily="34" charset="0"/>
                        <a:cs typeface="Calibri" panose="020F0502020204030204" pitchFamily="34" charset="0"/>
                      </a:endParaRPr>
                    </a:p>
                  </a:txBody>
                  <a:tcPr marL="0" marR="0" marT="0" marB="0"/>
                </a:tc>
                <a:extLst>
                  <a:ext uri="{0D108BD9-81ED-4DB2-BD59-A6C34878D82A}">
                    <a16:rowId xmlns:a16="http://schemas.microsoft.com/office/drawing/2014/main" val="1883135386"/>
                  </a:ext>
                </a:extLst>
              </a:tr>
            </a:tbl>
          </a:graphicData>
        </a:graphic>
      </p:graphicFrame>
      <p:sp>
        <p:nvSpPr>
          <p:cNvPr id="25" name="TextBox 24">
            <a:extLst>
              <a:ext uri="{FF2B5EF4-FFF2-40B4-BE49-F238E27FC236}">
                <a16:creationId xmlns:a16="http://schemas.microsoft.com/office/drawing/2014/main" id="{77132DBF-9857-B909-2C43-9618E8C61F1B}"/>
              </a:ext>
            </a:extLst>
          </p:cNvPr>
          <p:cNvSpPr txBox="1"/>
          <p:nvPr/>
        </p:nvSpPr>
        <p:spPr>
          <a:xfrm>
            <a:off x="0" y="5466930"/>
            <a:ext cx="6184900" cy="307777"/>
          </a:xfrm>
          <a:prstGeom prst="rect">
            <a:avLst/>
          </a:prstGeom>
          <a:noFill/>
        </p:spPr>
        <p:txBody>
          <a:bodyPr wrap="square">
            <a:spAutoFit/>
          </a:bodyPr>
          <a:lstStyle/>
          <a:p>
            <a:r>
              <a:rPr lang="ru-RU" sz="1400" dirty="0">
                <a:effectLst/>
                <a:latin typeface="Calibri" panose="020F0502020204030204" pitchFamily="34" charset="0"/>
                <a:ea typeface="Times New Roman" panose="02020603050405020304" pitchFamily="18" charset="0"/>
                <a:cs typeface="Calibri" panose="020F0502020204030204" pitchFamily="34" charset="0"/>
              </a:rPr>
              <a:t>  Коэффициент обновления систем водоснабжения(%)</a:t>
            </a:r>
            <a:endParaRPr lang="ru-RU" sz="1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D6CEC15F-96F3-0D8D-7DE8-13432E18FB20}"/>
              </a:ext>
            </a:extLst>
          </p:cNvPr>
          <p:cNvSpPr txBox="1"/>
          <p:nvPr/>
        </p:nvSpPr>
        <p:spPr>
          <a:xfrm>
            <a:off x="3440164" y="1524000"/>
            <a:ext cx="3417836" cy="1908215"/>
          </a:xfrm>
          <a:prstGeom prst="rect">
            <a:avLst/>
          </a:prstGeom>
          <a:noFill/>
        </p:spPr>
        <p:txBody>
          <a:bodyPr wrap="square">
            <a:spAutoFit/>
          </a:bodyPr>
          <a:lstStyle/>
          <a:p>
            <a:r>
              <a:rPr lang="ru-RU" sz="13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Постановление</a:t>
            </a:r>
            <a:r>
              <a:rPr lang="ru-RU" sz="1300" spc="8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администрации городского округа Семеновский Нижегородской</a:t>
            </a:r>
            <a:r>
              <a:rPr lang="ru-RU" sz="1300" spc="-11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области</a:t>
            </a:r>
            <a:r>
              <a:rPr lang="ru-RU" sz="1300" spc="-9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ru-RU" sz="13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от</a:t>
            </a:r>
            <a:r>
              <a:rPr lang="ru-RU" sz="1300" spc="-6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28</a:t>
            </a:r>
            <a:r>
              <a:rPr lang="ru-RU" sz="13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.12.2023 № 3378 </a:t>
            </a:r>
            <a:r>
              <a:rPr lang="ru-RU" sz="1300" spc="-9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«Об утверждении муниципальной программы </a:t>
            </a:r>
            <a:r>
              <a:rPr lang="ru-RU" sz="1300" dirty="0">
                <a:solidFill>
                  <a:srgbClr val="002060"/>
                </a:solidFill>
                <a:effectLst/>
                <a:latin typeface="Arial" panose="020B0604020202020204" pitchFamily="34" charset="0"/>
                <a:ea typeface="Verdana" panose="020B0604030504040204" pitchFamily="34" charset="0"/>
                <a:cs typeface="Arial" panose="020B0604020202020204" pitchFamily="34" charset="0"/>
              </a:rPr>
              <a:t>«Развитие жилищно-коммунального хозяйства и инфраструктуры муниципального округа Семеновский Нижегородской области»</a:t>
            </a:r>
          </a:p>
          <a:p>
            <a:endParaRPr lang="ru-RU" sz="1400" dirty="0"/>
          </a:p>
        </p:txBody>
      </p:sp>
      <p:graphicFrame>
        <p:nvGraphicFramePr>
          <p:cNvPr id="30" name="Таблица 29">
            <a:extLst>
              <a:ext uri="{FF2B5EF4-FFF2-40B4-BE49-F238E27FC236}">
                <a16:creationId xmlns:a16="http://schemas.microsoft.com/office/drawing/2014/main" id="{8C2B1D05-12A9-1E80-5F7A-0F7A8FBDC581}"/>
              </a:ext>
            </a:extLst>
          </p:cNvPr>
          <p:cNvGraphicFramePr>
            <a:graphicFrameLocks noGrp="1"/>
          </p:cNvGraphicFramePr>
          <p:nvPr>
            <p:extLst>
              <p:ext uri="{D42A27DB-BD31-4B8C-83A1-F6EECF244321}">
                <p14:modId xmlns:p14="http://schemas.microsoft.com/office/powerpoint/2010/main" val="1214953572"/>
              </p:ext>
            </p:extLst>
          </p:nvPr>
        </p:nvGraphicFramePr>
        <p:xfrm>
          <a:off x="76200" y="6477000"/>
          <a:ext cx="6655140" cy="2209800"/>
        </p:xfrm>
        <a:graphic>
          <a:graphicData uri="http://schemas.openxmlformats.org/drawingml/2006/table">
            <a:tbl>
              <a:tblPr firstRow="1" bandRow="1">
                <a:tableStyleId>{6E25E649-3F16-4E02-A733-19D2CDBF48F0}</a:tableStyleId>
              </a:tblPr>
              <a:tblGrid>
                <a:gridCol w="6655140">
                  <a:extLst>
                    <a:ext uri="{9D8B030D-6E8A-4147-A177-3AD203B41FA5}">
                      <a16:colId xmlns:a16="http://schemas.microsoft.com/office/drawing/2014/main" val="2398804571"/>
                    </a:ext>
                  </a:extLst>
                </a:gridCol>
              </a:tblGrid>
              <a:tr h="559662">
                <a:tc>
                  <a:txBody>
                    <a:bodyPr/>
                    <a:lstStyle/>
                    <a:p>
                      <a:pPr marL="1091565" indent="-697230">
                        <a:spcBef>
                          <a:spcPts val="1060"/>
                        </a:spcBef>
                        <a:spcAft>
                          <a:spcPts val="0"/>
                        </a:spcAft>
                      </a:pPr>
                      <a:r>
                        <a:rPr lang="ru-RU" sz="1400" dirty="0">
                          <a:effectLst/>
                        </a:rPr>
                        <a:t>Показатели непосредственных результатов Программы:</a:t>
                      </a:r>
                    </a:p>
                    <a:p>
                      <a:pPr marL="221615">
                        <a:lnSpc>
                          <a:spcPts val="1325"/>
                        </a:lnSpc>
                        <a:spcAft>
                          <a:spcPts val="0"/>
                        </a:spcAft>
                      </a:pPr>
                      <a:r>
                        <a:rPr lang="ru-RU" sz="1400" dirty="0">
                          <a:effectLst/>
                        </a:rPr>
                        <a:t> </a:t>
                      </a:r>
                      <a:endParaRPr lang="ru-RU" sz="1400" dirty="0">
                        <a:effectLst/>
                        <a:latin typeface="Segoe UI" panose="020B0502040204020203" pitchFamily="34" charset="0"/>
                        <a:ea typeface="Verdana" panose="020B0604030504040204" pitchFamily="34" charset="0"/>
                        <a:cs typeface="Segoe UI" panose="020B0502040204020203" pitchFamily="34" charset="0"/>
                      </a:endParaRPr>
                    </a:p>
                  </a:txBody>
                  <a:tcPr marL="0" marR="0" marT="0" marB="0"/>
                </a:tc>
                <a:extLst>
                  <a:ext uri="{0D108BD9-81ED-4DB2-BD59-A6C34878D82A}">
                    <a16:rowId xmlns:a16="http://schemas.microsoft.com/office/drawing/2014/main" val="2781182140"/>
                  </a:ext>
                </a:extLst>
              </a:tr>
              <a:tr h="789145">
                <a:tc>
                  <a:txBody>
                    <a:bodyPr/>
                    <a:lstStyle/>
                    <a:p>
                      <a:pPr algn="l">
                        <a:lnSpc>
                          <a:spcPts val="1325"/>
                        </a:lnSpc>
                        <a:spcBef>
                          <a:spcPts val="1060"/>
                        </a:spcBef>
                        <a:spcAft>
                          <a:spcPts val="0"/>
                        </a:spcAft>
                      </a:pPr>
                      <a:r>
                        <a:rPr lang="ru-RU" sz="1400" dirty="0">
                          <a:solidFill>
                            <a:schemeClr val="dk1"/>
                          </a:solidFill>
                          <a:effectLst/>
                        </a:rPr>
                        <a:t>Коэффициент обновления систем теплоснабжения                                                           0,64</a:t>
                      </a:r>
                      <a:endParaRPr lang="ru-RU" sz="14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3312896592"/>
                  </a:ext>
                </a:extLst>
              </a:tr>
              <a:tr h="860993">
                <a:tc>
                  <a:txBody>
                    <a:bodyPr/>
                    <a:lstStyle/>
                    <a:p>
                      <a:pPr marL="46355" marR="40005" algn="l">
                        <a:lnSpc>
                          <a:spcPct val="101000"/>
                        </a:lnSpc>
                        <a:spcBef>
                          <a:spcPts val="320"/>
                        </a:spcBef>
                        <a:spcAft>
                          <a:spcPts val="0"/>
                        </a:spcAft>
                        <a:tabLst>
                          <a:tab pos="913765" algn="l"/>
                          <a:tab pos="1486535" algn="l"/>
                        </a:tabLst>
                      </a:pPr>
                      <a:r>
                        <a:rPr lang="ru-RU" sz="1400" dirty="0">
                          <a:effectLst/>
                        </a:rPr>
                        <a:t>Коэффициент выполнения работ по капитальному ремонту в отношении многоквартирных домов, находящихся на территории м. о. Семеновский                100        (утв. региональным перечнем).</a:t>
                      </a:r>
                    </a:p>
                  </a:txBody>
                  <a:tcPr marL="0" marR="0" marT="0" marB="0" anchor="ctr"/>
                </a:tc>
                <a:extLst>
                  <a:ext uri="{0D108BD9-81ED-4DB2-BD59-A6C34878D82A}">
                    <a16:rowId xmlns:a16="http://schemas.microsoft.com/office/drawing/2014/main" val="4143248333"/>
                  </a:ext>
                </a:extLst>
              </a:tr>
            </a:tbl>
          </a:graphicData>
        </a:graphic>
      </p:graphicFrame>
      <p:sp>
        <p:nvSpPr>
          <p:cNvPr id="3" name="Номер слайда 1">
            <a:extLst>
              <a:ext uri="{FF2B5EF4-FFF2-40B4-BE49-F238E27FC236}">
                <a16:creationId xmlns:a16="http://schemas.microsoft.com/office/drawing/2014/main" id="{59EB829F-29C1-D1A3-F24E-C01284D6DD3E}"/>
              </a:ext>
            </a:extLst>
          </p:cNvPr>
          <p:cNvSpPr txBox="1">
            <a:spLocks/>
          </p:cNvSpPr>
          <p:nvPr/>
        </p:nvSpPr>
        <p:spPr>
          <a:xfrm>
            <a:off x="6487746" y="8893670"/>
            <a:ext cx="287020" cy="227329"/>
          </a:xfrm>
          <a:prstGeom prst="rect">
            <a:avLst/>
          </a:prstGeom>
        </p:spPr>
        <p:txBody>
          <a:bodyPr wrap="square" lIns="0" tIns="0" rIns="0" bIns="0">
            <a:spAutoFit/>
          </a:bodyPr>
          <a:lstStyle>
            <a:defPPr>
              <a:defRPr lang="ru-RU"/>
            </a:defPPr>
            <a:lvl1pPr marL="0" algn="l" defTabSz="914400" rtl="0" eaLnBrk="1" latinLnBrk="0" hangingPunct="1">
              <a:defRPr sz="12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340">
              <a:spcBef>
                <a:spcPts val="165"/>
              </a:spcBef>
            </a:pPr>
            <a:fld id="{81D60167-4931-47E6-BA6A-407CBD079E47}" type="slidenum">
              <a:rPr lang="ru-RU" spc="-100" smtClean="0"/>
              <a:pPr marL="53340">
                <a:spcBef>
                  <a:spcPts val="165"/>
                </a:spcBef>
              </a:pPr>
              <a:t>70</a:t>
            </a:fld>
            <a:endParaRPr lang="ru-RU" spc="-100" dirty="0"/>
          </a:p>
        </p:txBody>
      </p:sp>
      <p:sp>
        <p:nvSpPr>
          <p:cNvPr id="4" name="Freeform 562">
            <a:extLst>
              <a:ext uri="{FF2B5EF4-FFF2-40B4-BE49-F238E27FC236}">
                <a16:creationId xmlns:a16="http://schemas.microsoft.com/office/drawing/2014/main" id="{2318A40E-3838-549C-CF6A-4765902228E7}"/>
              </a:ext>
            </a:extLst>
          </p:cNvPr>
          <p:cNvSpPr>
            <a:spLocks/>
          </p:cNvSpPr>
          <p:nvPr/>
        </p:nvSpPr>
        <p:spPr bwMode="auto">
          <a:xfrm>
            <a:off x="4929014" y="3733799"/>
            <a:ext cx="548640" cy="894137"/>
          </a:xfrm>
          <a:custGeom>
            <a:avLst/>
            <a:gdLst>
              <a:gd name="T0" fmla="+- 0 8119 7399"/>
              <a:gd name="T1" fmla="*/ T0 w 864"/>
              <a:gd name="T2" fmla="+- 0 956 956"/>
              <a:gd name="T3" fmla="*/ 956 h 2306"/>
              <a:gd name="T4" fmla="+- 0 7543 7399"/>
              <a:gd name="T5" fmla="*/ T4 w 864"/>
              <a:gd name="T6" fmla="+- 0 956 956"/>
              <a:gd name="T7" fmla="*/ 956 h 2306"/>
              <a:gd name="T8" fmla="+- 0 7487 7399"/>
              <a:gd name="T9" fmla="*/ T8 w 864"/>
              <a:gd name="T10" fmla="+- 0 968 956"/>
              <a:gd name="T11" fmla="*/ 968 h 2306"/>
              <a:gd name="T12" fmla="+- 0 7441 7399"/>
              <a:gd name="T13" fmla="*/ T12 w 864"/>
              <a:gd name="T14" fmla="+- 0 999 956"/>
              <a:gd name="T15" fmla="*/ 999 h 2306"/>
              <a:gd name="T16" fmla="+- 0 7411 7399"/>
              <a:gd name="T17" fmla="*/ T16 w 864"/>
              <a:gd name="T18" fmla="+- 0 1044 956"/>
              <a:gd name="T19" fmla="*/ 1044 h 2306"/>
              <a:gd name="T20" fmla="+- 0 7399 7399"/>
              <a:gd name="T21" fmla="*/ T20 w 864"/>
              <a:gd name="T22" fmla="+- 0 1100 956"/>
              <a:gd name="T23" fmla="*/ 1100 h 2306"/>
              <a:gd name="T24" fmla="+- 0 7399 7399"/>
              <a:gd name="T25" fmla="*/ T24 w 864"/>
              <a:gd name="T26" fmla="+- 0 3118 956"/>
              <a:gd name="T27" fmla="*/ 3118 h 2306"/>
              <a:gd name="T28" fmla="+- 0 7411 7399"/>
              <a:gd name="T29" fmla="*/ T28 w 864"/>
              <a:gd name="T30" fmla="+- 0 3174 956"/>
              <a:gd name="T31" fmla="*/ 3174 h 2306"/>
              <a:gd name="T32" fmla="+- 0 7441 7399"/>
              <a:gd name="T33" fmla="*/ T32 w 864"/>
              <a:gd name="T34" fmla="+- 0 3220 956"/>
              <a:gd name="T35" fmla="*/ 3220 h 2306"/>
              <a:gd name="T36" fmla="+- 0 7487 7399"/>
              <a:gd name="T37" fmla="*/ T36 w 864"/>
              <a:gd name="T38" fmla="+- 0 3251 956"/>
              <a:gd name="T39" fmla="*/ 3251 h 2306"/>
              <a:gd name="T40" fmla="+- 0 7543 7399"/>
              <a:gd name="T41" fmla="*/ T40 w 864"/>
              <a:gd name="T42" fmla="+- 0 3262 956"/>
              <a:gd name="T43" fmla="*/ 3262 h 2306"/>
              <a:gd name="T44" fmla="+- 0 8119 7399"/>
              <a:gd name="T45" fmla="*/ T44 w 864"/>
              <a:gd name="T46" fmla="+- 0 3262 956"/>
              <a:gd name="T47" fmla="*/ 3262 h 2306"/>
              <a:gd name="T48" fmla="+- 0 8175 7399"/>
              <a:gd name="T49" fmla="*/ T48 w 864"/>
              <a:gd name="T50" fmla="+- 0 3251 956"/>
              <a:gd name="T51" fmla="*/ 3251 h 2306"/>
              <a:gd name="T52" fmla="+- 0 8221 7399"/>
              <a:gd name="T53" fmla="*/ T52 w 864"/>
              <a:gd name="T54" fmla="+- 0 3220 956"/>
              <a:gd name="T55" fmla="*/ 3220 h 2306"/>
              <a:gd name="T56" fmla="+- 0 8252 7399"/>
              <a:gd name="T57" fmla="*/ T56 w 864"/>
              <a:gd name="T58" fmla="+- 0 3174 956"/>
              <a:gd name="T59" fmla="*/ 3174 h 2306"/>
              <a:gd name="T60" fmla="+- 0 8263 7399"/>
              <a:gd name="T61" fmla="*/ T60 w 864"/>
              <a:gd name="T62" fmla="+- 0 3118 956"/>
              <a:gd name="T63" fmla="*/ 3118 h 2306"/>
              <a:gd name="T64" fmla="+- 0 8263 7399"/>
              <a:gd name="T65" fmla="*/ T64 w 864"/>
              <a:gd name="T66" fmla="+- 0 1100 956"/>
              <a:gd name="T67" fmla="*/ 1100 h 2306"/>
              <a:gd name="T68" fmla="+- 0 8252 7399"/>
              <a:gd name="T69" fmla="*/ T68 w 864"/>
              <a:gd name="T70" fmla="+- 0 1044 956"/>
              <a:gd name="T71" fmla="*/ 1044 h 2306"/>
              <a:gd name="T72" fmla="+- 0 8221 7399"/>
              <a:gd name="T73" fmla="*/ T72 w 864"/>
              <a:gd name="T74" fmla="+- 0 999 956"/>
              <a:gd name="T75" fmla="*/ 999 h 2306"/>
              <a:gd name="T76" fmla="+- 0 8175 7399"/>
              <a:gd name="T77" fmla="*/ T76 w 864"/>
              <a:gd name="T78" fmla="+- 0 968 956"/>
              <a:gd name="T79" fmla="*/ 968 h 2306"/>
              <a:gd name="T80" fmla="+- 0 8119 739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2" y="43"/>
                </a:lnTo>
                <a:lnTo>
                  <a:pt x="12" y="88"/>
                </a:lnTo>
                <a:lnTo>
                  <a:pt x="0" y="144"/>
                </a:lnTo>
                <a:lnTo>
                  <a:pt x="0" y="2162"/>
                </a:lnTo>
                <a:lnTo>
                  <a:pt x="12" y="2218"/>
                </a:lnTo>
                <a:lnTo>
                  <a:pt x="42"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solidFill>
                <a:srgbClr val="002060"/>
              </a:solidFill>
            </a:endParaRPr>
          </a:p>
        </p:txBody>
      </p:sp>
      <p:sp>
        <p:nvSpPr>
          <p:cNvPr id="8" name="Freeform 562">
            <a:extLst>
              <a:ext uri="{FF2B5EF4-FFF2-40B4-BE49-F238E27FC236}">
                <a16:creationId xmlns:a16="http://schemas.microsoft.com/office/drawing/2014/main" id="{05854166-EFF3-4C02-03C5-686EAA117936}"/>
              </a:ext>
            </a:extLst>
          </p:cNvPr>
          <p:cNvSpPr>
            <a:spLocks/>
          </p:cNvSpPr>
          <p:nvPr/>
        </p:nvSpPr>
        <p:spPr bwMode="auto">
          <a:xfrm>
            <a:off x="5943600" y="3429000"/>
            <a:ext cx="548640" cy="1198970"/>
          </a:xfrm>
          <a:custGeom>
            <a:avLst/>
            <a:gdLst>
              <a:gd name="T0" fmla="+- 0 8119 7399"/>
              <a:gd name="T1" fmla="*/ T0 w 864"/>
              <a:gd name="T2" fmla="+- 0 956 956"/>
              <a:gd name="T3" fmla="*/ 956 h 2306"/>
              <a:gd name="T4" fmla="+- 0 7543 7399"/>
              <a:gd name="T5" fmla="*/ T4 w 864"/>
              <a:gd name="T6" fmla="+- 0 956 956"/>
              <a:gd name="T7" fmla="*/ 956 h 2306"/>
              <a:gd name="T8" fmla="+- 0 7487 7399"/>
              <a:gd name="T9" fmla="*/ T8 w 864"/>
              <a:gd name="T10" fmla="+- 0 968 956"/>
              <a:gd name="T11" fmla="*/ 968 h 2306"/>
              <a:gd name="T12" fmla="+- 0 7441 7399"/>
              <a:gd name="T13" fmla="*/ T12 w 864"/>
              <a:gd name="T14" fmla="+- 0 999 956"/>
              <a:gd name="T15" fmla="*/ 999 h 2306"/>
              <a:gd name="T16" fmla="+- 0 7411 7399"/>
              <a:gd name="T17" fmla="*/ T16 w 864"/>
              <a:gd name="T18" fmla="+- 0 1044 956"/>
              <a:gd name="T19" fmla="*/ 1044 h 2306"/>
              <a:gd name="T20" fmla="+- 0 7399 7399"/>
              <a:gd name="T21" fmla="*/ T20 w 864"/>
              <a:gd name="T22" fmla="+- 0 1100 956"/>
              <a:gd name="T23" fmla="*/ 1100 h 2306"/>
              <a:gd name="T24" fmla="+- 0 7399 7399"/>
              <a:gd name="T25" fmla="*/ T24 w 864"/>
              <a:gd name="T26" fmla="+- 0 3118 956"/>
              <a:gd name="T27" fmla="*/ 3118 h 2306"/>
              <a:gd name="T28" fmla="+- 0 7411 7399"/>
              <a:gd name="T29" fmla="*/ T28 w 864"/>
              <a:gd name="T30" fmla="+- 0 3174 956"/>
              <a:gd name="T31" fmla="*/ 3174 h 2306"/>
              <a:gd name="T32" fmla="+- 0 7441 7399"/>
              <a:gd name="T33" fmla="*/ T32 w 864"/>
              <a:gd name="T34" fmla="+- 0 3220 956"/>
              <a:gd name="T35" fmla="*/ 3220 h 2306"/>
              <a:gd name="T36" fmla="+- 0 7487 7399"/>
              <a:gd name="T37" fmla="*/ T36 w 864"/>
              <a:gd name="T38" fmla="+- 0 3251 956"/>
              <a:gd name="T39" fmla="*/ 3251 h 2306"/>
              <a:gd name="T40" fmla="+- 0 7543 7399"/>
              <a:gd name="T41" fmla="*/ T40 w 864"/>
              <a:gd name="T42" fmla="+- 0 3262 956"/>
              <a:gd name="T43" fmla="*/ 3262 h 2306"/>
              <a:gd name="T44" fmla="+- 0 8119 7399"/>
              <a:gd name="T45" fmla="*/ T44 w 864"/>
              <a:gd name="T46" fmla="+- 0 3262 956"/>
              <a:gd name="T47" fmla="*/ 3262 h 2306"/>
              <a:gd name="T48" fmla="+- 0 8175 7399"/>
              <a:gd name="T49" fmla="*/ T48 w 864"/>
              <a:gd name="T50" fmla="+- 0 3251 956"/>
              <a:gd name="T51" fmla="*/ 3251 h 2306"/>
              <a:gd name="T52" fmla="+- 0 8221 7399"/>
              <a:gd name="T53" fmla="*/ T52 w 864"/>
              <a:gd name="T54" fmla="+- 0 3220 956"/>
              <a:gd name="T55" fmla="*/ 3220 h 2306"/>
              <a:gd name="T56" fmla="+- 0 8252 7399"/>
              <a:gd name="T57" fmla="*/ T56 w 864"/>
              <a:gd name="T58" fmla="+- 0 3174 956"/>
              <a:gd name="T59" fmla="*/ 3174 h 2306"/>
              <a:gd name="T60" fmla="+- 0 8263 7399"/>
              <a:gd name="T61" fmla="*/ T60 w 864"/>
              <a:gd name="T62" fmla="+- 0 3118 956"/>
              <a:gd name="T63" fmla="*/ 3118 h 2306"/>
              <a:gd name="T64" fmla="+- 0 8263 7399"/>
              <a:gd name="T65" fmla="*/ T64 w 864"/>
              <a:gd name="T66" fmla="+- 0 1100 956"/>
              <a:gd name="T67" fmla="*/ 1100 h 2306"/>
              <a:gd name="T68" fmla="+- 0 8252 7399"/>
              <a:gd name="T69" fmla="*/ T68 w 864"/>
              <a:gd name="T70" fmla="+- 0 1044 956"/>
              <a:gd name="T71" fmla="*/ 1044 h 2306"/>
              <a:gd name="T72" fmla="+- 0 8221 7399"/>
              <a:gd name="T73" fmla="*/ T72 w 864"/>
              <a:gd name="T74" fmla="+- 0 999 956"/>
              <a:gd name="T75" fmla="*/ 999 h 2306"/>
              <a:gd name="T76" fmla="+- 0 8175 7399"/>
              <a:gd name="T77" fmla="*/ T76 w 864"/>
              <a:gd name="T78" fmla="+- 0 968 956"/>
              <a:gd name="T79" fmla="*/ 968 h 2306"/>
              <a:gd name="T80" fmla="+- 0 8119 7399"/>
              <a:gd name="T81" fmla="*/ T80 w 864"/>
              <a:gd name="T82" fmla="+- 0 956 956"/>
              <a:gd name="T83" fmla="*/ 956 h 2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64" h="2306">
                <a:moveTo>
                  <a:pt x="720" y="0"/>
                </a:moveTo>
                <a:lnTo>
                  <a:pt x="144" y="0"/>
                </a:lnTo>
                <a:lnTo>
                  <a:pt x="88" y="12"/>
                </a:lnTo>
                <a:lnTo>
                  <a:pt x="42" y="43"/>
                </a:lnTo>
                <a:lnTo>
                  <a:pt x="12" y="88"/>
                </a:lnTo>
                <a:lnTo>
                  <a:pt x="0" y="144"/>
                </a:lnTo>
                <a:lnTo>
                  <a:pt x="0" y="2162"/>
                </a:lnTo>
                <a:lnTo>
                  <a:pt x="12" y="2218"/>
                </a:lnTo>
                <a:lnTo>
                  <a:pt x="42" y="2264"/>
                </a:lnTo>
                <a:lnTo>
                  <a:pt x="88" y="2295"/>
                </a:lnTo>
                <a:lnTo>
                  <a:pt x="144" y="2306"/>
                </a:lnTo>
                <a:lnTo>
                  <a:pt x="720" y="2306"/>
                </a:lnTo>
                <a:lnTo>
                  <a:pt x="776" y="2295"/>
                </a:lnTo>
                <a:lnTo>
                  <a:pt x="822" y="2264"/>
                </a:lnTo>
                <a:lnTo>
                  <a:pt x="853" y="2218"/>
                </a:lnTo>
                <a:lnTo>
                  <a:pt x="864" y="2162"/>
                </a:lnTo>
                <a:lnTo>
                  <a:pt x="864" y="144"/>
                </a:lnTo>
                <a:lnTo>
                  <a:pt x="853" y="88"/>
                </a:lnTo>
                <a:lnTo>
                  <a:pt x="822" y="43"/>
                </a:lnTo>
                <a:lnTo>
                  <a:pt x="776" y="12"/>
                </a:lnTo>
                <a:lnTo>
                  <a:pt x="7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dirty="0">
              <a:solidFill>
                <a:srgbClr val="002060"/>
              </a:solidFill>
            </a:endParaRPr>
          </a:p>
        </p:txBody>
      </p:sp>
    </p:spTree>
    <p:extLst>
      <p:ext uri="{BB962C8B-B14F-4D97-AF65-F5344CB8AC3E}">
        <p14:creationId xmlns:p14="http://schemas.microsoft.com/office/powerpoint/2010/main" val="976093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427;p41"/>
          <p:cNvSpPr txBox="1">
            <a:spLocks noChangeArrowheads="1"/>
          </p:cNvSpPr>
          <p:nvPr/>
        </p:nvSpPr>
        <p:spPr bwMode="auto">
          <a:xfrm>
            <a:off x="0" y="2209800"/>
            <a:ext cx="6765416" cy="6781800"/>
          </a:xfrm>
          <a:prstGeom prst="rect">
            <a:avLst/>
          </a:prstGeom>
          <a:gradFill>
            <a:gsLst>
              <a:gs pos="0">
                <a:schemeClr val="accent1">
                  <a:lumMod val="5000"/>
                  <a:lumOff val="95000"/>
                </a:schemeClr>
              </a:gs>
              <a:gs pos="74000">
                <a:srgbClr val="EFF4FB"/>
              </a:gs>
              <a:gs pos="83000">
                <a:srgbClr val="EFF4FB"/>
              </a:gs>
              <a:gs pos="100000">
                <a:srgbClr val="EFF4FB"/>
              </a:gs>
            </a:gsLst>
            <a:lin ang="5400000" scaled="1"/>
          </a:gradFill>
          <a:ln>
            <a:noFill/>
          </a:ln>
        </p:spPr>
        <p:txBody>
          <a:bodyPr vert="horz" wrap="square" lIns="91425" tIns="91425" rIns="91425" bIns="91425" numCol="1" anchor="t" anchorCtr="0" compatLnSpc="1">
            <a:prstTxWarp prst="textNoShape">
              <a:avLst/>
            </a:prstTxWarp>
          </a:bodyPr>
          <a:lstStyle>
            <a:lvl1pPr eaLnBrk="0" fontAlgn="base" hangingPunct="0">
              <a:spcBef>
                <a:spcPct val="0"/>
              </a:spcBef>
              <a:spcAft>
                <a:spcPct val="0"/>
              </a:spcAft>
              <a:tabLst>
                <a:tab pos="1530350" algn="l"/>
              </a:tabLst>
              <a:defRPr>
                <a:solidFill>
                  <a:schemeClr val="tx1"/>
                </a:solidFill>
                <a:latin typeface="Arial" panose="020B0604020202020204" pitchFamily="34" charset="0"/>
              </a:defRPr>
            </a:lvl1pPr>
            <a:lvl2pPr eaLnBrk="0" fontAlgn="base" hangingPunct="0">
              <a:spcBef>
                <a:spcPct val="0"/>
              </a:spcBef>
              <a:spcAft>
                <a:spcPct val="0"/>
              </a:spcAft>
              <a:tabLst>
                <a:tab pos="1530350" algn="l"/>
              </a:tabLst>
              <a:defRPr>
                <a:solidFill>
                  <a:schemeClr val="tx1"/>
                </a:solidFill>
                <a:latin typeface="Arial" panose="020B0604020202020204" pitchFamily="34" charset="0"/>
              </a:defRPr>
            </a:lvl2pPr>
            <a:lvl3pPr eaLnBrk="0" fontAlgn="base" hangingPunct="0">
              <a:spcBef>
                <a:spcPct val="0"/>
              </a:spcBef>
              <a:spcAft>
                <a:spcPct val="0"/>
              </a:spcAft>
              <a:tabLst>
                <a:tab pos="1530350" algn="l"/>
              </a:tabLst>
              <a:defRPr>
                <a:solidFill>
                  <a:schemeClr val="tx1"/>
                </a:solidFill>
                <a:latin typeface="Arial" panose="020B0604020202020204" pitchFamily="34" charset="0"/>
              </a:defRPr>
            </a:lvl3pPr>
            <a:lvl4pPr eaLnBrk="0" fontAlgn="base" hangingPunct="0">
              <a:spcBef>
                <a:spcPct val="0"/>
              </a:spcBef>
              <a:spcAft>
                <a:spcPct val="0"/>
              </a:spcAft>
              <a:tabLst>
                <a:tab pos="1530350" algn="l"/>
              </a:tabLst>
              <a:defRPr>
                <a:solidFill>
                  <a:schemeClr val="tx1"/>
                </a:solidFill>
                <a:latin typeface="Arial" panose="020B0604020202020204" pitchFamily="34" charset="0"/>
              </a:defRPr>
            </a:lvl4pPr>
            <a:lvl5pPr eaLnBrk="0" fontAlgn="base" hangingPunct="0">
              <a:spcBef>
                <a:spcPct val="0"/>
              </a:spcBef>
              <a:spcAft>
                <a:spcPct val="0"/>
              </a:spcAft>
              <a:tabLst>
                <a:tab pos="1530350" algn="l"/>
              </a:tabLst>
              <a:defRPr>
                <a:solidFill>
                  <a:schemeClr val="tx1"/>
                </a:solidFill>
                <a:latin typeface="Arial" panose="020B0604020202020204" pitchFamily="34" charset="0"/>
              </a:defRPr>
            </a:lvl5pPr>
            <a:lvl6pPr eaLnBrk="0" fontAlgn="base" hangingPunct="0">
              <a:spcBef>
                <a:spcPct val="0"/>
              </a:spcBef>
              <a:spcAft>
                <a:spcPct val="0"/>
              </a:spcAft>
              <a:tabLst>
                <a:tab pos="1530350" algn="l"/>
              </a:tabLst>
              <a:defRPr>
                <a:solidFill>
                  <a:schemeClr val="tx1"/>
                </a:solidFill>
                <a:latin typeface="Arial" panose="020B0604020202020204" pitchFamily="34" charset="0"/>
              </a:defRPr>
            </a:lvl6pPr>
            <a:lvl7pPr eaLnBrk="0" fontAlgn="base" hangingPunct="0">
              <a:spcBef>
                <a:spcPct val="0"/>
              </a:spcBef>
              <a:spcAft>
                <a:spcPct val="0"/>
              </a:spcAft>
              <a:tabLst>
                <a:tab pos="1530350" algn="l"/>
              </a:tabLst>
              <a:defRPr>
                <a:solidFill>
                  <a:schemeClr val="tx1"/>
                </a:solidFill>
                <a:latin typeface="Arial" panose="020B0604020202020204" pitchFamily="34" charset="0"/>
              </a:defRPr>
            </a:lvl7pPr>
            <a:lvl8pPr eaLnBrk="0" fontAlgn="base" hangingPunct="0">
              <a:spcBef>
                <a:spcPct val="0"/>
              </a:spcBef>
              <a:spcAft>
                <a:spcPct val="0"/>
              </a:spcAft>
              <a:tabLst>
                <a:tab pos="1530350" algn="l"/>
              </a:tabLst>
              <a:defRPr>
                <a:solidFill>
                  <a:schemeClr val="tx1"/>
                </a:solidFill>
                <a:latin typeface="Arial" panose="020B0604020202020204" pitchFamily="34" charset="0"/>
              </a:defRPr>
            </a:lvl8pPr>
            <a:lvl9pPr eaLnBrk="0" fontAlgn="base" hangingPunct="0">
              <a:spcBef>
                <a:spcPct val="0"/>
              </a:spcBef>
              <a:spcAft>
                <a:spcPct val="0"/>
              </a:spcAft>
              <a:tabLst>
                <a:tab pos="1530350" algn="l"/>
              </a:tabLst>
              <a:defRPr>
                <a:solidFill>
                  <a:schemeClr val="tx1"/>
                </a:solidFill>
                <a:latin typeface="Arial" panose="020B0604020202020204" pitchFamily="34" charset="0"/>
              </a:defRPr>
            </a:lvl9pPr>
          </a:lstStyle>
          <a:p>
            <a:pPr marL="0" lvl="0" indent="0" algn="just" rtl="0">
              <a:lnSpc>
                <a:spcPct val="115000"/>
              </a:lnSpc>
              <a:spcBef>
                <a:spcPts val="0"/>
              </a:spcBef>
              <a:spcAft>
                <a:spcPts val="0"/>
              </a:spcAft>
              <a:buNone/>
            </a:pPr>
            <a:r>
              <a:rPr lang="ru-RU" sz="1200" dirty="0">
                <a:solidFill>
                  <a:schemeClr val="dk1"/>
                </a:solidFill>
                <a:ea typeface="Verdana"/>
                <a:cs typeface="Arial" panose="020B0604020202020204" pitchFamily="34" charset="0"/>
                <a:sym typeface="Verdana"/>
              </a:rPr>
              <a:t>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a:t>
            </a:r>
          </a:p>
          <a:p>
            <a:pPr marL="0" lvl="0" indent="0" rtl="0">
              <a:lnSpc>
                <a:spcPct val="115000"/>
              </a:lnSpc>
              <a:spcBef>
                <a:spcPts val="0"/>
              </a:spcBef>
              <a:spcAft>
                <a:spcPts val="0"/>
              </a:spcAft>
              <a:buNone/>
            </a:pPr>
            <a:r>
              <a:rPr lang="ru-RU" sz="1200" dirty="0">
                <a:solidFill>
                  <a:schemeClr val="dk1"/>
                </a:solidFill>
                <a:ea typeface="Verdana"/>
                <a:cs typeface="Arial" panose="020B0604020202020204" pitchFamily="34" charset="0"/>
                <a:sym typeface="Verdana"/>
              </a:rPr>
              <a:t>2026 – 22 509,7 тыс. рублей  2027 год – 22 509,7 тыс. рублей  2028 год в - 22 509,7 тыс. рублей.</a:t>
            </a:r>
          </a:p>
          <a:p>
            <a:pPr marL="0" lvl="0" indent="0" rtl="0">
              <a:lnSpc>
                <a:spcPct val="115000"/>
              </a:lnSpc>
              <a:spcBef>
                <a:spcPts val="0"/>
              </a:spcBef>
              <a:spcAft>
                <a:spcPts val="0"/>
              </a:spcAft>
              <a:buNone/>
            </a:pPr>
            <a:r>
              <a:rPr lang="en" sz="1200" dirty="0">
                <a:solidFill>
                  <a:schemeClr val="dk1"/>
                </a:solidFill>
                <a:ea typeface="Verdana"/>
                <a:cs typeface="Arial" panose="020B0604020202020204" pitchFamily="34" charset="0"/>
                <a:sym typeface="Verdana"/>
              </a:rPr>
              <a:t>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 частных образовательных организациях, реализующих образовательную программу дошкольного образования, в том числе обеспечение организации выплаты компенсации части родительской платы за счет средств областного бюджета</a:t>
            </a:r>
            <a:endParaRPr lang="ru-RU" sz="1200" dirty="0">
              <a:solidFill>
                <a:schemeClr val="dk1"/>
              </a:solidFill>
              <a:ea typeface="Verdana"/>
              <a:cs typeface="Arial" panose="020B0604020202020204" pitchFamily="34" charset="0"/>
              <a:sym typeface="Verdana"/>
            </a:endParaRPr>
          </a:p>
          <a:p>
            <a:pPr marL="0" lvl="0" indent="0" rtl="0">
              <a:lnSpc>
                <a:spcPct val="115000"/>
              </a:lnSpc>
              <a:spcBef>
                <a:spcPts val="0"/>
              </a:spcBef>
              <a:spcAft>
                <a:spcPts val="0"/>
              </a:spcAft>
              <a:buNone/>
            </a:pPr>
            <a:r>
              <a:rPr lang="ru-RU" sz="1200" dirty="0">
                <a:solidFill>
                  <a:schemeClr val="dk1"/>
                </a:solidFill>
                <a:ea typeface="Verdana"/>
                <a:cs typeface="Arial" panose="020B0604020202020204" pitchFamily="34" charset="0"/>
                <a:sym typeface="Verdana"/>
              </a:rPr>
              <a:t>2026 год – 10 107,5 тыс. рублей   2027 год – 10 107,5 тыс. рублей  2028 год – 10 107,5 тыс.рублей.</a:t>
            </a:r>
          </a:p>
          <a:p>
            <a:pPr marL="0" lvl="0" indent="0" rtl="0">
              <a:lnSpc>
                <a:spcPct val="115000"/>
              </a:lnSpc>
              <a:spcBef>
                <a:spcPts val="0"/>
              </a:spcBef>
              <a:spcAft>
                <a:spcPts val="0"/>
              </a:spcAft>
              <a:buNone/>
            </a:pPr>
            <a:r>
              <a:rPr lang="ru-RU" sz="1200" dirty="0">
                <a:solidFill>
                  <a:schemeClr val="dk1"/>
                </a:solidFill>
                <a:ea typeface="Verdana"/>
                <a:cs typeface="Arial" panose="020B0604020202020204" pitchFamily="34" charset="0"/>
                <a:sym typeface="Verdana"/>
              </a:rPr>
              <a:t>Проведение ремонта жилых помещений, собственниками которых являются дети-сироты и дети, оставшиеся без попечения родителей, а также лица из числа детей-сирот и детей, оставшихся без попечения родителей, либо жилых помещений государственного жилищного фонда, право пользования которыми за ними сохранено, в целях обеспечения надлежащего санитарного и технического состояния этих жилых помещений, за счет средств областного бюджета </a:t>
            </a:r>
          </a:p>
          <a:p>
            <a:pPr marL="0" lvl="0" indent="0" rtl="0">
              <a:lnSpc>
                <a:spcPct val="115000"/>
              </a:lnSpc>
              <a:spcBef>
                <a:spcPts val="0"/>
              </a:spcBef>
              <a:spcAft>
                <a:spcPts val="0"/>
              </a:spcAft>
              <a:buNone/>
            </a:pPr>
            <a:r>
              <a:rPr lang="ru-RU" sz="1200" dirty="0">
                <a:solidFill>
                  <a:schemeClr val="dk1"/>
                </a:solidFill>
                <a:ea typeface="Verdana"/>
                <a:cs typeface="Arial" panose="020B0604020202020204" pitchFamily="34" charset="0"/>
                <a:sym typeface="Verdana"/>
              </a:rPr>
              <a:t>2026 год – 1 084,1 тыс. рублей 2027 год – 1 084,1 тыс. рублей  2028 год – 1 084,1 тыс. рублей</a:t>
            </a:r>
          </a:p>
          <a:p>
            <a:pPr marL="0" lvl="0" indent="0" rtl="0">
              <a:lnSpc>
                <a:spcPct val="115000"/>
              </a:lnSpc>
              <a:spcBef>
                <a:spcPts val="0"/>
              </a:spcBef>
              <a:spcAft>
                <a:spcPts val="0"/>
              </a:spcAft>
              <a:buNone/>
            </a:pPr>
            <a:r>
              <a:rPr kumimoji="0" lang="ru-RU" altLang="ru-RU" sz="1200" b="0" i="0" u="none" strike="noStrike" cap="none" normalizeH="0" baseline="0" dirty="0">
                <a:ln>
                  <a:noFill/>
                </a:ln>
                <a:solidFill>
                  <a:srgbClr val="000000"/>
                </a:solidFill>
                <a:effectLst/>
                <a:ea typeface="Verdana" panose="020B0604030504040204" pitchFamily="34" charset="0"/>
                <a:cs typeface="Arial" panose="020B0604020202020204" pitchFamily="34" charset="0"/>
              </a:rPr>
              <a:t>Социальные выплаты молодым семьям на приобретение жилья  или строительство индивидуального жилого дома</a:t>
            </a:r>
            <a:endParaRPr kumimoji="0" lang="ru-RU" altLang="ru-RU" sz="1200" b="0" i="0" u="none" strike="noStrike" cap="none" normalizeH="0" baseline="0" dirty="0">
              <a:ln>
                <a:noFill/>
              </a:ln>
              <a:solidFill>
                <a:schemeClr val="tx1"/>
              </a:solidFill>
              <a:effectLst/>
              <a:cs typeface="Arial" panose="020B0604020202020204" pitchFamily="34" charset="0"/>
            </a:endParaRPr>
          </a:p>
          <a:p>
            <a:pPr marL="0" lvl="0" indent="0" algn="just" rtl="0">
              <a:lnSpc>
                <a:spcPct val="115000"/>
              </a:lnSpc>
              <a:spcBef>
                <a:spcPts val="0"/>
              </a:spcBef>
              <a:spcAft>
                <a:spcPts val="0"/>
              </a:spcAft>
              <a:buNone/>
            </a:pPr>
            <a:r>
              <a:rPr lang="ru-RU" sz="1200" dirty="0">
                <a:solidFill>
                  <a:schemeClr val="dk1"/>
                </a:solidFill>
                <a:ea typeface="Verdana"/>
                <a:cs typeface="Arial" panose="020B0604020202020204" pitchFamily="34" charset="0"/>
                <a:sym typeface="Verdana"/>
              </a:rPr>
              <a:t>2026 год – 6 193,6 тыс. рублей 2027 год – 6 292,9 тыс. рублей  2028 год – 6 373,6 тыс. рублей</a:t>
            </a:r>
          </a:p>
          <a:p>
            <a:pPr marL="0" marR="0" lvl="0" indent="0" algn="just" defTabSz="914400" rtl="0" eaLnBrk="0" fontAlgn="base" latinLnBrk="0" hangingPunct="0">
              <a:lnSpc>
                <a:spcPct val="100000"/>
              </a:lnSpc>
              <a:spcBef>
                <a:spcPct val="0"/>
              </a:spcBef>
              <a:spcAft>
                <a:spcPct val="0"/>
              </a:spcAft>
              <a:buClrTx/>
              <a:buSzTx/>
              <a:buFontTx/>
              <a:buNone/>
              <a:tabLst>
                <a:tab pos="1530350" algn="l"/>
              </a:tabLst>
            </a:pPr>
            <a:r>
              <a:rPr kumimoji="0" lang="ru-RU" altLang="ru-RU" sz="1200" b="0" i="0" u="none" strike="noStrike" cap="none" normalizeH="0" baseline="0" dirty="0">
                <a:ln>
                  <a:noFill/>
                </a:ln>
                <a:solidFill>
                  <a:srgbClr val="000000"/>
                </a:solidFill>
                <a:effectLst/>
                <a:ea typeface="Verdana" panose="020B0604030504040204" pitchFamily="34" charset="0"/>
                <a:cs typeface="Arial" panose="020B0604020202020204" pitchFamily="34" charset="0"/>
              </a:rPr>
              <a:t>Ежемесячная доплата к пенсиям лицам, замещавшим муниципальные должности городского округа</a:t>
            </a:r>
            <a:endParaRPr kumimoji="0" lang="ru-RU" altLang="ru-RU"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Lst>
            </a:pPr>
            <a:r>
              <a:rPr kumimoji="0" lang="ru-RU" altLang="ru-RU" sz="1200" b="0" i="0" u="none" strike="noStrike" cap="none" normalizeH="0" baseline="0" dirty="0">
                <a:ln>
                  <a:noFill/>
                </a:ln>
                <a:solidFill>
                  <a:srgbClr val="000000"/>
                </a:solidFill>
                <a:effectLst/>
                <a:ea typeface="Verdana" panose="020B0604030504040204" pitchFamily="34" charset="0"/>
                <a:cs typeface="Arial" panose="020B0604020202020204" pitchFamily="34" charset="0"/>
              </a:rPr>
              <a:t>2026 год – 14 100,0 тыс. рублей  2027 год –14 100,0 тыс. рублей  2028 год – 14 100,0 тыс. рублей</a:t>
            </a:r>
          </a:p>
          <a:p>
            <a:pPr marL="0" marR="0" lvl="0" indent="0" algn="just" defTabSz="914400" rtl="0" eaLnBrk="0" fontAlgn="base" latinLnBrk="0" hangingPunct="0">
              <a:lnSpc>
                <a:spcPct val="100000"/>
              </a:lnSpc>
              <a:spcBef>
                <a:spcPct val="0"/>
              </a:spcBef>
              <a:spcAft>
                <a:spcPct val="0"/>
              </a:spcAft>
              <a:buClrTx/>
              <a:buSzTx/>
              <a:buFontTx/>
              <a:buNone/>
              <a:tabLst>
                <a:tab pos="1530350" algn="l"/>
              </a:tabLst>
            </a:pPr>
            <a:r>
              <a:rPr kumimoji="0" lang="ru-RU" altLang="ru-RU" sz="1200" b="0" i="0" u="none" strike="noStrike" cap="none" normalizeH="0" baseline="0" dirty="0">
                <a:ln>
                  <a:noFill/>
                </a:ln>
                <a:solidFill>
                  <a:srgbClr val="000000"/>
                </a:solidFill>
                <a:effectLst/>
                <a:ea typeface="Verdana" panose="020B0604030504040204" pitchFamily="34" charset="0"/>
                <a:cs typeface="Arial" panose="020B0604020202020204" pitchFamily="34" charset="0"/>
              </a:rPr>
              <a:t>Выплаты материальной помощи ветеранам ВОВ и многодетным семьям (ремонт жилых помещений в соответствии с п.1.6 постановления Правительства НО от 23.03.2007 № 86)</a:t>
            </a:r>
            <a:endParaRPr kumimoji="0" lang="ru-RU" altLang="ru-RU"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Lst>
            </a:pPr>
            <a:r>
              <a:rPr kumimoji="0" lang="ru-RU" altLang="ru-RU" sz="1200" b="0" i="0" u="none" strike="noStrike" cap="none" normalizeH="0" baseline="0" dirty="0">
                <a:ln>
                  <a:noFill/>
                </a:ln>
                <a:solidFill>
                  <a:srgbClr val="000000"/>
                </a:solidFill>
                <a:effectLst/>
                <a:ea typeface="Verdana" panose="020B0604030504040204" pitchFamily="34" charset="0"/>
                <a:cs typeface="Arial" panose="020B0604020202020204" pitchFamily="34" charset="0"/>
              </a:rPr>
              <a:t>2026 год – 1 000,0 тыс. рублей 2027 год – 1 000,0 тыс. </a:t>
            </a:r>
            <a:r>
              <a:rPr lang="ru-RU" altLang="ru-RU" sz="1200" dirty="0">
                <a:solidFill>
                  <a:srgbClr val="000000"/>
                </a:solidFill>
                <a:ea typeface="Verdana" panose="020B0604030504040204" pitchFamily="34" charset="0"/>
                <a:cs typeface="Arial" panose="020B0604020202020204" pitchFamily="34" charset="0"/>
              </a:rPr>
              <a:t>р</a:t>
            </a:r>
            <a:r>
              <a:rPr kumimoji="0" lang="ru-RU" altLang="ru-RU" sz="1200" b="0" i="0" u="none" strike="noStrike" cap="none" normalizeH="0" baseline="0" dirty="0">
                <a:ln>
                  <a:noFill/>
                </a:ln>
                <a:solidFill>
                  <a:srgbClr val="000000"/>
                </a:solidFill>
                <a:effectLst/>
                <a:ea typeface="Verdana" panose="020B0604030504040204" pitchFamily="34" charset="0"/>
                <a:cs typeface="Arial" panose="020B0604020202020204" pitchFamily="34" charset="0"/>
              </a:rPr>
              <a:t>ублей  2028год – 1 0</a:t>
            </a:r>
            <a:r>
              <a:rPr lang="ru-RU" altLang="ru-RU" sz="1200" dirty="0">
                <a:solidFill>
                  <a:srgbClr val="000000"/>
                </a:solidFill>
                <a:ea typeface="Verdana" panose="020B0604030504040204" pitchFamily="34" charset="0"/>
                <a:cs typeface="Arial" panose="020B0604020202020204" pitchFamily="34" charset="0"/>
              </a:rPr>
              <a:t>0</a:t>
            </a:r>
            <a:r>
              <a:rPr kumimoji="0" lang="ru-RU" altLang="ru-RU" sz="1200" b="0" i="0" u="none" strike="noStrike" cap="none" normalizeH="0" baseline="0" dirty="0">
                <a:ln>
                  <a:noFill/>
                </a:ln>
                <a:solidFill>
                  <a:srgbClr val="000000"/>
                </a:solidFill>
                <a:effectLst/>
                <a:ea typeface="Verdana" panose="020B0604030504040204" pitchFamily="34" charset="0"/>
                <a:cs typeface="Arial" panose="020B0604020202020204" pitchFamily="34" charset="0"/>
              </a:rPr>
              <a:t>0,0 тыс. руб.</a:t>
            </a:r>
            <a:endParaRPr kumimoji="0" lang="ru-RU" altLang="ru-RU" sz="1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ru-RU" altLang="ru-RU" sz="1200" dirty="0">
                <a:solidFill>
                  <a:schemeClr val="tx1">
                    <a:lumMod val="85000"/>
                    <a:lumOff val="15000"/>
                  </a:schemeClr>
                </a:solidFill>
                <a:ea typeface="Verdana" panose="020B0604030504040204" pitchFamily="34" charset="0"/>
                <a:cs typeface="Arial" panose="020B0604020202020204" pitchFamily="34" charset="0"/>
              </a:rPr>
              <a:t>Социальные выплаты малоимущим гражданам городского округа на газификацию </a:t>
            </a:r>
            <a:r>
              <a:rPr lang="ru-RU" altLang="ru-RU" sz="1200" dirty="0">
                <a:solidFill>
                  <a:srgbClr val="000000"/>
                </a:solidFill>
                <a:ea typeface="Verdana" panose="020B0604030504040204" pitchFamily="34" charset="0"/>
                <a:cs typeface="Arial" panose="020B0604020202020204" pitchFamily="34" charset="0"/>
              </a:rPr>
              <a:t>жилья  2026 год – 500,0 тыс. рублей  2027 год – 500,0 тыс. рублей 2028 год – 500,0 тыс. руб.</a:t>
            </a:r>
          </a:p>
          <a:p>
            <a:pPr algn="just"/>
            <a:endParaRPr lang="ru-RU" altLang="ru-RU" sz="1300" dirty="0">
              <a:solidFill>
                <a:srgbClr val="000000"/>
              </a:solidFill>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530350" algn="l"/>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326354" y="344718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20"/>
          <p:cNvSpPr>
            <a:spLocks noChangeArrowheads="1"/>
          </p:cNvSpPr>
          <p:nvPr/>
        </p:nvSpPr>
        <p:spPr bwMode="auto">
          <a:xfrm>
            <a:off x="-3048" y="34417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1036701" y="964374"/>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1" name="Rectangle 30"/>
          <p:cNvSpPr>
            <a:spLocks noChangeArrowheads="1"/>
          </p:cNvSpPr>
          <p:nvPr/>
        </p:nvSpPr>
        <p:spPr bwMode="auto">
          <a:xfrm>
            <a:off x="152400" y="498403"/>
            <a:ext cx="51125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002060"/>
                </a:solidFill>
                <a:effectLst/>
                <a:latin typeface="Arial" panose="020B0604020202020204" pitchFamily="34" charset="0"/>
                <a:ea typeface="Verdana" panose="020B0604030504040204" pitchFamily="34" charset="0"/>
                <a:cs typeface="Arial" panose="020B0604020202020204" pitchFamily="34" charset="0"/>
              </a:rPr>
              <a:t>Инвалиды и другие маломобильные группы населения</a:t>
            </a:r>
            <a:endParaRPr kumimoji="0" lang="ru-RU" altLang="ru-RU" sz="16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p:txBody>
      </p:sp>
      <p:sp>
        <p:nvSpPr>
          <p:cNvPr id="33" name="Прямоугольник 32"/>
          <p:cNvSpPr/>
          <p:nvPr/>
        </p:nvSpPr>
        <p:spPr>
          <a:xfrm>
            <a:off x="152400" y="990600"/>
            <a:ext cx="5110734" cy="338554"/>
          </a:xfrm>
          <a:prstGeom prst="rect">
            <a:avLst/>
          </a:prstGeom>
        </p:spPr>
        <p:txBody>
          <a:bodyPr wrap="square">
            <a:spAutoFit/>
          </a:bodyPr>
          <a:lstStyle/>
          <a:p>
            <a:pPr>
              <a:spcBef>
                <a:spcPts val="40"/>
              </a:spcBef>
              <a:spcAft>
                <a:spcPts val="0"/>
              </a:spcAft>
            </a:pPr>
            <a:r>
              <a:rPr lang="ru-RU" sz="1600" b="1" spc="-5" dirty="0">
                <a:solidFill>
                  <a:srgbClr val="002060"/>
                </a:solidFill>
                <a:latin typeface="Arial" panose="020B0604020202020204" pitchFamily="34" charset="0"/>
                <a:ea typeface="Verdana" panose="020B0604030504040204" pitchFamily="34" charset="0"/>
                <a:cs typeface="Arial" panose="020B0604020202020204" pitchFamily="34" charset="0"/>
              </a:rPr>
              <a:t>Граждане</a:t>
            </a:r>
            <a:r>
              <a:rPr lang="ru-RU" sz="1600" b="1" spc="-7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пожилого</a:t>
            </a:r>
            <a:r>
              <a:rPr lang="ru-RU" sz="1600" b="1" spc="-7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возраста</a:t>
            </a:r>
            <a:endParaRPr lang="ru-RU" sz="1600" b="1"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34" name="Прямоугольник 33"/>
          <p:cNvSpPr/>
          <p:nvPr/>
        </p:nvSpPr>
        <p:spPr>
          <a:xfrm>
            <a:off x="-685800" y="1295400"/>
            <a:ext cx="6385751" cy="525657"/>
          </a:xfrm>
          <a:prstGeom prst="rect">
            <a:avLst/>
          </a:prstGeom>
        </p:spPr>
        <p:txBody>
          <a:bodyPr wrap="square">
            <a:spAutoFit/>
          </a:bodyPr>
          <a:lstStyle/>
          <a:p>
            <a:pPr marL="864235" algn="just">
              <a:lnSpc>
                <a:spcPct val="88000"/>
              </a:lnSpc>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Ветераны Великой Отечественной</a:t>
            </a:r>
            <a:r>
              <a:rPr lang="ru-RU" sz="1600" b="1" spc="-32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spc="-5" dirty="0">
                <a:solidFill>
                  <a:srgbClr val="002060"/>
                </a:solidFill>
                <a:latin typeface="Arial" panose="020B0604020202020204" pitchFamily="34" charset="0"/>
                <a:ea typeface="Verdana" panose="020B0604030504040204" pitchFamily="34" charset="0"/>
                <a:cs typeface="Arial" panose="020B0604020202020204" pitchFamily="34" charset="0"/>
              </a:rPr>
              <a:t>войны,</a:t>
            </a:r>
            <a:r>
              <a:rPr lang="ru-RU" sz="1600" b="1" spc="-5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spc="-5" dirty="0">
                <a:solidFill>
                  <a:srgbClr val="002060"/>
                </a:solidFill>
                <a:latin typeface="Arial" panose="020B0604020202020204" pitchFamily="34" charset="0"/>
                <a:ea typeface="Verdana" panose="020B0604030504040204" pitchFamily="34" charset="0"/>
                <a:cs typeface="Arial" panose="020B0604020202020204" pitchFamily="34" charset="0"/>
              </a:rPr>
              <a:t>ветераны</a:t>
            </a:r>
            <a:r>
              <a:rPr lang="ru-RU" sz="1600" b="1" spc="-4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военной</a:t>
            </a:r>
            <a:r>
              <a:rPr lang="ru-RU" sz="1600" b="1" spc="-5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службы,</a:t>
            </a:r>
            <a:r>
              <a:rPr lang="ru-RU" sz="1600" b="1" spc="-32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ветераны</a:t>
            </a:r>
            <a:r>
              <a:rPr lang="ru-RU" sz="1600" b="1" spc="-7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труда</a:t>
            </a:r>
            <a:endParaRPr lang="ru-RU" sz="1600" b="1"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35" name="Прямоугольник 34"/>
          <p:cNvSpPr/>
          <p:nvPr/>
        </p:nvSpPr>
        <p:spPr>
          <a:xfrm>
            <a:off x="-685800" y="1752600"/>
            <a:ext cx="4535622" cy="525657"/>
          </a:xfrm>
          <a:prstGeom prst="rect">
            <a:avLst/>
          </a:prstGeom>
        </p:spPr>
        <p:txBody>
          <a:bodyPr wrap="square">
            <a:spAutoFit/>
          </a:bodyPr>
          <a:lstStyle/>
          <a:p>
            <a:pPr marL="864235" marR="67945">
              <a:lnSpc>
                <a:spcPct val="88000"/>
              </a:lnSpc>
              <a:spcBef>
                <a:spcPts val="1030"/>
              </a:spcBef>
              <a:spcAft>
                <a:spcPts val="0"/>
              </a:spcAft>
            </a:pP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Семьи с несовершеннолетними</a:t>
            </a:r>
            <a:r>
              <a:rPr lang="ru-RU" sz="1600" b="1" spc="5"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детьми,</a:t>
            </a:r>
            <a:r>
              <a:rPr lang="ru-RU" sz="1600" b="1" spc="-90" dirty="0">
                <a:solidFill>
                  <a:srgbClr val="002060"/>
                </a:solidFill>
                <a:latin typeface="Arial" panose="020B0604020202020204" pitchFamily="34" charset="0"/>
                <a:ea typeface="Verdana" panose="020B0604030504040204" pitchFamily="34" charset="0"/>
                <a:cs typeface="Arial" panose="020B0604020202020204" pitchFamily="34" charset="0"/>
              </a:rPr>
              <a:t> </a:t>
            </a:r>
            <a:r>
              <a:rPr lang="ru-RU" sz="1600" b="1" dirty="0">
                <a:solidFill>
                  <a:srgbClr val="002060"/>
                </a:solidFill>
                <a:latin typeface="Arial" panose="020B0604020202020204" pitchFamily="34" charset="0"/>
                <a:ea typeface="Verdana" panose="020B0604030504040204" pitchFamily="34" charset="0"/>
                <a:cs typeface="Arial" panose="020B0604020202020204" pitchFamily="34" charset="0"/>
              </a:rPr>
              <a:t>дети-сироты</a:t>
            </a:r>
            <a:endParaRPr lang="ru-RU" sz="1600" b="1" dirty="0">
              <a:solidFill>
                <a:srgbClr val="002060"/>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49" name="Rectangle 45"/>
          <p:cNvSpPr>
            <a:spLocks noChangeArrowheads="1"/>
          </p:cNvSpPr>
          <p:nvPr/>
        </p:nvSpPr>
        <p:spPr bwMode="auto">
          <a:xfrm>
            <a:off x="502476" y="230142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0" name="Rectangle 46"/>
          <p:cNvSpPr>
            <a:spLocks noChangeArrowheads="1"/>
          </p:cNvSpPr>
          <p:nvPr/>
        </p:nvSpPr>
        <p:spPr bwMode="auto">
          <a:xfrm>
            <a:off x="502476" y="230142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300" b="0" i="0" u="none" strike="noStrike" cap="none" normalizeH="0" baseline="0">
                <a:ln>
                  <a:noFill/>
                </a:ln>
                <a:solidFill>
                  <a:schemeClr val="tx1"/>
                </a:solidFill>
                <a:effectLst/>
                <a:latin typeface="Tahoma" panose="020B0604030504040204" pitchFamily="34" charset="0"/>
                <a:ea typeface="Verdana" panose="020B0604030504040204" pitchFamily="34" charset="0"/>
                <a:cs typeface="Tahoma" panose="020B060403050404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1" name="TextBox 50"/>
          <p:cNvSpPr txBox="1"/>
          <p:nvPr/>
        </p:nvSpPr>
        <p:spPr>
          <a:xfrm>
            <a:off x="0" y="192187"/>
            <a:ext cx="6858000" cy="369332"/>
          </a:xfrm>
          <a:prstGeom prst="rect">
            <a:avLst/>
          </a:prstGeom>
          <a:noFill/>
        </p:spPr>
        <p:txBody>
          <a:bodyPr wrap="square" rtlCol="0">
            <a:spAutoFit/>
          </a:bodyPr>
          <a:lstStyle/>
          <a:p>
            <a:pPr algn="ctr"/>
            <a:r>
              <a:rPr lang="ru-RU" b="1" dirty="0">
                <a:solidFill>
                  <a:srgbClr val="002060"/>
                </a:solidFill>
                <a:latin typeface="Arial" panose="020B0604020202020204" pitchFamily="34" charset="0"/>
                <a:ea typeface="Verdana" panose="020B0604030504040204" pitchFamily="34" charset="0"/>
                <a:cs typeface="Arial" panose="020B0604020202020204" pitchFamily="34" charset="0"/>
              </a:rPr>
              <a:t>Социальная поддержка граждан</a:t>
            </a:r>
          </a:p>
        </p:txBody>
      </p:sp>
      <p:sp>
        <p:nvSpPr>
          <p:cNvPr id="18" name="Номер слайда 17">
            <a:extLst>
              <a:ext uri="{FF2B5EF4-FFF2-40B4-BE49-F238E27FC236}">
                <a16:creationId xmlns:a16="http://schemas.microsoft.com/office/drawing/2014/main" id="{EA77DB8D-C932-7F25-F2BF-27C0463BC5DC}"/>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71</a:t>
            </a:fld>
            <a:endParaRPr lang="ru-RU" spc="-100" dirty="0"/>
          </a:p>
        </p:txBody>
      </p:sp>
    </p:spTree>
    <p:extLst>
      <p:ext uri="{BB962C8B-B14F-4D97-AF65-F5344CB8AC3E}">
        <p14:creationId xmlns:p14="http://schemas.microsoft.com/office/powerpoint/2010/main" val="1589954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30352" y="496669"/>
            <a:ext cx="6134100" cy="646331"/>
          </a:xfrm>
          <a:prstGeom prst="rect">
            <a:avLst/>
          </a:prstGeom>
        </p:spPr>
        <p:txBody>
          <a:bodyPr wrap="square">
            <a:spAutoFit/>
          </a:bodyPr>
          <a:lstStyle/>
          <a:p>
            <a:pPr marL="180340" marR="647065" algn="ctr">
              <a:spcAft>
                <a:spcPts val="0"/>
              </a:spcAft>
            </a:pP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МУНИЦИПАЛЬНЫЙ ДОЛГ МУНИЦИПАЛЬНОГО ОКРУГА СЕМЕНОВСКИЙ</a:t>
            </a:r>
            <a:endParaRPr lang="ru-RU" sz="12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graphicFrame>
        <p:nvGraphicFramePr>
          <p:cNvPr id="4" name="Диаграмма 3">
            <a:extLst>
              <a:ext uri="{FF2B5EF4-FFF2-40B4-BE49-F238E27FC236}">
                <a16:creationId xmlns:a16="http://schemas.microsoft.com/office/drawing/2014/main" id="{1E98CE96-CF3E-4503-B884-0D92A1C5C212}"/>
              </a:ext>
            </a:extLst>
          </p:cNvPr>
          <p:cNvGraphicFramePr/>
          <p:nvPr>
            <p:extLst>
              <p:ext uri="{D42A27DB-BD31-4B8C-83A1-F6EECF244321}">
                <p14:modId xmlns:p14="http://schemas.microsoft.com/office/powerpoint/2010/main" val="4124969136"/>
              </p:ext>
            </p:extLst>
          </p:nvPr>
        </p:nvGraphicFramePr>
        <p:xfrm>
          <a:off x="130809" y="1576070"/>
          <a:ext cx="6557010" cy="459613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25552" y="6172200"/>
            <a:ext cx="6861048" cy="1015663"/>
          </a:xfrm>
          <a:prstGeom prst="rect">
            <a:avLst/>
          </a:prstGeom>
        </p:spPr>
        <p:txBody>
          <a:bodyPr wrap="square">
            <a:spAutoFit/>
          </a:bodyPr>
          <a:lstStyle/>
          <a:p>
            <a:pPr marL="180340" marR="647065">
              <a:spcAft>
                <a:spcPts val="0"/>
              </a:spcAft>
            </a:pPr>
            <a:r>
              <a:rPr lang="ru-RU" sz="1400" b="1" dirty="0">
                <a:latin typeface="Verdana" panose="020B0604030504040204" pitchFamily="34" charset="0"/>
                <a:ea typeface="Verdana" panose="020B0604030504040204" pitchFamily="34" charset="0"/>
                <a:cs typeface="Verdana" panose="020B0604030504040204" pitchFamily="34" charset="0"/>
              </a:rPr>
              <a:t>Муниципальный долг в бюджете муниципального округа Семеновский на 2026 год и на плановый период 2027 и 2028 годов – 23,2 млн.рублей.</a:t>
            </a:r>
            <a:endParaRPr lang="ru-RU" sz="1400" dirty="0">
              <a:latin typeface="Verdana" panose="020B0604030504040204" pitchFamily="34" charset="0"/>
              <a:ea typeface="Verdana" panose="020B0604030504040204" pitchFamily="34" charset="0"/>
              <a:cs typeface="Verdana" panose="020B0604030504040204" pitchFamily="34" charset="0"/>
            </a:endParaRPr>
          </a:p>
          <a:p>
            <a:pPr marL="180340" marR="647065">
              <a:spcAft>
                <a:spcPts val="0"/>
              </a:spcAft>
            </a:pPr>
            <a:r>
              <a:rPr lang="ru-RU" b="1" dirty="0">
                <a:latin typeface="Verdana" panose="020B0604030504040204" pitchFamily="34" charset="0"/>
                <a:ea typeface="Verdana" panose="020B0604030504040204" pitchFamily="34" charset="0"/>
                <a:cs typeface="Verdana" panose="020B0604030504040204" pitchFamily="34" charset="0"/>
              </a:rPr>
              <a:t> </a:t>
            </a: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3" name="Номер слайда 2">
            <a:extLst>
              <a:ext uri="{FF2B5EF4-FFF2-40B4-BE49-F238E27FC236}">
                <a16:creationId xmlns:a16="http://schemas.microsoft.com/office/drawing/2014/main" id="{D3D2F0FB-7994-B318-71FD-FBEF79D86B70}"/>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72</a:t>
            </a:fld>
            <a:endParaRPr lang="ru-RU" spc="-100" dirty="0"/>
          </a:p>
        </p:txBody>
      </p:sp>
      <p:sp>
        <p:nvSpPr>
          <p:cNvPr id="7" name="Прямоугольник 6">
            <a:extLst>
              <a:ext uri="{FF2B5EF4-FFF2-40B4-BE49-F238E27FC236}">
                <a16:creationId xmlns:a16="http://schemas.microsoft.com/office/drawing/2014/main" id="{19003123-87BC-C078-5735-BACCBFCF811B}"/>
              </a:ext>
            </a:extLst>
          </p:cNvPr>
          <p:cNvSpPr/>
          <p:nvPr/>
        </p:nvSpPr>
        <p:spPr>
          <a:xfrm>
            <a:off x="4572000" y="2667000"/>
            <a:ext cx="592791" cy="307777"/>
          </a:xfrm>
          <a:prstGeom prst="rect">
            <a:avLst/>
          </a:prstGeom>
        </p:spPr>
        <p:txBody>
          <a:bodyPr wrap="none">
            <a:spAutoFit/>
          </a:bodyPr>
          <a:lstStyle/>
          <a:p>
            <a:pPr marL="12700" marR="46990" algn="r">
              <a:spcBef>
                <a:spcPts val="595"/>
              </a:spcBef>
              <a:spcAft>
                <a:spcPts val="0"/>
              </a:spcAft>
            </a:pPr>
            <a:r>
              <a:rPr lang="ru-RU" sz="1400" b="1" dirty="0">
                <a:latin typeface="Arial" panose="020B0604020202020204" pitchFamily="34" charset="0"/>
                <a:ea typeface="Tahoma" panose="020B0604030504040204" pitchFamily="34" charset="0"/>
                <a:cs typeface="Arial" panose="020B0604020202020204" pitchFamily="34" charset="0"/>
              </a:rPr>
              <a:t>23,2</a:t>
            </a:r>
          </a:p>
        </p:txBody>
      </p:sp>
    </p:spTree>
    <p:extLst>
      <p:ext uri="{BB962C8B-B14F-4D97-AF65-F5344CB8AC3E}">
        <p14:creationId xmlns:p14="http://schemas.microsoft.com/office/powerpoint/2010/main" val="31548044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352" y="496669"/>
            <a:ext cx="6134100" cy="646331"/>
          </a:xfrm>
          <a:prstGeom prst="rect">
            <a:avLst/>
          </a:prstGeom>
        </p:spPr>
        <p:txBody>
          <a:bodyPr wrap="square">
            <a:spAutoFit/>
          </a:bodyPr>
          <a:lstStyle/>
          <a:p>
            <a:pPr marL="180340" marR="647065" algn="ctr">
              <a:spcAft>
                <a:spcPts val="0"/>
              </a:spcAft>
            </a:pP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МУНИЦИПАЛЬНЫЙ ДОЛГ МУНИЦИПАЛЬНОГО ОКРУГА СЕМЕНОВСКИЙ</a:t>
            </a:r>
            <a:endParaRPr lang="ru-RU" sz="12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D3D2F0FB-7994-B318-71FD-FBEF79D86B70}"/>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73</a:t>
            </a:fld>
            <a:endParaRPr lang="ru-RU" spc="-100" dirty="0"/>
          </a:p>
        </p:txBody>
      </p:sp>
      <p:sp>
        <p:nvSpPr>
          <p:cNvPr id="6" name="Google Shape;1796;p117">
            <a:extLst>
              <a:ext uri="{FF2B5EF4-FFF2-40B4-BE49-F238E27FC236}">
                <a16:creationId xmlns:a16="http://schemas.microsoft.com/office/drawing/2014/main" id="{1081E4B5-5AC9-5BB2-143B-353C1A60368A}"/>
              </a:ext>
            </a:extLst>
          </p:cNvPr>
          <p:cNvSpPr txBox="1"/>
          <p:nvPr/>
        </p:nvSpPr>
        <p:spPr>
          <a:xfrm>
            <a:off x="225552" y="1324389"/>
            <a:ext cx="2681743"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dirty="0">
                <a:latin typeface="Oswald Medium"/>
                <a:ea typeface="Oswald Medium"/>
                <a:cs typeface="Oswald Medium"/>
                <a:sym typeface="Oswald Medium"/>
              </a:rPr>
              <a:t>Верхний предел муниципального</a:t>
            </a:r>
            <a:r>
              <a:rPr lang="en-GB" dirty="0">
                <a:latin typeface="Oswald Medium"/>
                <a:ea typeface="Oswald Medium"/>
                <a:cs typeface="Oswald Medium"/>
                <a:sym typeface="Oswald Medium"/>
              </a:rPr>
              <a:t> долга</a:t>
            </a:r>
            <a:endParaRPr dirty="0">
              <a:latin typeface="Oswald Medium"/>
              <a:ea typeface="Oswald Medium"/>
              <a:cs typeface="Oswald Medium"/>
              <a:sym typeface="Oswald Medium"/>
            </a:endParaRPr>
          </a:p>
        </p:txBody>
      </p:sp>
      <p:graphicFrame>
        <p:nvGraphicFramePr>
          <p:cNvPr id="7" name="Object 5">
            <a:extLst>
              <a:ext uri="{FF2B5EF4-FFF2-40B4-BE49-F238E27FC236}">
                <a16:creationId xmlns:a16="http://schemas.microsoft.com/office/drawing/2014/main" id="{A471062D-8D95-FBE7-1985-0B71A19E0305}"/>
              </a:ext>
            </a:extLst>
          </p:cNvPr>
          <p:cNvGraphicFramePr>
            <a:graphicFrameLocks noChangeAspect="1"/>
          </p:cNvGraphicFramePr>
          <p:nvPr>
            <p:extLst>
              <p:ext uri="{D42A27DB-BD31-4B8C-83A1-F6EECF244321}">
                <p14:modId xmlns:p14="http://schemas.microsoft.com/office/powerpoint/2010/main" val="1504755749"/>
              </p:ext>
            </p:extLst>
          </p:nvPr>
        </p:nvGraphicFramePr>
        <p:xfrm>
          <a:off x="0" y="2675438"/>
          <a:ext cx="4102100" cy="2610624"/>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a:extLst>
              <a:ext uri="{FF2B5EF4-FFF2-40B4-BE49-F238E27FC236}">
                <a16:creationId xmlns:a16="http://schemas.microsoft.com/office/drawing/2014/main" id="{48492CD0-DD59-5657-3C7E-F9EB67968049}"/>
              </a:ext>
            </a:extLst>
          </p:cNvPr>
          <p:cNvSpPr/>
          <p:nvPr/>
        </p:nvSpPr>
        <p:spPr>
          <a:xfrm>
            <a:off x="2443014" y="2494049"/>
            <a:ext cx="1004762" cy="246221"/>
          </a:xfrm>
          <a:prstGeom prst="rect">
            <a:avLst/>
          </a:prstGeom>
        </p:spPr>
        <p:txBody>
          <a:bodyPr wrap="none">
            <a:spAutoFit/>
          </a:bodyPr>
          <a:lstStyle/>
          <a:p>
            <a:pPr marL="12700" marR="46990" algn="r">
              <a:spcBef>
                <a:spcPts val="595"/>
              </a:spcBef>
              <a:spcAft>
                <a:spcPts val="0"/>
              </a:spcAft>
            </a:pPr>
            <a:r>
              <a:rPr lang="ru-RU" sz="1000" b="1" dirty="0">
                <a:latin typeface="Arial" panose="020B0604020202020204" pitchFamily="34" charset="0"/>
                <a:ea typeface="Tahoma" panose="020B0604030504040204" pitchFamily="34" charset="0"/>
                <a:cs typeface="Arial" panose="020B0604020202020204" pitchFamily="34" charset="0"/>
              </a:rPr>
              <a:t>Млн.рублей</a:t>
            </a:r>
          </a:p>
        </p:txBody>
      </p:sp>
      <p:sp>
        <p:nvSpPr>
          <p:cNvPr id="10" name="Google Shape;1797;p117">
            <a:extLst>
              <a:ext uri="{FF2B5EF4-FFF2-40B4-BE49-F238E27FC236}">
                <a16:creationId xmlns:a16="http://schemas.microsoft.com/office/drawing/2014/main" id="{FFA316CB-88AC-6A92-CFA6-E854DC50CEF5}"/>
              </a:ext>
            </a:extLst>
          </p:cNvPr>
          <p:cNvSpPr txBox="1"/>
          <p:nvPr/>
        </p:nvSpPr>
        <p:spPr>
          <a:xfrm>
            <a:off x="3278100" y="1146431"/>
            <a:ext cx="3579900" cy="156142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800"/>
              </a:spcBef>
              <a:spcAft>
                <a:spcPts val="0"/>
              </a:spcAft>
              <a:buNone/>
            </a:pPr>
            <a:r>
              <a:rPr lang="en-GB" dirty="0">
                <a:solidFill>
                  <a:schemeClr val="dk1"/>
                </a:solidFill>
                <a:latin typeface="Oswald Medium"/>
                <a:ea typeface="Oswald Medium"/>
                <a:cs typeface="Oswald Medium"/>
                <a:sym typeface="Oswald Medium"/>
              </a:rPr>
              <a:t>Расходы на обслуживание муниципального долга (уплата процентов за пользование кредитами)</a:t>
            </a:r>
            <a:endParaRPr dirty="0">
              <a:solidFill>
                <a:schemeClr val="dk1"/>
              </a:solidFill>
              <a:latin typeface="Oswald Medium"/>
              <a:ea typeface="Oswald Medium"/>
              <a:cs typeface="Oswald Medium"/>
              <a:sym typeface="Oswald Medium"/>
            </a:endParaRPr>
          </a:p>
        </p:txBody>
      </p:sp>
      <p:sp>
        <p:nvSpPr>
          <p:cNvPr id="12" name="Прямоугольник 11">
            <a:extLst>
              <a:ext uri="{FF2B5EF4-FFF2-40B4-BE49-F238E27FC236}">
                <a16:creationId xmlns:a16="http://schemas.microsoft.com/office/drawing/2014/main" id="{2E1E802D-173A-6A87-FF93-B89CE0338E67}"/>
              </a:ext>
            </a:extLst>
          </p:cNvPr>
          <p:cNvSpPr/>
          <p:nvPr/>
        </p:nvSpPr>
        <p:spPr>
          <a:xfrm>
            <a:off x="5683057" y="2525912"/>
            <a:ext cx="1004762" cy="246221"/>
          </a:xfrm>
          <a:prstGeom prst="rect">
            <a:avLst/>
          </a:prstGeom>
        </p:spPr>
        <p:txBody>
          <a:bodyPr wrap="none">
            <a:spAutoFit/>
          </a:bodyPr>
          <a:lstStyle/>
          <a:p>
            <a:pPr marL="12700" marR="46990" algn="r">
              <a:spcBef>
                <a:spcPts val="595"/>
              </a:spcBef>
              <a:spcAft>
                <a:spcPts val="0"/>
              </a:spcAft>
            </a:pPr>
            <a:r>
              <a:rPr lang="ru-RU" sz="1000" b="1" dirty="0">
                <a:latin typeface="Arial" panose="020B0604020202020204" pitchFamily="34" charset="0"/>
                <a:ea typeface="Tahoma" panose="020B0604030504040204" pitchFamily="34" charset="0"/>
                <a:cs typeface="Arial" panose="020B0604020202020204" pitchFamily="34" charset="0"/>
              </a:rPr>
              <a:t>Млн.рублей</a:t>
            </a:r>
          </a:p>
        </p:txBody>
      </p:sp>
      <p:sp>
        <p:nvSpPr>
          <p:cNvPr id="4" name="Прямоугольник 3">
            <a:extLst>
              <a:ext uri="{FF2B5EF4-FFF2-40B4-BE49-F238E27FC236}">
                <a16:creationId xmlns:a16="http://schemas.microsoft.com/office/drawing/2014/main" id="{C3E4EB73-BE71-103D-25F1-799D495FBC27}"/>
              </a:ext>
            </a:extLst>
          </p:cNvPr>
          <p:cNvSpPr/>
          <p:nvPr/>
        </p:nvSpPr>
        <p:spPr>
          <a:xfrm>
            <a:off x="1447800" y="2895600"/>
            <a:ext cx="592791" cy="307777"/>
          </a:xfrm>
          <a:prstGeom prst="rect">
            <a:avLst/>
          </a:prstGeom>
        </p:spPr>
        <p:txBody>
          <a:bodyPr wrap="none">
            <a:spAutoFit/>
          </a:bodyPr>
          <a:lstStyle/>
          <a:p>
            <a:pPr marL="12700" marR="46990" algn="r">
              <a:spcBef>
                <a:spcPts val="595"/>
              </a:spcBef>
              <a:spcAft>
                <a:spcPts val="0"/>
              </a:spcAft>
            </a:pPr>
            <a:r>
              <a:rPr lang="ru-RU" sz="1400" b="1" dirty="0">
                <a:latin typeface="Arial" panose="020B0604020202020204" pitchFamily="34" charset="0"/>
                <a:ea typeface="Tahoma" panose="020B0604030504040204" pitchFamily="34" charset="0"/>
                <a:cs typeface="Arial" panose="020B0604020202020204" pitchFamily="34" charset="0"/>
              </a:rPr>
              <a:t>23,2</a:t>
            </a:r>
          </a:p>
        </p:txBody>
      </p:sp>
      <p:sp>
        <p:nvSpPr>
          <p:cNvPr id="8" name="Прямоугольник 7">
            <a:extLst>
              <a:ext uri="{FF2B5EF4-FFF2-40B4-BE49-F238E27FC236}">
                <a16:creationId xmlns:a16="http://schemas.microsoft.com/office/drawing/2014/main" id="{BF8DCA3F-C532-F6B1-2DF8-D7DF49F77414}"/>
              </a:ext>
            </a:extLst>
          </p:cNvPr>
          <p:cNvSpPr/>
          <p:nvPr/>
        </p:nvSpPr>
        <p:spPr>
          <a:xfrm>
            <a:off x="225552" y="6172200"/>
            <a:ext cx="6861048" cy="1015663"/>
          </a:xfrm>
          <a:prstGeom prst="rect">
            <a:avLst/>
          </a:prstGeom>
        </p:spPr>
        <p:txBody>
          <a:bodyPr wrap="square">
            <a:spAutoFit/>
          </a:bodyPr>
          <a:lstStyle/>
          <a:p>
            <a:pPr marL="180340" marR="647065">
              <a:spcAft>
                <a:spcPts val="0"/>
              </a:spcAft>
            </a:pPr>
            <a:r>
              <a:rPr lang="ru-RU" sz="1400" b="1" dirty="0">
                <a:latin typeface="Verdana" panose="020B0604030504040204" pitchFamily="34" charset="0"/>
                <a:ea typeface="Verdana" panose="020B0604030504040204" pitchFamily="34" charset="0"/>
                <a:cs typeface="Verdana" panose="020B0604030504040204" pitchFamily="34" charset="0"/>
              </a:rPr>
              <a:t>Муниципальный долг бюджета муниципального округа Семеновский находится на экономически безопасном уровне.</a:t>
            </a:r>
            <a:endParaRPr lang="ru-RU" sz="1400" dirty="0">
              <a:latin typeface="Verdana" panose="020B0604030504040204" pitchFamily="34" charset="0"/>
              <a:ea typeface="Verdana" panose="020B0604030504040204" pitchFamily="34" charset="0"/>
              <a:cs typeface="Verdana" panose="020B0604030504040204" pitchFamily="34" charset="0"/>
            </a:endParaRPr>
          </a:p>
          <a:p>
            <a:pPr marL="180340" marR="647065">
              <a:spcAft>
                <a:spcPts val="0"/>
              </a:spcAft>
            </a:pPr>
            <a:r>
              <a:rPr lang="ru-RU" b="1" dirty="0">
                <a:latin typeface="Verdana" panose="020B0604030504040204" pitchFamily="34" charset="0"/>
                <a:ea typeface="Verdana" panose="020B0604030504040204" pitchFamily="34" charset="0"/>
                <a:cs typeface="Verdana" panose="020B0604030504040204" pitchFamily="34" charset="0"/>
              </a:rPr>
              <a:t> </a:t>
            </a: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5" name="Прямоугольник 4">
            <a:extLst>
              <a:ext uri="{FF2B5EF4-FFF2-40B4-BE49-F238E27FC236}">
                <a16:creationId xmlns:a16="http://schemas.microsoft.com/office/drawing/2014/main" id="{8416447C-BE71-F6E3-1059-CF4D7C075381}"/>
              </a:ext>
            </a:extLst>
          </p:cNvPr>
          <p:cNvSpPr/>
          <p:nvPr/>
        </p:nvSpPr>
        <p:spPr>
          <a:xfrm>
            <a:off x="4899986" y="2895600"/>
            <a:ext cx="493405" cy="307777"/>
          </a:xfrm>
          <a:prstGeom prst="rect">
            <a:avLst/>
          </a:prstGeom>
        </p:spPr>
        <p:txBody>
          <a:bodyPr wrap="none">
            <a:spAutoFit/>
          </a:bodyPr>
          <a:lstStyle/>
          <a:p>
            <a:pPr marL="12700" marR="46990" algn="r">
              <a:spcBef>
                <a:spcPts val="595"/>
              </a:spcBef>
              <a:spcAft>
                <a:spcPts val="0"/>
              </a:spcAft>
            </a:pPr>
            <a:r>
              <a:rPr lang="ru-RU" sz="1400" b="1" dirty="0">
                <a:latin typeface="Arial" panose="020B0604020202020204" pitchFamily="34" charset="0"/>
                <a:ea typeface="Tahoma" panose="020B0604030504040204" pitchFamily="34" charset="0"/>
                <a:cs typeface="Arial" panose="020B0604020202020204" pitchFamily="34" charset="0"/>
              </a:rPr>
              <a:t>0,2</a:t>
            </a:r>
          </a:p>
        </p:txBody>
      </p:sp>
      <p:graphicFrame>
        <p:nvGraphicFramePr>
          <p:cNvPr id="13" name="Object 5">
            <a:extLst>
              <a:ext uri="{FF2B5EF4-FFF2-40B4-BE49-F238E27FC236}">
                <a16:creationId xmlns:a16="http://schemas.microsoft.com/office/drawing/2014/main" id="{93B8EA11-332E-0397-6B83-1D5A97D6E119}"/>
              </a:ext>
            </a:extLst>
          </p:cNvPr>
          <p:cNvGraphicFramePr>
            <a:graphicFrameLocks noChangeAspect="1"/>
          </p:cNvGraphicFramePr>
          <p:nvPr>
            <p:extLst>
              <p:ext uri="{D42A27DB-BD31-4B8C-83A1-F6EECF244321}">
                <p14:modId xmlns:p14="http://schemas.microsoft.com/office/powerpoint/2010/main" val="633605482"/>
              </p:ext>
            </p:extLst>
          </p:nvPr>
        </p:nvGraphicFramePr>
        <p:xfrm>
          <a:off x="3200400" y="2667000"/>
          <a:ext cx="4102100" cy="2610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7023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bg1"/>
            </a:gs>
            <a:gs pos="89000">
              <a:schemeClr val="bg1"/>
            </a:gs>
            <a:gs pos="79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981200" y="67348"/>
            <a:ext cx="70223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lumMod val="75000"/>
                    <a:lumOff val="25000"/>
                  </a:schemeClr>
                </a:solidFill>
                <a:effectLst/>
                <a:latin typeface="Arial" panose="020B0604020202020204" pitchFamily="34" charset="0"/>
                <a:ea typeface="Verdana" panose="020B0604030504040204" pitchFamily="34" charset="0"/>
                <a:cs typeface="Verdana" panose="020B0604030504040204" pitchFamily="34" charset="0"/>
              </a:rPr>
              <a:t>ГЛОССАРИЙ</a:t>
            </a:r>
            <a:endParaRPr kumimoji="0" lang="ru-RU" altLang="ru-RU" sz="2400" b="0" i="0" u="none" strike="noStrike" cap="none" normalizeH="0" baseline="0" dirty="0">
              <a:ln>
                <a:noFill/>
              </a:ln>
              <a:solidFill>
                <a:schemeClr val="tx1">
                  <a:lumMod val="75000"/>
                  <a:lumOff val="2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180975" y="1766569"/>
            <a:ext cx="7022393" cy="61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147447" y="454260"/>
            <a:ext cx="6710553" cy="8494633"/>
          </a:xfrm>
          <a:prstGeom prst="rect">
            <a:avLst/>
          </a:prstGeom>
        </p:spPr>
        <p:txBody>
          <a:bodyPr wrap="square">
            <a:spAutoFit/>
          </a:bodyPr>
          <a:lstStyle/>
          <a:p>
            <a:pPr marR="655955" eaLnBrk="0" fontAlgn="base" hangingPunct="0">
              <a:spcAft>
                <a:spcPts val="0"/>
              </a:spcAft>
            </a:pPr>
            <a:r>
              <a:rPr lang="ru-RU" sz="1400" b="1" i="1" dirty="0">
                <a:solidFill>
                  <a:schemeClr val="tx2">
                    <a:lumMod val="50000"/>
                  </a:schemeClr>
                </a:solidFill>
                <a:latin typeface="Arial" panose="020B0604020202020204" pitchFamily="34" charset="0"/>
                <a:cs typeface="Arial" panose="020B0604020202020204" pitchFamily="34" charset="0"/>
              </a:rPr>
              <a:t>Бюджетная система </a:t>
            </a:r>
            <a:r>
              <a:rPr lang="ru-RU" sz="1400" b="1" i="1" dirty="0">
                <a:solidFill>
                  <a:srgbClr val="517AA2"/>
                </a:solidFill>
                <a:latin typeface="Arial" panose="020B0604020202020204" pitchFamily="34" charset="0"/>
                <a:cs typeface="Arial" panose="020B0604020202020204" pitchFamily="34" charset="0"/>
              </a:rPr>
              <a:t>- главный элемент финансовой системы государства, в который включаются бюджеты муниципальных и государственных организаций, основанных на экономических отношениях и юридических нормах</a:t>
            </a:r>
            <a:endPar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endParaRPr>
          </a:p>
          <a:p>
            <a:pPr marR="655955" eaLnBrk="0" fontAlgn="base" hangingPunct="0">
              <a:spcAft>
                <a:spcPts val="0"/>
              </a:spcAft>
            </a:pPr>
            <a:r>
              <a:rPr lang="ru-RU" sz="1400" b="1" i="1" dirty="0">
                <a:solidFill>
                  <a:schemeClr val="tx2">
                    <a:lumMod val="50000"/>
                  </a:schemeClr>
                </a:solidFill>
                <a:latin typeface="Arial" panose="020B0604020202020204" pitchFamily="34" charset="0"/>
                <a:cs typeface="Arial" panose="020B0604020202020204" pitchFamily="34" charset="0"/>
              </a:rPr>
              <a:t>Модельное бюджетирование </a:t>
            </a:r>
            <a:r>
              <a:rPr lang="ru-RU" sz="1400" b="1" i="1" dirty="0">
                <a:solidFill>
                  <a:srgbClr val="517AA2"/>
                </a:solidFill>
                <a:latin typeface="Arial" panose="020B0604020202020204" pitchFamily="34" charset="0"/>
                <a:cs typeface="Arial" panose="020B0604020202020204" pitchFamily="34" charset="0"/>
              </a:rPr>
              <a:t>-бюджет на очередной финансовый год, рассчитанный министерством финансов Нижегородской области для каждого муниципального образования в отраслевом разрезе</a:t>
            </a:r>
            <a:endPar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endParaRPr>
          </a:p>
          <a:p>
            <a:pPr eaLnBrk="0" fontAlgn="base" hangingPunct="0">
              <a:spcAft>
                <a:spcPts val="0"/>
              </a:spcAft>
            </a:pPr>
            <a:r>
              <a:rPr lang="ru-RU" sz="1400" b="1" i="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Бюджетные инвестиции </a:t>
            </a: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бюджетные средства, направляемые на создание или увеличение за счет средств бюджета стоимости государственного (муниципального) имущества </a:t>
            </a:r>
            <a:endPar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endParaRPr>
          </a:p>
          <a:p>
            <a:pPr eaLnBrk="0" fontAlgn="base" hangingPunct="0">
              <a:spcAft>
                <a:spcPts val="0"/>
              </a:spcAft>
            </a:pP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a:t>
            </a:r>
            <a:r>
              <a:rPr lang="ru-RU" sz="1400" b="1" i="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Налоговый потенциал </a:t>
            </a: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совокупный объем налогооблагаемых ресурсов территории с учетом макроэкомических показателей развития региона, собираемости налогов и сборов</a:t>
            </a:r>
            <a:endPar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endParaRPr>
          </a:p>
          <a:p>
            <a:pPr eaLnBrk="0" fontAlgn="base" hangingPunct="0">
              <a:spcAft>
                <a:spcPts val="0"/>
              </a:spcAft>
            </a:pP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a:t>
            </a:r>
            <a:r>
              <a:rPr lang="ru-RU" sz="1400" b="1" i="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Льгота</a:t>
            </a: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 скидка, предоставление преимуществ кому-либо, полное или частичное освобождение от выполнения установленных правил, обязанностей, или облегчение условий их выполнения</a:t>
            </a:r>
            <a:endPar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endParaRPr>
          </a:p>
          <a:p>
            <a:pPr eaLnBrk="0" fontAlgn="base" hangingPunct="0">
              <a:spcAft>
                <a:spcPts val="0"/>
              </a:spcAft>
            </a:pP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a:t>
            </a:r>
            <a:r>
              <a:rPr lang="ru-RU" sz="1400" b="1" i="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Сбалансированность</a:t>
            </a: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состояние бюджетов хозяйственной системы предприятия, региона, государства, при котором доходы и расходы уравновешены, равны друг другу</a:t>
            </a:r>
            <a:endPar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endParaRPr>
          </a:p>
          <a:p>
            <a:pPr eaLnBrk="0" fontAlgn="base" hangingPunct="0">
              <a:spcAft>
                <a:spcPts val="0"/>
              </a:spcAft>
            </a:pPr>
            <a:r>
              <a:rPr lang="ru-RU" sz="1400" b="1" i="1" dirty="0">
                <a:solidFill>
                  <a:srgbClr val="517AA2"/>
                </a:solidFill>
                <a:latin typeface="Arial" panose="020B0604020202020204" pitchFamily="34" charset="0"/>
                <a:ea typeface="Times New Roman" panose="02020603050405020304" pitchFamily="18" charset="0"/>
                <a:cs typeface="Arial" panose="020B0604020202020204" pitchFamily="34" charset="0"/>
              </a:rPr>
              <a:t> </a:t>
            </a:r>
            <a:r>
              <a:rPr lang="ru-RU" sz="1400" b="1" i="1" dirty="0">
                <a:solidFill>
                  <a:schemeClr val="tx2">
                    <a:lumMod val="50000"/>
                  </a:schemeClr>
                </a:solidFill>
                <a:latin typeface="Arial" panose="020B0604020202020204" pitchFamily="34" charset="0"/>
                <a:cs typeface="Arial" panose="020B0604020202020204" pitchFamily="34" charset="0"/>
              </a:rPr>
              <a:t>Финансовый контроль </a:t>
            </a:r>
            <a:r>
              <a:rPr lang="ru-RU" sz="1400" b="1" i="1" dirty="0">
                <a:solidFill>
                  <a:srgbClr val="517AA2"/>
                </a:solidFill>
                <a:latin typeface="Arial" panose="020B0604020202020204" pitchFamily="34" charset="0"/>
                <a:cs typeface="Arial" panose="020B0604020202020204" pitchFamily="34" charset="0"/>
              </a:rPr>
              <a:t>- совокупность действий и операций по проверке финансовых и связанных с ними вопросов деятельности субъектов хозяйствования и управления с применением специфических форм и методов его организации</a:t>
            </a:r>
            <a:endPar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endParaRPr>
          </a:p>
          <a:p>
            <a:pPr marR="655955" eaLnBrk="0" fontAlgn="base" hangingPunct="0">
              <a:spcAft>
                <a:spcPts val="0"/>
              </a:spcAft>
            </a:pPr>
            <a:r>
              <a:rPr lang="ru-RU" sz="1400" b="1" i="1" dirty="0">
                <a:solidFill>
                  <a:srgbClr val="517AA2"/>
                </a:solidFill>
                <a:latin typeface="Arial" panose="020B0604020202020204" pitchFamily="34" charset="0"/>
                <a:cs typeface="Arial" panose="020B0604020202020204" pitchFamily="34" charset="0"/>
              </a:rPr>
              <a:t> </a:t>
            </a:r>
            <a:r>
              <a:rPr lang="ru-RU" sz="1400" b="1" i="1" dirty="0">
                <a:solidFill>
                  <a:schemeClr val="tx2">
                    <a:lumMod val="50000"/>
                  </a:schemeClr>
                </a:solidFill>
                <a:latin typeface="Arial" panose="020B0604020202020204" pitchFamily="34" charset="0"/>
                <a:cs typeface="Arial" panose="020B0604020202020204" pitchFamily="34" charset="0"/>
              </a:rPr>
              <a:t>Национальный проект </a:t>
            </a:r>
            <a:r>
              <a:rPr lang="ru-RU" sz="1400" b="1" i="1" dirty="0">
                <a:solidFill>
                  <a:srgbClr val="517AA2"/>
                </a:solidFill>
                <a:latin typeface="Arial" panose="020B0604020202020204" pitchFamily="34" charset="0"/>
                <a:cs typeface="Arial" panose="020B0604020202020204" pitchFamily="34" charset="0"/>
              </a:rPr>
              <a:t>- проект (программа), направленный на достижение национальных целей и их целевых показателей, определенных Указом Президента Российской Федерации от 21 июля 2020 г. N 474 "О национальных целях развития Российской Федерации на период до 2030 года", и обеспечивающий достижение общественно значимых результатов и их показателей, а также задач, не являющихся общественно значимыми результатами, и их показателей по поручению и (или) указанию.</a:t>
            </a:r>
          </a:p>
          <a:p>
            <a:pPr marR="655955" algn="just" eaLnBrk="0" fontAlgn="base" hangingPunct="0">
              <a:spcAft>
                <a:spcPts val="0"/>
              </a:spcAft>
            </a:pPr>
            <a:r>
              <a:rPr lang="ru-RU" sz="1400" b="1" i="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Региональный проект </a:t>
            </a:r>
            <a:r>
              <a:rPr lang="ru-RU" sz="1400" b="1" i="1" dirty="0">
                <a:solidFill>
                  <a:srgbClr val="517AA2"/>
                </a:solidFill>
                <a:latin typeface="Arial" panose="020B0604020202020204" pitchFamily="34" charset="0"/>
                <a:ea typeface="Verdana" panose="020B0604030504040204" pitchFamily="34" charset="0"/>
                <a:cs typeface="Arial" panose="020B0604020202020204" pitchFamily="34" charset="0"/>
              </a:rPr>
              <a:t>-  проект, обеспечивающий достижение показателей и результатов федерального проекта, которые относятся к законодательно установленным полномочиям субъекта Российской Федерации, а также к вопросам местного значения муниципальных образований, расположенных на территории указанного субъекта Российской Федерации.</a:t>
            </a:r>
            <a:endParaRPr lang="ru-RU" sz="1400" b="1" i="1" dirty="0">
              <a:solidFill>
                <a:srgbClr val="517AA2"/>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153AA362-127B-239C-4B72-26AA7CB1A313}"/>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74</a:t>
            </a:fld>
            <a:endParaRPr lang="ru-RU" spc="-100" dirty="0"/>
          </a:p>
        </p:txBody>
      </p:sp>
    </p:spTree>
    <p:extLst>
      <p:ext uri="{BB962C8B-B14F-4D97-AF65-F5344CB8AC3E}">
        <p14:creationId xmlns:p14="http://schemas.microsoft.com/office/powerpoint/2010/main" val="1194948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90000">
              <a:schemeClr val="accent1">
                <a:lumMod val="5000"/>
                <a:lumOff val="95000"/>
              </a:schemeClr>
            </a:gs>
            <a:gs pos="100000">
              <a:schemeClr val="accent6">
                <a:lumMod val="20000"/>
                <a:lumOff val="80000"/>
              </a:schemeClr>
            </a:gs>
            <a:gs pos="96000">
              <a:schemeClr val="accent6">
                <a:lumMod val="20000"/>
                <a:lumOff val="80000"/>
              </a:schemeClr>
            </a:gs>
            <a:gs pos="97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284D8972-F89C-96EA-A3DA-11837D024DCB}"/>
              </a:ext>
            </a:extLst>
          </p:cNvPr>
          <p:cNvSpPr/>
          <p:nvPr/>
        </p:nvSpPr>
        <p:spPr>
          <a:xfrm>
            <a:off x="219964" y="4343400"/>
            <a:ext cx="6612636" cy="51244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929640" fontAlgn="base">
              <a:spcAft>
                <a:spcPts val="0"/>
              </a:spcAft>
            </a:pP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4" name="Rectangle 4"/>
          <p:cNvSpPr>
            <a:spLocks noChangeArrowheads="1"/>
          </p:cNvSpPr>
          <p:nvPr/>
        </p:nvSpPr>
        <p:spPr bwMode="auto">
          <a:xfrm>
            <a:off x="180975" y="1766569"/>
            <a:ext cx="7022393" cy="61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457200" y="325830"/>
            <a:ext cx="5679368" cy="369332"/>
          </a:xfrm>
          <a:prstGeom prst="rect">
            <a:avLst/>
          </a:prstGeom>
        </p:spPr>
        <p:txBody>
          <a:bodyPr wrap="square">
            <a:spAutoFit/>
          </a:bodyPr>
          <a:lstStyle/>
          <a:p>
            <a:pPr marL="12700" algn="ctr">
              <a:spcBef>
                <a:spcPts val="100"/>
              </a:spcBef>
              <a:spcAft>
                <a:spcPts val="0"/>
              </a:spcAft>
            </a:pPr>
            <a:r>
              <a:rPr lang="ru-RU" b="1"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ОТКРЫТЫЕ ИНФОРМАЦИОННЫЕ РЕСУРСЫ</a:t>
            </a:r>
            <a:endParaRPr lang="ru-RU" sz="12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4CF489D9-0FA2-464C-81E1-E029E6F8B7AB}"/>
              </a:ext>
            </a:extLst>
          </p:cNvPr>
          <p:cNvSpPr/>
          <p:nvPr/>
        </p:nvSpPr>
        <p:spPr>
          <a:xfrm>
            <a:off x="152400" y="1752600"/>
            <a:ext cx="6606540" cy="4800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R="750570" fontAlgn="base">
              <a:spcAft>
                <a:spcPts val="0"/>
              </a:spcAft>
            </a:pP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R="750570" fontAlgn="base">
              <a:spcAft>
                <a:spcPts val="0"/>
              </a:spcAft>
            </a:pP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Официальный сайт Правительства Нижегородской области </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2"/>
              </a:rPr>
              <a:t>http</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2"/>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2"/>
              </a:rPr>
              <a:t>government</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2"/>
              </a:rPr>
              <a:t>-</a:t>
            </a:r>
            <a:r>
              <a:rPr lang="en-US" sz="1400" kern="1200" dirty="0" err="1">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2"/>
              </a:rPr>
              <a:t>nnov</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2"/>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2"/>
              </a:rPr>
              <a:t>ru</a:t>
            </a: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R="750570" fontAlgn="base">
              <a:spcAft>
                <a:spcPts val="0"/>
              </a:spcAft>
            </a:pP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8" name="Прямоугольник 7"/>
          <p:cNvSpPr/>
          <p:nvPr/>
        </p:nvSpPr>
        <p:spPr>
          <a:xfrm>
            <a:off x="152400" y="2438400"/>
            <a:ext cx="6606540" cy="457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fontAlgn="base">
              <a:spcAft>
                <a:spcPts val="0"/>
              </a:spcAft>
            </a:pP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fontAlgn="base">
              <a:spcAft>
                <a:spcPts val="0"/>
              </a:spcAft>
            </a:pP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Официальный сайт Министерства финансов Нижегородской области </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http</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mf</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a:t>
            </a:r>
            <a:r>
              <a:rPr lang="en-US" sz="1400" kern="1200" dirty="0" err="1">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nnov</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ru</a:t>
            </a: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fontAlgn="base">
              <a:spcAft>
                <a:spcPts val="0"/>
              </a:spcAft>
            </a:pP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E9F16990-8EBE-4415-99E0-B14D66275C14}"/>
              </a:ext>
            </a:extLst>
          </p:cNvPr>
          <p:cNvSpPr/>
          <p:nvPr/>
        </p:nvSpPr>
        <p:spPr>
          <a:xfrm>
            <a:off x="216535" y="3048000"/>
            <a:ext cx="6606540" cy="533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R="931545" fontAlgn="base">
              <a:spcAft>
                <a:spcPts val="0"/>
              </a:spcAft>
            </a:pP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R="931545" fontAlgn="base">
              <a:spcAft>
                <a:spcPts val="0"/>
              </a:spcAft>
            </a:pP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Официальный сайт администрации муниципального округа Семеновский Нижегородской области </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4"/>
              </a:rPr>
              <a:t>http</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4"/>
              </a:rPr>
              <a:t>://</a:t>
            </a:r>
            <a:r>
              <a:rPr lang="en-US" sz="1400" kern="1200" dirty="0" err="1">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4"/>
              </a:rPr>
              <a:t>semenov</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4"/>
              </a:rPr>
              <a:t>.</a:t>
            </a:r>
            <a:r>
              <a:rPr lang="en-US" sz="1400" kern="1200" dirty="0" err="1">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4"/>
              </a:rPr>
              <a:t>nnov</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4"/>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4"/>
              </a:rPr>
              <a:t>ru</a:t>
            </a: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R="931545" fontAlgn="base">
              <a:spcAft>
                <a:spcPts val="0"/>
              </a:spcAft>
            </a:pP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10" name="Прямоугольник 9"/>
          <p:cNvSpPr/>
          <p:nvPr/>
        </p:nvSpPr>
        <p:spPr>
          <a:xfrm>
            <a:off x="125634" y="897173"/>
            <a:ext cx="6606731" cy="6400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R="1175385" fontAlgn="base">
              <a:spcAft>
                <a:spcPts val="0"/>
              </a:spcAft>
            </a:pP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R="1175385" fontAlgn="base">
              <a:spcAft>
                <a:spcPts val="0"/>
              </a:spcAft>
            </a:pP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Официальный сайт финансового управления администрации муниципального округа Семеновский Нижегородской области </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5"/>
              </a:rPr>
              <a:t>http</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5"/>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5"/>
              </a:rPr>
              <a:t>fin</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5"/>
              </a:rPr>
              <a:t>-</a:t>
            </a:r>
            <a:r>
              <a:rPr lang="en-US" sz="1400" kern="1200" dirty="0" err="1">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5"/>
              </a:rPr>
              <a:t>semenov</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5"/>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5"/>
              </a:rPr>
              <a:t>ru</a:t>
            </a: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R="1175385" fontAlgn="base">
              <a:spcAft>
                <a:spcPts val="0"/>
              </a:spcAft>
            </a:pP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11" name="Прямоугольник 10"/>
          <p:cNvSpPr/>
          <p:nvPr/>
        </p:nvSpPr>
        <p:spPr>
          <a:xfrm>
            <a:off x="180975" y="3774135"/>
            <a:ext cx="6612636" cy="36004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929640" fontAlgn="base">
              <a:spcAft>
                <a:spcPts val="0"/>
              </a:spcAft>
            </a:pP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Портал закупок </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6"/>
              </a:rPr>
              <a:t>http</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6"/>
              </a:rPr>
              <a:t>://</a:t>
            </a:r>
            <a:r>
              <a:rPr lang="en-US" sz="1400" kern="1200" dirty="0" err="1">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6"/>
              </a:rPr>
              <a:t>zakupki</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6"/>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6"/>
              </a:rPr>
              <a:t>gov</a:t>
            </a:r>
            <a:r>
              <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6"/>
              </a:rPr>
              <a:t>.</a:t>
            </a:r>
            <a:r>
              <a:rPr lang="en-US"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6"/>
              </a:rPr>
              <a:t>ru</a:t>
            </a:r>
            <a:endParaRPr lang="ru-RU" sz="1400" kern="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R="929640" fontAlgn="base">
              <a:spcAft>
                <a:spcPts val="0"/>
              </a:spcAft>
            </a:pP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153AA362-127B-239C-4B72-26AA7CB1A313}"/>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75</a:t>
            </a:fld>
            <a:endParaRPr lang="ru-RU" spc="-100" dirty="0"/>
          </a:p>
        </p:txBody>
      </p:sp>
      <p:sp>
        <p:nvSpPr>
          <p:cNvPr id="18" name="AutoShape 2">
            <a:extLst>
              <a:ext uri="{FF2B5EF4-FFF2-40B4-BE49-F238E27FC236}">
                <a16:creationId xmlns:a16="http://schemas.microsoft.com/office/drawing/2014/main" id="{D24098BC-E9FE-EEB3-4ADE-438E29BC1D08}"/>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AutoShape 4">
            <a:extLst>
              <a:ext uri="{FF2B5EF4-FFF2-40B4-BE49-F238E27FC236}">
                <a16:creationId xmlns:a16="http://schemas.microsoft.com/office/drawing/2014/main" id="{2BDCE9A6-2537-1F0D-32E2-42144A4CD7B3}"/>
              </a:ext>
            </a:extLst>
          </p:cNvPr>
          <p:cNvSpPr>
            <a:spLocks noChangeAspect="1" noChangeArrowheads="1"/>
          </p:cNvSpPr>
          <p:nvPr/>
        </p:nvSpPr>
        <p:spPr bwMode="auto">
          <a:xfrm>
            <a:off x="3429000" y="457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Прямоугольник 22">
            <a:extLst>
              <a:ext uri="{FF2B5EF4-FFF2-40B4-BE49-F238E27FC236}">
                <a16:creationId xmlns:a16="http://schemas.microsoft.com/office/drawing/2014/main" id="{DCC6F61D-3738-8599-0EA7-FFCCA174EFFE}"/>
              </a:ext>
            </a:extLst>
          </p:cNvPr>
          <p:cNvSpPr/>
          <p:nvPr/>
        </p:nvSpPr>
        <p:spPr>
          <a:xfrm>
            <a:off x="76201" y="5334000"/>
            <a:ext cx="6629400" cy="2169825"/>
          </a:xfrm>
          <a:prstGeom prst="rect">
            <a:avLst/>
          </a:prstGeom>
        </p:spPr>
        <p:txBody>
          <a:bodyPr wrap="square">
            <a:spAutoFit/>
          </a:bodyPr>
          <a:lstStyle/>
          <a:p>
            <a:pPr marL="90170">
              <a:lnSpc>
                <a:spcPts val="1570"/>
              </a:lnSpc>
              <a:spcBef>
                <a:spcPts val="585"/>
              </a:spcBef>
              <a:spcAft>
                <a:spcPts val="0"/>
              </a:spcAft>
              <a:tabLst>
                <a:tab pos="3422015" algn="l"/>
              </a:tabLst>
            </a:pPr>
            <a:r>
              <a:rPr lang="ru-RU" sz="1600" dirty="0">
                <a:latin typeface="Arial" panose="020B0604020202020204" pitchFamily="34" charset="0"/>
                <a:ea typeface="Verdana" panose="020B0604030504040204" pitchFamily="34" charset="0"/>
                <a:cs typeface="Arial" panose="020B0604020202020204" pitchFamily="34" charset="0"/>
              </a:rPr>
              <a:t>Разработчиком презентации «Бюджет для граждан» является финансовое управление администрации муниципального округа Семеновский.</a:t>
            </a:r>
            <a:br>
              <a:rPr lang="ru-RU" sz="1600" dirty="0">
                <a:latin typeface="Arial" panose="020B0604020202020204" pitchFamily="34" charset="0"/>
                <a:ea typeface="Verdana" panose="020B0604030504040204" pitchFamily="34" charset="0"/>
                <a:cs typeface="Arial" panose="020B0604020202020204" pitchFamily="34" charset="0"/>
              </a:rPr>
            </a:br>
            <a:br>
              <a:rPr lang="ru-RU" sz="1600" dirty="0">
                <a:latin typeface="Arial" panose="020B0604020202020204" pitchFamily="34" charset="0"/>
                <a:ea typeface="Verdana" panose="020B0604030504040204" pitchFamily="34" charset="0"/>
                <a:cs typeface="Arial" panose="020B0604020202020204" pitchFamily="34" charset="0"/>
              </a:rPr>
            </a:br>
            <a:r>
              <a:rPr lang="ru-RU" sz="1600" dirty="0">
                <a:latin typeface="Arial" panose="020B0604020202020204" pitchFamily="34" charset="0"/>
                <a:ea typeface="Verdana" panose="020B0604030504040204" pitchFamily="34" charset="0"/>
                <a:cs typeface="Arial" panose="020B0604020202020204" pitchFamily="34" charset="0"/>
              </a:rPr>
              <a:t>Основные задачи:</a:t>
            </a:r>
          </a:p>
          <a:p>
            <a:pPr>
              <a:lnSpc>
                <a:spcPts val="1570"/>
              </a:lnSpc>
              <a:spcBef>
                <a:spcPts val="585"/>
              </a:spcBef>
              <a:spcAft>
                <a:spcPts val="0"/>
              </a:spcAft>
              <a:tabLst>
                <a:tab pos="3422015" algn="l"/>
              </a:tabLst>
            </a:pPr>
            <a:r>
              <a:rPr lang="ru-RU" sz="1600" dirty="0">
                <a:latin typeface="Arial" panose="020B0604020202020204" pitchFamily="34" charset="0"/>
                <a:ea typeface="Verdana" panose="020B0604030504040204" pitchFamily="34" charset="0"/>
                <a:cs typeface="Arial" panose="020B0604020202020204" pitchFamily="34" charset="0"/>
              </a:rPr>
              <a:t>  Составление проекта бюджета на очередной финансовый год и                   на плановый  период;</a:t>
            </a:r>
          </a:p>
          <a:p>
            <a:pPr>
              <a:lnSpc>
                <a:spcPts val="1570"/>
              </a:lnSpc>
              <a:spcBef>
                <a:spcPts val="585"/>
              </a:spcBef>
              <a:spcAft>
                <a:spcPts val="0"/>
              </a:spcAft>
              <a:tabLst>
                <a:tab pos="3422015" algn="l"/>
              </a:tabLst>
            </a:pPr>
            <a:r>
              <a:rPr lang="ru-RU" sz="1600" dirty="0">
                <a:latin typeface="Arial" panose="020B0604020202020204" pitchFamily="34" charset="0"/>
                <a:ea typeface="Verdana" panose="020B0604030504040204" pitchFamily="34" charset="0"/>
                <a:cs typeface="Arial" panose="020B0604020202020204" pitchFamily="34" charset="0"/>
              </a:rPr>
              <a:t>  Организация исполнения бюджета;</a:t>
            </a:r>
          </a:p>
          <a:p>
            <a:pPr>
              <a:lnSpc>
                <a:spcPts val="1570"/>
              </a:lnSpc>
              <a:spcBef>
                <a:spcPts val="585"/>
              </a:spcBef>
              <a:spcAft>
                <a:spcPts val="0"/>
              </a:spcAft>
              <a:tabLst>
                <a:tab pos="3422015" algn="l"/>
              </a:tabLst>
            </a:pPr>
            <a:r>
              <a:rPr lang="ru-RU" sz="1600" dirty="0">
                <a:latin typeface="Arial" panose="020B0604020202020204" pitchFamily="34" charset="0"/>
                <a:ea typeface="Verdana" panose="020B0604030504040204" pitchFamily="34" charset="0"/>
                <a:cs typeface="Arial" panose="020B0604020202020204" pitchFamily="34" charset="0"/>
              </a:rPr>
              <a:t>  Организация финансового контроля за исполнением бюджета</a:t>
            </a:r>
            <a:endParaRPr lang="ru-RU" sz="1600" dirty="0">
              <a:effectLst/>
              <a:latin typeface="Arial" panose="020B0604020202020204" pitchFamily="34" charset="0"/>
              <a:ea typeface="Verdana" panose="020B060403050404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5F82F51-B2D6-2CF8-C94F-EA8710047849}"/>
              </a:ext>
            </a:extLst>
          </p:cNvPr>
          <p:cNvSpPr txBox="1"/>
          <p:nvPr/>
        </p:nvSpPr>
        <p:spPr>
          <a:xfrm>
            <a:off x="228600" y="4343400"/>
            <a:ext cx="6324600" cy="954107"/>
          </a:xfrm>
          <a:prstGeom prst="rect">
            <a:avLst/>
          </a:prstGeom>
          <a:noFill/>
        </p:spPr>
        <p:txBody>
          <a:bodyPr wrap="square">
            <a:spAutoFit/>
          </a:bodyPr>
          <a:lstStyle/>
          <a:p>
            <a:pPr fontAlgn="base">
              <a:spcAft>
                <a:spcPts val="0"/>
              </a:spcAft>
            </a:pPr>
            <a:r>
              <a:rPr lang="ru-RU" sz="1400" dirty="0">
                <a:effectLst/>
                <a:latin typeface="Arial" panose="020B0604020202020204" pitchFamily="34" charset="0"/>
                <a:ea typeface="Verdana" panose="020B0604030504040204" pitchFamily="34" charset="0"/>
                <a:cs typeface="Arial" panose="020B0604020202020204" pitchFamily="34" charset="0"/>
              </a:rPr>
              <a:t>Страницы финансового управления в социальных сетях:   </a:t>
            </a:r>
            <a:r>
              <a:rPr lang="en-US" sz="1400" dirty="0">
                <a:effectLst/>
                <a:latin typeface="Arial" panose="020B0604020202020204" pitchFamily="34" charset="0"/>
                <a:ea typeface="Verdana" panose="020B0604030504040204" pitchFamily="34" charset="0"/>
                <a:cs typeface="Arial" panose="020B0604020202020204" pitchFamily="34" charset="0"/>
                <a:hlinkClick r:id="rId7"/>
              </a:rPr>
              <a:t>https://vk.com/public221666044</a:t>
            </a:r>
            <a:endParaRPr lang="ru-RU" sz="1400" dirty="0">
              <a:effectLst/>
              <a:latin typeface="Arial" panose="020B0604020202020204" pitchFamily="34" charset="0"/>
              <a:ea typeface="Verdana" panose="020B0604030504040204" pitchFamily="34" charset="0"/>
              <a:cs typeface="Arial" panose="020B0604020202020204" pitchFamily="34" charset="0"/>
            </a:endParaRPr>
          </a:p>
          <a:p>
            <a:pPr fontAlgn="base">
              <a:spcAft>
                <a:spcPts val="0"/>
              </a:spcAft>
            </a:pPr>
            <a:endParaRPr lang="en-US" sz="1400" dirty="0">
              <a:effectLst/>
              <a:latin typeface="Arial" panose="020B0604020202020204" pitchFamily="34" charset="0"/>
              <a:ea typeface="Verdana" panose="020B0604030504040204" pitchFamily="34" charset="0"/>
              <a:cs typeface="Arial" panose="020B0604020202020204" pitchFamily="34" charset="0"/>
            </a:endParaRPr>
          </a:p>
          <a:p>
            <a:pPr fontAlgn="base">
              <a:spcAft>
                <a:spcPts val="0"/>
              </a:spcAft>
            </a:pPr>
            <a:endParaRPr lang="ru-RU" sz="1400" dirty="0">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612038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0"/>
            <a:ext cx="1659492" cy="369332"/>
          </a:xfrm>
          <a:prstGeom prst="rect">
            <a:avLst/>
          </a:prstGeom>
        </p:spPr>
        <p:txBody>
          <a:bodyPr wrap="none">
            <a:spAutoFit/>
          </a:bodyPr>
          <a:lstStyle/>
          <a:p>
            <a:pPr marL="45720" algn="ctr">
              <a:spcBef>
                <a:spcPts val="360"/>
              </a:spcBef>
              <a:spcAft>
                <a:spcPts val="0"/>
              </a:spcAft>
            </a:pPr>
            <a:r>
              <a:rPr lang="ru-RU" dirty="0">
                <a:solidFill>
                  <a:srgbClr val="3B6996"/>
                </a:solidFill>
                <a:latin typeface="Franklin Gothic Medium" panose="020B0603020102020204" pitchFamily="34" charset="0"/>
                <a:ea typeface="Verdana" panose="020B0604030504040204" pitchFamily="34" charset="0"/>
                <a:cs typeface="Verdana" panose="020B0604030504040204" pitchFamily="34" charset="0"/>
              </a:rPr>
              <a:t>СОДЕРЖАНИЕ</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Таблица 3">
            <a:extLst>
              <a:ext uri="{FF2B5EF4-FFF2-40B4-BE49-F238E27FC236}">
                <a16:creationId xmlns:a16="http://schemas.microsoft.com/office/drawing/2014/main" id="{688CC864-4F03-45DE-8A05-74F82901E5F4}"/>
              </a:ext>
            </a:extLst>
          </p:cNvPr>
          <p:cNvGraphicFramePr>
            <a:graphicFrameLocks noGrp="1"/>
          </p:cNvGraphicFramePr>
          <p:nvPr>
            <p:extLst>
              <p:ext uri="{D42A27DB-BD31-4B8C-83A1-F6EECF244321}">
                <p14:modId xmlns:p14="http://schemas.microsoft.com/office/powerpoint/2010/main" val="3769854753"/>
              </p:ext>
            </p:extLst>
          </p:nvPr>
        </p:nvGraphicFramePr>
        <p:xfrm>
          <a:off x="45167" y="314029"/>
          <a:ext cx="6776223" cy="8766183"/>
        </p:xfrm>
        <a:graphic>
          <a:graphicData uri="http://schemas.openxmlformats.org/drawingml/2006/table">
            <a:tbl>
              <a:tblPr firstRow="1" bandRow="1">
                <a:tableStyleId>{5C22544A-7EE6-4342-B048-85BDC9FD1C3A}</a:tableStyleId>
              </a:tblPr>
              <a:tblGrid>
                <a:gridCol w="935494">
                  <a:extLst>
                    <a:ext uri="{9D8B030D-6E8A-4147-A177-3AD203B41FA5}">
                      <a16:colId xmlns:a16="http://schemas.microsoft.com/office/drawing/2014/main" val="1367370684"/>
                    </a:ext>
                  </a:extLst>
                </a:gridCol>
                <a:gridCol w="5840729">
                  <a:extLst>
                    <a:ext uri="{9D8B030D-6E8A-4147-A177-3AD203B41FA5}">
                      <a16:colId xmlns:a16="http://schemas.microsoft.com/office/drawing/2014/main" val="1106827775"/>
                    </a:ext>
                  </a:extLst>
                </a:gridCol>
              </a:tblGrid>
              <a:tr h="199768">
                <a:tc>
                  <a:txBody>
                    <a:bodyPr/>
                    <a:lstStyle/>
                    <a:p>
                      <a:pPr marL="100330" marR="91440" algn="l">
                        <a:lnSpc>
                          <a:spcPct val="107000"/>
                        </a:lnSpc>
                        <a:spcBef>
                          <a:spcPts val="310"/>
                        </a:spcBef>
                        <a:spcAft>
                          <a:spcPts val="0"/>
                        </a:spcAft>
                      </a:pPr>
                      <a:r>
                        <a:rPr lang="ru-RU" sz="1200" dirty="0">
                          <a:effectLst/>
                          <a:latin typeface="Segoe UI" panose="020B0502040204020203" pitchFamily="34" charset="0"/>
                          <a:ea typeface="Verdana" panose="020B0604030504040204" pitchFamily="34" charset="0"/>
                          <a:cs typeface="Segoe UI" panose="020B0502040204020203" pitchFamily="34" charset="0"/>
                        </a:rPr>
                        <a:t>Страница</a:t>
                      </a:r>
                    </a:p>
                  </a:txBody>
                  <a:tcPr marL="2286" marR="2286" marT="2286" marB="0" anchor="ctr"/>
                </a:tc>
                <a:tc>
                  <a:txBody>
                    <a:bodyPr/>
                    <a:lstStyle/>
                    <a:p>
                      <a:pPr algn="l">
                        <a:lnSpc>
                          <a:spcPct val="107000"/>
                        </a:lnSpc>
                      </a:pPr>
                      <a:endParaRPr lang="ru-RU" sz="12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3642657197"/>
                  </a:ext>
                </a:extLst>
              </a:tr>
              <a:tr h="170530">
                <a:tc>
                  <a:txBody>
                    <a:bodyPr/>
                    <a:lstStyle/>
                    <a:p>
                      <a:pPr marL="889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3</a:t>
                      </a:r>
                    </a:p>
                  </a:txBody>
                  <a:tcPr marL="2286" marR="2286" marT="2286" marB="0" anchor="ctr"/>
                </a:tc>
                <a:tc>
                  <a:txBody>
                    <a:bodyPr/>
                    <a:lstStyle/>
                    <a:p>
                      <a:pPr marL="45720" algn="l">
                        <a:lnSpc>
                          <a:spcPts val="900"/>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Что</a:t>
                      </a:r>
                      <a:r>
                        <a:rPr lang="ru-RU" sz="1100" spc="-40" dirty="0">
                          <a:effectLst/>
                          <a:latin typeface="Segoe UI" panose="020B0502040204020203" pitchFamily="34" charset="0"/>
                          <a:ea typeface="Verdana" panose="020B0604030504040204" pitchFamily="34" charset="0"/>
                          <a:cs typeface="Segoe UI" panose="020B0502040204020203" pitchFamily="34" charset="0"/>
                        </a:rPr>
                        <a:t> </a:t>
                      </a:r>
                      <a:r>
                        <a:rPr lang="ru-RU" sz="1100" spc="-5" dirty="0">
                          <a:effectLst/>
                          <a:latin typeface="Segoe UI" panose="020B0502040204020203" pitchFamily="34" charset="0"/>
                          <a:ea typeface="Verdana" panose="020B0604030504040204" pitchFamily="34" charset="0"/>
                          <a:cs typeface="Segoe UI" panose="020B0502040204020203" pitchFamily="34" charset="0"/>
                        </a:rPr>
                        <a:t>такое</a:t>
                      </a:r>
                      <a:r>
                        <a:rPr lang="ru-RU" sz="1100" spc="-50" dirty="0">
                          <a:effectLst/>
                          <a:latin typeface="Segoe UI" panose="020B0502040204020203" pitchFamily="34" charset="0"/>
                          <a:ea typeface="Verdana" panose="020B0604030504040204" pitchFamily="34" charset="0"/>
                          <a:cs typeface="Segoe UI" panose="020B0502040204020203" pitchFamily="34" charset="0"/>
                        </a:rPr>
                        <a:t> </a:t>
                      </a:r>
                      <a:r>
                        <a:rPr lang="ru-RU" sz="1100" spc="-5" dirty="0">
                          <a:effectLst/>
                          <a:latin typeface="Segoe UI" panose="020B0502040204020203" pitchFamily="34" charset="0"/>
                          <a:ea typeface="Verdana" panose="020B0604030504040204" pitchFamily="34" charset="0"/>
                          <a:cs typeface="Segoe UI" panose="020B0502040204020203" pitchFamily="34" charset="0"/>
                        </a:rPr>
                        <a:t>"Бюджет</a:t>
                      </a:r>
                      <a:r>
                        <a:rPr lang="ru-RU" sz="1100" spc="-45" dirty="0">
                          <a:effectLst/>
                          <a:latin typeface="Segoe UI" panose="020B0502040204020203" pitchFamily="34" charset="0"/>
                          <a:ea typeface="Verdana" panose="020B0604030504040204" pitchFamily="34" charset="0"/>
                          <a:cs typeface="Segoe UI" panose="020B0502040204020203" pitchFamily="34" charset="0"/>
                        </a:rPr>
                        <a:t> </a:t>
                      </a:r>
                      <a:r>
                        <a:rPr lang="ru-RU" sz="1100" spc="-5" dirty="0">
                          <a:effectLst/>
                          <a:latin typeface="Segoe UI" panose="020B0502040204020203" pitchFamily="34" charset="0"/>
                          <a:ea typeface="Verdana" panose="020B0604030504040204" pitchFamily="34" charset="0"/>
                          <a:cs typeface="Segoe UI" panose="020B0502040204020203" pitchFamily="34" charset="0"/>
                        </a:rPr>
                        <a:t>для</a:t>
                      </a:r>
                      <a:r>
                        <a:rPr lang="ru-RU" sz="1100" spc="170" dirty="0">
                          <a:effectLst/>
                          <a:latin typeface="Segoe UI" panose="020B0502040204020203" pitchFamily="34" charset="0"/>
                          <a:ea typeface="Verdana" panose="020B0604030504040204" pitchFamily="34" charset="0"/>
                          <a:cs typeface="Segoe UI" panose="020B0502040204020203" pitchFamily="34" charset="0"/>
                        </a:rPr>
                        <a:t> </a:t>
                      </a:r>
                      <a:r>
                        <a:rPr lang="ru-RU" sz="1100" spc="-5" dirty="0">
                          <a:effectLst/>
                          <a:latin typeface="Segoe UI" panose="020B0502040204020203" pitchFamily="34" charset="0"/>
                          <a:ea typeface="Verdana" panose="020B0604030504040204" pitchFamily="34" charset="0"/>
                          <a:cs typeface="Segoe UI" panose="020B0502040204020203" pitchFamily="34" charset="0"/>
                        </a:rPr>
                        <a:t>граждан"</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1950766928"/>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4-5</a:t>
                      </a:r>
                    </a:p>
                  </a:txBody>
                  <a:tcPr marL="2286" marR="2286" marT="2286" marB="0" anchor="ctr"/>
                </a:tc>
                <a:tc>
                  <a:txBody>
                    <a:bodyPr/>
                    <a:lstStyle/>
                    <a:p>
                      <a:pPr marL="45720" algn="l">
                        <a:lnSpc>
                          <a:spcPts val="900"/>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Структура</a:t>
                      </a:r>
                      <a:r>
                        <a:rPr lang="ru-RU" sz="1100" spc="-65" dirty="0">
                          <a:effectLst/>
                          <a:latin typeface="Segoe UI" panose="020B0502040204020203" pitchFamily="34" charset="0"/>
                          <a:ea typeface="Verdana" panose="020B0604030504040204" pitchFamily="34" charset="0"/>
                          <a:cs typeface="Segoe UI" panose="020B0502040204020203" pitchFamily="34" charset="0"/>
                        </a:rPr>
                        <a:t> </a:t>
                      </a:r>
                      <a:r>
                        <a:rPr lang="ru-RU" sz="1100" spc="-75" dirty="0">
                          <a:effectLst/>
                          <a:latin typeface="Segoe UI" panose="020B0502040204020203" pitchFamily="34" charset="0"/>
                          <a:ea typeface="Verdana" panose="020B0604030504040204" pitchFamily="34" charset="0"/>
                          <a:cs typeface="Segoe UI" panose="020B0502040204020203" pitchFamily="34" charset="0"/>
                        </a:rPr>
                        <a:t>бюджета</a:t>
                      </a:r>
                      <a:r>
                        <a:rPr lang="ru-RU" sz="1100" dirty="0">
                          <a:effectLst/>
                          <a:latin typeface="Segoe UI" panose="020B0502040204020203" pitchFamily="34" charset="0"/>
                          <a:ea typeface="Verdana" panose="020B0604030504040204" pitchFamily="34" charset="0"/>
                          <a:cs typeface="Segoe UI" panose="020B0502040204020203" pitchFamily="34" charset="0"/>
                        </a:rPr>
                        <a:t> муниципального округа</a:t>
                      </a:r>
                    </a:p>
                  </a:txBody>
                  <a:tcPr marL="2286" marR="2286" marT="2286" marB="0" anchor="ctr"/>
                </a:tc>
                <a:extLst>
                  <a:ext uri="{0D108BD9-81ED-4DB2-BD59-A6C34878D82A}">
                    <a16:rowId xmlns:a16="http://schemas.microsoft.com/office/drawing/2014/main" val="2358724012"/>
                  </a:ext>
                </a:extLst>
              </a:tr>
              <a:tr h="170530">
                <a:tc>
                  <a:txBody>
                    <a:bodyPr/>
                    <a:lstStyle/>
                    <a:p>
                      <a:pPr marL="889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6</a:t>
                      </a:r>
                    </a:p>
                  </a:txBody>
                  <a:tcPr marL="2286" marR="2286" marT="2286" marB="0" anchor="ctr"/>
                </a:tc>
                <a:tc>
                  <a:txBody>
                    <a:bodyPr/>
                    <a:lstStyle/>
                    <a:p>
                      <a:pPr marL="45720" algn="l">
                        <a:lnSpc>
                          <a:spcPts val="9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На чем основано составление проекта бюджета</a:t>
                      </a:r>
                    </a:p>
                  </a:txBody>
                  <a:tcPr marL="2286" marR="2286" marT="2286" marB="0" anchor="ctr"/>
                </a:tc>
                <a:extLst>
                  <a:ext uri="{0D108BD9-81ED-4DB2-BD59-A6C34878D82A}">
                    <a16:rowId xmlns:a16="http://schemas.microsoft.com/office/drawing/2014/main" val="1669519340"/>
                  </a:ext>
                </a:extLst>
              </a:tr>
              <a:tr h="170530">
                <a:tc>
                  <a:txBody>
                    <a:bodyPr/>
                    <a:lstStyle/>
                    <a:p>
                      <a:pPr marL="889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a:t>
                      </a:r>
                    </a:p>
                  </a:txBody>
                  <a:tcPr marL="2286" marR="2286" marT="2286" marB="0" anchor="ctr"/>
                </a:tc>
                <a:tc>
                  <a:txBody>
                    <a:bodyPr/>
                    <a:lstStyle/>
                    <a:p>
                      <a:pPr marL="45720" algn="l">
                        <a:lnSpc>
                          <a:spcPts val="9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a:t>
                      </a:r>
                      <a:r>
                        <a:rPr lang="ru-RU" sz="1100" spc="-7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происходит</a:t>
                      </a:r>
                      <a:r>
                        <a:rPr lang="ru-RU" sz="1100" spc="-7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составление</a:t>
                      </a:r>
                      <a:r>
                        <a:rPr lang="ru-RU" sz="1100" spc="-7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бюджета муниципального округа</a:t>
                      </a:r>
                    </a:p>
                  </a:txBody>
                  <a:tcPr marL="2286" marR="2286" marT="2286" marB="0" anchor="ctr"/>
                </a:tc>
                <a:extLst>
                  <a:ext uri="{0D108BD9-81ED-4DB2-BD59-A6C34878D82A}">
                    <a16:rowId xmlns:a16="http://schemas.microsoft.com/office/drawing/2014/main" val="2130743809"/>
                  </a:ext>
                </a:extLst>
              </a:tr>
              <a:tr h="387118">
                <a:tc>
                  <a:txBody>
                    <a:bodyPr/>
                    <a:lstStyle/>
                    <a:p>
                      <a:pPr marL="8890" algn="ctr">
                        <a:lnSpc>
                          <a:spcPts val="8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8</a:t>
                      </a:r>
                    </a:p>
                  </a:txBody>
                  <a:tcPr marL="2286" marR="2286" marT="2286" marB="0" anchor="ctr"/>
                </a:tc>
                <a:tc>
                  <a:txBody>
                    <a:bodyPr/>
                    <a:lstStyle/>
                    <a:p>
                      <a:pPr marL="45720" algn="l">
                        <a:lnSpc>
                          <a:spcPts val="800"/>
                        </a:lnSpc>
                        <a:spcAft>
                          <a:spcPts val="0"/>
                        </a:spcAft>
                      </a:pPr>
                      <a:r>
                        <a:rPr lang="ru-RU" sz="1100" spc="0" baseline="0" dirty="0">
                          <a:effectLst/>
                          <a:latin typeface="Segoe UI" panose="020B0502040204020203" pitchFamily="34" charset="0"/>
                          <a:ea typeface="Verdana" panose="020B0604030504040204" pitchFamily="34" charset="0"/>
                          <a:cs typeface="Segoe UI" panose="020B0502040204020203" pitchFamily="34" charset="0"/>
                        </a:rPr>
                        <a:t>Основные направления бюджетной и налоговой политики муниципального округа Семеновский на 2025-2027 годы</a:t>
                      </a:r>
                    </a:p>
                  </a:txBody>
                  <a:tcPr marL="2286" marR="2286" marT="2286" marB="0" anchor="ctr"/>
                </a:tc>
                <a:extLst>
                  <a:ext uri="{0D108BD9-81ED-4DB2-BD59-A6C34878D82A}">
                    <a16:rowId xmlns:a16="http://schemas.microsoft.com/office/drawing/2014/main" val="3872240296"/>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9</a:t>
                      </a:r>
                    </a:p>
                  </a:txBody>
                  <a:tcPr marL="2286" marR="2286" marT="2286" marB="0" anchor="ctr"/>
                </a:tc>
                <a:tc>
                  <a:txBody>
                    <a:bodyPr/>
                    <a:lstStyle/>
                    <a:p>
                      <a:pPr marL="45720" algn="l">
                        <a:lnSpc>
                          <a:spcPts val="900"/>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Доходы </a:t>
                      </a:r>
                      <a:r>
                        <a:rPr lang="ru-RU" sz="1100" dirty="0">
                          <a:effectLst/>
                          <a:latin typeface="Segoe UI" panose="020B0502040204020203" pitchFamily="34" charset="0"/>
                          <a:ea typeface="Verdana" panose="020B0604030504040204" pitchFamily="34" charset="0"/>
                          <a:cs typeface="Segoe UI" panose="020B0502040204020203" pitchFamily="34" charset="0"/>
                        </a:rPr>
                        <a:t>бюджета муниципального округа Семеновский</a:t>
                      </a:r>
                    </a:p>
                  </a:txBody>
                  <a:tcPr marL="2286" marR="2286" marT="2286" marB="0" anchor="ctr"/>
                </a:tc>
                <a:extLst>
                  <a:ext uri="{0D108BD9-81ED-4DB2-BD59-A6C34878D82A}">
                    <a16:rowId xmlns:a16="http://schemas.microsoft.com/office/drawing/2014/main" val="4235065503"/>
                  </a:ext>
                </a:extLst>
              </a:tr>
              <a:tr h="238812">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10 -12</a:t>
                      </a:r>
                    </a:p>
                  </a:txBody>
                  <a:tcPr marL="2286" marR="2286" marT="2286" marB="0" anchor="ctr"/>
                </a:tc>
                <a:tc>
                  <a:txBody>
                    <a:bodyPr/>
                    <a:lstStyle/>
                    <a:p>
                      <a:pPr marL="45720" algn="l">
                        <a:lnSpc>
                          <a:spcPts val="9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Динамика</a:t>
                      </a:r>
                      <a:r>
                        <a:rPr lang="ru-RU" sz="1100" spc="4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прогнозных</a:t>
                      </a:r>
                      <a:r>
                        <a:rPr lang="ru-RU" sz="1100" spc="44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показателей</a:t>
                      </a:r>
                      <a:r>
                        <a:rPr lang="ru-RU" sz="1100" spc="3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социально-экономического</a:t>
                      </a:r>
                      <a:r>
                        <a:rPr lang="ru-RU" sz="1100" spc="4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развития</a:t>
                      </a:r>
                      <a:r>
                        <a:rPr lang="ru-RU" sz="1100" spc="7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округа</a:t>
                      </a:r>
                    </a:p>
                  </a:txBody>
                  <a:tcPr marL="2286" marR="2286" marT="2286" marB="0" anchor="ctr"/>
                </a:tc>
                <a:extLst>
                  <a:ext uri="{0D108BD9-81ED-4DB2-BD59-A6C34878D82A}">
                    <a16:rowId xmlns:a16="http://schemas.microsoft.com/office/drawing/2014/main" val="2402960868"/>
                  </a:ext>
                </a:extLst>
              </a:tr>
              <a:tr h="376395">
                <a:tc>
                  <a:txBody>
                    <a:bodyPr/>
                    <a:lstStyle/>
                    <a:p>
                      <a:pPr marL="100330" marR="91440" algn="ctr">
                        <a:lnSpc>
                          <a:spcPts val="88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13</a:t>
                      </a:r>
                    </a:p>
                  </a:txBody>
                  <a:tcPr marL="2286" marR="2286" marT="2286" marB="0" anchor="ctr"/>
                </a:tc>
                <a:tc>
                  <a:txBody>
                    <a:bodyPr/>
                    <a:lstStyle/>
                    <a:p>
                      <a:pPr marL="45720" algn="l">
                        <a:lnSpc>
                          <a:spcPts val="880"/>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Какое</a:t>
                      </a:r>
                      <a:r>
                        <a:rPr lang="ru-RU" sz="1100" spc="-75" dirty="0">
                          <a:effectLst/>
                          <a:latin typeface="Segoe UI" panose="020B0502040204020203" pitchFamily="34" charset="0"/>
                          <a:ea typeface="Verdana" panose="020B0604030504040204" pitchFamily="34" charset="0"/>
                          <a:cs typeface="Segoe UI" panose="020B0502040204020203" pitchFamily="34" charset="0"/>
                        </a:rPr>
                        <a:t> </a:t>
                      </a:r>
                      <a:r>
                        <a:rPr lang="ru-RU" sz="1100" spc="-5" dirty="0">
                          <a:effectLst/>
                          <a:latin typeface="Segoe UI" panose="020B0502040204020203" pitchFamily="34" charset="0"/>
                          <a:ea typeface="Verdana" panose="020B0604030504040204" pitchFamily="34" charset="0"/>
                          <a:cs typeface="Segoe UI" panose="020B0502040204020203" pitchFamily="34" charset="0"/>
                        </a:rPr>
                        <a:t>место</a:t>
                      </a:r>
                      <a:r>
                        <a:rPr lang="ru-RU" sz="1100" spc="-75" dirty="0">
                          <a:effectLst/>
                          <a:latin typeface="Segoe UI" panose="020B0502040204020203" pitchFamily="34" charset="0"/>
                          <a:ea typeface="Verdana" panose="020B0604030504040204" pitchFamily="34" charset="0"/>
                          <a:cs typeface="Segoe UI" panose="020B0502040204020203" pitchFamily="34" charset="0"/>
                        </a:rPr>
                        <a:t> </a:t>
                      </a:r>
                      <a:r>
                        <a:rPr lang="ru-RU" sz="1100" spc="-5" dirty="0">
                          <a:effectLst/>
                          <a:latin typeface="Segoe UI" panose="020B0502040204020203" pitchFamily="34" charset="0"/>
                          <a:ea typeface="Verdana" panose="020B0604030504040204" pitchFamily="34" charset="0"/>
                          <a:cs typeface="Segoe UI" panose="020B0502040204020203" pitchFamily="34" charset="0"/>
                        </a:rPr>
                        <a:t>среди муниципальных образований </a:t>
                      </a:r>
                      <a:r>
                        <a:rPr lang="ru-RU" sz="1100" dirty="0">
                          <a:effectLst/>
                          <a:latin typeface="Segoe UI" panose="020B0502040204020203" pitchFamily="34" charset="0"/>
                          <a:ea typeface="Verdana" panose="020B0604030504040204" pitchFamily="34" charset="0"/>
                          <a:cs typeface="Segoe UI" panose="020B0502040204020203" pitchFamily="34" charset="0"/>
                        </a:rPr>
                        <a:t>занимает муниципальный округ Семеновский</a:t>
                      </a:r>
                      <a:r>
                        <a:rPr lang="ru-RU" sz="1100" spc="-7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по</a:t>
                      </a:r>
                      <a:r>
                        <a:rPr lang="ru-RU" sz="1100" spc="-7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отдельным</a:t>
                      </a:r>
                      <a:r>
                        <a:rPr lang="ru-RU" sz="1100" spc="-10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показателям в 2025 году</a:t>
                      </a:r>
                    </a:p>
                  </a:txBody>
                  <a:tcPr marL="2286" marR="2286" marT="2286" marB="0" anchor="ctr"/>
                </a:tc>
                <a:extLst>
                  <a:ext uri="{0D108BD9-81ED-4DB2-BD59-A6C34878D82A}">
                    <a16:rowId xmlns:a16="http://schemas.microsoft.com/office/drawing/2014/main" val="1980591179"/>
                  </a:ext>
                </a:extLst>
              </a:tr>
              <a:tr h="376395">
                <a:tc>
                  <a:txBody>
                    <a:bodyPr/>
                    <a:lstStyle/>
                    <a:p>
                      <a:pPr marL="100330" marR="91440" algn="ctr">
                        <a:lnSpc>
                          <a:spcPts val="88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14</a:t>
                      </a:r>
                    </a:p>
                  </a:txBody>
                  <a:tcPr marL="2286" marR="2286" marT="2286" marB="0" anchor="ctr"/>
                </a:tc>
                <a:tc>
                  <a:txBody>
                    <a:bodyPr/>
                    <a:lstStyle/>
                    <a:p>
                      <a:pPr marL="45720" algn="l">
                        <a:lnSpc>
                          <a:spcPts val="88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Какое место среди муниципальных образований занимает муниципальный округ Семеновский по отдельным показателям в 2026-2028</a:t>
                      </a:r>
                      <a:r>
                        <a:rPr lang="ru-RU" sz="1100" baseline="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годах</a:t>
                      </a:r>
                    </a:p>
                  </a:txBody>
                  <a:tcPr marL="2286" marR="2286" marT="2286" marB="0" anchor="ctr"/>
                </a:tc>
                <a:extLst>
                  <a:ext uri="{0D108BD9-81ED-4DB2-BD59-A6C34878D82A}">
                    <a16:rowId xmlns:a16="http://schemas.microsoft.com/office/drawing/2014/main" val="10009"/>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15</a:t>
                      </a:r>
                    </a:p>
                  </a:txBody>
                  <a:tcPr marL="2286" marR="2286" marT="2286" marB="0" anchor="ctr"/>
                </a:tc>
                <a:tc>
                  <a:txBody>
                    <a:bodyPr/>
                    <a:lstStyle/>
                    <a:p>
                      <a:pPr marL="45720" algn="l">
                        <a:lnSpc>
                          <a:spcPts val="900"/>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Доходы</a:t>
                      </a:r>
                      <a:r>
                        <a:rPr lang="ru-RU" sz="1100" spc="-50" dirty="0">
                          <a:effectLst/>
                          <a:latin typeface="Segoe UI" panose="020B0502040204020203" pitchFamily="34" charset="0"/>
                          <a:ea typeface="Verdana" panose="020B0604030504040204" pitchFamily="34" charset="0"/>
                          <a:cs typeface="Segoe UI" panose="020B0502040204020203" pitchFamily="34" charset="0"/>
                        </a:rPr>
                        <a:t> </a:t>
                      </a:r>
                      <a:r>
                        <a:rPr lang="ru-RU" sz="1100" spc="-85" dirty="0">
                          <a:effectLst/>
                          <a:latin typeface="Segoe UI" panose="020B0502040204020203" pitchFamily="34" charset="0"/>
                          <a:ea typeface="Verdana" panose="020B0604030504040204" pitchFamily="34" charset="0"/>
                          <a:cs typeface="Segoe UI" panose="020B0502040204020203" pitchFamily="34" charset="0"/>
                        </a:rPr>
                        <a:t>бюджета</a:t>
                      </a:r>
                      <a:r>
                        <a:rPr lang="ru-RU" sz="1100" spc="-5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муниципального </a:t>
                      </a:r>
                      <a:r>
                        <a:rPr lang="ru-RU" sz="1100" spc="-50" dirty="0">
                          <a:effectLst/>
                          <a:latin typeface="Segoe UI" panose="020B0502040204020203" pitchFamily="34" charset="0"/>
                          <a:ea typeface="Verdana" panose="020B0604030504040204" pitchFamily="34" charset="0"/>
                          <a:cs typeface="Segoe UI" panose="020B0502040204020203" pitchFamily="34" charset="0"/>
                        </a:rPr>
                        <a:t>округа Семеновский</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1594154661"/>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16</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Какие налоги зачисляются на территории муниципального округа</a:t>
                      </a:r>
                    </a:p>
                  </a:txBody>
                  <a:tcPr marL="2286" marR="2286" marT="2286" marB="0" anchor="ctr"/>
                </a:tc>
                <a:extLst>
                  <a:ext uri="{0D108BD9-81ED-4DB2-BD59-A6C34878D82A}">
                    <a16:rowId xmlns:a16="http://schemas.microsoft.com/office/drawing/2014/main" val="21307919"/>
                  </a:ext>
                </a:extLst>
              </a:tr>
              <a:tr h="221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17</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Из</a:t>
                      </a:r>
                      <a:r>
                        <a:rPr lang="ru-RU" sz="1100" spc="1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каких поступлений</a:t>
                      </a:r>
                      <a:r>
                        <a:rPr lang="ru-RU" sz="1100" spc="-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формируются</a:t>
                      </a:r>
                      <a:r>
                        <a:rPr lang="ru-RU" sz="1100" spc="-4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доходы</a:t>
                      </a:r>
                      <a:r>
                        <a:rPr lang="ru-RU" sz="1100" spc="2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бюджета муниципального округа</a:t>
                      </a:r>
                      <a:r>
                        <a:rPr lang="ru-RU" sz="1100" spc="2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в</a:t>
                      </a:r>
                      <a:r>
                        <a:rPr lang="ru-RU" sz="1100" spc="6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2026-2028</a:t>
                      </a:r>
                      <a:r>
                        <a:rPr lang="ru-RU" sz="1100" spc="-3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годах</a:t>
                      </a:r>
                    </a:p>
                  </a:txBody>
                  <a:tcPr marL="2286" marR="2286" marT="2286" marB="0" anchor="ctr"/>
                </a:tc>
                <a:extLst>
                  <a:ext uri="{0D108BD9-81ED-4DB2-BD59-A6C34878D82A}">
                    <a16:rowId xmlns:a16="http://schemas.microsoft.com/office/drawing/2014/main" val="2117646886"/>
                  </a:ext>
                </a:extLst>
              </a:tr>
              <a:tr h="376395">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18-19</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Динамика налоговых и неналоговых доходов бюджета муниципального округа Семеновский по видам</a:t>
                      </a:r>
                    </a:p>
                  </a:txBody>
                  <a:tcPr marL="2286" marR="2286" marT="2286" marB="0" anchor="ctr"/>
                </a:tc>
                <a:extLst>
                  <a:ext uri="{0D108BD9-81ED-4DB2-BD59-A6C34878D82A}">
                    <a16:rowId xmlns:a16="http://schemas.microsoft.com/office/drawing/2014/main" val="1060997784"/>
                  </a:ext>
                </a:extLst>
              </a:tr>
              <a:tr h="231967">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20</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Какую помощь из других бюджетов получает муниципальный округ</a:t>
                      </a:r>
                    </a:p>
                  </a:txBody>
                  <a:tcPr marL="2286" marR="2286" marT="2286" marB="0" anchor="ctr"/>
                </a:tc>
                <a:extLst>
                  <a:ext uri="{0D108BD9-81ED-4DB2-BD59-A6C34878D82A}">
                    <a16:rowId xmlns:a16="http://schemas.microsoft.com/office/drawing/2014/main" val="1601628771"/>
                  </a:ext>
                </a:extLst>
              </a:tr>
              <a:tr h="283369">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21</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Перечень действующий налоговых льгот  муниципального округа, уставленных нормативно-правовыми актами  муниципального округа Семеновский</a:t>
                      </a:r>
                    </a:p>
                  </a:txBody>
                  <a:tcPr marL="2286" marR="2286" marT="2286" marB="0" anchor="ctr"/>
                </a:tc>
                <a:extLst>
                  <a:ext uri="{0D108BD9-81ED-4DB2-BD59-A6C34878D82A}">
                    <a16:rowId xmlns:a16="http://schemas.microsoft.com/office/drawing/2014/main" val="236210011"/>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22</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Расходы бюджета  муниципального округа Семеновский</a:t>
                      </a:r>
                    </a:p>
                  </a:txBody>
                  <a:tcPr marL="2286" marR="2286" marT="2286" marB="0" anchor="ctr"/>
                </a:tc>
                <a:extLst>
                  <a:ext uri="{0D108BD9-81ED-4DB2-BD59-A6C34878D82A}">
                    <a16:rowId xmlns:a16="http://schemas.microsoft.com/office/drawing/2014/main" val="3855155528"/>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23</a:t>
                      </a:r>
                    </a:p>
                  </a:txBody>
                  <a:tcPr marL="2286" marR="2286" marT="2286" marB="0" anchor="ctr"/>
                </a:tc>
                <a:tc>
                  <a:txBody>
                    <a:bodyPr/>
                    <a:lstStyle/>
                    <a:p>
                      <a:pPr marL="45720" algn="l">
                        <a:lnSpc>
                          <a:spcPts val="9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Что такое программный бюджет</a:t>
                      </a:r>
                    </a:p>
                  </a:txBody>
                  <a:tcPr marL="2286" marR="2286" marT="2286" marB="0" anchor="ctr"/>
                </a:tc>
                <a:extLst>
                  <a:ext uri="{0D108BD9-81ED-4DB2-BD59-A6C34878D82A}">
                    <a16:rowId xmlns:a16="http://schemas.microsoft.com/office/drawing/2014/main" val="3798040192"/>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24</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Какие показатели характеризуют муниципальный округ Семеновский в 2026 году</a:t>
                      </a:r>
                    </a:p>
                  </a:txBody>
                  <a:tcPr marL="2286" marR="2286" marT="2286" marB="0" anchor="ctr"/>
                </a:tc>
                <a:extLst>
                  <a:ext uri="{0D108BD9-81ED-4DB2-BD59-A6C34878D82A}">
                    <a16:rowId xmlns:a16="http://schemas.microsoft.com/office/drawing/2014/main" val="2720230586"/>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25</a:t>
                      </a:r>
                    </a:p>
                  </a:txBody>
                  <a:tcPr marL="2286" marR="2286" marT="2286" marB="0" anchor="ctr"/>
                </a:tc>
                <a:tc>
                  <a:txBody>
                    <a:bodyPr/>
                    <a:lstStyle/>
                    <a:p>
                      <a:pPr marL="45720" algn="l">
                        <a:lnSpc>
                          <a:spcPts val="9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Расходы бюджета муниципального округа Семеновский Нижегородской области</a:t>
                      </a:r>
                    </a:p>
                  </a:txBody>
                  <a:tcPr marL="2286" marR="2286" marT="2286" marB="0" anchor="ctr"/>
                </a:tc>
                <a:extLst>
                  <a:ext uri="{0D108BD9-81ED-4DB2-BD59-A6C34878D82A}">
                    <a16:rowId xmlns:a16="http://schemas.microsoft.com/office/drawing/2014/main" val="1611490821"/>
                  </a:ext>
                </a:extLst>
              </a:tr>
              <a:tr h="258378">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26</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Особенности формирования бюджета муниципального округа Семеновский по расходам</a:t>
                      </a:r>
                    </a:p>
                  </a:txBody>
                  <a:tcPr marL="2286" marR="2286" marT="2286" marB="0" anchor="ctr"/>
                </a:tc>
                <a:extLst>
                  <a:ext uri="{0D108BD9-81ED-4DB2-BD59-A6C34878D82A}">
                    <a16:rowId xmlns:a16="http://schemas.microsoft.com/office/drawing/2014/main" val="4076623268"/>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27</a:t>
                      </a:r>
                    </a:p>
                  </a:txBody>
                  <a:tcPr marL="2286" marR="2286" marT="2286" marB="0" anchor="ctr"/>
                </a:tc>
                <a:tc>
                  <a:txBody>
                    <a:bodyPr/>
                    <a:lstStyle/>
                    <a:p>
                      <a:pPr marL="45720" algn="l">
                        <a:lnSpc>
                          <a:spcPts val="9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Информация о реализации национальных проектов в 2026-2028 годах</a:t>
                      </a:r>
                    </a:p>
                  </a:txBody>
                  <a:tcPr marL="2286" marR="2286" marT="2286" marB="0" anchor="ctr"/>
                </a:tc>
                <a:extLst>
                  <a:ext uri="{0D108BD9-81ED-4DB2-BD59-A6C34878D82A}">
                    <a16:rowId xmlns:a16="http://schemas.microsoft.com/office/drawing/2014/main" val="3523901643"/>
                  </a:ext>
                </a:extLst>
              </a:tr>
              <a:tr h="283369">
                <a:tc>
                  <a:txBody>
                    <a:bodyPr/>
                    <a:lstStyle/>
                    <a:p>
                      <a:pPr marL="100330" marR="91440" algn="ctr">
                        <a:lnSpc>
                          <a:spcPts val="93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28</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a:t>
                      </a:r>
                      <a:r>
                        <a:rPr lang="ru-RU" sz="1100" spc="7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распределены</a:t>
                      </a:r>
                      <a:r>
                        <a:rPr lang="ru-RU" sz="1100" spc="4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расходы</a:t>
                      </a:r>
                      <a:r>
                        <a:rPr lang="ru-RU" sz="1100" spc="7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бюджета  муниципального округа</a:t>
                      </a:r>
                      <a:r>
                        <a:rPr lang="ru-RU" sz="1100" spc="11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2026-2028</a:t>
                      </a:r>
                      <a:r>
                        <a:rPr lang="ru-RU" sz="1100" spc="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годов</a:t>
                      </a:r>
                      <a:r>
                        <a:rPr lang="ru-RU" sz="1100" spc="8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по</a:t>
                      </a:r>
                      <a:r>
                        <a:rPr lang="ru-RU" sz="1100" spc="8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основным</a:t>
                      </a:r>
                      <a:r>
                        <a:rPr lang="ru-RU" sz="1100" spc="7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отраслям</a:t>
                      </a:r>
                    </a:p>
                  </a:txBody>
                  <a:tcPr marL="2286" marR="2286" marT="2286" marB="0" anchor="ctr"/>
                </a:tc>
                <a:extLst>
                  <a:ext uri="{0D108BD9-81ED-4DB2-BD59-A6C34878D82A}">
                    <a16:rowId xmlns:a16="http://schemas.microsoft.com/office/drawing/2014/main" val="18269035"/>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29</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Что</a:t>
                      </a:r>
                      <a:r>
                        <a:rPr lang="ru-RU" sz="1100" spc="6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включают</a:t>
                      </a:r>
                      <a:r>
                        <a:rPr lang="ru-RU" sz="1100" spc="4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в</a:t>
                      </a:r>
                      <a:r>
                        <a:rPr lang="ru-RU" sz="1100" spc="6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себя</a:t>
                      </a:r>
                      <a:r>
                        <a:rPr lang="ru-RU" sz="1100" spc="5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отрасли</a:t>
                      </a:r>
                      <a:r>
                        <a:rPr lang="ru-RU" sz="1100" spc="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социальной</a:t>
                      </a:r>
                      <a:r>
                        <a:rPr lang="ru-RU" sz="1100" spc="1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сферы</a:t>
                      </a:r>
                    </a:p>
                  </a:txBody>
                  <a:tcPr marL="2286" marR="2286" marT="2286" marB="0" anchor="ctr"/>
                </a:tc>
                <a:extLst>
                  <a:ext uri="{0D108BD9-81ED-4DB2-BD59-A6C34878D82A}">
                    <a16:rowId xmlns:a16="http://schemas.microsoft.com/office/drawing/2014/main" val="1166481885"/>
                  </a:ext>
                </a:extLst>
              </a:tr>
              <a:tr h="376395">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30-32</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Сведения</a:t>
                      </a:r>
                      <a:r>
                        <a:rPr lang="ru-RU" sz="1100" spc="-1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о</a:t>
                      </a:r>
                      <a:r>
                        <a:rPr lang="ru-RU" sz="1100" spc="1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расходах бюджета муниципального округа</a:t>
                      </a:r>
                      <a:r>
                        <a:rPr lang="ru-RU" sz="1100" spc="1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по разделам</a:t>
                      </a:r>
                      <a:r>
                        <a:rPr lang="ru-RU" sz="1100" spc="-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и</a:t>
                      </a:r>
                      <a:r>
                        <a:rPr lang="ru-RU" sz="1100" spc="1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подразделам</a:t>
                      </a:r>
                      <a:r>
                        <a:rPr lang="ru-RU" sz="1100" spc="-4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бюджетной</a:t>
                      </a:r>
                      <a:r>
                        <a:rPr lang="ru-RU" sz="1100" spc="-3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классификации</a:t>
                      </a:r>
                    </a:p>
                  </a:txBody>
                  <a:tcPr marL="2286" marR="2286" marT="2286" marB="0" anchor="ctr"/>
                </a:tc>
                <a:extLst>
                  <a:ext uri="{0D108BD9-81ED-4DB2-BD59-A6C34878D82A}">
                    <a16:rowId xmlns:a16="http://schemas.microsoft.com/office/drawing/2014/main" val="751377718"/>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33</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Программные</a:t>
                      </a:r>
                      <a:r>
                        <a:rPr lang="ru-RU" sz="1100" spc="1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и</a:t>
                      </a:r>
                      <a:r>
                        <a:rPr lang="ru-RU" sz="1100" spc="5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непрограммные</a:t>
                      </a:r>
                      <a:r>
                        <a:rPr lang="ru-RU" sz="1100" spc="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расходы</a:t>
                      </a:r>
                      <a:r>
                        <a:rPr lang="ru-RU" sz="1100" spc="3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бюджета муниципального</a:t>
                      </a:r>
                      <a:r>
                        <a:rPr lang="ru-RU" sz="1100" baseline="0" dirty="0">
                          <a:effectLst/>
                          <a:latin typeface="Segoe UI" panose="020B0502040204020203" pitchFamily="34" charset="0"/>
                          <a:ea typeface="Verdana" panose="020B0604030504040204" pitchFamily="34" charset="0"/>
                          <a:cs typeface="Segoe UI" panose="020B0502040204020203" pitchFamily="34" charset="0"/>
                        </a:rPr>
                        <a:t> округа</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242112409"/>
                  </a:ext>
                </a:extLst>
              </a:tr>
              <a:tr h="17053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34</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Какие</a:t>
                      </a:r>
                      <a:r>
                        <a:rPr lang="ru-RU" sz="1100" spc="1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основные</a:t>
                      </a:r>
                      <a:r>
                        <a:rPr lang="ru-RU" sz="1100" spc="15" dirty="0">
                          <a:effectLst/>
                          <a:latin typeface="Segoe UI" panose="020B0502040204020203" pitchFamily="34" charset="0"/>
                          <a:ea typeface="Verdana" panose="020B0604030504040204" pitchFamily="34" charset="0"/>
                          <a:cs typeface="Segoe UI" panose="020B0502040204020203" pitchFamily="34" charset="0"/>
                        </a:rPr>
                        <a:t> муниципальные</a:t>
                      </a:r>
                      <a:r>
                        <a:rPr lang="ru-RU" sz="1100" spc="-2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программы</a:t>
                      </a:r>
                      <a:r>
                        <a:rPr lang="ru-RU" sz="1100" spc="-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будут</a:t>
                      </a:r>
                      <a:r>
                        <a:rPr lang="ru-RU" sz="1100" spc="1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реализовываться</a:t>
                      </a:r>
                      <a:r>
                        <a:rPr lang="ru-RU" sz="1100" spc="-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в</a:t>
                      </a:r>
                      <a:r>
                        <a:rPr lang="ru-RU" sz="1100" spc="7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2026</a:t>
                      </a:r>
                      <a:r>
                        <a:rPr lang="ru-RU" sz="1100" spc="-1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году</a:t>
                      </a:r>
                    </a:p>
                  </a:txBody>
                  <a:tcPr marL="2286" marR="2286" marT="2286" marB="0" anchor="ctr"/>
                </a:tc>
                <a:extLst>
                  <a:ext uri="{0D108BD9-81ED-4DB2-BD59-A6C34878D82A}">
                    <a16:rowId xmlns:a16="http://schemas.microsoft.com/office/drawing/2014/main" val="1934848580"/>
                  </a:ext>
                </a:extLst>
              </a:tr>
              <a:tr h="204955">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35-37</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Как</a:t>
                      </a:r>
                      <a:r>
                        <a:rPr lang="ru-RU" sz="1100" spc="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изменится</a:t>
                      </a:r>
                      <a:r>
                        <a:rPr lang="ru-RU" sz="1100" spc="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финансирование</a:t>
                      </a:r>
                      <a:r>
                        <a:rPr lang="ru-RU" sz="1100" spc="-10"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муниципальных</a:t>
                      </a:r>
                      <a:r>
                        <a:rPr lang="ru-RU" sz="1100" spc="2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программ</a:t>
                      </a:r>
                      <a:r>
                        <a:rPr lang="ru-RU" sz="1100" spc="1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в</a:t>
                      </a:r>
                      <a:r>
                        <a:rPr lang="ru-RU" sz="1100" spc="4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2024-2028</a:t>
                      </a:r>
                      <a:r>
                        <a:rPr lang="ru-RU" sz="1100" spc="-15" dirty="0">
                          <a:effectLst/>
                          <a:latin typeface="Segoe UI" panose="020B0502040204020203" pitchFamily="34" charset="0"/>
                          <a:ea typeface="Verdana" panose="020B0604030504040204" pitchFamily="34" charset="0"/>
                          <a:cs typeface="Segoe UI" panose="020B0502040204020203" pitchFamily="34" charset="0"/>
                        </a:rPr>
                        <a:t> </a:t>
                      </a:r>
                      <a:r>
                        <a:rPr lang="ru-RU" sz="1100" dirty="0">
                          <a:effectLst/>
                          <a:latin typeface="Segoe UI" panose="020B0502040204020203" pitchFamily="34" charset="0"/>
                          <a:ea typeface="Verdana" panose="020B0604030504040204" pitchFamily="34" charset="0"/>
                          <a:cs typeface="Segoe UI" panose="020B0502040204020203" pitchFamily="34" charset="0"/>
                        </a:rPr>
                        <a:t>годах</a:t>
                      </a:r>
                    </a:p>
                  </a:txBody>
                  <a:tcPr marL="2286" marR="2286" marT="2286" marB="0" anchor="ctr"/>
                </a:tc>
                <a:extLst>
                  <a:ext uri="{0D108BD9-81ED-4DB2-BD59-A6C34878D82A}">
                    <a16:rowId xmlns:a16="http://schemas.microsoft.com/office/drawing/2014/main" val="1771236388"/>
                  </a:ext>
                </a:extLst>
              </a:tr>
              <a:tr h="376395">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38-44</a:t>
                      </a:r>
                    </a:p>
                  </a:txBody>
                  <a:tcPr marL="2286" marR="2286" marT="2286" marB="0" anchor="ctr"/>
                </a:tc>
                <a:tc>
                  <a:txBody>
                    <a:bodyPr/>
                    <a:lstStyle/>
                    <a:p>
                      <a:pPr marL="45720" algn="l">
                        <a:lnSpc>
                          <a:spcPts val="905"/>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a:t>
                      </a:r>
                      <a:br>
                        <a:rPr lang="ru-RU" sz="1100" spc="-5" dirty="0">
                          <a:effectLst/>
                          <a:latin typeface="Segoe UI" panose="020B0502040204020203" pitchFamily="34" charset="0"/>
                          <a:ea typeface="Verdana" panose="020B0604030504040204" pitchFamily="34" charset="0"/>
                          <a:cs typeface="Segoe UI" panose="020B0502040204020203" pitchFamily="34" charset="0"/>
                        </a:rPr>
                      </a:br>
                      <a:r>
                        <a:rPr lang="ru-RU" sz="1100" spc="-5" dirty="0">
                          <a:effectLst/>
                          <a:latin typeface="Segoe UI" panose="020B0502040204020203" pitchFamily="34" charset="0"/>
                          <a:ea typeface="Verdana" panose="020B0604030504040204" pitchFamily="34" charset="0"/>
                          <a:cs typeface="Segoe UI" panose="020B0502040204020203" pitchFamily="34" charset="0"/>
                        </a:rPr>
                        <a:t>«Развитие образования муниципального округа Семеновский Нижегородской области</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1661211671"/>
                  </a:ext>
                </a:extLst>
              </a:tr>
              <a:tr h="416423">
                <a:tc>
                  <a:txBody>
                    <a:bodyPr/>
                    <a:lstStyle/>
                    <a:p>
                      <a:pPr marL="100330" marR="91440" algn="ctr">
                        <a:lnSpc>
                          <a:spcPts val="95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45-46</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 Муниципальная программа</a:t>
                      </a:r>
                      <a:br>
                        <a:rPr lang="ru-RU" sz="1100" dirty="0">
                          <a:effectLst/>
                          <a:latin typeface="Segoe UI" panose="020B0502040204020203" pitchFamily="34" charset="0"/>
                          <a:ea typeface="Verdana" panose="020B0604030504040204" pitchFamily="34" charset="0"/>
                          <a:cs typeface="Segoe UI" panose="020B0502040204020203" pitchFamily="34" charset="0"/>
                        </a:rPr>
                      </a:br>
                      <a:r>
                        <a:rPr lang="ru-RU" sz="1100" dirty="0">
                          <a:effectLst/>
                          <a:latin typeface="Segoe UI" panose="020B0502040204020203" pitchFamily="34" charset="0"/>
                          <a:ea typeface="Verdana" panose="020B0604030504040204" pitchFamily="34" charset="0"/>
                          <a:cs typeface="Segoe UI" panose="020B0502040204020203" pitchFamily="34" charset="0"/>
                        </a:rPr>
                        <a:t>«Развитие культуры муниципального округа Семеновский Нижегородской области</a:t>
                      </a:r>
                    </a:p>
                  </a:txBody>
                  <a:tcPr marL="2286" marR="2286" marT="2286" marB="0" anchor="ctr"/>
                </a:tc>
                <a:extLst>
                  <a:ext uri="{0D108BD9-81ED-4DB2-BD59-A6C34878D82A}">
                    <a16:rowId xmlns:a16="http://schemas.microsoft.com/office/drawing/2014/main" val="1919113279"/>
                  </a:ext>
                </a:extLst>
              </a:tr>
              <a:tr h="582257">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47-48</a:t>
                      </a:r>
                    </a:p>
                  </a:txBody>
                  <a:tcPr marL="2286" marR="2286" marT="2286" marB="0" anchor="ctr"/>
                </a:tc>
                <a:tc>
                  <a:txBody>
                    <a:bodyPr/>
                    <a:lstStyle/>
                    <a:p>
                      <a:pPr marL="45720" algn="l">
                        <a:lnSpc>
                          <a:spcPts val="905"/>
                        </a:lnSpc>
                        <a:spcAft>
                          <a:spcPts val="800"/>
                        </a:spcAft>
                      </a:pPr>
                      <a:r>
                        <a:rPr lang="ru-RU" sz="1100" dirty="0">
                          <a:effectLst/>
                          <a:latin typeface="Segoe UI" panose="020B0502040204020203" pitchFamily="34" charset="0"/>
                          <a:ea typeface="Verdana" panose="020B0604030504040204" pitchFamily="34" charset="0"/>
                          <a:cs typeface="Segoe UI" panose="020B0502040204020203" pitchFamily="34" charset="0"/>
                        </a:rPr>
                        <a:t> Муниципальная программа</a:t>
                      </a:r>
                      <a:br>
                        <a:rPr lang="ru-RU" sz="1100" dirty="0">
                          <a:effectLst/>
                          <a:latin typeface="Segoe UI" panose="020B0502040204020203" pitchFamily="34" charset="0"/>
                          <a:ea typeface="Verdana" panose="020B0604030504040204" pitchFamily="34" charset="0"/>
                          <a:cs typeface="Segoe UI" panose="020B0502040204020203" pitchFamily="34" charset="0"/>
                        </a:rPr>
                      </a:br>
                      <a:r>
                        <a:rPr lang="ru-RU" sz="1100" dirty="0">
                          <a:effectLst/>
                          <a:latin typeface="Segoe UI" panose="020B0502040204020203" pitchFamily="34" charset="0"/>
                          <a:ea typeface="Verdana" panose="020B0604030504040204" pitchFamily="34" charset="0"/>
                          <a:cs typeface="Segoe UI" panose="020B0502040204020203" pitchFamily="34" charset="0"/>
                        </a:rPr>
                        <a:t>«Развитие физической культуры, спорта и молодежной политики и патриотического воспитания молодежи в муниципальном округе Семеновский Нижегородской области»</a:t>
                      </a:r>
                    </a:p>
                  </a:txBody>
                  <a:tcPr marL="2286" marR="2286" marT="2286" marB="0" anchor="ctr"/>
                </a:tc>
                <a:extLst>
                  <a:ext uri="{0D108BD9-81ED-4DB2-BD59-A6C34878D82A}">
                    <a16:rowId xmlns:a16="http://schemas.microsoft.com/office/drawing/2014/main" val="3792282674"/>
                  </a:ext>
                </a:extLst>
              </a:tr>
              <a:tr h="423651">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49-51</a:t>
                      </a:r>
                    </a:p>
                  </a:txBody>
                  <a:tcPr marL="2286" marR="2286" marT="2286" marB="0" anchor="ctr"/>
                </a:tc>
                <a:tc>
                  <a:txBody>
                    <a:bodyPr/>
                    <a:lstStyle/>
                    <a:p>
                      <a:pPr marL="45720" algn="l">
                        <a:lnSpc>
                          <a:spcPts val="910"/>
                        </a:lnSpc>
                        <a:spcBef>
                          <a:spcPts val="15"/>
                        </a:spcBef>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a:t>
                      </a:r>
                      <a:br>
                        <a:rPr lang="ru-RU" sz="1100" dirty="0">
                          <a:effectLst/>
                          <a:latin typeface="Segoe UI" panose="020B0502040204020203" pitchFamily="34" charset="0"/>
                          <a:ea typeface="Verdana" panose="020B0604030504040204" pitchFamily="34" charset="0"/>
                          <a:cs typeface="Segoe UI" panose="020B0502040204020203" pitchFamily="34" charset="0"/>
                        </a:rPr>
                      </a:br>
                      <a:r>
                        <a:rPr lang="ru-RU" sz="1100" dirty="0">
                          <a:effectLst/>
                          <a:latin typeface="Segoe UI" panose="020B0502040204020203" pitchFamily="34" charset="0"/>
                          <a:ea typeface="Verdana" panose="020B0604030504040204" pitchFamily="34" charset="0"/>
                          <a:cs typeface="Segoe UI" panose="020B0502040204020203" pitchFamily="34" charset="0"/>
                        </a:rPr>
                        <a:t>«Развитие агропромышленного комплекса муниципального  округа Семеновский Нижегородской области»</a:t>
                      </a:r>
                    </a:p>
                  </a:txBody>
                  <a:tcPr marL="2286" marR="2286" marT="2286" marB="0" anchor="ctr"/>
                </a:tc>
                <a:extLst>
                  <a:ext uri="{0D108BD9-81ED-4DB2-BD59-A6C34878D82A}">
                    <a16:rowId xmlns:a16="http://schemas.microsoft.com/office/drawing/2014/main" val="1414902164"/>
                  </a:ext>
                </a:extLst>
              </a:tr>
              <a:tr h="582257">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52-54</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a:t>
                      </a:r>
                      <a:br>
                        <a:rPr lang="ru-RU" sz="1100" dirty="0">
                          <a:effectLst/>
                          <a:latin typeface="Segoe UI" panose="020B0502040204020203" pitchFamily="34" charset="0"/>
                          <a:ea typeface="Verdana" panose="020B0604030504040204" pitchFamily="34" charset="0"/>
                          <a:cs typeface="Segoe UI" panose="020B0502040204020203" pitchFamily="34" charset="0"/>
                        </a:rPr>
                      </a:br>
                      <a:r>
                        <a:rPr lang="ru-RU" sz="1100" dirty="0">
                          <a:effectLst/>
                          <a:latin typeface="Segoe UI" panose="020B0502040204020203" pitchFamily="34" charset="0"/>
                          <a:ea typeface="Verdana" panose="020B0604030504040204" pitchFamily="34" charset="0"/>
                          <a:cs typeface="Segoe UI" panose="020B0502040204020203" pitchFamily="34" charset="0"/>
                        </a:rPr>
                        <a:t>«Благоустройство и развитие транспортной инфраструктуры  муниципального округа Семеновский Нижегородской области»</a:t>
                      </a:r>
                    </a:p>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 </a:t>
                      </a:r>
                    </a:p>
                  </a:txBody>
                  <a:tcPr marL="2286" marR="2286" marT="2286" marB="0" anchor="ctr"/>
                </a:tc>
                <a:extLst>
                  <a:ext uri="{0D108BD9-81ED-4DB2-BD59-A6C34878D82A}">
                    <a16:rowId xmlns:a16="http://schemas.microsoft.com/office/drawing/2014/main" val="2759116479"/>
                  </a:ext>
                </a:extLst>
              </a:tr>
            </a:tbl>
          </a:graphicData>
        </a:graphic>
      </p:graphicFrame>
      <p:sp>
        <p:nvSpPr>
          <p:cNvPr id="3" name="Номер слайда 2">
            <a:extLst>
              <a:ext uri="{FF2B5EF4-FFF2-40B4-BE49-F238E27FC236}">
                <a16:creationId xmlns:a16="http://schemas.microsoft.com/office/drawing/2014/main" id="{E490CE4F-C8A2-7BC4-4C2F-8C09CEAE4CC4}"/>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76</a:t>
            </a:fld>
            <a:endParaRPr lang="ru-RU" spc="-100" dirty="0"/>
          </a:p>
        </p:txBody>
      </p:sp>
    </p:spTree>
    <p:extLst>
      <p:ext uri="{BB962C8B-B14F-4D97-AF65-F5344CB8AC3E}">
        <p14:creationId xmlns:p14="http://schemas.microsoft.com/office/powerpoint/2010/main" val="1267053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0"/>
            <a:ext cx="1659492" cy="369332"/>
          </a:xfrm>
          <a:prstGeom prst="rect">
            <a:avLst/>
          </a:prstGeom>
        </p:spPr>
        <p:txBody>
          <a:bodyPr wrap="none">
            <a:spAutoFit/>
          </a:bodyPr>
          <a:lstStyle/>
          <a:p>
            <a:pPr marL="45720" algn="ctr">
              <a:spcBef>
                <a:spcPts val="360"/>
              </a:spcBef>
              <a:spcAft>
                <a:spcPts val="0"/>
              </a:spcAft>
            </a:pPr>
            <a:r>
              <a:rPr lang="ru-RU" dirty="0">
                <a:solidFill>
                  <a:srgbClr val="3B6996"/>
                </a:solidFill>
                <a:latin typeface="Franklin Gothic Medium" panose="020B0603020102020204" pitchFamily="34" charset="0"/>
                <a:ea typeface="Verdana" panose="020B0604030504040204" pitchFamily="34" charset="0"/>
                <a:cs typeface="Verdana" panose="020B0604030504040204" pitchFamily="34" charset="0"/>
              </a:rPr>
              <a:t>СОДЕРЖАНИЕ</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Таблица 3">
            <a:extLst>
              <a:ext uri="{FF2B5EF4-FFF2-40B4-BE49-F238E27FC236}">
                <a16:creationId xmlns:a16="http://schemas.microsoft.com/office/drawing/2014/main" id="{688CC864-4F03-45DE-8A05-74F82901E5F4}"/>
              </a:ext>
            </a:extLst>
          </p:cNvPr>
          <p:cNvGraphicFramePr>
            <a:graphicFrameLocks noGrp="1"/>
          </p:cNvGraphicFramePr>
          <p:nvPr>
            <p:extLst>
              <p:ext uri="{D42A27DB-BD31-4B8C-83A1-F6EECF244321}">
                <p14:modId xmlns:p14="http://schemas.microsoft.com/office/powerpoint/2010/main" val="2492395764"/>
              </p:ext>
            </p:extLst>
          </p:nvPr>
        </p:nvGraphicFramePr>
        <p:xfrm>
          <a:off x="55107" y="367603"/>
          <a:ext cx="6726694" cy="7468508"/>
        </p:xfrm>
        <a:graphic>
          <a:graphicData uri="http://schemas.openxmlformats.org/drawingml/2006/table">
            <a:tbl>
              <a:tblPr firstRow="1" bandRow="1">
                <a:tableStyleId>{5C22544A-7EE6-4342-B048-85BDC9FD1C3A}</a:tableStyleId>
              </a:tblPr>
              <a:tblGrid>
                <a:gridCol w="1004299">
                  <a:extLst>
                    <a:ext uri="{9D8B030D-6E8A-4147-A177-3AD203B41FA5}">
                      <a16:colId xmlns:a16="http://schemas.microsoft.com/office/drawing/2014/main" val="1367370684"/>
                    </a:ext>
                  </a:extLst>
                </a:gridCol>
                <a:gridCol w="5722395">
                  <a:extLst>
                    <a:ext uri="{9D8B030D-6E8A-4147-A177-3AD203B41FA5}">
                      <a16:colId xmlns:a16="http://schemas.microsoft.com/office/drawing/2014/main" val="1106827775"/>
                    </a:ext>
                  </a:extLst>
                </a:gridCol>
              </a:tblGrid>
              <a:tr h="546797">
                <a:tc>
                  <a:txBody>
                    <a:bodyPr/>
                    <a:lstStyle/>
                    <a:p>
                      <a:pPr marL="100330" marR="91440" algn="ctr">
                        <a:lnSpc>
                          <a:spcPct val="107000"/>
                        </a:lnSpc>
                        <a:spcBef>
                          <a:spcPts val="310"/>
                        </a:spcBef>
                        <a:spcAft>
                          <a:spcPts val="0"/>
                        </a:spcAft>
                      </a:pPr>
                      <a:r>
                        <a:rPr lang="ru-RU" sz="1100" dirty="0">
                          <a:effectLst/>
                          <a:latin typeface="Verdana" panose="020B0604030504040204" pitchFamily="34" charset="0"/>
                          <a:ea typeface="Verdana" panose="020B0604030504040204" pitchFamily="34" charset="0"/>
                          <a:cs typeface="Verdana" panose="020B0604030504040204" pitchFamily="34" charset="0"/>
                        </a:rPr>
                        <a:t>Страница</a:t>
                      </a:r>
                    </a:p>
                  </a:txBody>
                  <a:tcPr marL="2286" marR="2286" marT="2286" marB="0"/>
                </a:tc>
                <a:tc>
                  <a:txBody>
                    <a:bodyPr/>
                    <a:lstStyle/>
                    <a:p>
                      <a:pPr>
                        <a:lnSpc>
                          <a:spcPct val="107000"/>
                        </a:lnSpc>
                      </a:pPr>
                      <a:endParaRPr lang="ru-RU" sz="1100" dirty="0">
                        <a:effectLst/>
                        <a:latin typeface="Verdana" panose="020B0604030504040204" pitchFamily="34" charset="0"/>
                        <a:ea typeface="Verdana" panose="020B0604030504040204" pitchFamily="34" charset="0"/>
                        <a:cs typeface="Verdana" panose="020B0604030504040204" pitchFamily="34" charset="0"/>
                      </a:endParaRPr>
                    </a:p>
                  </a:txBody>
                  <a:tcPr marL="2286" marR="2286" marT="2286" marB="0"/>
                </a:tc>
                <a:extLst>
                  <a:ext uri="{0D108BD9-81ED-4DB2-BD59-A6C34878D82A}">
                    <a16:rowId xmlns:a16="http://schemas.microsoft.com/office/drawing/2014/main" val="3642657197"/>
                  </a:ext>
                </a:extLst>
              </a:tr>
              <a:tr h="533400">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55</a:t>
                      </a:r>
                    </a:p>
                  </a:txBody>
                  <a:tcPr marL="2286" marR="2286" marT="2286" marB="0" anchor="ctr"/>
                </a:tc>
                <a:tc>
                  <a:txBody>
                    <a:bodyPr/>
                    <a:lstStyle/>
                    <a:p>
                      <a:pPr marL="45720" algn="l">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a:t>
                      </a:r>
                      <a:br>
                        <a:rPr lang="ru-RU" sz="1100" dirty="0">
                          <a:effectLst/>
                          <a:latin typeface="Segoe UI" panose="020B0502040204020203" pitchFamily="34" charset="0"/>
                          <a:ea typeface="Verdana" panose="020B0604030504040204" pitchFamily="34" charset="0"/>
                          <a:cs typeface="Segoe UI" panose="020B0502040204020203" pitchFamily="34" charset="0"/>
                        </a:rPr>
                      </a:br>
                      <a:r>
                        <a:rPr lang="ru-RU" sz="1100" dirty="0">
                          <a:effectLst/>
                          <a:latin typeface="Segoe UI" panose="020B0502040204020203" pitchFamily="34" charset="0"/>
                          <a:ea typeface="Verdana" panose="020B0604030504040204" pitchFamily="34" charset="0"/>
                          <a:cs typeface="Segoe UI" panose="020B0502040204020203" pitchFamily="34" charset="0"/>
                        </a:rPr>
                        <a:t>«Формирование современной городской среды на территории муниципального округа Семеновский Нижегородской области»</a:t>
                      </a:r>
                    </a:p>
                    <a:p>
                      <a:pPr marL="45720" algn="l">
                        <a:lnSpc>
                          <a:spcPts val="905"/>
                        </a:lnSpc>
                        <a:spcAft>
                          <a:spcPts val="0"/>
                        </a:spcAft>
                      </a:pP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2248349035"/>
                  </a:ext>
                </a:extLst>
              </a:tr>
              <a:tr h="633180">
                <a:tc>
                  <a:txBody>
                    <a:bodyPr/>
                    <a:lstStyle/>
                    <a:p>
                      <a:pPr marL="100330" marR="91440" algn="ctr">
                        <a:lnSpc>
                          <a:spcPts val="95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56 -57</a:t>
                      </a:r>
                    </a:p>
                  </a:txBody>
                  <a:tcPr marL="2286" marR="2286" marT="2286" marB="0" anchor="ctr"/>
                </a:tc>
                <a:tc>
                  <a:txBody>
                    <a:bodyPr/>
                    <a:lstStyle/>
                    <a:p>
                      <a:pPr marL="45720" algn="l">
                        <a:lnSpc>
                          <a:spcPts val="965"/>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a:t>
                      </a:r>
                      <a:br>
                        <a:rPr lang="ru-RU" sz="1100" spc="-5" dirty="0">
                          <a:effectLst/>
                          <a:latin typeface="Segoe UI" panose="020B0502040204020203" pitchFamily="34" charset="0"/>
                          <a:ea typeface="Verdana" panose="020B0604030504040204" pitchFamily="34" charset="0"/>
                          <a:cs typeface="Segoe UI" panose="020B0502040204020203" pitchFamily="34" charset="0"/>
                        </a:rPr>
                      </a:br>
                      <a:r>
                        <a:rPr lang="ru-RU" sz="1100" spc="-5" dirty="0">
                          <a:effectLst/>
                          <a:latin typeface="Segoe UI" panose="020B0502040204020203" pitchFamily="34" charset="0"/>
                          <a:ea typeface="Verdana" panose="020B0604030504040204" pitchFamily="34" charset="0"/>
                          <a:cs typeface="Segoe UI" panose="020B0502040204020203" pitchFamily="34" charset="0"/>
                        </a:rPr>
                        <a:t>«Развитие и строительство социальной и инженерной инфраструктуры на территории муниципального округа Семеновский Нижегородской области»</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3458081883"/>
                  </a:ext>
                </a:extLst>
              </a:tr>
              <a:tr h="633180">
                <a:tc>
                  <a:txBody>
                    <a:bodyPr/>
                    <a:lstStyle/>
                    <a:p>
                      <a:pPr marL="100330" marR="91440" algn="ctr">
                        <a:lnSpc>
                          <a:spcPts val="95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58-64</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Прогнозный план капитального строительства </a:t>
                      </a:r>
                    </a:p>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по муниципальному округу Семеновский Нижегородской области на 2026-2028 годы</a:t>
                      </a:r>
                    </a:p>
                  </a:txBody>
                  <a:tcPr marL="2286" marR="2286" marT="2286" marB="0" anchor="ctr"/>
                </a:tc>
                <a:extLst>
                  <a:ext uri="{0D108BD9-81ED-4DB2-BD59-A6C34878D82A}">
                    <a16:rowId xmlns:a16="http://schemas.microsoft.com/office/drawing/2014/main" val="559865593"/>
                  </a:ext>
                </a:extLst>
              </a:tr>
              <a:tr h="430868">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65</a:t>
                      </a:r>
                    </a:p>
                  </a:txBody>
                  <a:tcPr marL="2286" marR="2286" marT="2286" marB="0" anchor="ctr"/>
                </a:tc>
                <a:tc>
                  <a:txBody>
                    <a:bodyPr/>
                    <a:lstStyle/>
                    <a:p>
                      <a:pPr marL="45720">
                        <a:lnSpc>
                          <a:spcPts val="90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 Управление муниципальными финансами муниципального округа Семеновский Нижегородской области"</a:t>
                      </a:r>
                    </a:p>
                  </a:txBody>
                  <a:tcPr marL="2286" marR="2286" marT="2286" marB="0" anchor="ctr"/>
                </a:tc>
                <a:extLst>
                  <a:ext uri="{0D108BD9-81ED-4DB2-BD59-A6C34878D82A}">
                    <a16:rowId xmlns:a16="http://schemas.microsoft.com/office/drawing/2014/main" val="2164650107"/>
                  </a:ext>
                </a:extLst>
              </a:tr>
              <a:tr h="644168">
                <a:tc>
                  <a:txBody>
                    <a:bodyPr/>
                    <a:lstStyle/>
                    <a:p>
                      <a:pPr marL="100330" marR="91440" algn="ctr">
                        <a:lnSpc>
                          <a:spcPts val="95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66</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 "Управление муниципальным имуществом и земельными</a:t>
                      </a:r>
                    </a:p>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 ресурсами муниципального округа Семеновский Нижегородской области»</a:t>
                      </a:r>
                    </a:p>
                  </a:txBody>
                  <a:tcPr marL="2286" marR="2286" marT="2286" marB="0" anchor="ctr"/>
                </a:tc>
                <a:extLst>
                  <a:ext uri="{0D108BD9-81ED-4DB2-BD59-A6C34878D82A}">
                    <a16:rowId xmlns:a16="http://schemas.microsoft.com/office/drawing/2014/main" val="1453471754"/>
                  </a:ext>
                </a:extLst>
              </a:tr>
              <a:tr h="683024">
                <a:tc>
                  <a:txBody>
                    <a:bodyPr/>
                    <a:lstStyle/>
                    <a:p>
                      <a:pPr marL="100330" marR="91440" algn="ctr">
                        <a:lnSpc>
                          <a:spcPct val="1000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67</a:t>
                      </a:r>
                    </a:p>
                  </a:txBody>
                  <a:tcPr marL="2286" marR="2286" marT="2286" marB="0" anchor="ctr"/>
                </a:tc>
                <a:tc>
                  <a:txBody>
                    <a:bodyPr/>
                    <a:lstStyle/>
                    <a:p>
                      <a:pPr marL="0" algn="just">
                        <a:lnSpc>
                          <a:spcPct val="100000"/>
                        </a:lnSpc>
                        <a:spcBef>
                          <a:spcPts val="100"/>
                        </a:spcBef>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 </a:t>
                      </a:r>
                      <a:r>
                        <a:rPr lang="ru-RU" sz="1100" dirty="0">
                          <a:effectLst/>
                          <a:latin typeface="Century" pitchFamily="18" charset="0"/>
                          <a:ea typeface="Verdana" panose="020B0604030504040204" pitchFamily="34" charset="0"/>
                          <a:cs typeface="Segoe UI" panose="020B0502040204020203" pitchFamily="34" charset="0"/>
                        </a:rPr>
                        <a:t>"</a:t>
                      </a:r>
                      <a:r>
                        <a:rPr lang="ru-RU" sz="1100" b="0" dirty="0">
                          <a:solidFill>
                            <a:schemeClr val="tx1"/>
                          </a:solidFill>
                          <a:latin typeface="Segoe UI" pitchFamily="34" charset="0"/>
                          <a:cs typeface="Segoe UI" pitchFamily="34" charset="0"/>
                        </a:rPr>
                        <a:t>Развитие гражданской</a:t>
                      </a:r>
                      <a:r>
                        <a:rPr lang="ru-RU" sz="1100" b="0" baseline="0" dirty="0">
                          <a:solidFill>
                            <a:schemeClr val="tx1"/>
                          </a:solidFill>
                          <a:latin typeface="Segoe UI" pitchFamily="34" charset="0"/>
                          <a:cs typeface="Segoe UI" pitchFamily="34" charset="0"/>
                        </a:rPr>
                        <a:t> </a:t>
                      </a:r>
                      <a:r>
                        <a:rPr lang="ru-RU" sz="1100" b="0" dirty="0">
                          <a:solidFill>
                            <a:schemeClr val="tx1"/>
                          </a:solidFill>
                          <a:latin typeface="Segoe UI" pitchFamily="34" charset="0"/>
                          <a:cs typeface="Segoe UI" pitchFamily="34" charset="0"/>
                        </a:rPr>
                        <a:t>обороны и защиты населения и территорий от чрезвычайных ситуаций, обеспечение пожарной безопасности в муниципальном округе Семеновский Нижегородской области</a:t>
                      </a:r>
                      <a:r>
                        <a:rPr lang="ru-RU" sz="1100" b="0" dirty="0">
                          <a:solidFill>
                            <a:schemeClr val="tx1"/>
                          </a:solidFill>
                          <a:effectLst/>
                          <a:latin typeface="Segoe UI" pitchFamily="34" charset="0"/>
                          <a:ea typeface="Verdana" panose="020B0604030504040204" pitchFamily="34" charset="0"/>
                          <a:cs typeface="Segoe UI" pitchFamily="34" charset="0"/>
                        </a:rPr>
                        <a:t> "</a:t>
                      </a:r>
                    </a:p>
                    <a:p>
                      <a:pPr marL="0">
                        <a:lnSpc>
                          <a:spcPct val="100000"/>
                        </a:lnSpc>
                        <a:spcAft>
                          <a:spcPts val="0"/>
                        </a:spcAft>
                      </a:pP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1419085839"/>
                  </a:ext>
                </a:extLst>
              </a:tr>
              <a:tr h="644168">
                <a:tc>
                  <a:txBody>
                    <a:bodyPr/>
                    <a:lstStyle/>
                    <a:p>
                      <a:pPr marL="100330" marR="91440" algn="ctr">
                        <a:lnSpc>
                          <a:spcPts val="95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68</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  «Развитие предпринимательства и туризма </a:t>
                      </a:r>
                    </a:p>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на территории муниципального округа Семеновский Нижегородской области»</a:t>
                      </a:r>
                    </a:p>
                    <a:p>
                      <a:pPr marL="45720">
                        <a:lnSpc>
                          <a:spcPts val="910"/>
                        </a:lnSpc>
                        <a:spcAft>
                          <a:spcPts val="0"/>
                        </a:spcAft>
                      </a:pP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1308701861"/>
                  </a:ext>
                </a:extLst>
              </a:tr>
              <a:tr h="644168">
                <a:tc>
                  <a:txBody>
                    <a:bodyPr/>
                    <a:lstStyle/>
                    <a:p>
                      <a:pPr marL="100330" marR="91440" algn="ctr">
                        <a:lnSpc>
                          <a:spcPts val="95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69</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 «Обеспечение жильем молодых семей на территории муниципального округа Семеновский Нижегородской области»</a:t>
                      </a:r>
                    </a:p>
                  </a:txBody>
                  <a:tcPr marL="2286" marR="2286" marT="2286" marB="0" anchor="ctr"/>
                </a:tc>
                <a:extLst>
                  <a:ext uri="{0D108BD9-81ED-4DB2-BD59-A6C34878D82A}">
                    <a16:rowId xmlns:a16="http://schemas.microsoft.com/office/drawing/2014/main" val="194922631"/>
                  </a:ext>
                </a:extLst>
              </a:tr>
              <a:tr h="285376">
                <a:tc>
                  <a:txBody>
                    <a:bodyPr/>
                    <a:lstStyle/>
                    <a:p>
                      <a:pPr marL="100330" marR="91440" algn="ctr">
                        <a:lnSpc>
                          <a:spcPts val="95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70</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Муниципальная программа «Развитие жилищно-коммунального хозяйства и инфраструктуры муниципального округа Семеновский Нижегородской области»</a:t>
                      </a:r>
                    </a:p>
                    <a:p>
                      <a:pPr marL="45720">
                        <a:lnSpc>
                          <a:spcPts val="910"/>
                        </a:lnSpc>
                        <a:spcAft>
                          <a:spcPts val="0"/>
                        </a:spcAft>
                      </a:pP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3699017030"/>
                  </a:ext>
                </a:extLst>
              </a:tr>
              <a:tr h="285376">
                <a:tc>
                  <a:txBody>
                    <a:bodyPr/>
                    <a:lstStyle/>
                    <a:p>
                      <a:pPr marL="100330" marR="91440" algn="ctr">
                        <a:lnSpc>
                          <a:spcPts val="95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71</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Социальная поддержка граждан</a:t>
                      </a:r>
                    </a:p>
                  </a:txBody>
                  <a:tcPr marL="2286" marR="2286" marT="2286" marB="0" anchor="ctr"/>
                </a:tc>
                <a:extLst>
                  <a:ext uri="{0D108BD9-81ED-4DB2-BD59-A6C34878D82A}">
                    <a16:rowId xmlns:a16="http://schemas.microsoft.com/office/drawing/2014/main" val="3212046800"/>
                  </a:ext>
                </a:extLst>
              </a:tr>
              <a:tr h="233204">
                <a:tc>
                  <a:txBody>
                    <a:bodyPr/>
                    <a:lstStyle/>
                    <a:p>
                      <a:pPr marL="100330" marR="91440" algn="ctr">
                        <a:lnSpc>
                          <a:spcPts val="80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72-73</a:t>
                      </a:r>
                    </a:p>
                  </a:txBody>
                  <a:tcPr marL="2286" marR="2286" marT="2286" marB="0" anchor="ctr"/>
                </a:tc>
                <a:tc>
                  <a:txBody>
                    <a:bodyPr/>
                    <a:lstStyle/>
                    <a:p>
                      <a:pPr marL="45720">
                        <a:lnSpc>
                          <a:spcPts val="800"/>
                        </a:lnSpc>
                        <a:spcAft>
                          <a:spcPts val="0"/>
                        </a:spcAft>
                      </a:pPr>
                      <a:r>
                        <a:rPr lang="ru-RU" sz="1100" spc="-5" dirty="0">
                          <a:effectLst/>
                          <a:latin typeface="Segoe UI" panose="020B0502040204020203" pitchFamily="34" charset="0"/>
                          <a:ea typeface="Verdana" panose="020B0604030504040204" pitchFamily="34" charset="0"/>
                          <a:cs typeface="Segoe UI" panose="020B0502040204020203" pitchFamily="34" charset="0"/>
                        </a:rPr>
                        <a:t>Муниципальный долг муниципального округа Семеновский</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1391048766"/>
                  </a:ext>
                </a:extLst>
              </a:tr>
              <a:tr h="259291">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74</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Глоссарий</a:t>
                      </a:r>
                    </a:p>
                  </a:txBody>
                  <a:tcPr marL="2286" marR="2286" marT="2286" marB="0" anchor="ctr"/>
                </a:tc>
                <a:extLst>
                  <a:ext uri="{0D108BD9-81ED-4DB2-BD59-A6C34878D82A}">
                    <a16:rowId xmlns:a16="http://schemas.microsoft.com/office/drawing/2014/main" val="3064657058"/>
                  </a:ext>
                </a:extLst>
              </a:tr>
              <a:tr h="259291">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75</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Открытые</a:t>
                      </a:r>
                      <a:r>
                        <a:rPr lang="ru-RU" sz="1100" baseline="0" dirty="0">
                          <a:effectLst/>
                          <a:latin typeface="Segoe UI" panose="020B0502040204020203" pitchFamily="34" charset="0"/>
                          <a:ea typeface="Verdana" panose="020B0604030504040204" pitchFamily="34" charset="0"/>
                          <a:cs typeface="Segoe UI" panose="020B0502040204020203" pitchFamily="34" charset="0"/>
                        </a:rPr>
                        <a:t> информационные ресурсы</a:t>
                      </a:r>
                      <a:endParaRPr lang="ru-RU" sz="1100" dirty="0">
                        <a:effectLst/>
                        <a:latin typeface="Segoe UI" panose="020B0502040204020203" pitchFamily="34" charset="0"/>
                        <a:ea typeface="Verdana" panose="020B0604030504040204" pitchFamily="34" charset="0"/>
                        <a:cs typeface="Segoe UI" panose="020B0502040204020203" pitchFamily="34" charset="0"/>
                      </a:endParaRPr>
                    </a:p>
                  </a:txBody>
                  <a:tcPr marL="2286" marR="2286" marT="2286" marB="0" anchor="ctr"/>
                </a:tc>
                <a:extLst>
                  <a:ext uri="{0D108BD9-81ED-4DB2-BD59-A6C34878D82A}">
                    <a16:rowId xmlns:a16="http://schemas.microsoft.com/office/drawing/2014/main" val="10014"/>
                  </a:ext>
                </a:extLst>
              </a:tr>
              <a:tr h="259291">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76-77</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Содержание</a:t>
                      </a:r>
                    </a:p>
                  </a:txBody>
                  <a:tcPr marL="2286" marR="2286" marT="2286" marB="0" anchor="ctr"/>
                </a:tc>
                <a:extLst>
                  <a:ext uri="{0D108BD9-81ED-4DB2-BD59-A6C34878D82A}">
                    <a16:rowId xmlns:a16="http://schemas.microsoft.com/office/drawing/2014/main" val="1320899973"/>
                  </a:ext>
                </a:extLst>
              </a:tr>
              <a:tr h="430868">
                <a:tc>
                  <a:txBody>
                    <a:bodyPr/>
                    <a:lstStyle/>
                    <a:p>
                      <a:pPr marL="100330" marR="91440" algn="ctr">
                        <a:lnSpc>
                          <a:spcPts val="925"/>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78</a:t>
                      </a:r>
                    </a:p>
                  </a:txBody>
                  <a:tcPr marL="2286" marR="2286" marT="2286" marB="0" anchor="ctr"/>
                </a:tc>
                <a:tc>
                  <a:txBody>
                    <a:bodyPr/>
                    <a:lstStyle/>
                    <a:p>
                      <a:pPr marL="45720">
                        <a:lnSpc>
                          <a:spcPts val="910"/>
                        </a:lnSpc>
                        <a:spcAft>
                          <a:spcPts val="0"/>
                        </a:spcAft>
                      </a:pPr>
                      <a:r>
                        <a:rPr lang="ru-RU" sz="1100" dirty="0">
                          <a:effectLst/>
                          <a:latin typeface="Segoe UI" panose="020B0502040204020203" pitchFamily="34" charset="0"/>
                          <a:ea typeface="Verdana" panose="020B0604030504040204" pitchFamily="34" charset="0"/>
                          <a:cs typeface="Segoe UI" panose="020B0502040204020203" pitchFamily="34" charset="0"/>
                        </a:rPr>
                        <a:t>Контактная информация финансового управления администрации муниципального округа Семеновский</a:t>
                      </a:r>
                    </a:p>
                  </a:txBody>
                  <a:tcPr marL="2286" marR="2286" marT="2286" marB="0" anchor="ctr"/>
                </a:tc>
                <a:extLst>
                  <a:ext uri="{0D108BD9-81ED-4DB2-BD59-A6C34878D82A}">
                    <a16:rowId xmlns:a16="http://schemas.microsoft.com/office/drawing/2014/main" val="402399779"/>
                  </a:ext>
                </a:extLst>
              </a:tr>
            </a:tbl>
          </a:graphicData>
        </a:graphic>
      </p:graphicFrame>
      <p:sp>
        <p:nvSpPr>
          <p:cNvPr id="3" name="Номер слайда 2">
            <a:extLst>
              <a:ext uri="{FF2B5EF4-FFF2-40B4-BE49-F238E27FC236}">
                <a16:creationId xmlns:a16="http://schemas.microsoft.com/office/drawing/2014/main" id="{E490CE4F-C8A2-7BC4-4C2F-8C09CEAE4CC4}"/>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77</a:t>
            </a:fld>
            <a:endParaRPr lang="ru-RU" spc="-100" dirty="0"/>
          </a:p>
        </p:txBody>
      </p:sp>
    </p:spTree>
    <p:extLst>
      <p:ext uri="{BB962C8B-B14F-4D97-AF65-F5344CB8AC3E}">
        <p14:creationId xmlns:p14="http://schemas.microsoft.com/office/powerpoint/2010/main" val="40897011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057EC23-E040-E18F-B362-E2FC04AD07B8}"/>
              </a:ext>
            </a:extLst>
          </p:cNvPr>
          <p:cNvPicPr>
            <a:picLocks noChangeAspect="1"/>
          </p:cNvPicPr>
          <p:nvPr/>
        </p:nvPicPr>
        <p:blipFill rotWithShape="1">
          <a:blip r:embed="rId2"/>
          <a:srcRect l="36937" t="21747" r="1247" b="8509"/>
          <a:stretch/>
        </p:blipFill>
        <p:spPr>
          <a:xfrm>
            <a:off x="101600" y="1295400"/>
            <a:ext cx="6643371" cy="4216150"/>
          </a:xfrm>
          <a:prstGeom prst="rect">
            <a:avLst/>
          </a:prstGeom>
        </p:spPr>
      </p:pic>
      <p:sp>
        <p:nvSpPr>
          <p:cNvPr id="2" name="AutoShape 2">
            <a:extLst>
              <a:ext uri="{FF2B5EF4-FFF2-40B4-BE49-F238E27FC236}">
                <a16:creationId xmlns:a16="http://schemas.microsoft.com/office/drawing/2014/main" id="{15A45E32-5BB2-4FF4-A16F-1C2F4ACF81A9}"/>
              </a:ext>
            </a:extLst>
          </p:cNvPr>
          <p:cNvSpPr>
            <a:spLocks noChangeArrowheads="1"/>
          </p:cNvSpPr>
          <p:nvPr/>
        </p:nvSpPr>
        <p:spPr bwMode="auto">
          <a:xfrm>
            <a:off x="0" y="0"/>
            <a:ext cx="6858000" cy="1447800"/>
          </a:xfrm>
          <a:prstGeom prst="flowChartProcess">
            <a:avLst/>
          </a:prstGeom>
          <a:solidFill>
            <a:srgbClr val="C6E7FC">
              <a:alpha val="83136"/>
            </a:srgbClr>
          </a:solidFill>
          <a:ln>
            <a:noFill/>
          </a:ln>
          <a:effectLst/>
          <a:extLst>
            <a:ext uri="{91240B29-F687-4F45-9708-019B960494DF}">
              <a14:hiddenLine xmlns:a14="http://schemas.microsoft.com/office/drawing/2010/main" w="31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base">
              <a:spcAft>
                <a:spcPts val="0"/>
              </a:spcAft>
            </a:pPr>
            <a:r>
              <a:rPr lang="ru-RU" sz="2000" b="1" kern="1200" dirty="0">
                <a:solidFill>
                  <a:schemeClr val="tx2">
                    <a:lumMod val="75000"/>
                  </a:schemeClr>
                </a:solidFill>
                <a:effectLst>
                  <a:outerShdw blurRad="38100" dist="38100" dir="2700000" algn="tl">
                    <a:srgbClr val="000000">
                      <a:alpha val="43000"/>
                    </a:srgbClr>
                  </a:outerShdw>
                </a:effectLst>
                <a:latin typeface="Verdana" panose="020B0604030504040204" pitchFamily="34" charset="0"/>
                <a:ea typeface="+mn-ea"/>
                <a:cs typeface="+mn-cs"/>
              </a:rPr>
              <a:t>КОНТАКТНАЯ ИНФОРМАЦИЯ ФИНАНСОВОГО УПРАВЛЕНИЯ</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algn="ctr" fontAlgn="base">
              <a:spcAft>
                <a:spcPts val="0"/>
              </a:spcAft>
            </a:pPr>
            <a:r>
              <a:rPr lang="ru-RU" sz="2000" b="1" kern="1200" dirty="0">
                <a:solidFill>
                  <a:schemeClr val="tx2">
                    <a:lumMod val="75000"/>
                  </a:schemeClr>
                </a:solidFill>
                <a:effectLst>
                  <a:outerShdw blurRad="38100" dist="38100" dir="2700000" algn="tl">
                    <a:srgbClr val="000000">
                      <a:alpha val="43000"/>
                    </a:srgbClr>
                  </a:outerShdw>
                </a:effectLst>
                <a:latin typeface="Verdana" panose="020B0604030504040204" pitchFamily="34" charset="0"/>
                <a:ea typeface="+mn-ea"/>
                <a:cs typeface="+mn-cs"/>
              </a:rPr>
              <a:t>АДМИНИСТРАЦИИ </a:t>
            </a:r>
            <a:r>
              <a:rPr lang="ru-RU" sz="2000" b="1" dirty="0">
                <a:solidFill>
                  <a:schemeClr val="tx2">
                    <a:lumMod val="75000"/>
                  </a:schemeClr>
                </a:solidFill>
                <a:effectLst>
                  <a:outerShdw blurRad="38100" dist="38100" dir="2700000" algn="tl">
                    <a:srgbClr val="000000">
                      <a:alpha val="43000"/>
                    </a:srgbClr>
                  </a:outerShdw>
                </a:effectLst>
                <a:latin typeface="Verdana" panose="020B0604030504040204" pitchFamily="34" charset="0"/>
              </a:rPr>
              <a:t>МУНИЦИПАЛЬНОГО</a:t>
            </a:r>
            <a:r>
              <a:rPr lang="ru-RU" sz="2000" b="1" kern="1200" dirty="0">
                <a:solidFill>
                  <a:schemeClr val="tx2">
                    <a:lumMod val="75000"/>
                  </a:schemeClr>
                </a:solidFill>
                <a:effectLst>
                  <a:outerShdw blurRad="38100" dist="38100" dir="2700000" algn="tl">
                    <a:srgbClr val="000000">
                      <a:alpha val="43000"/>
                    </a:srgbClr>
                  </a:outerShdw>
                </a:effectLst>
                <a:latin typeface="Verdana" panose="020B0604030504040204" pitchFamily="34" charset="0"/>
                <a:ea typeface="+mn-ea"/>
                <a:cs typeface="+mn-cs"/>
              </a:rPr>
              <a:t> ОКРУГА СЕМЕНОВСКИЙ</a:t>
            </a:r>
            <a:endParaRPr lang="ru-RU" sz="1100" dirty="0">
              <a:solidFill>
                <a:schemeClr val="tx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43322120"/>
              </p:ext>
            </p:extLst>
          </p:nvPr>
        </p:nvGraphicFramePr>
        <p:xfrm>
          <a:off x="25400" y="4411925"/>
          <a:ext cx="6781800" cy="4732075"/>
        </p:xfrm>
        <a:graphic>
          <a:graphicData uri="http://schemas.openxmlformats.org/drawingml/2006/table">
            <a:tbl>
              <a:tblPr>
                <a:tableStyleId>{5C22544A-7EE6-4342-B048-85BDC9FD1C3A}</a:tableStyleId>
              </a:tblPr>
              <a:tblGrid>
                <a:gridCol w="2998100">
                  <a:extLst>
                    <a:ext uri="{9D8B030D-6E8A-4147-A177-3AD203B41FA5}">
                      <a16:colId xmlns:a16="http://schemas.microsoft.com/office/drawing/2014/main" val="2607358028"/>
                    </a:ext>
                  </a:extLst>
                </a:gridCol>
                <a:gridCol w="3783700">
                  <a:extLst>
                    <a:ext uri="{9D8B030D-6E8A-4147-A177-3AD203B41FA5}">
                      <a16:colId xmlns:a16="http://schemas.microsoft.com/office/drawing/2014/main" val="234874040"/>
                    </a:ext>
                  </a:extLst>
                </a:gridCol>
              </a:tblGrid>
              <a:tr h="325226">
                <a:tc gridSpan="2">
                  <a:txBody>
                    <a:bodyPr/>
                    <a:lstStyle/>
                    <a:p>
                      <a:pPr algn="ctr" fontAlgn="base">
                        <a:spcAft>
                          <a:spcPts val="0"/>
                        </a:spcAft>
                      </a:pPr>
                      <a:r>
                        <a:rPr lang="ru-RU" sz="1800" b="1" kern="1200" dirty="0">
                          <a:solidFill>
                            <a:schemeClr val="tx2">
                              <a:lumMod val="50000"/>
                            </a:schemeClr>
                          </a:solidFill>
                          <a:effectLst/>
                          <a:latin typeface="Arial" panose="020B0604020202020204" pitchFamily="34" charset="0"/>
                          <a:cs typeface="Arial" panose="020B0604020202020204" pitchFamily="34" charset="0"/>
                        </a:rPr>
                        <a:t>Контактная информация</a:t>
                      </a:r>
                      <a:endParaRPr lang="ru-RU" sz="1800" b="1"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tc hMerge="1">
                  <a:txBody>
                    <a:bodyPr/>
                    <a:lstStyle/>
                    <a:p>
                      <a:endParaRPr lang="ru-RU"/>
                    </a:p>
                  </a:txBody>
                  <a:tcPr/>
                </a:tc>
                <a:extLst>
                  <a:ext uri="{0D108BD9-81ED-4DB2-BD59-A6C34878D82A}">
                    <a16:rowId xmlns:a16="http://schemas.microsoft.com/office/drawing/2014/main" val="618485829"/>
                  </a:ext>
                </a:extLst>
              </a:tr>
              <a:tr h="649275">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Заместитель главы администрации, начальник финансового управления</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tc>
                  <a:txBody>
                    <a:bodyPr/>
                    <a:lstStyle/>
                    <a:p>
                      <a:pPr fontAlgn="base">
                        <a:spcAft>
                          <a:spcPts val="0"/>
                        </a:spcAft>
                      </a:pPr>
                      <a:r>
                        <a:rPr lang="ru-RU" sz="1400" dirty="0">
                          <a:solidFill>
                            <a:schemeClr val="tx2">
                              <a:lumMod val="50000"/>
                            </a:schemeClr>
                          </a:solidFill>
                          <a:effectLst/>
                          <a:latin typeface="Arial" panose="020B0604020202020204" pitchFamily="34" charset="0"/>
                          <a:cs typeface="Arial" panose="020B0604020202020204" pitchFamily="34" charset="0"/>
                        </a:rPr>
                        <a:t>Иванова Екатерина Валентиновна</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extLst>
                  <a:ext uri="{0D108BD9-81ED-4DB2-BD59-A6C34878D82A}">
                    <a16:rowId xmlns:a16="http://schemas.microsoft.com/office/drawing/2014/main" val="1375684556"/>
                  </a:ext>
                </a:extLst>
              </a:tr>
              <a:tr h="448302">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Адрес</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606650, Нижегородская обл., г.Семенов, ул.1 Мая, д.1</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extLst>
                  <a:ext uri="{0D108BD9-81ED-4DB2-BD59-A6C34878D82A}">
                    <a16:rowId xmlns:a16="http://schemas.microsoft.com/office/drawing/2014/main" val="698228815"/>
                  </a:ext>
                </a:extLst>
              </a:tr>
              <a:tr h="448302">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Телефон, факс</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8(83162) 5-29-96 - приемная, 8(83162) 5-29-96 - факс</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extLst>
                  <a:ext uri="{0D108BD9-81ED-4DB2-BD59-A6C34878D82A}">
                    <a16:rowId xmlns:a16="http://schemas.microsoft.com/office/drawing/2014/main" val="2675943014"/>
                  </a:ext>
                </a:extLst>
              </a:tr>
              <a:tr h="266360">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Адрес электронной почты</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tc>
                  <a:txBody>
                    <a:bodyPr/>
                    <a:lstStyle/>
                    <a:p>
                      <a:pPr fontAlgn="base">
                        <a:spcAft>
                          <a:spcPts val="0"/>
                        </a:spcAft>
                      </a:pPr>
                      <a:r>
                        <a:rPr lang="en-US" sz="1400" kern="1200" dirty="0">
                          <a:solidFill>
                            <a:schemeClr val="tx2">
                              <a:lumMod val="50000"/>
                            </a:schemeClr>
                          </a:solidFill>
                          <a:effectLst/>
                          <a:latin typeface="Arial" panose="020B0604020202020204" pitchFamily="34" charset="0"/>
                          <a:cs typeface="Arial" panose="020B0604020202020204" pitchFamily="34" charset="0"/>
                        </a:rPr>
                        <a:t>fin</a:t>
                      </a:r>
                      <a:r>
                        <a:rPr lang="ru-RU" sz="1400" kern="1200" dirty="0">
                          <a:solidFill>
                            <a:schemeClr val="tx2">
                              <a:lumMod val="50000"/>
                            </a:schemeClr>
                          </a:solidFill>
                          <a:effectLst/>
                          <a:latin typeface="Arial" panose="020B0604020202020204" pitchFamily="34" charset="0"/>
                          <a:cs typeface="Arial" panose="020B0604020202020204" pitchFamily="34" charset="0"/>
                        </a:rPr>
                        <a:t>_</a:t>
                      </a:r>
                      <a:r>
                        <a:rPr lang="en-US" sz="1400" kern="1200" dirty="0" err="1">
                          <a:solidFill>
                            <a:schemeClr val="tx2">
                              <a:lumMod val="50000"/>
                            </a:schemeClr>
                          </a:solidFill>
                          <a:effectLst/>
                          <a:latin typeface="Arial" panose="020B0604020202020204" pitchFamily="34" charset="0"/>
                          <a:cs typeface="Arial" panose="020B0604020202020204" pitchFamily="34" charset="0"/>
                        </a:rPr>
                        <a:t>upr</a:t>
                      </a:r>
                      <a:r>
                        <a:rPr lang="ru-RU" sz="1400" kern="1200" dirty="0">
                          <a:solidFill>
                            <a:schemeClr val="tx2">
                              <a:lumMod val="50000"/>
                            </a:schemeClr>
                          </a:solidFill>
                          <a:effectLst/>
                          <a:latin typeface="Arial" panose="020B0604020202020204" pitchFamily="34" charset="0"/>
                          <a:cs typeface="Arial" panose="020B0604020202020204" pitchFamily="34" charset="0"/>
                        </a:rPr>
                        <a:t>@</a:t>
                      </a:r>
                      <a:r>
                        <a:rPr lang="en-US" sz="1400" kern="1200" dirty="0" err="1">
                          <a:solidFill>
                            <a:schemeClr val="tx2">
                              <a:lumMod val="50000"/>
                            </a:schemeClr>
                          </a:solidFill>
                          <a:effectLst/>
                          <a:latin typeface="Arial" panose="020B0604020202020204" pitchFamily="34" charset="0"/>
                          <a:cs typeface="Arial" panose="020B0604020202020204" pitchFamily="34" charset="0"/>
                        </a:rPr>
                        <a:t>semenov</a:t>
                      </a:r>
                      <a:r>
                        <a:rPr lang="ru-RU" sz="1400" kern="1200" dirty="0">
                          <a:solidFill>
                            <a:schemeClr val="tx2">
                              <a:lumMod val="50000"/>
                            </a:schemeClr>
                          </a:solidFill>
                          <a:effectLst/>
                          <a:latin typeface="Arial" panose="020B0604020202020204" pitchFamily="34" charset="0"/>
                          <a:cs typeface="Arial" panose="020B0604020202020204" pitchFamily="34" charset="0"/>
                        </a:rPr>
                        <a:t>.</a:t>
                      </a:r>
                      <a:r>
                        <a:rPr lang="en-US" sz="1400" kern="1200" dirty="0" err="1">
                          <a:solidFill>
                            <a:schemeClr val="tx2">
                              <a:lumMod val="50000"/>
                            </a:schemeClr>
                          </a:solidFill>
                          <a:effectLst/>
                          <a:latin typeface="Arial" panose="020B0604020202020204" pitchFamily="34" charset="0"/>
                          <a:cs typeface="Arial" panose="020B0604020202020204" pitchFamily="34" charset="0"/>
                        </a:rPr>
                        <a:t>nnov</a:t>
                      </a:r>
                      <a:r>
                        <a:rPr lang="ru-RU" sz="1400" kern="1200" dirty="0">
                          <a:solidFill>
                            <a:schemeClr val="tx2">
                              <a:lumMod val="50000"/>
                            </a:schemeClr>
                          </a:solidFill>
                          <a:effectLst/>
                          <a:latin typeface="Arial" panose="020B0604020202020204" pitchFamily="34" charset="0"/>
                          <a:cs typeface="Arial" panose="020B0604020202020204" pitchFamily="34" charset="0"/>
                        </a:rPr>
                        <a:t>.</a:t>
                      </a:r>
                      <a:r>
                        <a:rPr lang="en-US" sz="1400" kern="1200" dirty="0" err="1">
                          <a:solidFill>
                            <a:schemeClr val="tx2">
                              <a:lumMod val="50000"/>
                            </a:schemeClr>
                          </a:solidFill>
                          <a:effectLst/>
                          <a:latin typeface="Arial" panose="020B0604020202020204" pitchFamily="34" charset="0"/>
                          <a:cs typeface="Arial" panose="020B0604020202020204" pitchFamily="34" charset="0"/>
                        </a:rPr>
                        <a:t>ru</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extLst>
                  <a:ext uri="{0D108BD9-81ED-4DB2-BD59-A6C34878D82A}">
                    <a16:rowId xmlns:a16="http://schemas.microsoft.com/office/drawing/2014/main" val="2178177701"/>
                  </a:ext>
                </a:extLst>
              </a:tr>
              <a:tr h="323754">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Информационный ресурс</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tc>
                  <a:txBody>
                    <a:bodyPr/>
                    <a:lstStyle/>
                    <a:p>
                      <a:pPr fontAlgn="base">
                        <a:spcAft>
                          <a:spcPts val="0"/>
                        </a:spcAft>
                      </a:pPr>
                      <a:r>
                        <a:rPr lang="en-US" sz="1400" kern="1200" dirty="0">
                          <a:solidFill>
                            <a:schemeClr val="tx2">
                              <a:lumMod val="50000"/>
                            </a:schemeClr>
                          </a:solidFill>
                          <a:effectLst/>
                          <a:latin typeface="Arial" panose="020B0604020202020204" pitchFamily="34" charset="0"/>
                          <a:cs typeface="Arial" panose="020B0604020202020204" pitchFamily="34" charset="0"/>
                        </a:rPr>
                        <a:t>http:/fin-semenov.ru</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extLst>
                  <a:ext uri="{0D108BD9-81ED-4DB2-BD59-A6C34878D82A}">
                    <a16:rowId xmlns:a16="http://schemas.microsoft.com/office/drawing/2014/main" val="386756860"/>
                  </a:ext>
                </a:extLst>
              </a:tr>
              <a:tr h="1051221">
                <a:tc>
                  <a:txBody>
                    <a:bodyPr/>
                    <a:lstStyle/>
                    <a:p>
                      <a:pPr fontAlgn="base">
                        <a:spcAft>
                          <a:spcPts val="0"/>
                        </a:spcAft>
                      </a:pPr>
                      <a:r>
                        <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rPr>
                        <a:t>Страницы финансового управления в социальных сетях</a:t>
                      </a:r>
                    </a:p>
                  </a:txBody>
                  <a:tcPr marL="49214" marR="49214" marT="24607" marB="24607"/>
                </a:tc>
                <a:tc>
                  <a:txBody>
                    <a:bodyPr/>
                    <a:lstStyle/>
                    <a:p>
                      <a:pPr fontAlgn="base">
                        <a:spcAft>
                          <a:spcPts val="0"/>
                        </a:spcAft>
                      </a:pPr>
                      <a:r>
                        <a:rPr lang="en-US"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https://fin-semenov.ru/byudzhetnyy-protsess/byudzhet-dlya-grazhdan.html</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fontAlgn="base">
                        <a:spcAft>
                          <a:spcPts val="0"/>
                        </a:spcAft>
                      </a:pP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fontAlgn="base">
                        <a:spcAft>
                          <a:spcPts val="0"/>
                        </a:spcAft>
                      </a:pPr>
                      <a:r>
                        <a:rPr lang="en-US"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https://vk.com/public221666044</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p>
                      <a:pPr fontAlgn="base">
                        <a:spcAft>
                          <a:spcPts val="0"/>
                        </a:spcAft>
                      </a:pP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extLst>
                  <a:ext uri="{0D108BD9-81ED-4DB2-BD59-A6C34878D82A}">
                    <a16:rowId xmlns:a16="http://schemas.microsoft.com/office/drawing/2014/main" val="2887511669"/>
                  </a:ext>
                </a:extLst>
              </a:tr>
              <a:tr h="1059559">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График работы финансового управления:</a:t>
                      </a: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tc>
                  <a:txBody>
                    <a:bodyPr/>
                    <a:lstStyle/>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понедельник-пятница 8.00 – 17.00;</a:t>
                      </a:r>
                      <a:endParaRPr lang="ru-RU" sz="1400" dirty="0">
                        <a:solidFill>
                          <a:schemeClr val="tx2">
                            <a:lumMod val="50000"/>
                          </a:schemeClr>
                        </a:solidFill>
                        <a:effectLst/>
                        <a:latin typeface="Arial" panose="020B0604020202020204" pitchFamily="34" charset="0"/>
                        <a:cs typeface="Arial" panose="020B0604020202020204" pitchFamily="34" charset="0"/>
                      </a:endParaRPr>
                    </a:p>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перерыв: 12.00 – 13.00;</a:t>
                      </a:r>
                    </a:p>
                    <a:p>
                      <a:pPr fontAlgn="base">
                        <a:spcAft>
                          <a:spcPts val="0"/>
                        </a:spcAft>
                      </a:pPr>
                      <a:r>
                        <a:rPr lang="ru-RU" sz="1400" kern="1200" dirty="0">
                          <a:solidFill>
                            <a:schemeClr val="tx2">
                              <a:lumMod val="50000"/>
                            </a:schemeClr>
                          </a:solidFill>
                          <a:effectLst/>
                          <a:latin typeface="Arial" panose="020B0604020202020204" pitchFamily="34" charset="0"/>
                          <a:cs typeface="Arial" panose="020B0604020202020204" pitchFamily="34" charset="0"/>
                        </a:rPr>
                        <a:t>суббота- воскресенье: выходные дни.</a:t>
                      </a:r>
                      <a:endParaRPr lang="ru-RU" sz="1400" dirty="0">
                        <a:solidFill>
                          <a:schemeClr val="tx2">
                            <a:lumMod val="50000"/>
                          </a:schemeClr>
                        </a:solidFill>
                        <a:effectLst/>
                        <a:latin typeface="Arial" panose="020B0604020202020204" pitchFamily="34" charset="0"/>
                        <a:cs typeface="Arial" panose="020B0604020202020204" pitchFamily="34" charset="0"/>
                      </a:endParaRPr>
                    </a:p>
                    <a:p>
                      <a:pPr fontAlgn="base">
                        <a:spcAft>
                          <a:spcPts val="0"/>
                        </a:spcAft>
                      </a:pPr>
                      <a:endParaRPr lang="ru-RU" sz="1400" dirty="0">
                        <a:solidFill>
                          <a:schemeClr val="tx2">
                            <a:lumMod val="50000"/>
                          </a:schemeClr>
                        </a:solidFill>
                        <a:effectLst/>
                        <a:latin typeface="Arial" panose="020B0604020202020204" pitchFamily="34" charset="0"/>
                        <a:ea typeface="Verdana" panose="020B0604030504040204" pitchFamily="34" charset="0"/>
                        <a:cs typeface="Arial" panose="020B0604020202020204" pitchFamily="34" charset="0"/>
                      </a:endParaRPr>
                    </a:p>
                  </a:txBody>
                  <a:tcPr marL="49214" marR="49214" marT="24607" marB="24607"/>
                </a:tc>
                <a:extLst>
                  <a:ext uri="{0D108BD9-81ED-4DB2-BD59-A6C34878D82A}">
                    <a16:rowId xmlns:a16="http://schemas.microsoft.com/office/drawing/2014/main" val="2869384515"/>
                  </a:ext>
                </a:extLst>
              </a:tr>
            </a:tbl>
          </a:graphicData>
        </a:graphic>
      </p:graphicFrame>
      <p:sp>
        <p:nvSpPr>
          <p:cNvPr id="5" name="Номер слайда 4">
            <a:extLst>
              <a:ext uri="{FF2B5EF4-FFF2-40B4-BE49-F238E27FC236}">
                <a16:creationId xmlns:a16="http://schemas.microsoft.com/office/drawing/2014/main" id="{00A019F8-6BC3-5968-F549-D8DE803A6B36}"/>
              </a:ext>
            </a:extLst>
          </p:cNvPr>
          <p:cNvSpPr>
            <a:spLocks noGrp="1"/>
          </p:cNvSpPr>
          <p:nvPr>
            <p:ph type="sldNum" sz="quarter" idx="7"/>
          </p:nvPr>
        </p:nvSpPr>
        <p:spPr/>
        <p:txBody>
          <a:bodyPr/>
          <a:lstStyle/>
          <a:p>
            <a:pPr marL="53340">
              <a:lnSpc>
                <a:spcPct val="100000"/>
              </a:lnSpc>
              <a:spcBef>
                <a:spcPts val="165"/>
              </a:spcBef>
            </a:pPr>
            <a:fld id="{81D60167-4931-47E6-BA6A-407CBD079E47}" type="slidenum">
              <a:rPr lang="ru-RU" spc="-100" smtClean="0"/>
              <a:t>78</a:t>
            </a:fld>
            <a:endParaRPr lang="ru-RU" spc="-100" dirty="0"/>
          </a:p>
        </p:txBody>
      </p:sp>
      <p:pic>
        <p:nvPicPr>
          <p:cNvPr id="7" name="Рисунок 6">
            <a:extLst>
              <a:ext uri="{FF2B5EF4-FFF2-40B4-BE49-F238E27FC236}">
                <a16:creationId xmlns:a16="http://schemas.microsoft.com/office/drawing/2014/main" id="{AC64DD1A-E5D2-49EB-6BD9-0EB953DADF25}"/>
              </a:ext>
            </a:extLst>
          </p:cNvPr>
          <p:cNvPicPr>
            <a:picLocks noChangeAspect="1"/>
          </p:cNvPicPr>
          <p:nvPr/>
        </p:nvPicPr>
        <p:blipFill>
          <a:blip r:embed="rId5"/>
          <a:stretch>
            <a:fillRect/>
          </a:stretch>
        </p:blipFill>
        <p:spPr>
          <a:xfrm>
            <a:off x="2743200" y="2633934"/>
            <a:ext cx="914400" cy="863600"/>
          </a:xfrm>
          <a:prstGeom prst="rect">
            <a:avLst/>
          </a:prstGeom>
        </p:spPr>
      </p:pic>
    </p:spTree>
    <p:extLst>
      <p:ext uri="{BB962C8B-B14F-4D97-AF65-F5344CB8AC3E}">
        <p14:creationId xmlns:p14="http://schemas.microsoft.com/office/powerpoint/2010/main" val="120008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7371" y="4311555"/>
            <a:ext cx="2431415" cy="567463"/>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1190625" algn="l"/>
              </a:tabLst>
              <a:defRPr/>
            </a:pPr>
            <a:r>
              <a:rPr kumimoji="0" sz="1200" b="0" i="0" u="none" strike="noStrike" kern="1200" cap="none" spc="15" normalizeH="0" baseline="0" noProof="0" dirty="0">
                <a:ln>
                  <a:noFill/>
                </a:ln>
                <a:solidFill>
                  <a:srgbClr val="4BACC6">
                    <a:lumMod val="50000"/>
                  </a:srgbClr>
                </a:solidFill>
                <a:effectLst/>
                <a:uLnTx/>
                <a:uFillTx/>
                <a:latin typeface="Arial" pitchFamily="34" charset="0"/>
                <a:cs typeface="Arial" pitchFamily="34" charset="0"/>
              </a:rPr>
              <a:t>Обеспечение</a:t>
            </a:r>
            <a:r>
              <a:rPr kumimoji="0" lang="en-US" sz="1200" b="0" i="0" u="none" strike="noStrike" kern="1200" cap="none" spc="15" normalizeH="0" baseline="0" noProof="0" dirty="0">
                <a:ln>
                  <a:noFill/>
                </a:ln>
                <a:solidFill>
                  <a:srgbClr val="4BACC6">
                    <a:lumMod val="50000"/>
                  </a:srgbClr>
                </a:solidFill>
                <a:effectLst/>
                <a:uLnTx/>
                <a:uFillTx/>
                <a:latin typeface="Arial" pitchFamily="34" charset="0"/>
                <a:cs typeface="Arial" pitchFamily="34" charset="0"/>
              </a:rPr>
              <a:t> </a:t>
            </a:r>
            <a:r>
              <a:rPr kumimoji="0" lang="ru-RU" sz="1200" b="0" i="0" u="none" strike="noStrike" kern="1200" cap="none" spc="15" normalizeH="0" baseline="0" noProof="0" dirty="0">
                <a:ln>
                  <a:noFill/>
                </a:ln>
                <a:solidFill>
                  <a:srgbClr val="4BACC6">
                    <a:lumMod val="50000"/>
                  </a:srgbClr>
                </a:solidFill>
                <a:effectLst/>
                <a:uLnTx/>
                <a:uFillTx/>
                <a:latin typeface="Arial" pitchFamily="34" charset="0"/>
                <a:cs typeface="Arial" pitchFamily="34" charset="0"/>
              </a:rPr>
              <a:t>устойчивости и сбалансированности бюджета муниципального округа</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6" name="object 6"/>
          <p:cNvGrpSpPr/>
          <p:nvPr/>
        </p:nvGrpSpPr>
        <p:grpSpPr>
          <a:xfrm>
            <a:off x="404616" y="4343400"/>
            <a:ext cx="570230" cy="573405"/>
            <a:chOff x="309325" y="4721387"/>
            <a:chExt cx="570230" cy="573405"/>
          </a:xfrm>
        </p:grpSpPr>
        <p:pic>
          <p:nvPicPr>
            <p:cNvPr id="7" name="object 7"/>
            <p:cNvPicPr/>
            <p:nvPr/>
          </p:nvPicPr>
          <p:blipFill>
            <a:blip r:embed="rId2" cstate="print"/>
            <a:stretch>
              <a:fillRect/>
            </a:stretch>
          </p:blipFill>
          <p:spPr>
            <a:xfrm>
              <a:off x="309325" y="4721387"/>
              <a:ext cx="570045" cy="572965"/>
            </a:xfrm>
            <a:prstGeom prst="rect">
              <a:avLst/>
            </a:prstGeom>
          </p:spPr>
        </p:pic>
        <p:pic>
          <p:nvPicPr>
            <p:cNvPr id="8" name="object 8"/>
            <p:cNvPicPr/>
            <p:nvPr/>
          </p:nvPicPr>
          <p:blipFill>
            <a:blip r:embed="rId3" cstate="print">
              <a:biLevel thresh="50000"/>
            </a:blip>
            <a:stretch>
              <a:fillRect/>
            </a:stretch>
          </p:blipFill>
          <p:spPr>
            <a:xfrm>
              <a:off x="318135" y="4733429"/>
              <a:ext cx="489597" cy="489826"/>
            </a:xfrm>
            <a:prstGeom prst="rect">
              <a:avLst/>
            </a:prstGeom>
          </p:spPr>
        </p:pic>
        <p:pic>
          <p:nvPicPr>
            <p:cNvPr id="9" name="object 9"/>
            <p:cNvPicPr/>
            <p:nvPr/>
          </p:nvPicPr>
          <p:blipFill>
            <a:blip r:embed="rId4" cstate="print">
              <a:biLevel thresh="50000"/>
            </a:blip>
            <a:stretch>
              <a:fillRect/>
            </a:stretch>
          </p:blipFill>
          <p:spPr>
            <a:xfrm>
              <a:off x="417525" y="4857406"/>
              <a:ext cx="230403" cy="231736"/>
            </a:xfrm>
            <a:prstGeom prst="rect">
              <a:avLst/>
            </a:prstGeom>
          </p:spPr>
        </p:pic>
      </p:grpSp>
      <p:sp>
        <p:nvSpPr>
          <p:cNvPr id="10" name="object 10"/>
          <p:cNvSpPr txBox="1"/>
          <p:nvPr/>
        </p:nvSpPr>
        <p:spPr>
          <a:xfrm>
            <a:off x="4222010" y="4343400"/>
            <a:ext cx="2198160" cy="75212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200" b="0" i="0" u="none" strike="noStrike" kern="1200" cap="none" spc="-5" normalizeH="0" baseline="0" noProof="0" dirty="0">
                <a:ln>
                  <a:noFill/>
                </a:ln>
                <a:solidFill>
                  <a:srgbClr val="4BACC6">
                    <a:lumMod val="50000"/>
                  </a:srgbClr>
                </a:solidFill>
                <a:effectLst/>
                <a:uLnTx/>
                <a:uFillTx/>
                <a:latin typeface="Arial" pitchFamily="34" charset="0"/>
                <a:cs typeface="Arial" pitchFamily="34" charset="0"/>
              </a:rPr>
              <a:t>Развитие информационных технологий и интеграции информационных ресурсов в сфере управления финансами</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12" name="object 12"/>
          <p:cNvGrpSpPr/>
          <p:nvPr/>
        </p:nvGrpSpPr>
        <p:grpSpPr>
          <a:xfrm>
            <a:off x="3626071" y="4338515"/>
            <a:ext cx="542925" cy="577850"/>
            <a:chOff x="3541648" y="4712242"/>
            <a:chExt cx="542925" cy="577850"/>
          </a:xfrm>
        </p:grpSpPr>
        <p:pic>
          <p:nvPicPr>
            <p:cNvPr id="13" name="object 13"/>
            <p:cNvPicPr/>
            <p:nvPr/>
          </p:nvPicPr>
          <p:blipFill>
            <a:blip r:embed="rId5" cstate="print"/>
            <a:stretch>
              <a:fillRect/>
            </a:stretch>
          </p:blipFill>
          <p:spPr>
            <a:xfrm>
              <a:off x="3547952" y="4712242"/>
              <a:ext cx="536264" cy="577515"/>
            </a:xfrm>
            <a:prstGeom prst="rect">
              <a:avLst/>
            </a:prstGeom>
          </p:spPr>
        </p:pic>
        <p:pic>
          <p:nvPicPr>
            <p:cNvPr id="14" name="object 14"/>
            <p:cNvPicPr/>
            <p:nvPr/>
          </p:nvPicPr>
          <p:blipFill>
            <a:blip r:embed="rId6" cstate="print">
              <a:biLevel thresh="75000"/>
            </a:blip>
            <a:stretch>
              <a:fillRect/>
            </a:stretch>
          </p:blipFill>
          <p:spPr>
            <a:xfrm>
              <a:off x="3541648" y="4724336"/>
              <a:ext cx="503999" cy="503999"/>
            </a:xfrm>
            <a:prstGeom prst="rect">
              <a:avLst/>
            </a:prstGeom>
          </p:spPr>
        </p:pic>
      </p:grpSp>
      <p:sp>
        <p:nvSpPr>
          <p:cNvPr id="15" name="object 15"/>
          <p:cNvSpPr txBox="1"/>
          <p:nvPr/>
        </p:nvSpPr>
        <p:spPr>
          <a:xfrm>
            <a:off x="1027371" y="3540977"/>
            <a:ext cx="2433955" cy="38279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1718310" algn="l"/>
              </a:tabLst>
              <a:defRPr/>
            </a:pPr>
            <a:r>
              <a:rPr kumimoji="0" sz="1200" b="0" i="0" u="none" strike="noStrike" kern="1200" cap="none" spc="-20" normalizeH="0" baseline="0" noProof="0" dirty="0">
                <a:ln>
                  <a:noFill/>
                </a:ln>
                <a:solidFill>
                  <a:srgbClr val="4BACC6">
                    <a:lumMod val="50000"/>
                  </a:srgbClr>
                </a:solidFill>
                <a:effectLst/>
                <a:uLnTx/>
                <a:uFillTx/>
                <a:latin typeface="Arial" pitchFamily="34" charset="0"/>
                <a:cs typeface="Arial" pitchFamily="34" charset="0"/>
              </a:rPr>
              <a:t>Оптимизация</a:t>
            </a:r>
            <a:r>
              <a:rPr kumimoji="0" lang="ru-RU" sz="1200" b="0" i="0" u="none" strike="noStrike" kern="1200" cap="none" spc="-20" normalizeH="0" baseline="0" noProof="0" dirty="0">
                <a:ln>
                  <a:noFill/>
                </a:ln>
                <a:solidFill>
                  <a:srgbClr val="4BACC6">
                    <a:lumMod val="50000"/>
                  </a:srgbClr>
                </a:solidFill>
                <a:effectLst/>
                <a:uLnTx/>
                <a:uFillTx/>
                <a:latin typeface="Arial" pitchFamily="34" charset="0"/>
                <a:cs typeface="Arial" pitchFamily="34" charset="0"/>
              </a:rPr>
              <a:t> и приоритизация инвестиционных проектов</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18" name="object 18"/>
          <p:cNvGrpSpPr/>
          <p:nvPr/>
        </p:nvGrpSpPr>
        <p:grpSpPr>
          <a:xfrm>
            <a:off x="362059" y="3490607"/>
            <a:ext cx="536575" cy="541020"/>
            <a:chOff x="309421" y="3544861"/>
            <a:chExt cx="536575" cy="541020"/>
          </a:xfrm>
        </p:grpSpPr>
        <p:pic>
          <p:nvPicPr>
            <p:cNvPr id="19" name="object 19"/>
            <p:cNvPicPr/>
            <p:nvPr/>
          </p:nvPicPr>
          <p:blipFill>
            <a:blip r:embed="rId7" cstate="print"/>
            <a:stretch>
              <a:fillRect/>
            </a:stretch>
          </p:blipFill>
          <p:spPr>
            <a:xfrm>
              <a:off x="309421" y="3544861"/>
              <a:ext cx="536373" cy="540958"/>
            </a:xfrm>
            <a:prstGeom prst="rect">
              <a:avLst/>
            </a:prstGeom>
          </p:spPr>
        </p:pic>
        <p:pic>
          <p:nvPicPr>
            <p:cNvPr id="20" name="object 20"/>
            <p:cNvPicPr/>
            <p:nvPr/>
          </p:nvPicPr>
          <p:blipFill>
            <a:blip r:embed="rId8" cstate="print">
              <a:biLevel thresh="75000"/>
            </a:blip>
            <a:stretch>
              <a:fillRect/>
            </a:stretch>
          </p:blipFill>
          <p:spPr>
            <a:xfrm>
              <a:off x="318135" y="3558031"/>
              <a:ext cx="457200" cy="457200"/>
            </a:xfrm>
            <a:prstGeom prst="rect">
              <a:avLst/>
            </a:prstGeom>
          </p:spPr>
        </p:pic>
      </p:grpSp>
      <p:sp>
        <p:nvSpPr>
          <p:cNvPr id="21" name="object 21"/>
          <p:cNvSpPr txBox="1"/>
          <p:nvPr/>
        </p:nvSpPr>
        <p:spPr>
          <a:xfrm>
            <a:off x="4216148" y="3542919"/>
            <a:ext cx="2402205" cy="382797"/>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tab pos="1764030" algn="l"/>
              </a:tabLst>
              <a:defRPr/>
            </a:pPr>
            <a:r>
              <a:rPr kumimoji="0" sz="1200" b="0" i="0" u="none" strike="noStrike" kern="1200" cap="none" spc="-45" normalizeH="0" baseline="0" noProof="0" dirty="0">
                <a:ln>
                  <a:noFill/>
                </a:ln>
                <a:solidFill>
                  <a:srgbClr val="4BACC6">
                    <a:lumMod val="50000"/>
                  </a:srgbClr>
                </a:solidFill>
                <a:effectLst/>
                <a:uLnTx/>
                <a:uFillTx/>
                <a:latin typeface="Arial" pitchFamily="34" charset="0"/>
                <a:cs typeface="Arial" pitchFamily="34" charset="0"/>
              </a:rPr>
              <a:t>Повы</a:t>
            </a:r>
            <a:r>
              <a:rPr kumimoji="0" sz="1200" b="0" i="0" u="none" strike="noStrike" kern="1200" cap="none" spc="-70" normalizeH="0" baseline="0" noProof="0" dirty="0">
                <a:ln>
                  <a:noFill/>
                </a:ln>
                <a:solidFill>
                  <a:srgbClr val="4BACC6">
                    <a:lumMod val="50000"/>
                  </a:srgbClr>
                </a:solidFill>
                <a:effectLst/>
                <a:uLnTx/>
                <a:uFillTx/>
                <a:latin typeface="Arial" pitchFamily="34" charset="0"/>
                <a:cs typeface="Arial" pitchFamily="34" charset="0"/>
              </a:rPr>
              <a:t>ш</a:t>
            </a:r>
            <a:r>
              <a:rPr kumimoji="0" sz="1200" b="0" i="0" u="none" strike="noStrike" kern="1200" cap="none" spc="10" normalizeH="0" baseline="0" noProof="0" dirty="0">
                <a:ln>
                  <a:noFill/>
                </a:ln>
                <a:solidFill>
                  <a:srgbClr val="4BACC6">
                    <a:lumMod val="50000"/>
                  </a:srgbClr>
                </a:solidFill>
                <a:effectLst/>
                <a:uLnTx/>
                <a:uFillTx/>
                <a:latin typeface="Arial" pitchFamily="34" charset="0"/>
                <a:cs typeface="Arial" pitchFamily="34" charset="0"/>
              </a:rPr>
              <a:t>е</a:t>
            </a:r>
            <a:r>
              <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rPr>
              <a:t>н</a:t>
            </a:r>
            <a:r>
              <a:rPr kumimoji="0" lang="ru-RU" sz="1200" b="0" i="0" u="none" strike="noStrike" kern="1200" cap="none" spc="-25" normalizeH="0" baseline="0" noProof="0" dirty="0">
                <a:ln>
                  <a:noFill/>
                </a:ln>
                <a:solidFill>
                  <a:srgbClr val="4BACC6">
                    <a:lumMod val="50000"/>
                  </a:srgbClr>
                </a:solidFill>
                <a:effectLst/>
                <a:uLnTx/>
                <a:uFillTx/>
                <a:latin typeface="Arial" pitchFamily="34" charset="0"/>
                <a:cs typeface="Arial" pitchFamily="34" charset="0"/>
              </a:rPr>
              <a:t>ие эффективности муниципального управления</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22" name="object 22"/>
          <p:cNvGrpSpPr/>
          <p:nvPr/>
        </p:nvGrpSpPr>
        <p:grpSpPr>
          <a:xfrm>
            <a:off x="3552753" y="3503777"/>
            <a:ext cx="546100" cy="541020"/>
            <a:chOff x="3525036" y="3518953"/>
            <a:chExt cx="546100" cy="541020"/>
          </a:xfrm>
        </p:grpSpPr>
        <p:pic>
          <p:nvPicPr>
            <p:cNvPr id="23" name="object 23"/>
            <p:cNvPicPr/>
            <p:nvPr/>
          </p:nvPicPr>
          <p:blipFill>
            <a:blip r:embed="rId9" cstate="print"/>
            <a:stretch>
              <a:fillRect/>
            </a:stretch>
          </p:blipFill>
          <p:spPr>
            <a:xfrm>
              <a:off x="3525036" y="3518953"/>
              <a:ext cx="545542" cy="540958"/>
            </a:xfrm>
            <a:prstGeom prst="rect">
              <a:avLst/>
            </a:prstGeom>
          </p:spPr>
        </p:pic>
        <p:pic>
          <p:nvPicPr>
            <p:cNvPr id="24" name="object 24"/>
            <p:cNvPicPr/>
            <p:nvPr/>
          </p:nvPicPr>
          <p:blipFill>
            <a:blip r:embed="rId10" cstate="print">
              <a:biLevel thresh="75000"/>
            </a:blip>
            <a:stretch>
              <a:fillRect/>
            </a:stretch>
          </p:blipFill>
          <p:spPr>
            <a:xfrm>
              <a:off x="3541648" y="3532022"/>
              <a:ext cx="457200" cy="457174"/>
            </a:xfrm>
            <a:prstGeom prst="rect">
              <a:avLst/>
            </a:prstGeom>
          </p:spPr>
        </p:pic>
      </p:grpSp>
      <p:sp>
        <p:nvSpPr>
          <p:cNvPr id="25" name="object 25"/>
          <p:cNvSpPr txBox="1"/>
          <p:nvPr/>
        </p:nvSpPr>
        <p:spPr>
          <a:xfrm>
            <a:off x="4205052" y="2016795"/>
            <a:ext cx="2159128" cy="75148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10" normalizeH="0" baseline="0" noProof="0" dirty="0">
                <a:ln>
                  <a:noFill/>
                </a:ln>
                <a:solidFill>
                  <a:srgbClr val="4BACC6">
                    <a:lumMod val="50000"/>
                  </a:srgbClr>
                </a:solidFill>
                <a:effectLst/>
                <a:uLnTx/>
                <a:uFillTx/>
                <a:latin typeface="Arial" pitchFamily="34" charset="0"/>
                <a:cs typeface="Arial" pitchFamily="34" charset="0"/>
              </a:rPr>
              <a:t>Осуществление мер по повышению эффективности использования бюджетных средств</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26" name="object 26"/>
          <p:cNvGrpSpPr/>
          <p:nvPr/>
        </p:nvGrpSpPr>
        <p:grpSpPr>
          <a:xfrm>
            <a:off x="3569923" y="1979341"/>
            <a:ext cx="546100" cy="536575"/>
            <a:chOff x="3525036" y="2325673"/>
            <a:chExt cx="546100" cy="536575"/>
          </a:xfrm>
        </p:grpSpPr>
        <p:pic>
          <p:nvPicPr>
            <p:cNvPr id="27" name="object 27"/>
            <p:cNvPicPr/>
            <p:nvPr/>
          </p:nvPicPr>
          <p:blipFill>
            <a:blip r:embed="rId11" cstate="print"/>
            <a:stretch>
              <a:fillRect/>
            </a:stretch>
          </p:blipFill>
          <p:spPr>
            <a:xfrm>
              <a:off x="3525036" y="2325673"/>
              <a:ext cx="545542" cy="536373"/>
            </a:xfrm>
            <a:prstGeom prst="rect">
              <a:avLst/>
            </a:prstGeom>
          </p:spPr>
        </p:pic>
        <p:pic>
          <p:nvPicPr>
            <p:cNvPr id="28" name="object 28"/>
            <p:cNvPicPr/>
            <p:nvPr/>
          </p:nvPicPr>
          <p:blipFill>
            <a:blip r:embed="rId12" cstate="print">
              <a:clrChange>
                <a:clrFrom>
                  <a:srgbClr val="000000">
                    <a:alpha val="0"/>
                  </a:srgbClr>
                </a:clrFrom>
                <a:clrTo>
                  <a:srgbClr val="000000">
                    <a:alpha val="0"/>
                  </a:srgbClr>
                </a:clrTo>
              </a:clrChange>
              <a:biLevel thresh="75000"/>
            </a:blip>
            <a:stretch>
              <a:fillRect/>
            </a:stretch>
          </p:blipFill>
          <p:spPr>
            <a:xfrm>
              <a:off x="3541648" y="2333751"/>
              <a:ext cx="457200" cy="457200"/>
            </a:xfrm>
            <a:prstGeom prst="rect">
              <a:avLst/>
            </a:prstGeom>
          </p:spPr>
        </p:pic>
      </p:grpSp>
      <p:sp>
        <p:nvSpPr>
          <p:cNvPr id="29" name="object 29"/>
          <p:cNvSpPr txBox="1"/>
          <p:nvPr/>
        </p:nvSpPr>
        <p:spPr>
          <a:xfrm>
            <a:off x="977807" y="1951093"/>
            <a:ext cx="2404745" cy="130548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5" normalizeH="0" baseline="0" noProof="0" dirty="0">
                <a:ln>
                  <a:noFill/>
                </a:ln>
                <a:solidFill>
                  <a:srgbClr val="4BACC6">
                    <a:lumMod val="50000"/>
                  </a:srgbClr>
                </a:solidFill>
                <a:effectLst/>
                <a:uLnTx/>
                <a:uFillTx/>
                <a:latin typeface="Arial" pitchFamily="34" charset="0"/>
                <a:cs typeface="Arial" pitchFamily="34" charset="0"/>
              </a:rPr>
              <a:t>Концентрация финансовых ресурсов на достижение целей и результатов приоритетных проектов муниципального округа, региональных проектов, направленных на реализацию национальных проектов</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30" name="object 30"/>
          <p:cNvGrpSpPr/>
          <p:nvPr/>
        </p:nvGrpSpPr>
        <p:grpSpPr>
          <a:xfrm>
            <a:off x="380343" y="1921153"/>
            <a:ext cx="536575" cy="546100"/>
            <a:chOff x="309421" y="2356128"/>
            <a:chExt cx="536575" cy="546100"/>
          </a:xfrm>
        </p:grpSpPr>
        <p:pic>
          <p:nvPicPr>
            <p:cNvPr id="31" name="object 31"/>
            <p:cNvPicPr/>
            <p:nvPr/>
          </p:nvPicPr>
          <p:blipFill>
            <a:blip r:embed="rId13" cstate="print"/>
            <a:stretch>
              <a:fillRect/>
            </a:stretch>
          </p:blipFill>
          <p:spPr>
            <a:xfrm>
              <a:off x="309421" y="2356128"/>
              <a:ext cx="536373" cy="545542"/>
            </a:xfrm>
            <a:prstGeom prst="rect">
              <a:avLst/>
            </a:prstGeom>
          </p:spPr>
        </p:pic>
        <p:pic>
          <p:nvPicPr>
            <p:cNvPr id="32" name="object 32"/>
            <p:cNvPicPr/>
            <p:nvPr/>
          </p:nvPicPr>
          <p:blipFill>
            <a:blip r:embed="rId14" cstate="print">
              <a:biLevel thresh="75000"/>
            </a:blip>
            <a:stretch>
              <a:fillRect/>
            </a:stretch>
          </p:blipFill>
          <p:spPr>
            <a:xfrm>
              <a:off x="318135" y="2372639"/>
              <a:ext cx="457200" cy="457174"/>
            </a:xfrm>
            <a:prstGeom prst="rect">
              <a:avLst/>
            </a:prstGeom>
          </p:spPr>
        </p:pic>
      </p:grpSp>
      <p:sp>
        <p:nvSpPr>
          <p:cNvPr id="33" name="object 33"/>
          <p:cNvSpPr txBox="1"/>
          <p:nvPr/>
        </p:nvSpPr>
        <p:spPr>
          <a:xfrm>
            <a:off x="1009819" y="6222766"/>
            <a:ext cx="2450465" cy="38215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25" normalizeH="0" baseline="0" noProof="0" dirty="0">
                <a:ln>
                  <a:noFill/>
                </a:ln>
                <a:solidFill>
                  <a:srgbClr val="4BACC6">
                    <a:lumMod val="50000"/>
                  </a:srgbClr>
                </a:solidFill>
                <a:effectLst/>
                <a:uLnTx/>
                <a:uFillTx/>
                <a:latin typeface="Arial" pitchFamily="34" charset="0"/>
                <a:cs typeface="Arial" pitchFamily="34" charset="0"/>
              </a:rPr>
              <a:t>Повышение</a:t>
            </a:r>
            <a:r>
              <a:rPr kumimoji="0" sz="1200" b="0" i="0" u="none" strike="noStrike" kern="1200" cap="none" spc="-20" normalizeH="0" baseline="0" noProof="0" dirty="0">
                <a:ln>
                  <a:noFill/>
                </a:ln>
                <a:solidFill>
                  <a:srgbClr val="4BACC6">
                    <a:lumMod val="50000"/>
                  </a:srgbClr>
                </a:solidFill>
                <a:effectLst/>
                <a:uLnTx/>
                <a:uFillTx/>
                <a:latin typeface="Arial" pitchFamily="34" charset="0"/>
                <a:cs typeface="Arial" pitchFamily="34" charset="0"/>
              </a:rPr>
              <a:t> </a:t>
            </a:r>
            <a:r>
              <a:rPr kumimoji="0" lang="ru-RU" sz="1200" b="0" i="0" u="none" strike="noStrike" kern="1200" cap="none" spc="20" normalizeH="0" baseline="0" noProof="0" dirty="0">
                <a:ln>
                  <a:noFill/>
                </a:ln>
                <a:solidFill>
                  <a:srgbClr val="4BACC6">
                    <a:lumMod val="50000"/>
                  </a:srgbClr>
                </a:solidFill>
                <a:effectLst/>
                <a:uLnTx/>
                <a:uFillTx/>
                <a:latin typeface="Arial" pitchFamily="34" charset="0"/>
                <a:cs typeface="Arial" pitchFamily="34" charset="0"/>
              </a:rPr>
              <a:t>качества финансового</a:t>
            </a:r>
            <a:r>
              <a:rPr kumimoji="0" lang="ru-RU" sz="1200" b="0" i="0" u="none" strike="noStrike" kern="1200" cap="none" spc="20" normalizeH="0" noProof="0" dirty="0">
                <a:ln>
                  <a:noFill/>
                </a:ln>
                <a:solidFill>
                  <a:srgbClr val="4BACC6">
                    <a:lumMod val="50000"/>
                  </a:srgbClr>
                </a:solidFill>
                <a:effectLst/>
                <a:uLnTx/>
                <a:uFillTx/>
                <a:latin typeface="Arial" pitchFamily="34" charset="0"/>
                <a:cs typeface="Arial" pitchFamily="34" charset="0"/>
              </a:rPr>
              <a:t> </a:t>
            </a:r>
            <a:r>
              <a:rPr kumimoji="0" lang="ru-RU" sz="1200" b="0" i="0" u="none" strike="noStrike" kern="1200" cap="none" spc="20" normalizeH="0" baseline="0" noProof="0" dirty="0">
                <a:ln>
                  <a:noFill/>
                </a:ln>
                <a:solidFill>
                  <a:srgbClr val="4BACC6">
                    <a:lumMod val="50000"/>
                  </a:srgbClr>
                </a:solidFill>
                <a:effectLst/>
                <a:uLnTx/>
                <a:uFillTx/>
                <a:latin typeface="Arial" pitchFamily="34" charset="0"/>
                <a:cs typeface="Arial" pitchFamily="34" charset="0"/>
              </a:rPr>
              <a:t>менеджмента</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34" name="object 34"/>
          <p:cNvGrpSpPr/>
          <p:nvPr/>
        </p:nvGrpSpPr>
        <p:grpSpPr>
          <a:xfrm>
            <a:off x="441434" y="6172200"/>
            <a:ext cx="536575" cy="541020"/>
            <a:chOff x="309421" y="7187220"/>
            <a:chExt cx="536575" cy="541020"/>
          </a:xfrm>
        </p:grpSpPr>
        <p:pic>
          <p:nvPicPr>
            <p:cNvPr id="35" name="object 35"/>
            <p:cNvPicPr/>
            <p:nvPr/>
          </p:nvPicPr>
          <p:blipFill>
            <a:blip r:embed="rId15" cstate="print"/>
            <a:stretch>
              <a:fillRect/>
            </a:stretch>
          </p:blipFill>
          <p:spPr>
            <a:xfrm>
              <a:off x="309421" y="7187220"/>
              <a:ext cx="536373" cy="540958"/>
            </a:xfrm>
            <a:prstGeom prst="rect">
              <a:avLst/>
            </a:prstGeom>
          </p:spPr>
        </p:pic>
        <p:pic>
          <p:nvPicPr>
            <p:cNvPr id="36" name="object 36"/>
            <p:cNvPicPr/>
            <p:nvPr/>
          </p:nvPicPr>
          <p:blipFill>
            <a:blip r:embed="rId16" cstate="print">
              <a:biLevel thresh="75000"/>
            </a:blip>
            <a:stretch>
              <a:fillRect/>
            </a:stretch>
          </p:blipFill>
          <p:spPr>
            <a:xfrm>
              <a:off x="318135" y="7200264"/>
              <a:ext cx="457200" cy="457200"/>
            </a:xfrm>
            <a:prstGeom prst="rect">
              <a:avLst/>
            </a:prstGeom>
          </p:spPr>
        </p:pic>
      </p:grpSp>
      <p:sp>
        <p:nvSpPr>
          <p:cNvPr id="37" name="object 37"/>
          <p:cNvSpPr txBox="1"/>
          <p:nvPr/>
        </p:nvSpPr>
        <p:spPr>
          <a:xfrm>
            <a:off x="4186224" y="6172200"/>
            <a:ext cx="2242991" cy="751488"/>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rPr>
              <a:t>Реализация принципов</a:t>
            </a:r>
            <a:r>
              <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rPr>
              <a:t>  открытости</a:t>
            </a:r>
            <a:r>
              <a:rPr kumimoji="0" lang="ru-RU"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rPr>
              <a:t> и прозрачности</a:t>
            </a:r>
            <a:r>
              <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rPr>
              <a:t>  управления  </a:t>
            </a:r>
            <a:r>
              <a:rPr kumimoji="0" lang="ru-RU"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rPr>
              <a:t>муниципальными финансами</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41" name="object 41"/>
          <p:cNvGrpSpPr/>
          <p:nvPr/>
        </p:nvGrpSpPr>
        <p:grpSpPr>
          <a:xfrm>
            <a:off x="3588824" y="6185244"/>
            <a:ext cx="546100" cy="541020"/>
            <a:chOff x="3525036" y="7197889"/>
            <a:chExt cx="546100" cy="541020"/>
          </a:xfrm>
        </p:grpSpPr>
        <p:pic>
          <p:nvPicPr>
            <p:cNvPr id="42" name="object 42"/>
            <p:cNvPicPr/>
            <p:nvPr/>
          </p:nvPicPr>
          <p:blipFill>
            <a:blip r:embed="rId17" cstate="print"/>
            <a:stretch>
              <a:fillRect/>
            </a:stretch>
          </p:blipFill>
          <p:spPr>
            <a:xfrm>
              <a:off x="3525036" y="7197889"/>
              <a:ext cx="545542" cy="540958"/>
            </a:xfrm>
            <a:prstGeom prst="rect">
              <a:avLst/>
            </a:prstGeom>
          </p:spPr>
        </p:pic>
        <p:pic>
          <p:nvPicPr>
            <p:cNvPr id="43" name="object 43"/>
            <p:cNvPicPr/>
            <p:nvPr/>
          </p:nvPicPr>
          <p:blipFill>
            <a:blip r:embed="rId18" cstate="print">
              <a:biLevel thresh="75000"/>
            </a:blip>
            <a:stretch>
              <a:fillRect/>
            </a:stretch>
          </p:blipFill>
          <p:spPr>
            <a:xfrm>
              <a:off x="3541648" y="7211187"/>
              <a:ext cx="457200" cy="457200"/>
            </a:xfrm>
            <a:prstGeom prst="rect">
              <a:avLst/>
            </a:prstGeom>
          </p:spPr>
        </p:pic>
      </p:grpSp>
      <p:sp>
        <p:nvSpPr>
          <p:cNvPr id="45" name="object 45"/>
          <p:cNvSpPr/>
          <p:nvPr/>
        </p:nvSpPr>
        <p:spPr>
          <a:xfrm>
            <a:off x="306232" y="1066800"/>
            <a:ext cx="6480810" cy="0"/>
          </a:xfrm>
          <a:custGeom>
            <a:avLst/>
            <a:gdLst/>
            <a:ahLst/>
            <a:cxnLst/>
            <a:rect l="l" t="t" r="r" b="b"/>
            <a:pathLst>
              <a:path w="6480809">
                <a:moveTo>
                  <a:pt x="0" y="0"/>
                </a:moveTo>
                <a:lnTo>
                  <a:pt x="6480733"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6" name="object 46"/>
          <p:cNvPicPr/>
          <p:nvPr/>
        </p:nvPicPr>
        <p:blipFill>
          <a:blip r:embed="rId19" cstate="print"/>
          <a:stretch>
            <a:fillRect/>
          </a:stretch>
        </p:blipFill>
        <p:spPr>
          <a:xfrm>
            <a:off x="383342" y="2494502"/>
            <a:ext cx="6155969" cy="9525"/>
          </a:xfrm>
          <a:prstGeom prst="rect">
            <a:avLst/>
          </a:prstGeom>
        </p:spPr>
      </p:pic>
      <p:sp>
        <p:nvSpPr>
          <p:cNvPr id="47" name="object 47"/>
          <p:cNvSpPr/>
          <p:nvPr/>
        </p:nvSpPr>
        <p:spPr>
          <a:xfrm>
            <a:off x="432720" y="3352800"/>
            <a:ext cx="6156325" cy="0"/>
          </a:xfrm>
          <a:custGeom>
            <a:avLst/>
            <a:gdLst/>
            <a:ahLst/>
            <a:cxnLst/>
            <a:rect l="l" t="t" r="r" b="b"/>
            <a:pathLst>
              <a:path w="6156325">
                <a:moveTo>
                  <a:pt x="0" y="0"/>
                </a:moveTo>
                <a:lnTo>
                  <a:pt x="6155969"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387984" y="4191000"/>
            <a:ext cx="6156325" cy="0"/>
          </a:xfrm>
          <a:custGeom>
            <a:avLst/>
            <a:gdLst/>
            <a:ahLst/>
            <a:cxnLst/>
            <a:rect l="l" t="t" r="r" b="b"/>
            <a:pathLst>
              <a:path w="6156325">
                <a:moveTo>
                  <a:pt x="0" y="0"/>
                </a:moveTo>
                <a:lnTo>
                  <a:pt x="6155969"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478680" y="5257800"/>
            <a:ext cx="6156325" cy="0"/>
          </a:xfrm>
          <a:custGeom>
            <a:avLst/>
            <a:gdLst/>
            <a:ahLst/>
            <a:cxnLst/>
            <a:rect l="l" t="t" r="r" b="b"/>
            <a:pathLst>
              <a:path w="6156325">
                <a:moveTo>
                  <a:pt x="0" y="0"/>
                </a:moveTo>
                <a:lnTo>
                  <a:pt x="6155969"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flipV="1">
            <a:off x="441434" y="5941846"/>
            <a:ext cx="6156325" cy="125659"/>
          </a:xfrm>
          <a:custGeom>
            <a:avLst/>
            <a:gdLst/>
            <a:ahLst/>
            <a:cxnLst/>
            <a:rect l="l" t="t" r="r" b="b"/>
            <a:pathLst>
              <a:path w="6156325">
                <a:moveTo>
                  <a:pt x="0" y="0"/>
                </a:moveTo>
                <a:lnTo>
                  <a:pt x="6155969"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txBox="1"/>
          <p:nvPr/>
        </p:nvSpPr>
        <p:spPr>
          <a:xfrm>
            <a:off x="4158441" y="1234781"/>
            <a:ext cx="2380869" cy="382156"/>
          </a:xfrm>
          <a:prstGeom prst="rect">
            <a:avLst/>
          </a:prstGeom>
        </p:spPr>
        <p:txBody>
          <a:bodyPr vert="horz" wrap="square" lIns="0" tIns="12700" rIns="0" bIns="0" rtlCol="0">
            <a:spAutoFit/>
          </a:bodyPr>
          <a:lstStyle/>
          <a:p>
            <a:pPr marL="12700">
              <a:spcBef>
                <a:spcPts val="100"/>
              </a:spcBef>
              <a:defRPr/>
            </a:pPr>
            <a:r>
              <a:rPr lang="ru-RU" sz="1200" dirty="0">
                <a:solidFill>
                  <a:srgbClr val="4BACC6">
                    <a:lumMod val="50000"/>
                  </a:srgbClr>
                </a:solidFill>
                <a:latin typeface="Arial" pitchFamily="34" charset="0"/>
                <a:ea typeface="Verdana" panose="020B0604030504040204" pitchFamily="34" charset="0"/>
                <a:cs typeface="Arial" pitchFamily="34" charset="0"/>
              </a:rPr>
              <a:t>Выполнение в полном объеме годовых назначений по доходам</a:t>
            </a:r>
          </a:p>
        </p:txBody>
      </p:sp>
      <p:grpSp>
        <p:nvGrpSpPr>
          <p:cNvPr id="52" name="object 52"/>
          <p:cNvGrpSpPr/>
          <p:nvPr/>
        </p:nvGrpSpPr>
        <p:grpSpPr>
          <a:xfrm>
            <a:off x="3540231" y="1174758"/>
            <a:ext cx="546100" cy="541020"/>
            <a:chOff x="3525036" y="999781"/>
            <a:chExt cx="546100" cy="541020"/>
          </a:xfrm>
        </p:grpSpPr>
        <p:pic>
          <p:nvPicPr>
            <p:cNvPr id="53" name="object 53"/>
            <p:cNvPicPr/>
            <p:nvPr/>
          </p:nvPicPr>
          <p:blipFill>
            <a:blip r:embed="rId20" cstate="print"/>
            <a:stretch>
              <a:fillRect/>
            </a:stretch>
          </p:blipFill>
          <p:spPr>
            <a:xfrm>
              <a:off x="3525036" y="999781"/>
              <a:ext cx="545542" cy="540958"/>
            </a:xfrm>
            <a:prstGeom prst="rect">
              <a:avLst/>
            </a:prstGeom>
          </p:spPr>
        </p:pic>
        <p:pic>
          <p:nvPicPr>
            <p:cNvPr id="54" name="object 54"/>
            <p:cNvPicPr/>
            <p:nvPr/>
          </p:nvPicPr>
          <p:blipFill>
            <a:blip r:embed="rId21" cstate="print">
              <a:biLevel thresh="75000"/>
            </a:blip>
            <a:stretch>
              <a:fillRect/>
            </a:stretch>
          </p:blipFill>
          <p:spPr>
            <a:xfrm>
              <a:off x="3541648" y="1012088"/>
              <a:ext cx="457200" cy="457174"/>
            </a:xfrm>
            <a:prstGeom prst="rect">
              <a:avLst/>
            </a:prstGeom>
          </p:spPr>
        </p:pic>
      </p:grpSp>
      <p:sp>
        <p:nvSpPr>
          <p:cNvPr id="55" name="object 55"/>
          <p:cNvSpPr txBox="1"/>
          <p:nvPr/>
        </p:nvSpPr>
        <p:spPr>
          <a:xfrm>
            <a:off x="928945" y="1224574"/>
            <a:ext cx="2497636"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0" normalizeH="0" baseline="0" noProof="0" dirty="0">
                <a:ln>
                  <a:noFill/>
                </a:ln>
                <a:solidFill>
                  <a:srgbClr val="4BACC6">
                    <a:lumMod val="50000"/>
                  </a:srgbClr>
                </a:solidFill>
                <a:effectLst/>
                <a:uLnTx/>
                <a:uFillTx/>
                <a:latin typeface="Arial" pitchFamily="34" charset="0"/>
                <a:ea typeface="Verdana" panose="020B0604030504040204" pitchFamily="34" charset="0"/>
                <a:cs typeface="Arial" pitchFamily="34" charset="0"/>
              </a:rPr>
              <a:t>Формирование реалистичного прогноза поступления</a:t>
            </a:r>
            <a:r>
              <a:rPr kumimoji="0" lang="ru-RU" sz="1200" b="0" i="0" u="none" strike="noStrike" kern="1200" cap="none" spc="0" normalizeH="0" noProof="0" dirty="0">
                <a:ln>
                  <a:noFill/>
                </a:ln>
                <a:solidFill>
                  <a:srgbClr val="4BACC6">
                    <a:lumMod val="50000"/>
                  </a:srgbClr>
                </a:solidFill>
                <a:effectLst/>
                <a:uLnTx/>
                <a:uFillTx/>
                <a:latin typeface="Arial" pitchFamily="34" charset="0"/>
                <a:ea typeface="Verdana" panose="020B0604030504040204" pitchFamily="34" charset="0"/>
                <a:cs typeface="Arial" pitchFamily="34" charset="0"/>
              </a:rPr>
              <a:t> доходов</a:t>
            </a:r>
            <a:endParaRPr kumimoji="0" sz="1200" b="0" i="0" u="none" strike="noStrike" kern="1200" cap="none" spc="0" normalizeH="0" baseline="0" noProof="0" dirty="0">
              <a:ln>
                <a:noFill/>
              </a:ln>
              <a:solidFill>
                <a:srgbClr val="4BACC6">
                  <a:lumMod val="50000"/>
                </a:srgbClr>
              </a:solidFill>
              <a:effectLst/>
              <a:uLnTx/>
              <a:uFillTx/>
              <a:latin typeface="Arial" pitchFamily="34" charset="0"/>
              <a:ea typeface="Verdana" panose="020B0604030504040204" pitchFamily="34" charset="0"/>
              <a:cs typeface="Arial" pitchFamily="34" charset="0"/>
            </a:endParaRPr>
          </a:p>
        </p:txBody>
      </p:sp>
      <p:sp>
        <p:nvSpPr>
          <p:cNvPr id="61" name="object 61"/>
          <p:cNvSpPr txBox="1"/>
          <p:nvPr/>
        </p:nvSpPr>
        <p:spPr>
          <a:xfrm>
            <a:off x="1045322" y="5374993"/>
            <a:ext cx="2489846" cy="566822"/>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25" normalizeH="0" baseline="0" noProof="0" dirty="0">
                <a:ln>
                  <a:noFill/>
                </a:ln>
                <a:solidFill>
                  <a:srgbClr val="4BACC6">
                    <a:lumMod val="50000"/>
                  </a:srgbClr>
                </a:solidFill>
                <a:effectLst/>
                <a:uLnTx/>
                <a:uFillTx/>
                <a:latin typeface="Arial" pitchFamily="34" charset="0"/>
                <a:cs typeface="Arial" pitchFamily="34" charset="0"/>
              </a:rPr>
              <a:t>Повышение операционной эффективности бюджетных  средств</a:t>
            </a:r>
            <a:endParaRPr kumimoji="0" sz="1200" b="0" i="0" u="none" strike="noStrike" kern="1200" cap="none" spc="0" normalizeH="0" baseline="0" noProof="0" dirty="0">
              <a:ln>
                <a:noFill/>
              </a:ln>
              <a:solidFill>
                <a:srgbClr val="4BACC6">
                  <a:lumMod val="50000"/>
                </a:srgbClr>
              </a:solidFill>
              <a:effectLst/>
              <a:uLnTx/>
              <a:uFillTx/>
              <a:latin typeface="Arial" pitchFamily="34" charset="0"/>
              <a:cs typeface="Arial" pitchFamily="34" charset="0"/>
            </a:endParaRPr>
          </a:p>
        </p:txBody>
      </p:sp>
      <p:grpSp>
        <p:nvGrpSpPr>
          <p:cNvPr id="62" name="object 62"/>
          <p:cNvGrpSpPr/>
          <p:nvPr/>
        </p:nvGrpSpPr>
        <p:grpSpPr>
          <a:xfrm>
            <a:off x="432720" y="5387925"/>
            <a:ext cx="536575" cy="541020"/>
            <a:chOff x="309421" y="5968020"/>
            <a:chExt cx="536575" cy="541020"/>
          </a:xfrm>
        </p:grpSpPr>
        <p:pic>
          <p:nvPicPr>
            <p:cNvPr id="63" name="object 63"/>
            <p:cNvPicPr/>
            <p:nvPr/>
          </p:nvPicPr>
          <p:blipFill>
            <a:blip r:embed="rId22" cstate="print"/>
            <a:stretch>
              <a:fillRect/>
            </a:stretch>
          </p:blipFill>
          <p:spPr>
            <a:xfrm>
              <a:off x="309421" y="5968020"/>
              <a:ext cx="536373" cy="540958"/>
            </a:xfrm>
            <a:prstGeom prst="rect">
              <a:avLst/>
            </a:prstGeom>
          </p:spPr>
        </p:pic>
        <p:pic>
          <p:nvPicPr>
            <p:cNvPr id="64" name="object 64"/>
            <p:cNvPicPr/>
            <p:nvPr/>
          </p:nvPicPr>
          <p:blipFill>
            <a:blip r:embed="rId23" cstate="print">
              <a:biLevel thresh="75000"/>
            </a:blip>
            <a:stretch>
              <a:fillRect/>
            </a:stretch>
          </p:blipFill>
          <p:spPr>
            <a:xfrm>
              <a:off x="318135" y="5980836"/>
              <a:ext cx="457200" cy="457174"/>
            </a:xfrm>
            <a:prstGeom prst="rect">
              <a:avLst/>
            </a:prstGeom>
          </p:spPr>
        </p:pic>
      </p:grpSp>
      <p:sp>
        <p:nvSpPr>
          <p:cNvPr id="69" name="object 69"/>
          <p:cNvSpPr txBox="1"/>
          <p:nvPr/>
        </p:nvSpPr>
        <p:spPr>
          <a:xfrm>
            <a:off x="6544309" y="8786521"/>
            <a:ext cx="260985" cy="227329"/>
          </a:xfrm>
          <a:prstGeom prst="rect">
            <a:avLst/>
          </a:prstGeom>
        </p:spPr>
        <p:txBody>
          <a:bodyPr vert="horz" wrap="square" lIns="0" tIns="20955" rIns="0" bIns="0" rtlCol="0">
            <a:spAutoFit/>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sz="1200" b="0" i="0" u="none" strike="noStrike" kern="1200" cap="none" spc="-100" normalizeH="0" baseline="0" noProof="0" dirty="0">
                <a:ln>
                  <a:noFill/>
                </a:ln>
                <a:solidFill>
                  <a:srgbClr val="888888"/>
                </a:solidFill>
                <a:effectLst/>
                <a:uLnTx/>
                <a:uFillTx/>
                <a:latin typeface="Verdana"/>
                <a:ea typeface="+mn-ea"/>
                <a:cs typeface="Verdana"/>
              </a:rPr>
              <a:pPr marL="53340" marR="0" lvl="0" indent="0" algn="l" defTabSz="914400" rtl="0" eaLnBrk="1" fontAlgn="auto" latinLnBrk="0" hangingPunct="1">
                <a:lnSpc>
                  <a:spcPct val="100000"/>
                </a:lnSpc>
                <a:spcBef>
                  <a:spcPts val="165"/>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Verdana"/>
              <a:ea typeface="+mn-ea"/>
              <a:cs typeface="Verdana"/>
            </a:endParaRPr>
          </a:p>
        </p:txBody>
      </p:sp>
      <p:sp>
        <p:nvSpPr>
          <p:cNvPr id="70" name="Прямоугольник 69"/>
          <p:cNvSpPr/>
          <p:nvPr/>
        </p:nvSpPr>
        <p:spPr>
          <a:xfrm>
            <a:off x="-914400" y="76200"/>
            <a:ext cx="7990851" cy="1029000"/>
          </a:xfrm>
          <a:prstGeom prst="rect">
            <a:avLst/>
          </a:prstGeom>
        </p:spPr>
        <p:txBody>
          <a:bodyPr wrap="square">
            <a:spAutoFit/>
          </a:bodyPr>
          <a:lstStyle/>
          <a:p>
            <a:pPr marL="810260" lvl="0" indent="-629920" algn="ctr">
              <a:lnSpc>
                <a:spcPct val="105000"/>
              </a:lnSpc>
              <a:spcBef>
                <a:spcPts val="365"/>
              </a:spcBef>
              <a:spcAft>
                <a:spcPts val="50"/>
              </a:spcAft>
              <a:defRPr/>
            </a:pP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ОСНОВНЫЕ</a:t>
            </a:r>
            <a:r>
              <a:rPr kumimoji="0" lang="ru-RU" b="1" i="0" u="none" strike="noStrike" kern="1200" cap="none" spc="305"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НАПРАВЛЕНИЯ</a:t>
            </a:r>
            <a:r>
              <a:rPr kumimoji="0" lang="ru-RU" b="1" i="0" u="none" strike="noStrike" kern="1200" cap="none" spc="305"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БЮДЖЕТНОЙ</a:t>
            </a:r>
            <a:r>
              <a:rPr kumimoji="0" lang="ru-RU" b="1" i="0" u="none" strike="noStrike" kern="1200" cap="none" spc="30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И</a:t>
            </a:r>
            <a:r>
              <a:rPr kumimoji="0" lang="ru-RU" b="1" i="0" u="none" strike="noStrike" kern="1200" cap="none" spc="30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НАЛОГОВОЙ</a:t>
            </a:r>
            <a:r>
              <a:rPr kumimoji="0" lang="en-US" b="1" i="0" u="none" strike="noStrike" kern="1200" cap="none" spc="31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br>
              <a:rPr kumimoji="0" lang="en-US" b="1" i="0" u="none" strike="noStrike" kern="1200" cap="none" spc="31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b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ПОЛИТИКИ</a:t>
            </a:r>
            <a:r>
              <a:rPr kumimoji="0" lang="ru-RU" b="1" i="0" u="none" strike="noStrike" kern="1200" cap="none" spc="-39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r>
              <a:rPr lang="ru-RU" b="1" dirty="0">
                <a:solidFill>
                  <a:schemeClr val="tx2">
                    <a:lumMod val="50000"/>
                  </a:schemeClr>
                </a:solidFill>
                <a:latin typeface="Arial" pitchFamily="34" charset="0"/>
                <a:ea typeface="Verdana" panose="020B0604030504040204" pitchFamily="34" charset="0"/>
                <a:cs typeface="Arial" pitchFamily="34" charset="0"/>
              </a:rPr>
              <a:t> </a:t>
            </a: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МУНИЦИПАЛЬНОГО ОКРУГА СЕМЕНОВСКИЙ</a:t>
            </a:r>
            <a:r>
              <a:rPr kumimoji="0" lang="ru-RU" b="1" i="0" u="none" strike="noStrike" kern="1200" cap="none" spc="5"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p>
          <a:p>
            <a:pPr marL="810260" marR="0" lvl="0" indent="-629920" algn="ctr" defTabSz="914400" rtl="0" eaLnBrk="1" fontAlgn="auto" latinLnBrk="0" hangingPunct="1">
              <a:lnSpc>
                <a:spcPct val="105000"/>
              </a:lnSpc>
              <a:spcBef>
                <a:spcPts val="365"/>
              </a:spcBef>
              <a:spcAft>
                <a:spcPts val="50"/>
              </a:spcAft>
              <a:buClrTx/>
              <a:buSzTx/>
              <a:buFontTx/>
              <a:buNone/>
              <a:tabLst/>
              <a:defRPr/>
            </a:pP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НА</a:t>
            </a:r>
            <a:r>
              <a:rPr kumimoji="0" lang="ru-RU" b="1" i="0" u="none" strike="noStrike" kern="1200" cap="none" spc="-3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 </a:t>
            </a: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202</a:t>
            </a:r>
            <a:r>
              <a:rPr lang="ru-RU" b="1" dirty="0">
                <a:solidFill>
                  <a:schemeClr val="tx2">
                    <a:lumMod val="50000"/>
                  </a:schemeClr>
                </a:solidFill>
                <a:latin typeface="Arial" pitchFamily="34" charset="0"/>
                <a:ea typeface="Verdana" panose="020B0604030504040204" pitchFamily="34" charset="0"/>
                <a:cs typeface="Arial" pitchFamily="34" charset="0"/>
              </a:rPr>
              <a:t>6</a:t>
            </a:r>
            <a:r>
              <a:rPr kumimoji="0" lang="ru-RU" b="1" i="0" u="none" strike="noStrike" kern="1200" cap="none" spc="0" normalizeH="0" baseline="0" noProof="0" dirty="0">
                <a:ln>
                  <a:noFill/>
                </a:ln>
                <a:solidFill>
                  <a:schemeClr val="tx2">
                    <a:lumMod val="50000"/>
                  </a:schemeClr>
                </a:solidFill>
                <a:effectLst/>
                <a:uLnTx/>
                <a:uFillTx/>
                <a:latin typeface="Arial" pitchFamily="34" charset="0"/>
                <a:ea typeface="Verdana" panose="020B0604030504040204" pitchFamily="34" charset="0"/>
                <a:cs typeface="Arial" pitchFamily="34" charset="0"/>
              </a:rPr>
              <a:t>-2028 ГОДЫ</a:t>
            </a:r>
          </a:p>
        </p:txBody>
      </p:sp>
      <p:grpSp>
        <p:nvGrpSpPr>
          <p:cNvPr id="71" name="Group 2103"/>
          <p:cNvGrpSpPr>
            <a:grpSpLocks/>
          </p:cNvGrpSpPr>
          <p:nvPr/>
        </p:nvGrpSpPr>
        <p:grpSpPr bwMode="auto">
          <a:xfrm>
            <a:off x="339799" y="1161795"/>
            <a:ext cx="536575" cy="541020"/>
            <a:chOff x="487" y="115"/>
            <a:chExt cx="845" cy="852"/>
          </a:xfrm>
        </p:grpSpPr>
        <p:pic>
          <p:nvPicPr>
            <p:cNvPr id="72" name="Picture 2105"/>
            <p:cNvPicPr>
              <a:picLocks noChangeAspect="1" noChangeArrowheads="1"/>
            </p:cNvPicPr>
            <p:nvPr/>
          </p:nvPicPr>
          <p:blipFill>
            <a:blip r:embed="rId7">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7" y="115"/>
              <a:ext cx="845"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104"/>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501" y="136"/>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object 47"/>
          <p:cNvSpPr/>
          <p:nvPr/>
        </p:nvSpPr>
        <p:spPr>
          <a:xfrm flipV="1">
            <a:off x="387984" y="304307"/>
            <a:ext cx="6156325" cy="1524985"/>
          </a:xfrm>
          <a:custGeom>
            <a:avLst/>
            <a:gdLst/>
            <a:ahLst/>
            <a:cxnLst/>
            <a:rect l="l" t="t" r="r" b="b"/>
            <a:pathLst>
              <a:path w="6156325">
                <a:moveTo>
                  <a:pt x="0" y="0"/>
                </a:moveTo>
                <a:lnTo>
                  <a:pt x="6155969"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2444" y="7239000"/>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2816" y="7188444"/>
            <a:ext cx="61722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68919" y="7239000"/>
            <a:ext cx="2617616" cy="646331"/>
          </a:xfrm>
          <a:prstGeom prst="rect">
            <a:avLst/>
          </a:prstGeom>
        </p:spPr>
        <p:txBody>
          <a:bodyPr wrap="square">
            <a:spAutoFit/>
          </a:bodyPr>
          <a:lstStyle/>
          <a:p>
            <a:pPr marL="12700" marR="5080" lvl="0">
              <a:spcBef>
                <a:spcPts val="100"/>
              </a:spcBef>
              <a:defRPr/>
            </a:pPr>
            <a:r>
              <a:rPr lang="ru-RU" sz="1200" spc="-25" dirty="0">
                <a:solidFill>
                  <a:srgbClr val="4BACC6">
                    <a:lumMod val="50000"/>
                  </a:srgbClr>
                </a:solidFill>
                <a:latin typeface="Arial" pitchFamily="34" charset="0"/>
                <a:cs typeface="Arial" pitchFamily="34" charset="0"/>
              </a:rPr>
              <a:t>Обеспечение</a:t>
            </a:r>
            <a:r>
              <a:rPr lang="ru-RU" sz="1200" spc="-20" dirty="0">
                <a:solidFill>
                  <a:srgbClr val="4BACC6">
                    <a:lumMod val="50000"/>
                  </a:srgbClr>
                </a:solidFill>
                <a:latin typeface="Arial" pitchFamily="34" charset="0"/>
                <a:cs typeface="Arial" pitchFamily="34" charset="0"/>
              </a:rPr>
              <a:t> финансовыми ресурсами действующих расходных обязательств</a:t>
            </a:r>
            <a:endParaRPr lang="ru-RU" sz="1200" dirty="0">
              <a:solidFill>
                <a:srgbClr val="4BACC6">
                  <a:lumMod val="50000"/>
                </a:srgbClr>
              </a:solidFill>
              <a:latin typeface="Arial" pitchFamily="34" charset="0"/>
              <a:cs typeface="Arial" pitchFamily="34" charset="0"/>
            </a:endParaRPr>
          </a:p>
        </p:txBody>
      </p:sp>
      <p:pic>
        <p:nvPicPr>
          <p:cNvPr id="1030" name="Picture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81400" y="5410200"/>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70735" y="5410200"/>
            <a:ext cx="2661865" cy="461665"/>
          </a:xfrm>
          <a:prstGeom prst="rect">
            <a:avLst/>
          </a:prstGeom>
        </p:spPr>
        <p:txBody>
          <a:bodyPr wrap="square">
            <a:spAutoFit/>
          </a:bodyPr>
          <a:lstStyle/>
          <a:p>
            <a:pPr marL="12700" lvl="0">
              <a:spcBef>
                <a:spcPts val="100"/>
              </a:spcBef>
              <a:defRPr/>
            </a:pPr>
            <a:r>
              <a:rPr lang="ru-RU" sz="1200" dirty="0">
                <a:solidFill>
                  <a:srgbClr val="4BACC6">
                    <a:lumMod val="50000"/>
                  </a:srgbClr>
                </a:solidFill>
                <a:latin typeface="Arial" pitchFamily="34" charset="0"/>
                <a:ea typeface="Verdana" panose="020B0604030504040204" pitchFamily="34" charset="0"/>
                <a:cs typeface="Arial" pitchFamily="34" charset="0"/>
              </a:rPr>
              <a:t>Увеличение налогового потенциала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79841" y="851932"/>
            <a:ext cx="2232660" cy="852169"/>
            <a:chOff x="179841" y="851932"/>
            <a:chExt cx="2232660" cy="852169"/>
          </a:xfrm>
        </p:grpSpPr>
        <p:pic>
          <p:nvPicPr>
            <p:cNvPr id="4" name="object 4"/>
            <p:cNvPicPr/>
            <p:nvPr/>
          </p:nvPicPr>
          <p:blipFill>
            <a:blip r:embed="rId2" cstate="print"/>
            <a:stretch>
              <a:fillRect/>
            </a:stretch>
          </p:blipFill>
          <p:spPr>
            <a:xfrm>
              <a:off x="179841" y="851932"/>
              <a:ext cx="2232641" cy="851883"/>
            </a:xfrm>
            <a:prstGeom prst="rect">
              <a:avLst/>
            </a:prstGeom>
          </p:spPr>
        </p:pic>
        <p:pic>
          <p:nvPicPr>
            <p:cNvPr id="5" name="object 5"/>
            <p:cNvPicPr/>
            <p:nvPr/>
          </p:nvPicPr>
          <p:blipFill>
            <a:blip r:embed="rId3" cstate="print"/>
            <a:stretch>
              <a:fillRect/>
            </a:stretch>
          </p:blipFill>
          <p:spPr>
            <a:xfrm>
              <a:off x="510539" y="976883"/>
              <a:ext cx="1824227" cy="650748"/>
            </a:xfrm>
            <a:prstGeom prst="rect">
              <a:avLst/>
            </a:prstGeom>
          </p:spPr>
        </p:pic>
        <p:sp>
          <p:nvSpPr>
            <p:cNvPr id="6" name="object 6"/>
            <p:cNvSpPr/>
            <p:nvPr/>
          </p:nvSpPr>
          <p:spPr>
            <a:xfrm>
              <a:off x="193217" y="868425"/>
              <a:ext cx="2152650" cy="765175"/>
            </a:xfrm>
            <a:custGeom>
              <a:avLst/>
              <a:gdLst/>
              <a:ahLst/>
              <a:cxnLst/>
              <a:rect l="l" t="t" r="r" b="b"/>
              <a:pathLst>
                <a:path w="2152650" h="765175">
                  <a:moveTo>
                    <a:pt x="2080971" y="0"/>
                  </a:moveTo>
                  <a:lnTo>
                    <a:pt x="0" y="0"/>
                  </a:lnTo>
                  <a:lnTo>
                    <a:pt x="0" y="764794"/>
                  </a:lnTo>
                  <a:lnTo>
                    <a:pt x="2080971" y="764794"/>
                  </a:lnTo>
                  <a:lnTo>
                    <a:pt x="2152218" y="382397"/>
                  </a:lnTo>
                  <a:lnTo>
                    <a:pt x="2080971"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7" name="object 7"/>
          <p:cNvSpPr txBox="1"/>
          <p:nvPr/>
        </p:nvSpPr>
        <p:spPr>
          <a:xfrm>
            <a:off x="663265" y="1002039"/>
            <a:ext cx="1070250" cy="443070"/>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1400" b="0" i="0" u="none" strike="noStrike" kern="1200" cap="none" spc="10" normalizeH="0" baseline="0" noProof="0" dirty="0">
                <a:ln>
                  <a:noFill/>
                </a:ln>
                <a:solidFill>
                  <a:srgbClr val="FFFFFF"/>
                </a:solidFill>
                <a:effectLst/>
                <a:uLnTx/>
                <a:uFillTx/>
                <a:latin typeface="Arial" pitchFamily="34" charset="0"/>
                <a:ea typeface="+mn-ea"/>
                <a:cs typeface="Arial" pitchFamily="34" charset="0"/>
              </a:rPr>
              <a:t>Налоговые</a:t>
            </a:r>
            <a:endParaRPr kumimoji="0"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25" normalizeH="0" baseline="0" noProof="0" dirty="0">
                <a:ln>
                  <a:noFill/>
                </a:ln>
                <a:solidFill>
                  <a:srgbClr val="FFFFFF"/>
                </a:solidFill>
                <a:effectLst/>
                <a:uLnTx/>
                <a:uFillTx/>
                <a:latin typeface="Arial" pitchFamily="34" charset="0"/>
                <a:ea typeface="+mn-ea"/>
                <a:cs typeface="Arial" pitchFamily="34" charset="0"/>
              </a:rPr>
              <a:t>доходы</a:t>
            </a:r>
            <a:endParaRPr kumimoji="0"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8" name="object 8"/>
          <p:cNvGrpSpPr/>
          <p:nvPr/>
        </p:nvGrpSpPr>
        <p:grpSpPr>
          <a:xfrm>
            <a:off x="125263" y="1812647"/>
            <a:ext cx="2260092" cy="955548"/>
            <a:chOff x="166115" y="1736527"/>
            <a:chExt cx="2260092" cy="955548"/>
          </a:xfrm>
        </p:grpSpPr>
        <p:pic>
          <p:nvPicPr>
            <p:cNvPr id="9" name="object 9"/>
            <p:cNvPicPr/>
            <p:nvPr/>
          </p:nvPicPr>
          <p:blipFill>
            <a:blip r:embed="rId4" cstate="print"/>
            <a:stretch>
              <a:fillRect/>
            </a:stretch>
          </p:blipFill>
          <p:spPr>
            <a:xfrm>
              <a:off x="166115" y="1736527"/>
              <a:ext cx="2260092" cy="955548"/>
            </a:xfrm>
            <a:prstGeom prst="rect">
              <a:avLst/>
            </a:prstGeom>
          </p:spPr>
        </p:pic>
        <p:pic>
          <p:nvPicPr>
            <p:cNvPr id="10" name="object 10"/>
            <p:cNvPicPr/>
            <p:nvPr/>
          </p:nvPicPr>
          <p:blipFill>
            <a:blip r:embed="rId5" cstate="print"/>
            <a:stretch>
              <a:fillRect/>
            </a:stretch>
          </p:blipFill>
          <p:spPr>
            <a:xfrm>
              <a:off x="510540" y="1859279"/>
              <a:ext cx="1344168" cy="650748"/>
            </a:xfrm>
            <a:prstGeom prst="rect">
              <a:avLst/>
            </a:prstGeom>
          </p:spPr>
        </p:pic>
        <p:sp>
          <p:nvSpPr>
            <p:cNvPr id="11" name="object 11"/>
            <p:cNvSpPr/>
            <p:nvPr/>
          </p:nvSpPr>
          <p:spPr>
            <a:xfrm>
              <a:off x="237725" y="1789486"/>
              <a:ext cx="2152650" cy="849630"/>
            </a:xfrm>
            <a:custGeom>
              <a:avLst/>
              <a:gdLst/>
              <a:ahLst/>
              <a:cxnLst/>
              <a:rect l="l" t="t" r="r" b="b"/>
              <a:pathLst>
                <a:path w="2152650" h="849630">
                  <a:moveTo>
                    <a:pt x="2076907" y="0"/>
                  </a:moveTo>
                  <a:lnTo>
                    <a:pt x="0" y="0"/>
                  </a:lnTo>
                  <a:lnTo>
                    <a:pt x="0" y="849249"/>
                  </a:lnTo>
                  <a:lnTo>
                    <a:pt x="2076907" y="849249"/>
                  </a:lnTo>
                  <a:lnTo>
                    <a:pt x="2152218" y="424688"/>
                  </a:lnTo>
                  <a:lnTo>
                    <a:pt x="2076907"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object 12"/>
          <p:cNvSpPr txBox="1"/>
          <p:nvPr/>
        </p:nvSpPr>
        <p:spPr>
          <a:xfrm>
            <a:off x="594109" y="2039238"/>
            <a:ext cx="1231291" cy="443070"/>
          </a:xfrm>
          <a:prstGeom prst="rect">
            <a:avLst/>
          </a:prstGeom>
        </p:spPr>
        <p:txBody>
          <a:bodyPr vert="horz" wrap="square" lIns="0" tIns="12065" rIns="0" bIns="0" rtlCol="0">
            <a:spAutoFit/>
          </a:bodyPr>
          <a:lstStyle/>
          <a:p>
            <a:pPr marL="12700" marR="5080" lvl="0" indent="0" algn="ctr" defTabSz="914400" rtl="0" eaLnBrk="1" fontAlgn="auto" latinLnBrk="0" hangingPunct="1">
              <a:lnSpc>
                <a:spcPct val="100000"/>
              </a:lnSpc>
              <a:spcBef>
                <a:spcPts val="95"/>
              </a:spcBef>
              <a:spcAft>
                <a:spcPts val="0"/>
              </a:spcAft>
              <a:buClrTx/>
              <a:buSzTx/>
              <a:buFontTx/>
              <a:buNone/>
              <a:tabLst/>
              <a:defRPr/>
            </a:pPr>
            <a:r>
              <a:rPr kumimoji="0" sz="1400" b="0" i="0" u="none" strike="noStrike" kern="1200" cap="none" spc="5" normalizeH="0" baseline="0" noProof="0" dirty="0">
                <a:ln>
                  <a:noFill/>
                </a:ln>
                <a:solidFill>
                  <a:srgbClr val="FFFFFF"/>
                </a:solidFill>
                <a:effectLst/>
                <a:uLnTx/>
                <a:uFillTx/>
                <a:latin typeface="Arial" pitchFamily="34" charset="0"/>
                <a:ea typeface="+mn-ea"/>
                <a:cs typeface="Arial" pitchFamily="34" charset="0"/>
              </a:rPr>
              <a:t>Не</a:t>
            </a:r>
            <a:r>
              <a:rPr kumimoji="0" sz="1400" b="0" i="0" u="none" strike="noStrike" kern="1200" cap="none" spc="10" normalizeH="0" baseline="0" noProof="0" dirty="0">
                <a:ln>
                  <a:noFill/>
                </a:ln>
                <a:solidFill>
                  <a:srgbClr val="FFFFFF"/>
                </a:solidFill>
                <a:effectLst/>
                <a:uLnTx/>
                <a:uFillTx/>
                <a:latin typeface="Arial" pitchFamily="34" charset="0"/>
                <a:ea typeface="+mn-ea"/>
                <a:cs typeface="Arial" pitchFamily="34" charset="0"/>
              </a:rPr>
              <a:t>н</a:t>
            </a:r>
            <a:r>
              <a:rPr kumimoji="0" sz="1400" b="0" i="0" u="none" strike="noStrike" kern="1200" cap="none" spc="-15" normalizeH="0" baseline="0" noProof="0" dirty="0">
                <a:ln>
                  <a:noFill/>
                </a:ln>
                <a:solidFill>
                  <a:srgbClr val="FFFFFF"/>
                </a:solidFill>
                <a:effectLst/>
                <a:uLnTx/>
                <a:uFillTx/>
                <a:latin typeface="Arial" pitchFamily="34" charset="0"/>
                <a:ea typeface="+mn-ea"/>
                <a:cs typeface="Arial" pitchFamily="34" charset="0"/>
              </a:rPr>
              <a:t>а</a:t>
            </a:r>
            <a:r>
              <a:rPr kumimoji="0" sz="1400" b="0" i="0" u="none" strike="noStrike" kern="1200" cap="none" spc="20" normalizeH="0" baseline="0" noProof="0" dirty="0">
                <a:ln>
                  <a:noFill/>
                </a:ln>
                <a:solidFill>
                  <a:srgbClr val="FFFFFF"/>
                </a:solidFill>
                <a:effectLst/>
                <a:uLnTx/>
                <a:uFillTx/>
                <a:latin typeface="Arial" pitchFamily="34" charset="0"/>
                <a:ea typeface="+mn-ea"/>
                <a:cs typeface="Arial" pitchFamily="34" charset="0"/>
              </a:rPr>
              <a:t>логовы</a:t>
            </a:r>
            <a:r>
              <a:rPr kumimoji="0" sz="1400" b="0" i="0" u="none" strike="noStrike" kern="1200" cap="none" spc="5" normalizeH="0" baseline="0" noProof="0" dirty="0">
                <a:ln>
                  <a:noFill/>
                </a:ln>
                <a:solidFill>
                  <a:srgbClr val="FFFFFF"/>
                </a:solidFill>
                <a:effectLst/>
                <a:uLnTx/>
                <a:uFillTx/>
                <a:latin typeface="Arial" pitchFamily="34" charset="0"/>
                <a:ea typeface="+mn-ea"/>
                <a:cs typeface="Arial" pitchFamily="34" charset="0"/>
              </a:rPr>
              <a:t>е  </a:t>
            </a:r>
            <a:r>
              <a:rPr kumimoji="0" sz="1400" b="0" i="0" u="none" strike="noStrike" kern="1200" cap="none" spc="25" normalizeH="0" baseline="0" noProof="0" dirty="0">
                <a:ln>
                  <a:noFill/>
                </a:ln>
                <a:solidFill>
                  <a:srgbClr val="FFFFFF"/>
                </a:solidFill>
                <a:effectLst/>
                <a:uLnTx/>
                <a:uFillTx/>
                <a:latin typeface="Arial" pitchFamily="34" charset="0"/>
                <a:ea typeface="+mn-ea"/>
                <a:cs typeface="Arial" pitchFamily="34" charset="0"/>
              </a:rPr>
              <a:t>доходы</a:t>
            </a:r>
            <a:endParaRPr kumimoji="0"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3" name="object 13"/>
          <p:cNvGrpSpPr/>
          <p:nvPr/>
        </p:nvGrpSpPr>
        <p:grpSpPr>
          <a:xfrm>
            <a:off x="166115" y="2866204"/>
            <a:ext cx="2260092" cy="955547"/>
            <a:chOff x="180348" y="2695505"/>
            <a:chExt cx="2260092" cy="955547"/>
          </a:xfrm>
        </p:grpSpPr>
        <p:pic>
          <p:nvPicPr>
            <p:cNvPr id="14" name="object 14"/>
            <p:cNvPicPr/>
            <p:nvPr/>
          </p:nvPicPr>
          <p:blipFill>
            <a:blip r:embed="rId6" cstate="print"/>
            <a:stretch>
              <a:fillRect/>
            </a:stretch>
          </p:blipFill>
          <p:spPr>
            <a:xfrm>
              <a:off x="180348" y="2695505"/>
              <a:ext cx="2260092" cy="955547"/>
            </a:xfrm>
            <a:prstGeom prst="rect">
              <a:avLst/>
            </a:prstGeom>
          </p:spPr>
        </p:pic>
        <p:pic>
          <p:nvPicPr>
            <p:cNvPr id="15" name="object 15"/>
            <p:cNvPicPr/>
            <p:nvPr/>
          </p:nvPicPr>
          <p:blipFill>
            <a:blip r:embed="rId7" cstate="print"/>
            <a:stretch>
              <a:fillRect/>
            </a:stretch>
          </p:blipFill>
          <p:spPr>
            <a:xfrm>
              <a:off x="510540" y="2787396"/>
              <a:ext cx="1565148" cy="650748"/>
            </a:xfrm>
            <a:prstGeom prst="rect">
              <a:avLst/>
            </a:prstGeom>
          </p:spPr>
        </p:pic>
        <p:sp>
          <p:nvSpPr>
            <p:cNvPr id="16" name="object 16"/>
            <p:cNvSpPr/>
            <p:nvPr/>
          </p:nvSpPr>
          <p:spPr>
            <a:xfrm>
              <a:off x="193217" y="2748464"/>
              <a:ext cx="2152650" cy="849630"/>
            </a:xfrm>
            <a:custGeom>
              <a:avLst/>
              <a:gdLst/>
              <a:ahLst/>
              <a:cxnLst/>
              <a:rect l="l" t="t" r="r" b="b"/>
              <a:pathLst>
                <a:path w="2152650" h="849629">
                  <a:moveTo>
                    <a:pt x="2083257" y="0"/>
                  </a:moveTo>
                  <a:lnTo>
                    <a:pt x="0" y="0"/>
                  </a:lnTo>
                  <a:lnTo>
                    <a:pt x="0" y="849122"/>
                  </a:lnTo>
                  <a:lnTo>
                    <a:pt x="2083257" y="849122"/>
                  </a:lnTo>
                  <a:lnTo>
                    <a:pt x="2152218" y="424561"/>
                  </a:lnTo>
                  <a:lnTo>
                    <a:pt x="2083257" y="0"/>
                  </a:lnTo>
                  <a:close/>
                </a:path>
              </a:pathLst>
            </a:custGeom>
            <a:solidFill>
              <a:schemeClr val="tx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object 17"/>
          <p:cNvSpPr txBox="1"/>
          <p:nvPr/>
        </p:nvSpPr>
        <p:spPr>
          <a:xfrm>
            <a:off x="537513" y="3085017"/>
            <a:ext cx="1361972" cy="443070"/>
          </a:xfrm>
          <a:prstGeom prst="rect">
            <a:avLst/>
          </a:prstGeom>
        </p:spPr>
        <p:txBody>
          <a:bodyPr vert="horz" wrap="square" lIns="0" tIns="12065" rIns="0" bIns="0" rtlCol="0">
            <a:spAutoFit/>
          </a:bodyPr>
          <a:lstStyle/>
          <a:p>
            <a:pPr marL="12700" marR="5080" lvl="0" indent="0" algn="ctr" defTabSz="914400" rtl="0" eaLnBrk="1" fontAlgn="auto" latinLnBrk="0" hangingPunct="1">
              <a:lnSpc>
                <a:spcPct val="100000"/>
              </a:lnSpc>
              <a:spcBef>
                <a:spcPts val="95"/>
              </a:spcBef>
              <a:spcAft>
                <a:spcPts val="0"/>
              </a:spcAft>
              <a:buClrTx/>
              <a:buSzTx/>
              <a:buFontTx/>
              <a:buNone/>
              <a:tabLst/>
              <a:defRPr/>
            </a:pPr>
            <a:r>
              <a:rPr kumimoji="0" sz="1400" b="0" i="0" u="none" strike="noStrike" kern="1200" cap="none" spc="10" normalizeH="0" baseline="0" noProof="0" dirty="0">
                <a:ln>
                  <a:noFill/>
                </a:ln>
                <a:solidFill>
                  <a:srgbClr val="FFFFFF"/>
                </a:solidFill>
                <a:effectLst/>
                <a:uLnTx/>
                <a:uFillTx/>
                <a:latin typeface="Arial" pitchFamily="34" charset="0"/>
                <a:ea typeface="+mn-ea"/>
                <a:cs typeface="Arial" pitchFamily="34" charset="0"/>
              </a:rPr>
              <a:t>Б</a:t>
            </a:r>
            <a:r>
              <a:rPr kumimoji="0" sz="1400" b="0" i="0" u="none" strike="noStrike" kern="1200" cap="none" spc="30" normalizeH="0" baseline="0" noProof="0" dirty="0">
                <a:ln>
                  <a:noFill/>
                </a:ln>
                <a:solidFill>
                  <a:srgbClr val="FFFFFF"/>
                </a:solidFill>
                <a:effectLst/>
                <a:uLnTx/>
                <a:uFillTx/>
                <a:latin typeface="Arial" pitchFamily="34" charset="0"/>
                <a:ea typeface="+mn-ea"/>
                <a:cs typeface="Arial" pitchFamily="34" charset="0"/>
              </a:rPr>
              <a:t>е</a:t>
            </a:r>
            <a:r>
              <a:rPr kumimoji="0" sz="1400" b="0" i="0" u="none" strike="noStrike" kern="1200" cap="none" spc="20" normalizeH="0" baseline="0" noProof="0" dirty="0">
                <a:ln>
                  <a:noFill/>
                </a:ln>
                <a:solidFill>
                  <a:srgbClr val="FFFFFF"/>
                </a:solidFill>
                <a:effectLst/>
                <a:uLnTx/>
                <a:uFillTx/>
                <a:latin typeface="Arial" pitchFamily="34" charset="0"/>
                <a:ea typeface="+mn-ea"/>
                <a:cs typeface="Arial" pitchFamily="34" charset="0"/>
              </a:rPr>
              <a:t>звоз</a:t>
            </a:r>
            <a:r>
              <a:rPr kumimoji="0" sz="1400" b="0" i="0" u="none" strike="noStrike" kern="1200" cap="none" spc="30" normalizeH="0" baseline="0" noProof="0" dirty="0">
                <a:ln>
                  <a:noFill/>
                </a:ln>
                <a:solidFill>
                  <a:srgbClr val="FFFFFF"/>
                </a:solidFill>
                <a:effectLst/>
                <a:uLnTx/>
                <a:uFillTx/>
                <a:latin typeface="Arial" pitchFamily="34" charset="0"/>
                <a:ea typeface="+mn-ea"/>
                <a:cs typeface="Arial" pitchFamily="34" charset="0"/>
              </a:rPr>
              <a:t>м</a:t>
            </a:r>
            <a:r>
              <a:rPr kumimoji="0" sz="1400" b="0" i="0" u="none" strike="noStrike" kern="1200" cap="none" spc="20" normalizeH="0" baseline="0" noProof="0" dirty="0">
                <a:ln>
                  <a:noFill/>
                </a:ln>
                <a:solidFill>
                  <a:srgbClr val="FFFFFF"/>
                </a:solidFill>
                <a:effectLst/>
                <a:uLnTx/>
                <a:uFillTx/>
                <a:latin typeface="Arial" pitchFamily="34" charset="0"/>
                <a:ea typeface="+mn-ea"/>
                <a:cs typeface="Arial" pitchFamily="34" charset="0"/>
              </a:rPr>
              <a:t>е</a:t>
            </a:r>
            <a:r>
              <a:rPr kumimoji="0" sz="1400" b="0" i="0" u="none" strike="noStrike" kern="1200" cap="none" spc="35" normalizeH="0" baseline="0" noProof="0" dirty="0">
                <a:ln>
                  <a:noFill/>
                </a:ln>
                <a:solidFill>
                  <a:srgbClr val="FFFFFF"/>
                </a:solidFill>
                <a:effectLst/>
                <a:uLnTx/>
                <a:uFillTx/>
                <a:latin typeface="Arial" pitchFamily="34" charset="0"/>
                <a:ea typeface="+mn-ea"/>
                <a:cs typeface="Arial" pitchFamily="34" charset="0"/>
              </a:rPr>
              <a:t>з</a:t>
            </a:r>
            <a:r>
              <a:rPr kumimoji="0" sz="1400" b="0" i="0" u="none" strike="noStrike" kern="1200" cap="none" spc="40" normalizeH="0" baseline="0" noProof="0" dirty="0">
                <a:ln>
                  <a:noFill/>
                </a:ln>
                <a:solidFill>
                  <a:srgbClr val="FFFFFF"/>
                </a:solidFill>
                <a:effectLst/>
                <a:uLnTx/>
                <a:uFillTx/>
                <a:latin typeface="Arial" pitchFamily="34" charset="0"/>
                <a:ea typeface="+mn-ea"/>
                <a:cs typeface="Arial" pitchFamily="34" charset="0"/>
              </a:rPr>
              <a:t>д</a:t>
            </a:r>
            <a:r>
              <a:rPr kumimoji="0" sz="1400" b="0" i="0" u="none" strike="noStrike" kern="1200" cap="none" spc="25" normalizeH="0" baseline="0" noProof="0" dirty="0">
                <a:ln>
                  <a:noFill/>
                </a:ln>
                <a:solidFill>
                  <a:srgbClr val="FFFFFF"/>
                </a:solidFill>
                <a:effectLst/>
                <a:uLnTx/>
                <a:uFillTx/>
                <a:latin typeface="Arial" pitchFamily="34" charset="0"/>
                <a:ea typeface="+mn-ea"/>
                <a:cs typeface="Arial" pitchFamily="34" charset="0"/>
              </a:rPr>
              <a:t>н</a:t>
            </a:r>
            <a:r>
              <a:rPr kumimoji="0" sz="1400" b="0" i="0" u="none" strike="noStrike" kern="1200" cap="none" spc="40" normalizeH="0" baseline="0" noProof="0" dirty="0">
                <a:ln>
                  <a:noFill/>
                </a:ln>
                <a:solidFill>
                  <a:srgbClr val="FFFFFF"/>
                </a:solidFill>
                <a:effectLst/>
                <a:uLnTx/>
                <a:uFillTx/>
                <a:latin typeface="Arial" pitchFamily="34" charset="0"/>
                <a:ea typeface="+mn-ea"/>
                <a:cs typeface="Arial" pitchFamily="34" charset="0"/>
              </a:rPr>
              <a:t>ы</a:t>
            </a:r>
            <a:r>
              <a:rPr kumimoji="0" sz="1400" b="0" i="0" u="none" strike="noStrike" kern="1200" cap="none" spc="5" normalizeH="0" baseline="0" noProof="0" dirty="0">
                <a:ln>
                  <a:noFill/>
                </a:ln>
                <a:solidFill>
                  <a:srgbClr val="FFFFFF"/>
                </a:solidFill>
                <a:effectLst/>
                <a:uLnTx/>
                <a:uFillTx/>
                <a:latin typeface="Arial" pitchFamily="34" charset="0"/>
                <a:ea typeface="+mn-ea"/>
                <a:cs typeface="Arial" pitchFamily="34" charset="0"/>
              </a:rPr>
              <a:t>е  </a:t>
            </a:r>
            <a:r>
              <a:rPr kumimoji="0" sz="1400" b="0" i="0" u="none" strike="noStrike" kern="1200" cap="none" spc="20" normalizeH="0" baseline="0" noProof="0" dirty="0">
                <a:ln>
                  <a:noFill/>
                </a:ln>
                <a:solidFill>
                  <a:srgbClr val="FFFFFF"/>
                </a:solidFill>
                <a:effectLst/>
                <a:uLnTx/>
                <a:uFillTx/>
                <a:latin typeface="Arial" pitchFamily="34" charset="0"/>
                <a:ea typeface="+mn-ea"/>
                <a:cs typeface="Arial" pitchFamily="34" charset="0"/>
              </a:rPr>
              <a:t>поступления</a:t>
            </a:r>
            <a:endParaRPr kumimoji="0"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9" name="object 29"/>
          <p:cNvSpPr/>
          <p:nvPr/>
        </p:nvSpPr>
        <p:spPr>
          <a:xfrm>
            <a:off x="2420873" y="825500"/>
            <a:ext cx="4305935" cy="849630"/>
          </a:xfrm>
          <a:custGeom>
            <a:avLst/>
            <a:gdLst/>
            <a:ahLst/>
            <a:cxnLst/>
            <a:rect l="l" t="t" r="r" b="b"/>
            <a:pathLst>
              <a:path w="4305934" h="849630">
                <a:moveTo>
                  <a:pt x="0" y="141604"/>
                </a:moveTo>
                <a:lnTo>
                  <a:pt x="7216" y="96836"/>
                </a:lnTo>
                <a:lnTo>
                  <a:pt x="27314" y="57963"/>
                </a:lnTo>
                <a:lnTo>
                  <a:pt x="57963" y="27314"/>
                </a:lnTo>
                <a:lnTo>
                  <a:pt x="96836" y="7216"/>
                </a:lnTo>
                <a:lnTo>
                  <a:pt x="141605" y="0"/>
                </a:lnTo>
                <a:lnTo>
                  <a:pt x="4163949" y="0"/>
                </a:lnTo>
                <a:lnTo>
                  <a:pt x="4208655" y="7216"/>
                </a:lnTo>
                <a:lnTo>
                  <a:pt x="4247490" y="27314"/>
                </a:lnTo>
                <a:lnTo>
                  <a:pt x="4278120" y="57963"/>
                </a:lnTo>
                <a:lnTo>
                  <a:pt x="4298211" y="96836"/>
                </a:lnTo>
                <a:lnTo>
                  <a:pt x="4305427" y="141604"/>
                </a:lnTo>
                <a:lnTo>
                  <a:pt x="4305427" y="708025"/>
                </a:lnTo>
                <a:lnTo>
                  <a:pt x="4298211" y="752731"/>
                </a:lnTo>
                <a:lnTo>
                  <a:pt x="4278120" y="791566"/>
                </a:lnTo>
                <a:lnTo>
                  <a:pt x="4247490" y="822196"/>
                </a:lnTo>
                <a:lnTo>
                  <a:pt x="4208655" y="842287"/>
                </a:lnTo>
                <a:lnTo>
                  <a:pt x="4163949" y="849502"/>
                </a:lnTo>
                <a:lnTo>
                  <a:pt x="141605" y="849502"/>
                </a:lnTo>
                <a:lnTo>
                  <a:pt x="96836" y="842287"/>
                </a:lnTo>
                <a:lnTo>
                  <a:pt x="57963" y="822196"/>
                </a:lnTo>
                <a:lnTo>
                  <a:pt x="27314" y="791566"/>
                </a:lnTo>
                <a:lnTo>
                  <a:pt x="7216" y="752731"/>
                </a:lnTo>
                <a:lnTo>
                  <a:pt x="0" y="708025"/>
                </a:lnTo>
                <a:lnTo>
                  <a:pt x="0" y="141604"/>
                </a:lnTo>
                <a:close/>
              </a:path>
            </a:pathLst>
          </a:custGeom>
          <a:ln w="25400">
            <a:solidFill>
              <a:srgbClr val="4672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sp>
        <p:nvSpPr>
          <p:cNvPr id="31" name="object 31"/>
          <p:cNvSpPr/>
          <p:nvPr/>
        </p:nvSpPr>
        <p:spPr>
          <a:xfrm>
            <a:off x="2412482" y="1819941"/>
            <a:ext cx="4305935" cy="895296"/>
          </a:xfrm>
          <a:custGeom>
            <a:avLst/>
            <a:gdLst/>
            <a:ahLst/>
            <a:cxnLst/>
            <a:rect l="l" t="t" r="r" b="b"/>
            <a:pathLst>
              <a:path w="4305934" h="849630">
                <a:moveTo>
                  <a:pt x="0" y="141604"/>
                </a:moveTo>
                <a:lnTo>
                  <a:pt x="7216" y="96836"/>
                </a:lnTo>
                <a:lnTo>
                  <a:pt x="27314" y="57963"/>
                </a:lnTo>
                <a:lnTo>
                  <a:pt x="57963" y="27314"/>
                </a:lnTo>
                <a:lnTo>
                  <a:pt x="96836" y="7216"/>
                </a:lnTo>
                <a:lnTo>
                  <a:pt x="141605" y="0"/>
                </a:lnTo>
                <a:lnTo>
                  <a:pt x="4163949" y="0"/>
                </a:lnTo>
                <a:lnTo>
                  <a:pt x="4208655" y="7216"/>
                </a:lnTo>
                <a:lnTo>
                  <a:pt x="4247490" y="27314"/>
                </a:lnTo>
                <a:lnTo>
                  <a:pt x="4278120" y="57963"/>
                </a:lnTo>
                <a:lnTo>
                  <a:pt x="4298211" y="96836"/>
                </a:lnTo>
                <a:lnTo>
                  <a:pt x="4305427" y="141604"/>
                </a:lnTo>
                <a:lnTo>
                  <a:pt x="4305427" y="707898"/>
                </a:lnTo>
                <a:lnTo>
                  <a:pt x="4298211" y="752666"/>
                </a:lnTo>
                <a:lnTo>
                  <a:pt x="4278120" y="791539"/>
                </a:lnTo>
                <a:lnTo>
                  <a:pt x="4247490" y="822188"/>
                </a:lnTo>
                <a:lnTo>
                  <a:pt x="4208655" y="842286"/>
                </a:lnTo>
                <a:lnTo>
                  <a:pt x="4163949" y="849502"/>
                </a:lnTo>
                <a:lnTo>
                  <a:pt x="141605" y="849502"/>
                </a:lnTo>
                <a:lnTo>
                  <a:pt x="96836" y="842286"/>
                </a:lnTo>
                <a:lnTo>
                  <a:pt x="57963" y="822188"/>
                </a:lnTo>
                <a:lnTo>
                  <a:pt x="27314" y="791539"/>
                </a:lnTo>
                <a:lnTo>
                  <a:pt x="7216" y="752666"/>
                </a:lnTo>
                <a:lnTo>
                  <a:pt x="0" y="707898"/>
                </a:lnTo>
                <a:lnTo>
                  <a:pt x="0" y="141604"/>
                </a:lnTo>
                <a:close/>
              </a:path>
            </a:pathLst>
          </a:custGeom>
          <a:ln w="25400">
            <a:solidFill>
              <a:srgbClr val="4672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2420873" y="2866204"/>
            <a:ext cx="4305935" cy="955547"/>
          </a:xfrm>
          <a:custGeom>
            <a:avLst/>
            <a:gdLst/>
            <a:ahLst/>
            <a:cxnLst/>
            <a:rect l="l" t="t" r="r" b="b"/>
            <a:pathLst>
              <a:path w="4305934" h="849629">
                <a:moveTo>
                  <a:pt x="0" y="141604"/>
                </a:moveTo>
                <a:lnTo>
                  <a:pt x="7216" y="96836"/>
                </a:lnTo>
                <a:lnTo>
                  <a:pt x="27314" y="57963"/>
                </a:lnTo>
                <a:lnTo>
                  <a:pt x="57963" y="27314"/>
                </a:lnTo>
                <a:lnTo>
                  <a:pt x="96836" y="7216"/>
                </a:lnTo>
                <a:lnTo>
                  <a:pt x="141605" y="0"/>
                </a:lnTo>
                <a:lnTo>
                  <a:pt x="4163949" y="0"/>
                </a:lnTo>
                <a:lnTo>
                  <a:pt x="4208655" y="7216"/>
                </a:lnTo>
                <a:lnTo>
                  <a:pt x="4247490" y="27314"/>
                </a:lnTo>
                <a:lnTo>
                  <a:pt x="4278120" y="57963"/>
                </a:lnTo>
                <a:lnTo>
                  <a:pt x="4298211" y="96836"/>
                </a:lnTo>
                <a:lnTo>
                  <a:pt x="4305427" y="141604"/>
                </a:lnTo>
                <a:lnTo>
                  <a:pt x="4305427" y="708025"/>
                </a:lnTo>
                <a:lnTo>
                  <a:pt x="4298211" y="752731"/>
                </a:lnTo>
                <a:lnTo>
                  <a:pt x="4278120" y="791566"/>
                </a:lnTo>
                <a:lnTo>
                  <a:pt x="4247490" y="822196"/>
                </a:lnTo>
                <a:lnTo>
                  <a:pt x="4208655" y="842287"/>
                </a:lnTo>
                <a:lnTo>
                  <a:pt x="4163949" y="849502"/>
                </a:lnTo>
                <a:lnTo>
                  <a:pt x="141605" y="849502"/>
                </a:lnTo>
                <a:lnTo>
                  <a:pt x="96836" y="842287"/>
                </a:lnTo>
                <a:lnTo>
                  <a:pt x="57963" y="822196"/>
                </a:lnTo>
                <a:lnTo>
                  <a:pt x="27314" y="791566"/>
                </a:lnTo>
                <a:lnTo>
                  <a:pt x="7216" y="752731"/>
                </a:lnTo>
                <a:lnTo>
                  <a:pt x="0" y="708025"/>
                </a:lnTo>
                <a:lnTo>
                  <a:pt x="0" y="141604"/>
                </a:lnTo>
                <a:close/>
              </a:path>
            </a:pathLst>
          </a:custGeom>
          <a:ln w="25400">
            <a:solidFill>
              <a:srgbClr val="4672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object 36"/>
          <p:cNvSpPr txBox="1"/>
          <p:nvPr/>
        </p:nvSpPr>
        <p:spPr>
          <a:xfrm>
            <a:off x="3775451" y="4189644"/>
            <a:ext cx="2596479" cy="394980"/>
          </a:xfrm>
          <a:prstGeom prst="rect">
            <a:avLst/>
          </a:prstGeom>
        </p:spPr>
        <p:txBody>
          <a:bodyPr vert="horz" wrap="square" lIns="0" tIns="12700" rIns="0" bIns="0" rtlCol="0">
            <a:spAutoFit/>
          </a:bodyPr>
          <a:lstStyle/>
          <a:p>
            <a:pPr marL="273685" marR="5080" lvl="0" indent="-260985" algn="ctr"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1200" cap="none" spc="10" normalizeH="0" baseline="0" noProof="0" dirty="0">
                <a:ln>
                  <a:noFill/>
                </a:ln>
                <a:solidFill>
                  <a:srgbClr val="4F81BD">
                    <a:lumMod val="50000"/>
                  </a:srgbClr>
                </a:solidFill>
                <a:effectLst/>
                <a:uLnTx/>
                <a:uFillTx/>
                <a:latin typeface="Arial" pitchFamily="34" charset="0"/>
                <a:ea typeface="+mn-ea"/>
                <a:cs typeface="Arial" pitchFamily="34" charset="0"/>
              </a:rPr>
              <a:t>    </a:t>
            </a:r>
            <a:r>
              <a:rPr kumimoji="0" sz="1200" b="1" i="0" u="none" strike="noStrike" kern="1200" cap="none" spc="10" normalizeH="0" baseline="0" noProof="0" dirty="0">
                <a:ln>
                  <a:noFill/>
                </a:ln>
                <a:solidFill>
                  <a:srgbClr val="4F81BD">
                    <a:lumMod val="50000"/>
                  </a:srgbClr>
                </a:solidFill>
                <a:effectLst/>
                <a:uLnTx/>
                <a:uFillTx/>
                <a:latin typeface="Arial" pitchFamily="34" charset="0"/>
                <a:ea typeface="+mn-ea"/>
                <a:cs typeface="Arial" pitchFamily="34" charset="0"/>
              </a:rPr>
              <a:t>Налог</a:t>
            </a:r>
            <a:r>
              <a:rPr kumimoji="0" sz="1200" b="1" i="0" u="none" strike="noStrike" kern="1200" cap="none" spc="-55" normalizeH="0" baseline="0" noProof="0" dirty="0">
                <a:ln>
                  <a:noFill/>
                </a:ln>
                <a:solidFill>
                  <a:srgbClr val="4F81BD">
                    <a:lumMod val="50000"/>
                  </a:srgbClr>
                </a:solidFill>
                <a:effectLst/>
                <a:uLnTx/>
                <a:uFillTx/>
                <a:latin typeface="Arial" pitchFamily="34" charset="0"/>
                <a:ea typeface="+mn-ea"/>
                <a:cs typeface="Arial" pitchFamily="34" charset="0"/>
              </a:rPr>
              <a:t> </a:t>
            </a:r>
            <a:r>
              <a:rPr kumimoji="0" sz="1200" b="1" i="0" u="none" strike="noStrike" kern="1200" cap="none" spc="5" normalizeH="0" baseline="0" noProof="0" dirty="0">
                <a:ln>
                  <a:noFill/>
                </a:ln>
                <a:solidFill>
                  <a:srgbClr val="4F81BD">
                    <a:lumMod val="50000"/>
                  </a:srgbClr>
                </a:solidFill>
                <a:effectLst/>
                <a:uLnTx/>
                <a:uFillTx/>
                <a:latin typeface="Arial" pitchFamily="34" charset="0"/>
                <a:ea typeface="+mn-ea"/>
                <a:cs typeface="Arial" pitchFamily="34" charset="0"/>
              </a:rPr>
              <a:t>на</a:t>
            </a:r>
            <a:r>
              <a:rPr kumimoji="0" sz="1200" b="1" i="0" u="none" strike="noStrike" kern="1200" cap="none" spc="-25" normalizeH="0" baseline="0" noProof="0" dirty="0">
                <a:ln>
                  <a:noFill/>
                </a:ln>
                <a:solidFill>
                  <a:srgbClr val="4F81BD">
                    <a:lumMod val="50000"/>
                  </a:srgbClr>
                </a:solidFill>
                <a:effectLst/>
                <a:uLnTx/>
                <a:uFillTx/>
                <a:latin typeface="Arial" pitchFamily="34" charset="0"/>
                <a:ea typeface="+mn-ea"/>
                <a:cs typeface="Arial" pitchFamily="34" charset="0"/>
              </a:rPr>
              <a:t> </a:t>
            </a:r>
            <a:r>
              <a:rPr kumimoji="0" sz="1200" b="1" i="0" u="none" strike="noStrike" kern="1200" cap="none" spc="20" normalizeH="0" baseline="0" noProof="0" dirty="0">
                <a:ln>
                  <a:noFill/>
                </a:ln>
                <a:solidFill>
                  <a:srgbClr val="4F81BD">
                    <a:lumMod val="50000"/>
                  </a:srgbClr>
                </a:solidFill>
                <a:effectLst/>
                <a:uLnTx/>
                <a:uFillTx/>
                <a:latin typeface="Arial" pitchFamily="34" charset="0"/>
                <a:ea typeface="+mn-ea"/>
                <a:cs typeface="Arial" pitchFamily="34" charset="0"/>
              </a:rPr>
              <a:t>имущество</a:t>
            </a:r>
            <a:endParaRPr kumimoji="0" lang="en-US" sz="1200" b="1" i="0" u="none" strike="noStrike" kern="1200" cap="none" spc="20" normalizeH="0" baseline="0" noProof="0" dirty="0">
              <a:ln>
                <a:noFill/>
              </a:ln>
              <a:solidFill>
                <a:srgbClr val="4F81BD">
                  <a:lumMod val="50000"/>
                </a:srgbClr>
              </a:solidFill>
              <a:effectLst/>
              <a:uLnTx/>
              <a:uFillTx/>
              <a:latin typeface="Arial" pitchFamily="34" charset="0"/>
              <a:ea typeface="+mn-ea"/>
              <a:cs typeface="Arial" pitchFamily="34" charset="0"/>
            </a:endParaRPr>
          </a:p>
          <a:p>
            <a:pPr marL="273685" marR="5080" lvl="0" indent="-260985"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20" normalizeH="0" baseline="0" noProof="0" dirty="0">
                <a:ln>
                  <a:noFill/>
                </a:ln>
                <a:solidFill>
                  <a:srgbClr val="4F81BD">
                    <a:lumMod val="50000"/>
                  </a:srgbClr>
                </a:solidFill>
                <a:effectLst/>
                <a:uLnTx/>
                <a:uFillTx/>
                <a:latin typeface="Arial" pitchFamily="34" charset="0"/>
                <a:ea typeface="+mn-ea"/>
                <a:cs typeface="Arial" pitchFamily="34" charset="0"/>
              </a:rPr>
              <a:t>    </a:t>
            </a:r>
            <a:r>
              <a:rPr kumimoji="0" sz="1200" b="1" i="0" u="none" strike="noStrike" kern="1200" cap="none" spc="30" normalizeH="0" baseline="0" noProof="0" dirty="0">
                <a:ln>
                  <a:noFill/>
                </a:ln>
                <a:solidFill>
                  <a:srgbClr val="4F81BD">
                    <a:lumMod val="50000"/>
                  </a:srgbClr>
                </a:solidFill>
                <a:effectLst/>
                <a:uLnTx/>
                <a:uFillTx/>
                <a:latin typeface="Arial" pitchFamily="34" charset="0"/>
                <a:ea typeface="+mn-ea"/>
                <a:cs typeface="Arial" pitchFamily="34" charset="0"/>
              </a:rPr>
              <a:t>физических</a:t>
            </a:r>
            <a:r>
              <a:rPr kumimoji="0" sz="1200" b="1" i="0" u="none" strike="noStrike" kern="1200" cap="none" spc="245" normalizeH="0" baseline="0" noProof="0" dirty="0">
                <a:ln>
                  <a:noFill/>
                </a:ln>
                <a:solidFill>
                  <a:srgbClr val="4F81BD">
                    <a:lumMod val="50000"/>
                  </a:srgbClr>
                </a:solidFill>
                <a:effectLst/>
                <a:uLnTx/>
                <a:uFillTx/>
                <a:latin typeface="Arial" pitchFamily="34" charset="0"/>
                <a:ea typeface="+mn-ea"/>
                <a:cs typeface="Arial" pitchFamily="34" charset="0"/>
              </a:rPr>
              <a:t> </a:t>
            </a:r>
            <a:r>
              <a:rPr kumimoji="0" sz="1200" b="1" i="0" u="none" strike="noStrike" kern="1200" cap="none" spc="20" normalizeH="0" baseline="0" noProof="0" dirty="0">
                <a:ln>
                  <a:noFill/>
                </a:ln>
                <a:solidFill>
                  <a:srgbClr val="4F81BD">
                    <a:lumMod val="50000"/>
                  </a:srgbClr>
                </a:solidFill>
                <a:effectLst/>
                <a:uLnTx/>
                <a:uFillTx/>
                <a:latin typeface="Arial" pitchFamily="34" charset="0"/>
                <a:ea typeface="+mn-ea"/>
                <a:cs typeface="Arial" pitchFamily="34" charset="0"/>
              </a:rPr>
              <a:t>лиц</a:t>
            </a:r>
            <a:endParaRPr kumimoji="0" sz="1200" b="1" i="0"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endParaRPr>
          </a:p>
        </p:txBody>
      </p:sp>
      <p:sp>
        <p:nvSpPr>
          <p:cNvPr id="39" name="object 39"/>
          <p:cNvSpPr/>
          <p:nvPr/>
        </p:nvSpPr>
        <p:spPr>
          <a:xfrm>
            <a:off x="3703573" y="4119312"/>
            <a:ext cx="3010535" cy="581660"/>
          </a:xfrm>
          <a:custGeom>
            <a:avLst/>
            <a:gdLst/>
            <a:ahLst/>
            <a:cxnLst/>
            <a:rect l="l" t="t" r="r" b="b"/>
            <a:pathLst>
              <a:path w="3010534" h="581660">
                <a:moveTo>
                  <a:pt x="0" y="96900"/>
                </a:moveTo>
                <a:lnTo>
                  <a:pt x="7604" y="59150"/>
                </a:lnTo>
                <a:lnTo>
                  <a:pt x="28352" y="28352"/>
                </a:lnTo>
                <a:lnTo>
                  <a:pt x="59150" y="7604"/>
                </a:lnTo>
                <a:lnTo>
                  <a:pt x="96900" y="0"/>
                </a:lnTo>
                <a:lnTo>
                  <a:pt x="2913380" y="0"/>
                </a:lnTo>
                <a:lnTo>
                  <a:pt x="2951077" y="7604"/>
                </a:lnTo>
                <a:lnTo>
                  <a:pt x="2981880" y="28352"/>
                </a:lnTo>
                <a:lnTo>
                  <a:pt x="3002659" y="59150"/>
                </a:lnTo>
                <a:lnTo>
                  <a:pt x="3010281" y="96900"/>
                </a:lnTo>
                <a:lnTo>
                  <a:pt x="3010281" y="484250"/>
                </a:lnTo>
                <a:lnTo>
                  <a:pt x="3002659" y="521948"/>
                </a:lnTo>
                <a:lnTo>
                  <a:pt x="2981880" y="552751"/>
                </a:lnTo>
                <a:lnTo>
                  <a:pt x="2951077" y="573530"/>
                </a:lnTo>
                <a:lnTo>
                  <a:pt x="2913380" y="581151"/>
                </a:lnTo>
                <a:lnTo>
                  <a:pt x="96900" y="581151"/>
                </a:lnTo>
                <a:lnTo>
                  <a:pt x="59150" y="573530"/>
                </a:lnTo>
                <a:lnTo>
                  <a:pt x="28352" y="552751"/>
                </a:lnTo>
                <a:lnTo>
                  <a:pt x="7604" y="521948"/>
                </a:lnTo>
                <a:lnTo>
                  <a:pt x="0" y="484250"/>
                </a:lnTo>
                <a:lnTo>
                  <a:pt x="0" y="96900"/>
                </a:lnTo>
                <a:close/>
              </a:path>
            </a:pathLst>
          </a:custGeom>
          <a:ln w="254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object 40"/>
          <p:cNvSpPr txBox="1"/>
          <p:nvPr/>
        </p:nvSpPr>
        <p:spPr>
          <a:xfrm>
            <a:off x="572770" y="4318157"/>
            <a:ext cx="2140500" cy="197490"/>
          </a:xfrm>
          <a:prstGeom prst="rect">
            <a:avLst/>
          </a:prstGeom>
        </p:spPr>
        <p:txBody>
          <a:bodyPr vert="horz" wrap="square" lIns="0" tIns="12700" rIns="0" bIns="0" rtlCol="0">
            <a:spAutoFit/>
          </a:bodyPr>
          <a:lstStyle/>
          <a:p>
            <a:pPr marL="50800" marR="5080" lvl="0" indent="-38100"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20" normalizeH="0" baseline="0" noProof="0" dirty="0">
                <a:ln>
                  <a:noFill/>
                </a:ln>
                <a:solidFill>
                  <a:srgbClr val="4F81BD">
                    <a:lumMod val="50000"/>
                  </a:srgbClr>
                </a:solidFill>
                <a:effectLst/>
                <a:uLnTx/>
                <a:uFillTx/>
                <a:latin typeface="Arial" pitchFamily="34" charset="0"/>
                <a:ea typeface="+mn-ea"/>
                <a:cs typeface="Arial" pitchFamily="34" charset="0"/>
              </a:rPr>
              <a:t>З</a:t>
            </a:r>
            <a:r>
              <a:rPr kumimoji="0" sz="1200" b="1" i="0"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е</a:t>
            </a:r>
            <a:r>
              <a:rPr kumimoji="0" sz="1200" b="1" i="0" u="none" strike="noStrike" kern="1200" cap="none" spc="30" normalizeH="0" baseline="0" noProof="0" dirty="0">
                <a:ln>
                  <a:noFill/>
                </a:ln>
                <a:solidFill>
                  <a:srgbClr val="4F81BD">
                    <a:lumMod val="50000"/>
                  </a:srgbClr>
                </a:solidFill>
                <a:effectLst/>
                <a:uLnTx/>
                <a:uFillTx/>
                <a:latin typeface="Arial" pitchFamily="34" charset="0"/>
                <a:ea typeface="+mn-ea"/>
                <a:cs typeface="Arial" pitchFamily="34" charset="0"/>
              </a:rPr>
              <a:t>м</a:t>
            </a:r>
            <a:r>
              <a:rPr kumimoji="0" sz="1200" b="1" i="0"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е</a:t>
            </a:r>
            <a:r>
              <a:rPr kumimoji="0" sz="1200" b="1" i="0" u="none" strike="noStrike" kern="1200" cap="none" spc="25" normalizeH="0" baseline="0" noProof="0" dirty="0">
                <a:ln>
                  <a:noFill/>
                </a:ln>
                <a:solidFill>
                  <a:srgbClr val="4F81BD">
                    <a:lumMod val="50000"/>
                  </a:srgbClr>
                </a:solidFill>
                <a:effectLst/>
                <a:uLnTx/>
                <a:uFillTx/>
                <a:latin typeface="Arial" pitchFamily="34" charset="0"/>
                <a:ea typeface="+mn-ea"/>
                <a:cs typeface="Arial" pitchFamily="34" charset="0"/>
              </a:rPr>
              <a:t>л</a:t>
            </a:r>
            <a:r>
              <a:rPr kumimoji="0" sz="1200" b="1" i="0" u="none" strike="noStrike" kern="1200" cap="none" spc="20" normalizeH="0" baseline="0" noProof="0" dirty="0">
                <a:ln>
                  <a:noFill/>
                </a:ln>
                <a:solidFill>
                  <a:srgbClr val="4F81BD">
                    <a:lumMod val="50000"/>
                  </a:srgbClr>
                </a:solidFill>
                <a:effectLst/>
                <a:uLnTx/>
                <a:uFillTx/>
                <a:latin typeface="Arial" pitchFamily="34" charset="0"/>
                <a:ea typeface="+mn-ea"/>
                <a:cs typeface="Arial" pitchFamily="34" charset="0"/>
              </a:rPr>
              <a:t>ь</a:t>
            </a:r>
            <a:r>
              <a:rPr kumimoji="0" sz="1200" b="1" i="0" u="none" strike="noStrike" kern="1200" cap="none" spc="30" normalizeH="0" baseline="0" noProof="0" dirty="0">
                <a:ln>
                  <a:noFill/>
                </a:ln>
                <a:solidFill>
                  <a:srgbClr val="4F81BD">
                    <a:lumMod val="50000"/>
                  </a:srgbClr>
                </a:solidFill>
                <a:effectLst/>
                <a:uLnTx/>
                <a:uFillTx/>
                <a:latin typeface="Arial" pitchFamily="34" charset="0"/>
                <a:ea typeface="+mn-ea"/>
                <a:cs typeface="Arial" pitchFamily="34" charset="0"/>
              </a:rPr>
              <a:t>ны</a:t>
            </a:r>
            <a:r>
              <a:rPr kumimoji="0" sz="1200" b="1" i="0" u="none" strike="noStrike" kern="1200" cap="none" spc="10" normalizeH="0" baseline="0" noProof="0" dirty="0">
                <a:ln>
                  <a:noFill/>
                </a:ln>
                <a:solidFill>
                  <a:srgbClr val="4F81BD">
                    <a:lumMod val="50000"/>
                  </a:srgbClr>
                </a:solidFill>
                <a:effectLst/>
                <a:uLnTx/>
                <a:uFillTx/>
                <a:latin typeface="Arial" pitchFamily="34" charset="0"/>
                <a:ea typeface="+mn-ea"/>
                <a:cs typeface="Arial" pitchFamily="34" charset="0"/>
              </a:rPr>
              <a:t>й</a:t>
            </a:r>
            <a:r>
              <a:rPr kumimoji="0" lang="ru-RU" sz="1200" b="1" i="0" u="none" strike="noStrike" kern="1200" cap="none" spc="10" normalizeH="0" baseline="0" noProof="0" dirty="0">
                <a:ln>
                  <a:noFill/>
                </a:ln>
                <a:solidFill>
                  <a:srgbClr val="4F81BD">
                    <a:lumMod val="50000"/>
                  </a:srgbClr>
                </a:solidFill>
                <a:effectLst/>
                <a:uLnTx/>
                <a:uFillTx/>
                <a:latin typeface="Arial" pitchFamily="34" charset="0"/>
                <a:ea typeface="+mn-ea"/>
                <a:cs typeface="Arial" pitchFamily="34" charset="0"/>
              </a:rPr>
              <a:t> </a:t>
            </a:r>
            <a:r>
              <a:rPr kumimoji="0" sz="1200" b="1" i="0" u="none" strike="noStrike" kern="1200" cap="none" spc="10" normalizeH="0" baseline="0" noProof="0" dirty="0">
                <a:ln>
                  <a:noFill/>
                </a:ln>
                <a:solidFill>
                  <a:srgbClr val="4F81BD">
                    <a:lumMod val="50000"/>
                  </a:srgbClr>
                </a:solidFill>
                <a:effectLst/>
                <a:uLnTx/>
                <a:uFillTx/>
                <a:latin typeface="Arial" pitchFamily="34" charset="0"/>
                <a:ea typeface="+mn-ea"/>
                <a:cs typeface="Arial" pitchFamily="34" charset="0"/>
              </a:rPr>
              <a:t>налог</a:t>
            </a:r>
            <a:endParaRPr kumimoji="0" sz="1200" b="1" i="0"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endParaRPr>
          </a:p>
        </p:txBody>
      </p:sp>
      <p:sp>
        <p:nvSpPr>
          <p:cNvPr id="43" name="object 43"/>
          <p:cNvSpPr/>
          <p:nvPr/>
        </p:nvSpPr>
        <p:spPr>
          <a:xfrm>
            <a:off x="179841" y="4189644"/>
            <a:ext cx="2811780" cy="454517"/>
          </a:xfrm>
          <a:custGeom>
            <a:avLst/>
            <a:gdLst/>
            <a:ahLst/>
            <a:cxnLst/>
            <a:rect l="l" t="t" r="r" b="b"/>
            <a:pathLst>
              <a:path w="2811780" h="581660">
                <a:moveTo>
                  <a:pt x="0" y="96900"/>
                </a:moveTo>
                <a:lnTo>
                  <a:pt x="7610" y="59150"/>
                </a:lnTo>
                <a:lnTo>
                  <a:pt x="28363" y="28352"/>
                </a:lnTo>
                <a:lnTo>
                  <a:pt x="59144" y="7604"/>
                </a:lnTo>
                <a:lnTo>
                  <a:pt x="96837" y="0"/>
                </a:lnTo>
                <a:lnTo>
                  <a:pt x="2714828" y="0"/>
                </a:lnTo>
                <a:lnTo>
                  <a:pt x="2752578" y="7604"/>
                </a:lnTo>
                <a:lnTo>
                  <a:pt x="2783376" y="28352"/>
                </a:lnTo>
                <a:lnTo>
                  <a:pt x="2804125" y="59150"/>
                </a:lnTo>
                <a:lnTo>
                  <a:pt x="2811729" y="96900"/>
                </a:lnTo>
                <a:lnTo>
                  <a:pt x="2811729" y="484250"/>
                </a:lnTo>
                <a:lnTo>
                  <a:pt x="2804125" y="521948"/>
                </a:lnTo>
                <a:lnTo>
                  <a:pt x="2783376" y="552751"/>
                </a:lnTo>
                <a:lnTo>
                  <a:pt x="2752578" y="573530"/>
                </a:lnTo>
                <a:lnTo>
                  <a:pt x="2714828" y="581151"/>
                </a:lnTo>
                <a:lnTo>
                  <a:pt x="96837" y="581151"/>
                </a:lnTo>
                <a:lnTo>
                  <a:pt x="59144" y="573530"/>
                </a:lnTo>
                <a:lnTo>
                  <a:pt x="28363" y="552751"/>
                </a:lnTo>
                <a:lnTo>
                  <a:pt x="7610" y="521948"/>
                </a:lnTo>
                <a:lnTo>
                  <a:pt x="0" y="484250"/>
                </a:lnTo>
                <a:lnTo>
                  <a:pt x="0" y="96900"/>
                </a:lnTo>
                <a:close/>
              </a:path>
            </a:pathLst>
          </a:custGeom>
          <a:ln w="25400">
            <a:solidFill>
              <a:srgbClr val="4672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45" name="object 45"/>
          <p:cNvSpPr txBox="1"/>
          <p:nvPr/>
        </p:nvSpPr>
        <p:spPr>
          <a:xfrm>
            <a:off x="677190" y="7187975"/>
            <a:ext cx="1961859" cy="202750"/>
          </a:xfrm>
          <a:prstGeom prst="rect">
            <a:avLst/>
          </a:prstGeom>
        </p:spPr>
        <p:txBody>
          <a:bodyPr vert="horz" wrap="square" lIns="0" tIns="12700" rIns="0" bIns="0" rtlCol="0">
            <a:spAutoFit/>
          </a:bodyPr>
          <a:lstStyle/>
          <a:p>
            <a:pPr marL="0" marR="5080" lvl="0" indent="0"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2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Т</a:t>
            </a:r>
            <a:r>
              <a:rPr kumimoji="0" sz="1200" b="1" i="0" u="none" strike="noStrike" kern="1200" cap="none" spc="5"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ра</a:t>
            </a:r>
            <a:r>
              <a:rPr kumimoji="0"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н</a:t>
            </a:r>
            <a:r>
              <a:rPr kumimoji="0" sz="1200" b="1" i="0" u="none" strike="noStrike" kern="1200" cap="none" spc="3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с</a:t>
            </a:r>
            <a:r>
              <a:rPr kumimoji="0" sz="1200" b="1" i="0" u="none" strike="noStrike" kern="1200" cap="none" spc="25"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п</a:t>
            </a:r>
            <a:r>
              <a:rPr kumimoji="0" sz="1200" b="1" i="0" u="none" strike="noStrike" kern="1200" cap="none" spc="5"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о</a:t>
            </a:r>
            <a:r>
              <a:rPr kumimoji="0" sz="1200" b="1" i="0" u="none" strike="noStrike" kern="1200" cap="none" spc="1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р</a:t>
            </a:r>
            <a:r>
              <a:rPr kumimoji="0" sz="1200" b="1" i="0" u="none" strike="noStrike" kern="1200" cap="none" spc="2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т</a:t>
            </a:r>
            <a:r>
              <a:rPr kumimoji="0" sz="1200" b="1" i="0" u="none" strike="noStrike" kern="1200" cap="none" spc="3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ны</a:t>
            </a:r>
            <a:r>
              <a:rPr kumimoji="0" sz="1200" b="1" i="0" u="none" strike="noStrike" kern="1200" cap="none" spc="2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й</a:t>
            </a:r>
            <a:r>
              <a:rPr kumimoji="0" lang="ru-RU"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1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налог</a:t>
            </a:r>
            <a:endParaRPr kumimoji="0"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46" name="object 46"/>
          <p:cNvSpPr/>
          <p:nvPr/>
        </p:nvSpPr>
        <p:spPr>
          <a:xfrm>
            <a:off x="251802" y="7099795"/>
            <a:ext cx="2812637" cy="379110"/>
          </a:xfrm>
          <a:custGeom>
            <a:avLst/>
            <a:gdLst/>
            <a:ahLst/>
            <a:cxnLst/>
            <a:rect l="l" t="t" r="r" b="b"/>
            <a:pathLst>
              <a:path w="3011170" h="581025">
                <a:moveTo>
                  <a:pt x="0" y="96773"/>
                </a:moveTo>
                <a:lnTo>
                  <a:pt x="7604" y="59096"/>
                </a:lnTo>
                <a:lnTo>
                  <a:pt x="28352" y="28336"/>
                </a:lnTo>
                <a:lnTo>
                  <a:pt x="59150" y="7602"/>
                </a:lnTo>
                <a:lnTo>
                  <a:pt x="96900" y="0"/>
                </a:lnTo>
                <a:lnTo>
                  <a:pt x="2914141" y="0"/>
                </a:lnTo>
                <a:lnTo>
                  <a:pt x="2951819" y="7602"/>
                </a:lnTo>
                <a:lnTo>
                  <a:pt x="2982579" y="28336"/>
                </a:lnTo>
                <a:lnTo>
                  <a:pt x="3003313" y="59096"/>
                </a:lnTo>
                <a:lnTo>
                  <a:pt x="3010916" y="96773"/>
                </a:lnTo>
                <a:lnTo>
                  <a:pt x="3010916" y="484250"/>
                </a:lnTo>
                <a:lnTo>
                  <a:pt x="3003313" y="521928"/>
                </a:lnTo>
                <a:lnTo>
                  <a:pt x="2982579" y="552688"/>
                </a:lnTo>
                <a:lnTo>
                  <a:pt x="2951819" y="573422"/>
                </a:lnTo>
                <a:lnTo>
                  <a:pt x="2914141" y="581024"/>
                </a:lnTo>
                <a:lnTo>
                  <a:pt x="96900" y="581024"/>
                </a:lnTo>
                <a:lnTo>
                  <a:pt x="59150" y="573422"/>
                </a:lnTo>
                <a:lnTo>
                  <a:pt x="28352" y="552688"/>
                </a:lnTo>
                <a:lnTo>
                  <a:pt x="7604" y="521928"/>
                </a:lnTo>
                <a:lnTo>
                  <a:pt x="0" y="484250"/>
                </a:lnTo>
                <a:lnTo>
                  <a:pt x="0" y="96773"/>
                </a:lnTo>
                <a:close/>
              </a:path>
            </a:pathLst>
          </a:custGeom>
          <a:ln w="25400">
            <a:solidFill>
              <a:srgbClr val="4672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bject 48"/>
          <p:cNvSpPr/>
          <p:nvPr/>
        </p:nvSpPr>
        <p:spPr>
          <a:xfrm>
            <a:off x="210634" y="543720"/>
            <a:ext cx="6480810" cy="0"/>
          </a:xfrm>
          <a:custGeom>
            <a:avLst/>
            <a:gdLst/>
            <a:ahLst/>
            <a:cxnLst/>
            <a:rect l="l" t="t" r="r" b="b"/>
            <a:pathLst>
              <a:path w="6480809">
                <a:moveTo>
                  <a:pt x="0" y="0"/>
                </a:moveTo>
                <a:lnTo>
                  <a:pt x="6480759" y="0"/>
                </a:lnTo>
              </a:path>
            </a:pathLst>
          </a:custGeom>
          <a:ln w="9525">
            <a:solidFill>
              <a:schemeClr val="accent3">
                <a:lumMod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object 49"/>
          <p:cNvSpPr txBox="1"/>
          <p:nvPr/>
        </p:nvSpPr>
        <p:spPr>
          <a:xfrm>
            <a:off x="3639218" y="7675940"/>
            <a:ext cx="3023642" cy="19749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1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Налог</a:t>
            </a:r>
            <a:r>
              <a:rPr kumimoji="0" sz="1200" b="1" i="0" u="none" strike="noStrike" kern="1200" cap="none" spc="-6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5"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на</a:t>
            </a:r>
            <a:r>
              <a:rPr kumimoji="0" sz="1200" b="1" i="0" u="none" strike="noStrike" kern="1200" cap="none" spc="-3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25"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доходы </a:t>
            </a:r>
            <a:r>
              <a:rPr kumimoji="0" sz="1200" b="1" i="0" u="none" strike="noStrike" kern="1200" cap="none" spc="-285"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3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физических</a:t>
            </a:r>
            <a:r>
              <a:rPr kumimoji="0" lang="ru-RU" sz="1200" b="1" i="0" u="none" strike="noStrike" kern="1200" cap="none" spc="3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2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лиц</a:t>
            </a:r>
            <a:endParaRPr kumimoji="0"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51" name="object 51"/>
          <p:cNvSpPr/>
          <p:nvPr/>
        </p:nvSpPr>
        <p:spPr>
          <a:xfrm>
            <a:off x="3685687" y="7620452"/>
            <a:ext cx="2858622" cy="316216"/>
          </a:xfrm>
          <a:custGeom>
            <a:avLst/>
            <a:gdLst/>
            <a:ahLst/>
            <a:cxnLst/>
            <a:rect l="l" t="t" r="r" b="b"/>
            <a:pathLst>
              <a:path w="2818765" h="581025">
                <a:moveTo>
                  <a:pt x="0" y="96773"/>
                </a:moveTo>
                <a:lnTo>
                  <a:pt x="7610" y="59096"/>
                </a:lnTo>
                <a:lnTo>
                  <a:pt x="28365" y="28336"/>
                </a:lnTo>
                <a:lnTo>
                  <a:pt x="59150" y="7602"/>
                </a:lnTo>
                <a:lnTo>
                  <a:pt x="96850" y="0"/>
                </a:lnTo>
                <a:lnTo>
                  <a:pt x="2721584" y="0"/>
                </a:lnTo>
                <a:lnTo>
                  <a:pt x="2759281" y="7602"/>
                </a:lnTo>
                <a:lnTo>
                  <a:pt x="2790085" y="28336"/>
                </a:lnTo>
                <a:lnTo>
                  <a:pt x="2810863" y="59096"/>
                </a:lnTo>
                <a:lnTo>
                  <a:pt x="2818485" y="96773"/>
                </a:lnTo>
                <a:lnTo>
                  <a:pt x="2818485" y="484250"/>
                </a:lnTo>
                <a:lnTo>
                  <a:pt x="2810863" y="521928"/>
                </a:lnTo>
                <a:lnTo>
                  <a:pt x="2790085" y="552688"/>
                </a:lnTo>
                <a:lnTo>
                  <a:pt x="2759281" y="573422"/>
                </a:lnTo>
                <a:lnTo>
                  <a:pt x="2721584" y="581024"/>
                </a:lnTo>
                <a:lnTo>
                  <a:pt x="96850" y="581024"/>
                </a:lnTo>
                <a:lnTo>
                  <a:pt x="59150" y="573422"/>
                </a:lnTo>
                <a:lnTo>
                  <a:pt x="28365" y="552688"/>
                </a:lnTo>
                <a:lnTo>
                  <a:pt x="7610" y="521928"/>
                </a:lnTo>
                <a:lnTo>
                  <a:pt x="0" y="484250"/>
                </a:lnTo>
                <a:lnTo>
                  <a:pt x="0" y="96773"/>
                </a:lnTo>
                <a:close/>
              </a:path>
            </a:pathLst>
          </a:custGeom>
          <a:ln w="25400">
            <a:solidFill>
              <a:srgbClr val="4672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object 53"/>
          <p:cNvSpPr txBox="1"/>
          <p:nvPr/>
        </p:nvSpPr>
        <p:spPr>
          <a:xfrm>
            <a:off x="6544309" y="8786521"/>
            <a:ext cx="260985" cy="227329"/>
          </a:xfrm>
          <a:prstGeom prst="rect">
            <a:avLst/>
          </a:prstGeom>
        </p:spPr>
        <p:txBody>
          <a:bodyPr vert="horz" wrap="square" lIns="0" tIns="20955" rIns="0" bIns="0" rtlCol="0">
            <a:spAutoFit/>
          </a:bodyPr>
          <a:lstStyle/>
          <a:p>
            <a:pPr marL="53340" marR="0" lvl="0" indent="0" algn="l" defTabSz="914400" rtl="0" eaLnBrk="1" fontAlgn="auto" latinLnBrk="0" hangingPunct="1">
              <a:lnSpc>
                <a:spcPct val="100000"/>
              </a:lnSpc>
              <a:spcBef>
                <a:spcPts val="165"/>
              </a:spcBef>
              <a:spcAft>
                <a:spcPts val="0"/>
              </a:spcAft>
              <a:buClrTx/>
              <a:buSzTx/>
              <a:buFontTx/>
              <a:buNone/>
              <a:tabLst/>
              <a:defRPr/>
            </a:pPr>
            <a:fld id="{81D60167-4931-47E6-BA6A-407CBD079E47}" type="slidenum">
              <a:rPr kumimoji="0" sz="1200" b="0" i="0" u="none" strike="noStrike" kern="1200" cap="none" spc="-100" normalizeH="0" baseline="0" noProof="0" dirty="0">
                <a:ln>
                  <a:noFill/>
                </a:ln>
                <a:solidFill>
                  <a:srgbClr val="888888"/>
                </a:solidFill>
                <a:effectLst/>
                <a:uLnTx/>
                <a:uFillTx/>
                <a:latin typeface="Verdana"/>
                <a:ea typeface="+mn-ea"/>
                <a:cs typeface="Verdana"/>
              </a:rPr>
              <a:pPr marL="53340" marR="0" lvl="0" indent="0" algn="l" defTabSz="914400" rtl="0" eaLnBrk="1" fontAlgn="auto" latinLnBrk="0" hangingPunct="1">
                <a:lnSpc>
                  <a:spcPct val="100000"/>
                </a:lnSpc>
                <a:spcBef>
                  <a:spcPts val="165"/>
                </a:spcBef>
                <a:spcAft>
                  <a:spcPts val="0"/>
                </a:spcAft>
                <a:buClrTx/>
                <a:buSzTx/>
                <a:buFontTx/>
                <a:buNone/>
                <a:tabLst/>
                <a:defRPr/>
              </a:pPr>
              <a:t>9</a:t>
            </a:fld>
            <a:endParaRPr kumimoji="0"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5" name="Прямоугольник 54"/>
          <p:cNvSpPr/>
          <p:nvPr/>
        </p:nvSpPr>
        <p:spPr>
          <a:xfrm>
            <a:off x="-310326" y="-14631"/>
            <a:ext cx="7414261"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ДОХОДЫ</a:t>
            </a:r>
            <a:r>
              <a:rPr kumimoji="0" lang="ru-RU" sz="1800" b="1" i="0" u="none" strike="noStrike" kern="1200" cap="none" spc="17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БЮДЖЕТА МУНИЦИПАЛЬНОГО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17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ОКРУГА СЕМЕНОВСКИЙ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56" name="Прямоугольник 55"/>
          <p:cNvSpPr/>
          <p:nvPr/>
        </p:nvSpPr>
        <p:spPr>
          <a:xfrm>
            <a:off x="-2378780" y="547644"/>
            <a:ext cx="11551168" cy="307777"/>
          </a:xfrm>
          <a:prstGeom prst="rect">
            <a:avLst/>
          </a:prstGeom>
        </p:spPr>
        <p:txBody>
          <a:bodyPr wrap="square">
            <a:spAutoFit/>
          </a:bodyPr>
          <a:lstStyle/>
          <a:p>
            <a:pPr marL="90170" marR="0" lvl="0" indent="0" algn="ctr" defTabSz="914400" rtl="0" eaLnBrk="1" fontAlgn="auto" latinLnBrk="0" hangingPunct="1">
              <a:lnSpc>
                <a:spcPct val="100000"/>
              </a:lnSpc>
              <a:spcBef>
                <a:spcPts val="47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Из</a:t>
            </a:r>
            <a:r>
              <a:rPr kumimoji="0" lang="ru-RU" sz="1400" b="1" i="0" u="none" strike="noStrike" kern="1200" cap="none" spc="105"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 чего складываются доходы бюджета</a:t>
            </a:r>
            <a:r>
              <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400" b="1" i="0" u="none" strike="noStrike" kern="1200" cap="none" spc="105"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муниципального округа</a:t>
            </a:r>
            <a:endPar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57" name="Прямоугольник 56"/>
          <p:cNvSpPr/>
          <p:nvPr/>
        </p:nvSpPr>
        <p:spPr>
          <a:xfrm>
            <a:off x="1910991" y="802603"/>
            <a:ext cx="4751869" cy="830997"/>
          </a:xfrm>
          <a:prstGeom prst="rect">
            <a:avLst/>
          </a:prstGeom>
        </p:spPr>
        <p:txBody>
          <a:bodyPr wrap="square">
            <a:spAutoFit/>
          </a:bodyPr>
          <a:lstStyle/>
          <a:p>
            <a:pPr marL="534035" marR="255905" lvl="0" indent="0" algn="just" defTabSz="914400" rtl="0" eaLnBrk="1" fontAlgn="auto" latinLnBrk="0" hangingPunct="1">
              <a:lnSpc>
                <a:spcPct val="100000"/>
              </a:lnSpc>
              <a:spcBef>
                <a:spcPts val="505"/>
              </a:spcBef>
              <a:spcAft>
                <a:spcPts val="0"/>
              </a:spcAft>
              <a:buClrTx/>
              <a:buSzTx/>
              <a:buFontTx/>
              <a:buNone/>
              <a:tabLst/>
              <a:defRPr/>
            </a:pP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Налоги и налоговые сборы, установленные Налоговым кодексом РФ (налог на доходы физических лиц, налоги на совокупный доход, имущественные налоги, акцизы и др.)</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p:txBody>
      </p:sp>
      <p:sp>
        <p:nvSpPr>
          <p:cNvPr id="58" name="Прямоугольник 57"/>
          <p:cNvSpPr/>
          <p:nvPr/>
        </p:nvSpPr>
        <p:spPr>
          <a:xfrm>
            <a:off x="1916561" y="1935399"/>
            <a:ext cx="5040308" cy="830997"/>
          </a:xfrm>
          <a:prstGeom prst="rect">
            <a:avLst/>
          </a:prstGeom>
        </p:spPr>
        <p:txBody>
          <a:bodyPr wrap="square">
            <a:spAutoFit/>
          </a:bodyPr>
          <a:lstStyle/>
          <a:p>
            <a:pPr marL="534035" marR="255905" lvl="0" indent="0" algn="l" defTabSz="914400" rtl="0" eaLnBrk="1" fontAlgn="auto" latinLnBrk="0" hangingPunct="1">
              <a:lnSpc>
                <a:spcPct val="100000"/>
              </a:lnSpc>
              <a:spcBef>
                <a:spcPts val="500"/>
              </a:spcBef>
              <a:spcAft>
                <a:spcPts val="0"/>
              </a:spcAft>
              <a:buClrTx/>
              <a:buSzTx/>
              <a:buFontTx/>
              <a:buNone/>
              <a:tabLst/>
              <a:defRPr/>
            </a:pP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Доходы от продажи и использования муниципального имущества,</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от</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продажи земли;</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штрафные</a:t>
            </a:r>
            <a:r>
              <a:rPr kumimoji="0" lang="ru-RU" sz="1200" b="1" i="0" u="none" strike="noStrike" kern="1200" cap="none" spc="-6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санкции,</a:t>
            </a:r>
            <a:r>
              <a:rPr kumimoji="0" lang="ru-RU" sz="1200" b="1" i="0" u="none" strike="noStrike" kern="1200" cap="none" spc="-27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возмещение</a:t>
            </a:r>
            <a:r>
              <a:rPr kumimoji="0" lang="ru-RU" sz="1200" b="1" i="0" u="none" strike="noStrike" kern="1200" cap="none" spc="1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ущерба</a:t>
            </a:r>
            <a:r>
              <a:rPr kumimoji="0" lang="ru-RU" sz="1200" b="1" i="0" u="none" strike="noStrike" kern="1200" cap="none" spc="-1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и</a:t>
            </a:r>
            <a:r>
              <a:rPr kumimoji="0" lang="ru-RU" sz="1200" b="1" i="0" u="none" strike="noStrike" kern="1200" cap="none" spc="-1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др.)</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p>
        </p:txBody>
      </p:sp>
      <p:sp>
        <p:nvSpPr>
          <p:cNvPr id="59" name="Прямоугольник 58"/>
          <p:cNvSpPr/>
          <p:nvPr/>
        </p:nvSpPr>
        <p:spPr>
          <a:xfrm>
            <a:off x="2478214" y="2866204"/>
            <a:ext cx="424859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Межбюджетные трансферты от</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других</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бюджетов</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бюджетной</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системы в</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виде</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дотаций,</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субвенций,</a:t>
            </a:r>
            <a:r>
              <a:rPr kumimoji="0" lang="ru-RU" sz="1200" b="1" i="0" u="none" strike="noStrike" kern="1200" cap="none" spc="5"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 </a:t>
            </a:r>
            <a:r>
              <a:rPr kumimoji="0" lang="ru-RU" sz="1200" b="1" i="0" u="none" strike="noStrike" kern="1200" cap="none" spc="0" normalizeH="0" baseline="0" noProof="0" dirty="0">
                <a:ln>
                  <a:noFill/>
                </a:ln>
                <a:solidFill>
                  <a:srgbClr val="1F497D">
                    <a:lumMod val="50000"/>
                  </a:srgbClr>
                </a:solidFill>
                <a:effectLst/>
                <a:uLnTx/>
                <a:uFillTx/>
                <a:latin typeface="Arial" pitchFamily="34" charset="0"/>
                <a:ea typeface="Verdana" panose="020B0604030504040204" pitchFamily="34" charset="0"/>
                <a:cs typeface="Arial" pitchFamily="34" charset="0"/>
              </a:rPr>
              <a:t>субсидий и иных межбюджетных трансфертов, добровольные и безвозмездные поступления от юридических и физических лиц)</a:t>
            </a:r>
            <a:endParaRPr kumimoji="0" lang="ru-RU" sz="12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60" name="Прямоугольник 59"/>
          <p:cNvSpPr/>
          <p:nvPr/>
        </p:nvSpPr>
        <p:spPr>
          <a:xfrm>
            <a:off x="249506" y="3830248"/>
            <a:ext cx="78501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Какие</a:t>
            </a:r>
            <a:r>
              <a:rPr kumimoji="0" lang="ru-RU" sz="1400" b="1" i="0" u="none" strike="noStrike" kern="1200" cap="none" spc="-35"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 </a:t>
            </a: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налоги</a:t>
            </a:r>
            <a:r>
              <a:rPr kumimoji="0" lang="ru-RU" sz="1400" b="1" i="0" u="none" strike="noStrike" kern="1200" cap="none" spc="-35"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 </a:t>
            </a: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уплачивают</a:t>
            </a:r>
            <a:r>
              <a:rPr kumimoji="0" lang="ru-RU" sz="1400" b="1" i="0" u="none" strike="noStrike" kern="1200" cap="none" spc="-4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 </a:t>
            </a:r>
            <a:r>
              <a:rPr kumimoji="0" lang="ru-RU" sz="1400" b="1" i="0" u="none" strike="noStrike" kern="1200" cap="none" spc="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жители</a:t>
            </a:r>
            <a:r>
              <a:rPr kumimoji="0" lang="ru-RU" sz="1400" b="1" i="0" u="none" strike="noStrike" kern="1200" cap="none" spc="30" normalizeH="0" baseline="0" noProof="0" dirty="0">
                <a:ln>
                  <a:noFill/>
                </a:ln>
                <a:solidFill>
                  <a:srgbClr val="1F497D">
                    <a:lumMod val="50000"/>
                  </a:srgbClr>
                </a:solidFill>
                <a:effectLst/>
                <a:uLnTx/>
                <a:uFillTx/>
                <a:latin typeface="Arial" pitchFamily="34" charset="0"/>
                <a:ea typeface="Tahoma" panose="020B0604030504040204" pitchFamily="34" charset="0"/>
                <a:cs typeface="Arial" pitchFamily="34" charset="0"/>
              </a:rPr>
              <a:t> муниципального округа Семеновский</a:t>
            </a:r>
            <a:endParaRPr kumimoji="0" lang="ru-RU" sz="1400" b="0" i="0" u="none" strike="noStrike" kern="1200" cap="none" spc="0" normalizeH="0" baseline="0" noProof="0" dirty="0">
              <a:ln>
                <a:noFill/>
              </a:ln>
              <a:solidFill>
                <a:srgbClr val="1F497D">
                  <a:lumMod val="50000"/>
                </a:srgbClr>
              </a:solidFill>
              <a:effectLst/>
              <a:uLnTx/>
              <a:uFillTx/>
              <a:latin typeface="Arial" pitchFamily="34" charset="0"/>
              <a:ea typeface="+mn-ea"/>
              <a:cs typeface="Arial" pitchFamily="34" charset="0"/>
            </a:endParaRPr>
          </a:p>
        </p:txBody>
      </p:sp>
      <p:sp>
        <p:nvSpPr>
          <p:cNvPr id="61" name="Прямоугольник 60"/>
          <p:cNvSpPr/>
          <p:nvPr/>
        </p:nvSpPr>
        <p:spPr>
          <a:xfrm>
            <a:off x="0" y="4676669"/>
            <a:ext cx="3200401" cy="2364878"/>
          </a:xfrm>
          <a:prstGeom prst="rect">
            <a:avLst/>
          </a:prstGeom>
        </p:spPr>
        <p:txBody>
          <a:bodyPr wrap="square">
            <a:spAutoFit/>
          </a:bodyPr>
          <a:lstStyle/>
          <a:p>
            <a:pPr marL="209550" marR="24130" lvl="0" indent="0" algn="just" defTabSz="914400" rtl="0" eaLnBrk="1" fontAlgn="auto" latinLnBrk="0" hangingPunct="1">
              <a:lnSpc>
                <a:spcPct val="98000"/>
              </a:lnSpc>
              <a:spcBef>
                <a:spcPts val="1085"/>
              </a:spcBef>
              <a:spcAft>
                <a:spcPts val="0"/>
              </a:spcAft>
              <a:buClrTx/>
              <a:buSzTx/>
              <a:buFontTx/>
              <a:buNone/>
              <a:tabLst/>
              <a:defRPr/>
            </a:pP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Ставка</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налога</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от</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кадастровой</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стоимости</a:t>
            </a:r>
            <a:r>
              <a:rPr kumimoji="0" lang="ru-RU" sz="1200" b="0" i="0" u="none" strike="noStrike" kern="1200" cap="none" spc="-3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земельных</a:t>
            </a:r>
            <a:r>
              <a:rPr kumimoji="0" lang="ru-RU" sz="1200" b="0" i="0" u="none" strike="noStrike" kern="1200" cap="none" spc="-4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участков:</a:t>
            </a:r>
            <a:r>
              <a:rPr kumimoji="0" lang="ru-RU" sz="1200" b="0" i="0" u="none" strike="noStrike" kern="1200" cap="none" spc="-3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endPar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endParaRPr>
          </a:p>
          <a:p>
            <a:pPr marL="209550" marR="24130" lvl="0" indent="0" algn="just" defTabSz="914400" rtl="0" eaLnBrk="1" fontAlgn="auto" latinLnBrk="0" hangingPunct="1">
              <a:lnSpc>
                <a:spcPct val="98000"/>
              </a:lnSpc>
              <a:spcBef>
                <a:spcPts val="1085"/>
              </a:spcBef>
              <a:spcAft>
                <a:spcPts val="0"/>
              </a:spcAft>
              <a:buClrTx/>
              <a:buSzTx/>
              <a:buFontTx/>
              <a:buNone/>
              <a:tabLst/>
              <a:defRPr/>
            </a:pPr>
            <a:r>
              <a:rPr kumimoji="0" lang="ru-RU" sz="1200" b="1"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0,3%</a:t>
            </a:r>
            <a:r>
              <a:rPr kumimoji="0" lang="ru-RU" sz="1200" b="0" i="0" u="none" strike="noStrike" kern="1200" cap="none" spc="-35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по участкам, занятым</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жилищным</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фондом, объектами инженерной инфраструктуры ЖКК, приобретенных для ИЖС,</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с/х</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назначения,</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для</a:t>
            </a:r>
            <a:r>
              <a:rPr kumimoji="0" lang="ru-RU" sz="1200" b="0" i="0" u="none" strike="noStrike" kern="1200" cap="none" spc="-37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личного</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подсобного</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хозяйства;</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p>
          <a:p>
            <a:pPr marL="209550" marR="24130" lvl="0" indent="0" algn="just" defTabSz="914400" rtl="0" eaLnBrk="1" fontAlgn="auto" latinLnBrk="0" hangingPunct="1">
              <a:lnSpc>
                <a:spcPct val="98000"/>
              </a:lnSpc>
              <a:spcBef>
                <a:spcPts val="1085"/>
              </a:spcBef>
              <a:spcAft>
                <a:spcPts val="0"/>
              </a:spcAft>
              <a:buClrTx/>
              <a:buSzTx/>
              <a:buFontTx/>
              <a:buNone/>
              <a:tabLst/>
              <a:defRPr/>
            </a:pPr>
            <a:r>
              <a:rPr kumimoji="0" lang="ru-RU" sz="1200" b="1"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1,5%</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в</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отношении</a:t>
            </a:r>
            <a:r>
              <a:rPr kumimoji="0" lang="ru-RU" sz="1200" b="0" i="0" u="none" strike="noStrike" kern="1200" cap="none" spc="-7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прочих участков (включая земельные участки с кадастровой стоимостью свыше 300 млн. рублей)</a:t>
            </a:r>
          </a:p>
        </p:txBody>
      </p:sp>
      <p:sp>
        <p:nvSpPr>
          <p:cNvPr id="62" name="Прямоугольник 61"/>
          <p:cNvSpPr/>
          <p:nvPr/>
        </p:nvSpPr>
        <p:spPr>
          <a:xfrm>
            <a:off x="3282172" y="4700972"/>
            <a:ext cx="3853336" cy="2882071"/>
          </a:xfrm>
          <a:prstGeom prst="rect">
            <a:avLst/>
          </a:prstGeom>
        </p:spPr>
        <p:txBody>
          <a:bodyPr wrap="square">
            <a:spAutoFit/>
          </a:bodyPr>
          <a:lstStyle/>
          <a:p>
            <a:pPr marL="209550" marR="286385" lvl="0" indent="0" algn="just" defTabSz="914400" rtl="0" eaLnBrk="1" fontAlgn="auto" latinLnBrk="0" hangingPunct="1">
              <a:lnSpc>
                <a:spcPct val="98000"/>
              </a:lnSpc>
              <a:spcBef>
                <a:spcPts val="515"/>
              </a:spcBef>
              <a:spcAft>
                <a:spcPts val="0"/>
              </a:spcAft>
              <a:buClrTx/>
              <a:buSzTx/>
              <a:buFontTx/>
              <a:buNone/>
              <a:tabLst>
                <a:tab pos="767080" algn="l"/>
                <a:tab pos="1391920" algn="l"/>
                <a:tab pos="1555115" algn="l"/>
                <a:tab pos="2300605" algn="l"/>
                <a:tab pos="2541270" algn="l"/>
                <a:tab pos="3108325" algn="l"/>
              </a:tabLst>
              <a:defRPr/>
            </a:pP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Ставка</a:t>
            </a:r>
            <a:r>
              <a:rPr kumimoji="0" lang="ru-RU" sz="1200" b="0" i="0" u="none" strike="noStrike" kern="1200" cap="none" spc="4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налога</a:t>
            </a:r>
            <a:r>
              <a:rPr kumimoji="0" lang="ru-RU" sz="1200" b="0" i="0" u="none" strike="noStrike" kern="1200" cap="none" spc="3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исходя</a:t>
            </a:r>
            <a:r>
              <a:rPr kumimoji="0" lang="ru-RU" sz="1200" b="0" i="0" u="none" strike="noStrike" kern="1200" cap="none" spc="3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из</a:t>
            </a:r>
            <a:r>
              <a:rPr kumimoji="0" lang="ru-RU" sz="1200" b="0" i="0" u="none" strike="noStrike" kern="1200" cap="none" spc="2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кадастровой</a:t>
            </a:r>
            <a:r>
              <a:rPr kumimoji="0" lang="ru-RU" sz="1200" b="0" i="0" u="none" strike="noStrike" kern="1200" cap="none" spc="-37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стоимости</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объектов</a:t>
            </a:r>
            <a:r>
              <a:rPr kumimoji="0" lang="ru-RU" sz="1200" b="0" i="0" u="none" strike="noStrike" kern="1200" cap="none" spc="3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налогообложения:</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p>
          <a:p>
            <a:pPr marL="209550" marR="286385" lvl="0" indent="0" algn="just" defTabSz="914400" rtl="0" eaLnBrk="1" fontAlgn="auto" latinLnBrk="0" hangingPunct="1">
              <a:lnSpc>
                <a:spcPct val="98000"/>
              </a:lnSpc>
              <a:spcBef>
                <a:spcPts val="515"/>
              </a:spcBef>
              <a:spcAft>
                <a:spcPts val="0"/>
              </a:spcAft>
              <a:buClrTx/>
              <a:buSzTx/>
              <a:buFontTx/>
              <a:buNone/>
              <a:tabLst>
                <a:tab pos="767080" algn="l"/>
                <a:tab pos="1391920" algn="l"/>
                <a:tab pos="1555115" algn="l"/>
                <a:tab pos="2300605" algn="l"/>
                <a:tab pos="2541270" algn="l"/>
                <a:tab pos="3108325" algn="l"/>
              </a:tabLst>
              <a:defRPr/>
            </a:pPr>
            <a:r>
              <a:rPr kumimoji="0" lang="ru-RU" sz="1200" b="1"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0,3%</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жилые дома,</a:t>
            </a:r>
            <a:r>
              <a:rPr kumimoji="0" lang="ru-RU" sz="1200" b="0" i="0" u="none" strike="noStrike" kern="1200" cap="none" spc="1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часть жилых домов, квартир, часть квартир, комнат, гаражей и машино-мест, хозяйственные строения или сооружения , площадь каждого из которых не превышает 50 кв.м.;</a:t>
            </a:r>
          </a:p>
          <a:p>
            <a:pPr marL="209550" marR="286385" lvl="0" indent="0" algn="just" defTabSz="914400" rtl="0" eaLnBrk="1" fontAlgn="auto" latinLnBrk="0" hangingPunct="1">
              <a:lnSpc>
                <a:spcPct val="98000"/>
              </a:lnSpc>
              <a:spcBef>
                <a:spcPts val="515"/>
              </a:spcBef>
              <a:spcAft>
                <a:spcPts val="0"/>
              </a:spcAft>
              <a:buClrTx/>
              <a:buSzTx/>
              <a:buFontTx/>
              <a:buNone/>
              <a:tabLst>
                <a:tab pos="767080" algn="l"/>
                <a:tab pos="1391920" algn="l"/>
                <a:tab pos="1555115" algn="l"/>
                <a:tab pos="2300605" algn="l"/>
                <a:tab pos="2541270" algn="l"/>
                <a:tab pos="3108325" algn="l"/>
              </a:tabLst>
              <a:defRPr/>
            </a:pPr>
            <a:r>
              <a:rPr kumimoji="0" lang="ru-RU" sz="1200" b="1"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1%</a:t>
            </a:r>
            <a:r>
              <a:rPr kumimoji="0" lang="ru-RU" sz="1200" b="0" i="0" u="none" strike="noStrike" kern="1200" cap="none" spc="-5"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 объекты налогообложения, включенные в перечень, определяемый в соответствии с пунктом 7 ст.387.2 НК РФ</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a:t>
            </a:r>
          </a:p>
          <a:p>
            <a:pPr marL="209550" marR="286385" lvl="0" indent="0" algn="just" defTabSz="914400" rtl="0" eaLnBrk="1" fontAlgn="auto" latinLnBrk="0" hangingPunct="1">
              <a:lnSpc>
                <a:spcPct val="98000"/>
              </a:lnSpc>
              <a:spcBef>
                <a:spcPts val="515"/>
              </a:spcBef>
              <a:spcAft>
                <a:spcPts val="0"/>
              </a:spcAft>
              <a:buClrTx/>
              <a:buSzTx/>
              <a:buFontTx/>
              <a:buNone/>
              <a:tabLst>
                <a:tab pos="767080" algn="l"/>
                <a:tab pos="1391920" algn="l"/>
                <a:tab pos="1555115" algn="l"/>
                <a:tab pos="2300605" algn="l"/>
                <a:tab pos="2541270" algn="l"/>
                <a:tab pos="3108325" algn="l"/>
              </a:tabLst>
              <a:defRPr/>
            </a:pPr>
            <a:r>
              <a:rPr kumimoji="0" lang="ru-RU" sz="1200" b="1"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2,5%</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 объекты налогообложения. Кадастровая стоимость каждого их которых превышает 300 млн. руб. </a:t>
            </a:r>
          </a:p>
          <a:p>
            <a:pPr marL="209550" marR="286385" lvl="0" indent="0" algn="just" defTabSz="914400" rtl="0" eaLnBrk="1" fontAlgn="auto" latinLnBrk="0" hangingPunct="1">
              <a:lnSpc>
                <a:spcPct val="98000"/>
              </a:lnSpc>
              <a:spcBef>
                <a:spcPts val="515"/>
              </a:spcBef>
              <a:spcAft>
                <a:spcPts val="0"/>
              </a:spcAft>
              <a:buClrTx/>
              <a:buSzTx/>
              <a:buFontTx/>
              <a:buNone/>
              <a:tabLst>
                <a:tab pos="767080" algn="l"/>
                <a:tab pos="1391920" algn="l"/>
                <a:tab pos="1555115" algn="l"/>
                <a:tab pos="2300605" algn="l"/>
                <a:tab pos="2541270" algn="l"/>
                <a:tab pos="3108325" algn="l"/>
              </a:tabLst>
              <a:defRPr/>
            </a:pPr>
            <a:r>
              <a:rPr kumimoji="0" lang="ru-RU" sz="1200" b="1"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0,5%</a:t>
            </a:r>
            <a:r>
              <a:rPr kumimoji="0" lang="ru-RU" sz="1200" b="0" i="0" u="none" strike="noStrike" kern="1200" cap="none" spc="0" normalizeH="0" baseline="0" noProof="0" dirty="0">
                <a:ln>
                  <a:noFill/>
                </a:ln>
                <a:solidFill>
                  <a:srgbClr val="4F81BD">
                    <a:lumMod val="50000"/>
                  </a:srgbClr>
                </a:solidFill>
                <a:effectLst/>
                <a:uLnTx/>
                <a:uFillTx/>
                <a:latin typeface="Arial" pitchFamily="34" charset="0"/>
                <a:ea typeface="Verdana" panose="020B0604030504040204" pitchFamily="34" charset="0"/>
                <a:cs typeface="Arial" pitchFamily="34" charset="0"/>
              </a:rPr>
              <a:t> - прочие объекты налогообложения </a:t>
            </a:r>
          </a:p>
        </p:txBody>
      </p:sp>
      <p:sp>
        <p:nvSpPr>
          <p:cNvPr id="63" name="Прямоугольник 62"/>
          <p:cNvSpPr/>
          <p:nvPr/>
        </p:nvSpPr>
        <p:spPr>
          <a:xfrm>
            <a:off x="2615893" y="7971802"/>
            <a:ext cx="4379786" cy="841769"/>
          </a:xfrm>
          <a:prstGeom prst="rect">
            <a:avLst/>
          </a:prstGeom>
        </p:spPr>
        <p:txBody>
          <a:bodyPr wrap="square">
            <a:spAutoFit/>
          </a:bodyPr>
          <a:lstStyle/>
          <a:p>
            <a:pPr marL="0" marR="22225" lvl="0" indent="0" algn="ctr" defTabSz="914400" rtl="0" eaLnBrk="1" fontAlgn="auto" latinLnBrk="0" hangingPunct="1">
              <a:lnSpc>
                <a:spcPct val="98000"/>
              </a:lnSpc>
              <a:spcBef>
                <a:spcPts val="230"/>
              </a:spcBef>
              <a:spcAft>
                <a:spcPts val="0"/>
              </a:spcAft>
              <a:buClrTx/>
              <a:buSzTx/>
              <a:buFontTx/>
              <a:buNone/>
              <a:tabLst/>
              <a:defRPr/>
            </a:pPr>
            <a:r>
              <a:rPr kumimoji="0" lang="ru-RU" sz="1200" b="0" i="0" u="sng"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Основные ставки:                        </a:t>
            </a:r>
          </a:p>
          <a:p>
            <a:pPr marL="0" marR="22225" lvl="0" indent="0" algn="l" defTabSz="914400" rtl="0" eaLnBrk="1" fontAlgn="auto" latinLnBrk="0" hangingPunct="1">
              <a:lnSpc>
                <a:spcPct val="98000"/>
              </a:lnSpc>
              <a:spcBef>
                <a:spcPts val="10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ставка налога 13%, 15%, 18%, 20% и 22% в  зависимости от годового дохода;</a:t>
            </a:r>
          </a:p>
          <a:p>
            <a:pPr marL="0" marR="22225" lvl="0" indent="0" algn="l" defTabSz="914400" rtl="0" eaLnBrk="1" fontAlgn="auto" latinLnBrk="0" hangingPunct="1">
              <a:lnSpc>
                <a:spcPct val="98000"/>
              </a:lnSpc>
              <a:spcBef>
                <a:spcPts val="10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в</a:t>
            </a:r>
            <a:r>
              <a:rPr kumimoji="0" lang="ru-RU" sz="1200" b="0" i="0" u="none" strike="noStrike" kern="1200" cap="none" spc="5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отношении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отдельных </a:t>
            </a:r>
            <a:r>
              <a:rPr kumimoji="0" lang="ru-RU" sz="1200" b="0" i="0" u="none" strike="noStrike" kern="1200" cap="none" spc="-33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случаях  9%, 15%,</a:t>
            </a:r>
            <a:r>
              <a:rPr kumimoji="0" lang="ru-RU" sz="1200" b="0" i="0" u="none" strike="noStrike" kern="1200" cap="none" spc="2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30%</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и</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35%</a:t>
            </a:r>
          </a:p>
        </p:txBody>
      </p:sp>
      <p:sp>
        <p:nvSpPr>
          <p:cNvPr id="72" name="Прямоугольник 71"/>
          <p:cNvSpPr/>
          <p:nvPr/>
        </p:nvSpPr>
        <p:spPr>
          <a:xfrm>
            <a:off x="324621" y="7546866"/>
            <a:ext cx="2667000" cy="1353319"/>
          </a:xfrm>
          <a:prstGeom prst="rect">
            <a:avLst/>
          </a:prstGeom>
        </p:spPr>
        <p:txBody>
          <a:bodyPr wrap="square">
            <a:spAutoFit/>
          </a:bodyPr>
          <a:lstStyle/>
          <a:p>
            <a:pPr marL="0" marR="22225" lvl="0" indent="0" algn="l" defTabSz="914400" rtl="0" eaLnBrk="1" fontAlgn="auto" latinLnBrk="0" hangingPunct="1">
              <a:lnSpc>
                <a:spcPct val="98000"/>
              </a:lnSpc>
              <a:spcBef>
                <a:spcPts val="230"/>
              </a:spcBef>
              <a:spcAft>
                <a:spcPts val="0"/>
              </a:spcAft>
              <a:buClrTx/>
              <a:buSzTx/>
              <a:buFontTx/>
              <a:buNone/>
              <a:tabLst/>
              <a:defRPr/>
            </a:pPr>
            <a:r>
              <a:rPr kumimoji="0" lang="ru-RU" sz="1200" b="0" i="0" u="sng"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Основные ставки:</a:t>
            </a:r>
            <a:r>
              <a:rPr kumimoji="0" lang="ru-RU" sz="1200" b="0" i="0" u="none" strike="noStrike" kern="1200" cap="none" spc="-35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p>
          <a:p>
            <a:pPr marL="0" marR="22225" lvl="0" indent="0" algn="l" defTabSz="914400" rtl="0" eaLnBrk="1" fontAlgn="auto" latinLnBrk="0" hangingPunct="1">
              <a:lnSpc>
                <a:spcPct val="98000"/>
              </a:lnSpc>
              <a:spcBef>
                <a:spcPts val="23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до</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45</a:t>
            </a:r>
            <a:r>
              <a:rPr kumimoji="0" lang="ru-RU" sz="1200" b="0" i="0" u="none" strike="noStrike" kern="1200" cap="none" spc="-1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л.с.</a:t>
            </a:r>
            <a:r>
              <a:rPr kumimoji="0" lang="ru-RU" sz="1200" b="0" i="0" u="none" strike="noStrike" kern="1200" cap="none" spc="-3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13,5</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руб.</a:t>
            </a:r>
          </a:p>
          <a:p>
            <a:pPr marL="0" marR="22225" lvl="0" indent="0" algn="l" defTabSz="914400" rtl="0" eaLnBrk="1" fontAlgn="auto" latinLnBrk="0" hangingPunct="1">
              <a:lnSpc>
                <a:spcPct val="98000"/>
              </a:lnSpc>
              <a:spcBef>
                <a:spcPts val="23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от</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45</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до</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100</a:t>
            </a:r>
            <a:r>
              <a:rPr kumimoji="0" lang="ru-RU" sz="1200" b="0" i="0" u="none" strike="noStrike" kern="1200" cap="none" spc="-1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л.с</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22,5</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руб.</a:t>
            </a:r>
          </a:p>
          <a:p>
            <a:pPr marL="0" marR="304800" lvl="0" indent="0" algn="l" defTabSz="914400" rtl="0" eaLnBrk="1" fontAlgn="auto" latinLnBrk="0" hangingPunct="1">
              <a:lnSpc>
                <a:spcPts val="132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от</a:t>
            </a:r>
            <a:r>
              <a:rPr kumimoji="0" lang="ru-RU" sz="1200" b="0" i="0" u="none" strike="noStrike" kern="1200" cap="none" spc="-2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100</a:t>
            </a:r>
            <a:r>
              <a:rPr kumimoji="0" lang="ru-RU" sz="1200" b="0" i="0" u="none" strike="noStrike" kern="1200" cap="none" spc="-2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до</a:t>
            </a:r>
            <a:r>
              <a:rPr kumimoji="0" lang="ru-RU" sz="1200" b="0" i="0" u="none" strike="noStrike" kern="1200" cap="none" spc="-3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150</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л.с.</a:t>
            </a:r>
            <a:r>
              <a:rPr kumimoji="0" lang="ru-RU" sz="1200" b="0" i="0" u="none" strike="noStrike" kern="1200" cap="none" spc="-4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31,5</a:t>
            </a:r>
            <a:r>
              <a:rPr kumimoji="0" lang="ru-RU" sz="1200" b="0" i="0" u="none" strike="noStrike" kern="1200" cap="none" spc="-2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руб.</a:t>
            </a:r>
          </a:p>
          <a:p>
            <a:pPr marL="0" marR="304800" lvl="0" indent="0" algn="l" defTabSz="914400" rtl="0" eaLnBrk="1" fontAlgn="auto" latinLnBrk="0" hangingPunct="1">
              <a:lnSpc>
                <a:spcPts val="132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от</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150</a:t>
            </a:r>
            <a:r>
              <a:rPr kumimoji="0" lang="ru-RU" sz="1200" b="0" i="0" u="none" strike="noStrike" kern="1200" cap="none" spc="3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до</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200</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л.с.</a:t>
            </a:r>
            <a:r>
              <a:rPr kumimoji="0" lang="ru-RU" sz="1200" b="0" i="0" u="none" strike="noStrike" kern="1200" cap="none" spc="-3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45</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руб.       </a:t>
            </a:r>
          </a:p>
          <a:p>
            <a:pPr marL="0" marR="304800" lvl="0" indent="0" algn="l" defTabSz="914400" rtl="0" eaLnBrk="1" fontAlgn="auto" latinLnBrk="0" hangingPunct="1">
              <a:lnSpc>
                <a:spcPts val="132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от</a:t>
            </a:r>
            <a:r>
              <a:rPr kumimoji="0" lang="ru-RU" sz="1200" b="0" i="0" u="none" strike="noStrike" kern="1200" cap="none" spc="-1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200</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до</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250</a:t>
            </a:r>
            <a:r>
              <a:rPr kumimoji="0" lang="ru-RU" sz="1200" b="0" i="0" u="none" strike="noStrike" kern="1200" cap="none" spc="-1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л.с.</a:t>
            </a:r>
            <a:r>
              <a:rPr kumimoji="0" lang="ru-RU" sz="1200" b="0" i="0" u="none" strike="noStrike" kern="1200" cap="none" spc="-3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75</a:t>
            </a:r>
            <a:r>
              <a:rPr kumimoji="0" lang="ru-RU" sz="1200" b="0" i="0" u="none" strike="noStrike" kern="1200" cap="none" spc="-1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руб.</a:t>
            </a:r>
          </a:p>
          <a:p>
            <a:pPr marL="0" marR="304800" lvl="0" indent="0" algn="l" defTabSz="914400" rtl="0" eaLnBrk="1" fontAlgn="auto" latinLnBrk="0" hangingPunct="1">
              <a:lnSpc>
                <a:spcPts val="132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от</a:t>
            </a:r>
            <a:r>
              <a:rPr kumimoji="0" lang="ru-RU" sz="1200" b="0" i="0" u="none" strike="noStrike" kern="1200" cap="none" spc="-2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250</a:t>
            </a:r>
            <a:r>
              <a:rPr kumimoji="0" lang="ru-RU" sz="1200" b="0" i="0" u="none" strike="noStrike" kern="1200" cap="none" spc="-2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л.с.</a:t>
            </a:r>
            <a:r>
              <a:rPr kumimoji="0" lang="ru-RU" sz="1200" b="0" i="0" u="none" strike="noStrike" kern="1200" cap="none" spc="-4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1200" b="0" i="0" u="none" strike="noStrike" kern="1200" cap="none" spc="-2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150</a:t>
            </a:r>
            <a:r>
              <a:rPr kumimoji="0" lang="ru-RU" sz="1200" b="0" i="0" u="none" strike="noStrike" kern="1200" cap="none" spc="-25"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руб.</a:t>
            </a:r>
          </a:p>
        </p:txBody>
      </p:sp>
      <p:sp>
        <p:nvSpPr>
          <p:cNvPr id="47" name="object 43"/>
          <p:cNvSpPr/>
          <p:nvPr/>
        </p:nvSpPr>
        <p:spPr>
          <a:xfrm>
            <a:off x="3667801" y="4170846"/>
            <a:ext cx="2876508" cy="499077"/>
          </a:xfrm>
          <a:custGeom>
            <a:avLst/>
            <a:gdLst/>
            <a:ahLst/>
            <a:cxnLst/>
            <a:rect l="l" t="t" r="r" b="b"/>
            <a:pathLst>
              <a:path w="2811780" h="581660">
                <a:moveTo>
                  <a:pt x="0" y="96900"/>
                </a:moveTo>
                <a:lnTo>
                  <a:pt x="7610" y="59150"/>
                </a:lnTo>
                <a:lnTo>
                  <a:pt x="28363" y="28352"/>
                </a:lnTo>
                <a:lnTo>
                  <a:pt x="59144" y="7604"/>
                </a:lnTo>
                <a:lnTo>
                  <a:pt x="96837" y="0"/>
                </a:lnTo>
                <a:lnTo>
                  <a:pt x="2714828" y="0"/>
                </a:lnTo>
                <a:lnTo>
                  <a:pt x="2752578" y="7604"/>
                </a:lnTo>
                <a:lnTo>
                  <a:pt x="2783376" y="28352"/>
                </a:lnTo>
                <a:lnTo>
                  <a:pt x="2804125" y="59150"/>
                </a:lnTo>
                <a:lnTo>
                  <a:pt x="2811729" y="96900"/>
                </a:lnTo>
                <a:lnTo>
                  <a:pt x="2811729" y="484250"/>
                </a:lnTo>
                <a:lnTo>
                  <a:pt x="2804125" y="521948"/>
                </a:lnTo>
                <a:lnTo>
                  <a:pt x="2783376" y="552751"/>
                </a:lnTo>
                <a:lnTo>
                  <a:pt x="2752578" y="573530"/>
                </a:lnTo>
                <a:lnTo>
                  <a:pt x="2714828" y="581151"/>
                </a:lnTo>
                <a:lnTo>
                  <a:pt x="96837" y="581151"/>
                </a:lnTo>
                <a:lnTo>
                  <a:pt x="59144" y="573530"/>
                </a:lnTo>
                <a:lnTo>
                  <a:pt x="28363" y="552751"/>
                </a:lnTo>
                <a:lnTo>
                  <a:pt x="7610" y="521948"/>
                </a:lnTo>
                <a:lnTo>
                  <a:pt x="0" y="484250"/>
                </a:lnTo>
                <a:lnTo>
                  <a:pt x="0" y="96900"/>
                </a:lnTo>
                <a:close/>
              </a:path>
            </a:pathLst>
          </a:custGeom>
          <a:ln w="25400">
            <a:solidFill>
              <a:srgbClr val="4672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B699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Другая 2">
      <a:dk1>
        <a:sysClr val="windowText" lastClr="000000"/>
      </a:dk1>
      <a:lt1>
        <a:sysClr val="window" lastClr="FFFFFF"/>
      </a:lt1>
      <a:dk2>
        <a:srgbClr val="025373"/>
      </a:dk2>
      <a:lt2>
        <a:srgbClr val="E7E6E6"/>
      </a:lt2>
      <a:accent1>
        <a:srgbClr val="025373"/>
      </a:accent1>
      <a:accent2>
        <a:srgbClr val="0378A6"/>
      </a:accent2>
      <a:accent3>
        <a:srgbClr val="F2CB05"/>
      </a:accent3>
      <a:accent4>
        <a:srgbClr val="D6D6D6"/>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37760</TotalTime>
  <Words>14171</Words>
  <Application>Microsoft Office PowerPoint</Application>
  <PresentationFormat>Экран (4:3)</PresentationFormat>
  <Paragraphs>4212</Paragraphs>
  <Slides>78</Slides>
  <Notes>19</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2</vt:i4>
      </vt:variant>
      <vt:variant>
        <vt:lpstr>Заголовки слайдов</vt:lpstr>
      </vt:variant>
      <vt:variant>
        <vt:i4>78</vt:i4>
      </vt:variant>
    </vt:vector>
  </HeadingPairs>
  <TitlesOfParts>
    <vt:vector size="94" baseType="lpstr">
      <vt:lpstr>微软雅黑</vt:lpstr>
      <vt:lpstr>Arial</vt:lpstr>
      <vt:lpstr>Calibri</vt:lpstr>
      <vt:lpstr>Calibri Light</vt:lpstr>
      <vt:lpstr>Century</vt:lpstr>
      <vt:lpstr>Century Gothic</vt:lpstr>
      <vt:lpstr>Encode Sans Semi Condensed</vt:lpstr>
      <vt:lpstr>Franklin Gothic Medium</vt:lpstr>
      <vt:lpstr>Gabriola</vt:lpstr>
      <vt:lpstr>Oswald Medium</vt:lpstr>
      <vt:lpstr>Segoe UI</vt:lpstr>
      <vt:lpstr>Tahoma</vt:lpstr>
      <vt:lpstr>Times New Roman</vt:lpstr>
      <vt:lpstr>Verdana</vt:lpstr>
      <vt:lpstr>Office Theme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НА ЧЕМ ОСНОВАНО СОСТАВЛЕНИЕ ПРОЕКТА БЮДЖЕТА</vt:lpstr>
      <vt:lpstr>КАК ПРОИСХОДИТ СОСТАВЛЕНИЕ БЮДЖЕТА  МУНИЦИПАЛЬНОГО ОКРУГА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ДОХОДЫ БЮДЖЕТА МУНИЦИПАЛЬНОГО ОКРУГА СЕМЕНОВСКИЙ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ПРОГРАММНЫЕ И НЕПРОГРАММНЫЕ РАСХОДЫ БЮДЖЕТА МУНИЦИПАЛЬНОГО ОКРУГА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BUDGET2</cp:lastModifiedBy>
  <cp:revision>2004</cp:revision>
  <cp:lastPrinted>2024-12-05T07:59:49Z</cp:lastPrinted>
  <dcterms:created xsi:type="dcterms:W3CDTF">2021-12-05T01:35:03Z</dcterms:created>
  <dcterms:modified xsi:type="dcterms:W3CDTF">2025-12-08T10:09:55Z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2021-11-03T00:00:00Z</vt:filetime>
  </property>
  <property fmtid="{D5CDD505-2E9C-101B-9397-08002B2CF9AE}" pid="3" name="Creator">
    <vt:lpwstr>Microsoft® PowerPoint® 2010</vt:lpwstr>
  </property>
  <property fmtid="{D5CDD505-2E9C-101B-9397-08002B2CF9AE}" pid="4" name="LastSaved">
    <vt:filetime>2021-12-05T00:00:00Z</vt:filetime>
  </property>
</Properties>
</file>