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3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3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3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3.xml" ContentType="application/vnd.openxmlformats-officedocument.drawingml.chart+xml"/>
  <Override PartName="/ppt/drawings/drawing1.xml" ContentType="application/vnd.openxmlformats-officedocument.drawingml.chartshapes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bookmarkIdSeed="9">
  <p:sldMasterIdLst>
    <p:sldMasterId id="2147483648" r:id="rId1"/>
  </p:sldMasterIdLst>
  <p:notesMasterIdLst>
    <p:notesMasterId r:id="rId77"/>
  </p:notesMasterIdLst>
  <p:sldIdLst>
    <p:sldId id="268" r:id="rId2"/>
    <p:sldId id="402" r:id="rId3"/>
    <p:sldId id="258" r:id="rId4"/>
    <p:sldId id="259" r:id="rId5"/>
    <p:sldId id="390" r:id="rId6"/>
    <p:sldId id="262" r:id="rId7"/>
    <p:sldId id="460" r:id="rId8"/>
    <p:sldId id="479" r:id="rId9"/>
    <p:sldId id="440" r:id="rId10"/>
    <p:sldId id="441" r:id="rId11"/>
    <p:sldId id="442" r:id="rId12"/>
    <p:sldId id="443" r:id="rId13"/>
    <p:sldId id="459" r:id="rId14"/>
    <p:sldId id="445" r:id="rId15"/>
    <p:sldId id="430" r:id="rId16"/>
    <p:sldId id="431" r:id="rId17"/>
    <p:sldId id="448" r:id="rId18"/>
    <p:sldId id="449" r:id="rId19"/>
    <p:sldId id="450" r:id="rId20"/>
    <p:sldId id="451" r:id="rId21"/>
    <p:sldId id="452" r:id="rId22"/>
    <p:sldId id="281" r:id="rId23"/>
    <p:sldId id="282" r:id="rId24"/>
    <p:sldId id="437" r:id="rId25"/>
    <p:sldId id="285" r:id="rId26"/>
    <p:sldId id="284" r:id="rId27"/>
    <p:sldId id="347" r:id="rId28"/>
    <p:sldId id="404" r:id="rId29"/>
    <p:sldId id="467" r:id="rId30"/>
    <p:sldId id="344" r:id="rId31"/>
    <p:sldId id="345" r:id="rId32"/>
    <p:sldId id="346" r:id="rId33"/>
    <p:sldId id="291" r:id="rId34"/>
    <p:sldId id="461" r:id="rId35"/>
    <p:sldId id="462" r:id="rId36"/>
    <p:sldId id="407" r:id="rId37"/>
    <p:sldId id="408" r:id="rId38"/>
    <p:sldId id="470" r:id="rId39"/>
    <p:sldId id="471" r:id="rId40"/>
    <p:sldId id="472" r:id="rId41"/>
    <p:sldId id="473" r:id="rId42"/>
    <p:sldId id="478" r:id="rId43"/>
    <p:sldId id="475" r:id="rId44"/>
    <p:sldId id="476" r:id="rId45"/>
    <p:sldId id="477" r:id="rId46"/>
    <p:sldId id="357" r:id="rId47"/>
    <p:sldId id="358" r:id="rId48"/>
    <p:sldId id="360" r:id="rId49"/>
    <p:sldId id="361" r:id="rId50"/>
    <p:sldId id="385" r:id="rId51"/>
    <p:sldId id="363" r:id="rId52"/>
    <p:sldId id="386" r:id="rId53"/>
    <p:sldId id="364" r:id="rId54"/>
    <p:sldId id="365" r:id="rId55"/>
    <p:sldId id="366" r:id="rId56"/>
    <p:sldId id="368" r:id="rId57"/>
    <p:sldId id="369" r:id="rId58"/>
    <p:sldId id="370" r:id="rId59"/>
    <p:sldId id="371" r:id="rId60"/>
    <p:sldId id="463" r:id="rId61"/>
    <p:sldId id="464" r:id="rId62"/>
    <p:sldId id="376" r:id="rId63"/>
    <p:sldId id="420" r:id="rId64"/>
    <p:sldId id="421" r:id="rId65"/>
    <p:sldId id="422" r:id="rId66"/>
    <p:sldId id="466" r:id="rId67"/>
    <p:sldId id="468" r:id="rId68"/>
    <p:sldId id="367" r:id="rId69"/>
    <p:sldId id="377" r:id="rId70"/>
    <p:sldId id="465" r:id="rId71"/>
    <p:sldId id="378" r:id="rId72"/>
    <p:sldId id="469" r:id="rId73"/>
    <p:sldId id="379" r:id="rId74"/>
    <p:sldId id="453" r:id="rId75"/>
    <p:sldId id="380" r:id="rId76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DGET2" initials="B" lastIdx="1" clrIdx="0">
    <p:extLst>
      <p:ext uri="{19B8F6BF-5375-455C-9EA6-DF929625EA0E}">
        <p15:presenceInfo xmlns:p15="http://schemas.microsoft.com/office/powerpoint/2012/main" userId="BUDGET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A30"/>
    <a:srgbClr val="A8363E"/>
    <a:srgbClr val="008080"/>
    <a:srgbClr val="990033"/>
    <a:srgbClr val="9A3239"/>
    <a:srgbClr val="D1F4FF"/>
    <a:srgbClr val="EDF6F9"/>
    <a:srgbClr val="336699"/>
    <a:srgbClr val="CCDEFC"/>
    <a:srgbClr val="D0B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0" autoAdjust="0"/>
    <p:restoredTop sz="79298" autoAdjust="0"/>
  </p:normalViewPr>
  <p:slideViewPr>
    <p:cSldViewPr>
      <p:cViewPr varScale="1">
        <p:scale>
          <a:sx n="68" d="100"/>
          <a:sy n="68" d="100"/>
        </p:scale>
        <p:origin x="330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58231226647762E-2"/>
          <c:y val="0.10578418776276854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008080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00808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45539</c:v>
                </c:pt>
                <c:pt idx="1">
                  <c:v>45129</c:v>
                </c:pt>
                <c:pt idx="2">
                  <c:v>44694</c:v>
                </c:pt>
                <c:pt idx="3">
                  <c:v>44254</c:v>
                </c:pt>
                <c:pt idx="4">
                  <c:v>43824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12-4C55-86D5-83807AC87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439488"/>
        <c:axId val="53092352"/>
      </c:lineChart>
      <c:catAx>
        <c:axId val="51439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297083"/>
                </a:solidFill>
              </a:defRPr>
            </a:pPr>
            <a:endParaRPr lang="ru-RU"/>
          </a:p>
        </c:txPr>
        <c:crossAx val="53092352"/>
        <c:crosses val="autoZero"/>
        <c:auto val="1"/>
        <c:lblAlgn val="ctr"/>
        <c:lblOffset val="100"/>
        <c:noMultiLvlLbl val="0"/>
      </c:catAx>
      <c:valAx>
        <c:axId val="53092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439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34071821604402E-2"/>
          <c:y val="0"/>
          <c:w val="0.94253185635679115"/>
          <c:h val="0.72464809298522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9708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A7C-4766-847D-38BDC4C8A6F9}"/>
              </c:ext>
            </c:extLst>
          </c:dPt>
          <c:dLbls>
            <c:dLbl>
              <c:idx val="0"/>
              <c:layout>
                <c:manualLayout>
                  <c:x val="1.0161167358696628E-3"/>
                  <c:y val="0.342971089244808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2 117,3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15997762993369"/>
                      <c:h val="0.4250763274661864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BA7C-4766-847D-38BDC4C8A6F9}"/>
                </c:ext>
              </c:extLst>
            </c:dLbl>
            <c:dLbl>
              <c:idx val="1"/>
              <c:layout>
                <c:manualLayout>
                  <c:x val="-2.0938962429895695E-3"/>
                  <c:y val="0.4070714445183850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1 797,2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A7C-4766-847D-38BDC4C8A6F9}"/>
                </c:ext>
              </c:extLst>
            </c:dLbl>
            <c:dLbl>
              <c:idx val="2"/>
              <c:layout>
                <c:manualLayout>
                  <c:x val="0"/>
                  <c:y val="0.2885512031132561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1 263,4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A7C-4766-847D-38BDC4C8A6F9}"/>
                </c:ext>
              </c:extLst>
            </c:dLbl>
            <c:dLbl>
              <c:idx val="3"/>
              <c:layout>
                <c:manualLayout>
                  <c:x val="0"/>
                  <c:y val="0.2703173198201592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1 168,5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A7C-4766-847D-38BDC4C8A6F9}"/>
                </c:ext>
              </c:extLst>
            </c:dLbl>
            <c:dLbl>
              <c:idx val="4"/>
              <c:layout>
                <c:manualLayout>
                  <c:x val="0"/>
                  <c:y val="0.2703173198201593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1 146,9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A7C-4766-847D-38BDC4C8A6F9}"/>
                </c:ext>
              </c:extLst>
            </c:dLbl>
            <c:dLbl>
              <c:idx val="5"/>
              <c:layout>
                <c:manualLayout>
                  <c:x val="-2.0938962429896462E-3"/>
                  <c:y val="0.2338495532339658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921,4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A7C-4766-847D-38BDC4C8A6F9}"/>
                </c:ext>
              </c:extLst>
            </c:dLbl>
            <c:dLbl>
              <c:idx val="6"/>
              <c:layout>
                <c:manualLayout>
                  <c:x val="4.1877924859789854E-3"/>
                  <c:y val="0.2338495532339658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908,0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A7C-4766-847D-38BDC4C8A6F9}"/>
                </c:ext>
              </c:extLst>
            </c:dLbl>
            <c:dLbl>
              <c:idx val="7"/>
              <c:layout>
                <c:manualLayout>
                  <c:x val="-1.5355061732273412E-16"/>
                  <c:y val="0.2247326115874174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750,5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A7C-4766-847D-38BDC4C8A6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2117.3000000000002</c:v>
                </c:pt>
                <c:pt idx="1">
                  <c:v>1797.2</c:v>
                </c:pt>
                <c:pt idx="2">
                  <c:v>1263.4000000000001</c:v>
                </c:pt>
                <c:pt idx="3">
                  <c:v>1168.5</c:v>
                </c:pt>
                <c:pt idx="4">
                  <c:v>1146.9000000000001</c:v>
                </c:pt>
                <c:pt idx="5" formatCode="General">
                  <c:v>921.4</c:v>
                </c:pt>
                <c:pt idx="6" formatCode="General">
                  <c:v>908</c:v>
                </c:pt>
                <c:pt idx="7" formatCode="General">
                  <c:v>921.4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7C-4766-847D-38BDC4C8A6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1638144"/>
        <c:axId val="81639680"/>
      </c:barChart>
      <c:catAx>
        <c:axId val="8163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6726B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639680"/>
        <c:crosses val="autoZero"/>
        <c:auto val="1"/>
        <c:lblAlgn val="ctr"/>
        <c:lblOffset val="100"/>
        <c:noMultiLvlLbl val="0"/>
      </c:catAx>
      <c:valAx>
        <c:axId val="8163968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163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58231226647762E-2"/>
          <c:y val="0.10578418776276854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008080"/>
              </a:solidFill>
            </a:ln>
          </c:spPr>
          <c:marker>
            <c:spPr>
              <a:solidFill>
                <a:srgbClr val="297083"/>
              </a:solidFill>
            </c:spPr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107</c:v>
                </c:pt>
                <c:pt idx="1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0A-41FA-A553-4E61BEAC4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679872"/>
        <c:axId val="81681792"/>
      </c:lineChart>
      <c:catAx>
        <c:axId val="8167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681792"/>
        <c:crosses val="autoZero"/>
        <c:auto val="1"/>
        <c:lblAlgn val="ctr"/>
        <c:lblOffset val="100"/>
        <c:noMultiLvlLbl val="0"/>
      </c:catAx>
      <c:valAx>
        <c:axId val="816817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81679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09674239945409E-2"/>
          <c:y val="1.2800915641965897E-3"/>
          <c:w val="0.94510210144597218"/>
          <c:h val="0.8586909269017463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990033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rgbClr val="990033"/>
                </a:solidFill>
              </a:ln>
            </c:spPr>
          </c:marker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39.5</c:v>
                </c:pt>
                <c:pt idx="1">
                  <c:v>30</c:v>
                </c:pt>
                <c:pt idx="2">
                  <c:v>27.7</c:v>
                </c:pt>
                <c:pt idx="3">
                  <c:v>33.299999999999997</c:v>
                </c:pt>
                <c:pt idx="4">
                  <c:v>36.9</c:v>
                </c:pt>
                <c:pt idx="5">
                  <c:v>33.9</c:v>
                </c:pt>
                <c:pt idx="6">
                  <c:v>27.9</c:v>
                </c:pt>
                <c:pt idx="7">
                  <c:v>33.299999999999997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C7-4B0D-9CCB-1BD06FD52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816192"/>
        <c:axId val="81822464"/>
      </c:lineChart>
      <c:catAx>
        <c:axId val="81816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822464"/>
        <c:crosses val="autoZero"/>
        <c:auto val="1"/>
        <c:lblAlgn val="ctr"/>
        <c:lblOffset val="100"/>
        <c:noMultiLvlLbl val="0"/>
      </c:catAx>
      <c:valAx>
        <c:axId val="818224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81816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58231226647762E-2"/>
          <c:y val="0.10578418776276854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990033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rgbClr val="990033"/>
                </a:solidFill>
              </a:ln>
            </c:spPr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107</c:v>
                </c:pt>
                <c:pt idx="1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0A-41FA-A553-4E61BEAC4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830272"/>
        <c:axId val="81832192"/>
      </c:lineChart>
      <c:catAx>
        <c:axId val="81830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832192"/>
        <c:crosses val="autoZero"/>
        <c:auto val="1"/>
        <c:lblAlgn val="ctr"/>
        <c:lblOffset val="100"/>
        <c:noMultiLvlLbl val="0"/>
      </c:catAx>
      <c:valAx>
        <c:axId val="818321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81830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34071821604402E-2"/>
          <c:y val="0"/>
          <c:w val="0.94253185635679115"/>
          <c:h val="0.72464809298522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9708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2DE-41A5-992E-6CFB77960379}"/>
              </c:ext>
            </c:extLst>
          </c:dPt>
          <c:dLbls>
            <c:dLbl>
              <c:idx val="0"/>
              <c:layout>
                <c:manualLayout>
                  <c:x val="1.0161167358696628E-3"/>
                  <c:y val="0.419898970971721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2 128,4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1599712371324"/>
                      <c:h val="0.425076459894936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02DE-41A5-992E-6CFB77960379}"/>
                </c:ext>
              </c:extLst>
            </c:dLbl>
            <c:dLbl>
              <c:idx val="1"/>
              <c:layout>
                <c:manualLayout>
                  <c:x val="4.187792485979139E-3"/>
                  <c:y val="0.418517694393695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1 987,9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2DE-41A5-992E-6CFB77960379}"/>
                </c:ext>
              </c:extLst>
            </c:dLbl>
            <c:dLbl>
              <c:idx val="2"/>
              <c:layout>
                <c:manualLayout>
                  <c:x val="3.8387654330683529E-17"/>
                  <c:y val="0.3937282365984291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1 827,7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2DE-41A5-992E-6CFB77960379}"/>
                </c:ext>
              </c:extLst>
            </c:dLbl>
            <c:dLbl>
              <c:idx val="3"/>
              <c:layout>
                <c:manualLayout>
                  <c:x val="0"/>
                  <c:y val="0.352414208605945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1 685,8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2DE-41A5-992E-6CFB77960379}"/>
                </c:ext>
              </c:extLst>
            </c:dLbl>
            <c:dLbl>
              <c:idx val="4"/>
              <c:layout>
                <c:manualLayout>
                  <c:x val="2.0938962429895695E-3"/>
                  <c:y val="0.319362465712069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1 564,0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2DE-41A5-992E-6CFB77960379}"/>
                </c:ext>
              </c:extLst>
            </c:dLbl>
            <c:dLbl>
              <c:idx val="5"/>
              <c:layout>
                <c:manualLayout>
                  <c:x val="2.0938962429895695E-3"/>
                  <c:y val="0.236733108477381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1 252,8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2DE-41A5-992E-6CFB77960379}"/>
                </c:ext>
              </c:extLst>
            </c:dLbl>
            <c:dLbl>
              <c:idx val="6"/>
              <c:layout>
                <c:manualLayout>
                  <c:x val="0"/>
                  <c:y val="0.178892558413099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6E-4EDB-AA02-11D42F11CA12}"/>
                </c:ext>
              </c:extLst>
            </c:dLbl>
            <c:dLbl>
              <c:idx val="7"/>
              <c:layout>
                <c:manualLayout>
                  <c:x val="0"/>
                  <c:y val="0.17062962268963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1 044,1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2DE-41A5-992E-6CFB779603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2128.4</c:v>
                </c:pt>
                <c:pt idx="1">
                  <c:v>1987.9</c:v>
                </c:pt>
                <c:pt idx="2">
                  <c:v>1827.7</c:v>
                </c:pt>
                <c:pt idx="3">
                  <c:v>1685.8</c:v>
                </c:pt>
                <c:pt idx="4">
                  <c:v>1564</c:v>
                </c:pt>
                <c:pt idx="5">
                  <c:v>1252.8</c:v>
                </c:pt>
                <c:pt idx="6">
                  <c:v>1055.5999999999999</c:v>
                </c:pt>
                <c:pt idx="7">
                  <c:v>1044.0999999999999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DE-41A5-992E-6CFB7796037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2842624"/>
        <c:axId val="92852608"/>
      </c:barChart>
      <c:catAx>
        <c:axId val="9284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6726B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852608"/>
        <c:crosses val="autoZero"/>
        <c:auto val="1"/>
        <c:lblAlgn val="ctr"/>
        <c:lblOffset val="100"/>
        <c:noMultiLvlLbl val="0"/>
      </c:catAx>
      <c:valAx>
        <c:axId val="92852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84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67075463336582E-2"/>
          <c:y val="0.13516260927840484"/>
          <c:w val="0.94510210144597218"/>
          <c:h val="0.8586909269017463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46726B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46726B"/>
                </a:solidFill>
              </a:ln>
            </c:spPr>
          </c:marker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46.7</c:v>
                </c:pt>
                <c:pt idx="1">
                  <c:v>41.5</c:v>
                </c:pt>
                <c:pt idx="2">
                  <c:v>40.299999999999997</c:v>
                </c:pt>
                <c:pt idx="3">
                  <c:v>48.9</c:v>
                </c:pt>
                <c:pt idx="4">
                  <c:v>53.9</c:v>
                </c:pt>
                <c:pt idx="5">
                  <c:v>48.7</c:v>
                </c:pt>
                <c:pt idx="6">
                  <c:v>46.4</c:v>
                </c:pt>
                <c:pt idx="7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DD-494A-99DF-DD68AA3C0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880256"/>
        <c:axId val="92907008"/>
      </c:lineChart>
      <c:catAx>
        <c:axId val="92880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907008"/>
        <c:crosses val="autoZero"/>
        <c:auto val="1"/>
        <c:lblAlgn val="ctr"/>
        <c:lblOffset val="100"/>
        <c:noMultiLvlLbl val="0"/>
      </c:catAx>
      <c:valAx>
        <c:axId val="92907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2880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34071821604402E-2"/>
          <c:y val="0"/>
          <c:w val="0.94253185635679115"/>
          <c:h val="0.72464809298522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9708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17DD-4A53-B591-FF3CA66C42B5}"/>
              </c:ext>
            </c:extLst>
          </c:dPt>
          <c:dLbls>
            <c:dLbl>
              <c:idx val="0"/>
              <c:layout>
                <c:manualLayout>
                  <c:x val="3.1100129788592321E-3"/>
                  <c:y val="0.452952015115316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2 133,0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15997762993369"/>
                      <c:h val="0.4416025150554592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17DD-4A53-B591-FF3CA66C42B5}"/>
                </c:ext>
              </c:extLst>
            </c:dLbl>
            <c:dLbl>
              <c:idx val="1"/>
              <c:layout>
                <c:manualLayout>
                  <c:x val="0"/>
                  <c:y val="0.464287201428251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1 934,2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7DD-4A53-B591-FF3CA66C42B5}"/>
                </c:ext>
              </c:extLst>
            </c:dLbl>
            <c:dLbl>
              <c:idx val="2"/>
              <c:layout>
                <c:manualLayout>
                  <c:x val="3.8387654330683529E-17"/>
                  <c:y val="0.422240569843277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1 768,1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7DD-4A53-B591-FF3CA66C42B5}"/>
                </c:ext>
              </c:extLst>
            </c:dLbl>
            <c:dLbl>
              <c:idx val="3"/>
              <c:layout>
                <c:manualLayout>
                  <c:x val="-2.0938962429895695E-3"/>
                  <c:y val="0.385465951499820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1 657,6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7DD-4A53-B591-FF3CA66C42B5}"/>
                </c:ext>
              </c:extLst>
            </c:dLbl>
            <c:dLbl>
              <c:idx val="4"/>
              <c:layout>
                <c:manualLayout>
                  <c:x val="0"/>
                  <c:y val="0.344151272882476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1 528,7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7DD-4A53-B591-FF3CA66C42B5}"/>
                </c:ext>
              </c:extLst>
            </c:dLbl>
            <c:dLbl>
              <c:idx val="5"/>
              <c:layout>
                <c:manualLayout>
                  <c:x val="2.0938962429895695E-3"/>
                  <c:y val="0.26978485137125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1 248,6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7DD-4A53-B591-FF3CA66C42B5}"/>
                </c:ext>
              </c:extLst>
            </c:dLbl>
            <c:dLbl>
              <c:idx val="6"/>
              <c:layout>
                <c:manualLayout>
                  <c:x val="-2.0938962429895695E-3"/>
                  <c:y val="0.203681365583506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1 016,5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7DD-4A53-B591-FF3CA66C42B5}"/>
                </c:ext>
              </c:extLst>
            </c:dLbl>
            <c:dLbl>
              <c:idx val="7"/>
              <c:layout>
                <c:manualLayout>
                  <c:x val="-2.0938962429895695E-3"/>
                  <c:y val="0.203681365583506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1 015,4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7DD-4A53-B591-FF3CA66C42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2133</c:v>
                </c:pt>
                <c:pt idx="1">
                  <c:v>1934.2</c:v>
                </c:pt>
                <c:pt idx="2">
                  <c:v>1768.1</c:v>
                </c:pt>
                <c:pt idx="3">
                  <c:v>1657.6</c:v>
                </c:pt>
                <c:pt idx="4">
                  <c:v>1528.7</c:v>
                </c:pt>
                <c:pt idx="5">
                  <c:v>1248.5999999999999</c:v>
                </c:pt>
                <c:pt idx="6">
                  <c:v>1016.5</c:v>
                </c:pt>
                <c:pt idx="7">
                  <c:v>1015.4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DD-4A53-B591-FF3CA66C42B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3709056"/>
        <c:axId val="93710592"/>
      </c:barChart>
      <c:catAx>
        <c:axId val="937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6726B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710592"/>
        <c:crosses val="autoZero"/>
        <c:auto val="1"/>
        <c:lblAlgn val="ctr"/>
        <c:lblOffset val="100"/>
        <c:noMultiLvlLbl val="0"/>
      </c:catAx>
      <c:valAx>
        <c:axId val="93710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70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34071821604402E-2"/>
          <c:y val="0"/>
          <c:w val="0.94253185635679115"/>
          <c:h val="0.72464809298522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9708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A7C-4766-847D-38BDC4C8A6F9}"/>
              </c:ext>
            </c:extLst>
          </c:dPt>
          <c:dLbls>
            <c:dLbl>
              <c:idx val="0"/>
              <c:layout>
                <c:manualLayout>
                  <c:x val="1.0160342990097025E-3"/>
                  <c:y val="0.434140864645002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2 190,1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1599712371324"/>
                      <c:h val="0.425076459894936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BA7C-4766-847D-38BDC4C8A6F9}"/>
                </c:ext>
              </c:extLst>
            </c:dLbl>
            <c:dLbl>
              <c:idx val="1"/>
              <c:layout>
                <c:manualLayout>
                  <c:x val="-4.187792485979139E-3"/>
                  <c:y val="0.425305327811481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1 915,4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A7C-4766-847D-38BDC4C8A6F9}"/>
                </c:ext>
              </c:extLst>
            </c:dLbl>
            <c:dLbl>
              <c:idx val="2"/>
              <c:layout>
                <c:manualLayout>
                  <c:x val="2.0938962429895309E-3"/>
                  <c:y val="0.388837561225288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1 802,8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A7C-4766-847D-38BDC4C8A6F9}"/>
                </c:ext>
              </c:extLst>
            </c:dLbl>
            <c:dLbl>
              <c:idx val="3"/>
              <c:layout>
                <c:manualLayout>
                  <c:x val="0"/>
                  <c:y val="0.370603677932191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1 692,4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A7C-4766-847D-38BDC4C8A6F9}"/>
                </c:ext>
              </c:extLst>
            </c:dLbl>
            <c:dLbl>
              <c:idx val="4"/>
              <c:layout>
                <c:manualLayout>
                  <c:x val="-2.0938962429895695E-3"/>
                  <c:y val="0.32501896969944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1 556,3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A7C-4766-847D-38BDC4C8A6F9}"/>
                </c:ext>
              </c:extLst>
            </c:dLbl>
            <c:dLbl>
              <c:idx val="5"/>
              <c:layout>
                <c:manualLayout>
                  <c:x val="2.0938962429895695E-3"/>
                  <c:y val="0.252083436527062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1 272,0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A7C-4766-847D-38BDC4C8A6F9}"/>
                </c:ext>
              </c:extLst>
            </c:dLbl>
            <c:dLbl>
              <c:idx val="6"/>
              <c:layout>
                <c:manualLayout>
                  <c:x val="-2.0938962429895695E-3"/>
                  <c:y val="0.197381786647772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1 065,0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A7C-4766-847D-38BDC4C8A6F9}"/>
                </c:ext>
              </c:extLst>
            </c:dLbl>
            <c:dLbl>
              <c:idx val="7"/>
              <c:layout>
                <c:manualLayout>
                  <c:x val="0"/>
                  <c:y val="0.188264845001223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 1 047,0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A7C-4766-847D-38BDC4C8A6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2190.1</c:v>
                </c:pt>
                <c:pt idx="1">
                  <c:v>1915.4</c:v>
                </c:pt>
                <c:pt idx="2">
                  <c:v>1802.8</c:v>
                </c:pt>
                <c:pt idx="3">
                  <c:v>1692.4</c:v>
                </c:pt>
                <c:pt idx="4">
                  <c:v>1556.3</c:v>
                </c:pt>
                <c:pt idx="5">
                  <c:v>1272</c:v>
                </c:pt>
                <c:pt idx="6">
                  <c:v>1065</c:v>
                </c:pt>
                <c:pt idx="7">
                  <c:v>1047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7C-4766-847D-38BDC4C8A6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4045696"/>
        <c:axId val="94047232"/>
      </c:barChart>
      <c:catAx>
        <c:axId val="9404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6726B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047232"/>
        <c:crosses val="autoZero"/>
        <c:auto val="1"/>
        <c:lblAlgn val="ctr"/>
        <c:lblOffset val="100"/>
        <c:noMultiLvlLbl val="0"/>
      </c:catAx>
      <c:valAx>
        <c:axId val="94047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404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58231226647762E-2"/>
          <c:y val="0.10578418776276854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008080"/>
              </a:solidFill>
            </a:ln>
          </c:spPr>
          <c:marker>
            <c:spPr>
              <a:solidFill>
                <a:srgbClr val="297083"/>
              </a:solidFill>
            </c:spPr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107</c:v>
                </c:pt>
                <c:pt idx="1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0A-41FA-A553-4E61BEAC4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079232"/>
        <c:axId val="97419648"/>
      </c:lineChart>
      <c:catAx>
        <c:axId val="9407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419648"/>
        <c:crosses val="autoZero"/>
        <c:auto val="1"/>
        <c:lblAlgn val="ctr"/>
        <c:lblOffset val="100"/>
        <c:noMultiLvlLbl val="0"/>
      </c:catAx>
      <c:valAx>
        <c:axId val="974196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4079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4032099523985E-2"/>
          <c:y val="1.2800915641965921E-3"/>
          <c:w val="0.94510210144597218"/>
          <c:h val="0.8586909269017463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46726B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46726B"/>
                </a:solidFill>
              </a:ln>
            </c:spPr>
          </c:marker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46.8</c:v>
                </c:pt>
                <c:pt idx="1">
                  <c:v>40.299999999999997</c:v>
                </c:pt>
                <c:pt idx="2">
                  <c:v>38.9</c:v>
                </c:pt>
                <c:pt idx="3">
                  <c:v>48.1</c:v>
                </c:pt>
                <c:pt idx="4">
                  <c:v>52.7</c:v>
                </c:pt>
                <c:pt idx="5">
                  <c:v>48.5</c:v>
                </c:pt>
                <c:pt idx="6">
                  <c:v>44.7</c:v>
                </c:pt>
                <c:pt idx="7">
                  <c:v>38.9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EE-4245-A47A-961DFF882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718272"/>
        <c:axId val="97720192"/>
      </c:lineChart>
      <c:catAx>
        <c:axId val="97718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720192"/>
        <c:crosses val="autoZero"/>
        <c:auto val="1"/>
        <c:lblAlgn val="ctr"/>
        <c:lblOffset val="100"/>
        <c:noMultiLvlLbl val="0"/>
      </c:catAx>
      <c:valAx>
        <c:axId val="977201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7718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97962742922829E-2"/>
          <c:y val="0.12303702077147557"/>
          <c:w val="0.94510210144597218"/>
          <c:h val="0.5997871269080327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rgbClr val="990033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4772.7</c:v>
                </c:pt>
                <c:pt idx="1">
                  <c:v>5267.3</c:v>
                </c:pt>
                <c:pt idx="2">
                  <c:v>5743.3</c:v>
                </c:pt>
                <c:pt idx="3">
                  <c:v>6145.3</c:v>
                </c:pt>
                <c:pt idx="4">
                  <c:v>6550.9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D4-4112-8301-278DBDD60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36384"/>
        <c:axId val="53138560"/>
      </c:lineChart>
      <c:catAx>
        <c:axId val="53136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53138560"/>
        <c:crosses val="autoZero"/>
        <c:auto val="1"/>
        <c:lblAlgn val="ctr"/>
        <c:lblOffset val="100"/>
        <c:noMultiLvlLbl val="0"/>
      </c:catAx>
      <c:valAx>
        <c:axId val="53138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313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solidFill>
            <a:srgbClr val="7F2F2D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09674239945409E-2"/>
          <c:y val="1.2800915641965897E-3"/>
          <c:w val="0.94510210144597218"/>
          <c:h val="0.8586909269017463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46726B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46726B"/>
                </a:solidFill>
              </a:ln>
            </c:spPr>
          </c:marker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48.1</c:v>
                </c:pt>
                <c:pt idx="1">
                  <c:v>39.9</c:v>
                </c:pt>
                <c:pt idx="2">
                  <c:v>39.700000000000003</c:v>
                </c:pt>
                <c:pt idx="3">
                  <c:v>49.1</c:v>
                </c:pt>
                <c:pt idx="4">
                  <c:v>53.6</c:v>
                </c:pt>
                <c:pt idx="5">
                  <c:v>49.4</c:v>
                </c:pt>
                <c:pt idx="6">
                  <c:v>46.8</c:v>
                </c:pt>
                <c:pt idx="7">
                  <c:v>40.200000000000003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C7-4B0D-9CCB-1BD06FD52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93856"/>
        <c:axId val="97995776"/>
      </c:lineChart>
      <c:catAx>
        <c:axId val="97993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995776"/>
        <c:crosses val="autoZero"/>
        <c:auto val="1"/>
        <c:lblAlgn val="ctr"/>
        <c:lblOffset val="100"/>
        <c:noMultiLvlLbl val="0"/>
      </c:catAx>
      <c:valAx>
        <c:axId val="979957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79938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8160768"/>
        <c:axId val="183799168"/>
        <c:axId val="0"/>
      </c:bar3DChart>
      <c:catAx>
        <c:axId val="17816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83799168"/>
        <c:crosses val="autoZero"/>
        <c:auto val="1"/>
        <c:lblAlgn val="ctr"/>
        <c:lblOffset val="100"/>
        <c:noMultiLvlLbl val="0"/>
      </c:catAx>
      <c:valAx>
        <c:axId val="1837991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8160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46726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1-443D-9158-DA43D2EC4C4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1-443D-9158-DA43D2EC4C4D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1-443D-9158-DA43D2EC4C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21-443D-9158-DA43D2EC4C4D}"/>
              </c:ext>
            </c:extLst>
          </c:dPt>
          <c:cat>
            <c:strRef>
              <c:f>Лист1!$A$2:$A$5</c:f>
              <c:strCache>
                <c:ptCount val="3"/>
                <c:pt idx="0">
                  <c:v>Фед</c:v>
                </c:pt>
                <c:pt idx="1">
                  <c:v>Обл</c:v>
                </c:pt>
                <c:pt idx="2">
                  <c:v>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4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21-443D-9158-DA43D2EC4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dPt>
            <c:idx val="0"/>
            <c:bubble3D val="0"/>
            <c:spPr>
              <a:solidFill>
                <a:srgbClr val="46726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6D-47C2-ADAE-A0019D9684B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6D-47C2-ADAE-A0019D9684BD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6D-47C2-ADAE-A0019D9684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6D-47C2-ADAE-A0019D9684BD}"/>
              </c:ext>
            </c:extLst>
          </c:dPt>
          <c:cat>
            <c:strRef>
              <c:f>Лист1!$A$2:$A$5</c:f>
              <c:strCache>
                <c:ptCount val="3"/>
                <c:pt idx="0">
                  <c:v>Фед</c:v>
                </c:pt>
                <c:pt idx="1">
                  <c:v>Обл</c:v>
                </c:pt>
                <c:pt idx="2">
                  <c:v>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6D-47C2-ADAE-A0019D968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672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B2-4452-8C0C-0040F2CFC396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B2-4452-8C0C-0040F2CFC396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B2-4452-8C0C-0040F2CFC3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BB2-4452-8C0C-0040F2CFC396}"/>
              </c:ext>
            </c:extLst>
          </c:dPt>
          <c:cat>
            <c:strRef>
              <c:f>Лист1!$A$2:$A$5</c:f>
              <c:strCache>
                <c:ptCount val="3"/>
                <c:pt idx="0">
                  <c:v>Фед</c:v>
                </c:pt>
                <c:pt idx="1">
                  <c:v>Обл</c:v>
                </c:pt>
                <c:pt idx="2">
                  <c:v>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B2-4452-8C0C-0040F2CFC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1630251236467"/>
          <c:y val="6.1848989699463293E-3"/>
          <c:w val="0.79403169813908436"/>
          <c:h val="0.929783630915100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F91-4802-A7EB-8F7C5FCE6914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6F91-4802-A7EB-8F7C5FCE6914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F91-4802-A7EB-8F7C5FCE6914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6F91-4802-A7EB-8F7C5FCE6914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F91-4802-A7EB-8F7C5FCE6914}"/>
              </c:ext>
            </c:extLst>
          </c:dPt>
          <c:dPt>
            <c:idx val="5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91-4802-A7EB-8F7C5FCE6914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F91-4802-A7EB-8F7C5FCE6914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6F91-4802-A7EB-8F7C5FCE6914}"/>
              </c:ext>
            </c:extLst>
          </c:dPt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</c:numCache>
            </c:num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0.71499999999999997</c:v>
                </c:pt>
                <c:pt idx="1">
                  <c:v>6.7000000000000004E-2</c:v>
                </c:pt>
                <c:pt idx="2">
                  <c:v>7.1999999999999995E-2</c:v>
                </c:pt>
                <c:pt idx="3">
                  <c:v>9.7000000000000003E-2</c:v>
                </c:pt>
                <c:pt idx="4">
                  <c:v>1.7999999999999999E-2</c:v>
                </c:pt>
                <c:pt idx="5">
                  <c:v>1E-3</c:v>
                </c:pt>
                <c:pt idx="6">
                  <c:v>2.4E-2</c:v>
                </c:pt>
                <c:pt idx="7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1-4802-A7EB-8F7C5FCE691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251450759881041E-2"/>
          <c:y val="1.0454707509081631E-3"/>
          <c:w val="8.338307775387227E-2"/>
          <c:h val="0.998954529249091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2514764749749"/>
          <c:y val="5.7286045655563195E-2"/>
          <c:w val="0.79403169813908436"/>
          <c:h val="0.929783630915100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50-4B00-856F-1D73DAC4646F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50-4B00-856F-1D73DAC4646F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D50-4B00-856F-1D73DAC4646F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D50-4B00-856F-1D73DAC4646F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D50-4B00-856F-1D73DAC4646F}"/>
              </c:ext>
            </c:extLst>
          </c:dPt>
          <c:dPt>
            <c:idx val="5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D50-4B00-856F-1D73DAC4646F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D50-4B00-856F-1D73DAC4646F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D50-4B00-856F-1D73DAC4646F}"/>
              </c:ext>
            </c:extLst>
          </c:dPt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</c:numCache>
            </c:num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0.73499999999999999</c:v>
                </c:pt>
                <c:pt idx="1">
                  <c:v>6.9000000000000006E-2</c:v>
                </c:pt>
                <c:pt idx="2">
                  <c:v>6.2E-2</c:v>
                </c:pt>
                <c:pt idx="3">
                  <c:v>8.5999999999999993E-2</c:v>
                </c:pt>
                <c:pt idx="4">
                  <c:v>1.7999999999999999E-2</c:v>
                </c:pt>
                <c:pt idx="5">
                  <c:v>1E-3</c:v>
                </c:pt>
                <c:pt idx="6">
                  <c:v>2.5999999999999999E-2</c:v>
                </c:pt>
                <c:pt idx="7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D50-4B00-856F-1D73DAC4646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251450759881041E-2"/>
          <c:y val="1.0454707509081631E-3"/>
          <c:w val="8.338307775387227E-2"/>
          <c:h val="0.998954529249091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2514764749749"/>
          <c:y val="5.7286045655563195E-2"/>
          <c:w val="0.79403169813908436"/>
          <c:h val="0.929783630915100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D7-41D2-BE69-00A5C5326F77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D7-41D2-BE69-00A5C5326F77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D7-41D2-BE69-00A5C5326F77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BD7-41D2-BE69-00A5C5326F77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BD7-41D2-BE69-00A5C5326F77}"/>
              </c:ext>
            </c:extLst>
          </c:dPt>
          <c:dPt>
            <c:idx val="5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BD7-41D2-BE69-00A5C5326F77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BD7-41D2-BE69-00A5C5326F77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BD7-41D2-BE69-00A5C5326F77}"/>
              </c:ext>
            </c:extLst>
          </c:dPt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</c:numCache>
            </c:num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0.73</c:v>
                </c:pt>
                <c:pt idx="1">
                  <c:v>6.9000000000000006E-2</c:v>
                </c:pt>
                <c:pt idx="2">
                  <c:v>6.3E-2</c:v>
                </c:pt>
                <c:pt idx="3">
                  <c:v>0.09</c:v>
                </c:pt>
                <c:pt idx="4">
                  <c:v>1.7999999999999999E-2</c:v>
                </c:pt>
                <c:pt idx="5">
                  <c:v>1E-3</c:v>
                </c:pt>
                <c:pt idx="6">
                  <c:v>2.5999999999999999E-2</c:v>
                </c:pt>
                <c:pt idx="7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BD7-41D2-BE69-00A5C5326F7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251450759881041E-2"/>
          <c:y val="1.0454707509081631E-3"/>
          <c:w val="8.338307775387227E-2"/>
          <c:h val="0.998954529249091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Образование</a:t>
            </a:r>
          </a:p>
        </c:rich>
      </c:tx>
      <c:layout>
        <c:manualLayout>
          <c:xMode val="edge"/>
          <c:yMode val="edge"/>
          <c:x val="0.33317616608313211"/>
          <c:y val="4.2043606171692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941146999580787E-2"/>
          <c:y val="0.19494218728274712"/>
          <c:w val="0.91837819757208738"/>
          <c:h val="0.580124887534273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1770.3</c:v>
                </c:pt>
                <c:pt idx="1">
                  <c:v>1222</c:v>
                </c:pt>
                <c:pt idx="2">
                  <c:v>1219.8</c:v>
                </c:pt>
                <c:pt idx="3">
                  <c:v>1221.2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DC-45D1-AB9E-D3A72A262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354496"/>
        <c:axId val="121356288"/>
        <c:axId val="0"/>
      </c:bar3DChart>
      <c:catAx>
        <c:axId val="12135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356288"/>
        <c:crosses val="autoZero"/>
        <c:auto val="1"/>
        <c:lblAlgn val="ctr"/>
        <c:lblOffset val="100"/>
        <c:noMultiLvlLbl val="0"/>
      </c:catAx>
      <c:valAx>
        <c:axId val="1213562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213544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Физическая культура и спорт</a:t>
            </a:r>
          </a:p>
        </c:rich>
      </c:tx>
      <c:layout>
        <c:manualLayout>
          <c:xMode val="edge"/>
          <c:yMode val="edge"/>
          <c:x val="0.17367192473234155"/>
          <c:y val="1.798080576146300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941146999580787E-2"/>
          <c:y val="0.19494218728274712"/>
          <c:w val="0.91837819757208738"/>
          <c:h val="0.580124887534273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9A3239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105</c:v>
                </c:pt>
                <c:pt idx="1">
                  <c:v>138.1</c:v>
                </c:pt>
                <c:pt idx="2">
                  <c:v>139.69999999999999</c:v>
                </c:pt>
                <c:pt idx="3">
                  <c:v>139.5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7-4D44-BFBA-AE074B0CD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475840"/>
        <c:axId val="121477376"/>
        <c:axId val="0"/>
      </c:bar3DChart>
      <c:catAx>
        <c:axId val="12147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477376"/>
        <c:crosses val="autoZero"/>
        <c:auto val="1"/>
        <c:lblAlgn val="ctr"/>
        <c:lblOffset val="100"/>
        <c:noMultiLvlLbl val="0"/>
      </c:catAx>
      <c:valAx>
        <c:axId val="1214773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214758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58231226647762E-2"/>
          <c:y val="0.10578418776276854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46726B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46726B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113.3</c:v>
                </c:pt>
                <c:pt idx="1">
                  <c:v>105.2</c:v>
                </c:pt>
                <c:pt idx="2">
                  <c:v>104.9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21-4713-8F17-8196032E6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802624"/>
        <c:axId val="65804544"/>
      </c:lineChart>
      <c:catAx>
        <c:axId val="65802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804544"/>
        <c:crosses val="autoZero"/>
        <c:auto val="1"/>
        <c:lblAlgn val="ctr"/>
        <c:lblOffset val="100"/>
        <c:noMultiLvlLbl val="0"/>
      </c:catAx>
      <c:valAx>
        <c:axId val="658045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65802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297083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Культура и кинематография</a:t>
            </a:r>
          </a:p>
        </c:rich>
      </c:tx>
      <c:layout>
        <c:manualLayout>
          <c:xMode val="edge"/>
          <c:yMode val="edge"/>
          <c:x val="0.16245385427579259"/>
          <c:y val="6.10994298495635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941146999580787E-2"/>
          <c:y val="0.19494218728274712"/>
          <c:w val="0.91837819757208738"/>
          <c:h val="0.580124887534273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166.9</c:v>
                </c:pt>
                <c:pt idx="1">
                  <c:v>189.5</c:v>
                </c:pt>
                <c:pt idx="2">
                  <c:v>188</c:v>
                </c:pt>
                <c:pt idx="3">
                  <c:v>195.1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9-4015-A407-FA01A7C18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498624"/>
        <c:axId val="121520896"/>
        <c:axId val="0"/>
      </c:bar3DChart>
      <c:catAx>
        <c:axId val="12149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520896"/>
        <c:crosses val="autoZero"/>
        <c:auto val="1"/>
        <c:lblAlgn val="ctr"/>
        <c:lblOffset val="100"/>
        <c:noMultiLvlLbl val="0"/>
      </c:catAx>
      <c:valAx>
        <c:axId val="121520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214986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Социальная политика</a:t>
            </a:r>
          </a:p>
        </c:rich>
      </c:tx>
      <c:layout>
        <c:manualLayout>
          <c:xMode val="edge"/>
          <c:yMode val="edge"/>
          <c:x val="0.16619321109464225"/>
          <c:y val="2.33573926201965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941146999580787E-2"/>
          <c:y val="0.19494218728274712"/>
          <c:w val="0.91837819757208738"/>
          <c:h val="0.580124887534273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166.9</c:v>
                </c:pt>
                <c:pt idx="1">
                  <c:v>189.5</c:v>
                </c:pt>
                <c:pt idx="2">
                  <c:v>188</c:v>
                </c:pt>
                <c:pt idx="3">
                  <c:v>195.1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6A-4878-8D94-9E588929E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579008"/>
        <c:axId val="121580544"/>
        <c:axId val="0"/>
      </c:bar3DChart>
      <c:catAx>
        <c:axId val="1215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580544"/>
        <c:crosses val="autoZero"/>
        <c:auto val="1"/>
        <c:lblAlgn val="ctr"/>
        <c:lblOffset val="100"/>
        <c:noMultiLvlLbl val="0"/>
      </c:catAx>
      <c:valAx>
        <c:axId val="121580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2157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01724408780581"/>
          <c:y val="2.4401085892523842E-2"/>
          <c:w val="0.79403169813908436"/>
          <c:h val="0.929783630915100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9E2-43A7-90E7-1F354693E800}"/>
              </c:ext>
            </c:extLst>
          </c:dPt>
          <c:dPt>
            <c:idx val="1"/>
            <c:bubble3D val="0"/>
            <c:spPr>
              <a:solidFill>
                <a:srgbClr val="9A323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9E2-43A7-90E7-1F354693E800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9E2-43A7-90E7-1F354693E800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9E2-43A7-90E7-1F354693E80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3000"/>
                      <a:shade val="51000"/>
                      <a:satMod val="130000"/>
                    </a:schemeClr>
                  </a:gs>
                  <a:gs pos="80000">
                    <a:schemeClr val="accent5">
                      <a:tint val="93000"/>
                      <a:shade val="93000"/>
                      <a:satMod val="130000"/>
                    </a:schemeClr>
                  </a:gs>
                  <a:gs pos="100000">
                    <a:schemeClr val="accent5">
                      <a:tint val="9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9E2-43A7-90E7-1F354693E80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5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5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19E2-43A7-90E7-1F354693E800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5">
                      <a:tint val="62000"/>
                      <a:shade val="51000"/>
                      <a:satMod val="130000"/>
                    </a:schemeClr>
                  </a:gs>
                  <a:gs pos="80000">
                    <a:schemeClr val="accent5">
                      <a:tint val="62000"/>
                      <a:shade val="93000"/>
                      <a:satMod val="130000"/>
                    </a:schemeClr>
                  </a:gs>
                  <a:gs pos="100000">
                    <a:schemeClr val="accent5">
                      <a:tint val="6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19E2-43A7-90E7-1F354693E800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tint val="46000"/>
                      <a:shade val="51000"/>
                      <a:satMod val="130000"/>
                    </a:schemeClr>
                  </a:gs>
                  <a:gs pos="80000">
                    <a:schemeClr val="accent5">
                      <a:tint val="46000"/>
                      <a:shade val="93000"/>
                      <a:satMod val="130000"/>
                    </a:schemeClr>
                  </a:gs>
                  <a:gs pos="100000">
                    <a:schemeClr val="accent5">
                      <a:tint val="4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19E2-43A7-90E7-1F354693E800}"/>
              </c:ext>
            </c:extLst>
          </c:dPt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</c:numCache>
            </c:numRef>
          </c:cat>
          <c:val>
            <c:numRef>
              <c:f>Лист1!$B$2:$B$9</c:f>
              <c:numCache>
                <c:formatCode>0.00%</c:formatCode>
                <c:ptCount val="8"/>
                <c:pt idx="0">
                  <c:v>12.22</c:v>
                </c:pt>
                <c:pt idx="1">
                  <c:v>1.381</c:v>
                </c:pt>
                <c:pt idx="2">
                  <c:v>1.895</c:v>
                </c:pt>
                <c:pt idx="3">
                  <c:v>0.55200000000000005</c:v>
                </c:pt>
                <c:pt idx="4">
                  <c:v>1.7999999999999999E-2</c:v>
                </c:pt>
                <c:pt idx="5">
                  <c:v>1E-3</c:v>
                </c:pt>
                <c:pt idx="6">
                  <c:v>2.4E-2</c:v>
                </c:pt>
                <c:pt idx="7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9E2-43A7-90E7-1F354693E80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15777919338206E-2"/>
          <c:y val="0.15023190594326397"/>
          <c:w val="0.89124671916010489"/>
          <c:h val="0.707045865842112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20C-4062-B3D6-B8B452576A3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20C-4062-B3D6-B8B452576A3D}"/>
              </c:ext>
            </c:extLst>
          </c:dPt>
          <c:dLbls>
            <c:delete val="1"/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0C-4062-B3D6-B8B452576A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pyramid"/>
        <c:axId val="183526144"/>
        <c:axId val="183527680"/>
        <c:axId val="0"/>
      </c:bar3DChart>
      <c:catAx>
        <c:axId val="18352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183527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3527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83526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571292752492627E-2"/>
          <c:y val="3.396812409600157E-2"/>
          <c:w val="0.72273392844482498"/>
          <c:h val="0.75872698424645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>
              <c:ext xmlns:c16="http://schemas.microsoft.com/office/drawing/2014/chart" uri="{C3380CC4-5D6E-409C-BE32-E72D297353CC}">
                <c16:uniqueId val="{00000001-4806-43C2-9EB3-6E7D159ACD6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806-43C2-9EB3-6E7D159ACD62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06-43C2-9EB3-6E7D159AC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pyramid"/>
        <c:axId val="183620736"/>
        <c:axId val="183622272"/>
        <c:axId val="0"/>
      </c:bar3DChart>
      <c:catAx>
        <c:axId val="18362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398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36222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362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620736"/>
        <c:crosses val="autoZero"/>
        <c:crossBetween val="between"/>
      </c:valAx>
      <c:spPr>
        <a:noFill/>
        <a:ln w="25358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763243216888914E-2"/>
          <c:y val="2.423864945698806E-2"/>
          <c:w val="0.72273392844482498"/>
          <c:h val="0.75872698424645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>
              <c:ext xmlns:c16="http://schemas.microsoft.com/office/drawing/2014/chart" uri="{C3380CC4-5D6E-409C-BE32-E72D297353CC}">
                <c16:uniqueId val="{00000001-CB57-4491-8CB6-E7E68F465DF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B57-4491-8CB6-E7E68F465DFA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57-4491-8CB6-E7E68F465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pyramid"/>
        <c:axId val="183676928"/>
        <c:axId val="183678464"/>
        <c:axId val="0"/>
      </c:bar3DChart>
      <c:catAx>
        <c:axId val="18367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398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3678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3678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676928"/>
        <c:crosses val="autoZero"/>
        <c:crossBetween val="between"/>
      </c:valAx>
      <c:spPr>
        <a:noFill/>
        <a:ln w="25358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944308302197017E-2"/>
          <c:y val="0.24462593420140227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35337.1</c:v>
                </c:pt>
                <c:pt idx="1">
                  <c:v>38122.400000000001</c:v>
                </c:pt>
                <c:pt idx="2">
                  <c:v>41477.5</c:v>
                </c:pt>
                <c:pt idx="3">
                  <c:v>44380.7</c:v>
                </c:pt>
                <c:pt idx="4">
                  <c:v>47309.9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5C-4716-A190-AC8C6F716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848448"/>
        <c:axId val="65850368"/>
      </c:lineChart>
      <c:catAx>
        <c:axId val="6584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65850368"/>
        <c:crosses val="autoZero"/>
        <c:auto val="1"/>
        <c:lblAlgn val="ctr"/>
        <c:lblOffset val="100"/>
        <c:noMultiLvlLbl val="0"/>
      </c:catAx>
      <c:valAx>
        <c:axId val="658503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6584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9708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dLbls>
            <c:dLbl>
              <c:idx val="0"/>
              <c:layout>
                <c:manualLayout>
                  <c:x val="3.1310793860429342E-2"/>
                  <c:y val="-4.828419853930985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Arial" pitchFamily="34" charset="0"/>
                        <a:cs typeface="Arial" pitchFamily="34" charset="0"/>
                      </a:rPr>
                      <a:t>2 612,3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AB5-4FE6-96E1-0CDBD5F91883}"/>
                </c:ext>
              </c:extLst>
            </c:dLbl>
            <c:dLbl>
              <c:idx val="1"/>
              <c:layout>
                <c:manualLayout>
                  <c:x val="1.4451135627890464E-2"/>
                  <c:y val="-5.968532006853243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Arial" pitchFamily="34" charset="0"/>
                        <a:cs typeface="Arial" pitchFamily="34" charset="0"/>
                      </a:rPr>
                      <a:t>1 958,0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AB5-4FE6-96E1-0CDBD5F91883}"/>
                </c:ext>
              </c:extLst>
            </c:dLbl>
            <c:dLbl>
              <c:idx val="2"/>
              <c:layout>
                <c:manualLayout>
                  <c:x val="2.6493748651132517E-2"/>
                  <c:y val="-4.258318891164624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Arial" pitchFamily="34" charset="0"/>
                        <a:cs typeface="Arial" pitchFamily="34" charset="0"/>
                      </a:rPr>
                      <a:t>2 127,8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AB5-4FE6-96E1-0CDBD5F91883}"/>
                </c:ext>
              </c:extLst>
            </c:dLbl>
            <c:dLbl>
              <c:idx val="3"/>
              <c:layout>
                <c:manualLayout>
                  <c:x val="2.8902081608331742E-2"/>
                  <c:y val="-6.538588083314368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Arial" pitchFamily="34" charset="0"/>
                        <a:cs typeface="Arial" pitchFamily="34" charset="0"/>
                      </a:rPr>
                      <a:t>2 312,4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AB5-4FE6-96E1-0CDBD5F91883}"/>
                </c:ext>
              </c:extLst>
            </c:dLbl>
            <c:dLbl>
              <c:idx val="4"/>
              <c:layout>
                <c:manualLayout>
                  <c:x val="3.6127839069726157E-2"/>
                  <c:y val="-5.968532006853242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Arial" pitchFamily="34" charset="0"/>
                        <a:cs typeface="Arial" pitchFamily="34" charset="0"/>
                      </a:rPr>
                      <a:t>2 527,6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AB5-4FE6-96E1-0CDBD5F91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2612.3000000000002</c:v>
                </c:pt>
                <c:pt idx="1">
                  <c:v>1958</c:v>
                </c:pt>
                <c:pt idx="2">
                  <c:v>2127.8000000000002</c:v>
                </c:pt>
                <c:pt idx="3">
                  <c:v>2312.4</c:v>
                </c:pt>
                <c:pt idx="4">
                  <c:v>2527.6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5-4FE6-96E1-0CDBD5F918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shape val="cylinder"/>
        <c:axId val="78610432"/>
        <c:axId val="78613120"/>
        <c:axId val="0"/>
      </c:bar3DChart>
      <c:catAx>
        <c:axId val="7861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8613120"/>
        <c:crosses val="autoZero"/>
        <c:auto val="1"/>
        <c:lblAlgn val="ctr"/>
        <c:lblOffset val="100"/>
        <c:noMultiLvlLbl val="0"/>
      </c:catAx>
      <c:valAx>
        <c:axId val="7861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10432"/>
        <c:crosses val="autoZero"/>
        <c:crossBetween val="between"/>
      </c:valAx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Segoe UI" pitchFamily="34" charset="0"/>
          <a:cs typeface="Segoe UI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15468798509772E-2"/>
          <c:y val="6.0804680679506028E-2"/>
          <c:w val="0.94510210144597218"/>
          <c:h val="0.8586909269017463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46726B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46726B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100.9</c:v>
                </c:pt>
                <c:pt idx="1">
                  <c:v>101</c:v>
                </c:pt>
                <c:pt idx="2">
                  <c:v>103.2</c:v>
                </c:pt>
                <c:pt idx="3">
                  <c:v>103.7</c:v>
                </c:pt>
                <c:pt idx="4">
                  <c:v>104.5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21-4158-9CD2-84FA5BA56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620544"/>
        <c:axId val="78626816"/>
      </c:lineChart>
      <c:catAx>
        <c:axId val="78620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626816"/>
        <c:crosses val="autoZero"/>
        <c:auto val="1"/>
        <c:lblAlgn val="ctr"/>
        <c:lblOffset val="100"/>
        <c:noMultiLvlLbl val="0"/>
      </c:catAx>
      <c:valAx>
        <c:axId val="786268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86205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58231226647762E-2"/>
          <c:y val="0.10578418776276854"/>
          <c:w val="0.94510210144597218"/>
          <c:h val="0.35272206870558048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008080"/>
              </a:solidFill>
            </a:ln>
          </c:spPr>
          <c:marker>
            <c:spPr>
              <a:solidFill>
                <a:srgbClr val="297083"/>
              </a:solidFill>
            </c:spPr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107</c:v>
                </c:pt>
                <c:pt idx="1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CD-428A-A28A-9D198E460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633984"/>
        <c:axId val="81118336"/>
      </c:lineChart>
      <c:catAx>
        <c:axId val="78633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118336"/>
        <c:crosses val="autoZero"/>
        <c:auto val="1"/>
        <c:lblAlgn val="ctr"/>
        <c:lblOffset val="100"/>
        <c:noMultiLvlLbl val="0"/>
      </c:catAx>
      <c:valAx>
        <c:axId val="81118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8633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297083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34071821604402E-2"/>
          <c:y val="0"/>
          <c:w val="0.94253185635679115"/>
          <c:h val="0.72464809298522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2DE-41A5-992E-6CFB77960379}"/>
              </c:ext>
            </c:extLst>
          </c:dPt>
          <c:dPt>
            <c:idx val="1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BAE-41E8-8632-343FBC1FBA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BAE-41E8-8632-343FBC1FBA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BAE-41E8-8632-343FBC1FBA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BAE-41E8-8632-343FBC1FBA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BAE-41E8-8632-343FBC1FBA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BAE-41E8-8632-343FBC1FBA0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BAE-41E8-8632-343FBC1FBA04}"/>
              </c:ext>
            </c:extLst>
          </c:dPt>
          <c:dLbls>
            <c:dLbl>
              <c:idx val="0"/>
              <c:layout>
                <c:manualLayout>
                  <c:x val="-3.1718406238294013E-3"/>
                  <c:y val="0.461214300213925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en-US" sz="1200" baseline="0" dirty="0">
                        <a:latin typeface="Arial" pitchFamily="34" charset="0"/>
                        <a:cs typeface="Arial" pitchFamily="34" charset="0"/>
                      </a:rPr>
                      <a:t> 181,9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02DE-41A5-992E-6CFB77960379}"/>
                </c:ext>
              </c:extLst>
            </c:dLbl>
            <c:dLbl>
              <c:idx val="1"/>
              <c:layout>
                <c:manualLayout>
                  <c:x val="2.0938962429895695E-3"/>
                  <c:y val="0.4763582444579775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2 142,8</a:t>
                    </a:r>
                    <a:endParaRPr lang="en-US" sz="12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BAE-41E8-8632-343FBC1FBA04}"/>
                </c:ext>
              </c:extLst>
            </c:dLbl>
            <c:dLbl>
              <c:idx val="2"/>
              <c:layout>
                <c:manualLayout>
                  <c:x val="-4.187792485979139E-3"/>
                  <c:y val="0.294573658541663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1 300,0</a:t>
                    </a:r>
                    <a:endParaRPr lang="en-US" sz="12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BAE-41E8-8632-343FBC1FBA04}"/>
                </c:ext>
              </c:extLst>
            </c:dLbl>
            <c:dLbl>
              <c:idx val="3"/>
              <c:layout>
                <c:manualLayout>
                  <c:x val="-4.187792485979139E-3"/>
                  <c:y val="0.26978485137125696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1 203,0</a:t>
                    </a:r>
                    <a:endParaRPr lang="en-US" sz="12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BAE-41E8-8632-343FBC1FBA04}"/>
                </c:ext>
              </c:extLst>
            </c:dLbl>
            <c:dLbl>
              <c:idx val="4"/>
              <c:layout>
                <c:manualLayout>
                  <c:x val="0"/>
                  <c:y val="0.2615219156477881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1 129,1</a:t>
                    </a:r>
                    <a:endParaRPr lang="en-US" sz="12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BAE-41E8-8632-343FBC1FBA04}"/>
                </c:ext>
              </c:extLst>
            </c:dLbl>
            <c:dLbl>
              <c:idx val="5"/>
              <c:layout>
                <c:manualLayout>
                  <c:x val="2.0937313692696489E-3"/>
                  <c:y val="0.23673245785252156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971,0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BAE-41E8-8632-343FBC1FBA04}"/>
                </c:ext>
              </c:extLst>
            </c:dLbl>
            <c:dLbl>
              <c:idx val="6"/>
              <c:layout>
                <c:manualLayout>
                  <c:x val="-4.187792485979139E-3"/>
                  <c:y val="0.220207237030444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AE-41E8-8632-343FBC1FBA04}"/>
                </c:ext>
              </c:extLst>
            </c:dLbl>
            <c:dLbl>
              <c:idx val="7"/>
              <c:layout>
                <c:manualLayout>
                  <c:x val="0"/>
                  <c:y val="0.1788925584130999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723,0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BAE-41E8-8632-343FBC1FBA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2181.9</c:v>
                </c:pt>
                <c:pt idx="1">
                  <c:v>2142.8000000000002</c:v>
                </c:pt>
                <c:pt idx="2">
                  <c:v>1300</c:v>
                </c:pt>
                <c:pt idx="3">
                  <c:v>1203</c:v>
                </c:pt>
                <c:pt idx="4">
                  <c:v>1129.0999999999999</c:v>
                </c:pt>
                <c:pt idx="5">
                  <c:v>971</c:v>
                </c:pt>
                <c:pt idx="6">
                  <c:v>914.9</c:v>
                </c:pt>
                <c:pt idx="7">
                  <c:v>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DE-41A5-992E-6CFB7796037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1348096"/>
        <c:axId val="81349632"/>
      </c:barChart>
      <c:catAx>
        <c:axId val="8134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6726B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349632"/>
        <c:crosses val="autoZero"/>
        <c:auto val="1"/>
        <c:lblAlgn val="ctr"/>
        <c:lblOffset val="100"/>
        <c:noMultiLvlLbl val="0"/>
      </c:catAx>
      <c:valAx>
        <c:axId val="81349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34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851231154824496E-2"/>
          <c:y val="0.13516260927840484"/>
          <c:w val="0.94510210144597218"/>
          <c:h val="0.85869092690174631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46726B"/>
              </a:solidFill>
            </a:ln>
          </c:spPr>
          <c:marker>
            <c:spPr>
              <a:solidFill>
                <a:srgbClr val="297083"/>
              </a:solidFill>
              <a:ln>
                <a:solidFill>
                  <a:srgbClr val="46726B"/>
                </a:solidFill>
              </a:ln>
            </c:spPr>
          </c:marker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45.5</c:v>
                </c:pt>
                <c:pt idx="1">
                  <c:v>47.1</c:v>
                </c:pt>
                <c:pt idx="2">
                  <c:v>28.6</c:v>
                </c:pt>
                <c:pt idx="3">
                  <c:v>34.9</c:v>
                </c:pt>
                <c:pt idx="4">
                  <c:v>38.9</c:v>
                </c:pt>
                <c:pt idx="5">
                  <c:v>37.700000000000003</c:v>
                </c:pt>
                <c:pt idx="6">
                  <c:v>40.200000000000003</c:v>
                </c:pt>
                <c:pt idx="7">
                  <c:v>27.7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DD-494A-99DF-DD68AA3C0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89824"/>
        <c:axId val="81527168"/>
      </c:lineChart>
      <c:catAx>
        <c:axId val="81389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527168"/>
        <c:crosses val="autoZero"/>
        <c:auto val="1"/>
        <c:lblAlgn val="ctr"/>
        <c:lblOffset val="100"/>
        <c:noMultiLvlLbl val="0"/>
      </c:catAx>
      <c:valAx>
        <c:axId val="81527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81389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46726B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024B74-0F0D-4542-94C4-4FC0415B5A8F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FD8E40-BE05-46FB-AA15-8D6A4FC81477}">
      <dgm:prSet phldrT="[Текст]"/>
      <dgm:spPr>
        <a:xfrm>
          <a:off x="1952" y="728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 год</a:t>
          </a:r>
        </a:p>
      </dgm:t>
    </dgm:pt>
    <dgm:pt modelId="{743BA7A5-AD2E-4D72-966C-7F0B15CBD576}" type="parTrans" cxnId="{38752930-0120-4DFC-BD67-7DC57F63E045}">
      <dgm:prSet/>
      <dgm:spPr/>
      <dgm:t>
        <a:bodyPr/>
        <a:lstStyle/>
        <a:p>
          <a:endParaRPr lang="ru-RU"/>
        </a:p>
      </dgm:t>
    </dgm:pt>
    <dgm:pt modelId="{2BB08FFB-F182-4EE7-99E8-71EBFB2FEE72}" type="sibTrans" cxnId="{38752930-0120-4DFC-BD67-7DC57F63E045}">
      <dgm:prSet/>
      <dgm:spPr/>
      <dgm:t>
        <a:bodyPr/>
        <a:lstStyle/>
        <a:p>
          <a:endParaRPr lang="ru-RU"/>
        </a:p>
      </dgm:t>
    </dgm:pt>
    <dgm:pt modelId="{69FA73D7-EC53-44C0-93EB-EFB08A2A6BD2}">
      <dgm:prSet phldrT="[Текст]"/>
      <dgm:spPr>
        <a:xfrm>
          <a:off x="1952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Федеральный – 17,6</a:t>
          </a:r>
        </a:p>
      </dgm:t>
    </dgm:pt>
    <dgm:pt modelId="{E7519EB0-0FEE-4249-9AD7-698F0C7CC94F}" type="parTrans" cxnId="{07B60D09-A4B1-404F-8B1D-106E65014508}">
      <dgm:prSet/>
      <dgm:spPr/>
      <dgm:t>
        <a:bodyPr/>
        <a:lstStyle/>
        <a:p>
          <a:endParaRPr lang="ru-RU"/>
        </a:p>
      </dgm:t>
    </dgm:pt>
    <dgm:pt modelId="{7DDBF3EB-F93F-43DA-A146-08F47C866E88}" type="sibTrans" cxnId="{07B60D09-A4B1-404F-8B1D-106E65014508}">
      <dgm:prSet/>
      <dgm:spPr/>
      <dgm:t>
        <a:bodyPr/>
        <a:lstStyle/>
        <a:p>
          <a:endParaRPr lang="ru-RU"/>
        </a:p>
      </dgm:t>
    </dgm:pt>
    <dgm:pt modelId="{57D6426A-4D73-4DCF-94C8-9CC31483AD90}">
      <dgm:prSet phldrT="[Текст]"/>
      <dgm:spPr>
        <a:xfrm>
          <a:off x="1952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5,6</a:t>
          </a:r>
        </a:p>
      </dgm:t>
    </dgm:pt>
    <dgm:pt modelId="{DC80D679-B7EA-45D0-8895-6FCB7BFFE923}" type="parTrans" cxnId="{A16F8E28-6F62-40FD-A733-3F25CABA763D}">
      <dgm:prSet/>
      <dgm:spPr/>
      <dgm:t>
        <a:bodyPr/>
        <a:lstStyle/>
        <a:p>
          <a:endParaRPr lang="ru-RU"/>
        </a:p>
      </dgm:t>
    </dgm:pt>
    <dgm:pt modelId="{C12750E8-45B3-4CC3-BB81-EE863D1AF7A4}" type="sibTrans" cxnId="{A16F8E28-6F62-40FD-A733-3F25CABA763D}">
      <dgm:prSet/>
      <dgm:spPr/>
      <dgm:t>
        <a:bodyPr/>
        <a:lstStyle/>
        <a:p>
          <a:endParaRPr lang="ru-RU"/>
        </a:p>
      </dgm:t>
    </dgm:pt>
    <dgm:pt modelId="{BA70DA5B-4C3B-4F40-B21C-B22DFA83A816}">
      <dgm:prSet phldrT="[Текст]"/>
      <dgm:spPr>
        <a:xfrm>
          <a:off x="2172295" y="72899"/>
          <a:ext cx="1903809" cy="40320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 год</a:t>
          </a:r>
        </a:p>
      </dgm:t>
    </dgm:pt>
    <dgm:pt modelId="{50601541-E162-42C0-8FD8-2BE9F45B871F}" type="parTrans" cxnId="{0DC86B4E-1328-4EC7-A6CB-03D1D3B45EFD}">
      <dgm:prSet/>
      <dgm:spPr/>
      <dgm:t>
        <a:bodyPr/>
        <a:lstStyle/>
        <a:p>
          <a:endParaRPr lang="ru-RU"/>
        </a:p>
      </dgm:t>
    </dgm:pt>
    <dgm:pt modelId="{7B119804-B166-487F-96B9-79D9EE89634F}" type="sibTrans" cxnId="{0DC86B4E-1328-4EC7-A6CB-03D1D3B45EFD}">
      <dgm:prSet/>
      <dgm:spPr/>
      <dgm:t>
        <a:bodyPr/>
        <a:lstStyle/>
        <a:p>
          <a:endParaRPr lang="ru-RU"/>
        </a:p>
      </dgm:t>
    </dgm:pt>
    <dgm:pt modelId="{720F8D15-8038-444F-B569-829369D8DFFA}">
      <dgm:prSet phldrT="[Текст]"/>
      <dgm:spPr>
        <a:xfrm>
          <a:off x="2172295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Федеральный  - 17,5</a:t>
          </a:r>
        </a:p>
      </dgm:t>
    </dgm:pt>
    <dgm:pt modelId="{6D3F2528-F5BD-4454-8999-EAF8DF17BA11}" type="parTrans" cxnId="{03F5A858-26CD-4B61-8739-F2F8E39C2F87}">
      <dgm:prSet/>
      <dgm:spPr/>
      <dgm:t>
        <a:bodyPr/>
        <a:lstStyle/>
        <a:p>
          <a:endParaRPr lang="ru-RU"/>
        </a:p>
      </dgm:t>
    </dgm:pt>
    <dgm:pt modelId="{3DADB62B-D6A5-493D-9DE4-E8F536481351}" type="sibTrans" cxnId="{03F5A858-26CD-4B61-8739-F2F8E39C2F87}">
      <dgm:prSet/>
      <dgm:spPr/>
      <dgm:t>
        <a:bodyPr/>
        <a:lstStyle/>
        <a:p>
          <a:endParaRPr lang="ru-RU"/>
        </a:p>
      </dgm:t>
    </dgm:pt>
    <dgm:pt modelId="{E923BA83-706F-4BF1-9032-098C07321FB5}">
      <dgm:prSet phldrT="[Текст]"/>
      <dgm:spPr>
        <a:xfrm>
          <a:off x="4342638" y="728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 год</a:t>
          </a:r>
        </a:p>
      </dgm:t>
    </dgm:pt>
    <dgm:pt modelId="{E8B1BFCD-D99B-4EAE-BD3F-D57A54422586}" type="parTrans" cxnId="{AF0C6B33-0DD7-481D-A26C-E164DB29E55D}">
      <dgm:prSet/>
      <dgm:spPr/>
      <dgm:t>
        <a:bodyPr/>
        <a:lstStyle/>
        <a:p>
          <a:endParaRPr lang="ru-RU"/>
        </a:p>
      </dgm:t>
    </dgm:pt>
    <dgm:pt modelId="{9EFAB237-998C-405A-AD8A-B6620ED60AED}" type="sibTrans" cxnId="{AF0C6B33-0DD7-481D-A26C-E164DB29E55D}">
      <dgm:prSet/>
      <dgm:spPr/>
      <dgm:t>
        <a:bodyPr/>
        <a:lstStyle/>
        <a:p>
          <a:endParaRPr lang="ru-RU"/>
        </a:p>
      </dgm:t>
    </dgm:pt>
    <dgm:pt modelId="{357EB36C-EB3E-4D8D-9C81-F21BB9925FA3}">
      <dgm:prSet phldrT="[Текст]"/>
      <dgm:spPr>
        <a:xfrm>
          <a:off x="4344590" y="48584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Федеральный  - 17,4</a:t>
          </a:r>
        </a:p>
      </dgm:t>
    </dgm:pt>
    <dgm:pt modelId="{45BABF55-AC33-433C-9512-19A99D39F774}" type="parTrans" cxnId="{D58432DC-50B5-4AAD-857C-9622A3804F23}">
      <dgm:prSet/>
      <dgm:spPr/>
      <dgm:t>
        <a:bodyPr/>
        <a:lstStyle/>
        <a:p>
          <a:endParaRPr lang="ru-RU"/>
        </a:p>
      </dgm:t>
    </dgm:pt>
    <dgm:pt modelId="{9C0BB6D8-BDCE-4201-B0E4-C07B0E20AFBD}" type="sibTrans" cxnId="{D58432DC-50B5-4AAD-857C-9622A3804F23}">
      <dgm:prSet/>
      <dgm:spPr/>
      <dgm:t>
        <a:bodyPr/>
        <a:lstStyle/>
        <a:p>
          <a:endParaRPr lang="ru-RU"/>
        </a:p>
      </dgm:t>
    </dgm:pt>
    <dgm:pt modelId="{45F6EEAA-8549-492E-97D2-D5C1E2CACE44}">
      <dgm:prSet phldrT="[Текст]"/>
      <dgm:spPr>
        <a:xfrm>
          <a:off x="1952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- 4,5</a:t>
          </a:r>
        </a:p>
      </dgm:t>
    </dgm:pt>
    <dgm:pt modelId="{3EA1462E-866F-45EB-82E2-09E0960492A2}" type="parTrans" cxnId="{76C5F52C-6561-4E86-9791-FF4565FD865F}">
      <dgm:prSet/>
      <dgm:spPr/>
      <dgm:t>
        <a:bodyPr/>
        <a:lstStyle/>
        <a:p>
          <a:endParaRPr lang="ru-RU"/>
        </a:p>
      </dgm:t>
    </dgm:pt>
    <dgm:pt modelId="{65E899C7-E7BA-43F0-9044-8FB8B51E86FD}" type="sibTrans" cxnId="{76C5F52C-6561-4E86-9791-FF4565FD865F}">
      <dgm:prSet/>
      <dgm:spPr/>
      <dgm:t>
        <a:bodyPr/>
        <a:lstStyle/>
        <a:p>
          <a:endParaRPr lang="ru-RU"/>
        </a:p>
      </dgm:t>
    </dgm:pt>
    <dgm:pt modelId="{E1FA054B-5CA2-40C0-9FD8-8619AA98D896}">
      <dgm:prSet/>
      <dgm:spPr>
        <a:xfrm>
          <a:off x="2172295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6,2</a:t>
          </a:r>
        </a:p>
      </dgm:t>
    </dgm:pt>
    <dgm:pt modelId="{0F7B0FBA-593A-41C7-B048-73073721CEAE}" type="parTrans" cxnId="{7F913192-B172-459B-BD77-BD78C61E0103}">
      <dgm:prSet/>
      <dgm:spPr/>
      <dgm:t>
        <a:bodyPr/>
        <a:lstStyle/>
        <a:p>
          <a:endParaRPr lang="ru-RU"/>
        </a:p>
      </dgm:t>
    </dgm:pt>
    <dgm:pt modelId="{9864F738-19EB-42E4-BB7D-3B373BCCB4CF}" type="sibTrans" cxnId="{7F913192-B172-459B-BD77-BD78C61E0103}">
      <dgm:prSet/>
      <dgm:spPr/>
      <dgm:t>
        <a:bodyPr/>
        <a:lstStyle/>
        <a:p>
          <a:endParaRPr lang="ru-RU"/>
        </a:p>
      </dgm:t>
    </dgm:pt>
    <dgm:pt modelId="{E30F745F-4085-4B07-BA0D-04B80536DFEF}">
      <dgm:prSet/>
      <dgm:spPr>
        <a:xfrm>
          <a:off x="4344590" y="48584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- 6,1</a:t>
          </a:r>
        </a:p>
      </dgm:t>
    </dgm:pt>
    <dgm:pt modelId="{DBCF8C8E-39EC-4A8E-A8AC-4F1F1A2E5A1C}" type="parTrans" cxnId="{C71369D0-E243-449C-8D5B-64AC7DC641D4}">
      <dgm:prSet/>
      <dgm:spPr/>
      <dgm:t>
        <a:bodyPr/>
        <a:lstStyle/>
        <a:p>
          <a:endParaRPr lang="ru-RU"/>
        </a:p>
      </dgm:t>
    </dgm:pt>
    <dgm:pt modelId="{B7032717-E943-4149-A573-77C164C9F71D}" type="sibTrans" cxnId="{C71369D0-E243-449C-8D5B-64AC7DC641D4}">
      <dgm:prSet/>
      <dgm:spPr/>
      <dgm:t>
        <a:bodyPr/>
        <a:lstStyle/>
        <a:p>
          <a:endParaRPr lang="ru-RU"/>
        </a:p>
      </dgm:t>
    </dgm:pt>
    <dgm:pt modelId="{647E5096-7FEE-4292-925E-A26FDFF5D106}">
      <dgm:prSet/>
      <dgm:spPr>
        <a:xfrm>
          <a:off x="4344590" y="48584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- 4,7</a:t>
          </a:r>
        </a:p>
      </dgm:t>
    </dgm:pt>
    <dgm:pt modelId="{3CB68FB3-02C0-4BCB-82BD-C97DAB65AD35}" type="parTrans" cxnId="{7B1B7266-06E9-40B2-A824-16C09B0F27F4}">
      <dgm:prSet/>
      <dgm:spPr/>
      <dgm:t>
        <a:bodyPr/>
        <a:lstStyle/>
        <a:p>
          <a:endParaRPr lang="ru-RU"/>
        </a:p>
      </dgm:t>
    </dgm:pt>
    <dgm:pt modelId="{C639745D-5A45-4594-9619-AB4615BE2152}" type="sibTrans" cxnId="{7B1B7266-06E9-40B2-A824-16C09B0F27F4}">
      <dgm:prSet/>
      <dgm:spPr/>
      <dgm:t>
        <a:bodyPr/>
        <a:lstStyle/>
        <a:p>
          <a:endParaRPr lang="ru-RU"/>
        </a:p>
      </dgm:t>
    </dgm:pt>
    <dgm:pt modelId="{B68C6405-C12C-484D-957E-9B05512A6C61}">
      <dgm:prSet/>
      <dgm:spPr>
        <a:xfrm>
          <a:off x="2172295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– 4,7</a:t>
          </a:r>
        </a:p>
      </dgm:t>
    </dgm:pt>
    <dgm:pt modelId="{9B568691-96DD-4FDD-B103-75B5C95F1AD8}" type="sibTrans" cxnId="{F606F9E3-5A0A-4D76-9488-BE8E845A4C3A}">
      <dgm:prSet/>
      <dgm:spPr/>
      <dgm:t>
        <a:bodyPr/>
        <a:lstStyle/>
        <a:p>
          <a:endParaRPr lang="ru-RU"/>
        </a:p>
      </dgm:t>
    </dgm:pt>
    <dgm:pt modelId="{8B93B7C5-1B7D-4F63-BFA5-FED10E3E0BCA}" type="parTrans" cxnId="{F606F9E3-5A0A-4D76-9488-BE8E845A4C3A}">
      <dgm:prSet/>
      <dgm:spPr/>
      <dgm:t>
        <a:bodyPr/>
        <a:lstStyle/>
        <a:p>
          <a:endParaRPr lang="ru-RU"/>
        </a:p>
      </dgm:t>
    </dgm:pt>
    <dgm:pt modelId="{0B89A1A2-10AA-4FC9-9C4A-692FD6651374}" type="pres">
      <dgm:prSet presAssocID="{C7024B74-0F0D-4542-94C4-4FC0415B5A8F}" presName="Name0" presStyleCnt="0">
        <dgm:presLayoutVars>
          <dgm:dir/>
          <dgm:animLvl val="lvl"/>
          <dgm:resizeHandles val="exact"/>
        </dgm:presLayoutVars>
      </dgm:prSet>
      <dgm:spPr/>
    </dgm:pt>
    <dgm:pt modelId="{C443E999-BF25-4B05-AAF7-3EB9D21E891F}" type="pres">
      <dgm:prSet presAssocID="{2CFD8E40-BE05-46FB-AA15-8D6A4FC81477}" presName="composite" presStyleCnt="0"/>
      <dgm:spPr/>
    </dgm:pt>
    <dgm:pt modelId="{2202DB0E-88F4-4F1F-80B7-E909BD15A00F}" type="pres">
      <dgm:prSet presAssocID="{2CFD8E40-BE05-46FB-AA15-8D6A4FC814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CC49A4B-D518-482B-86C5-974B2F7FDDB6}" type="pres">
      <dgm:prSet presAssocID="{2CFD8E40-BE05-46FB-AA15-8D6A4FC81477}" presName="desTx" presStyleLbl="alignAccFollowNode1" presStyleIdx="0" presStyleCnt="3">
        <dgm:presLayoutVars>
          <dgm:bulletEnabled val="1"/>
        </dgm:presLayoutVars>
      </dgm:prSet>
      <dgm:spPr/>
    </dgm:pt>
    <dgm:pt modelId="{7ABA3BAA-A5D1-4D4C-AD12-3873C7C7329C}" type="pres">
      <dgm:prSet presAssocID="{2BB08FFB-F182-4EE7-99E8-71EBFB2FEE72}" presName="space" presStyleCnt="0"/>
      <dgm:spPr/>
    </dgm:pt>
    <dgm:pt modelId="{E625C3A5-D457-4781-87FD-C7EFAD28DBEB}" type="pres">
      <dgm:prSet presAssocID="{BA70DA5B-4C3B-4F40-B21C-B22DFA83A816}" presName="composite" presStyleCnt="0"/>
      <dgm:spPr/>
    </dgm:pt>
    <dgm:pt modelId="{7AD39001-F236-4066-BEF2-98DDDF2A1590}" type="pres">
      <dgm:prSet presAssocID="{BA70DA5B-4C3B-4F40-B21C-B22DFA83A816}" presName="parTx" presStyleLbl="alignNode1" presStyleIdx="1" presStyleCnt="3" custLinFactNeighborX="-1634" custLinFactNeighborY="3972">
        <dgm:presLayoutVars>
          <dgm:chMax val="0"/>
          <dgm:chPref val="0"/>
          <dgm:bulletEnabled val="1"/>
        </dgm:presLayoutVars>
      </dgm:prSet>
      <dgm:spPr/>
    </dgm:pt>
    <dgm:pt modelId="{DF585609-DA30-486C-85D6-5604093A02F8}" type="pres">
      <dgm:prSet presAssocID="{BA70DA5B-4C3B-4F40-B21C-B22DFA83A816}" presName="desTx" presStyleLbl="alignAccFollowNode1" presStyleIdx="1" presStyleCnt="3" custLinFactNeighborX="-1634" custLinFactNeighborY="176">
        <dgm:presLayoutVars>
          <dgm:bulletEnabled val="1"/>
        </dgm:presLayoutVars>
      </dgm:prSet>
      <dgm:spPr/>
    </dgm:pt>
    <dgm:pt modelId="{DD251DD0-4D13-48DD-A201-7A93283E5536}" type="pres">
      <dgm:prSet presAssocID="{7B119804-B166-487F-96B9-79D9EE89634F}" presName="space" presStyleCnt="0"/>
      <dgm:spPr/>
    </dgm:pt>
    <dgm:pt modelId="{9583D165-9F4E-4EE4-A3FF-392D8F0AF1C7}" type="pres">
      <dgm:prSet presAssocID="{E923BA83-706F-4BF1-9032-098C07321FB5}" presName="composite" presStyleCnt="0"/>
      <dgm:spPr/>
    </dgm:pt>
    <dgm:pt modelId="{2594B471-9B68-4154-B8C9-AFC2EC8BF4B5}" type="pres">
      <dgm:prSet presAssocID="{E923BA83-706F-4BF1-9032-098C07321FB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71E909-E0F8-4DCA-8E3B-22B4FB330435}" type="pres">
      <dgm:prSet presAssocID="{E923BA83-706F-4BF1-9032-098C07321FB5}" presName="desTx" presStyleLbl="alignAccFollowNode1" presStyleIdx="2" presStyleCnt="3" custLinFactNeighborX="27617" custLinFactNeighborY="1153">
        <dgm:presLayoutVars>
          <dgm:bulletEnabled val="1"/>
        </dgm:presLayoutVars>
      </dgm:prSet>
      <dgm:spPr/>
    </dgm:pt>
  </dgm:ptLst>
  <dgm:cxnLst>
    <dgm:cxn modelId="{6403BE05-C7B0-4D04-99B3-AF3A9BB1D438}" type="presOf" srcId="{647E5096-7FEE-4292-925E-A26FDFF5D106}" destId="{6171E909-E0F8-4DCA-8E3B-22B4FB330435}" srcOrd="0" destOrd="2" presId="urn:microsoft.com/office/officeart/2005/8/layout/hList1"/>
    <dgm:cxn modelId="{07B60D09-A4B1-404F-8B1D-106E65014508}" srcId="{2CFD8E40-BE05-46FB-AA15-8D6A4FC81477}" destId="{69FA73D7-EC53-44C0-93EB-EFB08A2A6BD2}" srcOrd="0" destOrd="0" parTransId="{E7519EB0-0FEE-4249-9AD7-698F0C7CC94F}" sibTransId="{7DDBF3EB-F93F-43DA-A146-08F47C866E88}"/>
    <dgm:cxn modelId="{A2144D1C-E655-44BC-8EC5-3DDCEBE52383}" type="presOf" srcId="{45F6EEAA-8549-492E-97D2-D5C1E2CACE44}" destId="{6CC49A4B-D518-482B-86C5-974B2F7FDDB6}" srcOrd="0" destOrd="2" presId="urn:microsoft.com/office/officeart/2005/8/layout/hList1"/>
    <dgm:cxn modelId="{A16F8E28-6F62-40FD-A733-3F25CABA763D}" srcId="{2CFD8E40-BE05-46FB-AA15-8D6A4FC81477}" destId="{57D6426A-4D73-4DCF-94C8-9CC31483AD90}" srcOrd="1" destOrd="0" parTransId="{DC80D679-B7EA-45D0-8895-6FCB7BFFE923}" sibTransId="{C12750E8-45B3-4CC3-BB81-EE863D1AF7A4}"/>
    <dgm:cxn modelId="{76C5F52C-6561-4E86-9791-FF4565FD865F}" srcId="{2CFD8E40-BE05-46FB-AA15-8D6A4FC81477}" destId="{45F6EEAA-8549-492E-97D2-D5C1E2CACE44}" srcOrd="2" destOrd="0" parTransId="{3EA1462E-866F-45EB-82E2-09E0960492A2}" sibTransId="{65E899C7-E7BA-43F0-9044-8FB8B51E86FD}"/>
    <dgm:cxn modelId="{707C362D-6102-49B2-8B1E-835CF870A57F}" type="presOf" srcId="{E1FA054B-5CA2-40C0-9FD8-8619AA98D896}" destId="{DF585609-DA30-486C-85D6-5604093A02F8}" srcOrd="0" destOrd="1" presId="urn:microsoft.com/office/officeart/2005/8/layout/hList1"/>
    <dgm:cxn modelId="{38752930-0120-4DFC-BD67-7DC57F63E045}" srcId="{C7024B74-0F0D-4542-94C4-4FC0415B5A8F}" destId="{2CFD8E40-BE05-46FB-AA15-8D6A4FC81477}" srcOrd="0" destOrd="0" parTransId="{743BA7A5-AD2E-4D72-966C-7F0B15CBD576}" sibTransId="{2BB08FFB-F182-4EE7-99E8-71EBFB2FEE72}"/>
    <dgm:cxn modelId="{AF0C6B33-0DD7-481D-A26C-E164DB29E55D}" srcId="{C7024B74-0F0D-4542-94C4-4FC0415B5A8F}" destId="{E923BA83-706F-4BF1-9032-098C07321FB5}" srcOrd="2" destOrd="0" parTransId="{E8B1BFCD-D99B-4EAE-BD3F-D57A54422586}" sibTransId="{9EFAB237-998C-405A-AD8A-B6620ED60AED}"/>
    <dgm:cxn modelId="{D826C03A-65B0-458E-AA07-20AC2C354402}" type="presOf" srcId="{B68C6405-C12C-484D-957E-9B05512A6C61}" destId="{DF585609-DA30-486C-85D6-5604093A02F8}" srcOrd="0" destOrd="2" presId="urn:microsoft.com/office/officeart/2005/8/layout/hList1"/>
    <dgm:cxn modelId="{26AAE443-0CC5-42FA-AE19-098C90E9E174}" type="presOf" srcId="{57D6426A-4D73-4DCF-94C8-9CC31483AD90}" destId="{6CC49A4B-D518-482B-86C5-974B2F7FDDB6}" srcOrd="0" destOrd="1" presId="urn:microsoft.com/office/officeart/2005/8/layout/hList1"/>
    <dgm:cxn modelId="{7B1B7266-06E9-40B2-A824-16C09B0F27F4}" srcId="{E923BA83-706F-4BF1-9032-098C07321FB5}" destId="{647E5096-7FEE-4292-925E-A26FDFF5D106}" srcOrd="2" destOrd="0" parTransId="{3CB68FB3-02C0-4BCB-82BD-C97DAB65AD35}" sibTransId="{C639745D-5A45-4594-9619-AB4615BE2152}"/>
    <dgm:cxn modelId="{1AD6F34C-8F2E-425A-A054-37CB528B1FE9}" type="presOf" srcId="{720F8D15-8038-444F-B569-829369D8DFFA}" destId="{DF585609-DA30-486C-85D6-5604093A02F8}" srcOrd="0" destOrd="0" presId="urn:microsoft.com/office/officeart/2005/8/layout/hList1"/>
    <dgm:cxn modelId="{0DC86B4E-1328-4EC7-A6CB-03D1D3B45EFD}" srcId="{C7024B74-0F0D-4542-94C4-4FC0415B5A8F}" destId="{BA70DA5B-4C3B-4F40-B21C-B22DFA83A816}" srcOrd="1" destOrd="0" parTransId="{50601541-E162-42C0-8FD8-2BE9F45B871F}" sibTransId="{7B119804-B166-487F-96B9-79D9EE89634F}"/>
    <dgm:cxn modelId="{AF195354-3246-44CD-A10B-A7D3A82A7F16}" type="presOf" srcId="{2CFD8E40-BE05-46FB-AA15-8D6A4FC81477}" destId="{2202DB0E-88F4-4F1F-80B7-E909BD15A00F}" srcOrd="0" destOrd="0" presId="urn:microsoft.com/office/officeart/2005/8/layout/hList1"/>
    <dgm:cxn modelId="{02D60776-5FEB-4A4F-80D4-A9680B15CBCF}" type="presOf" srcId="{E923BA83-706F-4BF1-9032-098C07321FB5}" destId="{2594B471-9B68-4154-B8C9-AFC2EC8BF4B5}" srcOrd="0" destOrd="0" presId="urn:microsoft.com/office/officeart/2005/8/layout/hList1"/>
    <dgm:cxn modelId="{03F5A858-26CD-4B61-8739-F2F8E39C2F87}" srcId="{BA70DA5B-4C3B-4F40-B21C-B22DFA83A816}" destId="{720F8D15-8038-444F-B569-829369D8DFFA}" srcOrd="0" destOrd="0" parTransId="{6D3F2528-F5BD-4454-8999-EAF8DF17BA11}" sibTransId="{3DADB62B-D6A5-493D-9DE4-E8F536481351}"/>
    <dgm:cxn modelId="{00208B7C-FEB1-4D70-8F00-460A70B0D3E2}" type="presOf" srcId="{69FA73D7-EC53-44C0-93EB-EFB08A2A6BD2}" destId="{6CC49A4B-D518-482B-86C5-974B2F7FDDB6}" srcOrd="0" destOrd="0" presId="urn:microsoft.com/office/officeart/2005/8/layout/hList1"/>
    <dgm:cxn modelId="{7F913192-B172-459B-BD77-BD78C61E0103}" srcId="{BA70DA5B-4C3B-4F40-B21C-B22DFA83A816}" destId="{E1FA054B-5CA2-40C0-9FD8-8619AA98D896}" srcOrd="1" destOrd="0" parTransId="{0F7B0FBA-593A-41C7-B048-73073721CEAE}" sibTransId="{9864F738-19EB-42E4-BB7D-3B373BCCB4CF}"/>
    <dgm:cxn modelId="{3FF171B0-E022-4927-A70F-7641161C9410}" type="presOf" srcId="{357EB36C-EB3E-4D8D-9C81-F21BB9925FA3}" destId="{6171E909-E0F8-4DCA-8E3B-22B4FB330435}" srcOrd="0" destOrd="0" presId="urn:microsoft.com/office/officeart/2005/8/layout/hList1"/>
    <dgm:cxn modelId="{FC0879B8-80CD-4712-9930-76F63881478C}" type="presOf" srcId="{BA70DA5B-4C3B-4F40-B21C-B22DFA83A816}" destId="{7AD39001-F236-4066-BEF2-98DDDF2A1590}" srcOrd="0" destOrd="0" presId="urn:microsoft.com/office/officeart/2005/8/layout/hList1"/>
    <dgm:cxn modelId="{E8D97ABA-0AA0-484C-BB98-F947D21A5013}" type="presOf" srcId="{C7024B74-0F0D-4542-94C4-4FC0415B5A8F}" destId="{0B89A1A2-10AA-4FC9-9C4A-692FD6651374}" srcOrd="0" destOrd="0" presId="urn:microsoft.com/office/officeart/2005/8/layout/hList1"/>
    <dgm:cxn modelId="{5D7592CD-9187-412F-A90B-E1298F7C973A}" type="presOf" srcId="{E30F745F-4085-4B07-BA0D-04B80536DFEF}" destId="{6171E909-E0F8-4DCA-8E3B-22B4FB330435}" srcOrd="0" destOrd="1" presId="urn:microsoft.com/office/officeart/2005/8/layout/hList1"/>
    <dgm:cxn modelId="{C71369D0-E243-449C-8D5B-64AC7DC641D4}" srcId="{E923BA83-706F-4BF1-9032-098C07321FB5}" destId="{E30F745F-4085-4B07-BA0D-04B80536DFEF}" srcOrd="1" destOrd="0" parTransId="{DBCF8C8E-39EC-4A8E-A8AC-4F1F1A2E5A1C}" sibTransId="{B7032717-E943-4149-A573-77C164C9F71D}"/>
    <dgm:cxn modelId="{D58432DC-50B5-4AAD-857C-9622A3804F23}" srcId="{E923BA83-706F-4BF1-9032-098C07321FB5}" destId="{357EB36C-EB3E-4D8D-9C81-F21BB9925FA3}" srcOrd="0" destOrd="0" parTransId="{45BABF55-AC33-433C-9512-19A99D39F774}" sibTransId="{9C0BB6D8-BDCE-4201-B0E4-C07B0E20AFBD}"/>
    <dgm:cxn modelId="{F606F9E3-5A0A-4D76-9488-BE8E845A4C3A}" srcId="{BA70DA5B-4C3B-4F40-B21C-B22DFA83A816}" destId="{B68C6405-C12C-484D-957E-9B05512A6C61}" srcOrd="2" destOrd="0" parTransId="{8B93B7C5-1B7D-4F63-BFA5-FED10E3E0BCA}" sibTransId="{9B568691-96DD-4FDD-B103-75B5C95F1AD8}"/>
    <dgm:cxn modelId="{2E142F01-D2F2-4882-AED8-FBCFD32F1015}" type="presParOf" srcId="{0B89A1A2-10AA-4FC9-9C4A-692FD6651374}" destId="{C443E999-BF25-4B05-AAF7-3EB9D21E891F}" srcOrd="0" destOrd="0" presId="urn:microsoft.com/office/officeart/2005/8/layout/hList1"/>
    <dgm:cxn modelId="{62261CF3-2E36-4679-AE32-B7E0E8D1980B}" type="presParOf" srcId="{C443E999-BF25-4B05-AAF7-3EB9D21E891F}" destId="{2202DB0E-88F4-4F1F-80B7-E909BD15A00F}" srcOrd="0" destOrd="0" presId="urn:microsoft.com/office/officeart/2005/8/layout/hList1"/>
    <dgm:cxn modelId="{C97F356E-B03F-4133-BD26-11A21A54001C}" type="presParOf" srcId="{C443E999-BF25-4B05-AAF7-3EB9D21E891F}" destId="{6CC49A4B-D518-482B-86C5-974B2F7FDDB6}" srcOrd="1" destOrd="0" presId="urn:microsoft.com/office/officeart/2005/8/layout/hList1"/>
    <dgm:cxn modelId="{96B15ED9-E961-4798-9394-1F5CAE32662C}" type="presParOf" srcId="{0B89A1A2-10AA-4FC9-9C4A-692FD6651374}" destId="{7ABA3BAA-A5D1-4D4C-AD12-3873C7C7329C}" srcOrd="1" destOrd="0" presId="urn:microsoft.com/office/officeart/2005/8/layout/hList1"/>
    <dgm:cxn modelId="{B845D895-5FDC-48CD-BEC8-189BC6C3066C}" type="presParOf" srcId="{0B89A1A2-10AA-4FC9-9C4A-692FD6651374}" destId="{E625C3A5-D457-4781-87FD-C7EFAD28DBEB}" srcOrd="2" destOrd="0" presId="urn:microsoft.com/office/officeart/2005/8/layout/hList1"/>
    <dgm:cxn modelId="{E9320B8D-3F7F-4016-8F26-38D9BDCB9A50}" type="presParOf" srcId="{E625C3A5-D457-4781-87FD-C7EFAD28DBEB}" destId="{7AD39001-F236-4066-BEF2-98DDDF2A1590}" srcOrd="0" destOrd="0" presId="urn:microsoft.com/office/officeart/2005/8/layout/hList1"/>
    <dgm:cxn modelId="{3D668D3B-3DF1-47BD-984A-F27739409E2D}" type="presParOf" srcId="{E625C3A5-D457-4781-87FD-C7EFAD28DBEB}" destId="{DF585609-DA30-486C-85D6-5604093A02F8}" srcOrd="1" destOrd="0" presId="urn:microsoft.com/office/officeart/2005/8/layout/hList1"/>
    <dgm:cxn modelId="{84DE99D6-C584-48B4-B116-0704EE0FB0B2}" type="presParOf" srcId="{0B89A1A2-10AA-4FC9-9C4A-692FD6651374}" destId="{DD251DD0-4D13-48DD-A201-7A93283E5536}" srcOrd="3" destOrd="0" presId="urn:microsoft.com/office/officeart/2005/8/layout/hList1"/>
    <dgm:cxn modelId="{03F048BB-8F15-4837-864B-C7B57E16B035}" type="presParOf" srcId="{0B89A1A2-10AA-4FC9-9C4A-692FD6651374}" destId="{9583D165-9F4E-4EE4-A3FF-392D8F0AF1C7}" srcOrd="4" destOrd="0" presId="urn:microsoft.com/office/officeart/2005/8/layout/hList1"/>
    <dgm:cxn modelId="{05ED1F62-40EC-43DD-AF2C-6C3DE71F4E7E}" type="presParOf" srcId="{9583D165-9F4E-4EE4-A3FF-392D8F0AF1C7}" destId="{2594B471-9B68-4154-B8C9-AFC2EC8BF4B5}" srcOrd="0" destOrd="0" presId="urn:microsoft.com/office/officeart/2005/8/layout/hList1"/>
    <dgm:cxn modelId="{87B480DA-055B-4E5D-9A3C-CDF39296910A}" type="presParOf" srcId="{9583D165-9F4E-4EE4-A3FF-392D8F0AF1C7}" destId="{6171E909-E0F8-4DCA-8E3B-22B4FB3304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024B74-0F0D-4542-94C4-4FC0415B5A8F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FD8E40-BE05-46FB-AA15-8D6A4FC81477}">
      <dgm:prSet phldrT="[Текст]"/>
      <dgm:spPr>
        <a:xfrm>
          <a:off x="1952" y="14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 год</a:t>
          </a:r>
        </a:p>
      </dgm:t>
    </dgm:pt>
    <dgm:pt modelId="{743BA7A5-AD2E-4D72-966C-7F0B15CBD576}" type="parTrans" cxnId="{38752930-0120-4DFC-BD67-7DC57F63E045}">
      <dgm:prSet/>
      <dgm:spPr/>
      <dgm:t>
        <a:bodyPr/>
        <a:lstStyle/>
        <a:p>
          <a:endParaRPr lang="ru-RU"/>
        </a:p>
      </dgm:t>
    </dgm:pt>
    <dgm:pt modelId="{2BB08FFB-F182-4EE7-99E8-71EBFB2FEE72}" type="sibTrans" cxnId="{38752930-0120-4DFC-BD67-7DC57F63E045}">
      <dgm:prSet/>
      <dgm:spPr/>
      <dgm:t>
        <a:bodyPr/>
        <a:lstStyle/>
        <a:p>
          <a:endParaRPr lang="ru-RU"/>
        </a:p>
      </dgm:t>
    </dgm:pt>
    <dgm:pt modelId="{69FA73D7-EC53-44C0-93EB-EFB08A2A6BD2}">
      <dgm:prSet phldrT="[Текст]"/>
      <dgm:spPr>
        <a:xfrm>
          <a:off x="1952" y="4047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- 6,9</a:t>
          </a:r>
        </a:p>
      </dgm:t>
    </dgm:pt>
    <dgm:pt modelId="{E7519EB0-0FEE-4249-9AD7-698F0C7CC94F}" type="parTrans" cxnId="{07B60D09-A4B1-404F-8B1D-106E65014508}">
      <dgm:prSet/>
      <dgm:spPr/>
      <dgm:t>
        <a:bodyPr/>
        <a:lstStyle/>
        <a:p>
          <a:endParaRPr lang="ru-RU"/>
        </a:p>
      </dgm:t>
    </dgm:pt>
    <dgm:pt modelId="{7DDBF3EB-F93F-43DA-A146-08F47C866E88}" type="sibTrans" cxnId="{07B60D09-A4B1-404F-8B1D-106E65014508}">
      <dgm:prSet/>
      <dgm:spPr/>
      <dgm:t>
        <a:bodyPr/>
        <a:lstStyle/>
        <a:p>
          <a:endParaRPr lang="ru-RU"/>
        </a:p>
      </dgm:t>
    </dgm:pt>
    <dgm:pt modelId="{BA70DA5B-4C3B-4F40-B21C-B22DFA83A816}">
      <dgm:prSet phldrT="[Текст]"/>
      <dgm:spPr>
        <a:xfrm>
          <a:off x="2172295" y="1499"/>
          <a:ext cx="1903809" cy="40320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 год</a:t>
          </a:r>
        </a:p>
      </dgm:t>
    </dgm:pt>
    <dgm:pt modelId="{50601541-E162-42C0-8FD8-2BE9F45B871F}" type="parTrans" cxnId="{0DC86B4E-1328-4EC7-A6CB-03D1D3B45EFD}">
      <dgm:prSet/>
      <dgm:spPr/>
      <dgm:t>
        <a:bodyPr/>
        <a:lstStyle/>
        <a:p>
          <a:endParaRPr lang="ru-RU"/>
        </a:p>
      </dgm:t>
    </dgm:pt>
    <dgm:pt modelId="{7B119804-B166-487F-96B9-79D9EE89634F}" type="sibTrans" cxnId="{0DC86B4E-1328-4EC7-A6CB-03D1D3B45EFD}">
      <dgm:prSet/>
      <dgm:spPr/>
      <dgm:t>
        <a:bodyPr/>
        <a:lstStyle/>
        <a:p>
          <a:endParaRPr lang="ru-RU"/>
        </a:p>
      </dgm:t>
    </dgm:pt>
    <dgm:pt modelId="{720F8D15-8038-444F-B569-829369D8DFFA}">
      <dgm:prSet phldrT="[Текст]"/>
      <dgm:spPr>
        <a:xfrm>
          <a:off x="2172295" y="4047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7,1</a:t>
          </a:r>
        </a:p>
      </dgm:t>
    </dgm:pt>
    <dgm:pt modelId="{6D3F2528-F5BD-4454-8999-EAF8DF17BA11}" type="parTrans" cxnId="{03F5A858-26CD-4B61-8739-F2F8E39C2F87}">
      <dgm:prSet/>
      <dgm:spPr/>
      <dgm:t>
        <a:bodyPr/>
        <a:lstStyle/>
        <a:p>
          <a:endParaRPr lang="ru-RU"/>
        </a:p>
      </dgm:t>
    </dgm:pt>
    <dgm:pt modelId="{3DADB62B-D6A5-493D-9DE4-E8F536481351}" type="sibTrans" cxnId="{03F5A858-26CD-4B61-8739-F2F8E39C2F87}">
      <dgm:prSet/>
      <dgm:spPr/>
      <dgm:t>
        <a:bodyPr/>
        <a:lstStyle/>
        <a:p>
          <a:endParaRPr lang="ru-RU"/>
        </a:p>
      </dgm:t>
    </dgm:pt>
    <dgm:pt modelId="{E923BA83-706F-4BF1-9032-098C07321FB5}">
      <dgm:prSet phldrT="[Текст]"/>
      <dgm:spPr>
        <a:xfrm>
          <a:off x="4342638" y="14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 год</a:t>
          </a:r>
        </a:p>
      </dgm:t>
    </dgm:pt>
    <dgm:pt modelId="{E8B1BFCD-D99B-4EAE-BD3F-D57A54422586}" type="parTrans" cxnId="{AF0C6B33-0DD7-481D-A26C-E164DB29E55D}">
      <dgm:prSet/>
      <dgm:spPr/>
      <dgm:t>
        <a:bodyPr/>
        <a:lstStyle/>
        <a:p>
          <a:endParaRPr lang="ru-RU"/>
        </a:p>
      </dgm:t>
    </dgm:pt>
    <dgm:pt modelId="{9EFAB237-998C-405A-AD8A-B6620ED60AED}" type="sibTrans" cxnId="{AF0C6B33-0DD7-481D-A26C-E164DB29E55D}">
      <dgm:prSet/>
      <dgm:spPr/>
      <dgm:t>
        <a:bodyPr/>
        <a:lstStyle/>
        <a:p>
          <a:endParaRPr lang="ru-RU"/>
        </a:p>
      </dgm:t>
    </dgm:pt>
    <dgm:pt modelId="{357EB36C-EB3E-4D8D-9C81-F21BB9925FA3}">
      <dgm:prSet phldrT="[Текст]"/>
      <dgm:spPr>
        <a:xfrm>
          <a:off x="4344590" y="4062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7,0</a:t>
          </a:r>
        </a:p>
      </dgm:t>
    </dgm:pt>
    <dgm:pt modelId="{45BABF55-AC33-433C-9512-19A99D39F774}" type="parTrans" cxnId="{D58432DC-50B5-4AAD-857C-9622A3804F23}">
      <dgm:prSet/>
      <dgm:spPr/>
      <dgm:t>
        <a:bodyPr/>
        <a:lstStyle/>
        <a:p>
          <a:endParaRPr lang="ru-RU"/>
        </a:p>
      </dgm:t>
    </dgm:pt>
    <dgm:pt modelId="{9C0BB6D8-BDCE-4201-B0E4-C07B0E20AFBD}" type="sibTrans" cxnId="{D58432DC-50B5-4AAD-857C-9622A3804F23}">
      <dgm:prSet/>
      <dgm:spPr/>
      <dgm:t>
        <a:bodyPr/>
        <a:lstStyle/>
        <a:p>
          <a:endParaRPr lang="ru-RU"/>
        </a:p>
      </dgm:t>
    </dgm:pt>
    <dgm:pt modelId="{45F6EEAA-8549-492E-97D2-D5C1E2CACE44}">
      <dgm:prSet phldrT="[Текст]"/>
      <dgm:spPr>
        <a:xfrm>
          <a:off x="1952" y="4047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- 1,2</a:t>
          </a:r>
        </a:p>
      </dgm:t>
    </dgm:pt>
    <dgm:pt modelId="{3EA1462E-866F-45EB-82E2-09E0960492A2}" type="parTrans" cxnId="{76C5F52C-6561-4E86-9791-FF4565FD865F}">
      <dgm:prSet/>
      <dgm:spPr/>
      <dgm:t>
        <a:bodyPr/>
        <a:lstStyle/>
        <a:p>
          <a:endParaRPr lang="ru-RU"/>
        </a:p>
      </dgm:t>
    </dgm:pt>
    <dgm:pt modelId="{65E899C7-E7BA-43F0-9044-8FB8B51E86FD}" type="sibTrans" cxnId="{76C5F52C-6561-4E86-9791-FF4565FD865F}">
      <dgm:prSet/>
      <dgm:spPr/>
      <dgm:t>
        <a:bodyPr/>
        <a:lstStyle/>
        <a:p>
          <a:endParaRPr lang="ru-RU"/>
        </a:p>
      </dgm:t>
    </dgm:pt>
    <dgm:pt modelId="{B68C6405-C12C-484D-957E-9B05512A6C61}">
      <dgm:prSet/>
      <dgm:spPr>
        <a:xfrm>
          <a:off x="2172295" y="4047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- 1,2</a:t>
          </a:r>
        </a:p>
      </dgm:t>
    </dgm:pt>
    <dgm:pt modelId="{8B93B7C5-1B7D-4F63-BFA5-FED10E3E0BCA}" type="parTrans" cxnId="{F606F9E3-5A0A-4D76-9488-BE8E845A4C3A}">
      <dgm:prSet/>
      <dgm:spPr/>
      <dgm:t>
        <a:bodyPr/>
        <a:lstStyle/>
        <a:p>
          <a:endParaRPr lang="ru-RU"/>
        </a:p>
      </dgm:t>
    </dgm:pt>
    <dgm:pt modelId="{9B568691-96DD-4FDD-B103-75B5C95F1AD8}" type="sibTrans" cxnId="{F606F9E3-5A0A-4D76-9488-BE8E845A4C3A}">
      <dgm:prSet/>
      <dgm:spPr/>
      <dgm:t>
        <a:bodyPr/>
        <a:lstStyle/>
        <a:p>
          <a:endParaRPr lang="ru-RU"/>
        </a:p>
      </dgm:t>
    </dgm:pt>
    <dgm:pt modelId="{647E5096-7FEE-4292-925E-A26FDFF5D106}">
      <dgm:prSet/>
      <dgm:spPr>
        <a:xfrm>
          <a:off x="4344590" y="4062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- 1,2</a:t>
          </a:r>
        </a:p>
      </dgm:t>
    </dgm:pt>
    <dgm:pt modelId="{C639745D-5A45-4594-9619-AB4615BE2152}" type="sibTrans" cxnId="{7B1B7266-06E9-40B2-A824-16C09B0F27F4}">
      <dgm:prSet/>
      <dgm:spPr/>
      <dgm:t>
        <a:bodyPr/>
        <a:lstStyle/>
        <a:p>
          <a:endParaRPr lang="ru-RU"/>
        </a:p>
      </dgm:t>
    </dgm:pt>
    <dgm:pt modelId="{3CB68FB3-02C0-4BCB-82BD-C97DAB65AD35}" type="parTrans" cxnId="{7B1B7266-06E9-40B2-A824-16C09B0F27F4}">
      <dgm:prSet/>
      <dgm:spPr/>
      <dgm:t>
        <a:bodyPr/>
        <a:lstStyle/>
        <a:p>
          <a:endParaRPr lang="ru-RU"/>
        </a:p>
      </dgm:t>
    </dgm:pt>
    <dgm:pt modelId="{0B89A1A2-10AA-4FC9-9C4A-692FD6651374}" type="pres">
      <dgm:prSet presAssocID="{C7024B74-0F0D-4542-94C4-4FC0415B5A8F}" presName="Name0" presStyleCnt="0">
        <dgm:presLayoutVars>
          <dgm:dir/>
          <dgm:animLvl val="lvl"/>
          <dgm:resizeHandles val="exact"/>
        </dgm:presLayoutVars>
      </dgm:prSet>
      <dgm:spPr/>
    </dgm:pt>
    <dgm:pt modelId="{C443E999-BF25-4B05-AAF7-3EB9D21E891F}" type="pres">
      <dgm:prSet presAssocID="{2CFD8E40-BE05-46FB-AA15-8D6A4FC81477}" presName="composite" presStyleCnt="0"/>
      <dgm:spPr/>
    </dgm:pt>
    <dgm:pt modelId="{2202DB0E-88F4-4F1F-80B7-E909BD15A00F}" type="pres">
      <dgm:prSet presAssocID="{2CFD8E40-BE05-46FB-AA15-8D6A4FC814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CC49A4B-D518-482B-86C5-974B2F7FDDB6}" type="pres">
      <dgm:prSet presAssocID="{2CFD8E40-BE05-46FB-AA15-8D6A4FC81477}" presName="desTx" presStyleLbl="alignAccFollowNode1" presStyleIdx="0" presStyleCnt="3">
        <dgm:presLayoutVars>
          <dgm:bulletEnabled val="1"/>
        </dgm:presLayoutVars>
      </dgm:prSet>
      <dgm:spPr/>
    </dgm:pt>
    <dgm:pt modelId="{7ABA3BAA-A5D1-4D4C-AD12-3873C7C7329C}" type="pres">
      <dgm:prSet presAssocID="{2BB08FFB-F182-4EE7-99E8-71EBFB2FEE72}" presName="space" presStyleCnt="0"/>
      <dgm:spPr/>
    </dgm:pt>
    <dgm:pt modelId="{E625C3A5-D457-4781-87FD-C7EFAD28DBEB}" type="pres">
      <dgm:prSet presAssocID="{BA70DA5B-4C3B-4F40-B21C-B22DFA83A816}" presName="composite" presStyleCnt="0"/>
      <dgm:spPr/>
    </dgm:pt>
    <dgm:pt modelId="{7AD39001-F236-4066-BEF2-98DDDF2A1590}" type="pres">
      <dgm:prSet presAssocID="{BA70DA5B-4C3B-4F40-B21C-B22DFA83A81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F585609-DA30-486C-85D6-5604093A02F8}" type="pres">
      <dgm:prSet presAssocID="{BA70DA5B-4C3B-4F40-B21C-B22DFA83A816}" presName="desTx" presStyleLbl="alignAccFollowNode1" presStyleIdx="1" presStyleCnt="3">
        <dgm:presLayoutVars>
          <dgm:bulletEnabled val="1"/>
        </dgm:presLayoutVars>
      </dgm:prSet>
      <dgm:spPr/>
    </dgm:pt>
    <dgm:pt modelId="{DD251DD0-4D13-48DD-A201-7A93283E5536}" type="pres">
      <dgm:prSet presAssocID="{7B119804-B166-487F-96B9-79D9EE89634F}" presName="space" presStyleCnt="0"/>
      <dgm:spPr/>
    </dgm:pt>
    <dgm:pt modelId="{9583D165-9F4E-4EE4-A3FF-392D8F0AF1C7}" type="pres">
      <dgm:prSet presAssocID="{E923BA83-706F-4BF1-9032-098C07321FB5}" presName="composite" presStyleCnt="0"/>
      <dgm:spPr/>
    </dgm:pt>
    <dgm:pt modelId="{2594B471-9B68-4154-B8C9-AFC2EC8BF4B5}" type="pres">
      <dgm:prSet presAssocID="{E923BA83-706F-4BF1-9032-098C07321FB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71E909-E0F8-4DCA-8E3B-22B4FB330435}" type="pres">
      <dgm:prSet presAssocID="{E923BA83-706F-4BF1-9032-098C07321FB5}" presName="desTx" presStyleLbl="alignAccFollowNode1" presStyleIdx="2" presStyleCnt="3" custLinFactNeighborX="27617" custLinFactNeighborY="1153">
        <dgm:presLayoutVars>
          <dgm:bulletEnabled val="1"/>
        </dgm:presLayoutVars>
      </dgm:prSet>
      <dgm:spPr/>
    </dgm:pt>
  </dgm:ptLst>
  <dgm:cxnLst>
    <dgm:cxn modelId="{6403BE05-C7B0-4D04-99B3-AF3A9BB1D438}" type="presOf" srcId="{647E5096-7FEE-4292-925E-A26FDFF5D106}" destId="{6171E909-E0F8-4DCA-8E3B-22B4FB330435}" srcOrd="0" destOrd="1" presId="urn:microsoft.com/office/officeart/2005/8/layout/hList1"/>
    <dgm:cxn modelId="{07B60D09-A4B1-404F-8B1D-106E65014508}" srcId="{2CFD8E40-BE05-46FB-AA15-8D6A4FC81477}" destId="{69FA73D7-EC53-44C0-93EB-EFB08A2A6BD2}" srcOrd="0" destOrd="0" parTransId="{E7519EB0-0FEE-4249-9AD7-698F0C7CC94F}" sibTransId="{7DDBF3EB-F93F-43DA-A146-08F47C866E88}"/>
    <dgm:cxn modelId="{A2144D1C-E655-44BC-8EC5-3DDCEBE52383}" type="presOf" srcId="{45F6EEAA-8549-492E-97D2-D5C1E2CACE44}" destId="{6CC49A4B-D518-482B-86C5-974B2F7FDDB6}" srcOrd="0" destOrd="1" presId="urn:microsoft.com/office/officeart/2005/8/layout/hList1"/>
    <dgm:cxn modelId="{76C5F52C-6561-4E86-9791-FF4565FD865F}" srcId="{2CFD8E40-BE05-46FB-AA15-8D6A4FC81477}" destId="{45F6EEAA-8549-492E-97D2-D5C1E2CACE44}" srcOrd="1" destOrd="0" parTransId="{3EA1462E-866F-45EB-82E2-09E0960492A2}" sibTransId="{65E899C7-E7BA-43F0-9044-8FB8B51E86FD}"/>
    <dgm:cxn modelId="{38752930-0120-4DFC-BD67-7DC57F63E045}" srcId="{C7024B74-0F0D-4542-94C4-4FC0415B5A8F}" destId="{2CFD8E40-BE05-46FB-AA15-8D6A4FC81477}" srcOrd="0" destOrd="0" parTransId="{743BA7A5-AD2E-4D72-966C-7F0B15CBD576}" sibTransId="{2BB08FFB-F182-4EE7-99E8-71EBFB2FEE72}"/>
    <dgm:cxn modelId="{AF0C6B33-0DD7-481D-A26C-E164DB29E55D}" srcId="{C7024B74-0F0D-4542-94C4-4FC0415B5A8F}" destId="{E923BA83-706F-4BF1-9032-098C07321FB5}" srcOrd="2" destOrd="0" parTransId="{E8B1BFCD-D99B-4EAE-BD3F-D57A54422586}" sibTransId="{9EFAB237-998C-405A-AD8A-B6620ED60AED}"/>
    <dgm:cxn modelId="{D826C03A-65B0-458E-AA07-20AC2C354402}" type="presOf" srcId="{B68C6405-C12C-484D-957E-9B05512A6C61}" destId="{DF585609-DA30-486C-85D6-5604093A02F8}" srcOrd="0" destOrd="1" presId="urn:microsoft.com/office/officeart/2005/8/layout/hList1"/>
    <dgm:cxn modelId="{7B1B7266-06E9-40B2-A824-16C09B0F27F4}" srcId="{E923BA83-706F-4BF1-9032-098C07321FB5}" destId="{647E5096-7FEE-4292-925E-A26FDFF5D106}" srcOrd="1" destOrd="0" parTransId="{3CB68FB3-02C0-4BCB-82BD-C97DAB65AD35}" sibTransId="{C639745D-5A45-4594-9619-AB4615BE2152}"/>
    <dgm:cxn modelId="{1AD6F34C-8F2E-425A-A054-37CB528B1FE9}" type="presOf" srcId="{720F8D15-8038-444F-B569-829369D8DFFA}" destId="{DF585609-DA30-486C-85D6-5604093A02F8}" srcOrd="0" destOrd="0" presId="urn:microsoft.com/office/officeart/2005/8/layout/hList1"/>
    <dgm:cxn modelId="{0DC86B4E-1328-4EC7-A6CB-03D1D3B45EFD}" srcId="{C7024B74-0F0D-4542-94C4-4FC0415B5A8F}" destId="{BA70DA5B-4C3B-4F40-B21C-B22DFA83A816}" srcOrd="1" destOrd="0" parTransId="{50601541-E162-42C0-8FD8-2BE9F45B871F}" sibTransId="{7B119804-B166-487F-96B9-79D9EE89634F}"/>
    <dgm:cxn modelId="{AF195354-3246-44CD-A10B-A7D3A82A7F16}" type="presOf" srcId="{2CFD8E40-BE05-46FB-AA15-8D6A4FC81477}" destId="{2202DB0E-88F4-4F1F-80B7-E909BD15A00F}" srcOrd="0" destOrd="0" presId="urn:microsoft.com/office/officeart/2005/8/layout/hList1"/>
    <dgm:cxn modelId="{02D60776-5FEB-4A4F-80D4-A9680B15CBCF}" type="presOf" srcId="{E923BA83-706F-4BF1-9032-098C07321FB5}" destId="{2594B471-9B68-4154-B8C9-AFC2EC8BF4B5}" srcOrd="0" destOrd="0" presId="urn:microsoft.com/office/officeart/2005/8/layout/hList1"/>
    <dgm:cxn modelId="{03F5A858-26CD-4B61-8739-F2F8E39C2F87}" srcId="{BA70DA5B-4C3B-4F40-B21C-B22DFA83A816}" destId="{720F8D15-8038-444F-B569-829369D8DFFA}" srcOrd="0" destOrd="0" parTransId="{6D3F2528-F5BD-4454-8999-EAF8DF17BA11}" sibTransId="{3DADB62B-D6A5-493D-9DE4-E8F536481351}"/>
    <dgm:cxn modelId="{00208B7C-FEB1-4D70-8F00-460A70B0D3E2}" type="presOf" srcId="{69FA73D7-EC53-44C0-93EB-EFB08A2A6BD2}" destId="{6CC49A4B-D518-482B-86C5-974B2F7FDDB6}" srcOrd="0" destOrd="0" presId="urn:microsoft.com/office/officeart/2005/8/layout/hList1"/>
    <dgm:cxn modelId="{3FF171B0-E022-4927-A70F-7641161C9410}" type="presOf" srcId="{357EB36C-EB3E-4D8D-9C81-F21BB9925FA3}" destId="{6171E909-E0F8-4DCA-8E3B-22B4FB330435}" srcOrd="0" destOrd="0" presId="urn:microsoft.com/office/officeart/2005/8/layout/hList1"/>
    <dgm:cxn modelId="{FC0879B8-80CD-4712-9930-76F63881478C}" type="presOf" srcId="{BA70DA5B-4C3B-4F40-B21C-B22DFA83A816}" destId="{7AD39001-F236-4066-BEF2-98DDDF2A1590}" srcOrd="0" destOrd="0" presId="urn:microsoft.com/office/officeart/2005/8/layout/hList1"/>
    <dgm:cxn modelId="{E8D97ABA-0AA0-484C-BB98-F947D21A5013}" type="presOf" srcId="{C7024B74-0F0D-4542-94C4-4FC0415B5A8F}" destId="{0B89A1A2-10AA-4FC9-9C4A-692FD6651374}" srcOrd="0" destOrd="0" presId="urn:microsoft.com/office/officeart/2005/8/layout/hList1"/>
    <dgm:cxn modelId="{D58432DC-50B5-4AAD-857C-9622A3804F23}" srcId="{E923BA83-706F-4BF1-9032-098C07321FB5}" destId="{357EB36C-EB3E-4D8D-9C81-F21BB9925FA3}" srcOrd="0" destOrd="0" parTransId="{45BABF55-AC33-433C-9512-19A99D39F774}" sibTransId="{9C0BB6D8-BDCE-4201-B0E4-C07B0E20AFBD}"/>
    <dgm:cxn modelId="{F606F9E3-5A0A-4D76-9488-BE8E845A4C3A}" srcId="{BA70DA5B-4C3B-4F40-B21C-B22DFA83A816}" destId="{B68C6405-C12C-484D-957E-9B05512A6C61}" srcOrd="1" destOrd="0" parTransId="{8B93B7C5-1B7D-4F63-BFA5-FED10E3E0BCA}" sibTransId="{9B568691-96DD-4FDD-B103-75B5C95F1AD8}"/>
    <dgm:cxn modelId="{2E142F01-D2F2-4882-AED8-FBCFD32F1015}" type="presParOf" srcId="{0B89A1A2-10AA-4FC9-9C4A-692FD6651374}" destId="{C443E999-BF25-4B05-AAF7-3EB9D21E891F}" srcOrd="0" destOrd="0" presId="urn:microsoft.com/office/officeart/2005/8/layout/hList1"/>
    <dgm:cxn modelId="{62261CF3-2E36-4679-AE32-B7E0E8D1980B}" type="presParOf" srcId="{C443E999-BF25-4B05-AAF7-3EB9D21E891F}" destId="{2202DB0E-88F4-4F1F-80B7-E909BD15A00F}" srcOrd="0" destOrd="0" presId="urn:microsoft.com/office/officeart/2005/8/layout/hList1"/>
    <dgm:cxn modelId="{C97F356E-B03F-4133-BD26-11A21A54001C}" type="presParOf" srcId="{C443E999-BF25-4B05-AAF7-3EB9D21E891F}" destId="{6CC49A4B-D518-482B-86C5-974B2F7FDDB6}" srcOrd="1" destOrd="0" presId="urn:microsoft.com/office/officeart/2005/8/layout/hList1"/>
    <dgm:cxn modelId="{96B15ED9-E961-4798-9394-1F5CAE32662C}" type="presParOf" srcId="{0B89A1A2-10AA-4FC9-9C4A-692FD6651374}" destId="{7ABA3BAA-A5D1-4D4C-AD12-3873C7C7329C}" srcOrd="1" destOrd="0" presId="urn:microsoft.com/office/officeart/2005/8/layout/hList1"/>
    <dgm:cxn modelId="{B845D895-5FDC-48CD-BEC8-189BC6C3066C}" type="presParOf" srcId="{0B89A1A2-10AA-4FC9-9C4A-692FD6651374}" destId="{E625C3A5-D457-4781-87FD-C7EFAD28DBEB}" srcOrd="2" destOrd="0" presId="urn:microsoft.com/office/officeart/2005/8/layout/hList1"/>
    <dgm:cxn modelId="{E9320B8D-3F7F-4016-8F26-38D9BDCB9A50}" type="presParOf" srcId="{E625C3A5-D457-4781-87FD-C7EFAD28DBEB}" destId="{7AD39001-F236-4066-BEF2-98DDDF2A1590}" srcOrd="0" destOrd="0" presId="urn:microsoft.com/office/officeart/2005/8/layout/hList1"/>
    <dgm:cxn modelId="{3D668D3B-3DF1-47BD-984A-F27739409E2D}" type="presParOf" srcId="{E625C3A5-D457-4781-87FD-C7EFAD28DBEB}" destId="{DF585609-DA30-486C-85D6-5604093A02F8}" srcOrd="1" destOrd="0" presId="urn:microsoft.com/office/officeart/2005/8/layout/hList1"/>
    <dgm:cxn modelId="{84DE99D6-C584-48B4-B116-0704EE0FB0B2}" type="presParOf" srcId="{0B89A1A2-10AA-4FC9-9C4A-692FD6651374}" destId="{DD251DD0-4D13-48DD-A201-7A93283E5536}" srcOrd="3" destOrd="0" presId="urn:microsoft.com/office/officeart/2005/8/layout/hList1"/>
    <dgm:cxn modelId="{03F048BB-8F15-4837-864B-C7B57E16B035}" type="presParOf" srcId="{0B89A1A2-10AA-4FC9-9C4A-692FD6651374}" destId="{9583D165-9F4E-4EE4-A3FF-392D8F0AF1C7}" srcOrd="4" destOrd="0" presId="urn:microsoft.com/office/officeart/2005/8/layout/hList1"/>
    <dgm:cxn modelId="{05ED1F62-40EC-43DD-AF2C-6C3DE71F4E7E}" type="presParOf" srcId="{9583D165-9F4E-4EE4-A3FF-392D8F0AF1C7}" destId="{2594B471-9B68-4154-B8C9-AFC2EC8BF4B5}" srcOrd="0" destOrd="0" presId="urn:microsoft.com/office/officeart/2005/8/layout/hList1"/>
    <dgm:cxn modelId="{87B480DA-055B-4E5D-9A3C-CDF39296910A}" type="presParOf" srcId="{9583D165-9F4E-4EE4-A3FF-392D8F0AF1C7}" destId="{6171E909-E0F8-4DCA-8E3B-22B4FB3304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53879D-D0AF-4A1D-BFAD-BC5857900D1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626FBD0-B269-4AC6-8436-48CE43F6C52A}" type="pres">
      <dgm:prSet presAssocID="{7553879D-D0AF-4A1D-BFAD-BC5857900D13}" presName="compositeShape" presStyleCnt="0">
        <dgm:presLayoutVars>
          <dgm:dir/>
          <dgm:resizeHandles/>
        </dgm:presLayoutVars>
      </dgm:prSet>
      <dgm:spPr/>
    </dgm:pt>
  </dgm:ptLst>
  <dgm:cxnLst>
    <dgm:cxn modelId="{83446A3C-2B91-45D6-B62F-B2437CFA5FBB}" type="presOf" srcId="{7553879D-D0AF-4A1D-BFAD-BC5857900D13}" destId="{9626FBD0-B269-4AC6-8436-48CE43F6C52A}" srcOrd="0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FA7AA4-BCB1-43EB-9451-B92C9ADB3240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D10812-A673-4A2E-9404-B24606B5432E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2024 год – 13,4</a:t>
          </a:r>
        </a:p>
      </dgm:t>
    </dgm:pt>
    <dgm:pt modelId="{C74B1D7D-1D41-4ED4-B858-FDA3492F48A2}" type="parTrans" cxnId="{A6F59600-60D1-4D83-B131-3F755647D592}">
      <dgm:prSet/>
      <dgm:spPr/>
      <dgm:t>
        <a:bodyPr/>
        <a:lstStyle/>
        <a:p>
          <a:endParaRPr lang="ru-RU"/>
        </a:p>
      </dgm:t>
    </dgm:pt>
    <dgm:pt modelId="{B0A9CC15-0008-49B2-B9E3-63BF66575052}" type="sibTrans" cxnId="{A6F59600-60D1-4D83-B131-3F755647D592}">
      <dgm:prSet/>
      <dgm:spPr/>
      <dgm:t>
        <a:bodyPr/>
        <a:lstStyle/>
        <a:p>
          <a:endParaRPr lang="ru-RU"/>
        </a:p>
      </dgm:t>
    </dgm:pt>
    <dgm:pt modelId="{864B8753-5ACD-4BC6-97EE-E7C38F74E934}">
      <dgm:prSet phldrT="[Текст]" custT="1"/>
      <dgm:spPr>
        <a:solidFill>
          <a:srgbClr val="336699"/>
        </a:solidFill>
      </dgm:spPr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2025 год – 14,0</a:t>
          </a:r>
        </a:p>
      </dgm:t>
    </dgm:pt>
    <dgm:pt modelId="{6726BE6F-CE81-4864-B2CA-5C4F6053758D}" type="parTrans" cxnId="{C053EF86-048E-4067-BCD3-0EA8A66424F5}">
      <dgm:prSet/>
      <dgm:spPr/>
      <dgm:t>
        <a:bodyPr/>
        <a:lstStyle/>
        <a:p>
          <a:endParaRPr lang="ru-RU"/>
        </a:p>
      </dgm:t>
    </dgm:pt>
    <dgm:pt modelId="{A4479E23-0236-4E3C-A310-CBD5353F9492}" type="sibTrans" cxnId="{C053EF86-048E-4067-BCD3-0EA8A66424F5}">
      <dgm:prSet/>
      <dgm:spPr/>
      <dgm:t>
        <a:bodyPr/>
        <a:lstStyle/>
        <a:p>
          <a:endParaRPr lang="ru-RU"/>
        </a:p>
      </dgm:t>
    </dgm:pt>
    <dgm:pt modelId="{3750E014-E4E9-4B2D-8811-23B6DE6DFB00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2026 </a:t>
          </a:r>
          <a:r>
            <a:rPr lang="ru-RU" sz="18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год</a:t>
          </a:r>
          <a:r>
            <a:rPr lang="ru-RU" sz="16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– 13,9</a:t>
          </a:r>
        </a:p>
      </dgm:t>
    </dgm:pt>
    <dgm:pt modelId="{2E8D3E04-F154-4CED-8D32-5B8FE5C68276}" type="parTrans" cxnId="{A2774968-8C1A-4CB1-92A2-928731B0AE13}">
      <dgm:prSet/>
      <dgm:spPr/>
      <dgm:t>
        <a:bodyPr/>
        <a:lstStyle/>
        <a:p>
          <a:endParaRPr lang="ru-RU"/>
        </a:p>
      </dgm:t>
    </dgm:pt>
    <dgm:pt modelId="{BD0CAD06-CF4D-4A24-A7B5-143F7E385D7B}" type="sibTrans" cxnId="{A2774968-8C1A-4CB1-92A2-928731B0AE13}">
      <dgm:prSet/>
      <dgm:spPr/>
      <dgm:t>
        <a:bodyPr/>
        <a:lstStyle/>
        <a:p>
          <a:endParaRPr lang="ru-RU"/>
        </a:p>
      </dgm:t>
    </dgm:pt>
    <dgm:pt modelId="{8D7EC40E-3FA6-4B8A-B652-B8E947AAF930}" type="pres">
      <dgm:prSet presAssocID="{D7FA7AA4-BCB1-43EB-9451-B92C9ADB3240}" presName="linear" presStyleCnt="0">
        <dgm:presLayoutVars>
          <dgm:dir/>
          <dgm:animLvl val="lvl"/>
          <dgm:resizeHandles val="exact"/>
        </dgm:presLayoutVars>
      </dgm:prSet>
      <dgm:spPr/>
    </dgm:pt>
    <dgm:pt modelId="{876580CB-5A8E-4E61-8826-CC0BB43A00E3}" type="pres">
      <dgm:prSet presAssocID="{89D10812-A673-4A2E-9404-B24606B5432E}" presName="parentLin" presStyleCnt="0"/>
      <dgm:spPr/>
    </dgm:pt>
    <dgm:pt modelId="{D2C15510-C2C5-412C-B65A-83BBD74CA4B8}" type="pres">
      <dgm:prSet presAssocID="{89D10812-A673-4A2E-9404-B24606B5432E}" presName="parentLeftMargin" presStyleLbl="node1" presStyleIdx="0" presStyleCnt="3"/>
      <dgm:spPr/>
    </dgm:pt>
    <dgm:pt modelId="{B3AC5A59-14B6-4F2E-9D42-E9F577740F72}" type="pres">
      <dgm:prSet presAssocID="{89D10812-A673-4A2E-9404-B24606B543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D73580-C933-45A8-868E-D12A4BFE8F20}" type="pres">
      <dgm:prSet presAssocID="{89D10812-A673-4A2E-9404-B24606B5432E}" presName="negativeSpace" presStyleCnt="0"/>
      <dgm:spPr/>
    </dgm:pt>
    <dgm:pt modelId="{532BA3ED-B9A0-4D9A-A97D-8871ED6B85E3}" type="pres">
      <dgm:prSet presAssocID="{89D10812-A673-4A2E-9404-B24606B5432E}" presName="childText" presStyleLbl="conFgAcc1" presStyleIdx="0" presStyleCnt="3" custLinFactNeighborX="-2173" custLinFactNeighborY="8297">
        <dgm:presLayoutVars>
          <dgm:bulletEnabled val="1"/>
        </dgm:presLayoutVars>
      </dgm:prSet>
      <dgm:spPr>
        <a:ln>
          <a:solidFill>
            <a:schemeClr val="accent6">
              <a:lumMod val="75000"/>
            </a:schemeClr>
          </a:solidFill>
        </a:ln>
      </dgm:spPr>
    </dgm:pt>
    <dgm:pt modelId="{F58C4C0A-1BF3-465A-B3A1-6D21D9DDDEA0}" type="pres">
      <dgm:prSet presAssocID="{B0A9CC15-0008-49B2-B9E3-63BF66575052}" presName="spaceBetweenRectangles" presStyleCnt="0"/>
      <dgm:spPr/>
    </dgm:pt>
    <dgm:pt modelId="{2D7BB426-087F-44E9-855D-72D07F6D6B96}" type="pres">
      <dgm:prSet presAssocID="{864B8753-5ACD-4BC6-97EE-E7C38F74E934}" presName="parentLin" presStyleCnt="0"/>
      <dgm:spPr/>
    </dgm:pt>
    <dgm:pt modelId="{9F2EE2B6-D749-4EAD-8F83-C146B1C04C9D}" type="pres">
      <dgm:prSet presAssocID="{864B8753-5ACD-4BC6-97EE-E7C38F74E934}" presName="parentLeftMargin" presStyleLbl="node1" presStyleIdx="0" presStyleCnt="3"/>
      <dgm:spPr/>
    </dgm:pt>
    <dgm:pt modelId="{5D1DF000-7E28-4371-AE89-445AE4AADD8F}" type="pres">
      <dgm:prSet presAssocID="{864B8753-5ACD-4BC6-97EE-E7C38F74E93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ED134C-38DB-4F1F-A1E1-06DE1550D2CC}" type="pres">
      <dgm:prSet presAssocID="{864B8753-5ACD-4BC6-97EE-E7C38F74E934}" presName="negativeSpace" presStyleCnt="0"/>
      <dgm:spPr/>
    </dgm:pt>
    <dgm:pt modelId="{BC0A6ED0-44F5-40C0-8894-AACD54BA454A}" type="pres">
      <dgm:prSet presAssocID="{864B8753-5ACD-4BC6-97EE-E7C38F74E934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8AC105A7-11B6-403E-BCC5-1665DBD02F06}" type="pres">
      <dgm:prSet presAssocID="{A4479E23-0236-4E3C-A310-CBD5353F9492}" presName="spaceBetweenRectangles" presStyleCnt="0"/>
      <dgm:spPr/>
    </dgm:pt>
    <dgm:pt modelId="{BACAF417-2A92-4777-9C95-7E7999C7C4AE}" type="pres">
      <dgm:prSet presAssocID="{3750E014-E4E9-4B2D-8811-23B6DE6DFB00}" presName="parentLin" presStyleCnt="0"/>
      <dgm:spPr/>
    </dgm:pt>
    <dgm:pt modelId="{D242EC09-F8B0-4296-996E-AE7FE4951C17}" type="pres">
      <dgm:prSet presAssocID="{3750E014-E4E9-4B2D-8811-23B6DE6DFB00}" presName="parentLeftMargin" presStyleLbl="node1" presStyleIdx="1" presStyleCnt="3"/>
      <dgm:spPr/>
    </dgm:pt>
    <dgm:pt modelId="{E3B551AF-B803-451B-BA6B-DA3F91C09C04}" type="pres">
      <dgm:prSet presAssocID="{3750E014-E4E9-4B2D-8811-23B6DE6DFB00}" presName="parentText" presStyleLbl="node1" presStyleIdx="2" presStyleCnt="3" custLinFactNeighborX="20864" custLinFactNeighborY="1208">
        <dgm:presLayoutVars>
          <dgm:chMax val="0"/>
          <dgm:bulletEnabled val="1"/>
        </dgm:presLayoutVars>
      </dgm:prSet>
      <dgm:spPr/>
    </dgm:pt>
    <dgm:pt modelId="{53A63275-AE33-4975-89FB-CADB43C6B36E}" type="pres">
      <dgm:prSet presAssocID="{3750E014-E4E9-4B2D-8811-23B6DE6DFB00}" presName="negativeSpace" presStyleCnt="0"/>
      <dgm:spPr/>
    </dgm:pt>
    <dgm:pt modelId="{F0D1F80C-A5FD-4AD3-9ABF-D7A8BD99ACA2}" type="pres">
      <dgm:prSet presAssocID="{3750E014-E4E9-4B2D-8811-23B6DE6DFB00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6"/>
          </a:solidFill>
        </a:ln>
      </dgm:spPr>
    </dgm:pt>
  </dgm:ptLst>
  <dgm:cxnLst>
    <dgm:cxn modelId="{A6F59600-60D1-4D83-B131-3F755647D592}" srcId="{D7FA7AA4-BCB1-43EB-9451-B92C9ADB3240}" destId="{89D10812-A673-4A2E-9404-B24606B5432E}" srcOrd="0" destOrd="0" parTransId="{C74B1D7D-1D41-4ED4-B858-FDA3492F48A2}" sibTransId="{B0A9CC15-0008-49B2-B9E3-63BF66575052}"/>
    <dgm:cxn modelId="{E7772B1D-8E31-42B0-B54C-32811185C231}" type="presOf" srcId="{3750E014-E4E9-4B2D-8811-23B6DE6DFB00}" destId="{D242EC09-F8B0-4296-996E-AE7FE4951C17}" srcOrd="0" destOrd="0" presId="urn:microsoft.com/office/officeart/2005/8/layout/list1"/>
    <dgm:cxn modelId="{DF952E1D-AD74-497B-A9B1-814FFA17B365}" type="presOf" srcId="{D7FA7AA4-BCB1-43EB-9451-B92C9ADB3240}" destId="{8D7EC40E-3FA6-4B8A-B652-B8E947AAF930}" srcOrd="0" destOrd="0" presId="urn:microsoft.com/office/officeart/2005/8/layout/list1"/>
    <dgm:cxn modelId="{A2774968-8C1A-4CB1-92A2-928731B0AE13}" srcId="{D7FA7AA4-BCB1-43EB-9451-B92C9ADB3240}" destId="{3750E014-E4E9-4B2D-8811-23B6DE6DFB00}" srcOrd="2" destOrd="0" parTransId="{2E8D3E04-F154-4CED-8D32-5B8FE5C68276}" sibTransId="{BD0CAD06-CF4D-4A24-A7B5-143F7E385D7B}"/>
    <dgm:cxn modelId="{8A1F717A-C3DB-471F-891A-0DF243507720}" type="presOf" srcId="{864B8753-5ACD-4BC6-97EE-E7C38F74E934}" destId="{5D1DF000-7E28-4371-AE89-445AE4AADD8F}" srcOrd="1" destOrd="0" presId="urn:microsoft.com/office/officeart/2005/8/layout/list1"/>
    <dgm:cxn modelId="{0C39BF86-1396-44E0-807A-FC765FADB3BB}" type="presOf" srcId="{864B8753-5ACD-4BC6-97EE-E7C38F74E934}" destId="{9F2EE2B6-D749-4EAD-8F83-C146B1C04C9D}" srcOrd="0" destOrd="0" presId="urn:microsoft.com/office/officeart/2005/8/layout/list1"/>
    <dgm:cxn modelId="{C053EF86-048E-4067-BCD3-0EA8A66424F5}" srcId="{D7FA7AA4-BCB1-43EB-9451-B92C9ADB3240}" destId="{864B8753-5ACD-4BC6-97EE-E7C38F74E934}" srcOrd="1" destOrd="0" parTransId="{6726BE6F-CE81-4864-B2CA-5C4F6053758D}" sibTransId="{A4479E23-0236-4E3C-A310-CBD5353F9492}"/>
    <dgm:cxn modelId="{5BE39BBB-B9F5-4B1E-A554-20AD88222B8D}" type="presOf" srcId="{89D10812-A673-4A2E-9404-B24606B5432E}" destId="{B3AC5A59-14B6-4F2E-9D42-E9F577740F72}" srcOrd="1" destOrd="0" presId="urn:microsoft.com/office/officeart/2005/8/layout/list1"/>
    <dgm:cxn modelId="{0964ACBF-7ABD-478C-9C4C-FCB6BA17773F}" type="presOf" srcId="{3750E014-E4E9-4B2D-8811-23B6DE6DFB00}" destId="{E3B551AF-B803-451B-BA6B-DA3F91C09C04}" srcOrd="1" destOrd="0" presId="urn:microsoft.com/office/officeart/2005/8/layout/list1"/>
    <dgm:cxn modelId="{F7F02ED5-A7EA-49D0-91A2-EC4B6AA29FD5}" type="presOf" srcId="{89D10812-A673-4A2E-9404-B24606B5432E}" destId="{D2C15510-C2C5-412C-B65A-83BBD74CA4B8}" srcOrd="0" destOrd="0" presId="urn:microsoft.com/office/officeart/2005/8/layout/list1"/>
    <dgm:cxn modelId="{3BE6A765-AFE6-4FEF-B9F8-4CF918000B84}" type="presParOf" srcId="{8D7EC40E-3FA6-4B8A-B652-B8E947AAF930}" destId="{876580CB-5A8E-4E61-8826-CC0BB43A00E3}" srcOrd="0" destOrd="0" presId="urn:microsoft.com/office/officeart/2005/8/layout/list1"/>
    <dgm:cxn modelId="{594C1E08-7B11-44A3-8990-5947CFA5C0D7}" type="presParOf" srcId="{876580CB-5A8E-4E61-8826-CC0BB43A00E3}" destId="{D2C15510-C2C5-412C-B65A-83BBD74CA4B8}" srcOrd="0" destOrd="0" presId="urn:microsoft.com/office/officeart/2005/8/layout/list1"/>
    <dgm:cxn modelId="{C37BE124-8661-4BAA-8FC4-6E1264CCFED9}" type="presParOf" srcId="{876580CB-5A8E-4E61-8826-CC0BB43A00E3}" destId="{B3AC5A59-14B6-4F2E-9D42-E9F577740F72}" srcOrd="1" destOrd="0" presId="urn:microsoft.com/office/officeart/2005/8/layout/list1"/>
    <dgm:cxn modelId="{E74A964B-420F-4F7E-BF37-B5AE84CC4E3C}" type="presParOf" srcId="{8D7EC40E-3FA6-4B8A-B652-B8E947AAF930}" destId="{0BD73580-C933-45A8-868E-D12A4BFE8F20}" srcOrd="1" destOrd="0" presId="urn:microsoft.com/office/officeart/2005/8/layout/list1"/>
    <dgm:cxn modelId="{7C965766-26CE-41E5-AFAA-5D10FC556553}" type="presParOf" srcId="{8D7EC40E-3FA6-4B8A-B652-B8E947AAF930}" destId="{532BA3ED-B9A0-4D9A-A97D-8871ED6B85E3}" srcOrd="2" destOrd="0" presId="urn:microsoft.com/office/officeart/2005/8/layout/list1"/>
    <dgm:cxn modelId="{D819B976-E87E-4372-AC61-A80E6C94D294}" type="presParOf" srcId="{8D7EC40E-3FA6-4B8A-B652-B8E947AAF930}" destId="{F58C4C0A-1BF3-465A-B3A1-6D21D9DDDEA0}" srcOrd="3" destOrd="0" presId="urn:microsoft.com/office/officeart/2005/8/layout/list1"/>
    <dgm:cxn modelId="{1668D3F2-F37D-4543-89DF-5C435E7D45C0}" type="presParOf" srcId="{8D7EC40E-3FA6-4B8A-B652-B8E947AAF930}" destId="{2D7BB426-087F-44E9-855D-72D07F6D6B96}" srcOrd="4" destOrd="0" presId="urn:microsoft.com/office/officeart/2005/8/layout/list1"/>
    <dgm:cxn modelId="{A1F732FE-3314-4EF1-ACDA-1A39A6013A9D}" type="presParOf" srcId="{2D7BB426-087F-44E9-855D-72D07F6D6B96}" destId="{9F2EE2B6-D749-4EAD-8F83-C146B1C04C9D}" srcOrd="0" destOrd="0" presId="urn:microsoft.com/office/officeart/2005/8/layout/list1"/>
    <dgm:cxn modelId="{6A9491B7-63D1-4C8E-9AC9-0298BC2BDD2C}" type="presParOf" srcId="{2D7BB426-087F-44E9-855D-72D07F6D6B96}" destId="{5D1DF000-7E28-4371-AE89-445AE4AADD8F}" srcOrd="1" destOrd="0" presId="urn:microsoft.com/office/officeart/2005/8/layout/list1"/>
    <dgm:cxn modelId="{6F1EDECC-AAD9-47C0-B901-27BCF88F314B}" type="presParOf" srcId="{8D7EC40E-3FA6-4B8A-B652-B8E947AAF930}" destId="{03ED134C-38DB-4F1F-A1E1-06DE1550D2CC}" srcOrd="5" destOrd="0" presId="urn:microsoft.com/office/officeart/2005/8/layout/list1"/>
    <dgm:cxn modelId="{0AAE3DAD-8FAC-4FB0-8292-BCB200DF17DC}" type="presParOf" srcId="{8D7EC40E-3FA6-4B8A-B652-B8E947AAF930}" destId="{BC0A6ED0-44F5-40C0-8894-AACD54BA454A}" srcOrd="6" destOrd="0" presId="urn:microsoft.com/office/officeart/2005/8/layout/list1"/>
    <dgm:cxn modelId="{22ECB063-3480-4583-8DB8-B37CCFBD658B}" type="presParOf" srcId="{8D7EC40E-3FA6-4B8A-B652-B8E947AAF930}" destId="{8AC105A7-11B6-403E-BCC5-1665DBD02F06}" srcOrd="7" destOrd="0" presId="urn:microsoft.com/office/officeart/2005/8/layout/list1"/>
    <dgm:cxn modelId="{B54CF10C-2B72-4639-9D86-25F3F080F6C4}" type="presParOf" srcId="{8D7EC40E-3FA6-4B8A-B652-B8E947AAF930}" destId="{BACAF417-2A92-4777-9C95-7E7999C7C4AE}" srcOrd="8" destOrd="0" presId="urn:microsoft.com/office/officeart/2005/8/layout/list1"/>
    <dgm:cxn modelId="{9EFC50A7-171A-43AC-B891-8C211CA414DD}" type="presParOf" srcId="{BACAF417-2A92-4777-9C95-7E7999C7C4AE}" destId="{D242EC09-F8B0-4296-996E-AE7FE4951C17}" srcOrd="0" destOrd="0" presId="urn:microsoft.com/office/officeart/2005/8/layout/list1"/>
    <dgm:cxn modelId="{1C4089F3-9816-48A5-931E-0B6C36CE4FDE}" type="presParOf" srcId="{BACAF417-2A92-4777-9C95-7E7999C7C4AE}" destId="{E3B551AF-B803-451B-BA6B-DA3F91C09C04}" srcOrd="1" destOrd="0" presId="urn:microsoft.com/office/officeart/2005/8/layout/list1"/>
    <dgm:cxn modelId="{8CC16F81-6DCE-48FB-969E-18CC3E180B15}" type="presParOf" srcId="{8D7EC40E-3FA6-4B8A-B652-B8E947AAF930}" destId="{53A63275-AE33-4975-89FB-CADB43C6B36E}" srcOrd="9" destOrd="0" presId="urn:microsoft.com/office/officeart/2005/8/layout/list1"/>
    <dgm:cxn modelId="{FD64A152-AB47-44E4-8479-302469E72ABF}" type="presParOf" srcId="{8D7EC40E-3FA6-4B8A-B652-B8E947AAF930}" destId="{F0D1F80C-A5FD-4AD3-9ABF-D7A8BD99ACA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FA7AA4-BCB1-43EB-9451-B92C9ADB3240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D10812-A673-4A2E-9404-B24606B5432E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2024 год – 10,9</a:t>
          </a:r>
        </a:p>
      </dgm:t>
    </dgm:pt>
    <dgm:pt modelId="{C74B1D7D-1D41-4ED4-B858-FDA3492F48A2}" type="parTrans" cxnId="{A6F59600-60D1-4D83-B131-3F755647D592}">
      <dgm:prSet/>
      <dgm:spPr/>
      <dgm:t>
        <a:bodyPr/>
        <a:lstStyle/>
        <a:p>
          <a:endParaRPr lang="ru-RU"/>
        </a:p>
      </dgm:t>
    </dgm:pt>
    <dgm:pt modelId="{B0A9CC15-0008-49B2-B9E3-63BF66575052}" type="sibTrans" cxnId="{A6F59600-60D1-4D83-B131-3F755647D592}">
      <dgm:prSet/>
      <dgm:spPr/>
      <dgm:t>
        <a:bodyPr/>
        <a:lstStyle/>
        <a:p>
          <a:endParaRPr lang="ru-RU"/>
        </a:p>
      </dgm:t>
    </dgm:pt>
    <dgm:pt modelId="{864B8753-5ACD-4BC6-97EE-E7C38F74E934}">
      <dgm:prSet phldrT="[Текст]" custT="1"/>
      <dgm:spPr>
        <a:solidFill>
          <a:srgbClr val="336699"/>
        </a:solidFill>
      </dgm:spPr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2025 год – 11,4</a:t>
          </a:r>
        </a:p>
      </dgm:t>
    </dgm:pt>
    <dgm:pt modelId="{6726BE6F-CE81-4864-B2CA-5C4F6053758D}" type="parTrans" cxnId="{C053EF86-048E-4067-BCD3-0EA8A66424F5}">
      <dgm:prSet/>
      <dgm:spPr/>
      <dgm:t>
        <a:bodyPr/>
        <a:lstStyle/>
        <a:p>
          <a:endParaRPr lang="ru-RU"/>
        </a:p>
      </dgm:t>
    </dgm:pt>
    <dgm:pt modelId="{A4479E23-0236-4E3C-A310-CBD5353F9492}" type="sibTrans" cxnId="{C053EF86-048E-4067-BCD3-0EA8A66424F5}">
      <dgm:prSet/>
      <dgm:spPr/>
      <dgm:t>
        <a:bodyPr/>
        <a:lstStyle/>
        <a:p>
          <a:endParaRPr lang="ru-RU"/>
        </a:p>
      </dgm:t>
    </dgm:pt>
    <dgm:pt modelId="{3750E014-E4E9-4B2D-8811-23B6DE6DFB00}">
      <dgm:prSet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2026 год – 11,3</a:t>
          </a:r>
        </a:p>
      </dgm:t>
    </dgm:pt>
    <dgm:pt modelId="{2E8D3E04-F154-4CED-8D32-5B8FE5C68276}" type="parTrans" cxnId="{A2774968-8C1A-4CB1-92A2-928731B0AE13}">
      <dgm:prSet/>
      <dgm:spPr/>
      <dgm:t>
        <a:bodyPr/>
        <a:lstStyle/>
        <a:p>
          <a:endParaRPr lang="ru-RU"/>
        </a:p>
      </dgm:t>
    </dgm:pt>
    <dgm:pt modelId="{BD0CAD06-CF4D-4A24-A7B5-143F7E385D7B}" type="sibTrans" cxnId="{A2774968-8C1A-4CB1-92A2-928731B0AE13}">
      <dgm:prSet/>
      <dgm:spPr/>
      <dgm:t>
        <a:bodyPr/>
        <a:lstStyle/>
        <a:p>
          <a:endParaRPr lang="ru-RU"/>
        </a:p>
      </dgm:t>
    </dgm:pt>
    <dgm:pt modelId="{8D7EC40E-3FA6-4B8A-B652-B8E947AAF930}" type="pres">
      <dgm:prSet presAssocID="{D7FA7AA4-BCB1-43EB-9451-B92C9ADB3240}" presName="linear" presStyleCnt="0">
        <dgm:presLayoutVars>
          <dgm:dir/>
          <dgm:animLvl val="lvl"/>
          <dgm:resizeHandles val="exact"/>
        </dgm:presLayoutVars>
      </dgm:prSet>
      <dgm:spPr/>
    </dgm:pt>
    <dgm:pt modelId="{876580CB-5A8E-4E61-8826-CC0BB43A00E3}" type="pres">
      <dgm:prSet presAssocID="{89D10812-A673-4A2E-9404-B24606B5432E}" presName="parentLin" presStyleCnt="0"/>
      <dgm:spPr/>
    </dgm:pt>
    <dgm:pt modelId="{D2C15510-C2C5-412C-B65A-83BBD74CA4B8}" type="pres">
      <dgm:prSet presAssocID="{89D10812-A673-4A2E-9404-B24606B5432E}" presName="parentLeftMargin" presStyleLbl="node1" presStyleIdx="0" presStyleCnt="3"/>
      <dgm:spPr/>
    </dgm:pt>
    <dgm:pt modelId="{B3AC5A59-14B6-4F2E-9D42-E9F577740F72}" type="pres">
      <dgm:prSet presAssocID="{89D10812-A673-4A2E-9404-B24606B543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D73580-C933-45A8-868E-D12A4BFE8F20}" type="pres">
      <dgm:prSet presAssocID="{89D10812-A673-4A2E-9404-B24606B5432E}" presName="negativeSpace" presStyleCnt="0"/>
      <dgm:spPr/>
    </dgm:pt>
    <dgm:pt modelId="{532BA3ED-B9A0-4D9A-A97D-8871ED6B85E3}" type="pres">
      <dgm:prSet presAssocID="{89D10812-A673-4A2E-9404-B24606B5432E}" presName="childText" presStyleLbl="conFgAcc1" presStyleIdx="0" presStyleCnt="3" custLinFactNeighborX="-284" custLinFactNeighborY="38127">
        <dgm:presLayoutVars>
          <dgm:bulletEnabled val="1"/>
        </dgm:presLayoutVars>
      </dgm:prSet>
      <dgm:spPr>
        <a:ln>
          <a:solidFill>
            <a:schemeClr val="accent6">
              <a:lumMod val="75000"/>
            </a:schemeClr>
          </a:solidFill>
        </a:ln>
      </dgm:spPr>
    </dgm:pt>
    <dgm:pt modelId="{F58C4C0A-1BF3-465A-B3A1-6D21D9DDDEA0}" type="pres">
      <dgm:prSet presAssocID="{B0A9CC15-0008-49B2-B9E3-63BF66575052}" presName="spaceBetweenRectangles" presStyleCnt="0"/>
      <dgm:spPr/>
    </dgm:pt>
    <dgm:pt modelId="{2D7BB426-087F-44E9-855D-72D07F6D6B96}" type="pres">
      <dgm:prSet presAssocID="{864B8753-5ACD-4BC6-97EE-E7C38F74E934}" presName="parentLin" presStyleCnt="0"/>
      <dgm:spPr/>
    </dgm:pt>
    <dgm:pt modelId="{9F2EE2B6-D749-4EAD-8F83-C146B1C04C9D}" type="pres">
      <dgm:prSet presAssocID="{864B8753-5ACD-4BC6-97EE-E7C38F74E934}" presName="parentLeftMargin" presStyleLbl="node1" presStyleIdx="0" presStyleCnt="3"/>
      <dgm:spPr/>
    </dgm:pt>
    <dgm:pt modelId="{5D1DF000-7E28-4371-AE89-445AE4AADD8F}" type="pres">
      <dgm:prSet presAssocID="{864B8753-5ACD-4BC6-97EE-E7C38F74E93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ED134C-38DB-4F1F-A1E1-06DE1550D2CC}" type="pres">
      <dgm:prSet presAssocID="{864B8753-5ACD-4BC6-97EE-E7C38F74E934}" presName="negativeSpace" presStyleCnt="0"/>
      <dgm:spPr/>
    </dgm:pt>
    <dgm:pt modelId="{BC0A6ED0-44F5-40C0-8894-AACD54BA454A}" type="pres">
      <dgm:prSet presAssocID="{864B8753-5ACD-4BC6-97EE-E7C38F74E934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8AC105A7-11B6-403E-BCC5-1665DBD02F06}" type="pres">
      <dgm:prSet presAssocID="{A4479E23-0236-4E3C-A310-CBD5353F9492}" presName="spaceBetweenRectangles" presStyleCnt="0"/>
      <dgm:spPr/>
    </dgm:pt>
    <dgm:pt modelId="{BACAF417-2A92-4777-9C95-7E7999C7C4AE}" type="pres">
      <dgm:prSet presAssocID="{3750E014-E4E9-4B2D-8811-23B6DE6DFB00}" presName="parentLin" presStyleCnt="0"/>
      <dgm:spPr/>
    </dgm:pt>
    <dgm:pt modelId="{D242EC09-F8B0-4296-996E-AE7FE4951C17}" type="pres">
      <dgm:prSet presAssocID="{3750E014-E4E9-4B2D-8811-23B6DE6DFB00}" presName="parentLeftMargin" presStyleLbl="node1" presStyleIdx="1" presStyleCnt="3"/>
      <dgm:spPr/>
    </dgm:pt>
    <dgm:pt modelId="{E3B551AF-B803-451B-BA6B-DA3F91C09C04}" type="pres">
      <dgm:prSet presAssocID="{3750E014-E4E9-4B2D-8811-23B6DE6DFB00}" presName="parentText" presStyleLbl="node1" presStyleIdx="2" presStyleCnt="3" custLinFactNeighborX="20864" custLinFactNeighborY="1208">
        <dgm:presLayoutVars>
          <dgm:chMax val="0"/>
          <dgm:bulletEnabled val="1"/>
        </dgm:presLayoutVars>
      </dgm:prSet>
      <dgm:spPr/>
    </dgm:pt>
    <dgm:pt modelId="{53A63275-AE33-4975-89FB-CADB43C6B36E}" type="pres">
      <dgm:prSet presAssocID="{3750E014-E4E9-4B2D-8811-23B6DE6DFB00}" presName="negativeSpace" presStyleCnt="0"/>
      <dgm:spPr/>
    </dgm:pt>
    <dgm:pt modelId="{F0D1F80C-A5FD-4AD3-9ABF-D7A8BD99ACA2}" type="pres">
      <dgm:prSet presAssocID="{3750E014-E4E9-4B2D-8811-23B6DE6DFB00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6"/>
          </a:solidFill>
        </a:ln>
      </dgm:spPr>
    </dgm:pt>
  </dgm:ptLst>
  <dgm:cxnLst>
    <dgm:cxn modelId="{A6F59600-60D1-4D83-B131-3F755647D592}" srcId="{D7FA7AA4-BCB1-43EB-9451-B92C9ADB3240}" destId="{89D10812-A673-4A2E-9404-B24606B5432E}" srcOrd="0" destOrd="0" parTransId="{C74B1D7D-1D41-4ED4-B858-FDA3492F48A2}" sibTransId="{B0A9CC15-0008-49B2-B9E3-63BF66575052}"/>
    <dgm:cxn modelId="{E7772B1D-8E31-42B0-B54C-32811185C231}" type="presOf" srcId="{3750E014-E4E9-4B2D-8811-23B6DE6DFB00}" destId="{D242EC09-F8B0-4296-996E-AE7FE4951C17}" srcOrd="0" destOrd="0" presId="urn:microsoft.com/office/officeart/2005/8/layout/list1"/>
    <dgm:cxn modelId="{DF952E1D-AD74-497B-A9B1-814FFA17B365}" type="presOf" srcId="{D7FA7AA4-BCB1-43EB-9451-B92C9ADB3240}" destId="{8D7EC40E-3FA6-4B8A-B652-B8E947AAF930}" srcOrd="0" destOrd="0" presId="urn:microsoft.com/office/officeart/2005/8/layout/list1"/>
    <dgm:cxn modelId="{A2774968-8C1A-4CB1-92A2-928731B0AE13}" srcId="{D7FA7AA4-BCB1-43EB-9451-B92C9ADB3240}" destId="{3750E014-E4E9-4B2D-8811-23B6DE6DFB00}" srcOrd="2" destOrd="0" parTransId="{2E8D3E04-F154-4CED-8D32-5B8FE5C68276}" sibTransId="{BD0CAD06-CF4D-4A24-A7B5-143F7E385D7B}"/>
    <dgm:cxn modelId="{8A1F717A-C3DB-471F-891A-0DF243507720}" type="presOf" srcId="{864B8753-5ACD-4BC6-97EE-E7C38F74E934}" destId="{5D1DF000-7E28-4371-AE89-445AE4AADD8F}" srcOrd="1" destOrd="0" presId="urn:microsoft.com/office/officeart/2005/8/layout/list1"/>
    <dgm:cxn modelId="{0C39BF86-1396-44E0-807A-FC765FADB3BB}" type="presOf" srcId="{864B8753-5ACD-4BC6-97EE-E7C38F74E934}" destId="{9F2EE2B6-D749-4EAD-8F83-C146B1C04C9D}" srcOrd="0" destOrd="0" presId="urn:microsoft.com/office/officeart/2005/8/layout/list1"/>
    <dgm:cxn modelId="{C053EF86-048E-4067-BCD3-0EA8A66424F5}" srcId="{D7FA7AA4-BCB1-43EB-9451-B92C9ADB3240}" destId="{864B8753-5ACD-4BC6-97EE-E7C38F74E934}" srcOrd="1" destOrd="0" parTransId="{6726BE6F-CE81-4864-B2CA-5C4F6053758D}" sibTransId="{A4479E23-0236-4E3C-A310-CBD5353F9492}"/>
    <dgm:cxn modelId="{5BE39BBB-B9F5-4B1E-A554-20AD88222B8D}" type="presOf" srcId="{89D10812-A673-4A2E-9404-B24606B5432E}" destId="{B3AC5A59-14B6-4F2E-9D42-E9F577740F72}" srcOrd="1" destOrd="0" presId="urn:microsoft.com/office/officeart/2005/8/layout/list1"/>
    <dgm:cxn modelId="{0964ACBF-7ABD-478C-9C4C-FCB6BA17773F}" type="presOf" srcId="{3750E014-E4E9-4B2D-8811-23B6DE6DFB00}" destId="{E3B551AF-B803-451B-BA6B-DA3F91C09C04}" srcOrd="1" destOrd="0" presId="urn:microsoft.com/office/officeart/2005/8/layout/list1"/>
    <dgm:cxn modelId="{F7F02ED5-A7EA-49D0-91A2-EC4B6AA29FD5}" type="presOf" srcId="{89D10812-A673-4A2E-9404-B24606B5432E}" destId="{D2C15510-C2C5-412C-B65A-83BBD74CA4B8}" srcOrd="0" destOrd="0" presId="urn:microsoft.com/office/officeart/2005/8/layout/list1"/>
    <dgm:cxn modelId="{3BE6A765-AFE6-4FEF-B9F8-4CF918000B84}" type="presParOf" srcId="{8D7EC40E-3FA6-4B8A-B652-B8E947AAF930}" destId="{876580CB-5A8E-4E61-8826-CC0BB43A00E3}" srcOrd="0" destOrd="0" presId="urn:microsoft.com/office/officeart/2005/8/layout/list1"/>
    <dgm:cxn modelId="{594C1E08-7B11-44A3-8990-5947CFA5C0D7}" type="presParOf" srcId="{876580CB-5A8E-4E61-8826-CC0BB43A00E3}" destId="{D2C15510-C2C5-412C-B65A-83BBD74CA4B8}" srcOrd="0" destOrd="0" presId="urn:microsoft.com/office/officeart/2005/8/layout/list1"/>
    <dgm:cxn modelId="{C37BE124-8661-4BAA-8FC4-6E1264CCFED9}" type="presParOf" srcId="{876580CB-5A8E-4E61-8826-CC0BB43A00E3}" destId="{B3AC5A59-14B6-4F2E-9D42-E9F577740F72}" srcOrd="1" destOrd="0" presId="urn:microsoft.com/office/officeart/2005/8/layout/list1"/>
    <dgm:cxn modelId="{E74A964B-420F-4F7E-BF37-B5AE84CC4E3C}" type="presParOf" srcId="{8D7EC40E-3FA6-4B8A-B652-B8E947AAF930}" destId="{0BD73580-C933-45A8-868E-D12A4BFE8F20}" srcOrd="1" destOrd="0" presId="urn:microsoft.com/office/officeart/2005/8/layout/list1"/>
    <dgm:cxn modelId="{7C965766-26CE-41E5-AFAA-5D10FC556553}" type="presParOf" srcId="{8D7EC40E-3FA6-4B8A-B652-B8E947AAF930}" destId="{532BA3ED-B9A0-4D9A-A97D-8871ED6B85E3}" srcOrd="2" destOrd="0" presId="urn:microsoft.com/office/officeart/2005/8/layout/list1"/>
    <dgm:cxn modelId="{D819B976-E87E-4372-AC61-A80E6C94D294}" type="presParOf" srcId="{8D7EC40E-3FA6-4B8A-B652-B8E947AAF930}" destId="{F58C4C0A-1BF3-465A-B3A1-6D21D9DDDEA0}" srcOrd="3" destOrd="0" presId="urn:microsoft.com/office/officeart/2005/8/layout/list1"/>
    <dgm:cxn modelId="{1668D3F2-F37D-4543-89DF-5C435E7D45C0}" type="presParOf" srcId="{8D7EC40E-3FA6-4B8A-B652-B8E947AAF930}" destId="{2D7BB426-087F-44E9-855D-72D07F6D6B96}" srcOrd="4" destOrd="0" presId="urn:microsoft.com/office/officeart/2005/8/layout/list1"/>
    <dgm:cxn modelId="{A1F732FE-3314-4EF1-ACDA-1A39A6013A9D}" type="presParOf" srcId="{2D7BB426-087F-44E9-855D-72D07F6D6B96}" destId="{9F2EE2B6-D749-4EAD-8F83-C146B1C04C9D}" srcOrd="0" destOrd="0" presId="urn:microsoft.com/office/officeart/2005/8/layout/list1"/>
    <dgm:cxn modelId="{6A9491B7-63D1-4C8E-9AC9-0298BC2BDD2C}" type="presParOf" srcId="{2D7BB426-087F-44E9-855D-72D07F6D6B96}" destId="{5D1DF000-7E28-4371-AE89-445AE4AADD8F}" srcOrd="1" destOrd="0" presId="urn:microsoft.com/office/officeart/2005/8/layout/list1"/>
    <dgm:cxn modelId="{6F1EDECC-AAD9-47C0-B901-27BCF88F314B}" type="presParOf" srcId="{8D7EC40E-3FA6-4B8A-B652-B8E947AAF930}" destId="{03ED134C-38DB-4F1F-A1E1-06DE1550D2CC}" srcOrd="5" destOrd="0" presId="urn:microsoft.com/office/officeart/2005/8/layout/list1"/>
    <dgm:cxn modelId="{0AAE3DAD-8FAC-4FB0-8292-BCB200DF17DC}" type="presParOf" srcId="{8D7EC40E-3FA6-4B8A-B652-B8E947AAF930}" destId="{BC0A6ED0-44F5-40C0-8894-AACD54BA454A}" srcOrd="6" destOrd="0" presId="urn:microsoft.com/office/officeart/2005/8/layout/list1"/>
    <dgm:cxn modelId="{22ECB063-3480-4583-8DB8-B37CCFBD658B}" type="presParOf" srcId="{8D7EC40E-3FA6-4B8A-B652-B8E947AAF930}" destId="{8AC105A7-11B6-403E-BCC5-1665DBD02F06}" srcOrd="7" destOrd="0" presId="urn:microsoft.com/office/officeart/2005/8/layout/list1"/>
    <dgm:cxn modelId="{B54CF10C-2B72-4639-9D86-25F3F080F6C4}" type="presParOf" srcId="{8D7EC40E-3FA6-4B8A-B652-B8E947AAF930}" destId="{BACAF417-2A92-4777-9C95-7E7999C7C4AE}" srcOrd="8" destOrd="0" presId="urn:microsoft.com/office/officeart/2005/8/layout/list1"/>
    <dgm:cxn modelId="{9EFC50A7-171A-43AC-B891-8C211CA414DD}" type="presParOf" srcId="{BACAF417-2A92-4777-9C95-7E7999C7C4AE}" destId="{D242EC09-F8B0-4296-996E-AE7FE4951C17}" srcOrd="0" destOrd="0" presId="urn:microsoft.com/office/officeart/2005/8/layout/list1"/>
    <dgm:cxn modelId="{1C4089F3-9816-48A5-931E-0B6C36CE4FDE}" type="presParOf" srcId="{BACAF417-2A92-4777-9C95-7E7999C7C4AE}" destId="{E3B551AF-B803-451B-BA6B-DA3F91C09C04}" srcOrd="1" destOrd="0" presId="urn:microsoft.com/office/officeart/2005/8/layout/list1"/>
    <dgm:cxn modelId="{8CC16F81-6DCE-48FB-969E-18CC3E180B15}" type="presParOf" srcId="{8D7EC40E-3FA6-4B8A-B652-B8E947AAF930}" destId="{53A63275-AE33-4975-89FB-CADB43C6B36E}" srcOrd="9" destOrd="0" presId="urn:microsoft.com/office/officeart/2005/8/layout/list1"/>
    <dgm:cxn modelId="{FD64A152-AB47-44E4-8479-302469E72ABF}" type="presParOf" srcId="{8D7EC40E-3FA6-4B8A-B652-B8E947AAF930}" destId="{F0D1F80C-A5FD-4AD3-9ABF-D7A8BD99ACA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024B74-0F0D-4542-94C4-4FC0415B5A8F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FD8E40-BE05-46FB-AA15-8D6A4FC81477}">
      <dgm:prSet phldrT="[Текст]"/>
      <dgm:spPr>
        <a:xfrm>
          <a:off x="1952" y="72899"/>
          <a:ext cx="1903809" cy="403200"/>
        </a:xfrm>
        <a:prstGeom prst="rect">
          <a:avLst/>
        </a:prstGeom>
        <a:solidFill>
          <a:srgbClr val="990033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 год</a:t>
          </a:r>
        </a:p>
      </dgm:t>
    </dgm:pt>
    <dgm:pt modelId="{743BA7A5-AD2E-4D72-966C-7F0B15CBD576}" type="parTrans" cxnId="{38752930-0120-4DFC-BD67-7DC57F63E045}">
      <dgm:prSet/>
      <dgm:spPr/>
      <dgm:t>
        <a:bodyPr/>
        <a:lstStyle/>
        <a:p>
          <a:endParaRPr lang="ru-RU"/>
        </a:p>
      </dgm:t>
    </dgm:pt>
    <dgm:pt modelId="{2BB08FFB-F182-4EE7-99E8-71EBFB2FEE72}" type="sibTrans" cxnId="{38752930-0120-4DFC-BD67-7DC57F63E045}">
      <dgm:prSet/>
      <dgm:spPr/>
      <dgm:t>
        <a:bodyPr/>
        <a:lstStyle/>
        <a:p>
          <a:endParaRPr lang="ru-RU"/>
        </a:p>
      </dgm:t>
    </dgm:pt>
    <dgm:pt modelId="{BA70DA5B-4C3B-4F40-B21C-B22DFA83A816}">
      <dgm:prSet phldrT="[Текст]"/>
      <dgm:spPr>
        <a:xfrm>
          <a:off x="2172295" y="72899"/>
          <a:ext cx="1903809" cy="40320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 год</a:t>
          </a:r>
        </a:p>
      </dgm:t>
    </dgm:pt>
    <dgm:pt modelId="{50601541-E162-42C0-8FD8-2BE9F45B871F}" type="parTrans" cxnId="{0DC86B4E-1328-4EC7-A6CB-03D1D3B45EFD}">
      <dgm:prSet/>
      <dgm:spPr/>
      <dgm:t>
        <a:bodyPr/>
        <a:lstStyle/>
        <a:p>
          <a:endParaRPr lang="ru-RU"/>
        </a:p>
      </dgm:t>
    </dgm:pt>
    <dgm:pt modelId="{7B119804-B166-487F-96B9-79D9EE89634F}" type="sibTrans" cxnId="{0DC86B4E-1328-4EC7-A6CB-03D1D3B45EFD}">
      <dgm:prSet/>
      <dgm:spPr/>
      <dgm:t>
        <a:bodyPr/>
        <a:lstStyle/>
        <a:p>
          <a:endParaRPr lang="ru-RU"/>
        </a:p>
      </dgm:t>
    </dgm:pt>
    <dgm:pt modelId="{E923BA83-706F-4BF1-9032-098C07321FB5}">
      <dgm:prSet phldrT="[Текст]"/>
      <dgm:spPr>
        <a:xfrm>
          <a:off x="4342638" y="72899"/>
          <a:ext cx="1903809" cy="403200"/>
        </a:xfrm>
        <a:prstGeom prst="rect">
          <a:avLst/>
        </a:prstGeom>
        <a:solidFill>
          <a:srgbClr val="990033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 год</a:t>
          </a:r>
        </a:p>
      </dgm:t>
    </dgm:pt>
    <dgm:pt modelId="{E8B1BFCD-D99B-4EAE-BD3F-D57A54422586}" type="parTrans" cxnId="{AF0C6B33-0DD7-481D-A26C-E164DB29E55D}">
      <dgm:prSet/>
      <dgm:spPr/>
      <dgm:t>
        <a:bodyPr/>
        <a:lstStyle/>
        <a:p>
          <a:endParaRPr lang="ru-RU"/>
        </a:p>
      </dgm:t>
    </dgm:pt>
    <dgm:pt modelId="{9EFAB237-998C-405A-AD8A-B6620ED60AED}" type="sibTrans" cxnId="{AF0C6B33-0DD7-481D-A26C-E164DB29E55D}">
      <dgm:prSet/>
      <dgm:spPr/>
      <dgm:t>
        <a:bodyPr/>
        <a:lstStyle/>
        <a:p>
          <a:endParaRPr lang="ru-RU"/>
        </a:p>
      </dgm:t>
    </dgm:pt>
    <dgm:pt modelId="{45F6EEAA-8549-492E-97D2-D5C1E2CACE44}">
      <dgm:prSet phldrT="[Текст]"/>
      <dgm:spPr>
        <a:xfrm>
          <a:off x="1952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- 0,0</a:t>
          </a:r>
        </a:p>
      </dgm:t>
    </dgm:pt>
    <dgm:pt modelId="{3EA1462E-866F-45EB-82E2-09E0960492A2}" type="parTrans" cxnId="{76C5F52C-6561-4E86-9791-FF4565FD865F}">
      <dgm:prSet/>
      <dgm:spPr/>
      <dgm:t>
        <a:bodyPr/>
        <a:lstStyle/>
        <a:p>
          <a:endParaRPr lang="ru-RU"/>
        </a:p>
      </dgm:t>
    </dgm:pt>
    <dgm:pt modelId="{65E899C7-E7BA-43F0-9044-8FB8B51E86FD}" type="sibTrans" cxnId="{76C5F52C-6561-4E86-9791-FF4565FD865F}">
      <dgm:prSet/>
      <dgm:spPr/>
      <dgm:t>
        <a:bodyPr/>
        <a:lstStyle/>
        <a:p>
          <a:endParaRPr lang="ru-RU"/>
        </a:p>
      </dgm:t>
    </dgm:pt>
    <dgm:pt modelId="{E1FA054B-5CA2-40C0-9FD8-8619AA98D896}">
      <dgm:prSet/>
      <dgm:spPr>
        <a:xfrm>
          <a:off x="2172295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6,4</a:t>
          </a:r>
        </a:p>
      </dgm:t>
    </dgm:pt>
    <dgm:pt modelId="{0F7B0FBA-593A-41C7-B048-73073721CEAE}" type="parTrans" cxnId="{7F913192-B172-459B-BD77-BD78C61E0103}">
      <dgm:prSet/>
      <dgm:spPr/>
      <dgm:t>
        <a:bodyPr/>
        <a:lstStyle/>
        <a:p>
          <a:endParaRPr lang="ru-RU"/>
        </a:p>
      </dgm:t>
    </dgm:pt>
    <dgm:pt modelId="{9864F738-19EB-42E4-BB7D-3B373BCCB4CF}" type="sibTrans" cxnId="{7F913192-B172-459B-BD77-BD78C61E0103}">
      <dgm:prSet/>
      <dgm:spPr/>
      <dgm:t>
        <a:bodyPr/>
        <a:lstStyle/>
        <a:p>
          <a:endParaRPr lang="ru-RU"/>
        </a:p>
      </dgm:t>
    </dgm:pt>
    <dgm:pt modelId="{E30F745F-4085-4B07-BA0D-04B80536DFEF}">
      <dgm:prSet/>
      <dgm:spPr>
        <a:xfrm>
          <a:off x="4344590" y="48584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6,4</a:t>
          </a:r>
        </a:p>
      </dgm:t>
    </dgm:pt>
    <dgm:pt modelId="{DBCF8C8E-39EC-4A8E-A8AC-4F1F1A2E5A1C}" type="parTrans" cxnId="{C71369D0-E243-449C-8D5B-64AC7DC641D4}">
      <dgm:prSet/>
      <dgm:spPr/>
      <dgm:t>
        <a:bodyPr/>
        <a:lstStyle/>
        <a:p>
          <a:endParaRPr lang="ru-RU"/>
        </a:p>
      </dgm:t>
    </dgm:pt>
    <dgm:pt modelId="{B7032717-E943-4149-A573-77C164C9F71D}" type="sibTrans" cxnId="{C71369D0-E243-449C-8D5B-64AC7DC641D4}">
      <dgm:prSet/>
      <dgm:spPr/>
      <dgm:t>
        <a:bodyPr/>
        <a:lstStyle/>
        <a:p>
          <a:endParaRPr lang="ru-RU"/>
        </a:p>
      </dgm:t>
    </dgm:pt>
    <dgm:pt modelId="{647E5096-7FEE-4292-925E-A26FDFF5D106}">
      <dgm:prSet/>
      <dgm:spPr>
        <a:xfrm>
          <a:off x="4344590" y="48584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- 0,0</a:t>
          </a:r>
        </a:p>
      </dgm:t>
    </dgm:pt>
    <dgm:pt modelId="{3CB68FB3-02C0-4BCB-82BD-C97DAB65AD35}" type="parTrans" cxnId="{7B1B7266-06E9-40B2-A824-16C09B0F27F4}">
      <dgm:prSet/>
      <dgm:spPr/>
      <dgm:t>
        <a:bodyPr/>
        <a:lstStyle/>
        <a:p>
          <a:endParaRPr lang="ru-RU"/>
        </a:p>
      </dgm:t>
    </dgm:pt>
    <dgm:pt modelId="{C639745D-5A45-4594-9619-AB4615BE2152}" type="sibTrans" cxnId="{7B1B7266-06E9-40B2-A824-16C09B0F27F4}">
      <dgm:prSet/>
      <dgm:spPr/>
      <dgm:t>
        <a:bodyPr/>
        <a:lstStyle/>
        <a:p>
          <a:endParaRPr lang="ru-RU"/>
        </a:p>
      </dgm:t>
    </dgm:pt>
    <dgm:pt modelId="{B68C6405-C12C-484D-957E-9B05512A6C61}">
      <dgm:prSet/>
      <dgm:spPr>
        <a:xfrm>
          <a:off x="2172295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– 0,0</a:t>
          </a:r>
        </a:p>
      </dgm:t>
    </dgm:pt>
    <dgm:pt modelId="{9B568691-96DD-4FDD-B103-75B5C95F1AD8}" type="sibTrans" cxnId="{F606F9E3-5A0A-4D76-9488-BE8E845A4C3A}">
      <dgm:prSet/>
      <dgm:spPr/>
      <dgm:t>
        <a:bodyPr/>
        <a:lstStyle/>
        <a:p>
          <a:endParaRPr lang="ru-RU"/>
        </a:p>
      </dgm:t>
    </dgm:pt>
    <dgm:pt modelId="{8B93B7C5-1B7D-4F63-BFA5-FED10E3E0BCA}" type="parTrans" cxnId="{F606F9E3-5A0A-4D76-9488-BE8E845A4C3A}">
      <dgm:prSet/>
      <dgm:spPr/>
      <dgm:t>
        <a:bodyPr/>
        <a:lstStyle/>
        <a:p>
          <a:endParaRPr lang="ru-RU"/>
        </a:p>
      </dgm:t>
    </dgm:pt>
    <dgm:pt modelId="{57D6426A-4D73-4DCF-94C8-9CC31483AD90}">
      <dgm:prSet phldrT="[Текст]"/>
      <dgm:spPr>
        <a:xfrm>
          <a:off x="1952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6,4</a:t>
          </a:r>
        </a:p>
      </dgm:t>
    </dgm:pt>
    <dgm:pt modelId="{C12750E8-45B3-4CC3-BB81-EE863D1AF7A4}" type="sibTrans" cxnId="{A16F8E28-6F62-40FD-A733-3F25CABA763D}">
      <dgm:prSet/>
      <dgm:spPr/>
      <dgm:t>
        <a:bodyPr/>
        <a:lstStyle/>
        <a:p>
          <a:endParaRPr lang="ru-RU"/>
        </a:p>
      </dgm:t>
    </dgm:pt>
    <dgm:pt modelId="{DC80D679-B7EA-45D0-8895-6FCB7BFFE923}" type="parTrans" cxnId="{A16F8E28-6F62-40FD-A733-3F25CABA763D}">
      <dgm:prSet/>
      <dgm:spPr/>
      <dgm:t>
        <a:bodyPr/>
        <a:lstStyle/>
        <a:p>
          <a:endParaRPr lang="ru-RU"/>
        </a:p>
      </dgm:t>
    </dgm:pt>
    <dgm:pt modelId="{0B89A1A2-10AA-4FC9-9C4A-692FD6651374}" type="pres">
      <dgm:prSet presAssocID="{C7024B74-0F0D-4542-94C4-4FC0415B5A8F}" presName="Name0" presStyleCnt="0">
        <dgm:presLayoutVars>
          <dgm:dir/>
          <dgm:animLvl val="lvl"/>
          <dgm:resizeHandles val="exact"/>
        </dgm:presLayoutVars>
      </dgm:prSet>
      <dgm:spPr/>
    </dgm:pt>
    <dgm:pt modelId="{C443E999-BF25-4B05-AAF7-3EB9D21E891F}" type="pres">
      <dgm:prSet presAssocID="{2CFD8E40-BE05-46FB-AA15-8D6A4FC81477}" presName="composite" presStyleCnt="0"/>
      <dgm:spPr/>
    </dgm:pt>
    <dgm:pt modelId="{2202DB0E-88F4-4F1F-80B7-E909BD15A00F}" type="pres">
      <dgm:prSet presAssocID="{2CFD8E40-BE05-46FB-AA15-8D6A4FC814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CC49A4B-D518-482B-86C5-974B2F7FDDB6}" type="pres">
      <dgm:prSet presAssocID="{2CFD8E40-BE05-46FB-AA15-8D6A4FC81477}" presName="desTx" presStyleLbl="alignAccFollowNode1" presStyleIdx="0" presStyleCnt="3">
        <dgm:presLayoutVars>
          <dgm:bulletEnabled val="1"/>
        </dgm:presLayoutVars>
      </dgm:prSet>
      <dgm:spPr/>
    </dgm:pt>
    <dgm:pt modelId="{7ABA3BAA-A5D1-4D4C-AD12-3873C7C7329C}" type="pres">
      <dgm:prSet presAssocID="{2BB08FFB-F182-4EE7-99E8-71EBFB2FEE72}" presName="space" presStyleCnt="0"/>
      <dgm:spPr/>
    </dgm:pt>
    <dgm:pt modelId="{E625C3A5-D457-4781-87FD-C7EFAD28DBEB}" type="pres">
      <dgm:prSet presAssocID="{BA70DA5B-4C3B-4F40-B21C-B22DFA83A816}" presName="composite" presStyleCnt="0"/>
      <dgm:spPr/>
    </dgm:pt>
    <dgm:pt modelId="{7AD39001-F236-4066-BEF2-98DDDF2A1590}" type="pres">
      <dgm:prSet presAssocID="{BA70DA5B-4C3B-4F40-B21C-B22DFA83A81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F585609-DA30-486C-85D6-5604093A02F8}" type="pres">
      <dgm:prSet presAssocID="{BA70DA5B-4C3B-4F40-B21C-B22DFA83A816}" presName="desTx" presStyleLbl="alignAccFollowNode1" presStyleIdx="1" presStyleCnt="3">
        <dgm:presLayoutVars>
          <dgm:bulletEnabled val="1"/>
        </dgm:presLayoutVars>
      </dgm:prSet>
      <dgm:spPr/>
    </dgm:pt>
    <dgm:pt modelId="{DD251DD0-4D13-48DD-A201-7A93283E5536}" type="pres">
      <dgm:prSet presAssocID="{7B119804-B166-487F-96B9-79D9EE89634F}" presName="space" presStyleCnt="0"/>
      <dgm:spPr/>
    </dgm:pt>
    <dgm:pt modelId="{9583D165-9F4E-4EE4-A3FF-392D8F0AF1C7}" type="pres">
      <dgm:prSet presAssocID="{E923BA83-706F-4BF1-9032-098C07321FB5}" presName="composite" presStyleCnt="0"/>
      <dgm:spPr/>
    </dgm:pt>
    <dgm:pt modelId="{2594B471-9B68-4154-B8C9-AFC2EC8BF4B5}" type="pres">
      <dgm:prSet presAssocID="{E923BA83-706F-4BF1-9032-098C07321FB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71E909-E0F8-4DCA-8E3B-22B4FB330435}" type="pres">
      <dgm:prSet presAssocID="{E923BA83-706F-4BF1-9032-098C07321FB5}" presName="desTx" presStyleLbl="alignAccFollowNode1" presStyleIdx="2" presStyleCnt="3" custLinFactNeighborX="27617" custLinFactNeighborY="1153">
        <dgm:presLayoutVars>
          <dgm:bulletEnabled val="1"/>
        </dgm:presLayoutVars>
      </dgm:prSet>
      <dgm:spPr/>
    </dgm:pt>
  </dgm:ptLst>
  <dgm:cxnLst>
    <dgm:cxn modelId="{6403BE05-C7B0-4D04-99B3-AF3A9BB1D438}" type="presOf" srcId="{647E5096-7FEE-4292-925E-A26FDFF5D106}" destId="{6171E909-E0F8-4DCA-8E3B-22B4FB330435}" srcOrd="0" destOrd="1" presId="urn:microsoft.com/office/officeart/2005/8/layout/hList1"/>
    <dgm:cxn modelId="{A2144D1C-E655-44BC-8EC5-3DDCEBE52383}" type="presOf" srcId="{45F6EEAA-8549-492E-97D2-D5C1E2CACE44}" destId="{6CC49A4B-D518-482B-86C5-974B2F7FDDB6}" srcOrd="0" destOrd="1" presId="urn:microsoft.com/office/officeart/2005/8/layout/hList1"/>
    <dgm:cxn modelId="{A16F8E28-6F62-40FD-A733-3F25CABA763D}" srcId="{2CFD8E40-BE05-46FB-AA15-8D6A4FC81477}" destId="{57D6426A-4D73-4DCF-94C8-9CC31483AD90}" srcOrd="0" destOrd="0" parTransId="{DC80D679-B7EA-45D0-8895-6FCB7BFFE923}" sibTransId="{C12750E8-45B3-4CC3-BB81-EE863D1AF7A4}"/>
    <dgm:cxn modelId="{76C5F52C-6561-4E86-9791-FF4565FD865F}" srcId="{2CFD8E40-BE05-46FB-AA15-8D6A4FC81477}" destId="{45F6EEAA-8549-492E-97D2-D5C1E2CACE44}" srcOrd="1" destOrd="0" parTransId="{3EA1462E-866F-45EB-82E2-09E0960492A2}" sibTransId="{65E899C7-E7BA-43F0-9044-8FB8B51E86FD}"/>
    <dgm:cxn modelId="{707C362D-6102-49B2-8B1E-835CF870A57F}" type="presOf" srcId="{E1FA054B-5CA2-40C0-9FD8-8619AA98D896}" destId="{DF585609-DA30-486C-85D6-5604093A02F8}" srcOrd="0" destOrd="0" presId="urn:microsoft.com/office/officeart/2005/8/layout/hList1"/>
    <dgm:cxn modelId="{38752930-0120-4DFC-BD67-7DC57F63E045}" srcId="{C7024B74-0F0D-4542-94C4-4FC0415B5A8F}" destId="{2CFD8E40-BE05-46FB-AA15-8D6A4FC81477}" srcOrd="0" destOrd="0" parTransId="{743BA7A5-AD2E-4D72-966C-7F0B15CBD576}" sibTransId="{2BB08FFB-F182-4EE7-99E8-71EBFB2FEE72}"/>
    <dgm:cxn modelId="{AF0C6B33-0DD7-481D-A26C-E164DB29E55D}" srcId="{C7024B74-0F0D-4542-94C4-4FC0415B5A8F}" destId="{E923BA83-706F-4BF1-9032-098C07321FB5}" srcOrd="2" destOrd="0" parTransId="{E8B1BFCD-D99B-4EAE-BD3F-D57A54422586}" sibTransId="{9EFAB237-998C-405A-AD8A-B6620ED60AED}"/>
    <dgm:cxn modelId="{D826C03A-65B0-458E-AA07-20AC2C354402}" type="presOf" srcId="{B68C6405-C12C-484D-957E-9B05512A6C61}" destId="{DF585609-DA30-486C-85D6-5604093A02F8}" srcOrd="0" destOrd="1" presId="urn:microsoft.com/office/officeart/2005/8/layout/hList1"/>
    <dgm:cxn modelId="{26AAE443-0CC5-42FA-AE19-098C90E9E174}" type="presOf" srcId="{57D6426A-4D73-4DCF-94C8-9CC31483AD90}" destId="{6CC49A4B-D518-482B-86C5-974B2F7FDDB6}" srcOrd="0" destOrd="0" presId="urn:microsoft.com/office/officeart/2005/8/layout/hList1"/>
    <dgm:cxn modelId="{7B1B7266-06E9-40B2-A824-16C09B0F27F4}" srcId="{E923BA83-706F-4BF1-9032-098C07321FB5}" destId="{647E5096-7FEE-4292-925E-A26FDFF5D106}" srcOrd="1" destOrd="0" parTransId="{3CB68FB3-02C0-4BCB-82BD-C97DAB65AD35}" sibTransId="{C639745D-5A45-4594-9619-AB4615BE2152}"/>
    <dgm:cxn modelId="{0DC86B4E-1328-4EC7-A6CB-03D1D3B45EFD}" srcId="{C7024B74-0F0D-4542-94C4-4FC0415B5A8F}" destId="{BA70DA5B-4C3B-4F40-B21C-B22DFA83A816}" srcOrd="1" destOrd="0" parTransId="{50601541-E162-42C0-8FD8-2BE9F45B871F}" sibTransId="{7B119804-B166-487F-96B9-79D9EE89634F}"/>
    <dgm:cxn modelId="{AF195354-3246-44CD-A10B-A7D3A82A7F16}" type="presOf" srcId="{2CFD8E40-BE05-46FB-AA15-8D6A4FC81477}" destId="{2202DB0E-88F4-4F1F-80B7-E909BD15A00F}" srcOrd="0" destOrd="0" presId="urn:microsoft.com/office/officeart/2005/8/layout/hList1"/>
    <dgm:cxn modelId="{02D60776-5FEB-4A4F-80D4-A9680B15CBCF}" type="presOf" srcId="{E923BA83-706F-4BF1-9032-098C07321FB5}" destId="{2594B471-9B68-4154-B8C9-AFC2EC8BF4B5}" srcOrd="0" destOrd="0" presId="urn:microsoft.com/office/officeart/2005/8/layout/hList1"/>
    <dgm:cxn modelId="{7F913192-B172-459B-BD77-BD78C61E0103}" srcId="{BA70DA5B-4C3B-4F40-B21C-B22DFA83A816}" destId="{E1FA054B-5CA2-40C0-9FD8-8619AA98D896}" srcOrd="0" destOrd="0" parTransId="{0F7B0FBA-593A-41C7-B048-73073721CEAE}" sibTransId="{9864F738-19EB-42E4-BB7D-3B373BCCB4CF}"/>
    <dgm:cxn modelId="{FC0879B8-80CD-4712-9930-76F63881478C}" type="presOf" srcId="{BA70DA5B-4C3B-4F40-B21C-B22DFA83A816}" destId="{7AD39001-F236-4066-BEF2-98DDDF2A1590}" srcOrd="0" destOrd="0" presId="urn:microsoft.com/office/officeart/2005/8/layout/hList1"/>
    <dgm:cxn modelId="{E8D97ABA-0AA0-484C-BB98-F947D21A5013}" type="presOf" srcId="{C7024B74-0F0D-4542-94C4-4FC0415B5A8F}" destId="{0B89A1A2-10AA-4FC9-9C4A-692FD6651374}" srcOrd="0" destOrd="0" presId="urn:microsoft.com/office/officeart/2005/8/layout/hList1"/>
    <dgm:cxn modelId="{5D7592CD-9187-412F-A90B-E1298F7C973A}" type="presOf" srcId="{E30F745F-4085-4B07-BA0D-04B80536DFEF}" destId="{6171E909-E0F8-4DCA-8E3B-22B4FB330435}" srcOrd="0" destOrd="0" presId="urn:microsoft.com/office/officeart/2005/8/layout/hList1"/>
    <dgm:cxn modelId="{C71369D0-E243-449C-8D5B-64AC7DC641D4}" srcId="{E923BA83-706F-4BF1-9032-098C07321FB5}" destId="{E30F745F-4085-4B07-BA0D-04B80536DFEF}" srcOrd="0" destOrd="0" parTransId="{DBCF8C8E-39EC-4A8E-A8AC-4F1F1A2E5A1C}" sibTransId="{B7032717-E943-4149-A573-77C164C9F71D}"/>
    <dgm:cxn modelId="{F606F9E3-5A0A-4D76-9488-BE8E845A4C3A}" srcId="{BA70DA5B-4C3B-4F40-B21C-B22DFA83A816}" destId="{B68C6405-C12C-484D-957E-9B05512A6C61}" srcOrd="1" destOrd="0" parTransId="{8B93B7C5-1B7D-4F63-BFA5-FED10E3E0BCA}" sibTransId="{9B568691-96DD-4FDD-B103-75B5C95F1AD8}"/>
    <dgm:cxn modelId="{2E142F01-D2F2-4882-AED8-FBCFD32F1015}" type="presParOf" srcId="{0B89A1A2-10AA-4FC9-9C4A-692FD6651374}" destId="{C443E999-BF25-4B05-AAF7-3EB9D21E891F}" srcOrd="0" destOrd="0" presId="urn:microsoft.com/office/officeart/2005/8/layout/hList1"/>
    <dgm:cxn modelId="{62261CF3-2E36-4679-AE32-B7E0E8D1980B}" type="presParOf" srcId="{C443E999-BF25-4B05-AAF7-3EB9D21E891F}" destId="{2202DB0E-88F4-4F1F-80B7-E909BD15A00F}" srcOrd="0" destOrd="0" presId="urn:microsoft.com/office/officeart/2005/8/layout/hList1"/>
    <dgm:cxn modelId="{C97F356E-B03F-4133-BD26-11A21A54001C}" type="presParOf" srcId="{C443E999-BF25-4B05-AAF7-3EB9D21E891F}" destId="{6CC49A4B-D518-482B-86C5-974B2F7FDDB6}" srcOrd="1" destOrd="0" presId="urn:microsoft.com/office/officeart/2005/8/layout/hList1"/>
    <dgm:cxn modelId="{96B15ED9-E961-4798-9394-1F5CAE32662C}" type="presParOf" srcId="{0B89A1A2-10AA-4FC9-9C4A-692FD6651374}" destId="{7ABA3BAA-A5D1-4D4C-AD12-3873C7C7329C}" srcOrd="1" destOrd="0" presId="urn:microsoft.com/office/officeart/2005/8/layout/hList1"/>
    <dgm:cxn modelId="{B845D895-5FDC-48CD-BEC8-189BC6C3066C}" type="presParOf" srcId="{0B89A1A2-10AA-4FC9-9C4A-692FD6651374}" destId="{E625C3A5-D457-4781-87FD-C7EFAD28DBEB}" srcOrd="2" destOrd="0" presId="urn:microsoft.com/office/officeart/2005/8/layout/hList1"/>
    <dgm:cxn modelId="{E9320B8D-3F7F-4016-8F26-38D9BDCB9A50}" type="presParOf" srcId="{E625C3A5-D457-4781-87FD-C7EFAD28DBEB}" destId="{7AD39001-F236-4066-BEF2-98DDDF2A1590}" srcOrd="0" destOrd="0" presId="urn:microsoft.com/office/officeart/2005/8/layout/hList1"/>
    <dgm:cxn modelId="{3D668D3B-3DF1-47BD-984A-F27739409E2D}" type="presParOf" srcId="{E625C3A5-D457-4781-87FD-C7EFAD28DBEB}" destId="{DF585609-DA30-486C-85D6-5604093A02F8}" srcOrd="1" destOrd="0" presId="urn:microsoft.com/office/officeart/2005/8/layout/hList1"/>
    <dgm:cxn modelId="{84DE99D6-C584-48B4-B116-0704EE0FB0B2}" type="presParOf" srcId="{0B89A1A2-10AA-4FC9-9C4A-692FD6651374}" destId="{DD251DD0-4D13-48DD-A201-7A93283E5536}" srcOrd="3" destOrd="0" presId="urn:microsoft.com/office/officeart/2005/8/layout/hList1"/>
    <dgm:cxn modelId="{03F048BB-8F15-4837-864B-C7B57E16B035}" type="presParOf" srcId="{0B89A1A2-10AA-4FC9-9C4A-692FD6651374}" destId="{9583D165-9F4E-4EE4-A3FF-392D8F0AF1C7}" srcOrd="4" destOrd="0" presId="urn:microsoft.com/office/officeart/2005/8/layout/hList1"/>
    <dgm:cxn modelId="{05ED1F62-40EC-43DD-AF2C-6C3DE71F4E7E}" type="presParOf" srcId="{9583D165-9F4E-4EE4-A3FF-392D8F0AF1C7}" destId="{2594B471-9B68-4154-B8C9-AFC2EC8BF4B5}" srcOrd="0" destOrd="0" presId="urn:microsoft.com/office/officeart/2005/8/layout/hList1"/>
    <dgm:cxn modelId="{87B480DA-055B-4E5D-9A3C-CDF39296910A}" type="presParOf" srcId="{9583D165-9F4E-4EE4-A3FF-392D8F0AF1C7}" destId="{6171E909-E0F8-4DCA-8E3B-22B4FB3304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DB0E-88F4-4F1F-80B7-E909BD15A00F}">
      <dsp:nvSpPr>
        <dsp:cNvPr id="0" name=""/>
        <dsp:cNvSpPr/>
      </dsp:nvSpPr>
      <dsp:spPr>
        <a:xfrm>
          <a:off x="1952" y="728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 год</a:t>
          </a:r>
        </a:p>
      </dsp:txBody>
      <dsp:txXfrm>
        <a:off x="1952" y="72899"/>
        <a:ext cx="1903809" cy="403200"/>
      </dsp:txXfrm>
    </dsp:sp>
    <dsp:sp modelId="{6CC49A4B-D518-482B-86C5-974B2F7FDDB6}">
      <dsp:nvSpPr>
        <dsp:cNvPr id="0" name=""/>
        <dsp:cNvSpPr/>
      </dsp:nvSpPr>
      <dsp:spPr>
        <a:xfrm>
          <a:off x="1952" y="476100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Федеральный – 17,6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5,6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- 4,5</a:t>
          </a:r>
        </a:p>
      </dsp:txBody>
      <dsp:txXfrm>
        <a:off x="1952" y="476100"/>
        <a:ext cx="1903809" cy="845460"/>
      </dsp:txXfrm>
    </dsp:sp>
    <dsp:sp modelId="{7AD39001-F236-4066-BEF2-98DDDF2A1590}">
      <dsp:nvSpPr>
        <dsp:cNvPr id="0" name=""/>
        <dsp:cNvSpPr/>
      </dsp:nvSpPr>
      <dsp:spPr>
        <a:xfrm>
          <a:off x="2141187" y="88915"/>
          <a:ext cx="1903809" cy="40320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 год</a:t>
          </a:r>
        </a:p>
      </dsp:txBody>
      <dsp:txXfrm>
        <a:off x="2141187" y="88915"/>
        <a:ext cx="1903809" cy="403200"/>
      </dsp:txXfrm>
    </dsp:sp>
    <dsp:sp modelId="{DF585609-DA30-486C-85D6-5604093A02F8}">
      <dsp:nvSpPr>
        <dsp:cNvPr id="0" name=""/>
        <dsp:cNvSpPr/>
      </dsp:nvSpPr>
      <dsp:spPr>
        <a:xfrm>
          <a:off x="2141187" y="47758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Федеральный  - 17,5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– 4,7</a:t>
          </a:r>
        </a:p>
      </dsp:txBody>
      <dsp:txXfrm>
        <a:off x="2141187" y="477588"/>
        <a:ext cx="1903809" cy="845460"/>
      </dsp:txXfrm>
    </dsp:sp>
    <dsp:sp modelId="{2594B471-9B68-4154-B8C9-AFC2EC8BF4B5}">
      <dsp:nvSpPr>
        <dsp:cNvPr id="0" name=""/>
        <dsp:cNvSpPr/>
      </dsp:nvSpPr>
      <dsp:spPr>
        <a:xfrm>
          <a:off x="4342638" y="728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 год</a:t>
          </a:r>
        </a:p>
      </dsp:txBody>
      <dsp:txXfrm>
        <a:off x="4342638" y="72899"/>
        <a:ext cx="1903809" cy="403200"/>
      </dsp:txXfrm>
    </dsp:sp>
    <dsp:sp modelId="{6171E909-E0F8-4DCA-8E3B-22B4FB330435}">
      <dsp:nvSpPr>
        <dsp:cNvPr id="0" name=""/>
        <dsp:cNvSpPr/>
      </dsp:nvSpPr>
      <dsp:spPr>
        <a:xfrm>
          <a:off x="4344590" y="485848"/>
          <a:ext cx="1903809" cy="84546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Федеральный  - 17,4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- 6,1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- 4,7</a:t>
          </a:r>
        </a:p>
      </dsp:txBody>
      <dsp:txXfrm>
        <a:off x="4344590" y="485848"/>
        <a:ext cx="1903809" cy="845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DB0E-88F4-4F1F-80B7-E909BD15A00F}">
      <dsp:nvSpPr>
        <dsp:cNvPr id="0" name=""/>
        <dsp:cNvSpPr/>
      </dsp:nvSpPr>
      <dsp:spPr>
        <a:xfrm>
          <a:off x="1952" y="14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 год</a:t>
          </a:r>
        </a:p>
      </dsp:txBody>
      <dsp:txXfrm>
        <a:off x="1952" y="1499"/>
        <a:ext cx="1903809" cy="403200"/>
      </dsp:txXfrm>
    </dsp:sp>
    <dsp:sp modelId="{6CC49A4B-D518-482B-86C5-974B2F7FDDB6}">
      <dsp:nvSpPr>
        <dsp:cNvPr id="0" name=""/>
        <dsp:cNvSpPr/>
      </dsp:nvSpPr>
      <dsp:spPr>
        <a:xfrm>
          <a:off x="1952" y="4047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- 6,9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- 1,2</a:t>
          </a:r>
        </a:p>
      </dsp:txBody>
      <dsp:txXfrm>
        <a:off x="1952" y="404700"/>
        <a:ext cx="1903809" cy="614879"/>
      </dsp:txXfrm>
    </dsp:sp>
    <dsp:sp modelId="{7AD39001-F236-4066-BEF2-98DDDF2A1590}">
      <dsp:nvSpPr>
        <dsp:cNvPr id="0" name=""/>
        <dsp:cNvSpPr/>
      </dsp:nvSpPr>
      <dsp:spPr>
        <a:xfrm>
          <a:off x="2172295" y="1499"/>
          <a:ext cx="1903809" cy="40320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 год</a:t>
          </a:r>
        </a:p>
      </dsp:txBody>
      <dsp:txXfrm>
        <a:off x="2172295" y="1499"/>
        <a:ext cx="1903809" cy="403200"/>
      </dsp:txXfrm>
    </dsp:sp>
    <dsp:sp modelId="{DF585609-DA30-486C-85D6-5604093A02F8}">
      <dsp:nvSpPr>
        <dsp:cNvPr id="0" name=""/>
        <dsp:cNvSpPr/>
      </dsp:nvSpPr>
      <dsp:spPr>
        <a:xfrm>
          <a:off x="2172295" y="4047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7,1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- 1,2</a:t>
          </a:r>
        </a:p>
      </dsp:txBody>
      <dsp:txXfrm>
        <a:off x="2172295" y="404700"/>
        <a:ext cx="1903809" cy="614879"/>
      </dsp:txXfrm>
    </dsp:sp>
    <dsp:sp modelId="{2594B471-9B68-4154-B8C9-AFC2EC8BF4B5}">
      <dsp:nvSpPr>
        <dsp:cNvPr id="0" name=""/>
        <dsp:cNvSpPr/>
      </dsp:nvSpPr>
      <dsp:spPr>
        <a:xfrm>
          <a:off x="4342638" y="1499"/>
          <a:ext cx="1903809" cy="403200"/>
        </a:xfrm>
        <a:prstGeom prst="rect">
          <a:avLst/>
        </a:prstGeom>
        <a:solidFill>
          <a:srgbClr val="A50021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 год</a:t>
          </a:r>
        </a:p>
      </dsp:txBody>
      <dsp:txXfrm>
        <a:off x="4342638" y="1499"/>
        <a:ext cx="1903809" cy="403200"/>
      </dsp:txXfrm>
    </dsp:sp>
    <dsp:sp modelId="{6171E909-E0F8-4DCA-8E3B-22B4FB330435}">
      <dsp:nvSpPr>
        <dsp:cNvPr id="0" name=""/>
        <dsp:cNvSpPr/>
      </dsp:nvSpPr>
      <dsp:spPr>
        <a:xfrm>
          <a:off x="4344590" y="406200"/>
          <a:ext cx="1903809" cy="61487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7,0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- 1,2</a:t>
          </a:r>
        </a:p>
      </dsp:txBody>
      <dsp:txXfrm>
        <a:off x="4344590" y="406200"/>
        <a:ext cx="1903809" cy="614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BA3ED-B9A0-4D9A-A97D-8871ED6B85E3}">
      <dsp:nvSpPr>
        <dsp:cNvPr id="0" name=""/>
        <dsp:cNvSpPr/>
      </dsp:nvSpPr>
      <dsp:spPr>
        <a:xfrm>
          <a:off x="0" y="276552"/>
          <a:ext cx="327723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AC5A59-14B6-4F2E-9D42-E9F577740F72}">
      <dsp:nvSpPr>
        <dsp:cNvPr id="0" name=""/>
        <dsp:cNvSpPr/>
      </dsp:nvSpPr>
      <dsp:spPr>
        <a:xfrm>
          <a:off x="163861" y="2807"/>
          <a:ext cx="2294063" cy="53136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10" tIns="0" rIns="86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2024 год – 13,4</a:t>
          </a:r>
        </a:p>
      </dsp:txBody>
      <dsp:txXfrm>
        <a:off x="189800" y="28746"/>
        <a:ext cx="2242185" cy="479482"/>
      </dsp:txXfrm>
    </dsp:sp>
    <dsp:sp modelId="{BC0A6ED0-44F5-40C0-8894-AACD54BA454A}">
      <dsp:nvSpPr>
        <dsp:cNvPr id="0" name=""/>
        <dsp:cNvSpPr/>
      </dsp:nvSpPr>
      <dsp:spPr>
        <a:xfrm>
          <a:off x="0" y="1084968"/>
          <a:ext cx="327723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1DF000-7E28-4371-AE89-445AE4AADD8F}">
      <dsp:nvSpPr>
        <dsp:cNvPr id="0" name=""/>
        <dsp:cNvSpPr/>
      </dsp:nvSpPr>
      <dsp:spPr>
        <a:xfrm>
          <a:off x="163861" y="819288"/>
          <a:ext cx="2294063" cy="531360"/>
        </a:xfrm>
        <a:prstGeom prst="roundRect">
          <a:avLst/>
        </a:prstGeom>
        <a:solidFill>
          <a:srgbClr val="3366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10" tIns="0" rIns="86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2025 год – 14,0</a:t>
          </a:r>
        </a:p>
      </dsp:txBody>
      <dsp:txXfrm>
        <a:off x="189800" y="845227"/>
        <a:ext cx="2242185" cy="479482"/>
      </dsp:txXfrm>
    </dsp:sp>
    <dsp:sp modelId="{F0D1F80C-A5FD-4AD3-9ABF-D7A8BD99ACA2}">
      <dsp:nvSpPr>
        <dsp:cNvPr id="0" name=""/>
        <dsp:cNvSpPr/>
      </dsp:nvSpPr>
      <dsp:spPr>
        <a:xfrm>
          <a:off x="0" y="1901448"/>
          <a:ext cx="327723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B551AF-B803-451B-BA6B-DA3F91C09C04}">
      <dsp:nvSpPr>
        <dsp:cNvPr id="0" name=""/>
        <dsp:cNvSpPr/>
      </dsp:nvSpPr>
      <dsp:spPr>
        <a:xfrm>
          <a:off x="198049" y="1642186"/>
          <a:ext cx="2294063" cy="53136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10" tIns="0" rIns="8671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2026 </a:t>
          </a:r>
          <a:r>
            <a:rPr lang="ru-RU" sz="18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год</a:t>
          </a:r>
          <a:r>
            <a: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– 13,9</a:t>
          </a:r>
        </a:p>
      </dsp:txBody>
      <dsp:txXfrm>
        <a:off x="223988" y="1668125"/>
        <a:ext cx="2242185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BA3ED-B9A0-4D9A-A97D-8871ED6B85E3}">
      <dsp:nvSpPr>
        <dsp:cNvPr id="0" name=""/>
        <dsp:cNvSpPr/>
      </dsp:nvSpPr>
      <dsp:spPr>
        <a:xfrm>
          <a:off x="0" y="305548"/>
          <a:ext cx="299180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AC5A59-14B6-4F2E-9D42-E9F577740F72}">
      <dsp:nvSpPr>
        <dsp:cNvPr id="0" name=""/>
        <dsp:cNvSpPr/>
      </dsp:nvSpPr>
      <dsp:spPr>
        <a:xfrm>
          <a:off x="149590" y="2808"/>
          <a:ext cx="2094266" cy="53136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9158" tIns="0" rIns="791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2024 год – 10,9</a:t>
          </a:r>
        </a:p>
      </dsp:txBody>
      <dsp:txXfrm>
        <a:off x="175529" y="28747"/>
        <a:ext cx="2042388" cy="479482"/>
      </dsp:txXfrm>
    </dsp:sp>
    <dsp:sp modelId="{BC0A6ED0-44F5-40C0-8894-AACD54BA454A}">
      <dsp:nvSpPr>
        <dsp:cNvPr id="0" name=""/>
        <dsp:cNvSpPr/>
      </dsp:nvSpPr>
      <dsp:spPr>
        <a:xfrm>
          <a:off x="0" y="1084969"/>
          <a:ext cx="299180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1DF000-7E28-4371-AE89-445AE4AADD8F}">
      <dsp:nvSpPr>
        <dsp:cNvPr id="0" name=""/>
        <dsp:cNvSpPr/>
      </dsp:nvSpPr>
      <dsp:spPr>
        <a:xfrm>
          <a:off x="149590" y="819289"/>
          <a:ext cx="2094266" cy="531360"/>
        </a:xfrm>
        <a:prstGeom prst="roundRect">
          <a:avLst/>
        </a:prstGeom>
        <a:solidFill>
          <a:srgbClr val="3366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9158" tIns="0" rIns="791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2025 год – 11,4</a:t>
          </a:r>
        </a:p>
      </dsp:txBody>
      <dsp:txXfrm>
        <a:off x="175529" y="845228"/>
        <a:ext cx="2042388" cy="479482"/>
      </dsp:txXfrm>
    </dsp:sp>
    <dsp:sp modelId="{F0D1F80C-A5FD-4AD3-9ABF-D7A8BD99ACA2}">
      <dsp:nvSpPr>
        <dsp:cNvPr id="0" name=""/>
        <dsp:cNvSpPr/>
      </dsp:nvSpPr>
      <dsp:spPr>
        <a:xfrm>
          <a:off x="0" y="1901449"/>
          <a:ext cx="299180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B551AF-B803-451B-BA6B-DA3F91C09C04}">
      <dsp:nvSpPr>
        <dsp:cNvPr id="0" name=""/>
        <dsp:cNvSpPr/>
      </dsp:nvSpPr>
      <dsp:spPr>
        <a:xfrm>
          <a:off x="180801" y="1642187"/>
          <a:ext cx="2094266" cy="53136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9158" tIns="0" rIns="791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2026 год – 11,3</a:t>
          </a:r>
        </a:p>
      </dsp:txBody>
      <dsp:txXfrm>
        <a:off x="206740" y="1668126"/>
        <a:ext cx="2042388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DB0E-88F4-4F1F-80B7-E909BD15A00F}">
      <dsp:nvSpPr>
        <dsp:cNvPr id="0" name=""/>
        <dsp:cNvSpPr/>
      </dsp:nvSpPr>
      <dsp:spPr>
        <a:xfrm>
          <a:off x="1952" y="79109"/>
          <a:ext cx="1903809" cy="489600"/>
        </a:xfrm>
        <a:prstGeom prst="rect">
          <a:avLst/>
        </a:prstGeom>
        <a:solidFill>
          <a:srgbClr val="990033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 год</a:t>
          </a:r>
        </a:p>
      </dsp:txBody>
      <dsp:txXfrm>
        <a:off x="1952" y="79109"/>
        <a:ext cx="1903809" cy="489600"/>
      </dsp:txXfrm>
    </dsp:sp>
    <dsp:sp modelId="{6CC49A4B-D518-482B-86C5-974B2F7FDDB6}">
      <dsp:nvSpPr>
        <dsp:cNvPr id="0" name=""/>
        <dsp:cNvSpPr/>
      </dsp:nvSpPr>
      <dsp:spPr>
        <a:xfrm>
          <a:off x="1952" y="568710"/>
          <a:ext cx="1903809" cy="74663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- 0,0</a:t>
          </a:r>
        </a:p>
      </dsp:txBody>
      <dsp:txXfrm>
        <a:off x="1952" y="568710"/>
        <a:ext cx="1903809" cy="746639"/>
      </dsp:txXfrm>
    </dsp:sp>
    <dsp:sp modelId="{7AD39001-F236-4066-BEF2-98DDDF2A1590}">
      <dsp:nvSpPr>
        <dsp:cNvPr id="0" name=""/>
        <dsp:cNvSpPr/>
      </dsp:nvSpPr>
      <dsp:spPr>
        <a:xfrm>
          <a:off x="2172295" y="79109"/>
          <a:ext cx="1903809" cy="48960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 год</a:t>
          </a:r>
        </a:p>
      </dsp:txBody>
      <dsp:txXfrm>
        <a:off x="2172295" y="79109"/>
        <a:ext cx="1903809" cy="489600"/>
      </dsp:txXfrm>
    </dsp:sp>
    <dsp:sp modelId="{DF585609-DA30-486C-85D6-5604093A02F8}">
      <dsp:nvSpPr>
        <dsp:cNvPr id="0" name=""/>
        <dsp:cNvSpPr/>
      </dsp:nvSpPr>
      <dsp:spPr>
        <a:xfrm>
          <a:off x="2172295" y="568710"/>
          <a:ext cx="1903809" cy="74663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– 0,0</a:t>
          </a:r>
        </a:p>
      </dsp:txBody>
      <dsp:txXfrm>
        <a:off x="2172295" y="568710"/>
        <a:ext cx="1903809" cy="746639"/>
      </dsp:txXfrm>
    </dsp:sp>
    <dsp:sp modelId="{2594B471-9B68-4154-B8C9-AFC2EC8BF4B5}">
      <dsp:nvSpPr>
        <dsp:cNvPr id="0" name=""/>
        <dsp:cNvSpPr/>
      </dsp:nvSpPr>
      <dsp:spPr>
        <a:xfrm>
          <a:off x="4342638" y="79109"/>
          <a:ext cx="1903809" cy="489600"/>
        </a:xfrm>
        <a:prstGeom prst="rect">
          <a:avLst/>
        </a:prstGeom>
        <a:solidFill>
          <a:srgbClr val="990033"/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 год</a:t>
          </a:r>
        </a:p>
      </dsp:txBody>
      <dsp:txXfrm>
        <a:off x="4342638" y="79109"/>
        <a:ext cx="1903809" cy="489600"/>
      </dsp:txXfrm>
    </dsp:sp>
    <dsp:sp modelId="{6171E909-E0F8-4DCA-8E3B-22B4FB330435}">
      <dsp:nvSpPr>
        <dsp:cNvPr id="0" name=""/>
        <dsp:cNvSpPr/>
      </dsp:nvSpPr>
      <dsp:spPr>
        <a:xfrm>
          <a:off x="4344590" y="577318"/>
          <a:ext cx="1903809" cy="746639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Областной – 6,4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Местный  - 0,0</a:t>
          </a:r>
        </a:p>
      </dsp:txBody>
      <dsp:txXfrm>
        <a:off x="4344590" y="577318"/>
        <a:ext cx="1903809" cy="746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0.81677</cdr:x>
      <cdr:y>0.07157</cdr:y>
    </cdr:from>
    <cdr:to>
      <cdr:x>0.95953</cdr:x>
      <cdr:y>0.14455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7FC7C4AB-917B-48FC-8848-68DB7E7182B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55591" y="328930"/>
          <a:ext cx="936079" cy="33545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2DFBC-35AC-4BA6-8A78-16C16AC8EC5B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4713" y="1241425"/>
            <a:ext cx="25082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F9177-D20A-428E-9A94-5E7F2269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97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19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F9177-D20A-428E-9A94-5E7F226929A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4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F9177-D20A-428E-9A94-5E7F226929A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01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F9177-D20A-428E-9A94-5E7F226929A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8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F9177-D20A-428E-9A94-5E7F226929AC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9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F9177-D20A-428E-9A94-5E7F226929A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66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F9177-D20A-428E-9A94-5E7F226929AC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95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F9177-D20A-428E-9A94-5E7F226929AC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4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2834640"/>
            <a:ext cx="58293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0"/>
            <a:ext cx="48006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44248-376C-4AB0-AEDB-3402485F6D82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‹#›</a:t>
            </a:fld>
            <a:endParaRPr spc="-1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B6996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1648C-7C75-4F63-BD8F-C8BFFB153D2F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‹#›</a:t>
            </a:fld>
            <a:endParaRPr spc="-1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B6996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80896" y="3010916"/>
            <a:ext cx="1970405" cy="544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6C99C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C57E-175E-490D-84DF-8311A8E14C23}" type="datetime1">
              <a:rPr lang="en-US" smtClean="0"/>
              <a:t>12/5/2023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‹#›</a:t>
            </a:fld>
            <a:endParaRPr spc="-1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B6996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559-2EB5-4B6B-8842-86E6D975DD28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‹#›</a:t>
            </a:fld>
            <a:endParaRPr spc="-1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3A33D-ED64-4E5B-97BA-21764AC29CBD}" type="datetime1">
              <a:rPr lang="en-US" smtClean="0"/>
              <a:t>12/5/2023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‹#›</a:t>
            </a:fld>
            <a:endParaRPr spc="-1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8"/>
            <a:ext cx="5976747" cy="720548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13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358495" y="4784235"/>
            <a:ext cx="2171341" cy="2329269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13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346787"/>
            <a:ext cx="1004207" cy="121000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4661" y="2649894"/>
            <a:ext cx="2762794" cy="238647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225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34661" y="5056061"/>
            <a:ext cx="2762794" cy="121410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 b="0" i="0" spc="169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5064919" y="5232399"/>
            <a:ext cx="1793081" cy="22521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4361688" y="1"/>
            <a:ext cx="1270445" cy="990425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sz="1013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44749"/>
            <a:ext cx="3709886" cy="45375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912" y="1147926"/>
            <a:ext cx="2491044" cy="6849452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0033" y="7022592"/>
            <a:ext cx="1079881" cy="133473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78207" y="4542727"/>
            <a:ext cx="809099" cy="31544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13" noProof="0" dirty="0"/>
          </a:p>
        </p:txBody>
      </p:sp>
    </p:spTree>
    <p:extLst>
      <p:ext uri="{BB962C8B-B14F-4D97-AF65-F5344CB8AC3E}">
        <p14:creationId xmlns:p14="http://schemas.microsoft.com/office/powerpoint/2010/main" val="57324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267" y="96773"/>
            <a:ext cx="6341465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3B6996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1086" y="3685285"/>
            <a:ext cx="4090670" cy="19583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0"/>
            <a:ext cx="219456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D876E-3696-4DD6-B307-5CEB3E91403B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44309" y="8786521"/>
            <a:ext cx="287020" cy="227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‹#›</a:t>
            </a:fld>
            <a:endParaRPr spc="-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108.jpe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78000">
              <a:schemeClr val="bg1"/>
            </a:gs>
            <a:gs pos="64000">
              <a:schemeClr val="bg1"/>
            </a:gs>
            <a:gs pos="4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00997FE1-BDDA-E7ED-15C8-3911189217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00400" y="3124200"/>
            <a:ext cx="35423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22A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ДЛЯ ГРАЖДАН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218AC-0E85-E05C-217E-18B2368283DD}"/>
              </a:ext>
            </a:extLst>
          </p:cNvPr>
          <p:cNvSpPr txBox="1"/>
          <p:nvPr/>
        </p:nvSpPr>
        <p:spPr>
          <a:xfrm>
            <a:off x="1295400" y="4572000"/>
            <a:ext cx="5257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822A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проекту решения </a:t>
            </a:r>
          </a:p>
          <a:p>
            <a:pPr algn="ctr"/>
            <a:r>
              <a:rPr lang="ru-RU" sz="2000" b="1" dirty="0">
                <a:solidFill>
                  <a:srgbClr val="822A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бюджете городского округа Семеновский Нижегородской области на 2024 год и на плановый период 2025 и 2026 годов»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51953026-B646-A302-9279-1276316EAE36}"/>
              </a:ext>
            </a:extLst>
          </p:cNvPr>
          <p:cNvSpPr txBox="1">
            <a:spLocks/>
          </p:cNvSpPr>
          <p:nvPr/>
        </p:nvSpPr>
        <p:spPr>
          <a:xfrm>
            <a:off x="4038600" y="7391400"/>
            <a:ext cx="354236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sz="1125" b="0" i="0" spc="169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algn="ctr"/>
            <a:r>
              <a:rPr lang="ru-RU" sz="60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29266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/>
          <p:nvPr/>
        </p:nvSpPr>
        <p:spPr>
          <a:xfrm>
            <a:off x="237186" y="915553"/>
            <a:ext cx="6500367" cy="4288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ОБЪЕМ ОТГРУЖЕННОЙ ПРОДУКЦИИ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94615" lvl="0" indent="0" algn="r" defTabSz="914400" rtl="0" eaLnBrk="1" fontAlgn="auto" latinLnBrk="0" hangingPunct="1">
              <a:lnSpc>
                <a:spcPts val="5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400" b="1" i="0" u="none" strike="noStrike" kern="1200" cap="none" spc="-33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4400" b="1" i="0" u="none" strike="noStrike" kern="1200" cap="none" spc="-33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16 581,7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290060" marR="0" lvl="0" indent="0" algn="ctr" defTabSz="914400" rtl="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-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млн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sz="1700" b="1" i="0" u="none" strike="noStrike" kern="1200" cap="none" spc="-4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700" b="1" i="0" u="none" strike="noStrike" kern="1200" cap="none" spc="-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руб</a:t>
            </a:r>
            <a:r>
              <a:rPr kumimoji="0" lang="ru-RU" sz="1700" b="1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300220" marR="50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Объем отгруженной продукции городского округа Семеновский 2024 году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05740" marR="0" lvl="0" indent="0" algn="l" defTabSz="914400" rtl="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>
                <a:tab pos="850265" algn="l"/>
                <a:tab pos="1494790" algn="l"/>
                <a:tab pos="2138680" algn="l"/>
                <a:tab pos="2783205" algn="l"/>
                <a:tab pos="3427729" algn="l"/>
              </a:tabLst>
              <a:defRPr/>
            </a:pPr>
            <a:r>
              <a:rPr kumimoji="0" lang="ru-RU" sz="14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3     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5      </a:t>
            </a:r>
            <a:r>
              <a:rPr kumimoji="0" lang="ru-RU" sz="1600" b="1" i="0" u="none" strike="noStrike" kern="1200" cap="none" spc="-1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4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895" y="5992495"/>
            <a:ext cx="2468299" cy="24109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0" lvl="0" indent="0" algn="ctr" defTabSz="914400" rtl="0" eaLnBrk="1" fontAlgn="auto" latinLnBrk="0" hangingPunct="1">
              <a:lnSpc>
                <a:spcPts val="52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-30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371,0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7665" marR="0" lvl="0" indent="0" algn="ctr" defTabSz="914400" rtl="0" eaLnBrk="1" fontAlgn="auto" latinLnBrk="0" hangingPunct="1">
              <a:lnSpc>
                <a:spcPts val="2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тыс. </a:t>
            </a:r>
            <a:r>
              <a:rPr kumimoji="0" sz="1700" b="1" i="0" u="none" strike="noStrike" kern="1200" cap="none" spc="-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руб</a:t>
            </a:r>
            <a:r>
              <a:rPr kumimoji="0" lang="ru-RU" sz="1700" b="1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2700" marR="5080" lvl="0" indent="51435" algn="ctr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Объем отгруженной продукции городского округа Семеновский в 2024 году в расчёте на</a:t>
            </a:r>
          </a:p>
          <a:p>
            <a:pPr marL="12700" marR="5080" lvl="0" indent="51435" algn="ctr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 жителя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833380" y="2526544"/>
            <a:ext cx="724970" cy="2402639"/>
            <a:chOff x="2351532" y="3369564"/>
            <a:chExt cx="558165" cy="141287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532" y="3369564"/>
              <a:ext cx="550163" cy="14127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3348" y="3535680"/>
              <a:ext cx="505968" cy="10287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77948" y="3396234"/>
              <a:ext cx="443230" cy="1306830"/>
            </a:xfrm>
            <a:custGeom>
              <a:avLst/>
              <a:gdLst/>
              <a:ahLst/>
              <a:cxnLst/>
              <a:rect l="l" t="t" r="r" b="b"/>
              <a:pathLst>
                <a:path w="443230" h="1306829">
                  <a:moveTo>
                    <a:pt x="368934" y="0"/>
                  </a:moveTo>
                  <a:lnTo>
                    <a:pt x="73787" y="0"/>
                  </a:lnTo>
                  <a:lnTo>
                    <a:pt x="45059" y="5816"/>
                  </a:lnTo>
                  <a:lnTo>
                    <a:pt x="21605" y="21669"/>
                  </a:lnTo>
                  <a:lnTo>
                    <a:pt x="5796" y="45166"/>
                  </a:lnTo>
                  <a:lnTo>
                    <a:pt x="0" y="73913"/>
                  </a:lnTo>
                  <a:lnTo>
                    <a:pt x="0" y="1232535"/>
                  </a:lnTo>
                  <a:lnTo>
                    <a:pt x="5796" y="1261282"/>
                  </a:lnTo>
                  <a:lnTo>
                    <a:pt x="21605" y="1284779"/>
                  </a:lnTo>
                  <a:lnTo>
                    <a:pt x="45059" y="1300632"/>
                  </a:lnTo>
                  <a:lnTo>
                    <a:pt x="73787" y="1306449"/>
                  </a:lnTo>
                  <a:lnTo>
                    <a:pt x="368934" y="1306449"/>
                  </a:lnTo>
                  <a:lnTo>
                    <a:pt x="397662" y="1300632"/>
                  </a:lnTo>
                  <a:lnTo>
                    <a:pt x="421116" y="1284779"/>
                  </a:lnTo>
                  <a:lnTo>
                    <a:pt x="436925" y="1261282"/>
                  </a:lnTo>
                  <a:lnTo>
                    <a:pt x="442721" y="1232535"/>
                  </a:lnTo>
                  <a:lnTo>
                    <a:pt x="442721" y="73913"/>
                  </a:lnTo>
                  <a:lnTo>
                    <a:pt x="436925" y="45166"/>
                  </a:lnTo>
                  <a:lnTo>
                    <a:pt x="421116" y="21669"/>
                  </a:lnTo>
                  <a:lnTo>
                    <a:pt x="397662" y="5816"/>
                  </a:lnTo>
                  <a:lnTo>
                    <a:pt x="368934" y="0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558350" y="2352138"/>
            <a:ext cx="746985" cy="2586305"/>
            <a:chOff x="2996183" y="3168395"/>
            <a:chExt cx="558165" cy="161417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6183" y="3168395"/>
              <a:ext cx="548640" cy="16139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7999" y="3435095"/>
              <a:ext cx="505968" cy="10287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022091" y="3194176"/>
              <a:ext cx="443230" cy="1508760"/>
            </a:xfrm>
            <a:custGeom>
              <a:avLst/>
              <a:gdLst/>
              <a:ahLst/>
              <a:cxnLst/>
              <a:rect l="l" t="t" r="r" b="b"/>
              <a:pathLst>
                <a:path w="443229" h="1508760">
                  <a:moveTo>
                    <a:pt x="369061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7"/>
                  </a:lnTo>
                  <a:lnTo>
                    <a:pt x="0" y="1434592"/>
                  </a:lnTo>
                  <a:lnTo>
                    <a:pt x="5796" y="1463339"/>
                  </a:lnTo>
                  <a:lnTo>
                    <a:pt x="21605" y="1486836"/>
                  </a:lnTo>
                  <a:lnTo>
                    <a:pt x="45059" y="1502689"/>
                  </a:lnTo>
                  <a:lnTo>
                    <a:pt x="73787" y="1508506"/>
                  </a:lnTo>
                  <a:lnTo>
                    <a:pt x="369061" y="1508506"/>
                  </a:lnTo>
                  <a:lnTo>
                    <a:pt x="397789" y="1502689"/>
                  </a:lnTo>
                  <a:lnTo>
                    <a:pt x="421243" y="1486836"/>
                  </a:lnTo>
                  <a:lnTo>
                    <a:pt x="437052" y="1463339"/>
                  </a:lnTo>
                  <a:lnTo>
                    <a:pt x="442848" y="1434592"/>
                  </a:lnTo>
                  <a:lnTo>
                    <a:pt x="442848" y="73787"/>
                  </a:lnTo>
                  <a:lnTo>
                    <a:pt x="437052" y="45059"/>
                  </a:lnTo>
                  <a:lnTo>
                    <a:pt x="421243" y="21605"/>
                  </a:lnTo>
                  <a:lnTo>
                    <a:pt x="397789" y="5796"/>
                  </a:lnTo>
                  <a:lnTo>
                    <a:pt x="369061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305335" y="1914937"/>
            <a:ext cx="783556" cy="3043046"/>
            <a:chOff x="3639311" y="2977895"/>
            <a:chExt cx="559435" cy="180467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9311" y="2977895"/>
              <a:ext cx="550163" cy="180441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2651" y="3340607"/>
              <a:ext cx="505968" cy="10287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666362" y="3004438"/>
              <a:ext cx="443230" cy="1698625"/>
            </a:xfrm>
            <a:custGeom>
              <a:avLst/>
              <a:gdLst/>
              <a:ahLst/>
              <a:cxnLst/>
              <a:rect l="l" t="t" r="r" b="b"/>
              <a:pathLst>
                <a:path w="443229" h="1698625">
                  <a:moveTo>
                    <a:pt x="368935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7"/>
                  </a:lnTo>
                  <a:lnTo>
                    <a:pt x="0" y="1624330"/>
                  </a:lnTo>
                  <a:lnTo>
                    <a:pt x="5796" y="1653077"/>
                  </a:lnTo>
                  <a:lnTo>
                    <a:pt x="21605" y="1676574"/>
                  </a:lnTo>
                  <a:lnTo>
                    <a:pt x="45059" y="1692427"/>
                  </a:lnTo>
                  <a:lnTo>
                    <a:pt x="73787" y="1698244"/>
                  </a:lnTo>
                  <a:lnTo>
                    <a:pt x="368935" y="1698244"/>
                  </a:lnTo>
                  <a:lnTo>
                    <a:pt x="397662" y="1692427"/>
                  </a:lnTo>
                  <a:lnTo>
                    <a:pt x="421116" y="1676574"/>
                  </a:lnTo>
                  <a:lnTo>
                    <a:pt x="436925" y="1653077"/>
                  </a:lnTo>
                  <a:lnTo>
                    <a:pt x="442722" y="1624330"/>
                  </a:lnTo>
                  <a:lnTo>
                    <a:pt x="442722" y="73787"/>
                  </a:lnTo>
                  <a:lnTo>
                    <a:pt x="436925" y="45059"/>
                  </a:lnTo>
                  <a:lnTo>
                    <a:pt x="421116" y="21605"/>
                  </a:lnTo>
                  <a:lnTo>
                    <a:pt x="397662" y="5796"/>
                  </a:lnTo>
                  <a:lnTo>
                    <a:pt x="368935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27767" y="2946946"/>
            <a:ext cx="716523" cy="1858198"/>
            <a:chOff x="419100" y="3681984"/>
            <a:chExt cx="557783" cy="1118146"/>
          </a:xfrm>
        </p:grpSpPr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100" y="3681984"/>
              <a:ext cx="548640" cy="11003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0915" y="3691128"/>
              <a:ext cx="505968" cy="10287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71805" y="3744934"/>
              <a:ext cx="443230" cy="1055196"/>
            </a:xfrm>
            <a:custGeom>
              <a:avLst/>
              <a:gdLst/>
              <a:ahLst/>
              <a:cxnLst/>
              <a:rect l="l" t="t" r="r" b="b"/>
              <a:pathLst>
                <a:path w="443230" h="995045">
                  <a:moveTo>
                    <a:pt x="368998" y="0"/>
                  </a:moveTo>
                  <a:lnTo>
                    <a:pt x="73799" y="0"/>
                  </a:lnTo>
                  <a:lnTo>
                    <a:pt x="45069" y="5796"/>
                  </a:lnTo>
                  <a:lnTo>
                    <a:pt x="21612" y="21605"/>
                  </a:lnTo>
                  <a:lnTo>
                    <a:pt x="5798" y="45059"/>
                  </a:lnTo>
                  <a:lnTo>
                    <a:pt x="0" y="73787"/>
                  </a:lnTo>
                  <a:lnTo>
                    <a:pt x="0" y="920877"/>
                  </a:lnTo>
                  <a:lnTo>
                    <a:pt x="5798" y="949624"/>
                  </a:lnTo>
                  <a:lnTo>
                    <a:pt x="21612" y="973121"/>
                  </a:lnTo>
                  <a:lnTo>
                    <a:pt x="45069" y="988974"/>
                  </a:lnTo>
                  <a:lnTo>
                    <a:pt x="73799" y="994791"/>
                  </a:lnTo>
                  <a:lnTo>
                    <a:pt x="368998" y="994791"/>
                  </a:lnTo>
                  <a:lnTo>
                    <a:pt x="397722" y="988974"/>
                  </a:lnTo>
                  <a:lnTo>
                    <a:pt x="421181" y="973121"/>
                  </a:lnTo>
                  <a:lnTo>
                    <a:pt x="436998" y="949624"/>
                  </a:lnTo>
                  <a:lnTo>
                    <a:pt x="442798" y="920877"/>
                  </a:lnTo>
                  <a:lnTo>
                    <a:pt x="442798" y="73787"/>
                  </a:lnTo>
                  <a:lnTo>
                    <a:pt x="436998" y="45059"/>
                  </a:lnTo>
                  <a:lnTo>
                    <a:pt x="421181" y="21605"/>
                  </a:lnTo>
                  <a:lnTo>
                    <a:pt x="397722" y="5796"/>
                  </a:lnTo>
                  <a:lnTo>
                    <a:pt x="368998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3299761" y="6460669"/>
            <a:ext cx="713281" cy="1274825"/>
            <a:chOff x="3445764" y="6630923"/>
            <a:chExt cx="558165" cy="1026160"/>
          </a:xfrm>
        </p:grpSpPr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5764" y="6630923"/>
              <a:ext cx="548639" cy="10256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97580" y="6684263"/>
              <a:ext cx="505968" cy="86868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471545" y="6657974"/>
              <a:ext cx="443230" cy="918844"/>
            </a:xfrm>
            <a:custGeom>
              <a:avLst/>
              <a:gdLst/>
              <a:ahLst/>
              <a:cxnLst/>
              <a:rect l="l" t="t" r="r" b="b"/>
              <a:pathLst>
                <a:path w="443229" h="918845">
                  <a:moveTo>
                    <a:pt x="368934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7"/>
                  </a:lnTo>
                  <a:lnTo>
                    <a:pt x="0" y="844804"/>
                  </a:lnTo>
                  <a:lnTo>
                    <a:pt x="5796" y="873531"/>
                  </a:lnTo>
                  <a:lnTo>
                    <a:pt x="21605" y="896985"/>
                  </a:lnTo>
                  <a:lnTo>
                    <a:pt x="45059" y="912794"/>
                  </a:lnTo>
                  <a:lnTo>
                    <a:pt x="73787" y="918591"/>
                  </a:lnTo>
                  <a:lnTo>
                    <a:pt x="368934" y="918591"/>
                  </a:lnTo>
                  <a:lnTo>
                    <a:pt x="397662" y="912794"/>
                  </a:lnTo>
                  <a:lnTo>
                    <a:pt x="421116" y="896985"/>
                  </a:lnTo>
                  <a:lnTo>
                    <a:pt x="436925" y="873531"/>
                  </a:lnTo>
                  <a:lnTo>
                    <a:pt x="442721" y="844804"/>
                  </a:lnTo>
                  <a:lnTo>
                    <a:pt x="442721" y="73787"/>
                  </a:lnTo>
                  <a:lnTo>
                    <a:pt x="436925" y="45059"/>
                  </a:lnTo>
                  <a:lnTo>
                    <a:pt x="421116" y="21605"/>
                  </a:lnTo>
                  <a:lnTo>
                    <a:pt x="397662" y="5796"/>
                  </a:lnTo>
                  <a:lnTo>
                    <a:pt x="368934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001549" y="6381142"/>
            <a:ext cx="720810" cy="1362837"/>
            <a:chOff x="4088891" y="6374891"/>
            <a:chExt cx="559435" cy="1282065"/>
          </a:xfrm>
        </p:grpSpPr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88891" y="6374891"/>
              <a:ext cx="550163" cy="12816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42231" y="6554723"/>
              <a:ext cx="505967" cy="86868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115688" y="6400926"/>
              <a:ext cx="443230" cy="1176020"/>
            </a:xfrm>
            <a:custGeom>
              <a:avLst/>
              <a:gdLst/>
              <a:ahLst/>
              <a:cxnLst/>
              <a:rect l="l" t="t" r="r" b="b"/>
              <a:pathLst>
                <a:path w="443229" h="1176020">
                  <a:moveTo>
                    <a:pt x="369062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7"/>
                  </a:lnTo>
                  <a:lnTo>
                    <a:pt x="0" y="1101852"/>
                  </a:lnTo>
                  <a:lnTo>
                    <a:pt x="5796" y="1130579"/>
                  </a:lnTo>
                  <a:lnTo>
                    <a:pt x="21605" y="1154033"/>
                  </a:lnTo>
                  <a:lnTo>
                    <a:pt x="45059" y="1169842"/>
                  </a:lnTo>
                  <a:lnTo>
                    <a:pt x="73787" y="1175639"/>
                  </a:lnTo>
                  <a:lnTo>
                    <a:pt x="369062" y="1175639"/>
                  </a:lnTo>
                  <a:lnTo>
                    <a:pt x="397789" y="1169842"/>
                  </a:lnTo>
                  <a:lnTo>
                    <a:pt x="421243" y="1154033"/>
                  </a:lnTo>
                  <a:lnTo>
                    <a:pt x="437052" y="1130579"/>
                  </a:lnTo>
                  <a:lnTo>
                    <a:pt x="442849" y="1101852"/>
                  </a:lnTo>
                  <a:lnTo>
                    <a:pt x="442849" y="73787"/>
                  </a:lnTo>
                  <a:lnTo>
                    <a:pt x="437052" y="45059"/>
                  </a:lnTo>
                  <a:lnTo>
                    <a:pt x="421243" y="21605"/>
                  </a:lnTo>
                  <a:lnTo>
                    <a:pt x="397789" y="5796"/>
                  </a:lnTo>
                  <a:lnTo>
                    <a:pt x="369062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4696156" y="6120072"/>
            <a:ext cx="711805" cy="1615567"/>
            <a:chOff x="4733544" y="6243828"/>
            <a:chExt cx="558165" cy="1412875"/>
          </a:xfrm>
        </p:grpSpPr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3544" y="6243828"/>
              <a:ext cx="550163" cy="14127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85360" y="6489192"/>
              <a:ext cx="505967" cy="86868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759960" y="6270244"/>
              <a:ext cx="443230" cy="1306830"/>
            </a:xfrm>
            <a:custGeom>
              <a:avLst/>
              <a:gdLst/>
              <a:ahLst/>
              <a:cxnLst/>
              <a:rect l="l" t="t" r="r" b="b"/>
              <a:pathLst>
                <a:path w="443229" h="1306829">
                  <a:moveTo>
                    <a:pt x="368935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6"/>
                  </a:lnTo>
                  <a:lnTo>
                    <a:pt x="0" y="1232534"/>
                  </a:lnTo>
                  <a:lnTo>
                    <a:pt x="5796" y="1261262"/>
                  </a:lnTo>
                  <a:lnTo>
                    <a:pt x="21605" y="1284716"/>
                  </a:lnTo>
                  <a:lnTo>
                    <a:pt x="45059" y="1300525"/>
                  </a:lnTo>
                  <a:lnTo>
                    <a:pt x="73787" y="1306321"/>
                  </a:lnTo>
                  <a:lnTo>
                    <a:pt x="368935" y="1306321"/>
                  </a:lnTo>
                  <a:lnTo>
                    <a:pt x="397662" y="1300525"/>
                  </a:lnTo>
                  <a:lnTo>
                    <a:pt x="421116" y="1284716"/>
                  </a:lnTo>
                  <a:lnTo>
                    <a:pt x="436925" y="1261262"/>
                  </a:lnTo>
                  <a:lnTo>
                    <a:pt x="442722" y="1232534"/>
                  </a:lnTo>
                  <a:lnTo>
                    <a:pt x="442722" y="73786"/>
                  </a:lnTo>
                  <a:lnTo>
                    <a:pt x="436925" y="45059"/>
                  </a:lnTo>
                  <a:lnTo>
                    <a:pt x="421116" y="21605"/>
                  </a:lnTo>
                  <a:lnTo>
                    <a:pt x="397662" y="5796"/>
                  </a:lnTo>
                  <a:lnTo>
                    <a:pt x="368935" y="0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bject 54"/>
          <p:cNvSpPr/>
          <p:nvPr/>
        </p:nvSpPr>
        <p:spPr>
          <a:xfrm>
            <a:off x="5432978" y="5853783"/>
            <a:ext cx="552827" cy="1795571"/>
          </a:xfrm>
          <a:custGeom>
            <a:avLst/>
            <a:gdLst/>
            <a:ahLst/>
            <a:cxnLst/>
            <a:rect l="l" t="t" r="r" b="b"/>
            <a:pathLst>
              <a:path w="443229" h="1508759">
                <a:moveTo>
                  <a:pt x="369062" y="0"/>
                </a:moveTo>
                <a:lnTo>
                  <a:pt x="73787" y="0"/>
                </a:lnTo>
                <a:lnTo>
                  <a:pt x="45112" y="5796"/>
                </a:lnTo>
                <a:lnTo>
                  <a:pt x="21653" y="21605"/>
                </a:lnTo>
                <a:lnTo>
                  <a:pt x="5814" y="45059"/>
                </a:lnTo>
                <a:lnTo>
                  <a:pt x="0" y="73787"/>
                </a:lnTo>
                <a:lnTo>
                  <a:pt x="0" y="1434592"/>
                </a:lnTo>
                <a:lnTo>
                  <a:pt x="5814" y="1463319"/>
                </a:lnTo>
                <a:lnTo>
                  <a:pt x="21653" y="1486773"/>
                </a:lnTo>
                <a:lnTo>
                  <a:pt x="45112" y="1502582"/>
                </a:lnTo>
                <a:lnTo>
                  <a:pt x="73787" y="1508379"/>
                </a:lnTo>
                <a:lnTo>
                  <a:pt x="369062" y="1508379"/>
                </a:lnTo>
                <a:lnTo>
                  <a:pt x="397789" y="1502582"/>
                </a:lnTo>
                <a:lnTo>
                  <a:pt x="421243" y="1486773"/>
                </a:lnTo>
                <a:lnTo>
                  <a:pt x="437052" y="1463319"/>
                </a:lnTo>
                <a:lnTo>
                  <a:pt x="442849" y="1434592"/>
                </a:lnTo>
                <a:lnTo>
                  <a:pt x="442849" y="73787"/>
                </a:lnTo>
                <a:lnTo>
                  <a:pt x="437052" y="45059"/>
                </a:lnTo>
                <a:lnTo>
                  <a:pt x="421243" y="21605"/>
                </a:lnTo>
                <a:lnTo>
                  <a:pt x="397789" y="5796"/>
                </a:lnTo>
                <a:lnTo>
                  <a:pt x="369062" y="0"/>
                </a:lnTo>
                <a:close/>
              </a:path>
            </a:pathLst>
          </a:custGeom>
          <a:solidFill>
            <a:srgbClr val="2970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062928" y="5544600"/>
            <a:ext cx="795072" cy="2202236"/>
            <a:chOff x="6021323" y="5852159"/>
            <a:chExt cx="559435" cy="1804670"/>
          </a:xfrm>
        </p:grpSpPr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21323" y="5852159"/>
              <a:ext cx="550164" cy="180441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74663" y="6294119"/>
              <a:ext cx="505967" cy="86868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048374" y="5878321"/>
              <a:ext cx="443230" cy="1698625"/>
            </a:xfrm>
            <a:custGeom>
              <a:avLst/>
              <a:gdLst/>
              <a:ahLst/>
              <a:cxnLst/>
              <a:rect l="l" t="t" r="r" b="b"/>
              <a:pathLst>
                <a:path w="443229" h="1698625">
                  <a:moveTo>
                    <a:pt x="368935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6"/>
                  </a:lnTo>
                  <a:lnTo>
                    <a:pt x="0" y="1624457"/>
                  </a:lnTo>
                  <a:lnTo>
                    <a:pt x="5796" y="1653184"/>
                  </a:lnTo>
                  <a:lnTo>
                    <a:pt x="21605" y="1676638"/>
                  </a:lnTo>
                  <a:lnTo>
                    <a:pt x="45059" y="1692447"/>
                  </a:lnTo>
                  <a:lnTo>
                    <a:pt x="73787" y="1698243"/>
                  </a:lnTo>
                  <a:lnTo>
                    <a:pt x="368935" y="1698243"/>
                  </a:lnTo>
                  <a:lnTo>
                    <a:pt x="397682" y="1692447"/>
                  </a:lnTo>
                  <a:lnTo>
                    <a:pt x="421179" y="1676638"/>
                  </a:lnTo>
                  <a:lnTo>
                    <a:pt x="437032" y="1653184"/>
                  </a:lnTo>
                  <a:lnTo>
                    <a:pt x="442849" y="1624457"/>
                  </a:lnTo>
                  <a:lnTo>
                    <a:pt x="442849" y="73786"/>
                  </a:lnTo>
                  <a:lnTo>
                    <a:pt x="437032" y="45059"/>
                  </a:lnTo>
                  <a:lnTo>
                    <a:pt x="421179" y="21605"/>
                  </a:lnTo>
                  <a:lnTo>
                    <a:pt x="397682" y="5796"/>
                  </a:lnTo>
                  <a:lnTo>
                    <a:pt x="368935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2798194" y="7736270"/>
            <a:ext cx="38875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590" algn="l"/>
                <a:tab pos="1301115" algn="l"/>
                <a:tab pos="1945639" algn="l"/>
                <a:tab pos="2589530" algn="l"/>
                <a:tab pos="3234055" algn="l"/>
              </a:tabLst>
              <a:defRPr/>
            </a:pPr>
            <a:r>
              <a:rPr lang="ru-RU" sz="1600" b="1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4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4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4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4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600" b="1" spc="-114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46379" y="87630"/>
            <a:ext cx="6491174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ДИНАМИКА ПРОГНОЗНЫХ </a:t>
            </a:r>
            <a:r>
              <a:rPr kumimoji="0" lang="ru-RU" sz="2000" b="1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ПОКАЗАТЕЛЕЙ</a:t>
            </a:r>
            <a:r>
              <a:rPr kumimoji="0" lang="ru-RU" b="1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СОЦИАЛЬНО-ЭКОНОМИЧЕСКОГО РАЗВИТИЯ ОКРУГА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56743" y="732390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 marR="0" lvl="0" indent="0" algn="l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10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5334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>
            <a:off x="171815" y="3941659"/>
            <a:ext cx="12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14 843,0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 rot="16200000">
            <a:off x="771071" y="4015259"/>
            <a:ext cx="106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419,9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 rot="16200000">
            <a:off x="1547193" y="3901951"/>
            <a:ext cx="12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kumimoji="0" lang="ru-RU" sz="1800" b="1" i="0" u="none" strike="noStrike" kern="1200" cap="none" spc="-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581,7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 rot="16200000">
            <a:off x="2281266" y="3901951"/>
            <a:ext cx="12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kumimoji="0" lang="ru-RU" sz="1800" b="1" i="0" u="none" strike="noStrike" kern="1200" cap="none" spc="-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427,5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 rot="16200000">
            <a:off x="3049639" y="3948577"/>
            <a:ext cx="12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kumimoji="0" lang="ru-RU" sz="1800" b="1" i="0" u="none" strike="noStrike" kern="1200" cap="none" spc="-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317,6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 rot="16200000">
            <a:off x="3893456" y="689028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5" dirty="0">
                <a:solidFill>
                  <a:srgbClr val="FFFFFF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347,4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rot="16200000">
            <a:off x="4584297" y="6856435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5" dirty="0">
                <a:solidFill>
                  <a:srgbClr val="FFFFFF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371,0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 rot="16200000">
            <a:off x="5213766" y="6841632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5" dirty="0">
                <a:solidFill>
                  <a:srgbClr val="FFFFFF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393,8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 rot="16200000">
            <a:off x="5988171" y="6841632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5" dirty="0">
                <a:solidFill>
                  <a:srgbClr val="FFFFFF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418,0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0" name="object 30"/>
          <p:cNvGrpSpPr/>
          <p:nvPr/>
        </p:nvGrpSpPr>
        <p:grpSpPr>
          <a:xfrm>
            <a:off x="1144290" y="2877149"/>
            <a:ext cx="723400" cy="2099814"/>
            <a:chOff x="419100" y="3681984"/>
            <a:chExt cx="558165" cy="1100455"/>
          </a:xfrm>
        </p:grpSpPr>
        <p:pic>
          <p:nvPicPr>
            <p:cNvPr id="6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100" y="3681984"/>
              <a:ext cx="548640" cy="1100327"/>
            </a:xfrm>
            <a:prstGeom prst="rect">
              <a:avLst/>
            </a:prstGeom>
          </p:spPr>
        </p:pic>
        <p:pic>
          <p:nvPicPr>
            <p:cNvPr id="6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0915" y="3691128"/>
              <a:ext cx="505968" cy="1028700"/>
            </a:xfrm>
            <a:prstGeom prst="rect">
              <a:avLst/>
            </a:prstGeom>
          </p:spPr>
        </p:pic>
        <p:sp>
          <p:nvSpPr>
            <p:cNvPr id="63" name="object 33"/>
            <p:cNvSpPr/>
            <p:nvPr/>
          </p:nvSpPr>
          <p:spPr>
            <a:xfrm>
              <a:off x="445261" y="3707892"/>
              <a:ext cx="443230" cy="995044"/>
            </a:xfrm>
            <a:custGeom>
              <a:avLst/>
              <a:gdLst/>
              <a:ahLst/>
              <a:cxnLst/>
              <a:rect l="l" t="t" r="r" b="b"/>
              <a:pathLst>
                <a:path w="443230" h="995045">
                  <a:moveTo>
                    <a:pt x="368998" y="0"/>
                  </a:moveTo>
                  <a:lnTo>
                    <a:pt x="73799" y="0"/>
                  </a:lnTo>
                  <a:lnTo>
                    <a:pt x="45069" y="5796"/>
                  </a:lnTo>
                  <a:lnTo>
                    <a:pt x="21612" y="21605"/>
                  </a:lnTo>
                  <a:lnTo>
                    <a:pt x="5798" y="45059"/>
                  </a:lnTo>
                  <a:lnTo>
                    <a:pt x="0" y="73787"/>
                  </a:lnTo>
                  <a:lnTo>
                    <a:pt x="0" y="920877"/>
                  </a:lnTo>
                  <a:lnTo>
                    <a:pt x="5798" y="949624"/>
                  </a:lnTo>
                  <a:lnTo>
                    <a:pt x="21612" y="973121"/>
                  </a:lnTo>
                  <a:lnTo>
                    <a:pt x="45069" y="988974"/>
                  </a:lnTo>
                  <a:lnTo>
                    <a:pt x="73799" y="994791"/>
                  </a:lnTo>
                  <a:lnTo>
                    <a:pt x="368998" y="994791"/>
                  </a:lnTo>
                  <a:lnTo>
                    <a:pt x="397722" y="988974"/>
                  </a:lnTo>
                  <a:lnTo>
                    <a:pt x="421181" y="973121"/>
                  </a:lnTo>
                  <a:lnTo>
                    <a:pt x="436998" y="949624"/>
                  </a:lnTo>
                  <a:lnTo>
                    <a:pt x="442798" y="920877"/>
                  </a:lnTo>
                  <a:lnTo>
                    <a:pt x="442798" y="73787"/>
                  </a:lnTo>
                  <a:lnTo>
                    <a:pt x="436998" y="45059"/>
                  </a:lnTo>
                  <a:lnTo>
                    <a:pt x="421181" y="21605"/>
                  </a:lnTo>
                  <a:lnTo>
                    <a:pt x="397722" y="5796"/>
                  </a:lnTo>
                  <a:lnTo>
                    <a:pt x="368998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 rot="16200000">
            <a:off x="857076" y="3941659"/>
            <a:ext cx="12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kumimoji="0" lang="ru-RU" sz="1800" b="1" i="0" u="none" strike="noStrike" kern="1200" cap="none" spc="-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676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 rot="16200000">
            <a:off x="3225459" y="687836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5" dirty="0">
                <a:solidFill>
                  <a:srgbClr val="FFFFFF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325,9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86740" y="8500075"/>
            <a:ext cx="6398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Показатели указаны в соответствии с Прогнозом социально-экономического развития городского округа Семеновский на среднесрочный период (на 2024 год и на плановый период 2025 и 2026 годов)</a:t>
            </a:r>
          </a:p>
        </p:txBody>
      </p:sp>
    </p:spTree>
    <p:extLst>
      <p:ext uri="{BB962C8B-B14F-4D97-AF65-F5344CB8AC3E}">
        <p14:creationId xmlns:p14="http://schemas.microsoft.com/office/powerpoint/2010/main" val="327633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-392860" y="198287"/>
            <a:ext cx="7250860" cy="7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90600" marR="11430" lvl="0" indent="-527685" algn="ctr" defTabSz="914400" rtl="0" eaLnBrk="1" fontAlgn="auto" latinLnBrk="0" hangingPunct="1">
              <a:lnSpc>
                <a:spcPct val="105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ДИНАМИКА ПРОГНОЗНЫХ ПОКАЗАТЕЛЕЙ</a:t>
            </a:r>
            <a:r>
              <a:rPr kumimoji="0" lang="ru-RU" b="1" i="0" u="none" strike="noStrike" kern="1200" cap="none" spc="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  <a:p>
            <a:pPr marL="990600" marR="11430" lvl="0" indent="-527685" algn="ctr" defTabSz="914400" rtl="0" eaLnBrk="1" fontAlgn="auto" latinLnBrk="0" hangingPunct="1">
              <a:lnSpc>
                <a:spcPct val="105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СОЦИАЛЬНО-ЭКОНОМИЧЕСКОГО</a:t>
            </a:r>
            <a:r>
              <a:rPr kumimoji="0" lang="ru-RU" b="1" i="0" u="none" strike="noStrike" kern="1200" cap="none" spc="40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РАЗВИТИЯ</a:t>
            </a:r>
            <a:r>
              <a:rPr kumimoji="0" lang="ru-RU" b="1" i="0" u="none" strike="noStrike" kern="1200" cap="none" spc="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ОКРУГА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1514" name="Rectangle 6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6" name="Прямоугольник 21515"/>
          <p:cNvSpPr/>
          <p:nvPr/>
        </p:nvSpPr>
        <p:spPr>
          <a:xfrm>
            <a:off x="1062698" y="1160071"/>
            <a:ext cx="487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" marR="108585" lvl="0" indent="0" algn="ctr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Численность</a:t>
            </a:r>
            <a:r>
              <a:rPr kumimoji="0" lang="ru-RU" sz="1800" b="1" i="0" u="none" strike="noStrike" kern="1200" cap="none" spc="20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населения,</a:t>
            </a:r>
            <a:r>
              <a:rPr kumimoji="0" lang="ru-RU" sz="1800" b="1" i="0" u="none" strike="noStrike" kern="1200" cap="none" spc="20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человек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1521" name="Прямоугольник 21520"/>
          <p:cNvSpPr/>
          <p:nvPr/>
        </p:nvSpPr>
        <p:spPr>
          <a:xfrm>
            <a:off x="593637" y="2992069"/>
            <a:ext cx="6230303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marR="1186815" lvl="0" indent="0" algn="ctr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810260" marR="1186815" lvl="0" indent="0" algn="ctr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Фонд оплаты труда, млн. рублей</a:t>
            </a:r>
          </a:p>
        </p:txBody>
      </p:sp>
      <p:sp>
        <p:nvSpPr>
          <p:cNvPr id="21523" name="Rectangle 70"/>
          <p:cNvSpPr>
            <a:spLocks noChangeArrowheads="1"/>
          </p:cNvSpPr>
          <p:nvPr/>
        </p:nvSpPr>
        <p:spPr bwMode="auto">
          <a:xfrm>
            <a:off x="-258657" y="-96964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4" name="Прямоугольник 21523"/>
          <p:cNvSpPr/>
          <p:nvPr/>
        </p:nvSpPr>
        <p:spPr>
          <a:xfrm>
            <a:off x="1964769" y="6368963"/>
            <a:ext cx="1030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1310" marR="0" lvl="0" indent="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105,2</a:t>
            </a:r>
          </a:p>
        </p:txBody>
      </p:sp>
      <p:sp>
        <p:nvSpPr>
          <p:cNvPr id="21525" name="Прямоугольник 21524"/>
          <p:cNvSpPr/>
          <p:nvPr/>
        </p:nvSpPr>
        <p:spPr>
          <a:xfrm>
            <a:off x="5202716" y="6425104"/>
            <a:ext cx="705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104,0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6" name="Прямоугольник 21525"/>
          <p:cNvSpPr/>
          <p:nvPr/>
        </p:nvSpPr>
        <p:spPr>
          <a:xfrm>
            <a:off x="3928295" y="6425105"/>
            <a:ext cx="1188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94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104,0</a:t>
            </a:r>
          </a:p>
        </p:txBody>
      </p:sp>
      <p:sp>
        <p:nvSpPr>
          <p:cNvPr id="21527" name="Прямоугольник 21526"/>
          <p:cNvSpPr/>
          <p:nvPr/>
        </p:nvSpPr>
        <p:spPr>
          <a:xfrm>
            <a:off x="2929923" y="6358312"/>
            <a:ext cx="1030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194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104,9</a:t>
            </a:r>
          </a:p>
        </p:txBody>
      </p:sp>
      <p:sp>
        <p:nvSpPr>
          <p:cNvPr id="21528" name="Прямоугольник 21527"/>
          <p:cNvSpPr/>
          <p:nvPr/>
        </p:nvSpPr>
        <p:spPr>
          <a:xfrm>
            <a:off x="983982" y="6139515"/>
            <a:ext cx="1030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194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113,3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106542" y="3966910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6 550,9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274172" y="3982207"/>
            <a:ext cx="1136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5 743,3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17066" y="4139014"/>
            <a:ext cx="1136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4 772,7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143565" y="3980480"/>
            <a:ext cx="1136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6 145,3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37763" y="3992423"/>
            <a:ext cx="1136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5 267,3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55599" y="5349281"/>
            <a:ext cx="6230303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marR="1186815" lvl="0" indent="0" algn="ctr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810260" marR="1186815" lvl="0" indent="0" algn="ctr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Индекс потребительских цен, %</a:t>
            </a:r>
          </a:p>
        </p:txBody>
      </p:sp>
      <p:sp>
        <p:nvSpPr>
          <p:cNvPr id="48" name="object 68"/>
          <p:cNvSpPr/>
          <p:nvPr/>
        </p:nvSpPr>
        <p:spPr>
          <a:xfrm>
            <a:off x="204884" y="921553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77662136"/>
              </p:ext>
            </p:extLst>
          </p:nvPr>
        </p:nvGraphicFramePr>
        <p:xfrm>
          <a:off x="1090713" y="1752448"/>
          <a:ext cx="5089448" cy="192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" name="Прямоугольник 77"/>
          <p:cNvSpPr/>
          <p:nvPr/>
        </p:nvSpPr>
        <p:spPr>
          <a:xfrm>
            <a:off x="1104183" y="1598560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45 539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069670" y="1831119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44 694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976683" y="1902851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44 254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220859" y="1677231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45 129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106542" y="1969948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43 </a:t>
            </a:r>
            <a:r>
              <a:rPr lang="ru-RU" sz="1400" dirty="0">
                <a:solidFill>
                  <a:srgbClr val="4672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824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6" name="Диаграмма 85"/>
          <p:cNvGraphicFramePr/>
          <p:nvPr>
            <p:extLst>
              <p:ext uri="{D42A27DB-BD31-4B8C-83A1-F6EECF244321}">
                <p14:modId xmlns:p14="http://schemas.microsoft.com/office/powerpoint/2010/main" val="845464136"/>
              </p:ext>
            </p:extLst>
          </p:nvPr>
        </p:nvGraphicFramePr>
        <p:xfrm>
          <a:off x="861532" y="3926770"/>
          <a:ext cx="5275132" cy="1571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7" name="Диаграмма 86"/>
          <p:cNvGraphicFramePr/>
          <p:nvPr>
            <p:extLst>
              <p:ext uri="{D42A27DB-BD31-4B8C-83A1-F6EECF244321}">
                <p14:modId xmlns:p14="http://schemas.microsoft.com/office/powerpoint/2010/main" val="2031578692"/>
              </p:ext>
            </p:extLst>
          </p:nvPr>
        </p:nvGraphicFramePr>
        <p:xfrm>
          <a:off x="1062698" y="6254816"/>
          <a:ext cx="5153600" cy="192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299621" y="8382280"/>
            <a:ext cx="63989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Показатели указаны в соответствии с Прогнозом социально-экономического развития городского округа Семеновский на среднесрочный период (на 2024год и на плановый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период 2025</a:t>
            </a:r>
            <a:r>
              <a:rPr kumimoji="0" lang="ru-RU" sz="1100" b="0" i="0" u="none" strike="noStrike" kern="1200" cap="none" spc="0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 2026 годов)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0BC08FA-0BE4-3667-576A-E91B036D48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11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66829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-292464" y="136571"/>
            <a:ext cx="6734175" cy="7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90600" marR="11430" lvl="0" indent="-527685" algn="ctr" defTabSz="914400" rtl="0" eaLnBrk="1" fontAlgn="auto" latinLnBrk="0" hangingPunct="1">
              <a:lnSpc>
                <a:spcPct val="105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500" b="1" i="0" u="none" strike="noStrike" kern="1200" cap="none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ДИНАМИКА ПРОГНОЗНЫХ ПОКАЗАТЕЛЕЙ </a:t>
            </a:r>
          </a:p>
          <a:p>
            <a:pPr marL="990600" marR="11430" lvl="0" indent="-527685" algn="ctr" defTabSz="914400" rtl="0" eaLnBrk="1" fontAlgn="auto" latinLnBrk="0" hangingPunct="1">
              <a:lnSpc>
                <a:spcPct val="105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СОЦИАЛЬНО-ЭКОНОМИЧЕСКОГО РАЗВИТИЯ ОКРУГА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14300" y="66992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48957" y="82042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89946" tIns="65067" rIns="438012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Line 1715"/>
          <p:cNvCxnSpPr>
            <a:cxnSpLocks noChangeShapeType="1"/>
          </p:cNvCxnSpPr>
          <p:nvPr/>
        </p:nvCxnSpPr>
        <p:spPr bwMode="auto">
          <a:xfrm>
            <a:off x="7182802" y="1819275"/>
            <a:ext cx="0" cy="56515"/>
          </a:xfrm>
          <a:prstGeom prst="line">
            <a:avLst/>
          </a:prstGeom>
          <a:noFill/>
          <a:ln w="9144">
            <a:solidFill>
              <a:srgbClr val="85858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183984" y="1115697"/>
            <a:ext cx="5161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Среднемесячная заработная плата,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рублей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72457" y="3563627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marR="1226820" lvl="0" indent="0" algn="ctr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Инвестиции</a:t>
            </a:r>
            <a:r>
              <a:rPr kumimoji="0" lang="ru-RU" sz="1800" b="1" i="0" u="none" strike="noStrike" kern="1200" cap="none" spc="1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</a:t>
            </a:r>
            <a:r>
              <a:rPr kumimoji="0" lang="ru-RU" sz="1800" b="1" i="0" u="none" strike="noStrike" kern="1200" cap="none" spc="1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основной</a:t>
            </a:r>
            <a:r>
              <a:rPr kumimoji="0" lang="ru-RU" sz="1800" b="1" i="0" u="none" strike="noStrike" kern="1200" cap="none" spc="1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капитал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2528" name="Rectangle 15"/>
          <p:cNvSpPr>
            <a:spLocks noChangeArrowheads="1"/>
          </p:cNvSpPr>
          <p:nvPr/>
        </p:nvSpPr>
        <p:spPr bwMode="auto">
          <a:xfrm>
            <a:off x="97684" y="5824673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29" name="Rectangle 16"/>
          <p:cNvSpPr>
            <a:spLocks noChangeArrowheads="1"/>
          </p:cNvSpPr>
          <p:nvPr/>
        </p:nvSpPr>
        <p:spPr bwMode="auto">
          <a:xfrm>
            <a:off x="1090713" y="7560413"/>
            <a:ext cx="5506597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6388" algn="l"/>
                <a:tab pos="321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6388" algn="l"/>
                <a:tab pos="3214688" algn="l"/>
              </a:tabLst>
              <a:defRPr/>
            </a:pP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6388" algn="l"/>
                <a:tab pos="3214688" algn="l"/>
              </a:tabLst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ea typeface="Verdana" panose="020B0604030504040204" pitchFamily="34" charset="0"/>
                <a:cs typeface="Arial" pitchFamily="34" charset="0"/>
              </a:rPr>
              <a:t>Инвестиции, 	     Индекс физического объема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6388" algn="l"/>
                <a:tab pos="3214688" algn="l"/>
              </a:tabLst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ea typeface="Verdana" panose="020B0604030504040204" pitchFamily="34" charset="0"/>
                <a:cs typeface="Arial" pitchFamily="34" charset="0"/>
              </a:rPr>
              <a:t>млн. рублей                                                           инвестиций, %</a:t>
            </a:r>
            <a:endParaRPr kumimoji="0" lang="ru-RU" altLang="ru-RU" sz="5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6388" algn="l"/>
                <a:tab pos="3214688" algn="l"/>
              </a:tabLst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22530" name="Прямоугольник 22529"/>
          <p:cNvSpPr/>
          <p:nvPr/>
        </p:nvSpPr>
        <p:spPr>
          <a:xfrm>
            <a:off x="286740" y="8460834"/>
            <a:ext cx="63989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Показатели указаны в соответствии с Прогнозом социально-экономического развития городского округа Семеновский на среднесрочный период (на 2024 год и на плановый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период 2025 и 2026 годов)</a:t>
            </a:r>
          </a:p>
        </p:txBody>
      </p:sp>
      <p:sp>
        <p:nvSpPr>
          <p:cNvPr id="36" name="object 68"/>
          <p:cNvSpPr/>
          <p:nvPr/>
        </p:nvSpPr>
        <p:spPr>
          <a:xfrm>
            <a:off x="204884" y="921553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26155" y="1883109"/>
            <a:ext cx="1096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35 337,1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105290" y="1847532"/>
            <a:ext cx="106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38 122,4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84798" y="1721901"/>
            <a:ext cx="114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47 309,9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939054" y="1813102"/>
            <a:ext cx="12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41 477,5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69097" y="1760634"/>
            <a:ext cx="114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9F253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44 380,7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F25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Диаграмма 45"/>
          <p:cNvGraphicFramePr/>
          <p:nvPr/>
        </p:nvGraphicFramePr>
        <p:xfrm>
          <a:off x="981960" y="1490194"/>
          <a:ext cx="5089448" cy="192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838124996"/>
              </p:ext>
            </p:extLst>
          </p:nvPr>
        </p:nvGraphicFramePr>
        <p:xfrm>
          <a:off x="849746" y="5167947"/>
          <a:ext cx="5272942" cy="222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785229" y="7737816"/>
            <a:ext cx="305484" cy="381000"/>
          </a:xfrm>
          <a:prstGeom prst="rect">
            <a:avLst/>
          </a:prstGeom>
          <a:solidFill>
            <a:srgbClr val="297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49199216"/>
              </p:ext>
            </p:extLst>
          </p:nvPr>
        </p:nvGraphicFramePr>
        <p:xfrm>
          <a:off x="926373" y="4350130"/>
          <a:ext cx="5153600" cy="85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2" name="Диаграмма 51"/>
          <p:cNvGraphicFramePr/>
          <p:nvPr/>
        </p:nvGraphicFramePr>
        <p:xfrm>
          <a:off x="3565092" y="7855214"/>
          <a:ext cx="732852" cy="34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213292" y="4162824"/>
            <a:ext cx="73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100,9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22475" y="4169507"/>
            <a:ext cx="73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101,0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1553" y="4073963"/>
            <a:ext cx="73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103,7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70794" y="4081503"/>
            <a:ext cx="73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103,2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12097" y="4019301"/>
            <a:ext cx="73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104,5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088627-2BA9-6791-3154-D51A47A2D6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12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05976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5"/>
          <p:cNvSpPr txBox="1">
            <a:spLocks noChangeArrowheads="1"/>
          </p:cNvSpPr>
          <p:nvPr/>
        </p:nvSpPr>
        <p:spPr bwMode="auto">
          <a:xfrm>
            <a:off x="-243599" y="63574"/>
            <a:ext cx="7333615" cy="11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КАКОЕ</a:t>
            </a:r>
            <a:r>
              <a:rPr kumimoji="0" lang="ru-RU" b="1" i="0" u="none" strike="noStrike" kern="1200" cap="none" spc="1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МЕСТО</a:t>
            </a:r>
            <a:r>
              <a:rPr kumimoji="0" lang="ru-RU" b="1" i="0" u="none" strike="noStrike" kern="1200" cap="none" spc="16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СРЕДИ</a:t>
            </a:r>
            <a:r>
              <a:rPr kumimoji="0" lang="ru-RU" b="1" i="0" u="none" strike="noStrike" kern="1200" cap="none" spc="16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МУНИЦИПАЛЬНЫХ </a:t>
            </a:r>
          </a:p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16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ОБРАЗОВАНИЙ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ЗАНИМАЕТ</a:t>
            </a:r>
            <a:r>
              <a:rPr kumimoji="0" lang="ru-RU" b="1" i="0" u="none" strike="noStrike" kern="1200" cap="none" spc="16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ГОРОДСКОЙ ОКРУГ СЕМЕНОВСКИЙ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 ОТДЕЛЬНЫМ ПОКАЗАТЕЛЯМ </a:t>
            </a:r>
            <a:r>
              <a:rPr kumimoji="0" lang="ru-RU" b="1" i="0" u="none" strike="noStrike" kern="1200" cap="none" spc="-3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7F2F2D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2023</a:t>
            </a:r>
            <a:r>
              <a:rPr kumimoji="0" lang="ru-RU" b="1" i="0" u="none" strike="noStrike" kern="1200" cap="none" spc="0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ГОДУ</a:t>
            </a:r>
          </a:p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49" name="Text Box 1503"/>
          <p:cNvSpPr txBox="1">
            <a:spLocks noChangeArrowheads="1"/>
          </p:cNvSpPr>
          <p:nvPr/>
        </p:nvSpPr>
        <p:spPr bwMode="auto">
          <a:xfrm>
            <a:off x="5248910" y="3224530"/>
            <a:ext cx="212725" cy="31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 Box 1502"/>
          <p:cNvSpPr txBox="1">
            <a:spLocks noChangeArrowheads="1"/>
          </p:cNvSpPr>
          <p:nvPr/>
        </p:nvSpPr>
        <p:spPr bwMode="auto">
          <a:xfrm>
            <a:off x="5665470" y="3278505"/>
            <a:ext cx="212725" cy="31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51005" y="1253656"/>
            <a:ext cx="63122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местных бюджетов в 2023 году, млн. рублей*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75"/>
          <p:cNvSpPr>
            <a:spLocks noChangeArrowheads="1"/>
          </p:cNvSpPr>
          <p:nvPr/>
        </p:nvSpPr>
        <p:spPr bwMode="auto">
          <a:xfrm>
            <a:off x="-423426" y="738551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2440781" y="7208963"/>
            <a:ext cx="2265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297083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2</a:t>
            </a:r>
            <a:r>
              <a:rPr kumimoji="0" lang="ru-RU" sz="1200" b="1" i="0" u="none" strike="noStrike" kern="1200" cap="none" spc="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Володарский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531014" y="7208965"/>
            <a:ext cx="1916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A8363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</a:t>
            </a:r>
            <a:r>
              <a:rPr kumimoji="0" lang="ru-RU" sz="1200" b="0" i="0" u="none" strike="noStrike" kern="1200" cap="none" spc="-70" normalizeH="0" baseline="0" noProof="0" dirty="0">
                <a:ln>
                  <a:noFill/>
                </a:ln>
                <a:solidFill>
                  <a:srgbClr val="A8363E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8363E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</a:t>
            </a:r>
            <a:r>
              <a:rPr kumimoji="0" lang="ru-RU" sz="1200" b="0" i="0" u="none" strike="noStrike" kern="1200" cap="none" spc="-75" normalizeH="0" baseline="0" noProof="0" dirty="0">
                <a:ln>
                  <a:noFill/>
                </a:ln>
                <a:solidFill>
                  <a:srgbClr val="A8363E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</a:t>
            </a:r>
            <a:r>
              <a:rPr kumimoji="0" lang="ru-RU" sz="1200" b="1" i="0" u="none" strike="noStrike" kern="1200" cap="none" spc="-75" normalizeH="0" baseline="0" noProof="0" dirty="0">
                <a:ln>
                  <a:noFill/>
                </a:ln>
                <a:solidFill>
                  <a:srgbClr val="A8363E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 Семеновский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A8363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2569929" y="7485963"/>
            <a:ext cx="18255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5</a:t>
            </a:r>
            <a:r>
              <a:rPr kumimoji="0" lang="ru-RU" sz="1200" b="0" i="0" u="none" strike="noStrike" kern="1200" cap="none" spc="-8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Шахунья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4736207" y="7470705"/>
            <a:ext cx="34006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6</a:t>
            </a:r>
            <a:r>
              <a:rPr kumimoji="0" lang="ru-RU" sz="1200" b="0" i="0" u="none" strike="noStrike" kern="1200" cap="none" spc="-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Починковский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561557" y="7485964"/>
            <a:ext cx="3723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4</a:t>
            </a:r>
            <a:r>
              <a:rPr kumimoji="0" lang="ru-RU" sz="1200" b="0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Лысковский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572837" y="7747705"/>
            <a:ext cx="2019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7</a:t>
            </a: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Шатковский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2404114" y="7747704"/>
            <a:ext cx="3101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8</a:t>
            </a: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Лукояновский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18"/>
          <p:cNvSpPr>
            <a:spLocks noChangeArrowheads="1"/>
          </p:cNvSpPr>
          <p:nvPr/>
        </p:nvSpPr>
        <p:spPr bwMode="auto">
          <a:xfrm>
            <a:off x="-334779" y="-107435"/>
            <a:ext cx="5493014" cy="34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144"/>
          <p:cNvSpPr>
            <a:spLocks noChangeArrowheads="1"/>
          </p:cNvSpPr>
          <p:nvPr/>
        </p:nvSpPr>
        <p:spPr bwMode="auto">
          <a:xfrm>
            <a:off x="-334779" y="349765"/>
            <a:ext cx="5493014" cy="34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197"/>
          <p:cNvSpPr>
            <a:spLocks noChangeArrowheads="1"/>
          </p:cNvSpPr>
          <p:nvPr/>
        </p:nvSpPr>
        <p:spPr bwMode="auto">
          <a:xfrm>
            <a:off x="-373381" y="-10048"/>
            <a:ext cx="5613317" cy="32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227"/>
          <p:cNvSpPr>
            <a:spLocks noChangeArrowheads="1"/>
          </p:cNvSpPr>
          <p:nvPr/>
        </p:nvSpPr>
        <p:spPr bwMode="auto">
          <a:xfrm>
            <a:off x="-373381" y="447152"/>
            <a:ext cx="5613317" cy="32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AutoShape 28">
            <a:extLst>
              <a:ext uri="{FF2B5EF4-FFF2-40B4-BE49-F238E27FC236}">
                <a16:creationId xmlns:a16="http://schemas.microsoft.com/office/drawing/2014/main" id="{E76933D4-2492-E45F-556D-0E0B3DE8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7153" y="4032177"/>
            <a:ext cx="536356" cy="17374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4746783" y="7208963"/>
            <a:ext cx="3641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3</a:t>
            </a:r>
            <a:r>
              <a:rPr kumimoji="0" lang="ru-RU" sz="1200" b="0" i="0" u="none" strike="noStrike" kern="1200" cap="none" spc="2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Кулебаки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49">
            <a:extLst>
              <a:ext uri="{FF2B5EF4-FFF2-40B4-BE49-F238E27FC236}">
                <a16:creationId xmlns:a16="http://schemas.microsoft.com/office/drawing/2014/main" id="{9CC66C93-5B52-4B02-9487-7C76562D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78" y="3955863"/>
            <a:ext cx="64752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Расходы местных бюджетов в 2023 году, млн. рублей *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901176395"/>
              </p:ext>
            </p:extLst>
          </p:nvPr>
        </p:nvGraphicFramePr>
        <p:xfrm>
          <a:off x="369326" y="2330955"/>
          <a:ext cx="6065248" cy="153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493522" y="1829968"/>
          <a:ext cx="6002332" cy="66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003806896"/>
              </p:ext>
            </p:extLst>
          </p:nvPr>
        </p:nvGraphicFramePr>
        <p:xfrm>
          <a:off x="474514" y="5449926"/>
          <a:ext cx="6065248" cy="1393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4185236" y="8140635"/>
          <a:ext cx="732852" cy="34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-103609" y="8607678"/>
            <a:ext cx="2949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Численность на 01.01.2023г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448" y="4949439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dirty="0">
                <a:solidFill>
                  <a:srgbClr val="297083"/>
                </a:solidFill>
              </a:rPr>
              <a:t>28,8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580" y="4949439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35,8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038942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dirty="0">
                <a:solidFill>
                  <a:srgbClr val="297083"/>
                </a:solidFill>
              </a:rPr>
              <a:t>39,8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945" y="1824487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27,7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9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804" y="1715056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40,2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0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403" y="169266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37,7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236" y="1705731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38,9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561" y="1705731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34,9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262" y="182579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28,6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211" y="1619316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47,1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5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57" y="1619316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45,5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264874383"/>
              </p:ext>
            </p:extLst>
          </p:nvPr>
        </p:nvGraphicFramePr>
        <p:xfrm>
          <a:off x="396177" y="5192832"/>
          <a:ext cx="6002332" cy="66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0" name="Text Box 1518"/>
          <p:cNvSpPr txBox="1">
            <a:spLocks noChangeArrowheads="1"/>
          </p:cNvSpPr>
          <p:nvPr/>
        </p:nvSpPr>
        <p:spPr bwMode="auto">
          <a:xfrm>
            <a:off x="4846104" y="8076800"/>
            <a:ext cx="1792716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на душу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населения, тыс. рублей *</a:t>
            </a:r>
          </a:p>
        </p:txBody>
      </p:sp>
      <p:sp>
        <p:nvSpPr>
          <p:cNvPr id="61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869" y="488505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39,5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8" y="503894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27,8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4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58" y="488505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46,5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5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211" y="495895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37,4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6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717" y="4949439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33,9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57138" y="8361457"/>
            <a:ext cx="39602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defRPr/>
            </a:pPr>
            <a:r>
              <a:rPr lang="ru-RU" sz="1000" dirty="0">
                <a:solidFill>
                  <a:srgbClr val="297083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 Фактические показатели на 01.10.2023г.</a:t>
            </a:r>
          </a:p>
        </p:txBody>
      </p:sp>
      <p:graphicFrame>
        <p:nvGraphicFramePr>
          <p:cNvPr id="68" name="Диаграмма 67"/>
          <p:cNvGraphicFramePr/>
          <p:nvPr/>
        </p:nvGraphicFramePr>
        <p:xfrm>
          <a:off x="4235319" y="8484566"/>
          <a:ext cx="632685" cy="36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9" name="Text Box 1518"/>
          <p:cNvSpPr txBox="1">
            <a:spLocks noChangeArrowheads="1"/>
          </p:cNvSpPr>
          <p:nvPr/>
        </p:nvSpPr>
        <p:spPr bwMode="auto">
          <a:xfrm>
            <a:off x="4817921" y="8484566"/>
            <a:ext cx="1792716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Расходы на душу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населения, тыс. рублей *</a:t>
            </a:r>
          </a:p>
        </p:txBody>
      </p:sp>
      <p:sp>
        <p:nvSpPr>
          <p:cNvPr id="70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24" y="1773203"/>
            <a:ext cx="325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**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955" y="4899171"/>
            <a:ext cx="325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**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F1F310-BE02-7373-44DA-C306BA50EA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13</a:t>
            </a:fld>
            <a:endParaRPr lang="ru-RU" spc="-100" dirty="0"/>
          </a:p>
        </p:txBody>
      </p:sp>
      <p:sp>
        <p:nvSpPr>
          <p:cNvPr id="53" name="object 68"/>
          <p:cNvSpPr/>
          <p:nvPr/>
        </p:nvSpPr>
        <p:spPr>
          <a:xfrm>
            <a:off x="321831" y="1201382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9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5"/>
          <p:cNvSpPr txBox="1">
            <a:spLocks noChangeArrowheads="1"/>
          </p:cNvSpPr>
          <p:nvPr/>
        </p:nvSpPr>
        <p:spPr bwMode="auto">
          <a:xfrm>
            <a:off x="-127900" y="244757"/>
            <a:ext cx="733361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КАКОЕ</a:t>
            </a:r>
            <a:r>
              <a:rPr kumimoji="0" lang="ru-RU" b="1" i="0" u="none" strike="noStrike" kern="1200" cap="none" spc="1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МЕСТО</a:t>
            </a:r>
            <a:r>
              <a:rPr kumimoji="0" lang="ru-RU" b="1" i="0" u="none" strike="noStrike" kern="1200" cap="none" spc="16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СРЕДИ</a:t>
            </a:r>
            <a:r>
              <a:rPr kumimoji="0" lang="ru-RU" b="1" i="0" u="none" strike="noStrike" kern="1200" cap="none" spc="16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МУНИЦИПАЛЬНЫХ </a:t>
            </a:r>
          </a:p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16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ОБРАЗОВАНИЙ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ЗАНИМАЕТ</a:t>
            </a:r>
            <a:r>
              <a:rPr kumimoji="0" lang="ru-RU" b="1" i="0" u="none" strike="noStrike" kern="1200" cap="none" spc="16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ГОРОДСКОЙ ОКРУГ СЕМЕНОВСКИЙ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 ОТДЕЛЬНЫМ ПОКАЗАТЕЛЯМ </a:t>
            </a:r>
          </a:p>
          <a:p>
            <a:pPr marL="12700" marR="0" lvl="0" indent="0" algn="ctr" defTabSz="914400" rtl="0" eaLnBrk="1" fontAlgn="auto" latinLnBrk="0" hangingPunct="1">
              <a:lnSpc>
                <a:spcPct val="105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3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7F2F2D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2024-2026 ГОДАХ</a:t>
            </a:r>
          </a:p>
        </p:txBody>
      </p:sp>
      <p:sp>
        <p:nvSpPr>
          <p:cNvPr id="49" name="Text Box 1503"/>
          <p:cNvSpPr txBox="1">
            <a:spLocks noChangeArrowheads="1"/>
          </p:cNvSpPr>
          <p:nvPr/>
        </p:nvSpPr>
        <p:spPr bwMode="auto">
          <a:xfrm>
            <a:off x="5248910" y="3224530"/>
            <a:ext cx="212725" cy="31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 Box 1502"/>
          <p:cNvSpPr txBox="1">
            <a:spLocks noChangeArrowheads="1"/>
          </p:cNvSpPr>
          <p:nvPr/>
        </p:nvSpPr>
        <p:spPr bwMode="auto">
          <a:xfrm>
            <a:off x="5665470" y="3278505"/>
            <a:ext cx="212725" cy="31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149629" y="1370007"/>
            <a:ext cx="65343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местных бюджетов в 2024 году, млн. рублей *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75"/>
          <p:cNvSpPr>
            <a:spLocks noChangeArrowheads="1"/>
          </p:cNvSpPr>
          <p:nvPr/>
        </p:nvSpPr>
        <p:spPr bwMode="auto">
          <a:xfrm>
            <a:off x="-423426" y="738551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326554" y="7822904"/>
            <a:ext cx="2265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8363E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</a:t>
            </a:r>
            <a:r>
              <a:rPr kumimoji="0" lang="ru-RU" sz="1200" b="1" i="0" u="none" strike="noStrike" kern="1200" cap="none" spc="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го Семеновский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2591948" y="7811430"/>
            <a:ext cx="1916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2</a:t>
            </a:r>
            <a:r>
              <a:rPr kumimoji="0" lang="ru-RU" sz="1200" b="0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</a:t>
            </a:r>
            <a:r>
              <a:rPr kumimoji="0" lang="ru-RU" sz="1200" b="0" i="0" u="none" strike="noStrike" kern="1200" cap="none" spc="-7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Володарский </a:t>
            </a:r>
            <a:r>
              <a:rPr kumimoji="0" lang="ru-RU" sz="1200" b="0" i="0" u="none" strike="noStrike" kern="1200" cap="none" spc="-7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r>
              <a:rPr kumimoji="0" lang="ru-RU" sz="1200" b="0" i="0" u="none" strike="noStrike" kern="1200" cap="none" spc="-10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2592488" y="8024704"/>
            <a:ext cx="18255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5</a:t>
            </a:r>
            <a:r>
              <a:rPr kumimoji="0" lang="ru-RU" sz="1200" b="0" i="0" u="none" strike="noStrike" kern="1200" cap="none" spc="-8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Шахунья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4746783" y="8002429"/>
            <a:ext cx="34006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6</a:t>
            </a:r>
            <a:r>
              <a:rPr kumimoji="0" lang="ru-RU" sz="1200" b="0" i="0" u="none" strike="noStrike" kern="1200" cap="none" spc="-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Починковский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474514" y="8027052"/>
            <a:ext cx="3723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4</a:t>
            </a:r>
            <a:r>
              <a:rPr kumimoji="0" lang="ru-RU" sz="1200" b="0" i="0" u="none" strike="noStrike" kern="1200" cap="none" spc="-7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Лысковский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474514" y="8250827"/>
            <a:ext cx="2019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7</a:t>
            </a: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Шатковский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2432891" y="8257957"/>
            <a:ext cx="3101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8</a:t>
            </a: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Лукояновский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18"/>
          <p:cNvSpPr>
            <a:spLocks noChangeArrowheads="1"/>
          </p:cNvSpPr>
          <p:nvPr/>
        </p:nvSpPr>
        <p:spPr bwMode="auto">
          <a:xfrm>
            <a:off x="-334779" y="-107435"/>
            <a:ext cx="5493014" cy="34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144"/>
          <p:cNvSpPr>
            <a:spLocks noChangeArrowheads="1"/>
          </p:cNvSpPr>
          <p:nvPr/>
        </p:nvSpPr>
        <p:spPr bwMode="auto">
          <a:xfrm>
            <a:off x="-334779" y="349765"/>
            <a:ext cx="5493014" cy="34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197"/>
          <p:cNvSpPr>
            <a:spLocks noChangeArrowheads="1"/>
          </p:cNvSpPr>
          <p:nvPr/>
        </p:nvSpPr>
        <p:spPr bwMode="auto">
          <a:xfrm>
            <a:off x="-373381" y="-10048"/>
            <a:ext cx="5613317" cy="32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227"/>
          <p:cNvSpPr>
            <a:spLocks noChangeArrowheads="1"/>
          </p:cNvSpPr>
          <p:nvPr/>
        </p:nvSpPr>
        <p:spPr bwMode="auto">
          <a:xfrm>
            <a:off x="-373381" y="447152"/>
            <a:ext cx="5613317" cy="32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49">
            <a:extLst>
              <a:ext uri="{FF2B5EF4-FFF2-40B4-BE49-F238E27FC236}">
                <a16:creationId xmlns:a16="http://schemas.microsoft.com/office/drawing/2014/main" id="{9CC66C93-5B52-4B02-9487-7C76562D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81" y="3218721"/>
            <a:ext cx="64247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местных бюджетов в 2025 году, млн. рублей *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28">
            <a:extLst>
              <a:ext uri="{FF2B5EF4-FFF2-40B4-BE49-F238E27FC236}">
                <a16:creationId xmlns:a16="http://schemas.microsoft.com/office/drawing/2014/main" id="{E76933D4-2492-E45F-556D-0E0B3DE8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7153" y="4032177"/>
            <a:ext cx="536356" cy="17374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4747236" y="7811430"/>
            <a:ext cx="3641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3</a:t>
            </a:r>
            <a:r>
              <a:rPr kumimoji="0" lang="ru-RU" sz="1200" b="0" i="0" u="none" strike="noStrike" kern="1200" cap="none" spc="2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Кулебаки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49">
            <a:extLst>
              <a:ext uri="{FF2B5EF4-FFF2-40B4-BE49-F238E27FC236}">
                <a16:creationId xmlns:a16="http://schemas.microsoft.com/office/drawing/2014/main" id="{9CC66C93-5B52-4B02-9487-7C76562D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80" y="5414444"/>
            <a:ext cx="64247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местных бюджетов в 2026 году, млн. рублей *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397784" y="1942317"/>
          <a:ext cx="6065248" cy="153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089475908"/>
              </p:ext>
            </p:extLst>
          </p:nvPr>
        </p:nvGraphicFramePr>
        <p:xfrm>
          <a:off x="444789" y="1591561"/>
          <a:ext cx="6002332" cy="66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439012" y="4172313"/>
          <a:ext cx="6065248" cy="153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Диаграмма 28"/>
          <p:cNvGraphicFramePr/>
          <p:nvPr/>
        </p:nvGraphicFramePr>
        <p:xfrm>
          <a:off x="415609" y="6353890"/>
          <a:ext cx="6065248" cy="1393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4207077" y="8702549"/>
          <a:ext cx="732852" cy="34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-504643" y="8754367"/>
            <a:ext cx="29491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Численность на 01.01.2023г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808" y="6013916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40,2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77" y="6006320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46,8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654" y="6009616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49,4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398" y="3858391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44,7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056" y="3838334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48,5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306" y="169317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40,0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9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714" y="1625257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46,4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0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654" y="162660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48,7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328" y="1615792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53,9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561" y="162660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48,9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132" y="169317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40,3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401" y="1679828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41,5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45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57" y="166027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46,7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graphicFrame>
        <p:nvGraphicFramePr>
          <p:cNvPr id="46" name="Диаграмма 45"/>
          <p:cNvGraphicFramePr/>
          <p:nvPr/>
        </p:nvGraphicFramePr>
        <p:xfrm>
          <a:off x="537474" y="3895489"/>
          <a:ext cx="6002332" cy="66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94556" y="6062934"/>
          <a:ext cx="6002332" cy="66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8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777" y="3783230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52,7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510" y="3849277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48,1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56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018" y="3898146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38,9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401" y="3858391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40,3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58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831" y="391779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38,9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57" y="3836373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46,8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0" name="Text Box 1518"/>
          <p:cNvSpPr txBox="1">
            <a:spLocks noChangeArrowheads="1"/>
          </p:cNvSpPr>
          <p:nvPr/>
        </p:nvSpPr>
        <p:spPr bwMode="auto">
          <a:xfrm>
            <a:off x="4875474" y="8608210"/>
            <a:ext cx="1792716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на душу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населения, тыс. рублей *</a:t>
            </a:r>
          </a:p>
        </p:txBody>
      </p:sp>
      <p:sp>
        <p:nvSpPr>
          <p:cNvPr id="61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567" y="598843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53,6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3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21" y="602217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49,1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4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906" y="6038149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39,7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5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401" y="6022175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39,9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66" name="Text Box 14">
            <a:extLst>
              <a:ext uri="{FF2B5EF4-FFF2-40B4-BE49-F238E27FC236}">
                <a16:creationId xmlns:a16="http://schemas.microsoft.com/office/drawing/2014/main" id="{4E2B4B3A-2AFE-9C62-B6FC-A73CBCC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57" y="5983889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HY견고딕" pitchFamily="18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charset="0"/>
                <a:ea typeface="HY견고딕" pitchFamily="18" charset="-127"/>
                <a:cs typeface="+mn-cs"/>
              </a:rPr>
              <a:t>48,1</a:t>
            </a:r>
            <a:endParaRPr kumimoji="1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charset="0"/>
              <a:ea typeface="HY견고딕" pitchFamily="18" charset="-127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28E2C4-0C8C-9351-20FA-A15654CD78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14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23384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223" y="2054697"/>
            <a:ext cx="2070735" cy="13202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-26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2  134,5</a:t>
            </a:r>
            <a:endParaRPr kumimoji="0" sz="37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spc="-3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kumimoji="0" sz="1500" b="1" i="0" u="none" strike="noStrike" kern="1200" cap="none" spc="-3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sz="1500" b="1" i="0" u="none" strike="noStrike" kern="1200" cap="none" spc="-5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500" b="1" i="0" u="none" strike="noStrike" kern="1200" cap="none" spc="-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рублей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95910" marR="290195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Прогноз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поступления 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доходов </a:t>
            </a:r>
            <a:r>
              <a:rPr kumimoji="0" sz="1100" b="0" i="0" u="none" strike="noStrike" kern="1200" cap="none" spc="-1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</a:t>
            </a:r>
            <a:r>
              <a:rPr lang="ru-RU" sz="110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6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бюджет</a:t>
            </a:r>
            <a:endParaRPr kumimoji="0" lang="ru-RU" sz="1100" b="0" i="0" u="none" strike="noStrike" kern="1200" cap="none" spc="-10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95910" marR="290195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</a:t>
            </a:r>
            <a:r>
              <a:rPr kumimoji="0" lang="ru-RU" sz="1100" b="0" i="0" u="none" strike="noStrike" kern="1200" cap="none" spc="-1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100" spc="-9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-3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году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87923" y="1764233"/>
            <a:ext cx="104776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2 469,4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88452" y="1199734"/>
            <a:ext cx="96732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2 864,1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94544" y="2116480"/>
            <a:ext cx="10069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2 134,5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66622" y="1998764"/>
            <a:ext cx="96928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2 137,7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58956" y="913359"/>
            <a:ext cx="1199678" cy="28533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5" normalizeH="0" baseline="0" noProof="0" dirty="0" err="1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мл</a:t>
            </a:r>
            <a:r>
              <a:rPr kumimoji="0" lang="ru-RU" sz="1400" b="0" i="0" u="none" strike="noStrike" kern="1200" cap="none" spc="5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400" b="0" i="0" u="none" strike="noStrike" kern="1200" cap="none" spc="55" normalizeH="0" baseline="0" noProof="0" dirty="0" err="1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</a:t>
            </a:r>
            <a:r>
              <a:rPr kumimoji="0" sz="1400" b="0" i="0" u="none" strike="noStrike" kern="1200" cap="none" spc="-70" normalizeH="0" baseline="0" noProof="0" dirty="0" err="1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</a:t>
            </a:r>
            <a:r>
              <a:rPr kumimoji="0" sz="1400" b="0" i="0" u="none" strike="noStrike" kern="1200" cap="none" spc="55" normalizeH="0" baseline="0" noProof="0" dirty="0" err="1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</a:t>
            </a:r>
            <a:r>
              <a:rPr kumimoji="0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лей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25896" y="3779291"/>
            <a:ext cx="53030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85" dirty="0">
                <a:solidFill>
                  <a:srgbClr val="297083"/>
                </a:solidFill>
                <a:latin typeface="Tahoma"/>
                <a:cs typeface="Tahoma"/>
              </a:rPr>
              <a:t>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05822" y="3766059"/>
            <a:ext cx="51321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cs typeface="Tahoma"/>
              </a:rPr>
              <a:t>20</a:t>
            </a:r>
            <a:r>
              <a:rPr lang="ru-RU" sz="1400" b="1" spc="-85" dirty="0">
                <a:solidFill>
                  <a:srgbClr val="7F2F2D"/>
                </a:solidFill>
                <a:latin typeface="Tahoma"/>
                <a:cs typeface="Tahoma"/>
              </a:rPr>
              <a:t>25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47001" y="3780638"/>
            <a:ext cx="49697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85" dirty="0">
                <a:solidFill>
                  <a:srgbClr val="7F2F2D"/>
                </a:solidFill>
                <a:latin typeface="Tahoma"/>
                <a:cs typeface="Tahoma"/>
              </a:rPr>
              <a:t>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2748" y="3657600"/>
            <a:ext cx="6445885" cy="0"/>
          </a:xfrm>
          <a:custGeom>
            <a:avLst/>
            <a:gdLst/>
            <a:ahLst/>
            <a:cxnLst/>
            <a:rect l="l" t="t" r="r" b="b"/>
            <a:pathLst>
              <a:path w="6445884">
                <a:moveTo>
                  <a:pt x="0" y="0"/>
                </a:moveTo>
                <a:lnTo>
                  <a:pt x="6445707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55396" y="3950809"/>
            <a:ext cx="2261730" cy="117475"/>
          </a:xfrm>
          <a:custGeom>
            <a:avLst/>
            <a:gdLst/>
            <a:ahLst/>
            <a:cxnLst/>
            <a:rect l="l" t="t" r="r" b="b"/>
            <a:pathLst>
              <a:path w="2160270" h="117475">
                <a:moveTo>
                  <a:pt x="2160016" y="0"/>
                </a:moveTo>
                <a:lnTo>
                  <a:pt x="2159255" y="45733"/>
                </a:lnTo>
                <a:lnTo>
                  <a:pt x="2157174" y="83073"/>
                </a:lnTo>
                <a:lnTo>
                  <a:pt x="2154068" y="108245"/>
                </a:lnTo>
                <a:lnTo>
                  <a:pt x="2150237" y="117475"/>
                </a:lnTo>
                <a:lnTo>
                  <a:pt x="9778" y="117475"/>
                </a:lnTo>
                <a:lnTo>
                  <a:pt x="6000" y="108245"/>
                </a:lnTo>
                <a:lnTo>
                  <a:pt x="2889" y="83073"/>
                </a:lnTo>
                <a:lnTo>
                  <a:pt x="777" y="45733"/>
                </a:lnTo>
                <a:lnTo>
                  <a:pt x="0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35015" y="4408103"/>
            <a:ext cx="129984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95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</a:t>
            </a:r>
            <a:r>
              <a:rPr kumimoji="0" sz="1400" b="0" i="0" u="none" strike="noStrike" kern="1200" cap="none" spc="-145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ы</a:t>
            </a:r>
            <a:r>
              <a:rPr kumimoji="0" sz="1400" b="0" i="0" u="none" strike="noStrike" kern="1200" cap="none" spc="11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400" b="0" i="0" u="none" strike="noStrike" kern="1200" cap="none" spc="5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</a:t>
            </a:r>
            <a:r>
              <a:rPr kumimoji="0" sz="1400" b="0" i="0" u="none" strike="noStrike" kern="1200" cap="none" spc="5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лей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26454" y="5279934"/>
            <a:ext cx="1904364" cy="11509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-25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47,8</a:t>
            </a:r>
            <a:endParaRPr kumimoji="0" sz="37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тыс.</a:t>
            </a:r>
            <a:r>
              <a:rPr kumimoji="0" sz="1500" b="1" i="0" u="none" strike="noStrike" kern="1200" cap="none" spc="-8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500" b="1" i="0" u="none" strike="noStrike" kern="1200" cap="none" spc="-1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рублей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2700" marR="5080" lvl="0" indent="1270" algn="ctr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ходы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-9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5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бюджет </a:t>
            </a:r>
            <a:r>
              <a:rPr kumimoji="0" lang="ru-RU" sz="1100" b="0" i="0" u="none" strike="noStrike" kern="1200" cap="none" spc="-4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 </a:t>
            </a:r>
            <a:r>
              <a:rPr kumimoji="0" lang="ru-RU" sz="1100" b="0" i="0" u="none" strike="noStrike" kern="1200" cap="none" spc="-4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душу </a:t>
            </a:r>
            <a:r>
              <a:rPr lang="ru-RU" sz="1100" spc="-45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kumimoji="0" lang="ru-RU" sz="1100" b="0" i="0" u="none" strike="noStrike" kern="1200" cap="none" spc="-4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селения</a:t>
            </a:r>
            <a:r>
              <a:rPr kumimoji="0" lang="ru-RU" sz="1100" b="0" i="0" u="none" strike="noStrike" kern="1200" cap="none" spc="-45" normalizeH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sz="1100" b="0" i="0" u="none" strike="noStrike" kern="1200" cap="none" spc="-13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202</a:t>
            </a:r>
            <a:r>
              <a:rPr lang="ru-RU" sz="1100" spc="-80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kumimoji="0" lang="ru-RU" sz="1100" b="0" i="0" u="none" strike="noStrike" kern="1200" cap="none" spc="-3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году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677188" y="5270124"/>
            <a:ext cx="710545" cy="1217489"/>
          </a:xfrm>
          <a:custGeom>
            <a:avLst/>
            <a:gdLst/>
            <a:ahLst/>
            <a:cxnLst/>
            <a:rect l="l" t="t" r="r" b="b"/>
            <a:pathLst>
              <a:path w="424179" h="603250">
                <a:moveTo>
                  <a:pt x="353440" y="0"/>
                </a:moveTo>
                <a:lnTo>
                  <a:pt x="70612" y="0"/>
                </a:lnTo>
                <a:lnTo>
                  <a:pt x="43130" y="5552"/>
                </a:lnTo>
                <a:lnTo>
                  <a:pt x="20685" y="20700"/>
                </a:lnTo>
                <a:lnTo>
                  <a:pt x="5550" y="43183"/>
                </a:lnTo>
                <a:lnTo>
                  <a:pt x="0" y="70738"/>
                </a:lnTo>
                <a:lnTo>
                  <a:pt x="0" y="532384"/>
                </a:lnTo>
                <a:lnTo>
                  <a:pt x="5550" y="559939"/>
                </a:lnTo>
                <a:lnTo>
                  <a:pt x="20685" y="582422"/>
                </a:lnTo>
                <a:lnTo>
                  <a:pt x="43130" y="597570"/>
                </a:lnTo>
                <a:lnTo>
                  <a:pt x="70612" y="603123"/>
                </a:lnTo>
                <a:lnTo>
                  <a:pt x="353440" y="603123"/>
                </a:lnTo>
                <a:lnTo>
                  <a:pt x="380996" y="597570"/>
                </a:lnTo>
                <a:lnTo>
                  <a:pt x="403479" y="582422"/>
                </a:lnTo>
                <a:lnTo>
                  <a:pt x="418627" y="559939"/>
                </a:lnTo>
                <a:lnTo>
                  <a:pt x="424180" y="532384"/>
                </a:lnTo>
                <a:lnTo>
                  <a:pt x="424180" y="70738"/>
                </a:lnTo>
                <a:lnTo>
                  <a:pt x="418627" y="43183"/>
                </a:lnTo>
                <a:lnTo>
                  <a:pt x="403478" y="20700"/>
                </a:lnTo>
                <a:lnTo>
                  <a:pt x="380996" y="5552"/>
                </a:lnTo>
                <a:lnTo>
                  <a:pt x="353440" y="0"/>
                </a:lnTo>
                <a:close/>
              </a:path>
            </a:pathLst>
          </a:custGeom>
          <a:solidFill>
            <a:srgbClr val="2970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903198" y="5015277"/>
            <a:ext cx="50274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54,2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623846" y="6620843"/>
            <a:ext cx="669033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95" dirty="0">
                <a:solidFill>
                  <a:srgbClr val="297083"/>
                </a:solidFill>
                <a:latin typeface="Tahoma"/>
                <a:cs typeface="Tahoma"/>
              </a:rPr>
              <a:t>3</a:t>
            </a:r>
            <a:r>
              <a:rPr kumimoji="0" sz="1400" b="1" i="0" u="none" strike="noStrike" kern="1200" cap="none" spc="-22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*</a:t>
            </a:r>
            <a:r>
              <a:rPr kumimoji="0" sz="1400" b="1" i="0" u="none" strike="noStrike" kern="1200" cap="none" spc="-21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*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03678" y="5597951"/>
            <a:ext cx="686378" cy="889662"/>
          </a:xfrm>
          <a:custGeom>
            <a:avLst/>
            <a:gdLst/>
            <a:ahLst/>
            <a:cxnLst/>
            <a:rect l="l" t="t" r="r" b="b"/>
            <a:pathLst>
              <a:path w="424814" h="796289">
                <a:moveTo>
                  <a:pt x="353567" y="0"/>
                </a:moveTo>
                <a:lnTo>
                  <a:pt x="70738" y="0"/>
                </a:lnTo>
                <a:lnTo>
                  <a:pt x="43237" y="5552"/>
                </a:lnTo>
                <a:lnTo>
                  <a:pt x="20748" y="20700"/>
                </a:lnTo>
                <a:lnTo>
                  <a:pt x="5570" y="43183"/>
                </a:lnTo>
                <a:lnTo>
                  <a:pt x="0" y="70738"/>
                </a:lnTo>
                <a:lnTo>
                  <a:pt x="0" y="725551"/>
                </a:lnTo>
                <a:lnTo>
                  <a:pt x="5570" y="753106"/>
                </a:lnTo>
                <a:lnTo>
                  <a:pt x="20748" y="775588"/>
                </a:lnTo>
                <a:lnTo>
                  <a:pt x="43237" y="790737"/>
                </a:lnTo>
                <a:lnTo>
                  <a:pt x="70738" y="796289"/>
                </a:lnTo>
                <a:lnTo>
                  <a:pt x="353567" y="796289"/>
                </a:lnTo>
                <a:lnTo>
                  <a:pt x="381069" y="790737"/>
                </a:lnTo>
                <a:lnTo>
                  <a:pt x="403558" y="775588"/>
                </a:lnTo>
                <a:lnTo>
                  <a:pt x="418736" y="753106"/>
                </a:lnTo>
                <a:lnTo>
                  <a:pt x="424306" y="725551"/>
                </a:lnTo>
                <a:lnTo>
                  <a:pt x="424306" y="70738"/>
                </a:lnTo>
                <a:lnTo>
                  <a:pt x="418736" y="43183"/>
                </a:lnTo>
                <a:lnTo>
                  <a:pt x="403558" y="20700"/>
                </a:lnTo>
                <a:lnTo>
                  <a:pt x="381069" y="5552"/>
                </a:lnTo>
                <a:lnTo>
                  <a:pt x="353567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585389" y="5294630"/>
            <a:ext cx="52295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47,8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61842" y="6631249"/>
            <a:ext cx="46735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80" dirty="0">
                <a:solidFill>
                  <a:srgbClr val="7F2F2D"/>
                </a:solidFill>
                <a:latin typeface="Tahoma"/>
                <a:cs typeface="Tahoma"/>
              </a:rPr>
              <a:t>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305822" y="5617723"/>
            <a:ext cx="649890" cy="884900"/>
          </a:xfrm>
          <a:custGeom>
            <a:avLst/>
            <a:gdLst/>
            <a:ahLst/>
            <a:cxnLst/>
            <a:rect l="l" t="t" r="r" b="b"/>
            <a:pathLst>
              <a:path w="424179" h="868679">
                <a:moveTo>
                  <a:pt x="353568" y="0"/>
                </a:moveTo>
                <a:lnTo>
                  <a:pt x="70738" y="0"/>
                </a:lnTo>
                <a:lnTo>
                  <a:pt x="43183" y="5552"/>
                </a:lnTo>
                <a:lnTo>
                  <a:pt x="20700" y="20700"/>
                </a:lnTo>
                <a:lnTo>
                  <a:pt x="5552" y="43183"/>
                </a:lnTo>
                <a:lnTo>
                  <a:pt x="0" y="70738"/>
                </a:lnTo>
                <a:lnTo>
                  <a:pt x="0" y="797560"/>
                </a:lnTo>
                <a:lnTo>
                  <a:pt x="5552" y="825115"/>
                </a:lnTo>
                <a:lnTo>
                  <a:pt x="20700" y="847598"/>
                </a:lnTo>
                <a:lnTo>
                  <a:pt x="43183" y="862746"/>
                </a:lnTo>
                <a:lnTo>
                  <a:pt x="70738" y="868299"/>
                </a:lnTo>
                <a:lnTo>
                  <a:pt x="353568" y="868299"/>
                </a:lnTo>
                <a:lnTo>
                  <a:pt x="381049" y="862746"/>
                </a:lnTo>
                <a:lnTo>
                  <a:pt x="403494" y="847598"/>
                </a:lnTo>
                <a:lnTo>
                  <a:pt x="418629" y="825115"/>
                </a:lnTo>
                <a:lnTo>
                  <a:pt x="424180" y="797560"/>
                </a:lnTo>
                <a:lnTo>
                  <a:pt x="424180" y="70738"/>
                </a:lnTo>
                <a:lnTo>
                  <a:pt x="418629" y="43183"/>
                </a:lnTo>
                <a:lnTo>
                  <a:pt x="403494" y="20700"/>
                </a:lnTo>
                <a:lnTo>
                  <a:pt x="381049" y="5552"/>
                </a:lnTo>
                <a:lnTo>
                  <a:pt x="353568" y="0"/>
                </a:lnTo>
                <a:close/>
              </a:path>
            </a:pathLst>
          </a:custGeom>
          <a:solidFill>
            <a:srgbClr val="2970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109439" y="5239345"/>
            <a:ext cx="53454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50,1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417130" y="6631250"/>
            <a:ext cx="4840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80" dirty="0">
                <a:solidFill>
                  <a:srgbClr val="297083"/>
                </a:solidFill>
                <a:latin typeface="Tahoma"/>
                <a:cs typeface="Tahoma"/>
              </a:rPr>
              <a:t>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219116" y="5384577"/>
            <a:ext cx="6470086" cy="1176286"/>
            <a:chOff x="205790" y="4165649"/>
            <a:chExt cx="6470086" cy="836246"/>
          </a:xfrm>
          <a:solidFill>
            <a:srgbClr val="008080"/>
          </a:solidFill>
        </p:grpSpPr>
        <p:sp>
          <p:nvSpPr>
            <p:cNvPr id="74" name="object 74"/>
            <p:cNvSpPr/>
            <p:nvPr/>
          </p:nvSpPr>
          <p:spPr>
            <a:xfrm>
              <a:off x="6034457" y="4286550"/>
              <a:ext cx="641419" cy="663272"/>
            </a:xfrm>
            <a:custGeom>
              <a:avLst/>
              <a:gdLst/>
              <a:ahLst/>
              <a:cxnLst/>
              <a:rect l="l" t="t" r="r" b="b"/>
              <a:pathLst>
                <a:path w="424815" h="962025">
                  <a:moveTo>
                    <a:pt x="353567" y="0"/>
                  </a:moveTo>
                  <a:lnTo>
                    <a:pt x="70738" y="0"/>
                  </a:lnTo>
                  <a:lnTo>
                    <a:pt x="43237" y="5552"/>
                  </a:lnTo>
                  <a:lnTo>
                    <a:pt x="20748" y="20700"/>
                  </a:lnTo>
                  <a:lnTo>
                    <a:pt x="5570" y="43183"/>
                  </a:lnTo>
                  <a:lnTo>
                    <a:pt x="0" y="70738"/>
                  </a:lnTo>
                  <a:lnTo>
                    <a:pt x="0" y="891159"/>
                  </a:lnTo>
                  <a:lnTo>
                    <a:pt x="5570" y="918714"/>
                  </a:lnTo>
                  <a:lnTo>
                    <a:pt x="20748" y="941197"/>
                  </a:lnTo>
                  <a:lnTo>
                    <a:pt x="43237" y="956345"/>
                  </a:lnTo>
                  <a:lnTo>
                    <a:pt x="70738" y="961898"/>
                  </a:lnTo>
                  <a:lnTo>
                    <a:pt x="353567" y="961898"/>
                  </a:lnTo>
                  <a:lnTo>
                    <a:pt x="381123" y="956345"/>
                  </a:lnTo>
                  <a:lnTo>
                    <a:pt x="403605" y="941197"/>
                  </a:lnTo>
                  <a:lnTo>
                    <a:pt x="418754" y="918714"/>
                  </a:lnTo>
                  <a:lnTo>
                    <a:pt x="424306" y="891159"/>
                  </a:lnTo>
                  <a:lnTo>
                    <a:pt x="424306" y="70738"/>
                  </a:lnTo>
                  <a:lnTo>
                    <a:pt x="418754" y="43183"/>
                  </a:lnTo>
                  <a:lnTo>
                    <a:pt x="403605" y="20700"/>
                  </a:lnTo>
                  <a:lnTo>
                    <a:pt x="381123" y="5552"/>
                  </a:lnTo>
                  <a:lnTo>
                    <a:pt x="353567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205790" y="5001895"/>
              <a:ext cx="6445885" cy="0"/>
            </a:xfrm>
            <a:custGeom>
              <a:avLst/>
              <a:gdLst/>
              <a:ahLst/>
              <a:cxnLst/>
              <a:rect l="l" t="t" r="r" b="b"/>
              <a:pathLst>
                <a:path w="6445884">
                  <a:moveTo>
                    <a:pt x="0" y="0"/>
                  </a:moveTo>
                  <a:lnTo>
                    <a:pt x="6445707" y="0"/>
                  </a:lnTo>
                </a:path>
              </a:pathLst>
            </a:custGeom>
            <a:grpFill/>
            <a:ln w="9525">
              <a:solidFill>
                <a:schemeClr val="accent3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2803004" y="4165649"/>
              <a:ext cx="719360" cy="784173"/>
            </a:xfrm>
            <a:custGeom>
              <a:avLst/>
              <a:gdLst/>
              <a:ahLst/>
              <a:cxnLst/>
              <a:rect l="l" t="t" r="r" b="b"/>
              <a:pathLst>
                <a:path w="424180" h="652779">
                  <a:moveTo>
                    <a:pt x="353568" y="0"/>
                  </a:moveTo>
                  <a:lnTo>
                    <a:pt x="70738" y="0"/>
                  </a:lnTo>
                  <a:lnTo>
                    <a:pt x="43183" y="5552"/>
                  </a:lnTo>
                  <a:lnTo>
                    <a:pt x="20700" y="20700"/>
                  </a:lnTo>
                  <a:lnTo>
                    <a:pt x="5552" y="43183"/>
                  </a:lnTo>
                  <a:lnTo>
                    <a:pt x="0" y="70738"/>
                  </a:lnTo>
                  <a:lnTo>
                    <a:pt x="0" y="581533"/>
                  </a:lnTo>
                  <a:lnTo>
                    <a:pt x="5552" y="609088"/>
                  </a:lnTo>
                  <a:lnTo>
                    <a:pt x="20701" y="631571"/>
                  </a:lnTo>
                  <a:lnTo>
                    <a:pt x="43183" y="646719"/>
                  </a:lnTo>
                  <a:lnTo>
                    <a:pt x="70738" y="652272"/>
                  </a:lnTo>
                  <a:lnTo>
                    <a:pt x="353568" y="652272"/>
                  </a:lnTo>
                  <a:lnTo>
                    <a:pt x="381049" y="646719"/>
                  </a:lnTo>
                  <a:lnTo>
                    <a:pt x="403494" y="631571"/>
                  </a:lnTo>
                  <a:lnTo>
                    <a:pt x="418629" y="609088"/>
                  </a:lnTo>
                  <a:lnTo>
                    <a:pt x="424180" y="581533"/>
                  </a:lnTo>
                  <a:lnTo>
                    <a:pt x="424180" y="70738"/>
                  </a:lnTo>
                  <a:lnTo>
                    <a:pt x="418629" y="43183"/>
                  </a:lnTo>
                  <a:lnTo>
                    <a:pt x="403494" y="20700"/>
                  </a:lnTo>
                  <a:lnTo>
                    <a:pt x="381049" y="5552"/>
                  </a:lnTo>
                  <a:lnTo>
                    <a:pt x="353568" y="0"/>
                  </a:lnTo>
                  <a:close/>
                </a:path>
              </a:pathLst>
            </a:custGeom>
            <a:solidFill>
              <a:srgbClr val="29708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5379826" y="5305741"/>
            <a:ext cx="54549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48,3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215709" y="6631249"/>
            <a:ext cx="44929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80" dirty="0">
                <a:solidFill>
                  <a:srgbClr val="297083"/>
                </a:solidFill>
                <a:latin typeface="Tahoma"/>
                <a:cs typeface="Tahoma"/>
              </a:rPr>
              <a:t>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768389" y="4948881"/>
            <a:ext cx="53324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63,5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809978" y="6631250"/>
            <a:ext cx="57847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114" dirty="0">
                <a:solidFill>
                  <a:srgbClr val="297083"/>
                </a:solidFill>
                <a:latin typeface="Tahoma"/>
                <a:cs typeface="Tahoma"/>
              </a:rPr>
              <a:t>2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ahoma"/>
                <a:cs typeface="Tahoma"/>
              </a:rPr>
              <a:t>*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489193" y="6840063"/>
            <a:ext cx="2160270" cy="117475"/>
          </a:xfrm>
          <a:custGeom>
            <a:avLst/>
            <a:gdLst/>
            <a:ahLst/>
            <a:cxnLst/>
            <a:rect l="l" t="t" r="r" b="b"/>
            <a:pathLst>
              <a:path w="2160270" h="117475">
                <a:moveTo>
                  <a:pt x="2160016" y="0"/>
                </a:moveTo>
                <a:lnTo>
                  <a:pt x="2159255" y="45714"/>
                </a:lnTo>
                <a:lnTo>
                  <a:pt x="2157174" y="83010"/>
                </a:lnTo>
                <a:lnTo>
                  <a:pt x="2154068" y="108138"/>
                </a:lnTo>
                <a:lnTo>
                  <a:pt x="2150237" y="117347"/>
                </a:lnTo>
                <a:lnTo>
                  <a:pt x="9778" y="117347"/>
                </a:lnTo>
                <a:lnTo>
                  <a:pt x="6000" y="108138"/>
                </a:lnTo>
                <a:lnTo>
                  <a:pt x="2889" y="83010"/>
                </a:lnTo>
                <a:lnTo>
                  <a:pt x="777" y="45714"/>
                </a:lnTo>
                <a:lnTo>
                  <a:pt x="0" y="0"/>
                </a:lnTo>
              </a:path>
            </a:pathLst>
          </a:custGeom>
          <a:ln w="9524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356276" y="7022371"/>
            <a:ext cx="58166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прогн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xfrm>
            <a:off x="258267" y="128661"/>
            <a:ext cx="63414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pc="-155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b="1" dirty="0">
                <a:solidFill>
                  <a:srgbClr val="990033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 </a:t>
            </a:r>
            <a:r>
              <a:rPr lang="ru-RU" b="1" dirty="0">
                <a:solidFill>
                  <a:srgbClr val="990033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БЮДЖЕТА ГОРОДСКОГО </a:t>
            </a:r>
            <a:br>
              <a:rPr lang="ru-RU" b="1" dirty="0">
                <a:solidFill>
                  <a:srgbClr val="990033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</a:br>
            <a:r>
              <a:rPr lang="ru-RU" b="1" dirty="0">
                <a:solidFill>
                  <a:srgbClr val="990033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ОКРУГА СЕМЕНОВСКИЙ</a:t>
            </a:r>
            <a:endParaRPr b="1" dirty="0">
              <a:solidFill>
                <a:srgbClr val="990033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08392" y="762000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544309" y="8786521"/>
            <a:ext cx="259079" cy="227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300" b="0" i="0" u="none" strike="noStrike" kern="1200" cap="none" spc="-1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8" name="object 26"/>
          <p:cNvSpPr txBox="1"/>
          <p:nvPr/>
        </p:nvSpPr>
        <p:spPr>
          <a:xfrm>
            <a:off x="5201469" y="4091647"/>
            <a:ext cx="735718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прогноз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-190744" y="8617244"/>
            <a:ext cx="5607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*Факт 2022г.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**Первоначальный план 2023г.</a:t>
            </a:r>
          </a:p>
        </p:txBody>
      </p:sp>
      <p:sp>
        <p:nvSpPr>
          <p:cNvPr id="48" name="object 17"/>
          <p:cNvSpPr txBox="1"/>
          <p:nvPr/>
        </p:nvSpPr>
        <p:spPr>
          <a:xfrm>
            <a:off x="5937936" y="1909465"/>
            <a:ext cx="96928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2 196,0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97621012"/>
              </p:ext>
            </p:extLst>
          </p:nvPr>
        </p:nvGraphicFramePr>
        <p:xfrm>
          <a:off x="7239000" y="2155719"/>
          <a:ext cx="457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" name="object 77"/>
          <p:cNvSpPr/>
          <p:nvPr/>
        </p:nvSpPr>
        <p:spPr>
          <a:xfrm>
            <a:off x="2669092" y="2116480"/>
            <a:ext cx="719360" cy="1486741"/>
          </a:xfrm>
          <a:custGeom>
            <a:avLst/>
            <a:gdLst/>
            <a:ahLst/>
            <a:cxnLst/>
            <a:rect l="l" t="t" r="r" b="b"/>
            <a:pathLst>
              <a:path w="424180" h="652779">
                <a:moveTo>
                  <a:pt x="353568" y="0"/>
                </a:moveTo>
                <a:lnTo>
                  <a:pt x="70738" y="0"/>
                </a:lnTo>
                <a:lnTo>
                  <a:pt x="43183" y="5552"/>
                </a:lnTo>
                <a:lnTo>
                  <a:pt x="20700" y="20700"/>
                </a:lnTo>
                <a:lnTo>
                  <a:pt x="5552" y="43183"/>
                </a:lnTo>
                <a:lnTo>
                  <a:pt x="0" y="70738"/>
                </a:lnTo>
                <a:lnTo>
                  <a:pt x="0" y="581533"/>
                </a:lnTo>
                <a:lnTo>
                  <a:pt x="5552" y="609088"/>
                </a:lnTo>
                <a:lnTo>
                  <a:pt x="20701" y="631571"/>
                </a:lnTo>
                <a:lnTo>
                  <a:pt x="43183" y="646719"/>
                </a:lnTo>
                <a:lnTo>
                  <a:pt x="70738" y="652272"/>
                </a:lnTo>
                <a:lnTo>
                  <a:pt x="353568" y="652272"/>
                </a:lnTo>
                <a:lnTo>
                  <a:pt x="381049" y="646719"/>
                </a:lnTo>
                <a:lnTo>
                  <a:pt x="403494" y="631571"/>
                </a:lnTo>
                <a:lnTo>
                  <a:pt x="418629" y="609088"/>
                </a:lnTo>
                <a:lnTo>
                  <a:pt x="424180" y="581533"/>
                </a:lnTo>
                <a:lnTo>
                  <a:pt x="424180" y="70738"/>
                </a:lnTo>
                <a:lnTo>
                  <a:pt x="418629" y="43183"/>
                </a:lnTo>
                <a:lnTo>
                  <a:pt x="403494" y="20700"/>
                </a:lnTo>
                <a:lnTo>
                  <a:pt x="381049" y="5552"/>
                </a:lnTo>
                <a:lnTo>
                  <a:pt x="353568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9"/>
          <p:cNvSpPr/>
          <p:nvPr/>
        </p:nvSpPr>
        <p:spPr>
          <a:xfrm>
            <a:off x="4301635" y="2438400"/>
            <a:ext cx="710545" cy="1113667"/>
          </a:xfrm>
          <a:custGeom>
            <a:avLst/>
            <a:gdLst/>
            <a:ahLst/>
            <a:cxnLst/>
            <a:rect l="l" t="t" r="r" b="b"/>
            <a:pathLst>
              <a:path w="424179" h="603250">
                <a:moveTo>
                  <a:pt x="353440" y="0"/>
                </a:moveTo>
                <a:lnTo>
                  <a:pt x="70612" y="0"/>
                </a:lnTo>
                <a:lnTo>
                  <a:pt x="43130" y="5552"/>
                </a:lnTo>
                <a:lnTo>
                  <a:pt x="20685" y="20700"/>
                </a:lnTo>
                <a:lnTo>
                  <a:pt x="5550" y="43183"/>
                </a:lnTo>
                <a:lnTo>
                  <a:pt x="0" y="70738"/>
                </a:lnTo>
                <a:lnTo>
                  <a:pt x="0" y="532384"/>
                </a:lnTo>
                <a:lnTo>
                  <a:pt x="5550" y="559939"/>
                </a:lnTo>
                <a:lnTo>
                  <a:pt x="20685" y="582422"/>
                </a:lnTo>
                <a:lnTo>
                  <a:pt x="43130" y="597570"/>
                </a:lnTo>
                <a:lnTo>
                  <a:pt x="70612" y="603123"/>
                </a:lnTo>
                <a:lnTo>
                  <a:pt x="353440" y="603123"/>
                </a:lnTo>
                <a:lnTo>
                  <a:pt x="380996" y="597570"/>
                </a:lnTo>
                <a:lnTo>
                  <a:pt x="403479" y="582422"/>
                </a:lnTo>
                <a:lnTo>
                  <a:pt x="418627" y="559939"/>
                </a:lnTo>
                <a:lnTo>
                  <a:pt x="424180" y="532384"/>
                </a:lnTo>
                <a:lnTo>
                  <a:pt x="424180" y="70738"/>
                </a:lnTo>
                <a:lnTo>
                  <a:pt x="418627" y="43183"/>
                </a:lnTo>
                <a:lnTo>
                  <a:pt x="403478" y="20700"/>
                </a:lnTo>
                <a:lnTo>
                  <a:pt x="380996" y="5552"/>
                </a:lnTo>
                <a:lnTo>
                  <a:pt x="353440" y="0"/>
                </a:lnTo>
                <a:close/>
              </a:path>
            </a:pathLst>
          </a:custGeom>
          <a:solidFill>
            <a:srgbClr val="2970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9"/>
          <p:cNvSpPr/>
          <p:nvPr/>
        </p:nvSpPr>
        <p:spPr>
          <a:xfrm>
            <a:off x="3453941" y="1545233"/>
            <a:ext cx="710545" cy="2006419"/>
          </a:xfrm>
          <a:custGeom>
            <a:avLst/>
            <a:gdLst/>
            <a:ahLst/>
            <a:cxnLst/>
            <a:rect l="l" t="t" r="r" b="b"/>
            <a:pathLst>
              <a:path w="424179" h="603250">
                <a:moveTo>
                  <a:pt x="353440" y="0"/>
                </a:moveTo>
                <a:lnTo>
                  <a:pt x="70612" y="0"/>
                </a:lnTo>
                <a:lnTo>
                  <a:pt x="43130" y="5552"/>
                </a:lnTo>
                <a:lnTo>
                  <a:pt x="20685" y="20700"/>
                </a:lnTo>
                <a:lnTo>
                  <a:pt x="5550" y="43183"/>
                </a:lnTo>
                <a:lnTo>
                  <a:pt x="0" y="70738"/>
                </a:lnTo>
                <a:lnTo>
                  <a:pt x="0" y="532384"/>
                </a:lnTo>
                <a:lnTo>
                  <a:pt x="5550" y="559939"/>
                </a:lnTo>
                <a:lnTo>
                  <a:pt x="20685" y="582422"/>
                </a:lnTo>
                <a:lnTo>
                  <a:pt x="43130" y="597570"/>
                </a:lnTo>
                <a:lnTo>
                  <a:pt x="70612" y="603123"/>
                </a:lnTo>
                <a:lnTo>
                  <a:pt x="353440" y="603123"/>
                </a:lnTo>
                <a:lnTo>
                  <a:pt x="380996" y="597570"/>
                </a:lnTo>
                <a:lnTo>
                  <a:pt x="403479" y="582422"/>
                </a:lnTo>
                <a:lnTo>
                  <a:pt x="418627" y="559939"/>
                </a:lnTo>
                <a:lnTo>
                  <a:pt x="424180" y="532384"/>
                </a:lnTo>
                <a:lnTo>
                  <a:pt x="424180" y="70738"/>
                </a:lnTo>
                <a:lnTo>
                  <a:pt x="418627" y="43183"/>
                </a:lnTo>
                <a:lnTo>
                  <a:pt x="403478" y="20700"/>
                </a:lnTo>
                <a:lnTo>
                  <a:pt x="380996" y="5552"/>
                </a:lnTo>
                <a:lnTo>
                  <a:pt x="35344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9"/>
          <p:cNvSpPr/>
          <p:nvPr/>
        </p:nvSpPr>
        <p:spPr>
          <a:xfrm>
            <a:off x="5165682" y="2438400"/>
            <a:ext cx="710545" cy="1115398"/>
          </a:xfrm>
          <a:custGeom>
            <a:avLst/>
            <a:gdLst/>
            <a:ahLst/>
            <a:cxnLst/>
            <a:rect l="l" t="t" r="r" b="b"/>
            <a:pathLst>
              <a:path w="424179" h="603250">
                <a:moveTo>
                  <a:pt x="353440" y="0"/>
                </a:moveTo>
                <a:lnTo>
                  <a:pt x="70612" y="0"/>
                </a:lnTo>
                <a:lnTo>
                  <a:pt x="43130" y="5552"/>
                </a:lnTo>
                <a:lnTo>
                  <a:pt x="20685" y="20700"/>
                </a:lnTo>
                <a:lnTo>
                  <a:pt x="5550" y="43183"/>
                </a:lnTo>
                <a:lnTo>
                  <a:pt x="0" y="70738"/>
                </a:lnTo>
                <a:lnTo>
                  <a:pt x="0" y="532384"/>
                </a:lnTo>
                <a:lnTo>
                  <a:pt x="5550" y="559939"/>
                </a:lnTo>
                <a:lnTo>
                  <a:pt x="20685" y="582422"/>
                </a:lnTo>
                <a:lnTo>
                  <a:pt x="43130" y="597570"/>
                </a:lnTo>
                <a:lnTo>
                  <a:pt x="70612" y="603123"/>
                </a:lnTo>
                <a:lnTo>
                  <a:pt x="353440" y="603123"/>
                </a:lnTo>
                <a:lnTo>
                  <a:pt x="380996" y="597570"/>
                </a:lnTo>
                <a:lnTo>
                  <a:pt x="403479" y="582422"/>
                </a:lnTo>
                <a:lnTo>
                  <a:pt x="418627" y="559939"/>
                </a:lnTo>
                <a:lnTo>
                  <a:pt x="424180" y="532384"/>
                </a:lnTo>
                <a:lnTo>
                  <a:pt x="424180" y="70738"/>
                </a:lnTo>
                <a:lnTo>
                  <a:pt x="418627" y="43183"/>
                </a:lnTo>
                <a:lnTo>
                  <a:pt x="403478" y="20700"/>
                </a:lnTo>
                <a:lnTo>
                  <a:pt x="380996" y="5552"/>
                </a:lnTo>
                <a:lnTo>
                  <a:pt x="35344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9"/>
          <p:cNvSpPr/>
          <p:nvPr/>
        </p:nvSpPr>
        <p:spPr>
          <a:xfrm>
            <a:off x="5994583" y="2336309"/>
            <a:ext cx="710545" cy="1217489"/>
          </a:xfrm>
          <a:custGeom>
            <a:avLst/>
            <a:gdLst/>
            <a:ahLst/>
            <a:cxnLst/>
            <a:rect l="l" t="t" r="r" b="b"/>
            <a:pathLst>
              <a:path w="424179" h="603250">
                <a:moveTo>
                  <a:pt x="353440" y="0"/>
                </a:moveTo>
                <a:lnTo>
                  <a:pt x="70612" y="0"/>
                </a:lnTo>
                <a:lnTo>
                  <a:pt x="43130" y="5552"/>
                </a:lnTo>
                <a:lnTo>
                  <a:pt x="20685" y="20700"/>
                </a:lnTo>
                <a:lnTo>
                  <a:pt x="5550" y="43183"/>
                </a:lnTo>
                <a:lnTo>
                  <a:pt x="0" y="70738"/>
                </a:lnTo>
                <a:lnTo>
                  <a:pt x="0" y="532384"/>
                </a:lnTo>
                <a:lnTo>
                  <a:pt x="5550" y="559939"/>
                </a:lnTo>
                <a:lnTo>
                  <a:pt x="20685" y="582422"/>
                </a:lnTo>
                <a:lnTo>
                  <a:pt x="43130" y="597570"/>
                </a:lnTo>
                <a:lnTo>
                  <a:pt x="70612" y="603123"/>
                </a:lnTo>
                <a:lnTo>
                  <a:pt x="353440" y="603123"/>
                </a:lnTo>
                <a:lnTo>
                  <a:pt x="380996" y="597570"/>
                </a:lnTo>
                <a:lnTo>
                  <a:pt x="403479" y="582422"/>
                </a:lnTo>
                <a:lnTo>
                  <a:pt x="418627" y="559939"/>
                </a:lnTo>
                <a:lnTo>
                  <a:pt x="424180" y="532384"/>
                </a:lnTo>
                <a:lnTo>
                  <a:pt x="424180" y="70738"/>
                </a:lnTo>
                <a:lnTo>
                  <a:pt x="418627" y="43183"/>
                </a:lnTo>
                <a:lnTo>
                  <a:pt x="403478" y="20700"/>
                </a:lnTo>
                <a:lnTo>
                  <a:pt x="380996" y="5552"/>
                </a:lnTo>
                <a:lnTo>
                  <a:pt x="35344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81"/>
          <p:cNvSpPr txBox="1"/>
          <p:nvPr/>
        </p:nvSpPr>
        <p:spPr>
          <a:xfrm>
            <a:off x="2722569" y="3823640"/>
            <a:ext cx="57847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114" dirty="0">
                <a:solidFill>
                  <a:srgbClr val="990033"/>
                </a:solidFill>
                <a:latin typeface="Tahoma"/>
                <a:cs typeface="Tahoma"/>
              </a:rPr>
              <a:t>2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/>
                <a:cs typeface="Tahoma"/>
              </a:rPr>
              <a:t>*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57" name="object 61"/>
          <p:cNvSpPr txBox="1"/>
          <p:nvPr/>
        </p:nvSpPr>
        <p:spPr>
          <a:xfrm>
            <a:off x="3495453" y="3848319"/>
            <a:ext cx="669033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/>
                <a:cs typeface="Tahoma"/>
              </a:rPr>
              <a:t>202</a:t>
            </a:r>
            <a:r>
              <a:rPr lang="ru-RU" sz="1400" b="1" spc="-95" dirty="0">
                <a:solidFill>
                  <a:srgbClr val="990033"/>
                </a:solidFill>
                <a:latin typeface="Tahoma"/>
                <a:cs typeface="Tahoma"/>
              </a:rPr>
              <a:t>3</a:t>
            </a:r>
            <a:r>
              <a:rPr kumimoji="0" sz="1400" b="1" i="0" u="none" strike="noStrike" kern="1200" cap="none" spc="-22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/>
                <a:cs typeface="Tahoma"/>
              </a:rPr>
              <a:t>*</a:t>
            </a:r>
            <a:r>
              <a:rPr kumimoji="0" sz="1400" b="1" i="0" u="none" strike="noStrike" kern="1200" cap="none" spc="-215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/>
                <a:cs typeface="Tahoma"/>
              </a:rPr>
              <a:t>*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256743" y="151109"/>
            <a:ext cx="6826470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КАКИЕ НАЛОГИ ЗАЧИСЛЯЮТСЯ НА ТЕРРИТОРИИ  ГОРОДСКОГО ОКРУГА</a:t>
            </a:r>
            <a:endParaRPr kumimoji="0" sz="2000" b="1" i="0" u="none" strike="noStrike" kern="1200" cap="none" normalizeH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5080" lvl="0" indent="0" algn="ctr" defTabSz="914400" rtl="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42493"/>
              </p:ext>
            </p:extLst>
          </p:nvPr>
        </p:nvGraphicFramePr>
        <p:xfrm>
          <a:off x="13971" y="838200"/>
          <a:ext cx="6831329" cy="52174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09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2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Налоги и сборы, установленные законодательством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 городского округа на 2023 год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Налог на доходы физических лиц, в том числе: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единому нормативу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дополнительному нормативу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1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Доходы от уплаты акцизов на нефтепродукты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202">
                <a:tc gridSpan="2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Налоги со специальными налоговыми режимами, в том числе: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налог, взимаемый в связи с УСН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17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 Плата за негативное воздействие на окружающую среду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100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 Государственная пошлина (в зависимости от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установленных полномочий)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5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 Налог на имущество физических лиц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5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 Земельный налог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100%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489" marR="354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F6F711-0F6F-93E3-78B8-09B794D866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16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524412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6490" y="76200"/>
            <a:ext cx="6561433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ИЗ КАКИХ ПОСТУПЛЕНИЙ ФОРМИРУЮТСЯ ДОХОДЫ БЮДЖЕТА</a:t>
            </a:r>
            <a:r>
              <a:rPr kumimoji="0" lang="ru-RU" sz="2000" b="1" i="0" u="none" strike="noStrike" kern="1200" cap="none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ГОРОДСКОГО  ОКРУГА </a:t>
            </a:r>
          </a:p>
          <a:p>
            <a:pPr marL="12700" marR="48260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202</a:t>
            </a:r>
            <a:r>
              <a:rPr lang="ru-RU" sz="2000" b="1" dirty="0">
                <a:solidFill>
                  <a:srgbClr val="7F2F2D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4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-202</a:t>
            </a:r>
            <a:r>
              <a:rPr lang="ru-RU" sz="2000" b="1" dirty="0">
                <a:solidFill>
                  <a:srgbClr val="7F2F2D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6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ГОДАХ</a:t>
            </a:r>
          </a:p>
          <a:p>
            <a:pPr marL="0" marR="508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                                                          </a:t>
            </a:r>
            <a:r>
              <a:rPr kumimoji="0" lang="ru-RU" sz="1200" b="0" i="0" u="none" strike="noStrike" kern="1200" cap="none" spc="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млн</a:t>
            </a:r>
            <a:r>
              <a:rPr kumimoji="0" lang="ru-RU" sz="1200" b="0" i="0" u="none" strike="noStrike" kern="1200" cap="none" spc="-114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sz="1200" b="0" i="0" u="none" strike="noStrike" kern="1200" cap="none" spc="-8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7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</a:t>
            </a:r>
            <a:r>
              <a:rPr kumimoji="0" lang="ru-RU" sz="1200" b="0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блей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5393" y="7455462"/>
            <a:ext cx="36114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7F2F2D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8793" y="6395974"/>
            <a:ext cx="534340" cy="817674"/>
          </a:xfrm>
          <a:custGeom>
            <a:avLst/>
            <a:gdLst/>
            <a:ahLst/>
            <a:cxnLst/>
            <a:rect l="l" t="t" r="r" b="b"/>
            <a:pathLst>
              <a:path w="322580" h="1815465">
                <a:moveTo>
                  <a:pt x="268605" y="0"/>
                </a:moveTo>
                <a:lnTo>
                  <a:pt x="53721" y="0"/>
                </a:lnTo>
                <a:lnTo>
                  <a:pt x="32805" y="4214"/>
                </a:lnTo>
                <a:lnTo>
                  <a:pt x="15730" y="15716"/>
                </a:lnTo>
                <a:lnTo>
                  <a:pt x="4220" y="32789"/>
                </a:lnTo>
                <a:lnTo>
                  <a:pt x="0" y="53721"/>
                </a:lnTo>
                <a:lnTo>
                  <a:pt x="0" y="1761363"/>
                </a:lnTo>
                <a:lnTo>
                  <a:pt x="4220" y="1782294"/>
                </a:lnTo>
                <a:lnTo>
                  <a:pt x="15730" y="1799367"/>
                </a:lnTo>
                <a:lnTo>
                  <a:pt x="32805" y="1810869"/>
                </a:lnTo>
                <a:lnTo>
                  <a:pt x="53721" y="1815084"/>
                </a:lnTo>
                <a:lnTo>
                  <a:pt x="268605" y="1815084"/>
                </a:lnTo>
                <a:lnTo>
                  <a:pt x="289504" y="1810869"/>
                </a:lnTo>
                <a:lnTo>
                  <a:pt x="306595" y="1799367"/>
                </a:lnTo>
                <a:lnTo>
                  <a:pt x="318130" y="1782294"/>
                </a:lnTo>
                <a:lnTo>
                  <a:pt x="322364" y="1761363"/>
                </a:lnTo>
                <a:lnTo>
                  <a:pt x="322364" y="53721"/>
                </a:lnTo>
                <a:lnTo>
                  <a:pt x="318130" y="32789"/>
                </a:lnTo>
                <a:lnTo>
                  <a:pt x="306595" y="15716"/>
                </a:lnTo>
                <a:lnTo>
                  <a:pt x="289504" y="4214"/>
                </a:lnTo>
                <a:lnTo>
                  <a:pt x="268605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5410" y="7446391"/>
            <a:ext cx="41198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7F2F2D"/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37664" y="6248400"/>
            <a:ext cx="503679" cy="965624"/>
          </a:xfrm>
          <a:custGeom>
            <a:avLst/>
            <a:gdLst/>
            <a:ahLst/>
            <a:cxnLst/>
            <a:rect l="l" t="t" r="r" b="b"/>
            <a:pathLst>
              <a:path w="322580" h="2031365">
                <a:moveTo>
                  <a:pt x="268605" y="0"/>
                </a:moveTo>
                <a:lnTo>
                  <a:pt x="53721" y="0"/>
                </a:lnTo>
                <a:lnTo>
                  <a:pt x="32789" y="4214"/>
                </a:lnTo>
                <a:lnTo>
                  <a:pt x="15716" y="15716"/>
                </a:lnTo>
                <a:lnTo>
                  <a:pt x="4214" y="32789"/>
                </a:lnTo>
                <a:lnTo>
                  <a:pt x="0" y="53721"/>
                </a:lnTo>
                <a:lnTo>
                  <a:pt x="0" y="1977390"/>
                </a:lnTo>
                <a:lnTo>
                  <a:pt x="4214" y="1998321"/>
                </a:lnTo>
                <a:lnTo>
                  <a:pt x="15716" y="2015394"/>
                </a:lnTo>
                <a:lnTo>
                  <a:pt x="32789" y="2026896"/>
                </a:lnTo>
                <a:lnTo>
                  <a:pt x="53721" y="2031111"/>
                </a:lnTo>
                <a:lnTo>
                  <a:pt x="268605" y="2031111"/>
                </a:lnTo>
                <a:lnTo>
                  <a:pt x="289536" y="2026896"/>
                </a:lnTo>
                <a:lnTo>
                  <a:pt x="306609" y="2015394"/>
                </a:lnTo>
                <a:lnTo>
                  <a:pt x="318111" y="1998321"/>
                </a:lnTo>
                <a:lnTo>
                  <a:pt x="322326" y="1977390"/>
                </a:lnTo>
                <a:lnTo>
                  <a:pt x="322326" y="53721"/>
                </a:lnTo>
                <a:lnTo>
                  <a:pt x="318111" y="32789"/>
                </a:lnTo>
                <a:lnTo>
                  <a:pt x="306609" y="15716"/>
                </a:lnTo>
                <a:lnTo>
                  <a:pt x="289536" y="4214"/>
                </a:lnTo>
                <a:lnTo>
                  <a:pt x="268605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4107" y="6538610"/>
            <a:ext cx="511970" cy="674288"/>
          </a:xfrm>
          <a:custGeom>
            <a:avLst/>
            <a:gdLst/>
            <a:ahLst/>
            <a:cxnLst/>
            <a:rect l="l" t="t" r="r" b="b"/>
            <a:pathLst>
              <a:path w="322580" h="1599565">
                <a:moveTo>
                  <a:pt x="268605" y="0"/>
                </a:moveTo>
                <a:lnTo>
                  <a:pt x="53721" y="0"/>
                </a:lnTo>
                <a:lnTo>
                  <a:pt x="32811" y="4214"/>
                </a:lnTo>
                <a:lnTo>
                  <a:pt x="15735" y="15716"/>
                </a:lnTo>
                <a:lnTo>
                  <a:pt x="4221" y="32789"/>
                </a:lnTo>
                <a:lnTo>
                  <a:pt x="0" y="53720"/>
                </a:lnTo>
                <a:lnTo>
                  <a:pt x="0" y="1545335"/>
                </a:lnTo>
                <a:lnTo>
                  <a:pt x="4221" y="1566267"/>
                </a:lnTo>
                <a:lnTo>
                  <a:pt x="15735" y="1583340"/>
                </a:lnTo>
                <a:lnTo>
                  <a:pt x="32811" y="1594842"/>
                </a:lnTo>
                <a:lnTo>
                  <a:pt x="53721" y="1599056"/>
                </a:lnTo>
                <a:lnTo>
                  <a:pt x="268605" y="1599056"/>
                </a:lnTo>
                <a:lnTo>
                  <a:pt x="289522" y="1594842"/>
                </a:lnTo>
                <a:lnTo>
                  <a:pt x="306601" y="1583340"/>
                </a:lnTo>
                <a:lnTo>
                  <a:pt x="318116" y="1566267"/>
                </a:lnTo>
                <a:lnTo>
                  <a:pt x="322338" y="1545335"/>
                </a:lnTo>
                <a:lnTo>
                  <a:pt x="322338" y="53720"/>
                </a:lnTo>
                <a:lnTo>
                  <a:pt x="318116" y="32789"/>
                </a:lnTo>
                <a:lnTo>
                  <a:pt x="306601" y="15716"/>
                </a:lnTo>
                <a:lnTo>
                  <a:pt x="289522" y="4214"/>
                </a:lnTo>
                <a:lnTo>
                  <a:pt x="268605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6201" y="7454900"/>
            <a:ext cx="40778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7F2F2D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254" y="7454900"/>
            <a:ext cx="40754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93313" y="6556781"/>
            <a:ext cx="493893" cy="637946"/>
          </a:xfrm>
          <a:custGeom>
            <a:avLst/>
            <a:gdLst/>
            <a:ahLst/>
            <a:cxnLst/>
            <a:rect l="l" t="t" r="r" b="b"/>
            <a:pathLst>
              <a:path w="322579" h="379095">
                <a:moveTo>
                  <a:pt x="268604" y="0"/>
                </a:moveTo>
                <a:lnTo>
                  <a:pt x="53720" y="0"/>
                </a:lnTo>
                <a:lnTo>
                  <a:pt x="32843" y="4214"/>
                </a:lnTo>
                <a:lnTo>
                  <a:pt x="15763" y="15716"/>
                </a:lnTo>
                <a:lnTo>
                  <a:pt x="4232" y="32789"/>
                </a:lnTo>
                <a:lnTo>
                  <a:pt x="0" y="53720"/>
                </a:lnTo>
                <a:lnTo>
                  <a:pt x="0" y="325246"/>
                </a:lnTo>
                <a:lnTo>
                  <a:pt x="4232" y="346124"/>
                </a:lnTo>
                <a:lnTo>
                  <a:pt x="15763" y="363204"/>
                </a:lnTo>
                <a:lnTo>
                  <a:pt x="32843" y="374735"/>
                </a:lnTo>
                <a:lnTo>
                  <a:pt x="53720" y="378967"/>
                </a:lnTo>
                <a:lnTo>
                  <a:pt x="268604" y="378967"/>
                </a:lnTo>
                <a:lnTo>
                  <a:pt x="289536" y="374735"/>
                </a:lnTo>
                <a:lnTo>
                  <a:pt x="306609" y="363204"/>
                </a:lnTo>
                <a:lnTo>
                  <a:pt x="318111" y="346124"/>
                </a:lnTo>
                <a:lnTo>
                  <a:pt x="322325" y="325246"/>
                </a:lnTo>
                <a:lnTo>
                  <a:pt x="322325" y="53720"/>
                </a:lnTo>
                <a:lnTo>
                  <a:pt x="318111" y="32789"/>
                </a:lnTo>
                <a:lnTo>
                  <a:pt x="306609" y="15716"/>
                </a:lnTo>
                <a:lnTo>
                  <a:pt x="289536" y="4214"/>
                </a:lnTo>
                <a:lnTo>
                  <a:pt x="268604" y="0"/>
                </a:lnTo>
                <a:close/>
              </a:path>
            </a:pathLst>
          </a:custGeom>
          <a:solidFill>
            <a:srgbClr val="4672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40607" y="7454900"/>
            <a:ext cx="41313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74809" y="6468341"/>
            <a:ext cx="486097" cy="752001"/>
          </a:xfrm>
          <a:custGeom>
            <a:avLst/>
            <a:gdLst/>
            <a:ahLst/>
            <a:cxnLst/>
            <a:rect l="l" t="t" r="r" b="b"/>
            <a:pathLst>
              <a:path w="322579" h="447040">
                <a:moveTo>
                  <a:pt x="268604" y="0"/>
                </a:moveTo>
                <a:lnTo>
                  <a:pt x="53721" y="0"/>
                </a:lnTo>
                <a:lnTo>
                  <a:pt x="32789" y="4214"/>
                </a:lnTo>
                <a:lnTo>
                  <a:pt x="15716" y="15716"/>
                </a:lnTo>
                <a:lnTo>
                  <a:pt x="4214" y="32789"/>
                </a:lnTo>
                <a:lnTo>
                  <a:pt x="0" y="53721"/>
                </a:lnTo>
                <a:lnTo>
                  <a:pt x="0" y="392811"/>
                </a:lnTo>
                <a:lnTo>
                  <a:pt x="4214" y="413742"/>
                </a:lnTo>
                <a:lnTo>
                  <a:pt x="15716" y="430815"/>
                </a:lnTo>
                <a:lnTo>
                  <a:pt x="32789" y="442317"/>
                </a:lnTo>
                <a:lnTo>
                  <a:pt x="53721" y="446532"/>
                </a:lnTo>
                <a:lnTo>
                  <a:pt x="268604" y="446532"/>
                </a:lnTo>
                <a:lnTo>
                  <a:pt x="289482" y="442317"/>
                </a:lnTo>
                <a:lnTo>
                  <a:pt x="306562" y="430815"/>
                </a:lnTo>
                <a:lnTo>
                  <a:pt x="318093" y="413742"/>
                </a:lnTo>
                <a:lnTo>
                  <a:pt x="322325" y="392811"/>
                </a:lnTo>
                <a:lnTo>
                  <a:pt x="322325" y="53721"/>
                </a:lnTo>
                <a:lnTo>
                  <a:pt x="318093" y="32789"/>
                </a:lnTo>
                <a:lnTo>
                  <a:pt x="306562" y="15716"/>
                </a:lnTo>
                <a:lnTo>
                  <a:pt x="289482" y="4214"/>
                </a:lnTo>
                <a:lnTo>
                  <a:pt x="268604" y="0"/>
                </a:lnTo>
                <a:close/>
              </a:path>
            </a:pathLst>
          </a:custGeom>
          <a:solidFill>
            <a:srgbClr val="4672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09749" y="6654470"/>
            <a:ext cx="492558" cy="565872"/>
          </a:xfrm>
          <a:custGeom>
            <a:avLst/>
            <a:gdLst/>
            <a:ahLst/>
            <a:cxnLst/>
            <a:rect l="l" t="t" r="r" b="b"/>
            <a:pathLst>
              <a:path w="322580" h="373379">
                <a:moveTo>
                  <a:pt x="268605" y="0"/>
                </a:moveTo>
                <a:lnTo>
                  <a:pt x="53720" y="0"/>
                </a:lnTo>
                <a:lnTo>
                  <a:pt x="32843" y="4232"/>
                </a:lnTo>
                <a:lnTo>
                  <a:pt x="15763" y="15763"/>
                </a:lnTo>
                <a:lnTo>
                  <a:pt x="4232" y="32843"/>
                </a:lnTo>
                <a:lnTo>
                  <a:pt x="0" y="53720"/>
                </a:lnTo>
                <a:lnTo>
                  <a:pt x="0" y="319404"/>
                </a:lnTo>
                <a:lnTo>
                  <a:pt x="4232" y="340336"/>
                </a:lnTo>
                <a:lnTo>
                  <a:pt x="15763" y="357409"/>
                </a:lnTo>
                <a:lnTo>
                  <a:pt x="32843" y="368911"/>
                </a:lnTo>
                <a:lnTo>
                  <a:pt x="53720" y="373125"/>
                </a:lnTo>
                <a:lnTo>
                  <a:pt x="268605" y="373125"/>
                </a:lnTo>
                <a:lnTo>
                  <a:pt x="289536" y="368911"/>
                </a:lnTo>
                <a:lnTo>
                  <a:pt x="306609" y="357409"/>
                </a:lnTo>
                <a:lnTo>
                  <a:pt x="318111" y="340336"/>
                </a:lnTo>
                <a:lnTo>
                  <a:pt x="322325" y="319404"/>
                </a:lnTo>
                <a:lnTo>
                  <a:pt x="322325" y="53720"/>
                </a:lnTo>
                <a:lnTo>
                  <a:pt x="318111" y="32843"/>
                </a:lnTo>
                <a:lnTo>
                  <a:pt x="306609" y="15763"/>
                </a:lnTo>
                <a:lnTo>
                  <a:pt x="289536" y="4232"/>
                </a:lnTo>
                <a:lnTo>
                  <a:pt x="268605" y="0"/>
                </a:lnTo>
                <a:close/>
              </a:path>
            </a:pathLst>
          </a:custGeom>
          <a:solidFill>
            <a:srgbClr val="4672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10154" y="7454900"/>
            <a:ext cx="461646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46726B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53834" y="7454900"/>
            <a:ext cx="46596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7F2F2D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410200" y="6106299"/>
            <a:ext cx="449238" cy="1097465"/>
          </a:xfrm>
          <a:custGeom>
            <a:avLst/>
            <a:gdLst/>
            <a:ahLst/>
            <a:cxnLst/>
            <a:rect l="l" t="t" r="r" b="b"/>
            <a:pathLst>
              <a:path w="322579" h="789304">
                <a:moveTo>
                  <a:pt x="268604" y="0"/>
                </a:moveTo>
                <a:lnTo>
                  <a:pt x="53720" y="0"/>
                </a:lnTo>
                <a:lnTo>
                  <a:pt x="32843" y="4214"/>
                </a:lnTo>
                <a:lnTo>
                  <a:pt x="15763" y="15716"/>
                </a:lnTo>
                <a:lnTo>
                  <a:pt x="4232" y="32789"/>
                </a:lnTo>
                <a:lnTo>
                  <a:pt x="0" y="53720"/>
                </a:lnTo>
                <a:lnTo>
                  <a:pt x="0" y="735329"/>
                </a:lnTo>
                <a:lnTo>
                  <a:pt x="4232" y="756261"/>
                </a:lnTo>
                <a:lnTo>
                  <a:pt x="15763" y="773334"/>
                </a:lnTo>
                <a:lnTo>
                  <a:pt x="32843" y="784836"/>
                </a:lnTo>
                <a:lnTo>
                  <a:pt x="53720" y="789050"/>
                </a:lnTo>
                <a:lnTo>
                  <a:pt x="268604" y="789050"/>
                </a:lnTo>
                <a:lnTo>
                  <a:pt x="289536" y="784836"/>
                </a:lnTo>
                <a:lnTo>
                  <a:pt x="306609" y="773334"/>
                </a:lnTo>
                <a:lnTo>
                  <a:pt x="318111" y="756261"/>
                </a:lnTo>
                <a:lnTo>
                  <a:pt x="322325" y="735329"/>
                </a:lnTo>
                <a:lnTo>
                  <a:pt x="322325" y="53720"/>
                </a:lnTo>
                <a:lnTo>
                  <a:pt x="318111" y="32789"/>
                </a:lnTo>
                <a:lnTo>
                  <a:pt x="306609" y="15716"/>
                </a:lnTo>
                <a:lnTo>
                  <a:pt x="289536" y="4214"/>
                </a:lnTo>
                <a:lnTo>
                  <a:pt x="268604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55618" y="7454900"/>
            <a:ext cx="38315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7F2F2D"/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096000" y="6066708"/>
            <a:ext cx="448309" cy="1147317"/>
          </a:xfrm>
          <a:custGeom>
            <a:avLst/>
            <a:gdLst/>
            <a:ahLst/>
            <a:cxnLst/>
            <a:rect l="l" t="t" r="r" b="b"/>
            <a:pathLst>
              <a:path w="322579" h="685800">
                <a:moveTo>
                  <a:pt x="268604" y="0"/>
                </a:moveTo>
                <a:lnTo>
                  <a:pt x="53720" y="0"/>
                </a:lnTo>
                <a:lnTo>
                  <a:pt x="32843" y="4232"/>
                </a:lnTo>
                <a:lnTo>
                  <a:pt x="15763" y="15763"/>
                </a:lnTo>
                <a:lnTo>
                  <a:pt x="4232" y="32843"/>
                </a:lnTo>
                <a:lnTo>
                  <a:pt x="0" y="53721"/>
                </a:lnTo>
                <a:lnTo>
                  <a:pt x="0" y="632079"/>
                </a:lnTo>
                <a:lnTo>
                  <a:pt x="4232" y="653010"/>
                </a:lnTo>
                <a:lnTo>
                  <a:pt x="15763" y="670083"/>
                </a:lnTo>
                <a:lnTo>
                  <a:pt x="32843" y="681585"/>
                </a:lnTo>
                <a:lnTo>
                  <a:pt x="53720" y="685800"/>
                </a:lnTo>
                <a:lnTo>
                  <a:pt x="268604" y="685800"/>
                </a:lnTo>
                <a:lnTo>
                  <a:pt x="289536" y="681585"/>
                </a:lnTo>
                <a:lnTo>
                  <a:pt x="306609" y="670083"/>
                </a:lnTo>
                <a:lnTo>
                  <a:pt x="318111" y="653010"/>
                </a:lnTo>
                <a:lnTo>
                  <a:pt x="322325" y="632079"/>
                </a:lnTo>
                <a:lnTo>
                  <a:pt x="322325" y="53721"/>
                </a:lnTo>
                <a:lnTo>
                  <a:pt x="318111" y="32843"/>
                </a:lnTo>
                <a:lnTo>
                  <a:pt x="306609" y="15763"/>
                </a:lnTo>
                <a:lnTo>
                  <a:pt x="289536" y="4232"/>
                </a:lnTo>
                <a:lnTo>
                  <a:pt x="268604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48200" y="5976416"/>
            <a:ext cx="509921" cy="1226287"/>
          </a:xfrm>
          <a:custGeom>
            <a:avLst/>
            <a:gdLst/>
            <a:ahLst/>
            <a:cxnLst/>
            <a:rect l="l" t="t" r="r" b="b"/>
            <a:pathLst>
              <a:path w="322579" h="893445">
                <a:moveTo>
                  <a:pt x="268604" y="0"/>
                </a:moveTo>
                <a:lnTo>
                  <a:pt x="53720" y="0"/>
                </a:lnTo>
                <a:lnTo>
                  <a:pt x="32789" y="4232"/>
                </a:lnTo>
                <a:lnTo>
                  <a:pt x="15716" y="15763"/>
                </a:lnTo>
                <a:lnTo>
                  <a:pt x="4214" y="32843"/>
                </a:lnTo>
                <a:lnTo>
                  <a:pt x="0" y="53720"/>
                </a:lnTo>
                <a:lnTo>
                  <a:pt x="0" y="839343"/>
                </a:lnTo>
                <a:lnTo>
                  <a:pt x="4214" y="860274"/>
                </a:lnTo>
                <a:lnTo>
                  <a:pt x="15716" y="877347"/>
                </a:lnTo>
                <a:lnTo>
                  <a:pt x="32789" y="888849"/>
                </a:lnTo>
                <a:lnTo>
                  <a:pt x="53720" y="893063"/>
                </a:lnTo>
                <a:lnTo>
                  <a:pt x="268604" y="893063"/>
                </a:lnTo>
                <a:lnTo>
                  <a:pt x="289536" y="888849"/>
                </a:lnTo>
                <a:lnTo>
                  <a:pt x="306609" y="877347"/>
                </a:lnTo>
                <a:lnTo>
                  <a:pt x="318111" y="860274"/>
                </a:lnTo>
                <a:lnTo>
                  <a:pt x="322325" y="839343"/>
                </a:lnTo>
                <a:lnTo>
                  <a:pt x="322325" y="53720"/>
                </a:lnTo>
                <a:lnTo>
                  <a:pt x="318111" y="32843"/>
                </a:lnTo>
                <a:lnTo>
                  <a:pt x="306609" y="15763"/>
                </a:lnTo>
                <a:lnTo>
                  <a:pt x="289536" y="4232"/>
                </a:lnTo>
                <a:lnTo>
                  <a:pt x="268604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852050" y="7454900"/>
            <a:ext cx="48194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spc="-90" dirty="0">
                <a:solidFill>
                  <a:srgbClr val="7F2F2D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16075" y="5211233"/>
            <a:ext cx="123540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985" marR="5080" lvl="0" indent="-1219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ого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ые 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доходы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34185" y="5211232"/>
            <a:ext cx="14431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lvl="0" indent="-2165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Нена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ого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ые 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доходы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65633" y="5211231"/>
            <a:ext cx="16004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5080" lvl="0" indent="-6731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0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</a:t>
            </a:r>
            <a:r>
              <a:rPr kumimoji="0" sz="1600" b="1" i="0" u="none" strike="noStrike" kern="1200" cap="none" spc="-35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</a:t>
            </a:r>
            <a:r>
              <a:rPr kumimoji="0" sz="1600" b="1" i="0" u="none" strike="noStrike" kern="1200" cap="none" spc="-90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зв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озм</a:t>
            </a:r>
            <a:r>
              <a:rPr kumimoji="0" sz="1600" b="1" i="0" u="none" strike="noStrike" kern="1200" cap="none" spc="5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</a:t>
            </a:r>
            <a:r>
              <a:rPr kumimoji="0" sz="1600" b="1" i="0" u="none" strike="noStrike" kern="1200" cap="none" spc="-60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здн</a:t>
            </a:r>
            <a:r>
              <a:rPr kumimoji="0" sz="1600" b="1" i="0" u="none" strike="noStrike" kern="1200" cap="none" spc="-70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ы</a:t>
            </a:r>
            <a:r>
              <a:rPr kumimoji="0" sz="1600" b="1" i="0" u="none" strike="noStrike" kern="1200" cap="none" spc="35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sz="1600" b="1" i="0" u="none" strike="noStrike" kern="1200" cap="none" spc="-45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поступления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71919" y="5236464"/>
            <a:ext cx="6274435" cy="2319020"/>
            <a:chOff x="171919" y="5236464"/>
            <a:chExt cx="6274435" cy="2319020"/>
          </a:xfrm>
        </p:grpSpPr>
        <p:sp>
          <p:nvSpPr>
            <p:cNvPr id="62" name="object 62"/>
            <p:cNvSpPr/>
            <p:nvPr/>
          </p:nvSpPr>
          <p:spPr>
            <a:xfrm>
              <a:off x="2231008" y="5236464"/>
              <a:ext cx="2194560" cy="2319020"/>
            </a:xfrm>
            <a:custGeom>
              <a:avLst/>
              <a:gdLst/>
              <a:ahLst/>
              <a:cxnLst/>
              <a:rect l="l" t="t" r="r" b="b"/>
              <a:pathLst>
                <a:path w="2194560" h="2319020">
                  <a:moveTo>
                    <a:pt x="0" y="2318512"/>
                  </a:moveTo>
                  <a:lnTo>
                    <a:pt x="0" y="0"/>
                  </a:lnTo>
                </a:path>
                <a:path w="2194560" h="2319020">
                  <a:moveTo>
                    <a:pt x="2194433" y="2318512"/>
                  </a:moveTo>
                  <a:lnTo>
                    <a:pt x="2194433" y="0"/>
                  </a:lnTo>
                </a:path>
              </a:pathLst>
            </a:custGeom>
            <a:ln w="6350">
              <a:solidFill>
                <a:srgbClr val="6C99C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71919" y="7391908"/>
              <a:ext cx="6274435" cy="0"/>
            </a:xfrm>
            <a:custGeom>
              <a:avLst/>
              <a:gdLst/>
              <a:ahLst/>
              <a:cxnLst/>
              <a:rect l="l" t="t" r="r" b="b"/>
              <a:pathLst>
                <a:path w="6274435">
                  <a:moveTo>
                    <a:pt x="0" y="0"/>
                  </a:moveTo>
                  <a:lnTo>
                    <a:pt x="6274346" y="0"/>
                  </a:lnTo>
                </a:path>
              </a:pathLst>
            </a:custGeom>
            <a:ln w="6350">
              <a:solidFill>
                <a:srgbClr val="6C99C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object 6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 marR="0" lvl="0" indent="0" algn="l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10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Verdana"/>
                <a:ea typeface="+mn-ea"/>
              </a:rPr>
              <a:pPr marL="5334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-10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69" name="Text Box 1058"/>
          <p:cNvSpPr txBox="1">
            <a:spLocks noChangeArrowheads="1"/>
          </p:cNvSpPr>
          <p:nvPr/>
        </p:nvSpPr>
        <p:spPr bwMode="auto">
          <a:xfrm>
            <a:off x="250336" y="6106299"/>
            <a:ext cx="353649" cy="10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849,6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0" name="Text Box 1060"/>
          <p:cNvSpPr txBox="1">
            <a:spLocks noChangeArrowheads="1"/>
          </p:cNvSpPr>
          <p:nvPr/>
        </p:nvSpPr>
        <p:spPr bwMode="auto">
          <a:xfrm>
            <a:off x="949723" y="6445822"/>
            <a:ext cx="276323" cy="596421"/>
          </a:xfrm>
          <a:prstGeom prst="rect">
            <a:avLst/>
          </a:prstGeom>
          <a:noFill/>
          <a:ln>
            <a:noFill/>
          </a:ln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905,3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1" name="Text Box 1059"/>
          <p:cNvSpPr txBox="1">
            <a:spLocks noChangeArrowheads="1"/>
          </p:cNvSpPr>
          <p:nvPr/>
        </p:nvSpPr>
        <p:spPr bwMode="auto">
          <a:xfrm>
            <a:off x="1694253" y="5761573"/>
            <a:ext cx="190500" cy="13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10" dirty="0">
                <a:solidFill>
                  <a:srgbClr val="FFFF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962,9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2" name="Text Box 1057"/>
          <p:cNvSpPr txBox="1">
            <a:spLocks noChangeArrowheads="1"/>
          </p:cNvSpPr>
          <p:nvPr/>
        </p:nvSpPr>
        <p:spPr bwMode="auto">
          <a:xfrm>
            <a:off x="2527906" y="6629400"/>
            <a:ext cx="239405" cy="47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56,2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3" name="Text Box 1056"/>
          <p:cNvSpPr txBox="1">
            <a:spLocks noChangeArrowheads="1"/>
          </p:cNvSpPr>
          <p:nvPr/>
        </p:nvSpPr>
        <p:spPr bwMode="auto">
          <a:xfrm>
            <a:off x="3215843" y="6384070"/>
            <a:ext cx="323498" cy="71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56,4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4" name="Text Box 1055"/>
          <p:cNvSpPr txBox="1">
            <a:spLocks noChangeArrowheads="1"/>
          </p:cNvSpPr>
          <p:nvPr/>
        </p:nvSpPr>
        <p:spPr bwMode="auto">
          <a:xfrm>
            <a:off x="3892589" y="6440640"/>
            <a:ext cx="309174" cy="65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56,9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5" name="Text Box 1054"/>
          <p:cNvSpPr txBox="1">
            <a:spLocks noChangeArrowheads="1"/>
          </p:cNvSpPr>
          <p:nvPr/>
        </p:nvSpPr>
        <p:spPr bwMode="auto">
          <a:xfrm>
            <a:off x="4770055" y="6331786"/>
            <a:ext cx="227330" cy="79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1 228,7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6" name="Text Box 1053"/>
          <p:cNvSpPr txBox="1">
            <a:spLocks noChangeArrowheads="1"/>
          </p:cNvSpPr>
          <p:nvPr/>
        </p:nvSpPr>
        <p:spPr bwMode="auto">
          <a:xfrm>
            <a:off x="5494779" y="5987535"/>
            <a:ext cx="304962" cy="109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 </a:t>
            </a:r>
            <a:r>
              <a:rPr lang="ru-RU" sz="1400" b="1" spc="-5" dirty="0">
                <a:solidFill>
                  <a:srgbClr val="FFFF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176,0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7" name="Text Box 1053"/>
          <p:cNvSpPr txBox="1">
            <a:spLocks noChangeArrowheads="1"/>
          </p:cNvSpPr>
          <p:nvPr/>
        </p:nvSpPr>
        <p:spPr bwMode="auto">
          <a:xfrm>
            <a:off x="6164918" y="5976417"/>
            <a:ext cx="310471" cy="11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1 176,2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47085"/>
              </p:ext>
            </p:extLst>
          </p:nvPr>
        </p:nvGraphicFramePr>
        <p:xfrm>
          <a:off x="1" y="1371598"/>
          <a:ext cx="6829839" cy="35870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218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3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3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26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Прогноз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бюджета, в том числе: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2 134,5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2 137,7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2 196,0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0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Налоговые и неналоговые доходы,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961,7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1 019,8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3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том числе налоговые и неналоговые доходы, являющиеся источниками формирования дорожного фонда городского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округа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43,8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46,1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48,9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9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из них: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1 228,7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1 176,0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176,2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нецелевые (дотации)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342,8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305,1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309,0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9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целевые  (субсидии, субвенции,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иные межбюджетные трансферты)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885,9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870,9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867,2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3335" y="1303700"/>
          <a:ext cx="6831329" cy="607277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49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7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7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Исполнено за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год*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год**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Прогноз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Налоговые и неналоговые доходы, из них: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854,3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797,2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905,8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961,7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1 019,8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Налоговые доходы всего: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769,8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750,3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849,6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905,3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962,9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на доходы физических лиц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626,4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604,0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695,6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743,6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792,6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0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Акцизы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Налог, взимаемый в связи с применением УСН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5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ЕНВД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0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Единый с/х налог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3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в виде стоимости патента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8,3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8,9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81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на имущество физических лиц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18,3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0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Земельный налог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26,2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0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Государственная пошлина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6,0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5,2</a:t>
                      </a: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552" marR="25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object 5"/>
          <p:cNvSpPr txBox="1"/>
          <p:nvPr/>
        </p:nvSpPr>
        <p:spPr>
          <a:xfrm>
            <a:off x="240199" y="132628"/>
            <a:ext cx="6495415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589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normalizeH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ДИНАМИКА НАЛОГОВЫХ И НЕНАЛОГОВЫХ ДОХОДОВ БЮДЖЕТА ГОРОДСКОГО ОКРУГА СЕМЕНОВСКИЙ  </a:t>
            </a:r>
          </a:p>
          <a:p>
            <a:pPr marL="12700" marR="13589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normalizeH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 ВИДАМ</a:t>
            </a:r>
            <a:endParaRPr kumimoji="0" b="1" i="0" u="none" strike="noStrike" kern="1200" cap="none" normalizeH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90744" y="8617244"/>
            <a:ext cx="5607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*Факт 2022г.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**Первоначальный план 2023г.</a:t>
            </a:r>
          </a:p>
        </p:txBody>
      </p:sp>
      <p:sp>
        <p:nvSpPr>
          <p:cNvPr id="7" name="object 18"/>
          <p:cNvSpPr txBox="1"/>
          <p:nvPr/>
        </p:nvSpPr>
        <p:spPr>
          <a:xfrm>
            <a:off x="5650942" y="997161"/>
            <a:ext cx="996873" cy="22377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мл</a:t>
            </a:r>
            <a:r>
              <a:rPr kumimoji="0" lang="ru-RU" sz="1000" b="0" i="0" u="none" strike="noStrike" kern="1200" cap="none" spc="5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000" b="0" i="0" u="none" strike="noStrike" kern="1200" cap="none" spc="5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</a:t>
            </a:r>
            <a:r>
              <a:rPr kumimoji="0" sz="1000" b="0" i="0" u="none" strike="noStrike" kern="1200" cap="none" spc="-7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</a:t>
            </a:r>
            <a:r>
              <a:rPr kumimoji="0" sz="1000" b="0" i="0" u="none" strike="noStrike" kern="1200" cap="none" spc="5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</a:t>
            </a:r>
            <a:r>
              <a:rPr kumimoji="0" sz="1000" b="0" i="0" u="none" strike="noStrike" kern="1200" cap="none" spc="-2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лей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B49FBE-6D60-2DE8-EC4C-CB0523D7A6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18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92365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/>
          <p:nvPr/>
        </p:nvSpPr>
        <p:spPr>
          <a:xfrm>
            <a:off x="152400" y="116038"/>
            <a:ext cx="649541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589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ДИНАМИКА НАЛОГОВЫХ И НЕНАЛОГОВЫХ ДОХОДОВ БЮДЖЕТА ГОРОДСКОГО ОКРУГА СЕМЕНОВСКИЙ ПО ВИДАМ</a:t>
            </a:r>
            <a:endParaRPr kumimoji="0" sz="2000" b="1" i="0" u="none" strike="noStrike" kern="1200" cap="none" normalizeH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0224" y="1295400"/>
          <a:ext cx="6737552" cy="68160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5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Исполнено за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год*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год**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Прогноз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Неналоговые доходы: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от аренды земли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17,3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от аренды имущества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5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Плата по соглашениям об установлении сервитута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0,2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0,2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0,2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605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Прочие поступления от использования имущества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Плата за негативное воздействие на окружающую среду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от оказания платных услуг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от продажи имущества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от продажи земли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Плата за увеличение земельных участков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4,7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0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Доходы от приватизации имущества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0,8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Штрафные санкции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5,0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31940" marR="3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381000" y="8590740"/>
            <a:ext cx="5607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*Факт 2022г.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**Первоначальный план 2023г.</a:t>
            </a:r>
          </a:p>
        </p:txBody>
      </p:sp>
      <p:sp>
        <p:nvSpPr>
          <p:cNvPr id="7" name="object 18"/>
          <p:cNvSpPr txBox="1"/>
          <p:nvPr/>
        </p:nvSpPr>
        <p:spPr>
          <a:xfrm>
            <a:off x="5650942" y="880350"/>
            <a:ext cx="996873" cy="22377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мл</a:t>
            </a:r>
            <a:r>
              <a:rPr kumimoji="0" lang="ru-RU" sz="1000" b="0" i="0" u="none" strike="noStrike" kern="1200" cap="none" spc="5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sz="1000" b="0" i="0" u="none" strike="noStrike" kern="1200" cap="none" spc="5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</a:t>
            </a:r>
            <a:r>
              <a:rPr kumimoji="0" sz="1000" b="0" i="0" u="none" strike="noStrike" kern="1200" cap="none" spc="-7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</a:t>
            </a:r>
            <a:r>
              <a:rPr kumimoji="0" sz="1000" b="0" i="0" u="none" strike="noStrike" kern="1200" cap="none" spc="55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</a:t>
            </a:r>
            <a:r>
              <a:rPr kumimoji="0" sz="1000" b="0" i="0" u="none" strike="noStrike" kern="1200" cap="none" spc="-2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лей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5222D0-9601-43DC-8515-B01DD1B64B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19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65587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5000"/>
                <a:lumOff val="95000"/>
              </a:schemeClr>
            </a:gs>
            <a:gs pos="75000">
              <a:srgbClr val="EFF4FB"/>
            </a:gs>
            <a:gs pos="100000">
              <a:schemeClr val="accent1">
                <a:lumMod val="20000"/>
                <a:lumOff val="80000"/>
              </a:schemeClr>
            </a:gs>
            <a:gs pos="92000">
              <a:srgbClr val="EFF4FB"/>
            </a:gs>
            <a:gs pos="85000">
              <a:srgbClr val="EFF4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825528-F870-4548-A933-00EB891A72DF}"/>
              </a:ext>
            </a:extLst>
          </p:cNvPr>
          <p:cNvSpPr txBox="1"/>
          <p:nvPr/>
        </p:nvSpPr>
        <p:spPr>
          <a:xfrm>
            <a:off x="358240" y="823810"/>
            <a:ext cx="3431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cs typeface="Aharoni" panose="02010803020104030203" pitchFamily="2" charset="-79"/>
              </a:rPr>
              <a:t>Уважаемые жители городского </a:t>
            </a:r>
          </a:p>
          <a:p>
            <a:r>
              <a:rPr lang="ru-RU" b="1" dirty="0">
                <a:cs typeface="Aharoni" panose="02010803020104030203" pitchFamily="2" charset="-79"/>
              </a:rPr>
              <a:t>округа Семеновский!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FB3BF-721F-4C9F-B12B-27563F6C6B48}"/>
              </a:ext>
            </a:extLst>
          </p:cNvPr>
          <p:cNvSpPr txBox="1"/>
          <p:nvPr/>
        </p:nvSpPr>
        <p:spPr>
          <a:xfrm>
            <a:off x="272144" y="1567577"/>
            <a:ext cx="360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C31BE-6871-42BC-8F5B-9750B80F31B9}"/>
              </a:ext>
            </a:extLst>
          </p:cNvPr>
          <p:cNvSpPr txBox="1"/>
          <p:nvPr/>
        </p:nvSpPr>
        <p:spPr>
          <a:xfrm>
            <a:off x="3600762" y="4790928"/>
            <a:ext cx="3574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abriola" panose="04040605051002020D02" pitchFamily="82" charset="0"/>
              </a:rPr>
              <a:t>Начальник финансового управления администрации городского округа Семеновский Иванова Е.В.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4587" y="1499958"/>
            <a:ext cx="329936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Залогом эффективного взаимодействия населения и органов власти, несомненно является открытость и доступность информации, возможность диалога и обсуждения. Это касается всех сфер жизни каждого из нас и всех направлений деятельности государственных и муниципальных органов власти. </a:t>
            </a:r>
            <a:br>
              <a:rPr lang="ru-RU" sz="1500" dirty="0"/>
            </a:br>
            <a:endParaRPr lang="ru-RU" sz="1500" dirty="0"/>
          </a:p>
          <a:p>
            <a:r>
              <a:rPr lang="ru-RU" sz="1500" dirty="0"/>
              <a:t>Особенно важным является вопрос формирования и распределения финансов. Граждане вправе знать, как и на какие цели они расходуются, ведь от этого напрямую зависит качество жизни каждого человека. Более того бюджеты разного уровня формируются в том числе за счет средств населения через налоговые и прочие платежи.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1768" y="6795253"/>
            <a:ext cx="5984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Перед вами брошюра, в которой в полной и доступной форме раскрываются вопросы формирования и распределения бюджета Городского округа Семеновский. Мы надеемся, что это не только повысит информированность населения, но и вовлечет его в решение общих задач и позволит наиболее полно понимать решения органов власти, а также оценивать их эффективность.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0BB09-A09E-B46C-F2C6-6B94FD9AD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823810"/>
            <a:ext cx="2236764" cy="380945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856E62-314E-664B-E731-511F7E1662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</a:t>
            </a:fld>
            <a:endParaRPr lang="ru-RU" spc="-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9"/>
          <p:cNvGrpSpPr>
            <a:grpSpLocks/>
          </p:cNvGrpSpPr>
          <p:nvPr/>
        </p:nvGrpSpPr>
        <p:grpSpPr bwMode="auto">
          <a:xfrm>
            <a:off x="534670" y="2339714"/>
            <a:ext cx="6202883" cy="1354858"/>
            <a:chOff x="0" y="-838"/>
            <a:chExt cx="10003" cy="3168"/>
          </a:xfrm>
        </p:grpSpPr>
        <p:cxnSp>
          <p:nvCxnSpPr>
            <p:cNvPr id="5" name="Line 1044"/>
            <p:cNvCxnSpPr>
              <a:cxnSpLocks noChangeShapeType="1"/>
            </p:cNvCxnSpPr>
            <p:nvPr/>
          </p:nvCxnSpPr>
          <p:spPr bwMode="auto">
            <a:xfrm>
              <a:off x="0" y="2330"/>
              <a:ext cx="10003" cy="0"/>
            </a:xfrm>
            <a:prstGeom prst="line">
              <a:avLst/>
            </a:prstGeom>
            <a:noFill/>
            <a:ln w="9144">
              <a:solidFill>
                <a:srgbClr val="8585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Text Box 1043"/>
            <p:cNvSpPr txBox="1">
              <a:spLocks noChangeArrowheads="1"/>
            </p:cNvSpPr>
            <p:nvPr/>
          </p:nvSpPr>
          <p:spPr bwMode="auto">
            <a:xfrm>
              <a:off x="357" y="-838"/>
              <a:ext cx="1289" cy="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22A30"/>
                  </a:solidFill>
                  <a:effectLst/>
                  <a:uLnTx/>
                  <a:uFillTx/>
                  <a:latin typeface="Arial" pitchFamily="34" charset="0"/>
                  <a:ea typeface="Verdana"/>
                  <a:cs typeface="Arial" pitchFamily="34" charset="0"/>
                </a:rPr>
                <a:t> 1 625,0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/>
                <a:cs typeface="Arial" pitchFamily="34" charset="0"/>
              </a:endParaRPr>
            </a:p>
          </p:txBody>
        </p:sp>
        <p:sp>
          <p:nvSpPr>
            <p:cNvPr id="7" name="Text Box 1042"/>
            <p:cNvSpPr txBox="1">
              <a:spLocks noChangeArrowheads="1"/>
            </p:cNvSpPr>
            <p:nvPr/>
          </p:nvSpPr>
          <p:spPr bwMode="auto">
            <a:xfrm>
              <a:off x="4503" y="-110"/>
              <a:ext cx="1199" cy="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22A30"/>
                  </a:solidFill>
                  <a:effectLst/>
                  <a:uLnTx/>
                  <a:uFillTx/>
                  <a:latin typeface="Arial" pitchFamily="34" charset="0"/>
                  <a:ea typeface="Verdana"/>
                  <a:cs typeface="Arial" pitchFamily="34" charset="0"/>
                </a:rPr>
                <a:t> </a:t>
              </a:r>
              <a:r>
                <a:rPr lang="ru-RU" sz="1400" b="1" dirty="0">
                  <a:solidFill>
                    <a:srgbClr val="822A30"/>
                  </a:solidFill>
                  <a:latin typeface="Arial" pitchFamily="34" charset="0"/>
                  <a:ea typeface="Verdana"/>
                  <a:cs typeface="Arial" pitchFamily="34" charset="0"/>
                </a:rPr>
                <a:t>1 228,7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/>
                <a:cs typeface="Arial" pitchFamily="34" charset="0"/>
              </a:endParaRPr>
            </a:p>
          </p:txBody>
        </p:sp>
        <p:sp>
          <p:nvSpPr>
            <p:cNvPr id="8" name="Text Box 1041"/>
            <p:cNvSpPr txBox="1">
              <a:spLocks noChangeArrowheads="1"/>
            </p:cNvSpPr>
            <p:nvPr/>
          </p:nvSpPr>
          <p:spPr bwMode="auto">
            <a:xfrm>
              <a:off x="6384" y="297"/>
              <a:ext cx="1352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22A30"/>
                  </a:solidFill>
                  <a:effectLst/>
                  <a:uLnTx/>
                  <a:uFillTx/>
                  <a:latin typeface="Arial" pitchFamily="34" charset="0"/>
                  <a:ea typeface="Verdana"/>
                  <a:cs typeface="Arial" pitchFamily="34" charset="0"/>
                </a:rPr>
                <a:t>  1 176,0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/>
                <a:cs typeface="Arial" pitchFamily="34" charset="0"/>
              </a:endParaRPr>
            </a:p>
          </p:txBody>
        </p:sp>
        <p:sp>
          <p:nvSpPr>
            <p:cNvPr id="9" name="Text Box 1040"/>
            <p:cNvSpPr txBox="1">
              <a:spLocks noChangeArrowheads="1"/>
            </p:cNvSpPr>
            <p:nvPr/>
          </p:nvSpPr>
          <p:spPr bwMode="auto">
            <a:xfrm>
              <a:off x="8518" y="402"/>
              <a:ext cx="1236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22A30"/>
                  </a:solidFill>
                  <a:effectLst/>
                  <a:uLnTx/>
                  <a:uFillTx/>
                  <a:latin typeface="Arial" pitchFamily="34" charset="0"/>
                  <a:ea typeface="Verdana"/>
                  <a:cs typeface="Arial" pitchFamily="34" charset="0"/>
                </a:rPr>
                <a:t> 1 176,2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56743" y="903721"/>
            <a:ext cx="6268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ВСЕГО безвозмездные поступления из других бюджетов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822A3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298" y="3759165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2022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2023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**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     2024	            2025             2026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822A3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043"/>
          <p:cNvSpPr txBox="1">
            <a:spLocks noChangeArrowheads="1"/>
          </p:cNvSpPr>
          <p:nvPr/>
        </p:nvSpPr>
        <p:spPr bwMode="auto">
          <a:xfrm>
            <a:off x="2090116" y="1688520"/>
            <a:ext cx="697757" cy="38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itchFamily="34" charset="0"/>
                <a:ea typeface="Verdana"/>
                <a:cs typeface="Arial" pitchFamily="34" charset="0"/>
              </a:rPr>
              <a:t> 2 066,9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22A30"/>
              </a:solidFill>
              <a:effectLst/>
              <a:uLnTx/>
              <a:uFillTx/>
              <a:latin typeface="Arial" pitchFamily="34" charset="0"/>
              <a:ea typeface="Verdan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5148" y="2606591"/>
            <a:ext cx="539526" cy="1073270"/>
          </a:xfrm>
          <a:prstGeom prst="rect">
            <a:avLst/>
          </a:prstGeom>
          <a:solidFill>
            <a:srgbClr val="9A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822A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0653" y="1931107"/>
            <a:ext cx="526347" cy="1748754"/>
          </a:xfrm>
          <a:prstGeom prst="rect">
            <a:avLst/>
          </a:prstGeom>
          <a:solidFill>
            <a:srgbClr val="9A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70817" y="2911509"/>
            <a:ext cx="530587" cy="782634"/>
          </a:xfrm>
          <a:prstGeom prst="rect">
            <a:avLst/>
          </a:prstGeom>
          <a:solidFill>
            <a:srgbClr val="9A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7298" y="3124200"/>
            <a:ext cx="530587" cy="555659"/>
          </a:xfrm>
          <a:prstGeom prst="rect">
            <a:avLst/>
          </a:prstGeom>
          <a:solidFill>
            <a:srgbClr val="9A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09967" y="3124200"/>
            <a:ext cx="530587" cy="555661"/>
          </a:xfrm>
          <a:prstGeom prst="rect">
            <a:avLst/>
          </a:prstGeom>
          <a:solidFill>
            <a:srgbClr val="9A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23889" y="1411552"/>
            <a:ext cx="1056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19" name="object 3"/>
          <p:cNvSpPr txBox="1"/>
          <p:nvPr/>
        </p:nvSpPr>
        <p:spPr>
          <a:xfrm>
            <a:off x="152400" y="135128"/>
            <a:ext cx="6705599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КАКУЮ ПОМОЩЬ ИЗ ДРУГИХ БЮДЖЕТОВ  </a:t>
            </a:r>
          </a:p>
          <a:p>
            <a:pPr marL="12700" marR="48260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ПОЛУЧАЕТ ГОРОДСКОЙ ОКРУГ </a:t>
            </a:r>
            <a:endParaRPr kumimoji="0" b="1" i="0" u="none" strike="noStrike" kern="1200" cap="none" normalizeH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5080" lvl="0" indent="0" algn="ctr" defTabSz="914400" rtl="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bject 64"/>
          <p:cNvSpPr/>
          <p:nvPr/>
        </p:nvSpPr>
        <p:spPr>
          <a:xfrm>
            <a:off x="256743" y="778129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3799" y="4120756"/>
            <a:ext cx="6184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том числе по видам безвозмездных поступлений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7F2F2D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млн.рублей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F2F2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38075" y="4724400"/>
          <a:ext cx="6705598" cy="37037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17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72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за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год*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год**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Прогноз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251,4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321,5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342,8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305,1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309,0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Субсидии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641,6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1 069,0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116,5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98,0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93,4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Субвенции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590,9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655,5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764,9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769,5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770,7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Иные межбюджетные трансферты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141,1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4,5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3,4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3,1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Прочие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Возврат остатков, субсидий, субвенций и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иных межбюджетных трансфертов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-15,7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-349886" y="8514446"/>
            <a:ext cx="5607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*Факт 2022г.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F2F2D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**Первоначальный план 2023г.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84269D-5A6B-258F-2436-5FB5F85950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20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47011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3"/>
          <p:cNvSpPr txBox="1"/>
          <p:nvPr/>
        </p:nvSpPr>
        <p:spPr>
          <a:xfrm>
            <a:off x="381000" y="112693"/>
            <a:ext cx="6705599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normalizeH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ПЕРЕЧЕНЬ ДЕЙСТВУЮЩИХ НАЛОГОВЫХ ЛЬГОТ ГОРОДСКОГО ОКРУГА, УСТАНОВЛЕННЫХ НОРМАТИВНО-ПРАВОВЫМИ АКТАМИ ГОРОДСКОГО ОКРУГА СЕМЕНОВСКИЙ</a:t>
            </a:r>
            <a:endParaRPr kumimoji="0" sz="1600" b="1" i="0" u="none" strike="noStrike" kern="1200" cap="none" normalizeH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5080" lvl="0" indent="0" algn="ctr" defTabSz="914400" rtl="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93188" y="1125906"/>
          <a:ext cx="6718006" cy="64178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3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8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8219">
                  <a:extLst>
                    <a:ext uri="{9D8B030D-6E8A-4147-A177-3AD203B41FA5}">
                      <a16:colId xmlns:a16="http://schemas.microsoft.com/office/drawing/2014/main" val="2524837501"/>
                    </a:ext>
                  </a:extLst>
                </a:gridCol>
                <a:gridCol w="712154">
                  <a:extLst>
                    <a:ext uri="{9D8B030D-6E8A-4147-A177-3AD203B41FA5}">
                      <a16:colId xmlns:a16="http://schemas.microsoft.com/office/drawing/2014/main" val="331697383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п/п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льготы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НПА, которым установлена льгота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Исполнено за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год*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Оценка 2023 год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  <a:r>
                        <a:rPr lang="ru-RU" sz="1100" b="1" baseline="0" dirty="0">
                          <a:latin typeface="Arial" pitchFamily="34" charset="0"/>
                          <a:cs typeface="Arial" pitchFamily="34" charset="0"/>
                        </a:rPr>
                        <a:t> на </a:t>
                      </a:r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baseline="0" dirty="0">
                          <a:latin typeface="Arial" pitchFamily="34" charset="0"/>
                          <a:cs typeface="Arial" pitchFamily="34" charset="0"/>
                        </a:rPr>
                        <a:t>Прогноз на </a:t>
                      </a:r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baseline="0" dirty="0">
                          <a:latin typeface="Arial" pitchFamily="34" charset="0"/>
                          <a:cs typeface="Arial" pitchFamily="34" charset="0"/>
                        </a:rPr>
                        <a:t>Прогноз на 2026 </a:t>
                      </a:r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на имущество физических лиц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Решение Совета депутатов городского округа Семеновский Нижегородской области от 27.11.2014г. № 88 "Об установлении налога на имущество физических лиц  на территории городского округа Семеновский Нижегородской  области "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Решение Совета депутатов городского округа Семеновский Нижегородской области от 27.08.2015г. № 45 "Об установлении и введении земельного налога  на территории городского округа Семеновский Нижегородской  области "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468,0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468,0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468,0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468,0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468,0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Сумма льгот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itchFamily="34" charset="0"/>
                          <a:cs typeface="Arial" pitchFamily="34" charset="0"/>
                        </a:rPr>
                        <a:t>469,0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itchFamily="34" charset="0"/>
                          <a:cs typeface="Arial" pitchFamily="34" charset="0"/>
                        </a:rPr>
                        <a:t>469,0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itchFamily="34" charset="0"/>
                          <a:cs typeface="Arial" pitchFamily="34" charset="0"/>
                        </a:rPr>
                        <a:t>469,0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itchFamily="34" charset="0"/>
                          <a:cs typeface="Arial" pitchFamily="34" charset="0"/>
                        </a:rPr>
                        <a:t>469,0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itchFamily="34" charset="0"/>
                          <a:cs typeface="Arial" pitchFamily="34" charset="0"/>
                        </a:rPr>
                        <a:t>469,0</a:t>
                      </a:r>
                    </a:p>
                  </a:txBody>
                  <a:tcPr marL="44161" marR="4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715000" y="770565"/>
            <a:ext cx="114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тыс.рублей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-381000" y="7696200"/>
            <a:ext cx="7337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*Факт 2022г.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Эффективность предоставления льгот по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налогу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на имущество физических лиц, по земельному 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налогу - повышение уровня жизни населения, снижение доли расходов на оплату обязательных 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платежей, формирование льготных условий для незащищенных слоев населения. 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F41433-CAB4-42AF-D255-0DD781F736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21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645319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4F4C35-AB5B-DDC1-EDF2-2D640936D9C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38523" y="0"/>
            <a:ext cx="6831329" cy="9169400"/>
          </a:xfrm>
          <a:prstGeom prst="rect">
            <a:avLst/>
          </a:prstGeom>
          <a:ln>
            <a:noFill/>
          </a:ln>
        </p:spPr>
      </p:pic>
      <p:sp>
        <p:nvSpPr>
          <p:cNvPr id="3" name="object 3"/>
          <p:cNvSpPr txBox="1"/>
          <p:nvPr/>
        </p:nvSpPr>
        <p:spPr>
          <a:xfrm>
            <a:off x="127006" y="123652"/>
            <a:ext cx="692147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 БЮДЖЕТА ГОРОДСКОГО ОКРУГА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СЕМЕНОВСКИЙ</a:t>
            </a:r>
            <a:endParaRPr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22</a:t>
            </a:fld>
            <a:endParaRPr spc="-100" dirty="0"/>
          </a:p>
        </p:txBody>
      </p:sp>
      <p:sp>
        <p:nvSpPr>
          <p:cNvPr id="55" name="Rectangle 50"/>
          <p:cNvSpPr>
            <a:spLocks noChangeArrowheads="1"/>
          </p:cNvSpPr>
          <p:nvPr/>
        </p:nvSpPr>
        <p:spPr bwMode="auto">
          <a:xfrm>
            <a:off x="65194" y="-207211"/>
            <a:ext cx="6287566" cy="400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68" tIns="863328" rIns="91440" bIns="177744" numCol="1" anchor="ctr" anchorCtr="0" compatLnSpc="1">
            <a:prstTxWarp prst="textNoShape">
              <a:avLst/>
            </a:prstTxWarp>
            <a:spAutoFit/>
          </a:bodyPr>
          <a:lstStyle>
            <a:lvl1pPr indent="423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238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Расходы бюджета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  <a:endParaRPr lang="ru-RU" altLang="ru-RU" sz="14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Принципы формирования расходов бюджета:</a:t>
            </a: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по муниципальным программам,</a:t>
            </a: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по разделам (подразделам) функциональной структуры,</a:t>
            </a: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по ведомствам.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</a:b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423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-1191816" y="4701985"/>
            <a:ext cx="39819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"/>
              </a:spcBef>
              <a:spcAft>
                <a:spcPts val="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33780" indent="-245745" algn="ctr">
              <a:spcAft>
                <a:spcPts val="0"/>
              </a:spcAft>
            </a:pPr>
            <a:r>
              <a:rPr lang="ru-RU" sz="1200" b="1" spc="-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СРЕДСТВА МАССОВОЙ ИНФОРМАЦИИ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-3097840" y="3578598"/>
            <a:ext cx="5887996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1490" marR="24130" indent="347345" algn="r">
              <a:spcBef>
                <a:spcPts val="510"/>
              </a:spcBef>
              <a:spcAft>
                <a:spcPts val="0"/>
              </a:spcAft>
            </a:pPr>
            <a:br>
              <a:rPr lang="ru-RU" sz="1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ОХРАНА</a:t>
            </a:r>
            <a:r>
              <a:rPr lang="ru-RU" sz="1200" b="1" spc="-22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spc="-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ОКРУЖАЮЩЕЙ</a:t>
            </a:r>
            <a:r>
              <a:rPr lang="ru-RU" sz="1200" spc="-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СРЕДЫ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br>
              <a:rPr lang="ru-RU" sz="1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ru-RU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57924" y="4187692"/>
            <a:ext cx="1699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ОБРАЗОВАНИЕ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-3717767" y="3753931"/>
            <a:ext cx="73055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14880" indent="271145" algn="r">
              <a:spcBef>
                <a:spcPts val="505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ЖИЛИЩНО-</a:t>
            </a:r>
            <a:r>
              <a:rPr lang="ru-RU" sz="1200" b="1" spc="-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КОММУНАЛЬНОЕ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ХОЗЯЙСТВО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-333085" y="4772912"/>
            <a:ext cx="52546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5460" marR="1755775">
              <a:spcBef>
                <a:spcPts val="505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ФИЗИЧЕСКАЯ КУЛЬТУРА И СПОРТ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-240970" y="3006195"/>
            <a:ext cx="3505200" cy="223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65"/>
              </a:lnSpc>
              <a:spcBef>
                <a:spcPts val="51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ОБЩЕГОСУДАРСТВЕННЫЕ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ВОПРОСЫ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-320385" y="3148049"/>
            <a:ext cx="4704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190" marR="898525">
              <a:spcBef>
                <a:spcPts val="51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НАЦИОНАЛЬНАЯ БЕЗОПАСНОСТЬ И </a:t>
            </a:r>
            <a:r>
              <a:rPr lang="ru-RU" sz="1200" b="1" spc="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ПРАВОХРАНИТЕЛЬНАЯ</a:t>
            </a:r>
            <a:r>
              <a:rPr lang="ru-RU" sz="1200" b="1" spc="4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ДЕЯТЕЛЬНОСТЬ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-1697069" y="3503827"/>
            <a:ext cx="54091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9440" marR="898525">
              <a:spcBef>
                <a:spcPts val="735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НАЦИОНАЛЬНАЯ</a:t>
            </a:r>
            <a:r>
              <a:rPr lang="ru-RU" sz="1200" b="1" spc="-21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ЭКОНОМИКА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-38523" y="435937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8280">
              <a:spcAft>
                <a:spcPts val="0"/>
              </a:spcAf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КУЛЬТУРА, КИНЕМАТОГРАФИЯ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11911" y="4563486"/>
            <a:ext cx="23563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8585" algn="ctr">
              <a:spcBef>
                <a:spcPts val="1320"/>
              </a:spcBef>
              <a:spcAft>
                <a:spcPts val="0"/>
              </a:spcAft>
              <a:tabLst>
                <a:tab pos="4058920" algn="l"/>
              </a:tabLst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СОЦИАЛЬНАЯ  ПОЛИТИКА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62048" y="259390"/>
            <a:ext cx="64808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spc="-11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ЧТО ТАКОЕ ПРОГРАММНЫЙ БЮДЖЕТ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23</a:t>
            </a:fld>
            <a:endParaRPr spc="-100" dirty="0"/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140768" y="-576164"/>
            <a:ext cx="6544309" cy="459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68" tIns="863328" rIns="91440" bIns="177744" numCol="1" anchor="ctr" anchorCtr="0" compatLnSpc="1">
            <a:prstTxWarp prst="textNoShape">
              <a:avLst/>
            </a:prstTxWarp>
            <a:spAutoFit/>
          </a:bodyPr>
          <a:lstStyle>
            <a:lvl1pPr indent="244475"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183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44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rgbClr val="9F253C"/>
              </a:solidFill>
              <a:effectLst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244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endParaRPr lang="ru-RU" altLang="ru-RU" sz="1400" b="1" dirty="0">
              <a:solidFill>
                <a:srgbClr val="9F253C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244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9F253C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Программный бюджет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отличается от традиционного тем, что все или почти все расходы включены в программы и каждая программа своей целью прямо связана с той или иной стратегической задачей деятельности ведомства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2444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9F253C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Программное бюджетирование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муниципальных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расходов с результатами от реализации программ, разрабатываемых на основе стратегических целей, общественной значимости ожидаемых и конечных результатов использования бюджетных средств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244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Бюджет городского округа Семеновский на 2024-2026 годы сформирован на основе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9F253C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21 муниципальной программы.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FF585E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	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44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44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83063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1963"/>
          <p:cNvGrpSpPr>
            <a:grpSpLocks/>
          </p:cNvGrpSpPr>
          <p:nvPr/>
        </p:nvGrpSpPr>
        <p:grpSpPr bwMode="auto">
          <a:xfrm>
            <a:off x="140768" y="3301110"/>
            <a:ext cx="6668660" cy="5153025"/>
            <a:chOff x="388" y="-515"/>
            <a:chExt cx="9992" cy="7985"/>
          </a:xfrm>
        </p:grpSpPr>
        <p:pic>
          <p:nvPicPr>
            <p:cNvPr id="9" name="Picture 199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-501"/>
              <a:ext cx="5062" cy="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9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-451"/>
              <a:ext cx="3653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992"/>
            <p:cNvSpPr>
              <a:spLocks/>
            </p:cNvSpPr>
            <p:nvPr/>
          </p:nvSpPr>
          <p:spPr bwMode="auto">
            <a:xfrm>
              <a:off x="485" y="-449"/>
              <a:ext cx="4896" cy="3895"/>
            </a:xfrm>
            <a:custGeom>
              <a:avLst/>
              <a:gdLst>
                <a:gd name="T0" fmla="+- 0 5381 486"/>
                <a:gd name="T1" fmla="*/ T0 w 4896"/>
                <a:gd name="T2" fmla="+- 0 -448 -448"/>
                <a:gd name="T3" fmla="*/ -448 h 3895"/>
                <a:gd name="T4" fmla="+- 0 1135 486"/>
                <a:gd name="T5" fmla="*/ T4 w 4896"/>
                <a:gd name="T6" fmla="+- 0 -448 -448"/>
                <a:gd name="T7" fmla="*/ -448 h 3895"/>
                <a:gd name="T8" fmla="+- 0 1059 486"/>
                <a:gd name="T9" fmla="*/ T8 w 4896"/>
                <a:gd name="T10" fmla="+- 0 -444 -448"/>
                <a:gd name="T11" fmla="*/ -444 h 3895"/>
                <a:gd name="T12" fmla="+- 0 986 486"/>
                <a:gd name="T13" fmla="*/ T12 w 4896"/>
                <a:gd name="T14" fmla="+- 0 -431 -448"/>
                <a:gd name="T15" fmla="*/ -431 h 3895"/>
                <a:gd name="T16" fmla="+- 0 916 486"/>
                <a:gd name="T17" fmla="*/ T16 w 4896"/>
                <a:gd name="T18" fmla="+- 0 -411 -448"/>
                <a:gd name="T19" fmla="*/ -411 h 3895"/>
                <a:gd name="T20" fmla="+- 0 849 486"/>
                <a:gd name="T21" fmla="*/ T20 w 4896"/>
                <a:gd name="T22" fmla="+- 0 -382 -448"/>
                <a:gd name="T23" fmla="*/ -382 h 3895"/>
                <a:gd name="T24" fmla="+- 0 787 486"/>
                <a:gd name="T25" fmla="*/ T24 w 4896"/>
                <a:gd name="T26" fmla="+- 0 -347 -448"/>
                <a:gd name="T27" fmla="*/ -347 h 3895"/>
                <a:gd name="T28" fmla="+- 0 729 486"/>
                <a:gd name="T29" fmla="*/ T28 w 4896"/>
                <a:gd name="T30" fmla="+- 0 -306 -448"/>
                <a:gd name="T31" fmla="*/ -306 h 3895"/>
                <a:gd name="T32" fmla="+- 0 676 486"/>
                <a:gd name="T33" fmla="*/ T32 w 4896"/>
                <a:gd name="T34" fmla="+- 0 -258 -448"/>
                <a:gd name="T35" fmla="*/ -258 h 3895"/>
                <a:gd name="T36" fmla="+- 0 628 486"/>
                <a:gd name="T37" fmla="*/ T36 w 4896"/>
                <a:gd name="T38" fmla="+- 0 -205 -448"/>
                <a:gd name="T39" fmla="*/ -205 h 3895"/>
                <a:gd name="T40" fmla="+- 0 587 486"/>
                <a:gd name="T41" fmla="*/ T40 w 4896"/>
                <a:gd name="T42" fmla="+- 0 -147 -448"/>
                <a:gd name="T43" fmla="*/ -147 h 3895"/>
                <a:gd name="T44" fmla="+- 0 552 486"/>
                <a:gd name="T45" fmla="*/ T44 w 4896"/>
                <a:gd name="T46" fmla="+- 0 -85 -448"/>
                <a:gd name="T47" fmla="*/ -85 h 3895"/>
                <a:gd name="T48" fmla="+- 0 523 486"/>
                <a:gd name="T49" fmla="*/ T48 w 4896"/>
                <a:gd name="T50" fmla="+- 0 -18 -448"/>
                <a:gd name="T51" fmla="*/ -18 h 3895"/>
                <a:gd name="T52" fmla="+- 0 503 486"/>
                <a:gd name="T53" fmla="*/ T52 w 4896"/>
                <a:gd name="T54" fmla="+- 0 52 -448"/>
                <a:gd name="T55" fmla="*/ 52 h 3895"/>
                <a:gd name="T56" fmla="+- 0 490 486"/>
                <a:gd name="T57" fmla="*/ T56 w 4896"/>
                <a:gd name="T58" fmla="+- 0 125 -448"/>
                <a:gd name="T59" fmla="*/ 125 h 3895"/>
                <a:gd name="T60" fmla="+- 0 486 486"/>
                <a:gd name="T61" fmla="*/ T60 w 4896"/>
                <a:gd name="T62" fmla="+- 0 201 -448"/>
                <a:gd name="T63" fmla="*/ 201 h 3895"/>
                <a:gd name="T64" fmla="+- 0 486 486"/>
                <a:gd name="T65" fmla="*/ T64 w 4896"/>
                <a:gd name="T66" fmla="+- 0 3446 -448"/>
                <a:gd name="T67" fmla="*/ 3446 h 3895"/>
                <a:gd name="T68" fmla="+- 0 5381 486"/>
                <a:gd name="T69" fmla="*/ T68 w 4896"/>
                <a:gd name="T70" fmla="+- 0 3446 -448"/>
                <a:gd name="T71" fmla="*/ 3446 h 3895"/>
                <a:gd name="T72" fmla="+- 0 5381 486"/>
                <a:gd name="T73" fmla="*/ T72 w 4896"/>
                <a:gd name="T74" fmla="+- 0 -448 -448"/>
                <a:gd name="T75" fmla="*/ -448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4895" y="0"/>
                  </a:moveTo>
                  <a:lnTo>
                    <a:pt x="649" y="0"/>
                  </a:lnTo>
                  <a:lnTo>
                    <a:pt x="573" y="4"/>
                  </a:lnTo>
                  <a:lnTo>
                    <a:pt x="500" y="17"/>
                  </a:lnTo>
                  <a:lnTo>
                    <a:pt x="430" y="37"/>
                  </a:lnTo>
                  <a:lnTo>
                    <a:pt x="363" y="66"/>
                  </a:lnTo>
                  <a:lnTo>
                    <a:pt x="301" y="101"/>
                  </a:lnTo>
                  <a:lnTo>
                    <a:pt x="243" y="142"/>
                  </a:lnTo>
                  <a:lnTo>
                    <a:pt x="190" y="190"/>
                  </a:lnTo>
                  <a:lnTo>
                    <a:pt x="142" y="243"/>
                  </a:lnTo>
                  <a:lnTo>
                    <a:pt x="101" y="301"/>
                  </a:lnTo>
                  <a:lnTo>
                    <a:pt x="66" y="363"/>
                  </a:lnTo>
                  <a:lnTo>
                    <a:pt x="37" y="430"/>
                  </a:lnTo>
                  <a:lnTo>
                    <a:pt x="17" y="500"/>
                  </a:lnTo>
                  <a:lnTo>
                    <a:pt x="4" y="573"/>
                  </a:lnTo>
                  <a:lnTo>
                    <a:pt x="0" y="649"/>
                  </a:lnTo>
                  <a:lnTo>
                    <a:pt x="0" y="3894"/>
                  </a:lnTo>
                  <a:lnTo>
                    <a:pt x="4895" y="3894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2" name="Freeform 1991"/>
            <p:cNvSpPr>
              <a:spLocks/>
            </p:cNvSpPr>
            <p:nvPr/>
          </p:nvSpPr>
          <p:spPr bwMode="auto">
            <a:xfrm>
              <a:off x="485" y="-449"/>
              <a:ext cx="4896" cy="3895"/>
            </a:xfrm>
            <a:custGeom>
              <a:avLst/>
              <a:gdLst>
                <a:gd name="T0" fmla="+- 0 486 486"/>
                <a:gd name="T1" fmla="*/ T0 w 4896"/>
                <a:gd name="T2" fmla="+- 0 3446 -448"/>
                <a:gd name="T3" fmla="*/ 3446 h 3895"/>
                <a:gd name="T4" fmla="+- 0 486 486"/>
                <a:gd name="T5" fmla="*/ T4 w 4896"/>
                <a:gd name="T6" fmla="+- 0 201 -448"/>
                <a:gd name="T7" fmla="*/ 201 h 3895"/>
                <a:gd name="T8" fmla="+- 0 490 486"/>
                <a:gd name="T9" fmla="*/ T8 w 4896"/>
                <a:gd name="T10" fmla="+- 0 125 -448"/>
                <a:gd name="T11" fmla="*/ 125 h 3895"/>
                <a:gd name="T12" fmla="+- 0 503 486"/>
                <a:gd name="T13" fmla="*/ T12 w 4896"/>
                <a:gd name="T14" fmla="+- 0 52 -448"/>
                <a:gd name="T15" fmla="*/ 52 h 3895"/>
                <a:gd name="T16" fmla="+- 0 523 486"/>
                <a:gd name="T17" fmla="*/ T16 w 4896"/>
                <a:gd name="T18" fmla="+- 0 -18 -448"/>
                <a:gd name="T19" fmla="*/ -18 h 3895"/>
                <a:gd name="T20" fmla="+- 0 552 486"/>
                <a:gd name="T21" fmla="*/ T20 w 4896"/>
                <a:gd name="T22" fmla="+- 0 -85 -448"/>
                <a:gd name="T23" fmla="*/ -85 h 3895"/>
                <a:gd name="T24" fmla="+- 0 587 486"/>
                <a:gd name="T25" fmla="*/ T24 w 4896"/>
                <a:gd name="T26" fmla="+- 0 -147 -448"/>
                <a:gd name="T27" fmla="*/ -147 h 3895"/>
                <a:gd name="T28" fmla="+- 0 628 486"/>
                <a:gd name="T29" fmla="*/ T28 w 4896"/>
                <a:gd name="T30" fmla="+- 0 -205 -448"/>
                <a:gd name="T31" fmla="*/ -205 h 3895"/>
                <a:gd name="T32" fmla="+- 0 676 486"/>
                <a:gd name="T33" fmla="*/ T32 w 4896"/>
                <a:gd name="T34" fmla="+- 0 -258 -448"/>
                <a:gd name="T35" fmla="*/ -258 h 3895"/>
                <a:gd name="T36" fmla="+- 0 729 486"/>
                <a:gd name="T37" fmla="*/ T36 w 4896"/>
                <a:gd name="T38" fmla="+- 0 -306 -448"/>
                <a:gd name="T39" fmla="*/ -306 h 3895"/>
                <a:gd name="T40" fmla="+- 0 787 486"/>
                <a:gd name="T41" fmla="*/ T40 w 4896"/>
                <a:gd name="T42" fmla="+- 0 -347 -448"/>
                <a:gd name="T43" fmla="*/ -347 h 3895"/>
                <a:gd name="T44" fmla="+- 0 849 486"/>
                <a:gd name="T45" fmla="*/ T44 w 4896"/>
                <a:gd name="T46" fmla="+- 0 -382 -448"/>
                <a:gd name="T47" fmla="*/ -382 h 3895"/>
                <a:gd name="T48" fmla="+- 0 916 486"/>
                <a:gd name="T49" fmla="*/ T48 w 4896"/>
                <a:gd name="T50" fmla="+- 0 -411 -448"/>
                <a:gd name="T51" fmla="*/ -411 h 3895"/>
                <a:gd name="T52" fmla="+- 0 986 486"/>
                <a:gd name="T53" fmla="*/ T52 w 4896"/>
                <a:gd name="T54" fmla="+- 0 -431 -448"/>
                <a:gd name="T55" fmla="*/ -431 h 3895"/>
                <a:gd name="T56" fmla="+- 0 1059 486"/>
                <a:gd name="T57" fmla="*/ T56 w 4896"/>
                <a:gd name="T58" fmla="+- 0 -444 -448"/>
                <a:gd name="T59" fmla="*/ -444 h 3895"/>
                <a:gd name="T60" fmla="+- 0 1135 486"/>
                <a:gd name="T61" fmla="*/ T60 w 4896"/>
                <a:gd name="T62" fmla="+- 0 -448 -448"/>
                <a:gd name="T63" fmla="*/ -448 h 3895"/>
                <a:gd name="T64" fmla="+- 0 5381 486"/>
                <a:gd name="T65" fmla="*/ T64 w 4896"/>
                <a:gd name="T66" fmla="+- 0 -448 -448"/>
                <a:gd name="T67" fmla="*/ -448 h 3895"/>
                <a:gd name="T68" fmla="+- 0 5381 486"/>
                <a:gd name="T69" fmla="*/ T68 w 4896"/>
                <a:gd name="T70" fmla="+- 0 3446 -448"/>
                <a:gd name="T71" fmla="*/ 3446 h 3895"/>
                <a:gd name="T72" fmla="+- 0 486 486"/>
                <a:gd name="T73" fmla="*/ T72 w 4896"/>
                <a:gd name="T74" fmla="+- 0 3446 -448"/>
                <a:gd name="T75" fmla="*/ 3446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0" y="3894"/>
                  </a:moveTo>
                  <a:lnTo>
                    <a:pt x="0" y="649"/>
                  </a:lnTo>
                  <a:lnTo>
                    <a:pt x="4" y="573"/>
                  </a:lnTo>
                  <a:lnTo>
                    <a:pt x="17" y="500"/>
                  </a:lnTo>
                  <a:lnTo>
                    <a:pt x="37" y="430"/>
                  </a:lnTo>
                  <a:lnTo>
                    <a:pt x="66" y="363"/>
                  </a:lnTo>
                  <a:lnTo>
                    <a:pt x="101" y="301"/>
                  </a:lnTo>
                  <a:lnTo>
                    <a:pt x="142" y="243"/>
                  </a:lnTo>
                  <a:lnTo>
                    <a:pt x="190" y="190"/>
                  </a:lnTo>
                  <a:lnTo>
                    <a:pt x="243" y="142"/>
                  </a:lnTo>
                  <a:lnTo>
                    <a:pt x="301" y="101"/>
                  </a:lnTo>
                  <a:lnTo>
                    <a:pt x="363" y="66"/>
                  </a:lnTo>
                  <a:lnTo>
                    <a:pt x="430" y="37"/>
                  </a:lnTo>
                  <a:lnTo>
                    <a:pt x="500" y="17"/>
                  </a:lnTo>
                  <a:lnTo>
                    <a:pt x="573" y="4"/>
                  </a:lnTo>
                  <a:lnTo>
                    <a:pt x="649" y="0"/>
                  </a:lnTo>
                  <a:lnTo>
                    <a:pt x="4895" y="0"/>
                  </a:lnTo>
                  <a:lnTo>
                    <a:pt x="4895" y="3894"/>
                  </a:lnTo>
                  <a:lnTo>
                    <a:pt x="0" y="3894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3" name="Picture 19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-515"/>
              <a:ext cx="5088" cy="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9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" y="-451"/>
              <a:ext cx="3663" cy="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1988"/>
            <p:cNvSpPr>
              <a:spLocks/>
            </p:cNvSpPr>
            <p:nvPr/>
          </p:nvSpPr>
          <p:spPr bwMode="auto">
            <a:xfrm>
              <a:off x="5380" y="-449"/>
              <a:ext cx="4896" cy="3895"/>
            </a:xfrm>
            <a:custGeom>
              <a:avLst/>
              <a:gdLst>
                <a:gd name="T0" fmla="+- 0 9627 5381"/>
                <a:gd name="T1" fmla="*/ T0 w 4896"/>
                <a:gd name="T2" fmla="+- 0 -448 -448"/>
                <a:gd name="T3" fmla="*/ -448 h 3895"/>
                <a:gd name="T4" fmla="+- 0 5381 5381"/>
                <a:gd name="T5" fmla="*/ T4 w 4896"/>
                <a:gd name="T6" fmla="+- 0 -448 -448"/>
                <a:gd name="T7" fmla="*/ -448 h 3895"/>
                <a:gd name="T8" fmla="+- 0 5381 5381"/>
                <a:gd name="T9" fmla="*/ T8 w 4896"/>
                <a:gd name="T10" fmla="+- 0 3446 -448"/>
                <a:gd name="T11" fmla="*/ 3446 h 3895"/>
                <a:gd name="T12" fmla="+- 0 10276 5381"/>
                <a:gd name="T13" fmla="*/ T12 w 4896"/>
                <a:gd name="T14" fmla="+- 0 3446 -448"/>
                <a:gd name="T15" fmla="*/ 3446 h 3895"/>
                <a:gd name="T16" fmla="+- 0 10276 5381"/>
                <a:gd name="T17" fmla="*/ T16 w 4896"/>
                <a:gd name="T18" fmla="+- 0 201 -448"/>
                <a:gd name="T19" fmla="*/ 201 h 3895"/>
                <a:gd name="T20" fmla="+- 0 10272 5381"/>
                <a:gd name="T21" fmla="*/ T20 w 4896"/>
                <a:gd name="T22" fmla="+- 0 125 -448"/>
                <a:gd name="T23" fmla="*/ 125 h 3895"/>
                <a:gd name="T24" fmla="+- 0 10259 5381"/>
                <a:gd name="T25" fmla="*/ T24 w 4896"/>
                <a:gd name="T26" fmla="+- 0 52 -448"/>
                <a:gd name="T27" fmla="*/ 52 h 3895"/>
                <a:gd name="T28" fmla="+- 0 10238 5381"/>
                <a:gd name="T29" fmla="*/ T28 w 4896"/>
                <a:gd name="T30" fmla="+- 0 -18 -448"/>
                <a:gd name="T31" fmla="*/ -18 h 3895"/>
                <a:gd name="T32" fmla="+- 0 10210 5381"/>
                <a:gd name="T33" fmla="*/ T32 w 4896"/>
                <a:gd name="T34" fmla="+- 0 -85 -448"/>
                <a:gd name="T35" fmla="*/ -85 h 3895"/>
                <a:gd name="T36" fmla="+- 0 10175 5381"/>
                <a:gd name="T37" fmla="*/ T36 w 4896"/>
                <a:gd name="T38" fmla="+- 0 -147 -448"/>
                <a:gd name="T39" fmla="*/ -147 h 3895"/>
                <a:gd name="T40" fmla="+- 0 10134 5381"/>
                <a:gd name="T41" fmla="*/ T40 w 4896"/>
                <a:gd name="T42" fmla="+- 0 -205 -448"/>
                <a:gd name="T43" fmla="*/ -205 h 3895"/>
                <a:gd name="T44" fmla="+- 0 10086 5381"/>
                <a:gd name="T45" fmla="*/ T44 w 4896"/>
                <a:gd name="T46" fmla="+- 0 -258 -448"/>
                <a:gd name="T47" fmla="*/ -258 h 3895"/>
                <a:gd name="T48" fmla="+- 0 10033 5381"/>
                <a:gd name="T49" fmla="*/ T48 w 4896"/>
                <a:gd name="T50" fmla="+- 0 -306 -448"/>
                <a:gd name="T51" fmla="*/ -306 h 3895"/>
                <a:gd name="T52" fmla="+- 0 9975 5381"/>
                <a:gd name="T53" fmla="*/ T52 w 4896"/>
                <a:gd name="T54" fmla="+- 0 -347 -448"/>
                <a:gd name="T55" fmla="*/ -347 h 3895"/>
                <a:gd name="T56" fmla="+- 0 9913 5381"/>
                <a:gd name="T57" fmla="*/ T56 w 4896"/>
                <a:gd name="T58" fmla="+- 0 -382 -448"/>
                <a:gd name="T59" fmla="*/ -382 h 3895"/>
                <a:gd name="T60" fmla="+- 0 9846 5381"/>
                <a:gd name="T61" fmla="*/ T60 w 4896"/>
                <a:gd name="T62" fmla="+- 0 -411 -448"/>
                <a:gd name="T63" fmla="*/ -411 h 3895"/>
                <a:gd name="T64" fmla="+- 0 9776 5381"/>
                <a:gd name="T65" fmla="*/ T64 w 4896"/>
                <a:gd name="T66" fmla="+- 0 -431 -448"/>
                <a:gd name="T67" fmla="*/ -431 h 3895"/>
                <a:gd name="T68" fmla="+- 0 9703 5381"/>
                <a:gd name="T69" fmla="*/ T68 w 4896"/>
                <a:gd name="T70" fmla="+- 0 -444 -448"/>
                <a:gd name="T71" fmla="*/ -444 h 3895"/>
                <a:gd name="T72" fmla="+- 0 9627 5381"/>
                <a:gd name="T73" fmla="*/ T72 w 4896"/>
                <a:gd name="T74" fmla="+- 0 -448 -448"/>
                <a:gd name="T75" fmla="*/ -448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4246" y="0"/>
                  </a:moveTo>
                  <a:lnTo>
                    <a:pt x="0" y="0"/>
                  </a:lnTo>
                  <a:lnTo>
                    <a:pt x="0" y="3894"/>
                  </a:lnTo>
                  <a:lnTo>
                    <a:pt x="4895" y="3894"/>
                  </a:lnTo>
                  <a:lnTo>
                    <a:pt x="4895" y="649"/>
                  </a:lnTo>
                  <a:lnTo>
                    <a:pt x="4891" y="573"/>
                  </a:lnTo>
                  <a:lnTo>
                    <a:pt x="4878" y="500"/>
                  </a:lnTo>
                  <a:lnTo>
                    <a:pt x="4857" y="430"/>
                  </a:lnTo>
                  <a:lnTo>
                    <a:pt x="4829" y="363"/>
                  </a:lnTo>
                  <a:lnTo>
                    <a:pt x="4794" y="301"/>
                  </a:lnTo>
                  <a:lnTo>
                    <a:pt x="4753" y="243"/>
                  </a:lnTo>
                  <a:lnTo>
                    <a:pt x="4705" y="190"/>
                  </a:lnTo>
                  <a:lnTo>
                    <a:pt x="4652" y="142"/>
                  </a:lnTo>
                  <a:lnTo>
                    <a:pt x="4594" y="101"/>
                  </a:lnTo>
                  <a:lnTo>
                    <a:pt x="4532" y="66"/>
                  </a:lnTo>
                  <a:lnTo>
                    <a:pt x="4465" y="37"/>
                  </a:lnTo>
                  <a:lnTo>
                    <a:pt x="4395" y="17"/>
                  </a:lnTo>
                  <a:lnTo>
                    <a:pt x="4322" y="4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" name="Freeform 1987"/>
            <p:cNvSpPr>
              <a:spLocks/>
            </p:cNvSpPr>
            <p:nvPr/>
          </p:nvSpPr>
          <p:spPr bwMode="auto">
            <a:xfrm>
              <a:off x="5380" y="-449"/>
              <a:ext cx="4896" cy="3895"/>
            </a:xfrm>
            <a:custGeom>
              <a:avLst/>
              <a:gdLst>
                <a:gd name="T0" fmla="+- 0 5381 5381"/>
                <a:gd name="T1" fmla="*/ T0 w 4896"/>
                <a:gd name="T2" fmla="+- 0 -448 -448"/>
                <a:gd name="T3" fmla="*/ -448 h 3895"/>
                <a:gd name="T4" fmla="+- 0 9627 5381"/>
                <a:gd name="T5" fmla="*/ T4 w 4896"/>
                <a:gd name="T6" fmla="+- 0 -448 -448"/>
                <a:gd name="T7" fmla="*/ -448 h 3895"/>
                <a:gd name="T8" fmla="+- 0 9703 5381"/>
                <a:gd name="T9" fmla="*/ T8 w 4896"/>
                <a:gd name="T10" fmla="+- 0 -444 -448"/>
                <a:gd name="T11" fmla="*/ -444 h 3895"/>
                <a:gd name="T12" fmla="+- 0 9776 5381"/>
                <a:gd name="T13" fmla="*/ T12 w 4896"/>
                <a:gd name="T14" fmla="+- 0 -431 -448"/>
                <a:gd name="T15" fmla="*/ -431 h 3895"/>
                <a:gd name="T16" fmla="+- 0 9846 5381"/>
                <a:gd name="T17" fmla="*/ T16 w 4896"/>
                <a:gd name="T18" fmla="+- 0 -411 -448"/>
                <a:gd name="T19" fmla="*/ -411 h 3895"/>
                <a:gd name="T20" fmla="+- 0 9913 5381"/>
                <a:gd name="T21" fmla="*/ T20 w 4896"/>
                <a:gd name="T22" fmla="+- 0 -382 -448"/>
                <a:gd name="T23" fmla="*/ -382 h 3895"/>
                <a:gd name="T24" fmla="+- 0 9975 5381"/>
                <a:gd name="T25" fmla="*/ T24 w 4896"/>
                <a:gd name="T26" fmla="+- 0 -347 -448"/>
                <a:gd name="T27" fmla="*/ -347 h 3895"/>
                <a:gd name="T28" fmla="+- 0 10033 5381"/>
                <a:gd name="T29" fmla="*/ T28 w 4896"/>
                <a:gd name="T30" fmla="+- 0 -306 -448"/>
                <a:gd name="T31" fmla="*/ -306 h 3895"/>
                <a:gd name="T32" fmla="+- 0 10086 5381"/>
                <a:gd name="T33" fmla="*/ T32 w 4896"/>
                <a:gd name="T34" fmla="+- 0 -258 -448"/>
                <a:gd name="T35" fmla="*/ -258 h 3895"/>
                <a:gd name="T36" fmla="+- 0 10134 5381"/>
                <a:gd name="T37" fmla="*/ T36 w 4896"/>
                <a:gd name="T38" fmla="+- 0 -205 -448"/>
                <a:gd name="T39" fmla="*/ -205 h 3895"/>
                <a:gd name="T40" fmla="+- 0 10175 5381"/>
                <a:gd name="T41" fmla="*/ T40 w 4896"/>
                <a:gd name="T42" fmla="+- 0 -147 -448"/>
                <a:gd name="T43" fmla="*/ -147 h 3895"/>
                <a:gd name="T44" fmla="+- 0 10210 5381"/>
                <a:gd name="T45" fmla="*/ T44 w 4896"/>
                <a:gd name="T46" fmla="+- 0 -85 -448"/>
                <a:gd name="T47" fmla="*/ -85 h 3895"/>
                <a:gd name="T48" fmla="+- 0 10238 5381"/>
                <a:gd name="T49" fmla="*/ T48 w 4896"/>
                <a:gd name="T50" fmla="+- 0 -18 -448"/>
                <a:gd name="T51" fmla="*/ -18 h 3895"/>
                <a:gd name="T52" fmla="+- 0 10259 5381"/>
                <a:gd name="T53" fmla="*/ T52 w 4896"/>
                <a:gd name="T54" fmla="+- 0 52 -448"/>
                <a:gd name="T55" fmla="*/ 52 h 3895"/>
                <a:gd name="T56" fmla="+- 0 10272 5381"/>
                <a:gd name="T57" fmla="*/ T56 w 4896"/>
                <a:gd name="T58" fmla="+- 0 125 -448"/>
                <a:gd name="T59" fmla="*/ 125 h 3895"/>
                <a:gd name="T60" fmla="+- 0 10276 5381"/>
                <a:gd name="T61" fmla="*/ T60 w 4896"/>
                <a:gd name="T62" fmla="+- 0 201 -448"/>
                <a:gd name="T63" fmla="*/ 201 h 3895"/>
                <a:gd name="T64" fmla="+- 0 10276 5381"/>
                <a:gd name="T65" fmla="*/ T64 w 4896"/>
                <a:gd name="T66" fmla="+- 0 3446 -448"/>
                <a:gd name="T67" fmla="*/ 3446 h 3895"/>
                <a:gd name="T68" fmla="+- 0 5381 5381"/>
                <a:gd name="T69" fmla="*/ T68 w 4896"/>
                <a:gd name="T70" fmla="+- 0 3446 -448"/>
                <a:gd name="T71" fmla="*/ 3446 h 3895"/>
                <a:gd name="T72" fmla="+- 0 5381 5381"/>
                <a:gd name="T73" fmla="*/ T72 w 4896"/>
                <a:gd name="T74" fmla="+- 0 -448 -448"/>
                <a:gd name="T75" fmla="*/ -448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0" y="0"/>
                  </a:moveTo>
                  <a:lnTo>
                    <a:pt x="4246" y="0"/>
                  </a:lnTo>
                  <a:lnTo>
                    <a:pt x="4322" y="4"/>
                  </a:lnTo>
                  <a:lnTo>
                    <a:pt x="4395" y="17"/>
                  </a:lnTo>
                  <a:lnTo>
                    <a:pt x="4465" y="37"/>
                  </a:lnTo>
                  <a:lnTo>
                    <a:pt x="4532" y="66"/>
                  </a:lnTo>
                  <a:lnTo>
                    <a:pt x="4594" y="101"/>
                  </a:lnTo>
                  <a:lnTo>
                    <a:pt x="4652" y="142"/>
                  </a:lnTo>
                  <a:lnTo>
                    <a:pt x="4705" y="190"/>
                  </a:lnTo>
                  <a:lnTo>
                    <a:pt x="4753" y="243"/>
                  </a:lnTo>
                  <a:lnTo>
                    <a:pt x="4794" y="301"/>
                  </a:lnTo>
                  <a:lnTo>
                    <a:pt x="4829" y="363"/>
                  </a:lnTo>
                  <a:lnTo>
                    <a:pt x="4857" y="430"/>
                  </a:lnTo>
                  <a:lnTo>
                    <a:pt x="4878" y="500"/>
                  </a:lnTo>
                  <a:lnTo>
                    <a:pt x="4891" y="573"/>
                  </a:lnTo>
                  <a:lnTo>
                    <a:pt x="4895" y="649"/>
                  </a:lnTo>
                  <a:lnTo>
                    <a:pt x="4895" y="3894"/>
                  </a:lnTo>
                  <a:lnTo>
                    <a:pt x="0" y="389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7" name="Picture 198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" y="3380"/>
              <a:ext cx="5091" cy="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8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5158"/>
              <a:ext cx="3574" cy="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Freeform 1984"/>
            <p:cNvSpPr>
              <a:spLocks/>
            </p:cNvSpPr>
            <p:nvPr/>
          </p:nvSpPr>
          <p:spPr bwMode="auto">
            <a:xfrm>
              <a:off x="485" y="3446"/>
              <a:ext cx="4896" cy="3895"/>
            </a:xfrm>
            <a:custGeom>
              <a:avLst/>
              <a:gdLst>
                <a:gd name="T0" fmla="+- 0 5381 486"/>
                <a:gd name="T1" fmla="*/ T0 w 4896"/>
                <a:gd name="T2" fmla="+- 0 3446 3446"/>
                <a:gd name="T3" fmla="*/ 3446 h 3895"/>
                <a:gd name="T4" fmla="+- 0 486 486"/>
                <a:gd name="T5" fmla="*/ T4 w 4896"/>
                <a:gd name="T6" fmla="+- 0 3446 3446"/>
                <a:gd name="T7" fmla="*/ 3446 h 3895"/>
                <a:gd name="T8" fmla="+- 0 486 486"/>
                <a:gd name="T9" fmla="*/ T8 w 4896"/>
                <a:gd name="T10" fmla="+- 0 6692 3446"/>
                <a:gd name="T11" fmla="*/ 6692 h 3895"/>
                <a:gd name="T12" fmla="+- 0 490 486"/>
                <a:gd name="T13" fmla="*/ T12 w 4896"/>
                <a:gd name="T14" fmla="+- 0 6767 3446"/>
                <a:gd name="T15" fmla="*/ 6767 h 3895"/>
                <a:gd name="T16" fmla="+- 0 503 486"/>
                <a:gd name="T17" fmla="*/ T16 w 4896"/>
                <a:gd name="T18" fmla="+- 0 6841 3446"/>
                <a:gd name="T19" fmla="*/ 6841 h 3895"/>
                <a:gd name="T20" fmla="+- 0 523 486"/>
                <a:gd name="T21" fmla="*/ T20 w 4896"/>
                <a:gd name="T22" fmla="+- 0 6911 3446"/>
                <a:gd name="T23" fmla="*/ 6911 h 3895"/>
                <a:gd name="T24" fmla="+- 0 552 486"/>
                <a:gd name="T25" fmla="*/ T24 w 4896"/>
                <a:gd name="T26" fmla="+- 0 6977 3446"/>
                <a:gd name="T27" fmla="*/ 6977 h 3895"/>
                <a:gd name="T28" fmla="+- 0 587 486"/>
                <a:gd name="T29" fmla="*/ T28 w 4896"/>
                <a:gd name="T30" fmla="+- 0 7040 3446"/>
                <a:gd name="T31" fmla="*/ 7040 h 3895"/>
                <a:gd name="T32" fmla="+- 0 628 486"/>
                <a:gd name="T33" fmla="*/ T32 w 4896"/>
                <a:gd name="T34" fmla="+- 0 7098 3446"/>
                <a:gd name="T35" fmla="*/ 7098 h 3895"/>
                <a:gd name="T36" fmla="+- 0 676 486"/>
                <a:gd name="T37" fmla="*/ T36 w 4896"/>
                <a:gd name="T38" fmla="+- 0 7151 3446"/>
                <a:gd name="T39" fmla="*/ 7151 h 3895"/>
                <a:gd name="T40" fmla="+- 0 729 486"/>
                <a:gd name="T41" fmla="*/ T40 w 4896"/>
                <a:gd name="T42" fmla="+- 0 7198 3446"/>
                <a:gd name="T43" fmla="*/ 7198 h 3895"/>
                <a:gd name="T44" fmla="+- 0 787 486"/>
                <a:gd name="T45" fmla="*/ T44 w 4896"/>
                <a:gd name="T46" fmla="+- 0 7240 3446"/>
                <a:gd name="T47" fmla="*/ 7240 h 3895"/>
                <a:gd name="T48" fmla="+- 0 849 486"/>
                <a:gd name="T49" fmla="*/ T48 w 4896"/>
                <a:gd name="T50" fmla="+- 0 7275 3446"/>
                <a:gd name="T51" fmla="*/ 7275 h 3895"/>
                <a:gd name="T52" fmla="+- 0 916 486"/>
                <a:gd name="T53" fmla="*/ T52 w 4896"/>
                <a:gd name="T54" fmla="+- 0 7303 3446"/>
                <a:gd name="T55" fmla="*/ 7303 h 3895"/>
                <a:gd name="T56" fmla="+- 0 986 486"/>
                <a:gd name="T57" fmla="*/ T56 w 4896"/>
                <a:gd name="T58" fmla="+- 0 7324 3446"/>
                <a:gd name="T59" fmla="*/ 7324 h 3895"/>
                <a:gd name="T60" fmla="+- 0 1059 486"/>
                <a:gd name="T61" fmla="*/ T60 w 4896"/>
                <a:gd name="T62" fmla="+- 0 7337 3446"/>
                <a:gd name="T63" fmla="*/ 7337 h 3895"/>
                <a:gd name="T64" fmla="+- 0 1135 486"/>
                <a:gd name="T65" fmla="*/ T64 w 4896"/>
                <a:gd name="T66" fmla="+- 0 7341 3446"/>
                <a:gd name="T67" fmla="*/ 7341 h 3895"/>
                <a:gd name="T68" fmla="+- 0 5381 486"/>
                <a:gd name="T69" fmla="*/ T68 w 4896"/>
                <a:gd name="T70" fmla="+- 0 7341 3446"/>
                <a:gd name="T71" fmla="*/ 7341 h 3895"/>
                <a:gd name="T72" fmla="+- 0 5381 486"/>
                <a:gd name="T73" fmla="*/ T72 w 4896"/>
                <a:gd name="T74" fmla="+- 0 3446 3446"/>
                <a:gd name="T75" fmla="*/ 3446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4895" y="0"/>
                  </a:moveTo>
                  <a:lnTo>
                    <a:pt x="0" y="0"/>
                  </a:lnTo>
                  <a:lnTo>
                    <a:pt x="0" y="3246"/>
                  </a:lnTo>
                  <a:lnTo>
                    <a:pt x="4" y="3321"/>
                  </a:lnTo>
                  <a:lnTo>
                    <a:pt x="17" y="3395"/>
                  </a:lnTo>
                  <a:lnTo>
                    <a:pt x="37" y="3465"/>
                  </a:lnTo>
                  <a:lnTo>
                    <a:pt x="66" y="3531"/>
                  </a:lnTo>
                  <a:lnTo>
                    <a:pt x="101" y="3594"/>
                  </a:lnTo>
                  <a:lnTo>
                    <a:pt x="142" y="3652"/>
                  </a:lnTo>
                  <a:lnTo>
                    <a:pt x="190" y="3705"/>
                  </a:lnTo>
                  <a:lnTo>
                    <a:pt x="243" y="3752"/>
                  </a:lnTo>
                  <a:lnTo>
                    <a:pt x="301" y="3794"/>
                  </a:lnTo>
                  <a:lnTo>
                    <a:pt x="363" y="3829"/>
                  </a:lnTo>
                  <a:lnTo>
                    <a:pt x="430" y="3857"/>
                  </a:lnTo>
                  <a:lnTo>
                    <a:pt x="500" y="3878"/>
                  </a:lnTo>
                  <a:lnTo>
                    <a:pt x="573" y="3891"/>
                  </a:lnTo>
                  <a:lnTo>
                    <a:pt x="649" y="3895"/>
                  </a:lnTo>
                  <a:lnTo>
                    <a:pt x="4895" y="3895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0" name="Freeform 1983"/>
            <p:cNvSpPr>
              <a:spLocks/>
            </p:cNvSpPr>
            <p:nvPr/>
          </p:nvSpPr>
          <p:spPr bwMode="auto">
            <a:xfrm>
              <a:off x="485" y="3446"/>
              <a:ext cx="4896" cy="3895"/>
            </a:xfrm>
            <a:custGeom>
              <a:avLst/>
              <a:gdLst>
                <a:gd name="T0" fmla="+- 0 5381 486"/>
                <a:gd name="T1" fmla="*/ T0 w 4896"/>
                <a:gd name="T2" fmla="+- 0 7341 3446"/>
                <a:gd name="T3" fmla="*/ 7341 h 3895"/>
                <a:gd name="T4" fmla="+- 0 1135 486"/>
                <a:gd name="T5" fmla="*/ T4 w 4896"/>
                <a:gd name="T6" fmla="+- 0 7341 3446"/>
                <a:gd name="T7" fmla="*/ 7341 h 3895"/>
                <a:gd name="T8" fmla="+- 0 1059 486"/>
                <a:gd name="T9" fmla="*/ T8 w 4896"/>
                <a:gd name="T10" fmla="+- 0 7337 3446"/>
                <a:gd name="T11" fmla="*/ 7337 h 3895"/>
                <a:gd name="T12" fmla="+- 0 986 486"/>
                <a:gd name="T13" fmla="*/ T12 w 4896"/>
                <a:gd name="T14" fmla="+- 0 7324 3446"/>
                <a:gd name="T15" fmla="*/ 7324 h 3895"/>
                <a:gd name="T16" fmla="+- 0 916 486"/>
                <a:gd name="T17" fmla="*/ T16 w 4896"/>
                <a:gd name="T18" fmla="+- 0 7303 3446"/>
                <a:gd name="T19" fmla="*/ 7303 h 3895"/>
                <a:gd name="T20" fmla="+- 0 849 486"/>
                <a:gd name="T21" fmla="*/ T20 w 4896"/>
                <a:gd name="T22" fmla="+- 0 7275 3446"/>
                <a:gd name="T23" fmla="*/ 7275 h 3895"/>
                <a:gd name="T24" fmla="+- 0 787 486"/>
                <a:gd name="T25" fmla="*/ T24 w 4896"/>
                <a:gd name="T26" fmla="+- 0 7240 3446"/>
                <a:gd name="T27" fmla="*/ 7240 h 3895"/>
                <a:gd name="T28" fmla="+- 0 729 486"/>
                <a:gd name="T29" fmla="*/ T28 w 4896"/>
                <a:gd name="T30" fmla="+- 0 7198 3446"/>
                <a:gd name="T31" fmla="*/ 7198 h 3895"/>
                <a:gd name="T32" fmla="+- 0 676 486"/>
                <a:gd name="T33" fmla="*/ T32 w 4896"/>
                <a:gd name="T34" fmla="+- 0 7151 3446"/>
                <a:gd name="T35" fmla="*/ 7151 h 3895"/>
                <a:gd name="T36" fmla="+- 0 628 486"/>
                <a:gd name="T37" fmla="*/ T36 w 4896"/>
                <a:gd name="T38" fmla="+- 0 7098 3446"/>
                <a:gd name="T39" fmla="*/ 7098 h 3895"/>
                <a:gd name="T40" fmla="+- 0 587 486"/>
                <a:gd name="T41" fmla="*/ T40 w 4896"/>
                <a:gd name="T42" fmla="+- 0 7040 3446"/>
                <a:gd name="T43" fmla="*/ 7040 h 3895"/>
                <a:gd name="T44" fmla="+- 0 552 486"/>
                <a:gd name="T45" fmla="*/ T44 w 4896"/>
                <a:gd name="T46" fmla="+- 0 6977 3446"/>
                <a:gd name="T47" fmla="*/ 6977 h 3895"/>
                <a:gd name="T48" fmla="+- 0 523 486"/>
                <a:gd name="T49" fmla="*/ T48 w 4896"/>
                <a:gd name="T50" fmla="+- 0 6911 3446"/>
                <a:gd name="T51" fmla="*/ 6911 h 3895"/>
                <a:gd name="T52" fmla="+- 0 503 486"/>
                <a:gd name="T53" fmla="*/ T52 w 4896"/>
                <a:gd name="T54" fmla="+- 0 6841 3446"/>
                <a:gd name="T55" fmla="*/ 6841 h 3895"/>
                <a:gd name="T56" fmla="+- 0 490 486"/>
                <a:gd name="T57" fmla="*/ T56 w 4896"/>
                <a:gd name="T58" fmla="+- 0 6767 3446"/>
                <a:gd name="T59" fmla="*/ 6767 h 3895"/>
                <a:gd name="T60" fmla="+- 0 486 486"/>
                <a:gd name="T61" fmla="*/ T60 w 4896"/>
                <a:gd name="T62" fmla="+- 0 6692 3446"/>
                <a:gd name="T63" fmla="*/ 6692 h 3895"/>
                <a:gd name="T64" fmla="+- 0 486 486"/>
                <a:gd name="T65" fmla="*/ T64 w 4896"/>
                <a:gd name="T66" fmla="+- 0 3446 3446"/>
                <a:gd name="T67" fmla="*/ 3446 h 3895"/>
                <a:gd name="T68" fmla="+- 0 5381 486"/>
                <a:gd name="T69" fmla="*/ T68 w 4896"/>
                <a:gd name="T70" fmla="+- 0 3446 3446"/>
                <a:gd name="T71" fmla="*/ 3446 h 3895"/>
                <a:gd name="T72" fmla="+- 0 5381 486"/>
                <a:gd name="T73" fmla="*/ T72 w 4896"/>
                <a:gd name="T74" fmla="+- 0 7341 3446"/>
                <a:gd name="T75" fmla="*/ 7341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4895" y="3895"/>
                  </a:moveTo>
                  <a:lnTo>
                    <a:pt x="649" y="3895"/>
                  </a:lnTo>
                  <a:lnTo>
                    <a:pt x="573" y="3891"/>
                  </a:lnTo>
                  <a:lnTo>
                    <a:pt x="500" y="3878"/>
                  </a:lnTo>
                  <a:lnTo>
                    <a:pt x="430" y="3857"/>
                  </a:lnTo>
                  <a:lnTo>
                    <a:pt x="363" y="3829"/>
                  </a:lnTo>
                  <a:lnTo>
                    <a:pt x="301" y="3794"/>
                  </a:lnTo>
                  <a:lnTo>
                    <a:pt x="243" y="3752"/>
                  </a:lnTo>
                  <a:lnTo>
                    <a:pt x="190" y="3705"/>
                  </a:lnTo>
                  <a:lnTo>
                    <a:pt x="142" y="3652"/>
                  </a:lnTo>
                  <a:lnTo>
                    <a:pt x="101" y="3594"/>
                  </a:lnTo>
                  <a:lnTo>
                    <a:pt x="66" y="3531"/>
                  </a:lnTo>
                  <a:lnTo>
                    <a:pt x="37" y="3465"/>
                  </a:lnTo>
                  <a:lnTo>
                    <a:pt x="17" y="3395"/>
                  </a:lnTo>
                  <a:lnTo>
                    <a:pt x="4" y="3321"/>
                  </a:lnTo>
                  <a:lnTo>
                    <a:pt x="0" y="3246"/>
                  </a:lnTo>
                  <a:lnTo>
                    <a:pt x="0" y="0"/>
                  </a:lnTo>
                  <a:lnTo>
                    <a:pt x="4895" y="0"/>
                  </a:lnTo>
                  <a:lnTo>
                    <a:pt x="4895" y="3895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1" name="Picture 198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3380"/>
              <a:ext cx="5088" cy="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98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" y="4882"/>
              <a:ext cx="3584" cy="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1980"/>
            <p:cNvSpPr>
              <a:spLocks/>
            </p:cNvSpPr>
            <p:nvPr/>
          </p:nvSpPr>
          <p:spPr bwMode="auto">
            <a:xfrm>
              <a:off x="5380" y="3446"/>
              <a:ext cx="4896" cy="3895"/>
            </a:xfrm>
            <a:custGeom>
              <a:avLst/>
              <a:gdLst>
                <a:gd name="T0" fmla="+- 0 10276 5381"/>
                <a:gd name="T1" fmla="*/ T0 w 4896"/>
                <a:gd name="T2" fmla="+- 0 3446 3446"/>
                <a:gd name="T3" fmla="*/ 3446 h 3895"/>
                <a:gd name="T4" fmla="+- 0 5381 5381"/>
                <a:gd name="T5" fmla="*/ T4 w 4896"/>
                <a:gd name="T6" fmla="+- 0 3446 3446"/>
                <a:gd name="T7" fmla="*/ 3446 h 3895"/>
                <a:gd name="T8" fmla="+- 0 5381 5381"/>
                <a:gd name="T9" fmla="*/ T8 w 4896"/>
                <a:gd name="T10" fmla="+- 0 7341 3446"/>
                <a:gd name="T11" fmla="*/ 7341 h 3895"/>
                <a:gd name="T12" fmla="+- 0 9627 5381"/>
                <a:gd name="T13" fmla="*/ T12 w 4896"/>
                <a:gd name="T14" fmla="+- 0 7341 3446"/>
                <a:gd name="T15" fmla="*/ 7341 h 3895"/>
                <a:gd name="T16" fmla="+- 0 9703 5381"/>
                <a:gd name="T17" fmla="*/ T16 w 4896"/>
                <a:gd name="T18" fmla="+- 0 7337 3446"/>
                <a:gd name="T19" fmla="*/ 7337 h 3895"/>
                <a:gd name="T20" fmla="+- 0 9776 5381"/>
                <a:gd name="T21" fmla="*/ T20 w 4896"/>
                <a:gd name="T22" fmla="+- 0 7324 3446"/>
                <a:gd name="T23" fmla="*/ 7324 h 3895"/>
                <a:gd name="T24" fmla="+- 0 9846 5381"/>
                <a:gd name="T25" fmla="*/ T24 w 4896"/>
                <a:gd name="T26" fmla="+- 0 7303 3446"/>
                <a:gd name="T27" fmla="*/ 7303 h 3895"/>
                <a:gd name="T28" fmla="+- 0 9913 5381"/>
                <a:gd name="T29" fmla="*/ T28 w 4896"/>
                <a:gd name="T30" fmla="+- 0 7275 3446"/>
                <a:gd name="T31" fmla="*/ 7275 h 3895"/>
                <a:gd name="T32" fmla="+- 0 9975 5381"/>
                <a:gd name="T33" fmla="*/ T32 w 4896"/>
                <a:gd name="T34" fmla="+- 0 7240 3446"/>
                <a:gd name="T35" fmla="*/ 7240 h 3895"/>
                <a:gd name="T36" fmla="+- 0 10033 5381"/>
                <a:gd name="T37" fmla="*/ T36 w 4896"/>
                <a:gd name="T38" fmla="+- 0 7198 3446"/>
                <a:gd name="T39" fmla="*/ 7198 h 3895"/>
                <a:gd name="T40" fmla="+- 0 10086 5381"/>
                <a:gd name="T41" fmla="*/ T40 w 4896"/>
                <a:gd name="T42" fmla="+- 0 7151 3446"/>
                <a:gd name="T43" fmla="*/ 7151 h 3895"/>
                <a:gd name="T44" fmla="+- 0 10134 5381"/>
                <a:gd name="T45" fmla="*/ T44 w 4896"/>
                <a:gd name="T46" fmla="+- 0 7098 3446"/>
                <a:gd name="T47" fmla="*/ 7098 h 3895"/>
                <a:gd name="T48" fmla="+- 0 10175 5381"/>
                <a:gd name="T49" fmla="*/ T48 w 4896"/>
                <a:gd name="T50" fmla="+- 0 7040 3446"/>
                <a:gd name="T51" fmla="*/ 7040 h 3895"/>
                <a:gd name="T52" fmla="+- 0 10210 5381"/>
                <a:gd name="T53" fmla="*/ T52 w 4896"/>
                <a:gd name="T54" fmla="+- 0 6977 3446"/>
                <a:gd name="T55" fmla="*/ 6977 h 3895"/>
                <a:gd name="T56" fmla="+- 0 10238 5381"/>
                <a:gd name="T57" fmla="*/ T56 w 4896"/>
                <a:gd name="T58" fmla="+- 0 6911 3446"/>
                <a:gd name="T59" fmla="*/ 6911 h 3895"/>
                <a:gd name="T60" fmla="+- 0 10259 5381"/>
                <a:gd name="T61" fmla="*/ T60 w 4896"/>
                <a:gd name="T62" fmla="+- 0 6841 3446"/>
                <a:gd name="T63" fmla="*/ 6841 h 3895"/>
                <a:gd name="T64" fmla="+- 0 10272 5381"/>
                <a:gd name="T65" fmla="*/ T64 w 4896"/>
                <a:gd name="T66" fmla="+- 0 6767 3446"/>
                <a:gd name="T67" fmla="*/ 6767 h 3895"/>
                <a:gd name="T68" fmla="+- 0 10276 5381"/>
                <a:gd name="T69" fmla="*/ T68 w 4896"/>
                <a:gd name="T70" fmla="+- 0 6692 3446"/>
                <a:gd name="T71" fmla="*/ 6692 h 3895"/>
                <a:gd name="T72" fmla="+- 0 10276 5381"/>
                <a:gd name="T73" fmla="*/ T72 w 4896"/>
                <a:gd name="T74" fmla="+- 0 3446 3446"/>
                <a:gd name="T75" fmla="*/ 3446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4895" y="0"/>
                  </a:moveTo>
                  <a:lnTo>
                    <a:pt x="0" y="0"/>
                  </a:lnTo>
                  <a:lnTo>
                    <a:pt x="0" y="3895"/>
                  </a:lnTo>
                  <a:lnTo>
                    <a:pt x="4246" y="3895"/>
                  </a:lnTo>
                  <a:lnTo>
                    <a:pt x="4322" y="3891"/>
                  </a:lnTo>
                  <a:lnTo>
                    <a:pt x="4395" y="3878"/>
                  </a:lnTo>
                  <a:lnTo>
                    <a:pt x="4465" y="3857"/>
                  </a:lnTo>
                  <a:lnTo>
                    <a:pt x="4532" y="3829"/>
                  </a:lnTo>
                  <a:lnTo>
                    <a:pt x="4594" y="3794"/>
                  </a:lnTo>
                  <a:lnTo>
                    <a:pt x="4652" y="3752"/>
                  </a:lnTo>
                  <a:lnTo>
                    <a:pt x="4705" y="3705"/>
                  </a:lnTo>
                  <a:lnTo>
                    <a:pt x="4753" y="3652"/>
                  </a:lnTo>
                  <a:lnTo>
                    <a:pt x="4794" y="3594"/>
                  </a:lnTo>
                  <a:lnTo>
                    <a:pt x="4829" y="3531"/>
                  </a:lnTo>
                  <a:lnTo>
                    <a:pt x="4857" y="3465"/>
                  </a:lnTo>
                  <a:lnTo>
                    <a:pt x="4878" y="3395"/>
                  </a:lnTo>
                  <a:lnTo>
                    <a:pt x="4891" y="3321"/>
                  </a:lnTo>
                  <a:lnTo>
                    <a:pt x="4895" y="3246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4" name="Freeform 1979"/>
            <p:cNvSpPr>
              <a:spLocks/>
            </p:cNvSpPr>
            <p:nvPr/>
          </p:nvSpPr>
          <p:spPr bwMode="auto">
            <a:xfrm>
              <a:off x="5380" y="3446"/>
              <a:ext cx="4896" cy="3895"/>
            </a:xfrm>
            <a:custGeom>
              <a:avLst/>
              <a:gdLst>
                <a:gd name="T0" fmla="+- 0 10276 5381"/>
                <a:gd name="T1" fmla="*/ T0 w 4896"/>
                <a:gd name="T2" fmla="+- 0 3446 3446"/>
                <a:gd name="T3" fmla="*/ 3446 h 3895"/>
                <a:gd name="T4" fmla="+- 0 10276 5381"/>
                <a:gd name="T5" fmla="*/ T4 w 4896"/>
                <a:gd name="T6" fmla="+- 0 6692 3446"/>
                <a:gd name="T7" fmla="*/ 6692 h 3895"/>
                <a:gd name="T8" fmla="+- 0 10272 5381"/>
                <a:gd name="T9" fmla="*/ T8 w 4896"/>
                <a:gd name="T10" fmla="+- 0 6767 3446"/>
                <a:gd name="T11" fmla="*/ 6767 h 3895"/>
                <a:gd name="T12" fmla="+- 0 10259 5381"/>
                <a:gd name="T13" fmla="*/ T12 w 4896"/>
                <a:gd name="T14" fmla="+- 0 6841 3446"/>
                <a:gd name="T15" fmla="*/ 6841 h 3895"/>
                <a:gd name="T16" fmla="+- 0 10238 5381"/>
                <a:gd name="T17" fmla="*/ T16 w 4896"/>
                <a:gd name="T18" fmla="+- 0 6911 3446"/>
                <a:gd name="T19" fmla="*/ 6911 h 3895"/>
                <a:gd name="T20" fmla="+- 0 10210 5381"/>
                <a:gd name="T21" fmla="*/ T20 w 4896"/>
                <a:gd name="T22" fmla="+- 0 6977 3446"/>
                <a:gd name="T23" fmla="*/ 6977 h 3895"/>
                <a:gd name="T24" fmla="+- 0 10175 5381"/>
                <a:gd name="T25" fmla="*/ T24 w 4896"/>
                <a:gd name="T26" fmla="+- 0 7040 3446"/>
                <a:gd name="T27" fmla="*/ 7040 h 3895"/>
                <a:gd name="T28" fmla="+- 0 10134 5381"/>
                <a:gd name="T29" fmla="*/ T28 w 4896"/>
                <a:gd name="T30" fmla="+- 0 7098 3446"/>
                <a:gd name="T31" fmla="*/ 7098 h 3895"/>
                <a:gd name="T32" fmla="+- 0 10086 5381"/>
                <a:gd name="T33" fmla="*/ T32 w 4896"/>
                <a:gd name="T34" fmla="+- 0 7151 3446"/>
                <a:gd name="T35" fmla="*/ 7151 h 3895"/>
                <a:gd name="T36" fmla="+- 0 10033 5381"/>
                <a:gd name="T37" fmla="*/ T36 w 4896"/>
                <a:gd name="T38" fmla="+- 0 7198 3446"/>
                <a:gd name="T39" fmla="*/ 7198 h 3895"/>
                <a:gd name="T40" fmla="+- 0 9975 5381"/>
                <a:gd name="T41" fmla="*/ T40 w 4896"/>
                <a:gd name="T42" fmla="+- 0 7240 3446"/>
                <a:gd name="T43" fmla="*/ 7240 h 3895"/>
                <a:gd name="T44" fmla="+- 0 9913 5381"/>
                <a:gd name="T45" fmla="*/ T44 w 4896"/>
                <a:gd name="T46" fmla="+- 0 7275 3446"/>
                <a:gd name="T47" fmla="*/ 7275 h 3895"/>
                <a:gd name="T48" fmla="+- 0 9846 5381"/>
                <a:gd name="T49" fmla="*/ T48 w 4896"/>
                <a:gd name="T50" fmla="+- 0 7303 3446"/>
                <a:gd name="T51" fmla="*/ 7303 h 3895"/>
                <a:gd name="T52" fmla="+- 0 9776 5381"/>
                <a:gd name="T53" fmla="*/ T52 w 4896"/>
                <a:gd name="T54" fmla="+- 0 7324 3446"/>
                <a:gd name="T55" fmla="*/ 7324 h 3895"/>
                <a:gd name="T56" fmla="+- 0 9703 5381"/>
                <a:gd name="T57" fmla="*/ T56 w 4896"/>
                <a:gd name="T58" fmla="+- 0 7337 3446"/>
                <a:gd name="T59" fmla="*/ 7337 h 3895"/>
                <a:gd name="T60" fmla="+- 0 9627 5381"/>
                <a:gd name="T61" fmla="*/ T60 w 4896"/>
                <a:gd name="T62" fmla="+- 0 7341 3446"/>
                <a:gd name="T63" fmla="*/ 7341 h 3895"/>
                <a:gd name="T64" fmla="+- 0 5381 5381"/>
                <a:gd name="T65" fmla="*/ T64 w 4896"/>
                <a:gd name="T66" fmla="+- 0 7341 3446"/>
                <a:gd name="T67" fmla="*/ 7341 h 3895"/>
                <a:gd name="T68" fmla="+- 0 5381 5381"/>
                <a:gd name="T69" fmla="*/ T68 w 4896"/>
                <a:gd name="T70" fmla="+- 0 3446 3446"/>
                <a:gd name="T71" fmla="*/ 3446 h 3895"/>
                <a:gd name="T72" fmla="+- 0 10276 5381"/>
                <a:gd name="T73" fmla="*/ T72 w 4896"/>
                <a:gd name="T74" fmla="+- 0 3446 3446"/>
                <a:gd name="T75" fmla="*/ 3446 h 38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896" h="3895">
                  <a:moveTo>
                    <a:pt x="4895" y="0"/>
                  </a:moveTo>
                  <a:lnTo>
                    <a:pt x="4895" y="3246"/>
                  </a:lnTo>
                  <a:lnTo>
                    <a:pt x="4891" y="3321"/>
                  </a:lnTo>
                  <a:lnTo>
                    <a:pt x="4878" y="3395"/>
                  </a:lnTo>
                  <a:lnTo>
                    <a:pt x="4857" y="3465"/>
                  </a:lnTo>
                  <a:lnTo>
                    <a:pt x="4829" y="3531"/>
                  </a:lnTo>
                  <a:lnTo>
                    <a:pt x="4794" y="3594"/>
                  </a:lnTo>
                  <a:lnTo>
                    <a:pt x="4753" y="3652"/>
                  </a:lnTo>
                  <a:lnTo>
                    <a:pt x="4705" y="3705"/>
                  </a:lnTo>
                  <a:lnTo>
                    <a:pt x="4652" y="3752"/>
                  </a:lnTo>
                  <a:lnTo>
                    <a:pt x="4594" y="3794"/>
                  </a:lnTo>
                  <a:lnTo>
                    <a:pt x="4532" y="3829"/>
                  </a:lnTo>
                  <a:lnTo>
                    <a:pt x="4465" y="3857"/>
                  </a:lnTo>
                  <a:lnTo>
                    <a:pt x="4395" y="3878"/>
                  </a:lnTo>
                  <a:lnTo>
                    <a:pt x="4322" y="3891"/>
                  </a:lnTo>
                  <a:lnTo>
                    <a:pt x="4246" y="3895"/>
                  </a:lnTo>
                  <a:lnTo>
                    <a:pt x="0" y="3895"/>
                  </a:lnTo>
                  <a:lnTo>
                    <a:pt x="0" y="0"/>
                  </a:lnTo>
                  <a:lnTo>
                    <a:pt x="4895" y="0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5" name="Picture 197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8" y="1599"/>
              <a:ext cx="5710" cy="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1977"/>
            <p:cNvSpPr>
              <a:spLocks/>
            </p:cNvSpPr>
            <p:nvPr/>
          </p:nvSpPr>
          <p:spPr bwMode="auto">
            <a:xfrm>
              <a:off x="2640" y="1670"/>
              <a:ext cx="5482" cy="3551"/>
            </a:xfrm>
            <a:custGeom>
              <a:avLst/>
              <a:gdLst>
                <a:gd name="T0" fmla="+- 0 7530 2640"/>
                <a:gd name="T1" fmla="*/ T0 w 5482"/>
                <a:gd name="T2" fmla="+- 0 1671 1671"/>
                <a:gd name="T3" fmla="*/ 1671 h 3551"/>
                <a:gd name="T4" fmla="+- 0 3232 2640"/>
                <a:gd name="T5" fmla="*/ T4 w 5482"/>
                <a:gd name="T6" fmla="+- 0 1671 1671"/>
                <a:gd name="T7" fmla="*/ 1671 h 3551"/>
                <a:gd name="T8" fmla="+- 0 3158 2640"/>
                <a:gd name="T9" fmla="*/ T8 w 5482"/>
                <a:gd name="T10" fmla="+- 0 1676 1671"/>
                <a:gd name="T11" fmla="*/ 1676 h 3551"/>
                <a:gd name="T12" fmla="+- 0 3086 2640"/>
                <a:gd name="T13" fmla="*/ T12 w 5482"/>
                <a:gd name="T14" fmla="+- 0 1689 1671"/>
                <a:gd name="T15" fmla="*/ 1689 h 3551"/>
                <a:gd name="T16" fmla="+- 0 3018 2640"/>
                <a:gd name="T17" fmla="*/ T16 w 5482"/>
                <a:gd name="T18" fmla="+- 0 1711 1671"/>
                <a:gd name="T19" fmla="*/ 1711 h 3551"/>
                <a:gd name="T20" fmla="+- 0 2954 2640"/>
                <a:gd name="T21" fmla="*/ T20 w 5482"/>
                <a:gd name="T22" fmla="+- 0 1740 1671"/>
                <a:gd name="T23" fmla="*/ 1740 h 3551"/>
                <a:gd name="T24" fmla="+- 0 2894 2640"/>
                <a:gd name="T25" fmla="*/ T24 w 5482"/>
                <a:gd name="T26" fmla="+- 0 1777 1671"/>
                <a:gd name="T27" fmla="*/ 1777 h 3551"/>
                <a:gd name="T28" fmla="+- 0 2839 2640"/>
                <a:gd name="T29" fmla="*/ T28 w 5482"/>
                <a:gd name="T30" fmla="+- 0 1820 1671"/>
                <a:gd name="T31" fmla="*/ 1820 h 3551"/>
                <a:gd name="T32" fmla="+- 0 2789 2640"/>
                <a:gd name="T33" fmla="*/ T32 w 5482"/>
                <a:gd name="T34" fmla="+- 0 1870 1671"/>
                <a:gd name="T35" fmla="*/ 1870 h 3551"/>
                <a:gd name="T36" fmla="+- 0 2746 2640"/>
                <a:gd name="T37" fmla="*/ T36 w 5482"/>
                <a:gd name="T38" fmla="+- 0 1925 1671"/>
                <a:gd name="T39" fmla="*/ 1925 h 3551"/>
                <a:gd name="T40" fmla="+- 0 2710 2640"/>
                <a:gd name="T41" fmla="*/ T40 w 5482"/>
                <a:gd name="T42" fmla="+- 0 1985 1671"/>
                <a:gd name="T43" fmla="*/ 1985 h 3551"/>
                <a:gd name="T44" fmla="+- 0 2680 2640"/>
                <a:gd name="T45" fmla="*/ T44 w 5482"/>
                <a:gd name="T46" fmla="+- 0 2049 1671"/>
                <a:gd name="T47" fmla="*/ 2049 h 3551"/>
                <a:gd name="T48" fmla="+- 0 2658 2640"/>
                <a:gd name="T49" fmla="*/ T48 w 5482"/>
                <a:gd name="T50" fmla="+- 0 2117 1671"/>
                <a:gd name="T51" fmla="*/ 2117 h 3551"/>
                <a:gd name="T52" fmla="+- 0 2645 2640"/>
                <a:gd name="T53" fmla="*/ T52 w 5482"/>
                <a:gd name="T54" fmla="+- 0 2189 1671"/>
                <a:gd name="T55" fmla="*/ 2189 h 3551"/>
                <a:gd name="T56" fmla="+- 0 2640 2640"/>
                <a:gd name="T57" fmla="*/ T56 w 5482"/>
                <a:gd name="T58" fmla="+- 0 2263 1671"/>
                <a:gd name="T59" fmla="*/ 2263 h 3551"/>
                <a:gd name="T60" fmla="+- 0 2640 2640"/>
                <a:gd name="T61" fmla="*/ T60 w 5482"/>
                <a:gd name="T62" fmla="+- 0 4630 1671"/>
                <a:gd name="T63" fmla="*/ 4630 h 3551"/>
                <a:gd name="T64" fmla="+- 0 2645 2640"/>
                <a:gd name="T65" fmla="*/ T64 w 5482"/>
                <a:gd name="T66" fmla="+- 0 4704 1671"/>
                <a:gd name="T67" fmla="*/ 4704 h 3551"/>
                <a:gd name="T68" fmla="+- 0 2658 2640"/>
                <a:gd name="T69" fmla="*/ T68 w 5482"/>
                <a:gd name="T70" fmla="+- 0 4775 1671"/>
                <a:gd name="T71" fmla="*/ 4775 h 3551"/>
                <a:gd name="T72" fmla="+- 0 2680 2640"/>
                <a:gd name="T73" fmla="*/ T72 w 5482"/>
                <a:gd name="T74" fmla="+- 0 4844 1671"/>
                <a:gd name="T75" fmla="*/ 4844 h 3551"/>
                <a:gd name="T76" fmla="+- 0 2710 2640"/>
                <a:gd name="T77" fmla="*/ T76 w 5482"/>
                <a:gd name="T78" fmla="+- 0 4908 1671"/>
                <a:gd name="T79" fmla="*/ 4908 h 3551"/>
                <a:gd name="T80" fmla="+- 0 2746 2640"/>
                <a:gd name="T81" fmla="*/ T80 w 5482"/>
                <a:gd name="T82" fmla="+- 0 4968 1671"/>
                <a:gd name="T83" fmla="*/ 4968 h 3551"/>
                <a:gd name="T84" fmla="+- 0 2789 2640"/>
                <a:gd name="T85" fmla="*/ T84 w 5482"/>
                <a:gd name="T86" fmla="+- 0 5023 1671"/>
                <a:gd name="T87" fmla="*/ 5023 h 3551"/>
                <a:gd name="T88" fmla="+- 0 2839 2640"/>
                <a:gd name="T89" fmla="*/ T88 w 5482"/>
                <a:gd name="T90" fmla="+- 0 5072 1671"/>
                <a:gd name="T91" fmla="*/ 5072 h 3551"/>
                <a:gd name="T92" fmla="+- 0 2894 2640"/>
                <a:gd name="T93" fmla="*/ T92 w 5482"/>
                <a:gd name="T94" fmla="+- 0 5115 1671"/>
                <a:gd name="T95" fmla="*/ 5115 h 3551"/>
                <a:gd name="T96" fmla="+- 0 2954 2640"/>
                <a:gd name="T97" fmla="*/ T96 w 5482"/>
                <a:gd name="T98" fmla="+- 0 5152 1671"/>
                <a:gd name="T99" fmla="*/ 5152 h 3551"/>
                <a:gd name="T100" fmla="+- 0 3018 2640"/>
                <a:gd name="T101" fmla="*/ T100 w 5482"/>
                <a:gd name="T102" fmla="+- 0 5182 1671"/>
                <a:gd name="T103" fmla="*/ 5182 h 3551"/>
                <a:gd name="T104" fmla="+- 0 3086 2640"/>
                <a:gd name="T105" fmla="*/ T104 w 5482"/>
                <a:gd name="T106" fmla="+- 0 5203 1671"/>
                <a:gd name="T107" fmla="*/ 5203 h 3551"/>
                <a:gd name="T108" fmla="+- 0 3158 2640"/>
                <a:gd name="T109" fmla="*/ T108 w 5482"/>
                <a:gd name="T110" fmla="+- 0 5217 1671"/>
                <a:gd name="T111" fmla="*/ 5217 h 3551"/>
                <a:gd name="T112" fmla="+- 0 3232 2640"/>
                <a:gd name="T113" fmla="*/ T112 w 5482"/>
                <a:gd name="T114" fmla="+- 0 5221 1671"/>
                <a:gd name="T115" fmla="*/ 5221 h 3551"/>
                <a:gd name="T116" fmla="+- 0 7530 2640"/>
                <a:gd name="T117" fmla="*/ T116 w 5482"/>
                <a:gd name="T118" fmla="+- 0 5221 1671"/>
                <a:gd name="T119" fmla="*/ 5221 h 3551"/>
                <a:gd name="T120" fmla="+- 0 7604 2640"/>
                <a:gd name="T121" fmla="*/ T120 w 5482"/>
                <a:gd name="T122" fmla="+- 0 5217 1671"/>
                <a:gd name="T123" fmla="*/ 5217 h 3551"/>
                <a:gd name="T124" fmla="+- 0 7676 2640"/>
                <a:gd name="T125" fmla="*/ T124 w 5482"/>
                <a:gd name="T126" fmla="+- 0 5203 1671"/>
                <a:gd name="T127" fmla="*/ 5203 h 3551"/>
                <a:gd name="T128" fmla="+- 0 7744 2640"/>
                <a:gd name="T129" fmla="*/ T128 w 5482"/>
                <a:gd name="T130" fmla="+- 0 5182 1671"/>
                <a:gd name="T131" fmla="*/ 5182 h 3551"/>
                <a:gd name="T132" fmla="+- 0 7808 2640"/>
                <a:gd name="T133" fmla="*/ T132 w 5482"/>
                <a:gd name="T134" fmla="+- 0 5152 1671"/>
                <a:gd name="T135" fmla="*/ 5152 h 3551"/>
                <a:gd name="T136" fmla="+- 0 7868 2640"/>
                <a:gd name="T137" fmla="*/ T136 w 5482"/>
                <a:gd name="T138" fmla="+- 0 5115 1671"/>
                <a:gd name="T139" fmla="*/ 5115 h 3551"/>
                <a:gd name="T140" fmla="+- 0 7923 2640"/>
                <a:gd name="T141" fmla="*/ T140 w 5482"/>
                <a:gd name="T142" fmla="+- 0 5072 1671"/>
                <a:gd name="T143" fmla="*/ 5072 h 3551"/>
                <a:gd name="T144" fmla="+- 0 7972 2640"/>
                <a:gd name="T145" fmla="*/ T144 w 5482"/>
                <a:gd name="T146" fmla="+- 0 5023 1671"/>
                <a:gd name="T147" fmla="*/ 5023 h 3551"/>
                <a:gd name="T148" fmla="+- 0 8016 2640"/>
                <a:gd name="T149" fmla="*/ T148 w 5482"/>
                <a:gd name="T150" fmla="+- 0 4968 1671"/>
                <a:gd name="T151" fmla="*/ 4968 h 3551"/>
                <a:gd name="T152" fmla="+- 0 8052 2640"/>
                <a:gd name="T153" fmla="*/ T152 w 5482"/>
                <a:gd name="T154" fmla="+- 0 4908 1671"/>
                <a:gd name="T155" fmla="*/ 4908 h 3551"/>
                <a:gd name="T156" fmla="+- 0 8082 2640"/>
                <a:gd name="T157" fmla="*/ T156 w 5482"/>
                <a:gd name="T158" fmla="+- 0 4844 1671"/>
                <a:gd name="T159" fmla="*/ 4844 h 3551"/>
                <a:gd name="T160" fmla="+- 0 8104 2640"/>
                <a:gd name="T161" fmla="*/ T160 w 5482"/>
                <a:gd name="T162" fmla="+- 0 4775 1671"/>
                <a:gd name="T163" fmla="*/ 4775 h 3551"/>
                <a:gd name="T164" fmla="+- 0 8117 2640"/>
                <a:gd name="T165" fmla="*/ T164 w 5482"/>
                <a:gd name="T166" fmla="+- 0 4704 1671"/>
                <a:gd name="T167" fmla="*/ 4704 h 3551"/>
                <a:gd name="T168" fmla="+- 0 8122 2640"/>
                <a:gd name="T169" fmla="*/ T168 w 5482"/>
                <a:gd name="T170" fmla="+- 0 4630 1671"/>
                <a:gd name="T171" fmla="*/ 4630 h 3551"/>
                <a:gd name="T172" fmla="+- 0 8122 2640"/>
                <a:gd name="T173" fmla="*/ T172 w 5482"/>
                <a:gd name="T174" fmla="+- 0 2263 1671"/>
                <a:gd name="T175" fmla="*/ 2263 h 3551"/>
                <a:gd name="T176" fmla="+- 0 8117 2640"/>
                <a:gd name="T177" fmla="*/ T176 w 5482"/>
                <a:gd name="T178" fmla="+- 0 2189 1671"/>
                <a:gd name="T179" fmla="*/ 2189 h 3551"/>
                <a:gd name="T180" fmla="+- 0 8104 2640"/>
                <a:gd name="T181" fmla="*/ T180 w 5482"/>
                <a:gd name="T182" fmla="+- 0 2117 1671"/>
                <a:gd name="T183" fmla="*/ 2117 h 3551"/>
                <a:gd name="T184" fmla="+- 0 8082 2640"/>
                <a:gd name="T185" fmla="*/ T184 w 5482"/>
                <a:gd name="T186" fmla="+- 0 2049 1671"/>
                <a:gd name="T187" fmla="*/ 2049 h 3551"/>
                <a:gd name="T188" fmla="+- 0 8052 2640"/>
                <a:gd name="T189" fmla="*/ T188 w 5482"/>
                <a:gd name="T190" fmla="+- 0 1985 1671"/>
                <a:gd name="T191" fmla="*/ 1985 h 3551"/>
                <a:gd name="T192" fmla="+- 0 8016 2640"/>
                <a:gd name="T193" fmla="*/ T192 w 5482"/>
                <a:gd name="T194" fmla="+- 0 1925 1671"/>
                <a:gd name="T195" fmla="*/ 1925 h 3551"/>
                <a:gd name="T196" fmla="+- 0 7972 2640"/>
                <a:gd name="T197" fmla="*/ T196 w 5482"/>
                <a:gd name="T198" fmla="+- 0 1870 1671"/>
                <a:gd name="T199" fmla="*/ 1870 h 3551"/>
                <a:gd name="T200" fmla="+- 0 7923 2640"/>
                <a:gd name="T201" fmla="*/ T200 w 5482"/>
                <a:gd name="T202" fmla="+- 0 1820 1671"/>
                <a:gd name="T203" fmla="*/ 1820 h 3551"/>
                <a:gd name="T204" fmla="+- 0 7868 2640"/>
                <a:gd name="T205" fmla="*/ T204 w 5482"/>
                <a:gd name="T206" fmla="+- 0 1777 1671"/>
                <a:gd name="T207" fmla="*/ 1777 h 3551"/>
                <a:gd name="T208" fmla="+- 0 7808 2640"/>
                <a:gd name="T209" fmla="*/ T208 w 5482"/>
                <a:gd name="T210" fmla="+- 0 1740 1671"/>
                <a:gd name="T211" fmla="*/ 1740 h 3551"/>
                <a:gd name="T212" fmla="+- 0 7744 2640"/>
                <a:gd name="T213" fmla="*/ T212 w 5482"/>
                <a:gd name="T214" fmla="+- 0 1711 1671"/>
                <a:gd name="T215" fmla="*/ 1711 h 3551"/>
                <a:gd name="T216" fmla="+- 0 7676 2640"/>
                <a:gd name="T217" fmla="*/ T216 w 5482"/>
                <a:gd name="T218" fmla="+- 0 1689 1671"/>
                <a:gd name="T219" fmla="*/ 1689 h 3551"/>
                <a:gd name="T220" fmla="+- 0 7604 2640"/>
                <a:gd name="T221" fmla="*/ T220 w 5482"/>
                <a:gd name="T222" fmla="+- 0 1676 1671"/>
                <a:gd name="T223" fmla="*/ 1676 h 3551"/>
                <a:gd name="T224" fmla="+- 0 7530 2640"/>
                <a:gd name="T225" fmla="*/ T224 w 5482"/>
                <a:gd name="T226" fmla="+- 0 1671 1671"/>
                <a:gd name="T227" fmla="*/ 1671 h 35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482" h="3551">
                  <a:moveTo>
                    <a:pt x="4890" y="0"/>
                  </a:moveTo>
                  <a:lnTo>
                    <a:pt x="592" y="0"/>
                  </a:lnTo>
                  <a:lnTo>
                    <a:pt x="518" y="5"/>
                  </a:lnTo>
                  <a:lnTo>
                    <a:pt x="446" y="18"/>
                  </a:lnTo>
                  <a:lnTo>
                    <a:pt x="378" y="40"/>
                  </a:lnTo>
                  <a:lnTo>
                    <a:pt x="314" y="69"/>
                  </a:lnTo>
                  <a:lnTo>
                    <a:pt x="254" y="106"/>
                  </a:lnTo>
                  <a:lnTo>
                    <a:pt x="199" y="149"/>
                  </a:lnTo>
                  <a:lnTo>
                    <a:pt x="149" y="199"/>
                  </a:lnTo>
                  <a:lnTo>
                    <a:pt x="106" y="254"/>
                  </a:lnTo>
                  <a:lnTo>
                    <a:pt x="70" y="314"/>
                  </a:lnTo>
                  <a:lnTo>
                    <a:pt x="40" y="378"/>
                  </a:lnTo>
                  <a:lnTo>
                    <a:pt x="18" y="446"/>
                  </a:lnTo>
                  <a:lnTo>
                    <a:pt x="5" y="518"/>
                  </a:lnTo>
                  <a:lnTo>
                    <a:pt x="0" y="592"/>
                  </a:lnTo>
                  <a:lnTo>
                    <a:pt x="0" y="2959"/>
                  </a:lnTo>
                  <a:lnTo>
                    <a:pt x="5" y="3033"/>
                  </a:lnTo>
                  <a:lnTo>
                    <a:pt x="18" y="3104"/>
                  </a:lnTo>
                  <a:lnTo>
                    <a:pt x="40" y="3173"/>
                  </a:lnTo>
                  <a:lnTo>
                    <a:pt x="70" y="3237"/>
                  </a:lnTo>
                  <a:lnTo>
                    <a:pt x="106" y="3297"/>
                  </a:lnTo>
                  <a:lnTo>
                    <a:pt x="149" y="3352"/>
                  </a:lnTo>
                  <a:lnTo>
                    <a:pt x="199" y="3401"/>
                  </a:lnTo>
                  <a:lnTo>
                    <a:pt x="254" y="3444"/>
                  </a:lnTo>
                  <a:lnTo>
                    <a:pt x="314" y="3481"/>
                  </a:lnTo>
                  <a:lnTo>
                    <a:pt x="378" y="3511"/>
                  </a:lnTo>
                  <a:lnTo>
                    <a:pt x="446" y="3532"/>
                  </a:lnTo>
                  <a:lnTo>
                    <a:pt x="518" y="3546"/>
                  </a:lnTo>
                  <a:lnTo>
                    <a:pt x="592" y="3550"/>
                  </a:lnTo>
                  <a:lnTo>
                    <a:pt x="4890" y="3550"/>
                  </a:lnTo>
                  <a:lnTo>
                    <a:pt x="4964" y="3546"/>
                  </a:lnTo>
                  <a:lnTo>
                    <a:pt x="5036" y="3532"/>
                  </a:lnTo>
                  <a:lnTo>
                    <a:pt x="5104" y="3511"/>
                  </a:lnTo>
                  <a:lnTo>
                    <a:pt x="5168" y="3481"/>
                  </a:lnTo>
                  <a:lnTo>
                    <a:pt x="5228" y="3444"/>
                  </a:lnTo>
                  <a:lnTo>
                    <a:pt x="5283" y="3401"/>
                  </a:lnTo>
                  <a:lnTo>
                    <a:pt x="5332" y="3352"/>
                  </a:lnTo>
                  <a:lnTo>
                    <a:pt x="5376" y="3297"/>
                  </a:lnTo>
                  <a:lnTo>
                    <a:pt x="5412" y="3237"/>
                  </a:lnTo>
                  <a:lnTo>
                    <a:pt x="5442" y="3173"/>
                  </a:lnTo>
                  <a:lnTo>
                    <a:pt x="5464" y="3104"/>
                  </a:lnTo>
                  <a:lnTo>
                    <a:pt x="5477" y="3033"/>
                  </a:lnTo>
                  <a:lnTo>
                    <a:pt x="5482" y="2959"/>
                  </a:lnTo>
                  <a:lnTo>
                    <a:pt x="5482" y="592"/>
                  </a:lnTo>
                  <a:lnTo>
                    <a:pt x="5477" y="518"/>
                  </a:lnTo>
                  <a:lnTo>
                    <a:pt x="5464" y="446"/>
                  </a:lnTo>
                  <a:lnTo>
                    <a:pt x="5442" y="378"/>
                  </a:lnTo>
                  <a:lnTo>
                    <a:pt x="5412" y="314"/>
                  </a:lnTo>
                  <a:lnTo>
                    <a:pt x="5376" y="254"/>
                  </a:lnTo>
                  <a:lnTo>
                    <a:pt x="5332" y="199"/>
                  </a:lnTo>
                  <a:lnTo>
                    <a:pt x="5283" y="149"/>
                  </a:lnTo>
                  <a:lnTo>
                    <a:pt x="5228" y="106"/>
                  </a:lnTo>
                  <a:lnTo>
                    <a:pt x="5168" y="69"/>
                  </a:lnTo>
                  <a:lnTo>
                    <a:pt x="5104" y="40"/>
                  </a:lnTo>
                  <a:lnTo>
                    <a:pt x="5036" y="18"/>
                  </a:lnTo>
                  <a:lnTo>
                    <a:pt x="4964" y="5"/>
                  </a:lnTo>
                  <a:lnTo>
                    <a:pt x="4890" y="0"/>
                  </a:lnTo>
                  <a:close/>
                </a:path>
              </a:pathLst>
            </a:custGeom>
            <a:solidFill>
              <a:srgbClr val="9A3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7" name="Freeform 1976"/>
            <p:cNvSpPr>
              <a:spLocks/>
            </p:cNvSpPr>
            <p:nvPr/>
          </p:nvSpPr>
          <p:spPr bwMode="auto">
            <a:xfrm>
              <a:off x="2640" y="1670"/>
              <a:ext cx="5482" cy="3551"/>
            </a:xfrm>
            <a:custGeom>
              <a:avLst/>
              <a:gdLst>
                <a:gd name="T0" fmla="+- 0 2640 2640"/>
                <a:gd name="T1" fmla="*/ T0 w 5482"/>
                <a:gd name="T2" fmla="+- 0 2263 1671"/>
                <a:gd name="T3" fmla="*/ 2263 h 3551"/>
                <a:gd name="T4" fmla="+- 0 2645 2640"/>
                <a:gd name="T5" fmla="*/ T4 w 5482"/>
                <a:gd name="T6" fmla="+- 0 2189 1671"/>
                <a:gd name="T7" fmla="*/ 2189 h 3551"/>
                <a:gd name="T8" fmla="+- 0 2658 2640"/>
                <a:gd name="T9" fmla="*/ T8 w 5482"/>
                <a:gd name="T10" fmla="+- 0 2117 1671"/>
                <a:gd name="T11" fmla="*/ 2117 h 3551"/>
                <a:gd name="T12" fmla="+- 0 2680 2640"/>
                <a:gd name="T13" fmla="*/ T12 w 5482"/>
                <a:gd name="T14" fmla="+- 0 2049 1671"/>
                <a:gd name="T15" fmla="*/ 2049 h 3551"/>
                <a:gd name="T16" fmla="+- 0 2710 2640"/>
                <a:gd name="T17" fmla="*/ T16 w 5482"/>
                <a:gd name="T18" fmla="+- 0 1985 1671"/>
                <a:gd name="T19" fmla="*/ 1985 h 3551"/>
                <a:gd name="T20" fmla="+- 0 2746 2640"/>
                <a:gd name="T21" fmla="*/ T20 w 5482"/>
                <a:gd name="T22" fmla="+- 0 1925 1671"/>
                <a:gd name="T23" fmla="*/ 1925 h 3551"/>
                <a:gd name="T24" fmla="+- 0 2789 2640"/>
                <a:gd name="T25" fmla="*/ T24 w 5482"/>
                <a:gd name="T26" fmla="+- 0 1870 1671"/>
                <a:gd name="T27" fmla="*/ 1870 h 3551"/>
                <a:gd name="T28" fmla="+- 0 2839 2640"/>
                <a:gd name="T29" fmla="*/ T28 w 5482"/>
                <a:gd name="T30" fmla="+- 0 1820 1671"/>
                <a:gd name="T31" fmla="*/ 1820 h 3551"/>
                <a:gd name="T32" fmla="+- 0 2894 2640"/>
                <a:gd name="T33" fmla="*/ T32 w 5482"/>
                <a:gd name="T34" fmla="+- 0 1777 1671"/>
                <a:gd name="T35" fmla="*/ 1777 h 3551"/>
                <a:gd name="T36" fmla="+- 0 2954 2640"/>
                <a:gd name="T37" fmla="*/ T36 w 5482"/>
                <a:gd name="T38" fmla="+- 0 1740 1671"/>
                <a:gd name="T39" fmla="*/ 1740 h 3551"/>
                <a:gd name="T40" fmla="+- 0 3018 2640"/>
                <a:gd name="T41" fmla="*/ T40 w 5482"/>
                <a:gd name="T42" fmla="+- 0 1711 1671"/>
                <a:gd name="T43" fmla="*/ 1711 h 3551"/>
                <a:gd name="T44" fmla="+- 0 3086 2640"/>
                <a:gd name="T45" fmla="*/ T44 w 5482"/>
                <a:gd name="T46" fmla="+- 0 1689 1671"/>
                <a:gd name="T47" fmla="*/ 1689 h 3551"/>
                <a:gd name="T48" fmla="+- 0 3158 2640"/>
                <a:gd name="T49" fmla="*/ T48 w 5482"/>
                <a:gd name="T50" fmla="+- 0 1676 1671"/>
                <a:gd name="T51" fmla="*/ 1676 h 3551"/>
                <a:gd name="T52" fmla="+- 0 3232 2640"/>
                <a:gd name="T53" fmla="*/ T52 w 5482"/>
                <a:gd name="T54" fmla="+- 0 1671 1671"/>
                <a:gd name="T55" fmla="*/ 1671 h 3551"/>
                <a:gd name="T56" fmla="+- 0 7530 2640"/>
                <a:gd name="T57" fmla="*/ T56 w 5482"/>
                <a:gd name="T58" fmla="+- 0 1671 1671"/>
                <a:gd name="T59" fmla="*/ 1671 h 3551"/>
                <a:gd name="T60" fmla="+- 0 7604 2640"/>
                <a:gd name="T61" fmla="*/ T60 w 5482"/>
                <a:gd name="T62" fmla="+- 0 1676 1671"/>
                <a:gd name="T63" fmla="*/ 1676 h 3551"/>
                <a:gd name="T64" fmla="+- 0 7676 2640"/>
                <a:gd name="T65" fmla="*/ T64 w 5482"/>
                <a:gd name="T66" fmla="+- 0 1689 1671"/>
                <a:gd name="T67" fmla="*/ 1689 h 3551"/>
                <a:gd name="T68" fmla="+- 0 7744 2640"/>
                <a:gd name="T69" fmla="*/ T68 w 5482"/>
                <a:gd name="T70" fmla="+- 0 1711 1671"/>
                <a:gd name="T71" fmla="*/ 1711 h 3551"/>
                <a:gd name="T72" fmla="+- 0 7808 2640"/>
                <a:gd name="T73" fmla="*/ T72 w 5482"/>
                <a:gd name="T74" fmla="+- 0 1740 1671"/>
                <a:gd name="T75" fmla="*/ 1740 h 3551"/>
                <a:gd name="T76" fmla="+- 0 7868 2640"/>
                <a:gd name="T77" fmla="*/ T76 w 5482"/>
                <a:gd name="T78" fmla="+- 0 1777 1671"/>
                <a:gd name="T79" fmla="*/ 1777 h 3551"/>
                <a:gd name="T80" fmla="+- 0 7923 2640"/>
                <a:gd name="T81" fmla="*/ T80 w 5482"/>
                <a:gd name="T82" fmla="+- 0 1820 1671"/>
                <a:gd name="T83" fmla="*/ 1820 h 3551"/>
                <a:gd name="T84" fmla="+- 0 7972 2640"/>
                <a:gd name="T85" fmla="*/ T84 w 5482"/>
                <a:gd name="T86" fmla="+- 0 1870 1671"/>
                <a:gd name="T87" fmla="*/ 1870 h 3551"/>
                <a:gd name="T88" fmla="+- 0 8016 2640"/>
                <a:gd name="T89" fmla="*/ T88 w 5482"/>
                <a:gd name="T90" fmla="+- 0 1925 1671"/>
                <a:gd name="T91" fmla="*/ 1925 h 3551"/>
                <a:gd name="T92" fmla="+- 0 8052 2640"/>
                <a:gd name="T93" fmla="*/ T92 w 5482"/>
                <a:gd name="T94" fmla="+- 0 1985 1671"/>
                <a:gd name="T95" fmla="*/ 1985 h 3551"/>
                <a:gd name="T96" fmla="+- 0 8082 2640"/>
                <a:gd name="T97" fmla="*/ T96 w 5482"/>
                <a:gd name="T98" fmla="+- 0 2049 1671"/>
                <a:gd name="T99" fmla="*/ 2049 h 3551"/>
                <a:gd name="T100" fmla="+- 0 8104 2640"/>
                <a:gd name="T101" fmla="*/ T100 w 5482"/>
                <a:gd name="T102" fmla="+- 0 2117 1671"/>
                <a:gd name="T103" fmla="*/ 2117 h 3551"/>
                <a:gd name="T104" fmla="+- 0 8117 2640"/>
                <a:gd name="T105" fmla="*/ T104 w 5482"/>
                <a:gd name="T106" fmla="+- 0 2189 1671"/>
                <a:gd name="T107" fmla="*/ 2189 h 3551"/>
                <a:gd name="T108" fmla="+- 0 8122 2640"/>
                <a:gd name="T109" fmla="*/ T108 w 5482"/>
                <a:gd name="T110" fmla="+- 0 2263 1671"/>
                <a:gd name="T111" fmla="*/ 2263 h 3551"/>
                <a:gd name="T112" fmla="+- 0 8122 2640"/>
                <a:gd name="T113" fmla="*/ T112 w 5482"/>
                <a:gd name="T114" fmla="+- 0 4630 1671"/>
                <a:gd name="T115" fmla="*/ 4630 h 3551"/>
                <a:gd name="T116" fmla="+- 0 8117 2640"/>
                <a:gd name="T117" fmla="*/ T116 w 5482"/>
                <a:gd name="T118" fmla="+- 0 4704 1671"/>
                <a:gd name="T119" fmla="*/ 4704 h 3551"/>
                <a:gd name="T120" fmla="+- 0 8104 2640"/>
                <a:gd name="T121" fmla="*/ T120 w 5482"/>
                <a:gd name="T122" fmla="+- 0 4775 1671"/>
                <a:gd name="T123" fmla="*/ 4775 h 3551"/>
                <a:gd name="T124" fmla="+- 0 8082 2640"/>
                <a:gd name="T125" fmla="*/ T124 w 5482"/>
                <a:gd name="T126" fmla="+- 0 4844 1671"/>
                <a:gd name="T127" fmla="*/ 4844 h 3551"/>
                <a:gd name="T128" fmla="+- 0 8052 2640"/>
                <a:gd name="T129" fmla="*/ T128 w 5482"/>
                <a:gd name="T130" fmla="+- 0 4908 1671"/>
                <a:gd name="T131" fmla="*/ 4908 h 3551"/>
                <a:gd name="T132" fmla="+- 0 8016 2640"/>
                <a:gd name="T133" fmla="*/ T132 w 5482"/>
                <a:gd name="T134" fmla="+- 0 4968 1671"/>
                <a:gd name="T135" fmla="*/ 4968 h 3551"/>
                <a:gd name="T136" fmla="+- 0 7972 2640"/>
                <a:gd name="T137" fmla="*/ T136 w 5482"/>
                <a:gd name="T138" fmla="+- 0 5023 1671"/>
                <a:gd name="T139" fmla="*/ 5023 h 3551"/>
                <a:gd name="T140" fmla="+- 0 7923 2640"/>
                <a:gd name="T141" fmla="*/ T140 w 5482"/>
                <a:gd name="T142" fmla="+- 0 5072 1671"/>
                <a:gd name="T143" fmla="*/ 5072 h 3551"/>
                <a:gd name="T144" fmla="+- 0 7868 2640"/>
                <a:gd name="T145" fmla="*/ T144 w 5482"/>
                <a:gd name="T146" fmla="+- 0 5115 1671"/>
                <a:gd name="T147" fmla="*/ 5115 h 3551"/>
                <a:gd name="T148" fmla="+- 0 7808 2640"/>
                <a:gd name="T149" fmla="*/ T148 w 5482"/>
                <a:gd name="T150" fmla="+- 0 5152 1671"/>
                <a:gd name="T151" fmla="*/ 5152 h 3551"/>
                <a:gd name="T152" fmla="+- 0 7744 2640"/>
                <a:gd name="T153" fmla="*/ T152 w 5482"/>
                <a:gd name="T154" fmla="+- 0 5182 1671"/>
                <a:gd name="T155" fmla="*/ 5182 h 3551"/>
                <a:gd name="T156" fmla="+- 0 7676 2640"/>
                <a:gd name="T157" fmla="*/ T156 w 5482"/>
                <a:gd name="T158" fmla="+- 0 5203 1671"/>
                <a:gd name="T159" fmla="*/ 5203 h 3551"/>
                <a:gd name="T160" fmla="+- 0 7604 2640"/>
                <a:gd name="T161" fmla="*/ T160 w 5482"/>
                <a:gd name="T162" fmla="+- 0 5217 1671"/>
                <a:gd name="T163" fmla="*/ 5217 h 3551"/>
                <a:gd name="T164" fmla="+- 0 7530 2640"/>
                <a:gd name="T165" fmla="*/ T164 w 5482"/>
                <a:gd name="T166" fmla="+- 0 5221 1671"/>
                <a:gd name="T167" fmla="*/ 5221 h 3551"/>
                <a:gd name="T168" fmla="+- 0 3232 2640"/>
                <a:gd name="T169" fmla="*/ T168 w 5482"/>
                <a:gd name="T170" fmla="+- 0 5221 1671"/>
                <a:gd name="T171" fmla="*/ 5221 h 3551"/>
                <a:gd name="T172" fmla="+- 0 3158 2640"/>
                <a:gd name="T173" fmla="*/ T172 w 5482"/>
                <a:gd name="T174" fmla="+- 0 5217 1671"/>
                <a:gd name="T175" fmla="*/ 5217 h 3551"/>
                <a:gd name="T176" fmla="+- 0 3086 2640"/>
                <a:gd name="T177" fmla="*/ T176 w 5482"/>
                <a:gd name="T178" fmla="+- 0 5203 1671"/>
                <a:gd name="T179" fmla="*/ 5203 h 3551"/>
                <a:gd name="T180" fmla="+- 0 3018 2640"/>
                <a:gd name="T181" fmla="*/ T180 w 5482"/>
                <a:gd name="T182" fmla="+- 0 5182 1671"/>
                <a:gd name="T183" fmla="*/ 5182 h 3551"/>
                <a:gd name="T184" fmla="+- 0 2954 2640"/>
                <a:gd name="T185" fmla="*/ T184 w 5482"/>
                <a:gd name="T186" fmla="+- 0 5152 1671"/>
                <a:gd name="T187" fmla="*/ 5152 h 3551"/>
                <a:gd name="T188" fmla="+- 0 2894 2640"/>
                <a:gd name="T189" fmla="*/ T188 w 5482"/>
                <a:gd name="T190" fmla="+- 0 5115 1671"/>
                <a:gd name="T191" fmla="*/ 5115 h 3551"/>
                <a:gd name="T192" fmla="+- 0 2839 2640"/>
                <a:gd name="T193" fmla="*/ T192 w 5482"/>
                <a:gd name="T194" fmla="+- 0 5072 1671"/>
                <a:gd name="T195" fmla="*/ 5072 h 3551"/>
                <a:gd name="T196" fmla="+- 0 2789 2640"/>
                <a:gd name="T197" fmla="*/ T196 w 5482"/>
                <a:gd name="T198" fmla="+- 0 5023 1671"/>
                <a:gd name="T199" fmla="*/ 5023 h 3551"/>
                <a:gd name="T200" fmla="+- 0 2746 2640"/>
                <a:gd name="T201" fmla="*/ T200 w 5482"/>
                <a:gd name="T202" fmla="+- 0 4968 1671"/>
                <a:gd name="T203" fmla="*/ 4968 h 3551"/>
                <a:gd name="T204" fmla="+- 0 2710 2640"/>
                <a:gd name="T205" fmla="*/ T204 w 5482"/>
                <a:gd name="T206" fmla="+- 0 4908 1671"/>
                <a:gd name="T207" fmla="*/ 4908 h 3551"/>
                <a:gd name="T208" fmla="+- 0 2680 2640"/>
                <a:gd name="T209" fmla="*/ T208 w 5482"/>
                <a:gd name="T210" fmla="+- 0 4844 1671"/>
                <a:gd name="T211" fmla="*/ 4844 h 3551"/>
                <a:gd name="T212" fmla="+- 0 2658 2640"/>
                <a:gd name="T213" fmla="*/ T212 w 5482"/>
                <a:gd name="T214" fmla="+- 0 4775 1671"/>
                <a:gd name="T215" fmla="*/ 4775 h 3551"/>
                <a:gd name="T216" fmla="+- 0 2645 2640"/>
                <a:gd name="T217" fmla="*/ T216 w 5482"/>
                <a:gd name="T218" fmla="+- 0 4704 1671"/>
                <a:gd name="T219" fmla="*/ 4704 h 3551"/>
                <a:gd name="T220" fmla="+- 0 2640 2640"/>
                <a:gd name="T221" fmla="*/ T220 w 5482"/>
                <a:gd name="T222" fmla="+- 0 4630 1671"/>
                <a:gd name="T223" fmla="*/ 4630 h 3551"/>
                <a:gd name="T224" fmla="+- 0 2640 2640"/>
                <a:gd name="T225" fmla="*/ T224 w 5482"/>
                <a:gd name="T226" fmla="+- 0 2263 1671"/>
                <a:gd name="T227" fmla="*/ 2263 h 35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482" h="3551">
                  <a:moveTo>
                    <a:pt x="0" y="592"/>
                  </a:moveTo>
                  <a:lnTo>
                    <a:pt x="5" y="518"/>
                  </a:lnTo>
                  <a:lnTo>
                    <a:pt x="18" y="446"/>
                  </a:lnTo>
                  <a:lnTo>
                    <a:pt x="40" y="378"/>
                  </a:lnTo>
                  <a:lnTo>
                    <a:pt x="70" y="314"/>
                  </a:lnTo>
                  <a:lnTo>
                    <a:pt x="106" y="254"/>
                  </a:lnTo>
                  <a:lnTo>
                    <a:pt x="149" y="199"/>
                  </a:lnTo>
                  <a:lnTo>
                    <a:pt x="199" y="149"/>
                  </a:lnTo>
                  <a:lnTo>
                    <a:pt x="254" y="106"/>
                  </a:lnTo>
                  <a:lnTo>
                    <a:pt x="314" y="69"/>
                  </a:lnTo>
                  <a:lnTo>
                    <a:pt x="378" y="40"/>
                  </a:lnTo>
                  <a:lnTo>
                    <a:pt x="446" y="18"/>
                  </a:lnTo>
                  <a:lnTo>
                    <a:pt x="518" y="5"/>
                  </a:lnTo>
                  <a:lnTo>
                    <a:pt x="592" y="0"/>
                  </a:lnTo>
                  <a:lnTo>
                    <a:pt x="4890" y="0"/>
                  </a:lnTo>
                  <a:lnTo>
                    <a:pt x="4964" y="5"/>
                  </a:lnTo>
                  <a:lnTo>
                    <a:pt x="5036" y="18"/>
                  </a:lnTo>
                  <a:lnTo>
                    <a:pt x="5104" y="40"/>
                  </a:lnTo>
                  <a:lnTo>
                    <a:pt x="5168" y="69"/>
                  </a:lnTo>
                  <a:lnTo>
                    <a:pt x="5228" y="106"/>
                  </a:lnTo>
                  <a:lnTo>
                    <a:pt x="5283" y="149"/>
                  </a:lnTo>
                  <a:lnTo>
                    <a:pt x="5332" y="199"/>
                  </a:lnTo>
                  <a:lnTo>
                    <a:pt x="5376" y="254"/>
                  </a:lnTo>
                  <a:lnTo>
                    <a:pt x="5412" y="314"/>
                  </a:lnTo>
                  <a:lnTo>
                    <a:pt x="5442" y="378"/>
                  </a:lnTo>
                  <a:lnTo>
                    <a:pt x="5464" y="446"/>
                  </a:lnTo>
                  <a:lnTo>
                    <a:pt x="5477" y="518"/>
                  </a:lnTo>
                  <a:lnTo>
                    <a:pt x="5482" y="592"/>
                  </a:lnTo>
                  <a:lnTo>
                    <a:pt x="5482" y="2959"/>
                  </a:lnTo>
                  <a:lnTo>
                    <a:pt x="5477" y="3033"/>
                  </a:lnTo>
                  <a:lnTo>
                    <a:pt x="5464" y="3104"/>
                  </a:lnTo>
                  <a:lnTo>
                    <a:pt x="5442" y="3173"/>
                  </a:lnTo>
                  <a:lnTo>
                    <a:pt x="5412" y="3237"/>
                  </a:lnTo>
                  <a:lnTo>
                    <a:pt x="5376" y="3297"/>
                  </a:lnTo>
                  <a:lnTo>
                    <a:pt x="5332" y="3352"/>
                  </a:lnTo>
                  <a:lnTo>
                    <a:pt x="5283" y="3401"/>
                  </a:lnTo>
                  <a:lnTo>
                    <a:pt x="5228" y="3444"/>
                  </a:lnTo>
                  <a:lnTo>
                    <a:pt x="5168" y="3481"/>
                  </a:lnTo>
                  <a:lnTo>
                    <a:pt x="5104" y="3511"/>
                  </a:lnTo>
                  <a:lnTo>
                    <a:pt x="5036" y="3532"/>
                  </a:lnTo>
                  <a:lnTo>
                    <a:pt x="4964" y="3546"/>
                  </a:lnTo>
                  <a:lnTo>
                    <a:pt x="4890" y="3550"/>
                  </a:lnTo>
                  <a:lnTo>
                    <a:pt x="592" y="3550"/>
                  </a:lnTo>
                  <a:lnTo>
                    <a:pt x="518" y="3546"/>
                  </a:lnTo>
                  <a:lnTo>
                    <a:pt x="446" y="3532"/>
                  </a:lnTo>
                  <a:lnTo>
                    <a:pt x="378" y="3511"/>
                  </a:lnTo>
                  <a:lnTo>
                    <a:pt x="314" y="3481"/>
                  </a:lnTo>
                  <a:lnTo>
                    <a:pt x="254" y="3444"/>
                  </a:lnTo>
                  <a:lnTo>
                    <a:pt x="199" y="3401"/>
                  </a:lnTo>
                  <a:lnTo>
                    <a:pt x="149" y="3352"/>
                  </a:lnTo>
                  <a:lnTo>
                    <a:pt x="106" y="3297"/>
                  </a:lnTo>
                  <a:lnTo>
                    <a:pt x="70" y="3237"/>
                  </a:lnTo>
                  <a:lnTo>
                    <a:pt x="40" y="3173"/>
                  </a:lnTo>
                  <a:lnTo>
                    <a:pt x="18" y="3104"/>
                  </a:lnTo>
                  <a:lnTo>
                    <a:pt x="5" y="3033"/>
                  </a:lnTo>
                  <a:lnTo>
                    <a:pt x="0" y="2959"/>
                  </a:lnTo>
                  <a:lnTo>
                    <a:pt x="0" y="592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8" name="Picture 197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" y="2629"/>
              <a:ext cx="2931" cy="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1973"/>
            <p:cNvSpPr>
              <a:spLocks/>
            </p:cNvSpPr>
            <p:nvPr/>
          </p:nvSpPr>
          <p:spPr bwMode="auto">
            <a:xfrm>
              <a:off x="4019" y="2620"/>
              <a:ext cx="2777" cy="1709"/>
            </a:xfrm>
            <a:custGeom>
              <a:avLst/>
              <a:gdLst>
                <a:gd name="T0" fmla="+- 0 4029 4029"/>
                <a:gd name="T1" fmla="*/ T0 w 2722"/>
                <a:gd name="T2" fmla="+- 0 2941 2690"/>
                <a:gd name="T3" fmla="*/ 2941 h 1503"/>
                <a:gd name="T4" fmla="+- 0 4042 4029"/>
                <a:gd name="T5" fmla="*/ T4 w 2722"/>
                <a:gd name="T6" fmla="+- 0 2861 2690"/>
                <a:gd name="T7" fmla="*/ 2861 h 1503"/>
                <a:gd name="T8" fmla="+- 0 4077 4029"/>
                <a:gd name="T9" fmla="*/ T8 w 2722"/>
                <a:gd name="T10" fmla="+- 0 2793 2690"/>
                <a:gd name="T11" fmla="*/ 2793 h 1503"/>
                <a:gd name="T12" fmla="+- 0 4131 4029"/>
                <a:gd name="T13" fmla="*/ T12 w 2722"/>
                <a:gd name="T14" fmla="+- 0 2738 2690"/>
                <a:gd name="T15" fmla="*/ 2738 h 1503"/>
                <a:gd name="T16" fmla="+- 0 4200 4029"/>
                <a:gd name="T17" fmla="*/ T16 w 2722"/>
                <a:gd name="T18" fmla="+- 0 2703 2690"/>
                <a:gd name="T19" fmla="*/ 2703 h 1503"/>
                <a:gd name="T20" fmla="+- 0 4279 4029"/>
                <a:gd name="T21" fmla="*/ T20 w 2722"/>
                <a:gd name="T22" fmla="+- 0 2690 2690"/>
                <a:gd name="T23" fmla="*/ 2690 h 1503"/>
                <a:gd name="T24" fmla="+- 0 6500 4029"/>
                <a:gd name="T25" fmla="*/ T24 w 2722"/>
                <a:gd name="T26" fmla="+- 0 2690 2690"/>
                <a:gd name="T27" fmla="*/ 2690 h 1503"/>
                <a:gd name="T28" fmla="+- 0 6579 4029"/>
                <a:gd name="T29" fmla="*/ T28 w 2722"/>
                <a:gd name="T30" fmla="+- 0 2703 2690"/>
                <a:gd name="T31" fmla="*/ 2703 h 1503"/>
                <a:gd name="T32" fmla="+- 0 6648 4029"/>
                <a:gd name="T33" fmla="*/ T32 w 2722"/>
                <a:gd name="T34" fmla="+- 0 2738 2690"/>
                <a:gd name="T35" fmla="*/ 2738 h 1503"/>
                <a:gd name="T36" fmla="+- 0 6702 4029"/>
                <a:gd name="T37" fmla="*/ T36 w 2722"/>
                <a:gd name="T38" fmla="+- 0 2793 2690"/>
                <a:gd name="T39" fmla="*/ 2793 h 1503"/>
                <a:gd name="T40" fmla="+- 0 6738 4029"/>
                <a:gd name="T41" fmla="*/ T40 w 2722"/>
                <a:gd name="T42" fmla="+- 0 2861 2690"/>
                <a:gd name="T43" fmla="*/ 2861 h 1503"/>
                <a:gd name="T44" fmla="+- 0 6750 4029"/>
                <a:gd name="T45" fmla="*/ T44 w 2722"/>
                <a:gd name="T46" fmla="+- 0 2941 2690"/>
                <a:gd name="T47" fmla="*/ 2941 h 1503"/>
                <a:gd name="T48" fmla="+- 0 6750 4029"/>
                <a:gd name="T49" fmla="*/ T48 w 2722"/>
                <a:gd name="T50" fmla="+- 0 3942 2690"/>
                <a:gd name="T51" fmla="*/ 3942 h 1503"/>
                <a:gd name="T52" fmla="+- 0 6738 4029"/>
                <a:gd name="T53" fmla="*/ T52 w 2722"/>
                <a:gd name="T54" fmla="+- 0 4021 2690"/>
                <a:gd name="T55" fmla="*/ 4021 h 1503"/>
                <a:gd name="T56" fmla="+- 0 6702 4029"/>
                <a:gd name="T57" fmla="*/ T56 w 2722"/>
                <a:gd name="T58" fmla="+- 0 4090 2690"/>
                <a:gd name="T59" fmla="*/ 4090 h 1503"/>
                <a:gd name="T60" fmla="+- 0 6648 4029"/>
                <a:gd name="T61" fmla="*/ T60 w 2722"/>
                <a:gd name="T62" fmla="+- 0 4144 2690"/>
                <a:gd name="T63" fmla="*/ 4144 h 1503"/>
                <a:gd name="T64" fmla="+- 0 6579 4029"/>
                <a:gd name="T65" fmla="*/ T64 w 2722"/>
                <a:gd name="T66" fmla="+- 0 4180 2690"/>
                <a:gd name="T67" fmla="*/ 4180 h 1503"/>
                <a:gd name="T68" fmla="+- 0 6500 4029"/>
                <a:gd name="T69" fmla="*/ T68 w 2722"/>
                <a:gd name="T70" fmla="+- 0 4193 2690"/>
                <a:gd name="T71" fmla="*/ 4193 h 1503"/>
                <a:gd name="T72" fmla="+- 0 4279 4029"/>
                <a:gd name="T73" fmla="*/ T72 w 2722"/>
                <a:gd name="T74" fmla="+- 0 4193 2690"/>
                <a:gd name="T75" fmla="*/ 4193 h 1503"/>
                <a:gd name="T76" fmla="+- 0 4200 4029"/>
                <a:gd name="T77" fmla="*/ T76 w 2722"/>
                <a:gd name="T78" fmla="+- 0 4180 2690"/>
                <a:gd name="T79" fmla="*/ 4180 h 1503"/>
                <a:gd name="T80" fmla="+- 0 4131 4029"/>
                <a:gd name="T81" fmla="*/ T80 w 2722"/>
                <a:gd name="T82" fmla="+- 0 4144 2690"/>
                <a:gd name="T83" fmla="*/ 4144 h 1503"/>
                <a:gd name="T84" fmla="+- 0 4077 4029"/>
                <a:gd name="T85" fmla="*/ T84 w 2722"/>
                <a:gd name="T86" fmla="+- 0 4090 2690"/>
                <a:gd name="T87" fmla="*/ 4090 h 1503"/>
                <a:gd name="T88" fmla="+- 0 4042 4029"/>
                <a:gd name="T89" fmla="*/ T88 w 2722"/>
                <a:gd name="T90" fmla="+- 0 4021 2690"/>
                <a:gd name="T91" fmla="*/ 4021 h 1503"/>
                <a:gd name="T92" fmla="+- 0 4029 4029"/>
                <a:gd name="T93" fmla="*/ T92 w 2722"/>
                <a:gd name="T94" fmla="+- 0 3942 2690"/>
                <a:gd name="T95" fmla="*/ 3942 h 1503"/>
                <a:gd name="T96" fmla="+- 0 4029 4029"/>
                <a:gd name="T97" fmla="*/ T96 w 2722"/>
                <a:gd name="T98" fmla="+- 0 2941 2690"/>
                <a:gd name="T99" fmla="*/ 2941 h 15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2722" h="1503">
                  <a:moveTo>
                    <a:pt x="0" y="251"/>
                  </a:moveTo>
                  <a:lnTo>
                    <a:pt x="13" y="171"/>
                  </a:lnTo>
                  <a:lnTo>
                    <a:pt x="48" y="103"/>
                  </a:lnTo>
                  <a:lnTo>
                    <a:pt x="102" y="48"/>
                  </a:lnTo>
                  <a:lnTo>
                    <a:pt x="171" y="13"/>
                  </a:lnTo>
                  <a:lnTo>
                    <a:pt x="250" y="0"/>
                  </a:lnTo>
                  <a:lnTo>
                    <a:pt x="2471" y="0"/>
                  </a:lnTo>
                  <a:lnTo>
                    <a:pt x="2550" y="13"/>
                  </a:lnTo>
                  <a:lnTo>
                    <a:pt x="2619" y="48"/>
                  </a:lnTo>
                  <a:lnTo>
                    <a:pt x="2673" y="103"/>
                  </a:lnTo>
                  <a:lnTo>
                    <a:pt x="2709" y="171"/>
                  </a:lnTo>
                  <a:lnTo>
                    <a:pt x="2721" y="251"/>
                  </a:lnTo>
                  <a:lnTo>
                    <a:pt x="2721" y="1252"/>
                  </a:lnTo>
                  <a:lnTo>
                    <a:pt x="2709" y="1331"/>
                  </a:lnTo>
                  <a:lnTo>
                    <a:pt x="2673" y="1400"/>
                  </a:lnTo>
                  <a:lnTo>
                    <a:pt x="2619" y="1454"/>
                  </a:lnTo>
                  <a:lnTo>
                    <a:pt x="2550" y="1490"/>
                  </a:lnTo>
                  <a:lnTo>
                    <a:pt x="2471" y="1503"/>
                  </a:lnTo>
                  <a:lnTo>
                    <a:pt x="250" y="1503"/>
                  </a:lnTo>
                  <a:lnTo>
                    <a:pt x="171" y="1490"/>
                  </a:lnTo>
                  <a:lnTo>
                    <a:pt x="102" y="1454"/>
                  </a:lnTo>
                  <a:lnTo>
                    <a:pt x="48" y="1400"/>
                  </a:lnTo>
                  <a:lnTo>
                    <a:pt x="13" y="1331"/>
                  </a:lnTo>
                  <a:lnTo>
                    <a:pt x="0" y="1252"/>
                  </a:lnTo>
                  <a:lnTo>
                    <a:pt x="0" y="251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0" name="AutoShape 1972"/>
            <p:cNvSpPr>
              <a:spLocks/>
            </p:cNvSpPr>
            <p:nvPr/>
          </p:nvSpPr>
          <p:spPr bwMode="auto">
            <a:xfrm>
              <a:off x="5369" y="2037"/>
              <a:ext cx="2" cy="2817"/>
            </a:xfrm>
            <a:custGeom>
              <a:avLst/>
              <a:gdLst>
                <a:gd name="T0" fmla="+- 0 2038 2038"/>
                <a:gd name="T1" fmla="*/ 2038 h 2817"/>
                <a:gd name="T2" fmla="+- 0 2530 2038"/>
                <a:gd name="T3" fmla="*/ 2530 h 2817"/>
                <a:gd name="T4" fmla="+- 0 4363 2038"/>
                <a:gd name="T5" fmla="*/ 4363 h 2817"/>
                <a:gd name="T6" fmla="+- 0 4854 2038"/>
                <a:gd name="T7" fmla="*/ 4854 h 2817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  <a:cxn ang="0">
                  <a:pos x="0" y="T5"/>
                </a:cxn>
                <a:cxn ang="0">
                  <a:pos x="0" y="T7"/>
                </a:cxn>
              </a:cxnLst>
              <a:rect l="0" t="0" r="r" b="b"/>
              <a:pathLst>
                <a:path h="2817">
                  <a:moveTo>
                    <a:pt x="0" y="0"/>
                  </a:moveTo>
                  <a:lnTo>
                    <a:pt x="0" y="492"/>
                  </a:lnTo>
                  <a:moveTo>
                    <a:pt x="0" y="2325"/>
                  </a:moveTo>
                  <a:lnTo>
                    <a:pt x="0" y="2816"/>
                  </a:lnTo>
                </a:path>
              </a:pathLst>
            </a:cu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31" name="Picture 197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" y="2090"/>
              <a:ext cx="113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97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" y="2011"/>
              <a:ext cx="79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96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" y="3893"/>
              <a:ext cx="113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96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4109"/>
              <a:ext cx="79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6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" y="1917"/>
              <a:ext cx="1191" cy="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96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" y="2011"/>
              <a:ext cx="79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96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" y="3655"/>
              <a:ext cx="113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6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" y="4109"/>
              <a:ext cx="79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Прямоугольник 39"/>
          <p:cNvSpPr/>
          <p:nvPr/>
        </p:nvSpPr>
        <p:spPr>
          <a:xfrm>
            <a:off x="-698293" y="3506534"/>
            <a:ext cx="4209291" cy="96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8405">
              <a:lnSpc>
                <a:spcPct val="90000"/>
              </a:lnSpc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исполнение бюджета городского округа </a:t>
            </a:r>
            <a:r>
              <a:rPr lang="ru-RU" sz="1600" spc="-48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</a:t>
            </a:r>
            <a:r>
              <a:rPr lang="ru-RU" sz="1600" spc="-5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программной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08405">
              <a:lnSpc>
                <a:spcPts val="1560"/>
              </a:lnSpc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классификации</a:t>
            </a:r>
            <a:endParaRPr lang="ru-RU" sz="16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667083" y="3449616"/>
            <a:ext cx="6323182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5695">
              <a:lnSpc>
                <a:spcPts val="1625"/>
              </a:lnSpc>
              <a:spcBef>
                <a:spcPts val="505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взаимосвязь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15695" marR="456565">
              <a:lnSpc>
                <a:spcPct val="90000"/>
              </a:lnSpc>
              <a:spcBef>
                <a:spcPts val="50"/>
              </a:spcBef>
              <a:spcAft>
                <a:spcPts val="0"/>
              </a:spcAft>
            </a:pPr>
            <a:r>
              <a:rPr lang="ru-RU" sz="1600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бюджетных</a:t>
            </a:r>
            <a:r>
              <a:rPr lang="ru-RU" sz="1600" spc="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расходов</a:t>
            </a:r>
            <a:r>
              <a:rPr lang="ru-RU" sz="1600" spc="-48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br>
              <a:rPr lang="ru-RU" sz="1600" spc="-48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результатами</a:t>
            </a:r>
            <a:r>
              <a:rPr lang="ru-RU" sz="1600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реализации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15695">
              <a:lnSpc>
                <a:spcPts val="1480"/>
              </a:lnSpc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муниципальных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15695">
              <a:lnSpc>
                <a:spcPts val="1620"/>
              </a:lnSpc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</a:t>
            </a:r>
            <a:endParaRPr lang="ru-RU" sz="16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-1130084" y="5246804"/>
            <a:ext cx="9334500" cy="1159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ctr">
              <a:lnSpc>
                <a:spcPts val="4560"/>
              </a:lnSpc>
              <a:spcAft>
                <a:spcPts val="0"/>
              </a:spcAft>
              <a:tabLst>
                <a:tab pos="869950" algn="l"/>
                <a:tab pos="2063115" algn="l"/>
              </a:tabLst>
            </a:pPr>
            <a:r>
              <a:rPr lang="ru-RU" sz="6000" b="1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ru-RU" sz="6000" b="1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07335" marR="2920365" algn="ctr">
              <a:lnSpc>
                <a:spcPct val="97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</a:t>
            </a:r>
          </a:p>
          <a:p>
            <a:pPr marL="2807335" marR="2920365" algn="ctr">
              <a:lnSpc>
                <a:spcPct val="97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600" spc="-23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838200" y="7217667"/>
            <a:ext cx="4630597" cy="145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8405" marR="6731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мониторинг</a:t>
            </a:r>
            <a:r>
              <a:rPr lang="ru-RU" sz="1600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показателей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08405" marR="67310">
              <a:lnSpc>
                <a:spcPct val="90000"/>
              </a:lnSpc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исполнения целевых</a:t>
            </a:r>
            <a:r>
              <a:rPr lang="ru-RU" sz="1600" spc="-45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программ,</a:t>
            </a:r>
            <a:r>
              <a:rPr lang="ru-RU" sz="1600" spc="3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оценка</a:t>
            </a:r>
            <a:r>
              <a:rPr lang="ru-RU" sz="1600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эффективности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08405">
              <a:lnSpc>
                <a:spcPts val="1550"/>
              </a:lnSpc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бюджетных</a:t>
            </a:r>
            <a:r>
              <a:rPr lang="ru-RU" sz="1600" spc="2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расходов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b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556756" y="7265200"/>
            <a:ext cx="49119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6335" marR="61849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</a:t>
            </a:r>
            <a:r>
              <a:rPr lang="ru-RU" sz="1600" spc="8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качества</a:t>
            </a:r>
            <a:r>
              <a:rPr lang="ru-RU" sz="1600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бюджетного</a:t>
            </a:r>
            <a:r>
              <a:rPr lang="ru-RU" sz="1600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планирования и</a:t>
            </a:r>
            <a:r>
              <a:rPr lang="ru-RU" sz="1600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исполнения</a:t>
            </a:r>
            <a:r>
              <a:rPr lang="ru-RU" sz="1600" spc="37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бюджета</a:t>
            </a:r>
            <a:endParaRPr lang="ru-RU" sz="16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Line 1962"/>
          <p:cNvCxnSpPr>
            <a:cxnSpLocks noChangeShapeType="1"/>
          </p:cNvCxnSpPr>
          <p:nvPr/>
        </p:nvCxnSpPr>
        <p:spPr bwMode="auto">
          <a:xfrm>
            <a:off x="152400" y="1066800"/>
            <a:ext cx="6480810" cy="0"/>
          </a:xfrm>
          <a:prstGeom prst="line">
            <a:avLst/>
          </a:prstGeom>
          <a:noFill/>
          <a:ln w="9525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-988695" y="357967"/>
            <a:ext cx="8763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КАКИЕ ПОКАЗАТЕЛИ ХАРАКТЕРИЗУЮТ 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ГОРОДСКОЙ ОКРУГ СЕМЕНОВСКИЙ в 2023 ГОДУ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152400" y="1437944"/>
            <a:ext cx="3429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1565" marR="43815" algn="ctr">
              <a:spcBef>
                <a:spcPts val="1700"/>
              </a:spcBef>
              <a:spcAft>
                <a:spcPts val="0"/>
              </a:spcAft>
            </a:pPr>
            <a:r>
              <a:rPr lang="ru-RU" sz="3700" b="1" dirty="0">
                <a:solidFill>
                  <a:srgbClr val="6C99C5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45 129</a:t>
            </a:r>
            <a:br>
              <a:rPr lang="ru-RU" sz="3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</a:br>
            <a:r>
              <a:rPr lang="ru-RU" sz="1500" b="1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</a:t>
            </a:r>
            <a:r>
              <a:rPr lang="ru-RU" sz="2000" b="1" spc="5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численность</a:t>
            </a:r>
            <a:r>
              <a:rPr lang="ru-RU" sz="1300" spc="6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населения</a:t>
            </a:r>
            <a:r>
              <a:rPr lang="ru-RU" sz="1300" spc="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городского округа   Семеновский</a:t>
            </a:r>
            <a:endParaRPr lang="ru-RU" sz="1300" dirty="0">
              <a:solidFill>
                <a:srgbClr val="7F2F2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-174321" y="3235993"/>
            <a:ext cx="3429000" cy="13360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1565" marR="7620" algn="ctr">
              <a:spcAft>
                <a:spcPts val="0"/>
              </a:spcAft>
            </a:pPr>
            <a:r>
              <a:rPr lang="ru-RU" sz="3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38,1</a:t>
            </a:r>
          </a:p>
          <a:p>
            <a:pPr marL="1091565" marR="9525" algn="ctr">
              <a:spcBef>
                <a:spcPts val="15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Тыс. рублей</a:t>
            </a:r>
          </a:p>
          <a:p>
            <a:pPr marL="1377315" marR="295275" indent="-1270" algn="ctr">
              <a:lnSpc>
                <a:spcPct val="98000"/>
              </a:lnSpc>
              <a:spcBef>
                <a:spcPts val="350"/>
              </a:spcBef>
              <a:spcAft>
                <a:spcPts val="0"/>
              </a:spcAft>
            </a:pP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среднемесячная</a:t>
            </a:r>
            <a:r>
              <a:rPr lang="ru-RU" sz="1300" spc="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заработная</a:t>
            </a:r>
            <a:r>
              <a:rPr lang="ru-RU" sz="1300" spc="31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плата</a:t>
            </a:r>
            <a:endParaRPr lang="ru-RU" sz="1300" dirty="0">
              <a:solidFill>
                <a:srgbClr val="7F2F2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-69598" y="4881697"/>
            <a:ext cx="3429000" cy="13360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1565" marR="131445"/>
            <a:r>
              <a:rPr lang="ru-RU" sz="3700" b="1" dirty="0">
                <a:solidFill>
                  <a:srgbClr val="6C99C5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1 958,0</a:t>
            </a:r>
          </a:p>
          <a:p>
            <a:pPr marL="1091565" marR="133350" algn="ctr">
              <a:spcBef>
                <a:spcPts val="15"/>
              </a:spcBef>
              <a:spcAft>
                <a:spcPts val="0"/>
              </a:spcAft>
            </a:pPr>
            <a:r>
              <a:rPr lang="ru-RU" sz="1500" b="1" spc="-5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млн.</a:t>
            </a:r>
            <a:r>
              <a:rPr lang="ru-RU" sz="1500" b="1" spc="-95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1500" b="1" spc="-5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рублей</a:t>
            </a:r>
            <a:endParaRPr lang="ru-RU" sz="1500" b="1" dirty="0">
              <a:solidFill>
                <a:srgbClr val="7F2F2D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1091565" marR="135255" algn="ctr">
              <a:lnSpc>
                <a:spcPct val="98000"/>
              </a:lnSpc>
              <a:spcBef>
                <a:spcPts val="355"/>
              </a:spcBef>
              <a:spcAft>
                <a:spcPts val="0"/>
              </a:spcAft>
            </a:pP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инвестиции</a:t>
            </a:r>
            <a:r>
              <a:rPr lang="ru-RU" sz="1300" spc="7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1300" spc="7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основной</a:t>
            </a:r>
            <a:r>
              <a:rPr lang="ru-RU" sz="1300" spc="-42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капитал</a:t>
            </a:r>
            <a:endParaRPr lang="ru-RU" sz="1300" dirty="0">
              <a:solidFill>
                <a:srgbClr val="7F2F2D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-206680" y="6446093"/>
            <a:ext cx="3429000" cy="17129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1565" marR="46355" algn="ctr">
              <a:spcAft>
                <a:spcPts val="0"/>
              </a:spcAft>
            </a:pPr>
            <a:r>
              <a:rPr lang="en-US" sz="3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</a:t>
            </a:r>
            <a:r>
              <a:rPr lang="ru-RU" sz="3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5</a:t>
            </a:r>
          </a:p>
          <a:p>
            <a:pPr marL="1091565" marR="46355" algn="ctr">
              <a:lnSpc>
                <a:spcPct val="98000"/>
              </a:lnSpc>
              <a:spcBef>
                <a:spcPts val="30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муниципальных</a:t>
            </a:r>
            <a:r>
              <a:rPr lang="ru-RU" sz="1500" b="1" spc="-425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15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учреждений</a:t>
            </a:r>
          </a:p>
          <a:p>
            <a:pPr marL="1511935">
              <a:lnSpc>
                <a:spcPts val="1570"/>
              </a:lnSpc>
              <a:spcBef>
                <a:spcPts val="1555"/>
              </a:spcBef>
              <a:spcAft>
                <a:spcPts val="0"/>
              </a:spcAft>
            </a:pPr>
            <a:r>
              <a:rPr lang="ru-RU" sz="1300" spc="6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1300" spc="6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бюджетные</a:t>
            </a:r>
          </a:p>
          <a:p>
            <a:pPr marL="1504315">
              <a:lnSpc>
                <a:spcPts val="1560"/>
              </a:lnSpc>
              <a:spcAft>
                <a:spcPts val="0"/>
              </a:spcAft>
            </a:pPr>
            <a:r>
              <a:rPr lang="en-US" sz="1300" spc="1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ru-RU" sz="1300" spc="15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1300" spc="2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7F2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казенные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648420" y="3235993"/>
            <a:ext cx="3429000" cy="13764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3990" marR="268605" algn="ctr">
              <a:spcBef>
                <a:spcPts val="1005"/>
              </a:spcBef>
              <a:spcAft>
                <a:spcPts val="0"/>
              </a:spcAft>
            </a:pPr>
            <a:r>
              <a:rPr lang="ru-RU" sz="37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15 676,2</a:t>
            </a:r>
          </a:p>
          <a:p>
            <a:pPr marL="439420" marR="391795" indent="188595">
              <a:lnSpc>
                <a:spcPct val="108000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млн. рублей</a:t>
            </a:r>
            <a:r>
              <a:rPr lang="ru-RU" sz="1500" b="1" spc="5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391795">
              <a:lnSpc>
                <a:spcPct val="108000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1300" b="1" spc="5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Объем отгруженной  </a:t>
            </a:r>
            <a:br>
              <a:rPr lang="ru-RU" sz="1300" b="1" spc="5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300" b="1" spc="5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продукции, работ, услуг</a:t>
            </a:r>
            <a:endParaRPr lang="ru-RU" sz="1300" dirty="0">
              <a:solidFill>
                <a:schemeClr val="accent5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956318" y="4881697"/>
            <a:ext cx="2813204" cy="105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990" marR="268605" algn="ctr">
              <a:spcBef>
                <a:spcPts val="5"/>
              </a:spcBef>
              <a:spcAft>
                <a:spcPts val="0"/>
              </a:spcAft>
            </a:pPr>
            <a:r>
              <a:rPr lang="ru-RU" sz="37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12</a:t>
            </a:r>
          </a:p>
          <a:p>
            <a:pPr marL="173990" marR="271780" algn="ctr">
              <a:lnSpc>
                <a:spcPct val="98000"/>
              </a:lnSpc>
              <a:spcBef>
                <a:spcPts val="30"/>
              </a:spcBef>
              <a:spcAft>
                <a:spcPts val="0"/>
              </a:spcAft>
            </a:pPr>
            <a:r>
              <a:rPr lang="ru-RU" sz="1300" b="1" spc="-5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Территориальных отделов</a:t>
            </a:r>
            <a:endParaRPr lang="ru-RU" sz="1300" dirty="0">
              <a:solidFill>
                <a:schemeClr val="accent5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877236" y="1405312"/>
            <a:ext cx="2971369" cy="175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020" marR="636905" algn="ctr">
              <a:spcAft>
                <a:spcPts val="0"/>
              </a:spcAft>
            </a:pPr>
            <a:r>
              <a:rPr lang="ru-RU" sz="37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3 877</a:t>
            </a:r>
          </a:p>
          <a:p>
            <a:pPr marL="173990" marR="271780" algn="ctr">
              <a:spcBef>
                <a:spcPts val="2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квадратных</a:t>
            </a:r>
            <a:r>
              <a:rPr lang="ru-RU" sz="1500" b="1" spc="19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километров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0385" marR="636905" algn="ctr">
              <a:lnSpc>
                <a:spcPct val="98000"/>
              </a:lnSpc>
              <a:spcBef>
                <a:spcPts val="345"/>
              </a:spcBef>
              <a:spcAft>
                <a:spcPts val="0"/>
              </a:spcAft>
            </a:pP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площадь</a:t>
            </a:r>
            <a:r>
              <a:rPr lang="ru-RU" sz="1300" spc="5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spc="-5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городского округа Семеновский</a:t>
            </a:r>
            <a:endParaRPr lang="ru-RU" sz="1300" dirty="0">
              <a:solidFill>
                <a:schemeClr val="accent5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621EA26-E284-91AD-191C-04A39EF17C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24</a:t>
            </a:fld>
            <a:endParaRPr lang="ru-RU" spc="-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90"/>
          <p:cNvSpPr/>
          <p:nvPr/>
        </p:nvSpPr>
        <p:spPr>
          <a:xfrm>
            <a:off x="4078375" y="4691441"/>
            <a:ext cx="3429000" cy="15234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630">
              <a:spcAft>
                <a:spcPts val="0"/>
              </a:spcAft>
            </a:pPr>
            <a:r>
              <a:rPr lang="ru-RU" sz="20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48,5</a:t>
            </a:r>
            <a:endParaRPr lang="ru-RU" sz="2000" dirty="0">
              <a:solidFill>
                <a:srgbClr val="7F2F2D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b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2" name="Group 1171"/>
          <p:cNvGrpSpPr>
            <a:grpSpLocks/>
          </p:cNvGrpSpPr>
          <p:nvPr/>
        </p:nvGrpSpPr>
        <p:grpSpPr bwMode="auto">
          <a:xfrm>
            <a:off x="286039" y="4781314"/>
            <a:ext cx="6330315" cy="1429385"/>
            <a:chOff x="536" y="52"/>
            <a:chExt cx="9969" cy="2251"/>
          </a:xfrm>
        </p:grpSpPr>
        <p:pic>
          <p:nvPicPr>
            <p:cNvPr id="73" name="Picture 118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0" y="757"/>
              <a:ext cx="790" cy="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Freeform 1181"/>
            <p:cNvSpPr>
              <a:spLocks/>
            </p:cNvSpPr>
            <p:nvPr/>
          </p:nvSpPr>
          <p:spPr bwMode="auto">
            <a:xfrm>
              <a:off x="5881" y="52"/>
              <a:ext cx="769" cy="2112"/>
            </a:xfrm>
            <a:custGeom>
              <a:avLst/>
              <a:gdLst>
                <a:gd name="T0" fmla="+- 0 6428 5881"/>
                <a:gd name="T1" fmla="*/ T0 w 657"/>
                <a:gd name="T2" fmla="+- 0 1195 1195"/>
                <a:gd name="T3" fmla="*/ 1195 h 969"/>
                <a:gd name="T4" fmla="+- 0 5991 5881"/>
                <a:gd name="T5" fmla="*/ T4 w 657"/>
                <a:gd name="T6" fmla="+- 0 1195 1195"/>
                <a:gd name="T7" fmla="*/ 1195 h 969"/>
                <a:gd name="T8" fmla="+- 0 5948 5881"/>
                <a:gd name="T9" fmla="*/ T8 w 657"/>
                <a:gd name="T10" fmla="+- 0 1204 1195"/>
                <a:gd name="T11" fmla="*/ 1204 h 969"/>
                <a:gd name="T12" fmla="+- 0 5913 5881"/>
                <a:gd name="T13" fmla="*/ T12 w 657"/>
                <a:gd name="T14" fmla="+- 0 1227 1195"/>
                <a:gd name="T15" fmla="*/ 1227 h 969"/>
                <a:gd name="T16" fmla="+- 0 5890 5881"/>
                <a:gd name="T17" fmla="*/ T16 w 657"/>
                <a:gd name="T18" fmla="+- 0 1262 1195"/>
                <a:gd name="T19" fmla="*/ 1262 h 969"/>
                <a:gd name="T20" fmla="+- 0 5881 5881"/>
                <a:gd name="T21" fmla="*/ T20 w 657"/>
                <a:gd name="T22" fmla="+- 0 1304 1195"/>
                <a:gd name="T23" fmla="*/ 1304 h 969"/>
                <a:gd name="T24" fmla="+- 0 5881 5881"/>
                <a:gd name="T25" fmla="*/ T24 w 657"/>
                <a:gd name="T26" fmla="+- 0 2055 1195"/>
                <a:gd name="T27" fmla="*/ 2055 h 969"/>
                <a:gd name="T28" fmla="+- 0 5890 5881"/>
                <a:gd name="T29" fmla="*/ T28 w 657"/>
                <a:gd name="T30" fmla="+- 0 2097 1195"/>
                <a:gd name="T31" fmla="*/ 2097 h 969"/>
                <a:gd name="T32" fmla="+- 0 5913 5881"/>
                <a:gd name="T33" fmla="*/ T32 w 657"/>
                <a:gd name="T34" fmla="+- 0 2132 1195"/>
                <a:gd name="T35" fmla="*/ 2132 h 969"/>
                <a:gd name="T36" fmla="+- 0 5948 5881"/>
                <a:gd name="T37" fmla="*/ T36 w 657"/>
                <a:gd name="T38" fmla="+- 0 2156 1195"/>
                <a:gd name="T39" fmla="*/ 2156 h 969"/>
                <a:gd name="T40" fmla="+- 0 5991 5881"/>
                <a:gd name="T41" fmla="*/ T40 w 657"/>
                <a:gd name="T42" fmla="+- 0 2164 1195"/>
                <a:gd name="T43" fmla="*/ 2164 h 969"/>
                <a:gd name="T44" fmla="+- 0 6428 5881"/>
                <a:gd name="T45" fmla="*/ T44 w 657"/>
                <a:gd name="T46" fmla="+- 0 2164 1195"/>
                <a:gd name="T47" fmla="*/ 2164 h 969"/>
                <a:gd name="T48" fmla="+- 0 6471 5881"/>
                <a:gd name="T49" fmla="*/ T48 w 657"/>
                <a:gd name="T50" fmla="+- 0 2156 1195"/>
                <a:gd name="T51" fmla="*/ 2156 h 969"/>
                <a:gd name="T52" fmla="+- 0 6505 5881"/>
                <a:gd name="T53" fmla="*/ T52 w 657"/>
                <a:gd name="T54" fmla="+- 0 2132 1195"/>
                <a:gd name="T55" fmla="*/ 2132 h 969"/>
                <a:gd name="T56" fmla="+- 0 6529 5881"/>
                <a:gd name="T57" fmla="*/ T56 w 657"/>
                <a:gd name="T58" fmla="+- 0 2097 1195"/>
                <a:gd name="T59" fmla="*/ 2097 h 969"/>
                <a:gd name="T60" fmla="+- 0 6537 5881"/>
                <a:gd name="T61" fmla="*/ T60 w 657"/>
                <a:gd name="T62" fmla="+- 0 2055 1195"/>
                <a:gd name="T63" fmla="*/ 2055 h 969"/>
                <a:gd name="T64" fmla="+- 0 6537 5881"/>
                <a:gd name="T65" fmla="*/ T64 w 657"/>
                <a:gd name="T66" fmla="+- 0 1304 1195"/>
                <a:gd name="T67" fmla="*/ 1304 h 969"/>
                <a:gd name="T68" fmla="+- 0 6529 5881"/>
                <a:gd name="T69" fmla="*/ T68 w 657"/>
                <a:gd name="T70" fmla="+- 0 1262 1195"/>
                <a:gd name="T71" fmla="*/ 1262 h 969"/>
                <a:gd name="T72" fmla="+- 0 6505 5881"/>
                <a:gd name="T73" fmla="*/ T72 w 657"/>
                <a:gd name="T74" fmla="+- 0 1227 1195"/>
                <a:gd name="T75" fmla="*/ 1227 h 969"/>
                <a:gd name="T76" fmla="+- 0 6471 5881"/>
                <a:gd name="T77" fmla="*/ T76 w 657"/>
                <a:gd name="T78" fmla="+- 0 1204 1195"/>
                <a:gd name="T79" fmla="*/ 1204 h 969"/>
                <a:gd name="T80" fmla="+- 0 6428 5881"/>
                <a:gd name="T81" fmla="*/ T80 w 657"/>
                <a:gd name="T82" fmla="+- 0 1195 1195"/>
                <a:gd name="T83" fmla="*/ 1195 h 9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57" h="969">
                  <a:moveTo>
                    <a:pt x="547" y="0"/>
                  </a:move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09"/>
                  </a:lnTo>
                  <a:lnTo>
                    <a:pt x="0" y="860"/>
                  </a:lnTo>
                  <a:lnTo>
                    <a:pt x="9" y="902"/>
                  </a:lnTo>
                  <a:lnTo>
                    <a:pt x="32" y="937"/>
                  </a:lnTo>
                  <a:lnTo>
                    <a:pt x="67" y="961"/>
                  </a:lnTo>
                  <a:lnTo>
                    <a:pt x="110" y="969"/>
                  </a:lnTo>
                  <a:lnTo>
                    <a:pt x="547" y="969"/>
                  </a:lnTo>
                  <a:lnTo>
                    <a:pt x="590" y="961"/>
                  </a:lnTo>
                  <a:lnTo>
                    <a:pt x="624" y="937"/>
                  </a:lnTo>
                  <a:lnTo>
                    <a:pt x="648" y="902"/>
                  </a:lnTo>
                  <a:lnTo>
                    <a:pt x="656" y="860"/>
                  </a:lnTo>
                  <a:lnTo>
                    <a:pt x="656" y="109"/>
                  </a:lnTo>
                  <a:lnTo>
                    <a:pt x="648" y="67"/>
                  </a:lnTo>
                  <a:lnTo>
                    <a:pt x="624" y="32"/>
                  </a:lnTo>
                  <a:lnTo>
                    <a:pt x="590" y="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7F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75" name="Picture 118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5" y="757"/>
              <a:ext cx="79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Freeform 1179"/>
            <p:cNvSpPr>
              <a:spLocks/>
            </p:cNvSpPr>
            <p:nvPr/>
          </p:nvSpPr>
          <p:spPr bwMode="auto">
            <a:xfrm>
              <a:off x="7155" y="462"/>
              <a:ext cx="790" cy="1702"/>
            </a:xfrm>
            <a:custGeom>
              <a:avLst/>
              <a:gdLst>
                <a:gd name="T0" fmla="+- 0 7702 7156"/>
                <a:gd name="T1" fmla="*/ T0 w 657"/>
                <a:gd name="T2" fmla="+- 0 783 783"/>
                <a:gd name="T3" fmla="*/ 783 h 1381"/>
                <a:gd name="T4" fmla="+- 0 7265 7156"/>
                <a:gd name="T5" fmla="*/ T4 w 657"/>
                <a:gd name="T6" fmla="+- 0 783 783"/>
                <a:gd name="T7" fmla="*/ 783 h 1381"/>
                <a:gd name="T8" fmla="+- 0 7222 7156"/>
                <a:gd name="T9" fmla="*/ T8 w 657"/>
                <a:gd name="T10" fmla="+- 0 792 783"/>
                <a:gd name="T11" fmla="*/ 792 h 1381"/>
                <a:gd name="T12" fmla="+- 0 7188 7156"/>
                <a:gd name="T13" fmla="*/ T12 w 657"/>
                <a:gd name="T14" fmla="+- 0 815 783"/>
                <a:gd name="T15" fmla="*/ 815 h 1381"/>
                <a:gd name="T16" fmla="+- 0 7164 7156"/>
                <a:gd name="T17" fmla="*/ T16 w 657"/>
                <a:gd name="T18" fmla="+- 0 850 783"/>
                <a:gd name="T19" fmla="*/ 850 h 1381"/>
                <a:gd name="T20" fmla="+- 0 7156 7156"/>
                <a:gd name="T21" fmla="*/ T20 w 657"/>
                <a:gd name="T22" fmla="+- 0 893 783"/>
                <a:gd name="T23" fmla="*/ 893 h 1381"/>
                <a:gd name="T24" fmla="+- 0 7156 7156"/>
                <a:gd name="T25" fmla="*/ T24 w 657"/>
                <a:gd name="T26" fmla="+- 0 2055 783"/>
                <a:gd name="T27" fmla="*/ 2055 h 1381"/>
                <a:gd name="T28" fmla="+- 0 7164 7156"/>
                <a:gd name="T29" fmla="*/ T28 w 657"/>
                <a:gd name="T30" fmla="+- 0 2097 783"/>
                <a:gd name="T31" fmla="*/ 2097 h 1381"/>
                <a:gd name="T32" fmla="+- 0 7188 7156"/>
                <a:gd name="T33" fmla="*/ T32 w 657"/>
                <a:gd name="T34" fmla="+- 0 2132 783"/>
                <a:gd name="T35" fmla="*/ 2132 h 1381"/>
                <a:gd name="T36" fmla="+- 0 7222 7156"/>
                <a:gd name="T37" fmla="*/ T36 w 657"/>
                <a:gd name="T38" fmla="+- 0 2156 783"/>
                <a:gd name="T39" fmla="*/ 2156 h 1381"/>
                <a:gd name="T40" fmla="+- 0 7265 7156"/>
                <a:gd name="T41" fmla="*/ T40 w 657"/>
                <a:gd name="T42" fmla="+- 0 2164 783"/>
                <a:gd name="T43" fmla="*/ 2164 h 1381"/>
                <a:gd name="T44" fmla="+- 0 7702 7156"/>
                <a:gd name="T45" fmla="*/ T44 w 657"/>
                <a:gd name="T46" fmla="+- 0 2164 783"/>
                <a:gd name="T47" fmla="*/ 2164 h 1381"/>
                <a:gd name="T48" fmla="+- 0 7745 7156"/>
                <a:gd name="T49" fmla="*/ T48 w 657"/>
                <a:gd name="T50" fmla="+- 0 2156 783"/>
                <a:gd name="T51" fmla="*/ 2156 h 1381"/>
                <a:gd name="T52" fmla="+- 0 7780 7156"/>
                <a:gd name="T53" fmla="*/ T52 w 657"/>
                <a:gd name="T54" fmla="+- 0 2132 783"/>
                <a:gd name="T55" fmla="*/ 2132 h 1381"/>
                <a:gd name="T56" fmla="+- 0 7803 7156"/>
                <a:gd name="T57" fmla="*/ T56 w 657"/>
                <a:gd name="T58" fmla="+- 0 2097 783"/>
                <a:gd name="T59" fmla="*/ 2097 h 1381"/>
                <a:gd name="T60" fmla="+- 0 7812 7156"/>
                <a:gd name="T61" fmla="*/ T60 w 657"/>
                <a:gd name="T62" fmla="+- 0 2055 783"/>
                <a:gd name="T63" fmla="*/ 2055 h 1381"/>
                <a:gd name="T64" fmla="+- 0 7812 7156"/>
                <a:gd name="T65" fmla="*/ T64 w 657"/>
                <a:gd name="T66" fmla="+- 0 893 783"/>
                <a:gd name="T67" fmla="*/ 893 h 1381"/>
                <a:gd name="T68" fmla="+- 0 7803 7156"/>
                <a:gd name="T69" fmla="*/ T68 w 657"/>
                <a:gd name="T70" fmla="+- 0 850 783"/>
                <a:gd name="T71" fmla="*/ 850 h 1381"/>
                <a:gd name="T72" fmla="+- 0 7780 7156"/>
                <a:gd name="T73" fmla="*/ T72 w 657"/>
                <a:gd name="T74" fmla="+- 0 815 783"/>
                <a:gd name="T75" fmla="*/ 815 h 1381"/>
                <a:gd name="T76" fmla="+- 0 7745 7156"/>
                <a:gd name="T77" fmla="*/ T76 w 657"/>
                <a:gd name="T78" fmla="+- 0 792 783"/>
                <a:gd name="T79" fmla="*/ 792 h 1381"/>
                <a:gd name="T80" fmla="+- 0 7702 7156"/>
                <a:gd name="T81" fmla="*/ T80 w 657"/>
                <a:gd name="T82" fmla="+- 0 783 783"/>
                <a:gd name="T83" fmla="*/ 783 h 13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57" h="1381">
                  <a:moveTo>
                    <a:pt x="546" y="0"/>
                  </a:moveTo>
                  <a:lnTo>
                    <a:pt x="109" y="0"/>
                  </a:lnTo>
                  <a:lnTo>
                    <a:pt x="66" y="9"/>
                  </a:lnTo>
                  <a:lnTo>
                    <a:pt x="32" y="32"/>
                  </a:lnTo>
                  <a:lnTo>
                    <a:pt x="8" y="67"/>
                  </a:lnTo>
                  <a:lnTo>
                    <a:pt x="0" y="110"/>
                  </a:lnTo>
                  <a:lnTo>
                    <a:pt x="0" y="1272"/>
                  </a:lnTo>
                  <a:lnTo>
                    <a:pt x="8" y="1314"/>
                  </a:lnTo>
                  <a:lnTo>
                    <a:pt x="32" y="1349"/>
                  </a:lnTo>
                  <a:lnTo>
                    <a:pt x="66" y="1373"/>
                  </a:lnTo>
                  <a:lnTo>
                    <a:pt x="109" y="1381"/>
                  </a:lnTo>
                  <a:lnTo>
                    <a:pt x="546" y="1381"/>
                  </a:lnTo>
                  <a:lnTo>
                    <a:pt x="589" y="1373"/>
                  </a:lnTo>
                  <a:lnTo>
                    <a:pt x="624" y="1349"/>
                  </a:lnTo>
                  <a:lnTo>
                    <a:pt x="647" y="1314"/>
                  </a:lnTo>
                  <a:lnTo>
                    <a:pt x="656" y="1272"/>
                  </a:lnTo>
                  <a:lnTo>
                    <a:pt x="656" y="110"/>
                  </a:lnTo>
                  <a:lnTo>
                    <a:pt x="647" y="67"/>
                  </a:lnTo>
                  <a:lnTo>
                    <a:pt x="624" y="32"/>
                  </a:lnTo>
                  <a:lnTo>
                    <a:pt x="589" y="9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7F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77" name="Picture 1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" y="574"/>
              <a:ext cx="826" cy="1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1177"/>
            <p:cNvSpPr>
              <a:spLocks/>
            </p:cNvSpPr>
            <p:nvPr/>
          </p:nvSpPr>
          <p:spPr bwMode="auto">
            <a:xfrm>
              <a:off x="8430" y="447"/>
              <a:ext cx="734" cy="1717"/>
            </a:xfrm>
            <a:custGeom>
              <a:avLst/>
              <a:gdLst>
                <a:gd name="T0" fmla="+- 0 8977 8430"/>
                <a:gd name="T1" fmla="*/ T0 w 657"/>
                <a:gd name="T2" fmla="+- 0 638 638"/>
                <a:gd name="T3" fmla="*/ 638 h 1526"/>
                <a:gd name="T4" fmla="+- 0 8539 8430"/>
                <a:gd name="T5" fmla="*/ T4 w 657"/>
                <a:gd name="T6" fmla="+- 0 638 638"/>
                <a:gd name="T7" fmla="*/ 638 h 1526"/>
                <a:gd name="T8" fmla="+- 0 8497 8430"/>
                <a:gd name="T9" fmla="*/ T8 w 657"/>
                <a:gd name="T10" fmla="+- 0 647 638"/>
                <a:gd name="T11" fmla="*/ 647 h 1526"/>
                <a:gd name="T12" fmla="+- 0 8462 8430"/>
                <a:gd name="T13" fmla="*/ T12 w 657"/>
                <a:gd name="T14" fmla="+- 0 670 638"/>
                <a:gd name="T15" fmla="*/ 670 h 1526"/>
                <a:gd name="T16" fmla="+- 0 8439 8430"/>
                <a:gd name="T17" fmla="*/ T16 w 657"/>
                <a:gd name="T18" fmla="+- 0 705 638"/>
                <a:gd name="T19" fmla="*/ 705 h 1526"/>
                <a:gd name="T20" fmla="+- 0 8430 8430"/>
                <a:gd name="T21" fmla="*/ T20 w 657"/>
                <a:gd name="T22" fmla="+- 0 747 638"/>
                <a:gd name="T23" fmla="*/ 747 h 1526"/>
                <a:gd name="T24" fmla="+- 0 8430 8430"/>
                <a:gd name="T25" fmla="*/ T24 w 657"/>
                <a:gd name="T26" fmla="+- 0 2055 638"/>
                <a:gd name="T27" fmla="*/ 2055 h 1526"/>
                <a:gd name="T28" fmla="+- 0 8439 8430"/>
                <a:gd name="T29" fmla="*/ T28 w 657"/>
                <a:gd name="T30" fmla="+- 0 2097 638"/>
                <a:gd name="T31" fmla="*/ 2097 h 1526"/>
                <a:gd name="T32" fmla="+- 0 8462 8430"/>
                <a:gd name="T33" fmla="*/ T32 w 657"/>
                <a:gd name="T34" fmla="+- 0 2132 638"/>
                <a:gd name="T35" fmla="*/ 2132 h 1526"/>
                <a:gd name="T36" fmla="+- 0 8497 8430"/>
                <a:gd name="T37" fmla="*/ T36 w 657"/>
                <a:gd name="T38" fmla="+- 0 2156 638"/>
                <a:gd name="T39" fmla="*/ 2156 h 1526"/>
                <a:gd name="T40" fmla="+- 0 8539 8430"/>
                <a:gd name="T41" fmla="*/ T40 w 657"/>
                <a:gd name="T42" fmla="+- 0 2164 638"/>
                <a:gd name="T43" fmla="*/ 2164 h 1526"/>
                <a:gd name="T44" fmla="+- 0 8977 8430"/>
                <a:gd name="T45" fmla="*/ T44 w 657"/>
                <a:gd name="T46" fmla="+- 0 2164 638"/>
                <a:gd name="T47" fmla="*/ 2164 h 1526"/>
                <a:gd name="T48" fmla="+- 0 9019 8430"/>
                <a:gd name="T49" fmla="*/ T48 w 657"/>
                <a:gd name="T50" fmla="+- 0 2156 638"/>
                <a:gd name="T51" fmla="*/ 2156 h 1526"/>
                <a:gd name="T52" fmla="+- 0 9054 8430"/>
                <a:gd name="T53" fmla="*/ T52 w 657"/>
                <a:gd name="T54" fmla="+- 0 2132 638"/>
                <a:gd name="T55" fmla="*/ 2132 h 1526"/>
                <a:gd name="T56" fmla="+- 0 9078 8430"/>
                <a:gd name="T57" fmla="*/ T56 w 657"/>
                <a:gd name="T58" fmla="+- 0 2097 638"/>
                <a:gd name="T59" fmla="*/ 2097 h 1526"/>
                <a:gd name="T60" fmla="+- 0 9086 8430"/>
                <a:gd name="T61" fmla="*/ T60 w 657"/>
                <a:gd name="T62" fmla="+- 0 2055 638"/>
                <a:gd name="T63" fmla="*/ 2055 h 1526"/>
                <a:gd name="T64" fmla="+- 0 9086 8430"/>
                <a:gd name="T65" fmla="*/ T64 w 657"/>
                <a:gd name="T66" fmla="+- 0 747 638"/>
                <a:gd name="T67" fmla="*/ 747 h 1526"/>
                <a:gd name="T68" fmla="+- 0 9078 8430"/>
                <a:gd name="T69" fmla="*/ T68 w 657"/>
                <a:gd name="T70" fmla="+- 0 705 638"/>
                <a:gd name="T71" fmla="*/ 705 h 1526"/>
                <a:gd name="T72" fmla="+- 0 9054 8430"/>
                <a:gd name="T73" fmla="*/ T72 w 657"/>
                <a:gd name="T74" fmla="+- 0 670 638"/>
                <a:gd name="T75" fmla="*/ 670 h 1526"/>
                <a:gd name="T76" fmla="+- 0 9019 8430"/>
                <a:gd name="T77" fmla="*/ T76 w 657"/>
                <a:gd name="T78" fmla="+- 0 647 638"/>
                <a:gd name="T79" fmla="*/ 647 h 1526"/>
                <a:gd name="T80" fmla="+- 0 8977 8430"/>
                <a:gd name="T81" fmla="*/ T80 w 657"/>
                <a:gd name="T82" fmla="+- 0 638 638"/>
                <a:gd name="T83" fmla="*/ 638 h 15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57" h="1526">
                  <a:moveTo>
                    <a:pt x="547" y="0"/>
                  </a:moveTo>
                  <a:lnTo>
                    <a:pt x="109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09"/>
                  </a:lnTo>
                  <a:lnTo>
                    <a:pt x="0" y="1417"/>
                  </a:lnTo>
                  <a:lnTo>
                    <a:pt x="9" y="1459"/>
                  </a:lnTo>
                  <a:lnTo>
                    <a:pt x="32" y="1494"/>
                  </a:lnTo>
                  <a:lnTo>
                    <a:pt x="67" y="1518"/>
                  </a:lnTo>
                  <a:lnTo>
                    <a:pt x="109" y="1526"/>
                  </a:lnTo>
                  <a:lnTo>
                    <a:pt x="547" y="1526"/>
                  </a:lnTo>
                  <a:lnTo>
                    <a:pt x="589" y="1518"/>
                  </a:lnTo>
                  <a:lnTo>
                    <a:pt x="624" y="1494"/>
                  </a:lnTo>
                  <a:lnTo>
                    <a:pt x="648" y="1459"/>
                  </a:lnTo>
                  <a:lnTo>
                    <a:pt x="656" y="1417"/>
                  </a:lnTo>
                  <a:lnTo>
                    <a:pt x="656" y="109"/>
                  </a:lnTo>
                  <a:lnTo>
                    <a:pt x="648" y="67"/>
                  </a:lnTo>
                  <a:lnTo>
                    <a:pt x="624" y="32"/>
                  </a:lnTo>
                  <a:lnTo>
                    <a:pt x="589" y="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7F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pic>
          <p:nvPicPr>
            <p:cNvPr id="79" name="Picture 1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3" y="1275"/>
              <a:ext cx="790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Freeform 1175"/>
            <p:cNvSpPr>
              <a:spLocks/>
            </p:cNvSpPr>
            <p:nvPr/>
          </p:nvSpPr>
          <p:spPr bwMode="auto">
            <a:xfrm>
              <a:off x="9722" y="213"/>
              <a:ext cx="745" cy="1951"/>
            </a:xfrm>
            <a:custGeom>
              <a:avLst/>
              <a:gdLst>
                <a:gd name="T0" fmla="+- 0 10251 9704"/>
                <a:gd name="T1" fmla="*/ T0 w 657"/>
                <a:gd name="T2" fmla="+- 0 473 473"/>
                <a:gd name="T3" fmla="*/ 473 h 1691"/>
                <a:gd name="T4" fmla="+- 0 9814 9704"/>
                <a:gd name="T5" fmla="*/ T4 w 657"/>
                <a:gd name="T6" fmla="+- 0 473 473"/>
                <a:gd name="T7" fmla="*/ 473 h 1691"/>
                <a:gd name="T8" fmla="+- 0 9771 9704"/>
                <a:gd name="T9" fmla="*/ T8 w 657"/>
                <a:gd name="T10" fmla="+- 0 482 473"/>
                <a:gd name="T11" fmla="*/ 482 h 1691"/>
                <a:gd name="T12" fmla="+- 0 9736 9704"/>
                <a:gd name="T13" fmla="*/ T12 w 657"/>
                <a:gd name="T14" fmla="+- 0 505 473"/>
                <a:gd name="T15" fmla="*/ 505 h 1691"/>
                <a:gd name="T16" fmla="+- 0 9713 9704"/>
                <a:gd name="T17" fmla="*/ T16 w 657"/>
                <a:gd name="T18" fmla="+- 0 540 473"/>
                <a:gd name="T19" fmla="*/ 540 h 1691"/>
                <a:gd name="T20" fmla="+- 0 9704 9704"/>
                <a:gd name="T21" fmla="*/ T20 w 657"/>
                <a:gd name="T22" fmla="+- 0 583 473"/>
                <a:gd name="T23" fmla="*/ 583 h 1691"/>
                <a:gd name="T24" fmla="+- 0 9704 9704"/>
                <a:gd name="T25" fmla="*/ T24 w 657"/>
                <a:gd name="T26" fmla="+- 0 2055 473"/>
                <a:gd name="T27" fmla="*/ 2055 h 1691"/>
                <a:gd name="T28" fmla="+- 0 9713 9704"/>
                <a:gd name="T29" fmla="*/ T28 w 657"/>
                <a:gd name="T30" fmla="+- 0 2097 473"/>
                <a:gd name="T31" fmla="*/ 2097 h 1691"/>
                <a:gd name="T32" fmla="+- 0 9736 9704"/>
                <a:gd name="T33" fmla="*/ T32 w 657"/>
                <a:gd name="T34" fmla="+- 0 2132 473"/>
                <a:gd name="T35" fmla="*/ 2132 h 1691"/>
                <a:gd name="T36" fmla="+- 0 9771 9704"/>
                <a:gd name="T37" fmla="*/ T36 w 657"/>
                <a:gd name="T38" fmla="+- 0 2156 473"/>
                <a:gd name="T39" fmla="*/ 2156 h 1691"/>
                <a:gd name="T40" fmla="+- 0 9814 9704"/>
                <a:gd name="T41" fmla="*/ T40 w 657"/>
                <a:gd name="T42" fmla="+- 0 2164 473"/>
                <a:gd name="T43" fmla="*/ 2164 h 1691"/>
                <a:gd name="T44" fmla="+- 0 10251 9704"/>
                <a:gd name="T45" fmla="*/ T44 w 657"/>
                <a:gd name="T46" fmla="+- 0 2164 473"/>
                <a:gd name="T47" fmla="*/ 2164 h 1691"/>
                <a:gd name="T48" fmla="+- 0 10294 9704"/>
                <a:gd name="T49" fmla="*/ T48 w 657"/>
                <a:gd name="T50" fmla="+- 0 2156 473"/>
                <a:gd name="T51" fmla="*/ 2156 h 1691"/>
                <a:gd name="T52" fmla="+- 0 10329 9704"/>
                <a:gd name="T53" fmla="*/ T52 w 657"/>
                <a:gd name="T54" fmla="+- 0 2132 473"/>
                <a:gd name="T55" fmla="*/ 2132 h 1691"/>
                <a:gd name="T56" fmla="+- 0 10352 9704"/>
                <a:gd name="T57" fmla="*/ T56 w 657"/>
                <a:gd name="T58" fmla="+- 0 2097 473"/>
                <a:gd name="T59" fmla="*/ 2097 h 1691"/>
                <a:gd name="T60" fmla="+- 0 10361 9704"/>
                <a:gd name="T61" fmla="*/ T60 w 657"/>
                <a:gd name="T62" fmla="+- 0 2055 473"/>
                <a:gd name="T63" fmla="*/ 2055 h 1691"/>
                <a:gd name="T64" fmla="+- 0 10361 9704"/>
                <a:gd name="T65" fmla="*/ T64 w 657"/>
                <a:gd name="T66" fmla="+- 0 583 473"/>
                <a:gd name="T67" fmla="*/ 583 h 1691"/>
                <a:gd name="T68" fmla="+- 0 10352 9704"/>
                <a:gd name="T69" fmla="*/ T68 w 657"/>
                <a:gd name="T70" fmla="+- 0 540 473"/>
                <a:gd name="T71" fmla="*/ 540 h 1691"/>
                <a:gd name="T72" fmla="+- 0 10329 9704"/>
                <a:gd name="T73" fmla="*/ T72 w 657"/>
                <a:gd name="T74" fmla="+- 0 505 473"/>
                <a:gd name="T75" fmla="*/ 505 h 1691"/>
                <a:gd name="T76" fmla="+- 0 10294 9704"/>
                <a:gd name="T77" fmla="*/ T76 w 657"/>
                <a:gd name="T78" fmla="+- 0 482 473"/>
                <a:gd name="T79" fmla="*/ 482 h 1691"/>
                <a:gd name="T80" fmla="+- 0 10251 9704"/>
                <a:gd name="T81" fmla="*/ T80 w 657"/>
                <a:gd name="T82" fmla="+- 0 473 473"/>
                <a:gd name="T83" fmla="*/ 473 h 16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57" h="1691">
                  <a:moveTo>
                    <a:pt x="547" y="0"/>
                  </a:move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1582"/>
                  </a:lnTo>
                  <a:lnTo>
                    <a:pt x="9" y="1624"/>
                  </a:lnTo>
                  <a:lnTo>
                    <a:pt x="32" y="1659"/>
                  </a:lnTo>
                  <a:lnTo>
                    <a:pt x="67" y="1683"/>
                  </a:lnTo>
                  <a:lnTo>
                    <a:pt x="110" y="1691"/>
                  </a:lnTo>
                  <a:lnTo>
                    <a:pt x="547" y="1691"/>
                  </a:lnTo>
                  <a:lnTo>
                    <a:pt x="590" y="1683"/>
                  </a:lnTo>
                  <a:lnTo>
                    <a:pt x="625" y="1659"/>
                  </a:lnTo>
                  <a:lnTo>
                    <a:pt x="648" y="1624"/>
                  </a:lnTo>
                  <a:lnTo>
                    <a:pt x="657" y="1582"/>
                  </a:lnTo>
                  <a:lnTo>
                    <a:pt x="657" y="110"/>
                  </a:lnTo>
                  <a:lnTo>
                    <a:pt x="648" y="67"/>
                  </a:lnTo>
                  <a:lnTo>
                    <a:pt x="625" y="32"/>
                  </a:lnTo>
                  <a:lnTo>
                    <a:pt x="590" y="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7F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cxnSp>
          <p:nvCxnSpPr>
            <p:cNvPr id="81" name="Line 1174"/>
            <p:cNvCxnSpPr>
              <a:cxnSpLocks noChangeShapeType="1"/>
            </p:cNvCxnSpPr>
            <p:nvPr/>
          </p:nvCxnSpPr>
          <p:spPr bwMode="auto">
            <a:xfrm>
              <a:off x="536" y="2253"/>
              <a:ext cx="9969" cy="0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82" name="Picture 117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" y="757"/>
              <a:ext cx="826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Freeform 1172"/>
            <p:cNvSpPr>
              <a:spLocks/>
            </p:cNvSpPr>
            <p:nvPr/>
          </p:nvSpPr>
          <p:spPr bwMode="auto">
            <a:xfrm>
              <a:off x="4606" y="733"/>
              <a:ext cx="769" cy="1443"/>
            </a:xfrm>
            <a:custGeom>
              <a:avLst/>
              <a:gdLst>
                <a:gd name="T0" fmla="+- 0 5154 4607"/>
                <a:gd name="T1" fmla="*/ T0 w 657"/>
                <a:gd name="T2" fmla="+- 0 1154 1154"/>
                <a:gd name="T3" fmla="*/ 1154 h 1023"/>
                <a:gd name="T4" fmla="+- 0 4716 4607"/>
                <a:gd name="T5" fmla="*/ T4 w 657"/>
                <a:gd name="T6" fmla="+- 0 1154 1154"/>
                <a:gd name="T7" fmla="*/ 1154 h 1023"/>
                <a:gd name="T8" fmla="+- 0 4674 4607"/>
                <a:gd name="T9" fmla="*/ T8 w 657"/>
                <a:gd name="T10" fmla="+- 0 1162 1154"/>
                <a:gd name="T11" fmla="*/ 1162 h 1023"/>
                <a:gd name="T12" fmla="+- 0 4639 4607"/>
                <a:gd name="T13" fmla="*/ T12 w 657"/>
                <a:gd name="T14" fmla="+- 0 1186 1154"/>
                <a:gd name="T15" fmla="*/ 1186 h 1023"/>
                <a:gd name="T16" fmla="+- 0 4615 4607"/>
                <a:gd name="T17" fmla="*/ T16 w 657"/>
                <a:gd name="T18" fmla="+- 0 1221 1154"/>
                <a:gd name="T19" fmla="*/ 1221 h 1023"/>
                <a:gd name="T20" fmla="+- 0 4607 4607"/>
                <a:gd name="T21" fmla="*/ T20 w 657"/>
                <a:gd name="T22" fmla="+- 0 1263 1154"/>
                <a:gd name="T23" fmla="*/ 1263 h 1023"/>
                <a:gd name="T24" fmla="+- 0 4607 4607"/>
                <a:gd name="T25" fmla="*/ T24 w 657"/>
                <a:gd name="T26" fmla="+- 0 2067 1154"/>
                <a:gd name="T27" fmla="*/ 2067 h 1023"/>
                <a:gd name="T28" fmla="+- 0 4615 4607"/>
                <a:gd name="T29" fmla="*/ T28 w 657"/>
                <a:gd name="T30" fmla="+- 0 2109 1154"/>
                <a:gd name="T31" fmla="*/ 2109 h 1023"/>
                <a:gd name="T32" fmla="+- 0 4639 4607"/>
                <a:gd name="T33" fmla="*/ T32 w 657"/>
                <a:gd name="T34" fmla="+- 0 2144 1154"/>
                <a:gd name="T35" fmla="*/ 2144 h 1023"/>
                <a:gd name="T36" fmla="+- 0 4674 4607"/>
                <a:gd name="T37" fmla="*/ T36 w 657"/>
                <a:gd name="T38" fmla="+- 0 2168 1154"/>
                <a:gd name="T39" fmla="*/ 2168 h 1023"/>
                <a:gd name="T40" fmla="+- 0 4716 4607"/>
                <a:gd name="T41" fmla="*/ T40 w 657"/>
                <a:gd name="T42" fmla="+- 0 2176 1154"/>
                <a:gd name="T43" fmla="*/ 2176 h 1023"/>
                <a:gd name="T44" fmla="+- 0 5154 4607"/>
                <a:gd name="T45" fmla="*/ T44 w 657"/>
                <a:gd name="T46" fmla="+- 0 2176 1154"/>
                <a:gd name="T47" fmla="*/ 2176 h 1023"/>
                <a:gd name="T48" fmla="+- 0 5196 4607"/>
                <a:gd name="T49" fmla="*/ T48 w 657"/>
                <a:gd name="T50" fmla="+- 0 2168 1154"/>
                <a:gd name="T51" fmla="*/ 2168 h 1023"/>
                <a:gd name="T52" fmla="+- 0 5231 4607"/>
                <a:gd name="T53" fmla="*/ T52 w 657"/>
                <a:gd name="T54" fmla="+- 0 2144 1154"/>
                <a:gd name="T55" fmla="*/ 2144 h 1023"/>
                <a:gd name="T56" fmla="+- 0 5254 4607"/>
                <a:gd name="T57" fmla="*/ T56 w 657"/>
                <a:gd name="T58" fmla="+- 0 2109 1154"/>
                <a:gd name="T59" fmla="*/ 2109 h 1023"/>
                <a:gd name="T60" fmla="+- 0 5263 4607"/>
                <a:gd name="T61" fmla="*/ T60 w 657"/>
                <a:gd name="T62" fmla="+- 0 2067 1154"/>
                <a:gd name="T63" fmla="*/ 2067 h 1023"/>
                <a:gd name="T64" fmla="+- 0 5263 4607"/>
                <a:gd name="T65" fmla="*/ T64 w 657"/>
                <a:gd name="T66" fmla="+- 0 1263 1154"/>
                <a:gd name="T67" fmla="*/ 1263 h 1023"/>
                <a:gd name="T68" fmla="+- 0 5254 4607"/>
                <a:gd name="T69" fmla="*/ T68 w 657"/>
                <a:gd name="T70" fmla="+- 0 1221 1154"/>
                <a:gd name="T71" fmla="*/ 1221 h 1023"/>
                <a:gd name="T72" fmla="+- 0 5231 4607"/>
                <a:gd name="T73" fmla="*/ T72 w 657"/>
                <a:gd name="T74" fmla="+- 0 1186 1154"/>
                <a:gd name="T75" fmla="*/ 1186 h 1023"/>
                <a:gd name="T76" fmla="+- 0 5196 4607"/>
                <a:gd name="T77" fmla="*/ T76 w 657"/>
                <a:gd name="T78" fmla="+- 0 1162 1154"/>
                <a:gd name="T79" fmla="*/ 1162 h 1023"/>
                <a:gd name="T80" fmla="+- 0 5154 4607"/>
                <a:gd name="T81" fmla="*/ T80 w 657"/>
                <a:gd name="T82" fmla="+- 0 1154 1154"/>
                <a:gd name="T83" fmla="*/ 1154 h 10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57" h="1023">
                  <a:moveTo>
                    <a:pt x="547" y="0"/>
                  </a:moveTo>
                  <a:lnTo>
                    <a:pt x="109" y="0"/>
                  </a:lnTo>
                  <a:lnTo>
                    <a:pt x="67" y="8"/>
                  </a:lnTo>
                  <a:lnTo>
                    <a:pt x="32" y="32"/>
                  </a:lnTo>
                  <a:lnTo>
                    <a:pt x="8" y="67"/>
                  </a:lnTo>
                  <a:lnTo>
                    <a:pt x="0" y="109"/>
                  </a:lnTo>
                  <a:lnTo>
                    <a:pt x="0" y="913"/>
                  </a:lnTo>
                  <a:lnTo>
                    <a:pt x="8" y="955"/>
                  </a:lnTo>
                  <a:lnTo>
                    <a:pt x="32" y="990"/>
                  </a:lnTo>
                  <a:lnTo>
                    <a:pt x="67" y="1014"/>
                  </a:lnTo>
                  <a:lnTo>
                    <a:pt x="109" y="1022"/>
                  </a:lnTo>
                  <a:lnTo>
                    <a:pt x="547" y="1022"/>
                  </a:lnTo>
                  <a:lnTo>
                    <a:pt x="589" y="1014"/>
                  </a:lnTo>
                  <a:lnTo>
                    <a:pt x="624" y="990"/>
                  </a:lnTo>
                  <a:lnTo>
                    <a:pt x="647" y="955"/>
                  </a:lnTo>
                  <a:lnTo>
                    <a:pt x="656" y="913"/>
                  </a:lnTo>
                  <a:lnTo>
                    <a:pt x="656" y="109"/>
                  </a:lnTo>
                  <a:lnTo>
                    <a:pt x="647" y="67"/>
                  </a:lnTo>
                  <a:lnTo>
                    <a:pt x="624" y="32"/>
                  </a:lnTo>
                  <a:lnTo>
                    <a:pt x="589" y="8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7F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7F2F2D"/>
                </a:solidFill>
              </a:endParaRPr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-456565" y="4538742"/>
            <a:ext cx="3721081" cy="2156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2580" marR="24130">
              <a:spcBef>
                <a:spcPts val="15"/>
              </a:spcBef>
            </a:pPr>
            <a:r>
              <a:rPr lang="ru-RU" sz="30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        48,5</a:t>
            </a:r>
          </a:p>
          <a:p>
            <a:pPr marL="321310" marR="24130" algn="ctr">
              <a:lnSpc>
                <a:spcPts val="1805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тыс.</a:t>
            </a:r>
            <a:r>
              <a:rPr lang="ru-RU" sz="1500" b="1" spc="-90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15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рублей</a:t>
            </a:r>
          </a:p>
          <a:p>
            <a:pPr marL="323215" marR="24130" algn="ctr">
              <a:lnSpc>
                <a:spcPct val="9800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400" spc="-5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1400" spc="-75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бюджета городского </a:t>
            </a:r>
          </a:p>
          <a:p>
            <a:pPr marL="323215" marR="24130" algn="ctr">
              <a:lnSpc>
                <a:spcPct val="9800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40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округа на душу населения</a:t>
            </a:r>
          </a:p>
          <a:p>
            <a:pPr marL="323215" marR="24130" algn="ctr">
              <a:lnSpc>
                <a:spcPct val="9800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400" spc="5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400" spc="-35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1400" spc="-25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</a:p>
          <a:p>
            <a:pPr>
              <a:spcAft>
                <a:spcPts val="0"/>
              </a:spcAft>
            </a:pP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Rectangle 61"/>
          <p:cNvSpPr>
            <a:spLocks noChangeArrowheads="1"/>
          </p:cNvSpPr>
          <p:nvPr/>
        </p:nvSpPr>
        <p:spPr bwMode="auto">
          <a:xfrm>
            <a:off x="6048283" y="4384380"/>
            <a:ext cx="976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50,1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Freeform 1170"/>
          <p:cNvSpPr>
            <a:spLocks/>
          </p:cNvSpPr>
          <p:nvPr/>
        </p:nvSpPr>
        <p:spPr bwMode="auto">
          <a:xfrm>
            <a:off x="4527867" y="6479026"/>
            <a:ext cx="2121535" cy="117475"/>
          </a:xfrm>
          <a:custGeom>
            <a:avLst/>
            <a:gdLst>
              <a:gd name="T0" fmla="+- 0 10474 7134"/>
              <a:gd name="T1" fmla="*/ T0 w 3341"/>
              <a:gd name="T2" fmla="+- 0 274 274"/>
              <a:gd name="T3" fmla="*/ 274 h 185"/>
              <a:gd name="T4" fmla="+- 0 10473 7134"/>
              <a:gd name="T5" fmla="*/ T4 w 3341"/>
              <a:gd name="T6" fmla="+- 0 345 274"/>
              <a:gd name="T7" fmla="*/ 345 h 185"/>
              <a:gd name="T8" fmla="+- 0 10470 7134"/>
              <a:gd name="T9" fmla="*/ T8 w 3341"/>
              <a:gd name="T10" fmla="+- 0 404 274"/>
              <a:gd name="T11" fmla="*/ 404 h 185"/>
              <a:gd name="T12" fmla="+- 0 10465 7134"/>
              <a:gd name="T13" fmla="*/ T12 w 3341"/>
              <a:gd name="T14" fmla="+- 0 444 274"/>
              <a:gd name="T15" fmla="*/ 444 h 185"/>
              <a:gd name="T16" fmla="+- 0 10459 7134"/>
              <a:gd name="T17" fmla="*/ T16 w 3341"/>
              <a:gd name="T18" fmla="+- 0 458 274"/>
              <a:gd name="T19" fmla="*/ 458 h 185"/>
              <a:gd name="T20" fmla="+- 0 7149 7134"/>
              <a:gd name="T21" fmla="*/ T20 w 3341"/>
              <a:gd name="T22" fmla="+- 0 458 274"/>
              <a:gd name="T23" fmla="*/ 458 h 185"/>
              <a:gd name="T24" fmla="+- 0 7143 7134"/>
              <a:gd name="T25" fmla="*/ T24 w 3341"/>
              <a:gd name="T26" fmla="+- 0 444 274"/>
              <a:gd name="T27" fmla="*/ 444 h 185"/>
              <a:gd name="T28" fmla="+- 0 7138 7134"/>
              <a:gd name="T29" fmla="*/ T28 w 3341"/>
              <a:gd name="T30" fmla="+- 0 404 274"/>
              <a:gd name="T31" fmla="*/ 404 h 185"/>
              <a:gd name="T32" fmla="+- 0 7135 7134"/>
              <a:gd name="T33" fmla="*/ T32 w 3341"/>
              <a:gd name="T34" fmla="+- 0 345 274"/>
              <a:gd name="T35" fmla="*/ 345 h 185"/>
              <a:gd name="T36" fmla="+- 0 7134 7134"/>
              <a:gd name="T37" fmla="*/ T36 w 3341"/>
              <a:gd name="T38" fmla="+- 0 274 274"/>
              <a:gd name="T39" fmla="*/ 274 h 18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3341" h="185">
                <a:moveTo>
                  <a:pt x="3340" y="0"/>
                </a:moveTo>
                <a:lnTo>
                  <a:pt x="3339" y="71"/>
                </a:lnTo>
                <a:lnTo>
                  <a:pt x="3336" y="130"/>
                </a:lnTo>
                <a:lnTo>
                  <a:pt x="3331" y="170"/>
                </a:lnTo>
                <a:lnTo>
                  <a:pt x="3325" y="184"/>
                </a:lnTo>
                <a:lnTo>
                  <a:pt x="15" y="184"/>
                </a:lnTo>
                <a:lnTo>
                  <a:pt x="9" y="170"/>
                </a:lnTo>
                <a:lnTo>
                  <a:pt x="4" y="130"/>
                </a:lnTo>
                <a:lnTo>
                  <a:pt x="1" y="71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9F253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>
              <a:solidFill>
                <a:srgbClr val="7F2F2D"/>
              </a:solidFill>
            </a:endParaRPr>
          </a:p>
        </p:txBody>
      </p:sp>
      <p:sp>
        <p:nvSpPr>
          <p:cNvPr id="95" name="Rectangle 62"/>
          <p:cNvSpPr>
            <a:spLocks noChangeArrowheads="1"/>
          </p:cNvSpPr>
          <p:nvPr/>
        </p:nvSpPr>
        <p:spPr bwMode="auto">
          <a:xfrm>
            <a:off x="5955506" y="6249296"/>
            <a:ext cx="755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1185"/>
          <p:cNvGrpSpPr>
            <a:grpSpLocks/>
          </p:cNvGrpSpPr>
          <p:nvPr/>
        </p:nvGrpSpPr>
        <p:grpSpPr bwMode="auto">
          <a:xfrm>
            <a:off x="207415" y="1641302"/>
            <a:ext cx="6694170" cy="2004333"/>
            <a:chOff x="0" y="-480"/>
            <a:chExt cx="10542" cy="2720"/>
          </a:xfrm>
        </p:grpSpPr>
        <p:pic>
          <p:nvPicPr>
            <p:cNvPr id="97" name="Picture 12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" y="740"/>
              <a:ext cx="807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Freeform 1201"/>
            <p:cNvSpPr>
              <a:spLocks/>
            </p:cNvSpPr>
            <p:nvPr/>
          </p:nvSpPr>
          <p:spPr bwMode="auto">
            <a:xfrm>
              <a:off x="4020" y="738"/>
              <a:ext cx="747" cy="1388"/>
            </a:xfrm>
            <a:custGeom>
              <a:avLst/>
              <a:gdLst>
                <a:gd name="T0" fmla="+- 0 4577 4021"/>
                <a:gd name="T1" fmla="*/ T0 w 669"/>
                <a:gd name="T2" fmla="+- 0 766 766"/>
                <a:gd name="T3" fmla="*/ 766 h 1360"/>
                <a:gd name="T4" fmla="+- 0 4132 4021"/>
                <a:gd name="T5" fmla="*/ T4 w 669"/>
                <a:gd name="T6" fmla="+- 0 766 766"/>
                <a:gd name="T7" fmla="*/ 766 h 1360"/>
                <a:gd name="T8" fmla="+- 0 4089 4021"/>
                <a:gd name="T9" fmla="*/ T8 w 669"/>
                <a:gd name="T10" fmla="+- 0 775 766"/>
                <a:gd name="T11" fmla="*/ 775 h 1360"/>
                <a:gd name="T12" fmla="+- 0 4053 4021"/>
                <a:gd name="T13" fmla="*/ T12 w 669"/>
                <a:gd name="T14" fmla="+- 0 799 766"/>
                <a:gd name="T15" fmla="*/ 799 h 1360"/>
                <a:gd name="T16" fmla="+- 0 4029 4021"/>
                <a:gd name="T17" fmla="*/ T16 w 669"/>
                <a:gd name="T18" fmla="+- 0 834 766"/>
                <a:gd name="T19" fmla="*/ 834 h 1360"/>
                <a:gd name="T20" fmla="+- 0 4021 4021"/>
                <a:gd name="T21" fmla="*/ T20 w 669"/>
                <a:gd name="T22" fmla="+- 0 878 766"/>
                <a:gd name="T23" fmla="*/ 878 h 1360"/>
                <a:gd name="T24" fmla="+- 0 4021 4021"/>
                <a:gd name="T25" fmla="*/ T24 w 669"/>
                <a:gd name="T26" fmla="+- 0 2014 766"/>
                <a:gd name="T27" fmla="*/ 2014 h 1360"/>
                <a:gd name="T28" fmla="+- 0 4029 4021"/>
                <a:gd name="T29" fmla="*/ T28 w 669"/>
                <a:gd name="T30" fmla="+- 0 2057 766"/>
                <a:gd name="T31" fmla="*/ 2057 h 1360"/>
                <a:gd name="T32" fmla="+- 0 4053 4021"/>
                <a:gd name="T33" fmla="*/ T32 w 669"/>
                <a:gd name="T34" fmla="+- 0 2093 766"/>
                <a:gd name="T35" fmla="*/ 2093 h 1360"/>
                <a:gd name="T36" fmla="+- 0 4089 4021"/>
                <a:gd name="T37" fmla="*/ T36 w 669"/>
                <a:gd name="T38" fmla="+- 0 2117 766"/>
                <a:gd name="T39" fmla="*/ 2117 h 1360"/>
                <a:gd name="T40" fmla="+- 0 4132 4021"/>
                <a:gd name="T41" fmla="*/ T40 w 669"/>
                <a:gd name="T42" fmla="+- 0 2125 766"/>
                <a:gd name="T43" fmla="*/ 2125 h 1360"/>
                <a:gd name="T44" fmla="+- 0 4577 4021"/>
                <a:gd name="T45" fmla="*/ T44 w 669"/>
                <a:gd name="T46" fmla="+- 0 2125 766"/>
                <a:gd name="T47" fmla="*/ 2125 h 1360"/>
                <a:gd name="T48" fmla="+- 0 4621 4021"/>
                <a:gd name="T49" fmla="*/ T48 w 669"/>
                <a:gd name="T50" fmla="+- 0 2117 766"/>
                <a:gd name="T51" fmla="*/ 2117 h 1360"/>
                <a:gd name="T52" fmla="+- 0 4656 4021"/>
                <a:gd name="T53" fmla="*/ T52 w 669"/>
                <a:gd name="T54" fmla="+- 0 2093 766"/>
                <a:gd name="T55" fmla="*/ 2093 h 1360"/>
                <a:gd name="T56" fmla="+- 0 4680 4021"/>
                <a:gd name="T57" fmla="*/ T56 w 669"/>
                <a:gd name="T58" fmla="+- 0 2057 766"/>
                <a:gd name="T59" fmla="*/ 2057 h 1360"/>
                <a:gd name="T60" fmla="+- 0 4689 4021"/>
                <a:gd name="T61" fmla="*/ T60 w 669"/>
                <a:gd name="T62" fmla="+- 0 2014 766"/>
                <a:gd name="T63" fmla="*/ 2014 h 1360"/>
                <a:gd name="T64" fmla="+- 0 4689 4021"/>
                <a:gd name="T65" fmla="*/ T64 w 669"/>
                <a:gd name="T66" fmla="+- 0 878 766"/>
                <a:gd name="T67" fmla="*/ 878 h 1360"/>
                <a:gd name="T68" fmla="+- 0 4680 4021"/>
                <a:gd name="T69" fmla="*/ T68 w 669"/>
                <a:gd name="T70" fmla="+- 0 834 766"/>
                <a:gd name="T71" fmla="*/ 834 h 1360"/>
                <a:gd name="T72" fmla="+- 0 4656 4021"/>
                <a:gd name="T73" fmla="*/ T72 w 669"/>
                <a:gd name="T74" fmla="+- 0 799 766"/>
                <a:gd name="T75" fmla="*/ 799 h 1360"/>
                <a:gd name="T76" fmla="+- 0 4621 4021"/>
                <a:gd name="T77" fmla="*/ T76 w 669"/>
                <a:gd name="T78" fmla="+- 0 775 766"/>
                <a:gd name="T79" fmla="*/ 775 h 1360"/>
                <a:gd name="T80" fmla="+- 0 4577 4021"/>
                <a:gd name="T81" fmla="*/ T80 w 669"/>
                <a:gd name="T82" fmla="+- 0 766 766"/>
                <a:gd name="T83" fmla="*/ 766 h 13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69" h="1360">
                  <a:moveTo>
                    <a:pt x="556" y="0"/>
                  </a:moveTo>
                  <a:lnTo>
                    <a:pt x="111" y="0"/>
                  </a:lnTo>
                  <a:lnTo>
                    <a:pt x="68" y="9"/>
                  </a:lnTo>
                  <a:lnTo>
                    <a:pt x="32" y="33"/>
                  </a:lnTo>
                  <a:lnTo>
                    <a:pt x="8" y="68"/>
                  </a:lnTo>
                  <a:lnTo>
                    <a:pt x="0" y="112"/>
                  </a:lnTo>
                  <a:lnTo>
                    <a:pt x="0" y="1248"/>
                  </a:lnTo>
                  <a:lnTo>
                    <a:pt x="8" y="1291"/>
                  </a:lnTo>
                  <a:lnTo>
                    <a:pt x="32" y="1327"/>
                  </a:lnTo>
                  <a:lnTo>
                    <a:pt x="68" y="1351"/>
                  </a:lnTo>
                  <a:lnTo>
                    <a:pt x="111" y="1359"/>
                  </a:lnTo>
                  <a:lnTo>
                    <a:pt x="556" y="1359"/>
                  </a:lnTo>
                  <a:lnTo>
                    <a:pt x="600" y="1351"/>
                  </a:lnTo>
                  <a:lnTo>
                    <a:pt x="635" y="1327"/>
                  </a:lnTo>
                  <a:lnTo>
                    <a:pt x="659" y="1291"/>
                  </a:lnTo>
                  <a:lnTo>
                    <a:pt x="668" y="1248"/>
                  </a:lnTo>
                  <a:lnTo>
                    <a:pt x="668" y="112"/>
                  </a:lnTo>
                  <a:lnTo>
                    <a:pt x="659" y="68"/>
                  </a:lnTo>
                  <a:lnTo>
                    <a:pt x="635" y="33"/>
                  </a:lnTo>
                  <a:lnTo>
                    <a:pt x="600" y="9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1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99" name="Picture 12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" y="884"/>
              <a:ext cx="807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Freeform 1199"/>
            <p:cNvSpPr>
              <a:spLocks/>
            </p:cNvSpPr>
            <p:nvPr/>
          </p:nvSpPr>
          <p:spPr bwMode="auto">
            <a:xfrm>
              <a:off x="5370" y="-24"/>
              <a:ext cx="803" cy="2149"/>
            </a:xfrm>
            <a:custGeom>
              <a:avLst/>
              <a:gdLst>
                <a:gd name="T0" fmla="+- 0 5909 5353"/>
                <a:gd name="T1" fmla="*/ T0 w 668"/>
                <a:gd name="T2" fmla="+- 0 912 912"/>
                <a:gd name="T3" fmla="*/ 912 h 1213"/>
                <a:gd name="T4" fmla="+- 0 5464 5353"/>
                <a:gd name="T5" fmla="*/ T4 w 668"/>
                <a:gd name="T6" fmla="+- 0 912 912"/>
                <a:gd name="T7" fmla="*/ 912 h 1213"/>
                <a:gd name="T8" fmla="+- 0 5421 5353"/>
                <a:gd name="T9" fmla="*/ T8 w 668"/>
                <a:gd name="T10" fmla="+- 0 921 912"/>
                <a:gd name="T11" fmla="*/ 921 h 1213"/>
                <a:gd name="T12" fmla="+- 0 5385 5353"/>
                <a:gd name="T13" fmla="*/ T12 w 668"/>
                <a:gd name="T14" fmla="+- 0 945 912"/>
                <a:gd name="T15" fmla="*/ 945 h 1213"/>
                <a:gd name="T16" fmla="+- 0 5361 5353"/>
                <a:gd name="T17" fmla="*/ T16 w 668"/>
                <a:gd name="T18" fmla="+- 0 981 912"/>
                <a:gd name="T19" fmla="*/ 981 h 1213"/>
                <a:gd name="T20" fmla="+- 0 5353 5353"/>
                <a:gd name="T21" fmla="*/ T20 w 668"/>
                <a:gd name="T22" fmla="+- 0 1024 912"/>
                <a:gd name="T23" fmla="*/ 1024 h 1213"/>
                <a:gd name="T24" fmla="+- 0 5353 5353"/>
                <a:gd name="T25" fmla="*/ T24 w 668"/>
                <a:gd name="T26" fmla="+- 0 2014 912"/>
                <a:gd name="T27" fmla="*/ 2014 h 1213"/>
                <a:gd name="T28" fmla="+- 0 5361 5353"/>
                <a:gd name="T29" fmla="*/ T28 w 668"/>
                <a:gd name="T30" fmla="+- 0 2057 912"/>
                <a:gd name="T31" fmla="*/ 2057 h 1213"/>
                <a:gd name="T32" fmla="+- 0 5385 5353"/>
                <a:gd name="T33" fmla="*/ T32 w 668"/>
                <a:gd name="T34" fmla="+- 0 2093 912"/>
                <a:gd name="T35" fmla="*/ 2093 h 1213"/>
                <a:gd name="T36" fmla="+- 0 5421 5353"/>
                <a:gd name="T37" fmla="*/ T36 w 668"/>
                <a:gd name="T38" fmla="+- 0 2117 912"/>
                <a:gd name="T39" fmla="*/ 2117 h 1213"/>
                <a:gd name="T40" fmla="+- 0 5464 5353"/>
                <a:gd name="T41" fmla="*/ T40 w 668"/>
                <a:gd name="T42" fmla="+- 0 2125 912"/>
                <a:gd name="T43" fmla="*/ 2125 h 1213"/>
                <a:gd name="T44" fmla="+- 0 5909 5353"/>
                <a:gd name="T45" fmla="*/ T44 w 668"/>
                <a:gd name="T46" fmla="+- 0 2125 912"/>
                <a:gd name="T47" fmla="*/ 2125 h 1213"/>
                <a:gd name="T48" fmla="+- 0 5953 5353"/>
                <a:gd name="T49" fmla="*/ T48 w 668"/>
                <a:gd name="T50" fmla="+- 0 2117 912"/>
                <a:gd name="T51" fmla="*/ 2117 h 1213"/>
                <a:gd name="T52" fmla="+- 0 5988 5353"/>
                <a:gd name="T53" fmla="*/ T52 w 668"/>
                <a:gd name="T54" fmla="+- 0 2093 912"/>
                <a:gd name="T55" fmla="*/ 2093 h 1213"/>
                <a:gd name="T56" fmla="+- 0 6012 5353"/>
                <a:gd name="T57" fmla="*/ T56 w 668"/>
                <a:gd name="T58" fmla="+- 0 2057 912"/>
                <a:gd name="T59" fmla="*/ 2057 h 1213"/>
                <a:gd name="T60" fmla="+- 0 6021 5353"/>
                <a:gd name="T61" fmla="*/ T60 w 668"/>
                <a:gd name="T62" fmla="+- 0 2014 912"/>
                <a:gd name="T63" fmla="*/ 2014 h 1213"/>
                <a:gd name="T64" fmla="+- 0 6021 5353"/>
                <a:gd name="T65" fmla="*/ T64 w 668"/>
                <a:gd name="T66" fmla="+- 0 1024 912"/>
                <a:gd name="T67" fmla="*/ 1024 h 1213"/>
                <a:gd name="T68" fmla="+- 0 6012 5353"/>
                <a:gd name="T69" fmla="*/ T68 w 668"/>
                <a:gd name="T70" fmla="+- 0 981 912"/>
                <a:gd name="T71" fmla="*/ 981 h 1213"/>
                <a:gd name="T72" fmla="+- 0 5988 5353"/>
                <a:gd name="T73" fmla="*/ T72 w 668"/>
                <a:gd name="T74" fmla="+- 0 945 912"/>
                <a:gd name="T75" fmla="*/ 945 h 1213"/>
                <a:gd name="T76" fmla="+- 0 5953 5353"/>
                <a:gd name="T77" fmla="*/ T76 w 668"/>
                <a:gd name="T78" fmla="+- 0 921 912"/>
                <a:gd name="T79" fmla="*/ 921 h 1213"/>
                <a:gd name="T80" fmla="+- 0 5909 5353"/>
                <a:gd name="T81" fmla="*/ T80 w 668"/>
                <a:gd name="T82" fmla="+- 0 912 912"/>
                <a:gd name="T83" fmla="*/ 912 h 12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68" h="1213">
                  <a:moveTo>
                    <a:pt x="556" y="0"/>
                  </a:moveTo>
                  <a:lnTo>
                    <a:pt x="111" y="0"/>
                  </a:lnTo>
                  <a:lnTo>
                    <a:pt x="68" y="9"/>
                  </a:lnTo>
                  <a:lnTo>
                    <a:pt x="32" y="33"/>
                  </a:lnTo>
                  <a:lnTo>
                    <a:pt x="8" y="69"/>
                  </a:lnTo>
                  <a:lnTo>
                    <a:pt x="0" y="112"/>
                  </a:lnTo>
                  <a:lnTo>
                    <a:pt x="0" y="1102"/>
                  </a:lnTo>
                  <a:lnTo>
                    <a:pt x="8" y="1145"/>
                  </a:lnTo>
                  <a:lnTo>
                    <a:pt x="32" y="1181"/>
                  </a:lnTo>
                  <a:lnTo>
                    <a:pt x="68" y="1205"/>
                  </a:lnTo>
                  <a:lnTo>
                    <a:pt x="111" y="1213"/>
                  </a:lnTo>
                  <a:lnTo>
                    <a:pt x="556" y="1213"/>
                  </a:lnTo>
                  <a:lnTo>
                    <a:pt x="600" y="1205"/>
                  </a:lnTo>
                  <a:lnTo>
                    <a:pt x="635" y="1181"/>
                  </a:lnTo>
                  <a:lnTo>
                    <a:pt x="659" y="1145"/>
                  </a:lnTo>
                  <a:lnTo>
                    <a:pt x="668" y="1102"/>
                  </a:lnTo>
                  <a:lnTo>
                    <a:pt x="668" y="112"/>
                  </a:lnTo>
                  <a:lnTo>
                    <a:pt x="659" y="69"/>
                  </a:lnTo>
                  <a:lnTo>
                    <a:pt x="635" y="33"/>
                  </a:lnTo>
                  <a:lnTo>
                    <a:pt x="600" y="9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1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01" name="Picture 119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" y="1038"/>
              <a:ext cx="807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Freeform 1197"/>
            <p:cNvSpPr>
              <a:spLocks/>
            </p:cNvSpPr>
            <p:nvPr/>
          </p:nvSpPr>
          <p:spPr bwMode="auto">
            <a:xfrm>
              <a:off x="6718" y="307"/>
              <a:ext cx="773" cy="1836"/>
            </a:xfrm>
            <a:custGeom>
              <a:avLst/>
              <a:gdLst>
                <a:gd name="T0" fmla="+- 0 7241 6685"/>
                <a:gd name="T1" fmla="*/ T0 w 668"/>
                <a:gd name="T2" fmla="+- 0 693 693"/>
                <a:gd name="T3" fmla="*/ 693 h 1433"/>
                <a:gd name="T4" fmla="+- 0 6796 6685"/>
                <a:gd name="T5" fmla="*/ T4 w 668"/>
                <a:gd name="T6" fmla="+- 0 693 693"/>
                <a:gd name="T7" fmla="*/ 693 h 1433"/>
                <a:gd name="T8" fmla="+- 0 6752 6685"/>
                <a:gd name="T9" fmla="*/ T8 w 668"/>
                <a:gd name="T10" fmla="+- 0 702 693"/>
                <a:gd name="T11" fmla="*/ 702 h 1433"/>
                <a:gd name="T12" fmla="+- 0 6717 6685"/>
                <a:gd name="T13" fmla="*/ T12 w 668"/>
                <a:gd name="T14" fmla="+- 0 726 693"/>
                <a:gd name="T15" fmla="*/ 726 h 1433"/>
                <a:gd name="T16" fmla="+- 0 6693 6685"/>
                <a:gd name="T17" fmla="*/ T16 w 668"/>
                <a:gd name="T18" fmla="+- 0 761 693"/>
                <a:gd name="T19" fmla="*/ 761 h 1433"/>
                <a:gd name="T20" fmla="+- 0 6685 6685"/>
                <a:gd name="T21" fmla="*/ T20 w 668"/>
                <a:gd name="T22" fmla="+- 0 804 693"/>
                <a:gd name="T23" fmla="*/ 804 h 1433"/>
                <a:gd name="T24" fmla="+- 0 6685 6685"/>
                <a:gd name="T25" fmla="*/ T24 w 668"/>
                <a:gd name="T26" fmla="+- 0 2014 693"/>
                <a:gd name="T27" fmla="*/ 2014 h 1433"/>
                <a:gd name="T28" fmla="+- 0 6693 6685"/>
                <a:gd name="T29" fmla="*/ T28 w 668"/>
                <a:gd name="T30" fmla="+- 0 2057 693"/>
                <a:gd name="T31" fmla="*/ 2057 h 1433"/>
                <a:gd name="T32" fmla="+- 0 6717 6685"/>
                <a:gd name="T33" fmla="*/ T32 w 668"/>
                <a:gd name="T34" fmla="+- 0 2093 693"/>
                <a:gd name="T35" fmla="*/ 2093 h 1433"/>
                <a:gd name="T36" fmla="+- 0 6752 6685"/>
                <a:gd name="T37" fmla="*/ T36 w 668"/>
                <a:gd name="T38" fmla="+- 0 2117 693"/>
                <a:gd name="T39" fmla="*/ 2117 h 1433"/>
                <a:gd name="T40" fmla="+- 0 6796 6685"/>
                <a:gd name="T41" fmla="*/ T40 w 668"/>
                <a:gd name="T42" fmla="+- 0 2125 693"/>
                <a:gd name="T43" fmla="*/ 2125 h 1433"/>
                <a:gd name="T44" fmla="+- 0 7241 6685"/>
                <a:gd name="T45" fmla="*/ T44 w 668"/>
                <a:gd name="T46" fmla="+- 0 2125 693"/>
                <a:gd name="T47" fmla="*/ 2125 h 1433"/>
                <a:gd name="T48" fmla="+- 0 7285 6685"/>
                <a:gd name="T49" fmla="*/ T48 w 668"/>
                <a:gd name="T50" fmla="+- 0 2117 693"/>
                <a:gd name="T51" fmla="*/ 2117 h 1433"/>
                <a:gd name="T52" fmla="+- 0 7320 6685"/>
                <a:gd name="T53" fmla="*/ T52 w 668"/>
                <a:gd name="T54" fmla="+- 0 2093 693"/>
                <a:gd name="T55" fmla="*/ 2093 h 1433"/>
                <a:gd name="T56" fmla="+- 0 7344 6685"/>
                <a:gd name="T57" fmla="*/ T56 w 668"/>
                <a:gd name="T58" fmla="+- 0 2057 693"/>
                <a:gd name="T59" fmla="*/ 2057 h 1433"/>
                <a:gd name="T60" fmla="+- 0 7353 6685"/>
                <a:gd name="T61" fmla="*/ T60 w 668"/>
                <a:gd name="T62" fmla="+- 0 2014 693"/>
                <a:gd name="T63" fmla="*/ 2014 h 1433"/>
                <a:gd name="T64" fmla="+- 0 7353 6685"/>
                <a:gd name="T65" fmla="*/ T64 w 668"/>
                <a:gd name="T66" fmla="+- 0 804 693"/>
                <a:gd name="T67" fmla="*/ 804 h 1433"/>
                <a:gd name="T68" fmla="+- 0 7344 6685"/>
                <a:gd name="T69" fmla="*/ T68 w 668"/>
                <a:gd name="T70" fmla="+- 0 761 693"/>
                <a:gd name="T71" fmla="*/ 761 h 1433"/>
                <a:gd name="T72" fmla="+- 0 7320 6685"/>
                <a:gd name="T73" fmla="*/ T72 w 668"/>
                <a:gd name="T74" fmla="+- 0 726 693"/>
                <a:gd name="T75" fmla="*/ 726 h 1433"/>
                <a:gd name="T76" fmla="+- 0 7285 6685"/>
                <a:gd name="T77" fmla="*/ T76 w 668"/>
                <a:gd name="T78" fmla="+- 0 702 693"/>
                <a:gd name="T79" fmla="*/ 702 h 1433"/>
                <a:gd name="T80" fmla="+- 0 7241 6685"/>
                <a:gd name="T81" fmla="*/ T80 w 668"/>
                <a:gd name="T82" fmla="+- 0 693 693"/>
                <a:gd name="T83" fmla="*/ 693 h 14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68" h="1433">
                  <a:moveTo>
                    <a:pt x="556" y="0"/>
                  </a:moveTo>
                  <a:lnTo>
                    <a:pt x="111" y="0"/>
                  </a:lnTo>
                  <a:lnTo>
                    <a:pt x="67" y="9"/>
                  </a:lnTo>
                  <a:lnTo>
                    <a:pt x="32" y="33"/>
                  </a:lnTo>
                  <a:lnTo>
                    <a:pt x="8" y="68"/>
                  </a:lnTo>
                  <a:lnTo>
                    <a:pt x="0" y="111"/>
                  </a:lnTo>
                  <a:lnTo>
                    <a:pt x="0" y="1321"/>
                  </a:lnTo>
                  <a:lnTo>
                    <a:pt x="8" y="1364"/>
                  </a:lnTo>
                  <a:lnTo>
                    <a:pt x="32" y="1400"/>
                  </a:lnTo>
                  <a:lnTo>
                    <a:pt x="67" y="1424"/>
                  </a:lnTo>
                  <a:lnTo>
                    <a:pt x="111" y="1432"/>
                  </a:lnTo>
                  <a:lnTo>
                    <a:pt x="556" y="1432"/>
                  </a:lnTo>
                  <a:lnTo>
                    <a:pt x="600" y="1424"/>
                  </a:lnTo>
                  <a:lnTo>
                    <a:pt x="635" y="1400"/>
                  </a:lnTo>
                  <a:lnTo>
                    <a:pt x="659" y="1364"/>
                  </a:lnTo>
                  <a:lnTo>
                    <a:pt x="668" y="1321"/>
                  </a:lnTo>
                  <a:lnTo>
                    <a:pt x="668" y="111"/>
                  </a:lnTo>
                  <a:lnTo>
                    <a:pt x="659" y="68"/>
                  </a:lnTo>
                  <a:lnTo>
                    <a:pt x="635" y="33"/>
                  </a:lnTo>
                  <a:lnTo>
                    <a:pt x="600" y="9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1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pic>
          <p:nvPicPr>
            <p:cNvPr id="103" name="Picture 119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" y="958"/>
              <a:ext cx="807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Freeform 1195"/>
            <p:cNvSpPr>
              <a:spLocks/>
            </p:cNvSpPr>
            <p:nvPr/>
          </p:nvSpPr>
          <p:spPr bwMode="auto">
            <a:xfrm>
              <a:off x="8016" y="351"/>
              <a:ext cx="773" cy="1775"/>
            </a:xfrm>
            <a:custGeom>
              <a:avLst/>
              <a:gdLst>
                <a:gd name="T0" fmla="+- 0 8573 8016"/>
                <a:gd name="T1" fmla="*/ T0 w 669"/>
                <a:gd name="T2" fmla="+- 0 487 487"/>
                <a:gd name="T3" fmla="*/ 487 h 1639"/>
                <a:gd name="T4" fmla="+- 0 8128 8016"/>
                <a:gd name="T5" fmla="*/ T4 w 669"/>
                <a:gd name="T6" fmla="+- 0 487 487"/>
                <a:gd name="T7" fmla="*/ 487 h 1639"/>
                <a:gd name="T8" fmla="+- 0 8084 8016"/>
                <a:gd name="T9" fmla="*/ T8 w 669"/>
                <a:gd name="T10" fmla="+- 0 496 487"/>
                <a:gd name="T11" fmla="*/ 496 h 1639"/>
                <a:gd name="T12" fmla="+- 0 8049 8016"/>
                <a:gd name="T13" fmla="*/ T12 w 669"/>
                <a:gd name="T14" fmla="+- 0 520 487"/>
                <a:gd name="T15" fmla="*/ 520 h 1639"/>
                <a:gd name="T16" fmla="+- 0 8025 8016"/>
                <a:gd name="T17" fmla="*/ T16 w 669"/>
                <a:gd name="T18" fmla="+- 0 555 487"/>
                <a:gd name="T19" fmla="*/ 555 h 1639"/>
                <a:gd name="T20" fmla="+- 0 8016 8016"/>
                <a:gd name="T21" fmla="*/ T20 w 669"/>
                <a:gd name="T22" fmla="+- 0 598 487"/>
                <a:gd name="T23" fmla="*/ 598 h 1639"/>
                <a:gd name="T24" fmla="+- 0 8016 8016"/>
                <a:gd name="T25" fmla="*/ T24 w 669"/>
                <a:gd name="T26" fmla="+- 0 2014 487"/>
                <a:gd name="T27" fmla="*/ 2014 h 1639"/>
                <a:gd name="T28" fmla="+- 0 8025 8016"/>
                <a:gd name="T29" fmla="*/ T28 w 669"/>
                <a:gd name="T30" fmla="+- 0 2057 487"/>
                <a:gd name="T31" fmla="*/ 2057 h 1639"/>
                <a:gd name="T32" fmla="+- 0 8049 8016"/>
                <a:gd name="T33" fmla="*/ T32 w 669"/>
                <a:gd name="T34" fmla="+- 0 2093 487"/>
                <a:gd name="T35" fmla="*/ 2093 h 1639"/>
                <a:gd name="T36" fmla="+- 0 8084 8016"/>
                <a:gd name="T37" fmla="*/ T36 w 669"/>
                <a:gd name="T38" fmla="+- 0 2117 487"/>
                <a:gd name="T39" fmla="*/ 2117 h 1639"/>
                <a:gd name="T40" fmla="+- 0 8128 8016"/>
                <a:gd name="T41" fmla="*/ T40 w 669"/>
                <a:gd name="T42" fmla="+- 0 2125 487"/>
                <a:gd name="T43" fmla="*/ 2125 h 1639"/>
                <a:gd name="T44" fmla="+- 0 8573 8016"/>
                <a:gd name="T45" fmla="*/ T44 w 669"/>
                <a:gd name="T46" fmla="+- 0 2125 487"/>
                <a:gd name="T47" fmla="*/ 2125 h 1639"/>
                <a:gd name="T48" fmla="+- 0 8616 8016"/>
                <a:gd name="T49" fmla="*/ T48 w 669"/>
                <a:gd name="T50" fmla="+- 0 2117 487"/>
                <a:gd name="T51" fmla="*/ 2117 h 1639"/>
                <a:gd name="T52" fmla="+- 0 8652 8016"/>
                <a:gd name="T53" fmla="*/ T52 w 669"/>
                <a:gd name="T54" fmla="+- 0 2093 487"/>
                <a:gd name="T55" fmla="*/ 2093 h 1639"/>
                <a:gd name="T56" fmla="+- 0 8676 8016"/>
                <a:gd name="T57" fmla="*/ T56 w 669"/>
                <a:gd name="T58" fmla="+- 0 2057 487"/>
                <a:gd name="T59" fmla="*/ 2057 h 1639"/>
                <a:gd name="T60" fmla="+- 0 8685 8016"/>
                <a:gd name="T61" fmla="*/ T60 w 669"/>
                <a:gd name="T62" fmla="+- 0 2014 487"/>
                <a:gd name="T63" fmla="*/ 2014 h 1639"/>
                <a:gd name="T64" fmla="+- 0 8685 8016"/>
                <a:gd name="T65" fmla="*/ T64 w 669"/>
                <a:gd name="T66" fmla="+- 0 598 487"/>
                <a:gd name="T67" fmla="*/ 598 h 1639"/>
                <a:gd name="T68" fmla="+- 0 8676 8016"/>
                <a:gd name="T69" fmla="*/ T68 w 669"/>
                <a:gd name="T70" fmla="+- 0 555 487"/>
                <a:gd name="T71" fmla="*/ 555 h 1639"/>
                <a:gd name="T72" fmla="+- 0 8652 8016"/>
                <a:gd name="T73" fmla="*/ T72 w 669"/>
                <a:gd name="T74" fmla="+- 0 520 487"/>
                <a:gd name="T75" fmla="*/ 520 h 1639"/>
                <a:gd name="T76" fmla="+- 0 8616 8016"/>
                <a:gd name="T77" fmla="*/ T76 w 669"/>
                <a:gd name="T78" fmla="+- 0 496 487"/>
                <a:gd name="T79" fmla="*/ 496 h 1639"/>
                <a:gd name="T80" fmla="+- 0 8573 8016"/>
                <a:gd name="T81" fmla="*/ T80 w 669"/>
                <a:gd name="T82" fmla="+- 0 487 487"/>
                <a:gd name="T83" fmla="*/ 487 h 16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69" h="1639">
                  <a:moveTo>
                    <a:pt x="557" y="0"/>
                  </a:moveTo>
                  <a:lnTo>
                    <a:pt x="112" y="0"/>
                  </a:lnTo>
                  <a:lnTo>
                    <a:pt x="68" y="9"/>
                  </a:lnTo>
                  <a:lnTo>
                    <a:pt x="33" y="33"/>
                  </a:lnTo>
                  <a:lnTo>
                    <a:pt x="9" y="68"/>
                  </a:lnTo>
                  <a:lnTo>
                    <a:pt x="0" y="111"/>
                  </a:lnTo>
                  <a:lnTo>
                    <a:pt x="0" y="1527"/>
                  </a:lnTo>
                  <a:lnTo>
                    <a:pt x="9" y="1570"/>
                  </a:lnTo>
                  <a:lnTo>
                    <a:pt x="33" y="1606"/>
                  </a:lnTo>
                  <a:lnTo>
                    <a:pt x="68" y="1630"/>
                  </a:lnTo>
                  <a:lnTo>
                    <a:pt x="112" y="1638"/>
                  </a:lnTo>
                  <a:lnTo>
                    <a:pt x="557" y="1638"/>
                  </a:lnTo>
                  <a:lnTo>
                    <a:pt x="600" y="1630"/>
                  </a:lnTo>
                  <a:lnTo>
                    <a:pt x="636" y="1606"/>
                  </a:lnTo>
                  <a:lnTo>
                    <a:pt x="660" y="1570"/>
                  </a:lnTo>
                  <a:lnTo>
                    <a:pt x="669" y="1527"/>
                  </a:lnTo>
                  <a:lnTo>
                    <a:pt x="669" y="111"/>
                  </a:lnTo>
                  <a:lnTo>
                    <a:pt x="660" y="68"/>
                  </a:lnTo>
                  <a:lnTo>
                    <a:pt x="636" y="33"/>
                  </a:lnTo>
                  <a:lnTo>
                    <a:pt x="600" y="9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1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05" name="Picture 119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" y="1396"/>
              <a:ext cx="807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193"/>
            <p:cNvSpPr>
              <a:spLocks/>
            </p:cNvSpPr>
            <p:nvPr/>
          </p:nvSpPr>
          <p:spPr bwMode="auto">
            <a:xfrm>
              <a:off x="9290" y="229"/>
              <a:ext cx="765" cy="1903"/>
            </a:xfrm>
            <a:custGeom>
              <a:avLst/>
              <a:gdLst>
                <a:gd name="T0" fmla="+- 0 9905 9348"/>
                <a:gd name="T1" fmla="*/ T0 w 668"/>
                <a:gd name="T2" fmla="+- 0 274 274"/>
                <a:gd name="T3" fmla="*/ 274 h 1852"/>
                <a:gd name="T4" fmla="+- 0 9460 9348"/>
                <a:gd name="T5" fmla="*/ T4 w 668"/>
                <a:gd name="T6" fmla="+- 0 274 274"/>
                <a:gd name="T7" fmla="*/ 274 h 1852"/>
                <a:gd name="T8" fmla="+- 0 9416 9348"/>
                <a:gd name="T9" fmla="*/ T8 w 668"/>
                <a:gd name="T10" fmla="+- 0 282 274"/>
                <a:gd name="T11" fmla="*/ 282 h 1852"/>
                <a:gd name="T12" fmla="+- 0 9381 9348"/>
                <a:gd name="T13" fmla="*/ T12 w 668"/>
                <a:gd name="T14" fmla="+- 0 306 274"/>
                <a:gd name="T15" fmla="*/ 306 h 1852"/>
                <a:gd name="T16" fmla="+- 0 9357 9348"/>
                <a:gd name="T17" fmla="*/ T16 w 668"/>
                <a:gd name="T18" fmla="+- 0 342 274"/>
                <a:gd name="T19" fmla="*/ 342 h 1852"/>
                <a:gd name="T20" fmla="+- 0 9348 9348"/>
                <a:gd name="T21" fmla="*/ T20 w 668"/>
                <a:gd name="T22" fmla="+- 0 385 274"/>
                <a:gd name="T23" fmla="*/ 385 h 1852"/>
                <a:gd name="T24" fmla="+- 0 9348 9348"/>
                <a:gd name="T25" fmla="*/ T24 w 668"/>
                <a:gd name="T26" fmla="+- 0 2014 274"/>
                <a:gd name="T27" fmla="*/ 2014 h 1852"/>
                <a:gd name="T28" fmla="+- 0 9357 9348"/>
                <a:gd name="T29" fmla="*/ T28 w 668"/>
                <a:gd name="T30" fmla="+- 0 2057 274"/>
                <a:gd name="T31" fmla="*/ 2057 h 1852"/>
                <a:gd name="T32" fmla="+- 0 9381 9348"/>
                <a:gd name="T33" fmla="*/ T32 w 668"/>
                <a:gd name="T34" fmla="+- 0 2093 274"/>
                <a:gd name="T35" fmla="*/ 2093 h 1852"/>
                <a:gd name="T36" fmla="+- 0 9416 9348"/>
                <a:gd name="T37" fmla="*/ T36 w 668"/>
                <a:gd name="T38" fmla="+- 0 2117 274"/>
                <a:gd name="T39" fmla="*/ 2117 h 1852"/>
                <a:gd name="T40" fmla="+- 0 9460 9348"/>
                <a:gd name="T41" fmla="*/ T40 w 668"/>
                <a:gd name="T42" fmla="+- 0 2125 274"/>
                <a:gd name="T43" fmla="*/ 2125 h 1852"/>
                <a:gd name="T44" fmla="+- 0 9905 9348"/>
                <a:gd name="T45" fmla="*/ T44 w 668"/>
                <a:gd name="T46" fmla="+- 0 2125 274"/>
                <a:gd name="T47" fmla="*/ 2125 h 1852"/>
                <a:gd name="T48" fmla="+- 0 9948 9348"/>
                <a:gd name="T49" fmla="*/ T48 w 668"/>
                <a:gd name="T50" fmla="+- 0 2117 274"/>
                <a:gd name="T51" fmla="*/ 2117 h 1852"/>
                <a:gd name="T52" fmla="+- 0 9984 9348"/>
                <a:gd name="T53" fmla="*/ T52 w 668"/>
                <a:gd name="T54" fmla="+- 0 2093 274"/>
                <a:gd name="T55" fmla="*/ 2093 h 1852"/>
                <a:gd name="T56" fmla="+- 0 10008 9348"/>
                <a:gd name="T57" fmla="*/ T56 w 668"/>
                <a:gd name="T58" fmla="+- 0 2057 274"/>
                <a:gd name="T59" fmla="*/ 2057 h 1852"/>
                <a:gd name="T60" fmla="+- 0 10016 9348"/>
                <a:gd name="T61" fmla="*/ T60 w 668"/>
                <a:gd name="T62" fmla="+- 0 2014 274"/>
                <a:gd name="T63" fmla="*/ 2014 h 1852"/>
                <a:gd name="T64" fmla="+- 0 10016 9348"/>
                <a:gd name="T65" fmla="*/ T64 w 668"/>
                <a:gd name="T66" fmla="+- 0 385 274"/>
                <a:gd name="T67" fmla="*/ 385 h 1852"/>
                <a:gd name="T68" fmla="+- 0 10008 9348"/>
                <a:gd name="T69" fmla="*/ T68 w 668"/>
                <a:gd name="T70" fmla="+- 0 342 274"/>
                <a:gd name="T71" fmla="*/ 342 h 1852"/>
                <a:gd name="T72" fmla="+- 0 9984 9348"/>
                <a:gd name="T73" fmla="*/ T72 w 668"/>
                <a:gd name="T74" fmla="+- 0 306 274"/>
                <a:gd name="T75" fmla="*/ 306 h 1852"/>
                <a:gd name="T76" fmla="+- 0 9948 9348"/>
                <a:gd name="T77" fmla="*/ T76 w 668"/>
                <a:gd name="T78" fmla="+- 0 282 274"/>
                <a:gd name="T79" fmla="*/ 282 h 1852"/>
                <a:gd name="T80" fmla="+- 0 9905 9348"/>
                <a:gd name="T81" fmla="*/ T80 w 668"/>
                <a:gd name="T82" fmla="+- 0 274 274"/>
                <a:gd name="T83" fmla="*/ 274 h 18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68" h="1852">
                  <a:moveTo>
                    <a:pt x="557" y="0"/>
                  </a:moveTo>
                  <a:lnTo>
                    <a:pt x="112" y="0"/>
                  </a:lnTo>
                  <a:lnTo>
                    <a:pt x="68" y="8"/>
                  </a:lnTo>
                  <a:lnTo>
                    <a:pt x="33" y="32"/>
                  </a:lnTo>
                  <a:lnTo>
                    <a:pt x="9" y="68"/>
                  </a:lnTo>
                  <a:lnTo>
                    <a:pt x="0" y="111"/>
                  </a:lnTo>
                  <a:lnTo>
                    <a:pt x="0" y="1740"/>
                  </a:lnTo>
                  <a:lnTo>
                    <a:pt x="9" y="1783"/>
                  </a:lnTo>
                  <a:lnTo>
                    <a:pt x="33" y="1819"/>
                  </a:lnTo>
                  <a:lnTo>
                    <a:pt x="68" y="1843"/>
                  </a:lnTo>
                  <a:lnTo>
                    <a:pt x="112" y="1851"/>
                  </a:lnTo>
                  <a:lnTo>
                    <a:pt x="557" y="1851"/>
                  </a:lnTo>
                  <a:lnTo>
                    <a:pt x="600" y="1843"/>
                  </a:lnTo>
                  <a:lnTo>
                    <a:pt x="636" y="1819"/>
                  </a:lnTo>
                  <a:lnTo>
                    <a:pt x="660" y="1783"/>
                  </a:lnTo>
                  <a:lnTo>
                    <a:pt x="668" y="1740"/>
                  </a:lnTo>
                  <a:lnTo>
                    <a:pt x="668" y="111"/>
                  </a:lnTo>
                  <a:lnTo>
                    <a:pt x="660" y="68"/>
                  </a:lnTo>
                  <a:lnTo>
                    <a:pt x="636" y="32"/>
                  </a:lnTo>
                  <a:lnTo>
                    <a:pt x="600" y="8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1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107" name="Line 1192"/>
            <p:cNvCxnSpPr>
              <a:cxnSpLocks noChangeShapeType="1"/>
            </p:cNvCxnSpPr>
            <p:nvPr/>
          </p:nvCxnSpPr>
          <p:spPr bwMode="auto">
            <a:xfrm>
              <a:off x="0" y="2210"/>
              <a:ext cx="10151" cy="0"/>
            </a:xfrm>
            <a:prstGeom prst="line">
              <a:avLst/>
            </a:prstGeom>
            <a:noFill/>
            <a:ln w="9525">
              <a:solidFill>
                <a:srgbClr val="1C79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8" name="Text Box 1191"/>
            <p:cNvSpPr txBox="1">
              <a:spLocks noChangeArrowheads="1"/>
            </p:cNvSpPr>
            <p:nvPr/>
          </p:nvSpPr>
          <p:spPr bwMode="auto">
            <a:xfrm>
              <a:off x="358" y="92"/>
              <a:ext cx="2850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74295" marR="83820" algn="ctr">
                <a:spcBef>
                  <a:spcPts val="15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</a:t>
              </a:r>
              <a:r>
                <a:rPr lang="ru-RU" sz="28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166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  <a:r>
                <a:rPr lang="ru-RU" sz="28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72390" marR="83820" algn="ctr">
                <a:lnSpc>
                  <a:spcPts val="1805"/>
                </a:lnSpc>
                <a:spcBef>
                  <a:spcPts val="15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млн.</a:t>
              </a:r>
              <a:r>
                <a:rPr lang="ru-RU" sz="1600" b="1" spc="275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  <a:endParaRPr lang="ru-RU" sz="16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72390" marR="83820" algn="ctr">
                <a:lnSpc>
                  <a:spcPts val="1325"/>
                </a:lnSpc>
                <a:spcAft>
                  <a:spcPts val="0"/>
                </a:spcAft>
              </a:pPr>
              <a:r>
                <a:rPr lang="ru-RU" sz="1400" spc="-5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прогноз</a:t>
              </a:r>
              <a:r>
                <a:rPr lang="ru-RU" sz="1400" spc="-6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5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расходов</a:t>
              </a:r>
              <a:endParaRPr lang="ru-RU" sz="14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R="11430" algn="ctr">
                <a:lnSpc>
                  <a:spcPct val="98000"/>
                </a:lnSpc>
                <a:spcBef>
                  <a:spcPts val="5"/>
                </a:spcBef>
                <a:spcAft>
                  <a:spcPts val="0"/>
                </a:spcAft>
              </a:pPr>
              <a:r>
                <a:rPr lang="ru-RU" sz="1400" spc="-375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бюджета городского округа</a:t>
              </a:r>
              <a:r>
                <a:rPr lang="ru-RU" sz="1400" spc="1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</a:t>
              </a:r>
              <a:r>
                <a:rPr lang="ru-RU" sz="1400" spc="5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2024</a:t>
              </a:r>
              <a:r>
                <a:rPr lang="ru-RU" sz="1400" spc="45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году</a:t>
              </a:r>
            </a:p>
          </p:txBody>
        </p:sp>
        <p:sp>
          <p:nvSpPr>
            <p:cNvPr id="109" name="Text Box 1190"/>
            <p:cNvSpPr txBox="1">
              <a:spLocks noChangeArrowheads="1"/>
            </p:cNvSpPr>
            <p:nvPr/>
          </p:nvSpPr>
          <p:spPr bwMode="auto">
            <a:xfrm>
              <a:off x="9109" y="-420"/>
              <a:ext cx="143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2 196,0</a:t>
              </a:r>
              <a:endPara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 Box 1189"/>
            <p:cNvSpPr txBox="1">
              <a:spLocks noChangeArrowheads="1"/>
            </p:cNvSpPr>
            <p:nvPr/>
          </p:nvSpPr>
          <p:spPr bwMode="auto">
            <a:xfrm>
              <a:off x="3690" y="228"/>
              <a:ext cx="1534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2 475,8</a:t>
              </a: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          </a:t>
              </a:r>
              <a:endPara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 Box 1188"/>
            <p:cNvSpPr txBox="1">
              <a:spLocks noChangeArrowheads="1"/>
            </p:cNvSpPr>
            <p:nvPr/>
          </p:nvSpPr>
          <p:spPr bwMode="auto">
            <a:xfrm>
              <a:off x="5032" y="-480"/>
              <a:ext cx="1948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2 864,1</a:t>
              </a:r>
              <a:endPara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 Box 1187"/>
            <p:cNvSpPr txBox="1">
              <a:spLocks noChangeArrowheads="1"/>
            </p:cNvSpPr>
            <p:nvPr/>
          </p:nvSpPr>
          <p:spPr bwMode="auto">
            <a:xfrm>
              <a:off x="6463" y="-89"/>
              <a:ext cx="1480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2 166,4</a:t>
              </a:r>
              <a:endPara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1186"/>
            <p:cNvSpPr txBox="1">
              <a:spLocks noChangeArrowheads="1"/>
            </p:cNvSpPr>
            <p:nvPr/>
          </p:nvSpPr>
          <p:spPr bwMode="auto">
            <a:xfrm>
              <a:off x="7927" y="-74"/>
              <a:ext cx="1482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2 137,7</a:t>
              </a:r>
              <a:endPara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object 47"/>
          <p:cNvSpPr txBox="1"/>
          <p:nvPr/>
        </p:nvSpPr>
        <p:spPr>
          <a:xfrm>
            <a:off x="415438" y="168132"/>
            <a:ext cx="596703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b="1" spc="-120" dirty="0">
                <a:solidFill>
                  <a:srgbClr val="00808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 БЮДЖЕТА ГОРОДСКОГО ОКРУГА СЕМЕНОВСКИЙ НИЖЕГОРОДСКОЙ ОБЛАСТИ</a:t>
            </a:r>
            <a:endParaRPr b="1" dirty="0">
              <a:solidFill>
                <a:srgbClr val="00808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bject 48"/>
          <p:cNvSpPr/>
          <p:nvPr/>
        </p:nvSpPr>
        <p:spPr>
          <a:xfrm>
            <a:off x="256743" y="753491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Rectangle 65"/>
          <p:cNvSpPr>
            <a:spLocks noChangeArrowheads="1"/>
          </p:cNvSpPr>
          <p:nvPr/>
        </p:nvSpPr>
        <p:spPr bwMode="auto">
          <a:xfrm>
            <a:off x="4389123" y="341789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17" name="Group 1183"/>
          <p:cNvGrpSpPr>
            <a:grpSpLocks/>
          </p:cNvGrpSpPr>
          <p:nvPr/>
        </p:nvGrpSpPr>
        <p:grpSpPr bwMode="auto">
          <a:xfrm>
            <a:off x="4465698" y="3895919"/>
            <a:ext cx="2169795" cy="127000"/>
            <a:chOff x="0" y="0"/>
            <a:chExt cx="3417" cy="200"/>
          </a:xfrm>
        </p:grpSpPr>
        <p:sp>
          <p:nvSpPr>
            <p:cNvPr id="118" name="Freeform 1184"/>
            <p:cNvSpPr>
              <a:spLocks/>
            </p:cNvSpPr>
            <p:nvPr/>
          </p:nvSpPr>
          <p:spPr bwMode="auto">
            <a:xfrm>
              <a:off x="7" y="7"/>
              <a:ext cx="3402" cy="185"/>
            </a:xfrm>
            <a:custGeom>
              <a:avLst/>
              <a:gdLst>
                <a:gd name="T0" fmla="+- 0 3409 8"/>
                <a:gd name="T1" fmla="*/ T0 w 3402"/>
                <a:gd name="T2" fmla="+- 0 8 8"/>
                <a:gd name="T3" fmla="*/ 8 h 185"/>
                <a:gd name="T4" fmla="+- 0 3408 8"/>
                <a:gd name="T5" fmla="*/ T4 w 3402"/>
                <a:gd name="T6" fmla="+- 0 79 8"/>
                <a:gd name="T7" fmla="*/ 79 h 185"/>
                <a:gd name="T8" fmla="+- 0 3405 8"/>
                <a:gd name="T9" fmla="*/ T8 w 3402"/>
                <a:gd name="T10" fmla="+- 0 138 8"/>
                <a:gd name="T11" fmla="*/ 138 h 185"/>
                <a:gd name="T12" fmla="+- 0 3400 8"/>
                <a:gd name="T13" fmla="*/ T12 w 3402"/>
                <a:gd name="T14" fmla="+- 0 178 8"/>
                <a:gd name="T15" fmla="*/ 178 h 185"/>
                <a:gd name="T16" fmla="+- 0 3394 8"/>
                <a:gd name="T17" fmla="*/ T16 w 3402"/>
                <a:gd name="T18" fmla="+- 0 192 8"/>
                <a:gd name="T19" fmla="*/ 192 h 185"/>
                <a:gd name="T20" fmla="+- 0 23 8"/>
                <a:gd name="T21" fmla="*/ T20 w 3402"/>
                <a:gd name="T22" fmla="+- 0 192 8"/>
                <a:gd name="T23" fmla="*/ 192 h 185"/>
                <a:gd name="T24" fmla="+- 0 17 8"/>
                <a:gd name="T25" fmla="*/ T24 w 3402"/>
                <a:gd name="T26" fmla="+- 0 178 8"/>
                <a:gd name="T27" fmla="*/ 178 h 185"/>
                <a:gd name="T28" fmla="+- 0 12 8"/>
                <a:gd name="T29" fmla="*/ T28 w 3402"/>
                <a:gd name="T30" fmla="+- 0 138 8"/>
                <a:gd name="T31" fmla="*/ 138 h 185"/>
                <a:gd name="T32" fmla="+- 0 9 8"/>
                <a:gd name="T33" fmla="*/ T32 w 3402"/>
                <a:gd name="T34" fmla="+- 0 79 8"/>
                <a:gd name="T35" fmla="*/ 79 h 185"/>
                <a:gd name="T36" fmla="+- 0 8 8"/>
                <a:gd name="T37" fmla="*/ T36 w 3402"/>
                <a:gd name="T38" fmla="+- 0 8 8"/>
                <a:gd name="T39" fmla="*/ 8 h 1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3402" h="185">
                  <a:moveTo>
                    <a:pt x="3401" y="0"/>
                  </a:moveTo>
                  <a:lnTo>
                    <a:pt x="3400" y="71"/>
                  </a:lnTo>
                  <a:lnTo>
                    <a:pt x="3397" y="130"/>
                  </a:lnTo>
                  <a:lnTo>
                    <a:pt x="3392" y="170"/>
                  </a:lnTo>
                  <a:lnTo>
                    <a:pt x="3386" y="184"/>
                  </a:lnTo>
                  <a:lnTo>
                    <a:pt x="15" y="184"/>
                  </a:lnTo>
                  <a:lnTo>
                    <a:pt x="9" y="170"/>
                  </a:lnTo>
                  <a:lnTo>
                    <a:pt x="4" y="130"/>
                  </a:lnTo>
                  <a:lnTo>
                    <a:pt x="1" y="7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1C79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119" name="Rectangle 66"/>
          <p:cNvSpPr>
            <a:spLocks noChangeArrowheads="1"/>
          </p:cNvSpPr>
          <p:nvPr/>
        </p:nvSpPr>
        <p:spPr bwMode="auto">
          <a:xfrm>
            <a:off x="5152440" y="3922338"/>
            <a:ext cx="8254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прогноз</a:t>
            </a:r>
            <a:endParaRPr kumimoji="0" lang="ru-RU" altLang="ru-RU" sz="14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3714367" y="6618165"/>
            <a:ext cx="3429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3215" algn="ctr">
              <a:spcBef>
                <a:spcPts val="1025"/>
              </a:spcBef>
              <a:spcAft>
                <a:spcPts val="0"/>
              </a:spcAft>
            </a:pPr>
            <a:r>
              <a:rPr lang="ru-RU" sz="140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прогноз</a:t>
            </a:r>
          </a:p>
          <a:p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18AEFF-34C4-4C64-92D6-4810DCF7D6D6}"/>
              </a:ext>
            </a:extLst>
          </p:cNvPr>
          <p:cNvSpPr/>
          <p:nvPr/>
        </p:nvSpPr>
        <p:spPr>
          <a:xfrm>
            <a:off x="2548922" y="3628557"/>
            <a:ext cx="787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E5A8016-C164-41DA-9C8F-7E36F57A3169}"/>
              </a:ext>
            </a:extLst>
          </p:cNvPr>
          <p:cNvSpPr/>
          <p:nvPr/>
        </p:nvSpPr>
        <p:spPr>
          <a:xfrm>
            <a:off x="3517330" y="3642670"/>
            <a:ext cx="8717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A1BD610-05E5-4998-8613-556FFAA0DF35}"/>
              </a:ext>
            </a:extLst>
          </p:cNvPr>
          <p:cNvSpPr/>
          <p:nvPr/>
        </p:nvSpPr>
        <p:spPr>
          <a:xfrm>
            <a:off x="4395825" y="3642670"/>
            <a:ext cx="771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16B2CAB-FB81-4062-B5EE-55D3363ABD8D}"/>
              </a:ext>
            </a:extLst>
          </p:cNvPr>
          <p:cNvSpPr/>
          <p:nvPr/>
        </p:nvSpPr>
        <p:spPr>
          <a:xfrm>
            <a:off x="5248347" y="3636136"/>
            <a:ext cx="871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2B2FE4-51C2-4774-9620-D6229056BF8F}"/>
              </a:ext>
            </a:extLst>
          </p:cNvPr>
          <p:cNvSpPr/>
          <p:nvPr/>
        </p:nvSpPr>
        <p:spPr>
          <a:xfrm>
            <a:off x="5955507" y="3626500"/>
            <a:ext cx="765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8A1794B4-19AF-6C6B-3562-30FE98FB5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177" y="6250704"/>
            <a:ext cx="755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01AE14-70C9-53F8-5A3E-A4CFE7ECC1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25</a:t>
            </a:fld>
            <a:endParaRPr lang="ru-RU" spc="-100" dirty="0"/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1EE15738-6EDF-A13D-9705-15758BCE8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64" y="6236684"/>
            <a:ext cx="755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</a:t>
            </a:r>
            <a:r>
              <a:rPr lang="ru-RU" altLang="ru-RU" sz="20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2">
            <a:extLst>
              <a:ext uri="{FF2B5EF4-FFF2-40B4-BE49-F238E27FC236}">
                <a16:creationId xmlns:a16="http://schemas.microsoft.com/office/drawing/2014/main" id="{B4E81D8B-0800-A322-6E9A-E6A72DC5E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514" y="4331419"/>
            <a:ext cx="68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63,5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2">
            <a:extLst>
              <a:ext uri="{FF2B5EF4-FFF2-40B4-BE49-F238E27FC236}">
                <a16:creationId xmlns:a16="http://schemas.microsoft.com/office/drawing/2014/main" id="{189BBFE6-0605-EC5A-DC77-52DC0D1AB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512" y="4634385"/>
            <a:ext cx="68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48,3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2">
            <a:extLst>
              <a:ext uri="{FF2B5EF4-FFF2-40B4-BE49-F238E27FC236}">
                <a16:creationId xmlns:a16="http://schemas.microsoft.com/office/drawing/2014/main" id="{2571685C-06E9-0FFD-9412-F786DEC5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08" y="6236684"/>
            <a:ext cx="755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2022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2">
            <a:extLst>
              <a:ext uri="{FF2B5EF4-FFF2-40B4-BE49-F238E27FC236}">
                <a16:creationId xmlns:a16="http://schemas.microsoft.com/office/drawing/2014/main" id="{27C194B3-8009-8110-E9CA-2D2675A30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741" y="6249784"/>
            <a:ext cx="7709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</a:t>
            </a:r>
            <a:r>
              <a:rPr lang="ru-RU" altLang="ru-RU" sz="20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2">
            <a:extLst>
              <a:ext uri="{FF2B5EF4-FFF2-40B4-BE49-F238E27FC236}">
                <a16:creationId xmlns:a16="http://schemas.microsoft.com/office/drawing/2014/main" id="{77D8959C-5F55-15B1-4E50-9BBBDE223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995" y="4814868"/>
            <a:ext cx="68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54,4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409BE3-3841-3556-7AFB-87AC41D5FF22}"/>
              </a:ext>
            </a:extLst>
          </p:cNvPr>
          <p:cNvSpPr/>
          <p:nvPr/>
        </p:nvSpPr>
        <p:spPr>
          <a:xfrm>
            <a:off x="-190744" y="8617244"/>
            <a:ext cx="5607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*Факт 2022г.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**Первоначальный план 2023г.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86"/>
          <p:cNvSpPr>
            <a:spLocks noChangeArrowheads="1"/>
          </p:cNvSpPr>
          <p:nvPr/>
        </p:nvSpPr>
        <p:spPr bwMode="auto">
          <a:xfrm>
            <a:off x="914214" y="705784"/>
            <a:ext cx="714291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2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Расходы на оплату труда рассчитаны:</a:t>
            </a:r>
            <a:endParaRPr lang="en-US" sz="1600" b="1" dirty="0">
              <a:solidFill>
                <a:srgbClr val="7F2F2D"/>
              </a:solidFill>
              <a:ea typeface="Verdana"/>
              <a:cs typeface="Arial" panose="020B0604020202020204" pitchFamily="34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-  фонд заработной платы «указных» категорий  </a:t>
            </a:r>
            <a:b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        работников на 2024 год рассчитан с учетом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      прогноза среднемесячного дохода от трудовой  </a:t>
            </a:r>
            <a:b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   деятельности на уровне 50 215 рублей</a:t>
            </a:r>
            <a:endParaRPr lang="en-US" sz="1600" b="1" dirty="0">
              <a:solidFill>
                <a:srgbClr val="7F2F2D"/>
              </a:solidFill>
              <a:ea typeface="Verdana"/>
              <a:cs typeface="Arial" panose="020B0604020202020204" pitchFamily="34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 -  фонд заработной платы «прочих» категорий  </a:t>
            </a:r>
            <a:b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работников рассчитан с учетом индексации с 1 октября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F2F2D"/>
                </a:solidFill>
                <a:ea typeface="Verdana"/>
                <a:cs typeface="Arial" panose="020B0604020202020204" pitchFamily="34" charset="0"/>
                <a:sym typeface="Verdana"/>
              </a:rPr>
              <a:t>2023 года на 6,5 % и с 1 октября 2024 года на 7,2 %</a:t>
            </a:r>
            <a:endParaRPr lang="ru-RU" sz="1600" dirty="0">
              <a:solidFill>
                <a:srgbClr val="7F2F2D"/>
              </a:solidFill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0752" y="151808"/>
            <a:ext cx="645680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b="1" spc="-11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ОСОБЕННОСТИ ФОРМИРОВАНИЯ  БЮДЖЕТА ГОРОДСКОГО </a:t>
            </a:r>
            <a:r>
              <a:rPr lang="en-US" b="1" spc="-11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ru-RU" b="1" spc="-11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ОКРУГА СЕМЕНОВСКИЙ </a:t>
            </a:r>
            <a:r>
              <a:rPr b="1" spc="-114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</a:t>
            </a:r>
            <a:r>
              <a:rPr b="1" spc="-434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50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РАСХОДАМ</a:t>
            </a:r>
            <a:endParaRPr b="1" dirty="0">
              <a:solidFill>
                <a:srgbClr val="7F2F2D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56743" y="753491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Rectangle 85"/>
          <p:cNvSpPr>
            <a:spLocks noChangeArrowheads="1"/>
          </p:cNvSpPr>
          <p:nvPr/>
        </p:nvSpPr>
        <p:spPr bwMode="auto">
          <a:xfrm>
            <a:off x="229311" y="13716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Rectangle 90"/>
          <p:cNvSpPr>
            <a:spLocks noChangeArrowheads="1"/>
          </p:cNvSpPr>
          <p:nvPr/>
        </p:nvSpPr>
        <p:spPr bwMode="auto">
          <a:xfrm>
            <a:off x="-320616" y="72756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2" name="Rectangle 91"/>
          <p:cNvSpPr>
            <a:spLocks noChangeArrowheads="1"/>
          </p:cNvSpPr>
          <p:nvPr/>
        </p:nvSpPr>
        <p:spPr bwMode="auto">
          <a:xfrm>
            <a:off x="1098170" y="3459492"/>
            <a:ext cx="528052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Расходы на оплату коммунальных услуг и аренду помещений на 2024 год</a:t>
            </a:r>
            <a:r>
              <a:rPr lang="en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 рассчитаны от уровня первоначального</a:t>
            </a:r>
            <a:r>
              <a:rPr lang="ru-RU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 </a:t>
            </a:r>
            <a:r>
              <a:rPr lang="en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бюджета 202</a:t>
            </a:r>
            <a:r>
              <a:rPr lang="ru-RU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3</a:t>
            </a:r>
            <a:r>
              <a:rPr lang="en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 года, с учетом </a:t>
            </a:r>
            <a:r>
              <a:rPr lang="ru-RU" sz="1600" b="1" dirty="0">
                <a:solidFill>
                  <a:srgbClr val="7F2F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Verdana"/>
              </a:rPr>
              <a:t>индексации на прогнозируемый среднегодовой индекс роста потребительских цен – 7,2 %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 96"/>
          <p:cNvSpPr>
            <a:spLocks noChangeArrowheads="1"/>
          </p:cNvSpPr>
          <p:nvPr/>
        </p:nvSpPr>
        <p:spPr bwMode="auto">
          <a:xfrm>
            <a:off x="1098170" y="4846422"/>
            <a:ext cx="5510106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 прогнозного плана   капитального строительства по городскому округу Семеновский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9" name="Rectangle 98"/>
          <p:cNvSpPr>
            <a:spLocks noChangeArrowheads="1"/>
          </p:cNvSpPr>
          <p:nvPr/>
        </p:nvSpPr>
        <p:spPr bwMode="auto">
          <a:xfrm>
            <a:off x="1109445" y="4811950"/>
            <a:ext cx="546187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0" algn="l"/>
              </a:tabLs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Расходы на реализацию проекта инициативного бюджетирования</a:t>
            </a:r>
            <a:r>
              <a:rPr lang="ru-RU" altLang="ru-RU" sz="1600" dirty="0">
                <a:solidFill>
                  <a:srgbClr val="7F2F2D"/>
                </a:solidFill>
                <a:cs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7F2F2D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«Вам решать!»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7F2F2D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0" name="Freeform 1029"/>
          <p:cNvSpPr>
            <a:spLocks/>
          </p:cNvSpPr>
          <p:nvPr/>
        </p:nvSpPr>
        <p:spPr bwMode="auto">
          <a:xfrm>
            <a:off x="268748" y="6063105"/>
            <a:ext cx="6480810" cy="1270"/>
          </a:xfrm>
          <a:custGeom>
            <a:avLst/>
            <a:gdLst>
              <a:gd name="T0" fmla="+- 0 404 404"/>
              <a:gd name="T1" fmla="*/ T0 w 10206"/>
              <a:gd name="T2" fmla="+- 0 10610 404"/>
              <a:gd name="T3" fmla="*/ T2 w 10206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0206">
                <a:moveTo>
                  <a:pt x="0" y="0"/>
                </a:moveTo>
                <a:lnTo>
                  <a:pt x="10206" y="0"/>
                </a:lnTo>
              </a:path>
            </a:pathLst>
          </a:custGeom>
          <a:noFill/>
          <a:ln w="9525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4" name="Freeform 962"/>
          <p:cNvSpPr>
            <a:spLocks/>
          </p:cNvSpPr>
          <p:nvPr/>
        </p:nvSpPr>
        <p:spPr bwMode="auto">
          <a:xfrm>
            <a:off x="939157" y="8612153"/>
            <a:ext cx="288290" cy="72390"/>
          </a:xfrm>
          <a:custGeom>
            <a:avLst/>
            <a:gdLst>
              <a:gd name="T0" fmla="+- 0 4128 3682"/>
              <a:gd name="T1" fmla="*/ T0 w 454"/>
              <a:gd name="T2" fmla="+- 0 130 130"/>
              <a:gd name="T3" fmla="*/ 130 h 114"/>
              <a:gd name="T4" fmla="+- 0 3691 3682"/>
              <a:gd name="T5" fmla="*/ T4 w 454"/>
              <a:gd name="T6" fmla="+- 0 130 130"/>
              <a:gd name="T7" fmla="*/ 130 h 114"/>
              <a:gd name="T8" fmla="+- 0 3682 3682"/>
              <a:gd name="T9" fmla="*/ T8 w 454"/>
              <a:gd name="T10" fmla="+- 0 138 130"/>
              <a:gd name="T11" fmla="*/ 138 h 114"/>
              <a:gd name="T12" fmla="+- 0 3682 3682"/>
              <a:gd name="T13" fmla="*/ T12 w 454"/>
              <a:gd name="T14" fmla="+- 0 149 130"/>
              <a:gd name="T15" fmla="*/ 149 h 114"/>
              <a:gd name="T16" fmla="+- 0 3682 3682"/>
              <a:gd name="T17" fmla="*/ T16 w 454"/>
              <a:gd name="T18" fmla="+- 0 235 130"/>
              <a:gd name="T19" fmla="*/ 235 h 114"/>
              <a:gd name="T20" fmla="+- 0 3691 3682"/>
              <a:gd name="T21" fmla="*/ T20 w 454"/>
              <a:gd name="T22" fmla="+- 0 243 130"/>
              <a:gd name="T23" fmla="*/ 243 h 114"/>
              <a:gd name="T24" fmla="+- 0 4128 3682"/>
              <a:gd name="T25" fmla="*/ T24 w 454"/>
              <a:gd name="T26" fmla="+- 0 243 130"/>
              <a:gd name="T27" fmla="*/ 243 h 114"/>
              <a:gd name="T28" fmla="+- 0 4136 3682"/>
              <a:gd name="T29" fmla="*/ T28 w 454"/>
              <a:gd name="T30" fmla="+- 0 235 130"/>
              <a:gd name="T31" fmla="*/ 235 h 114"/>
              <a:gd name="T32" fmla="+- 0 4136 3682"/>
              <a:gd name="T33" fmla="*/ T32 w 454"/>
              <a:gd name="T34" fmla="+- 0 138 130"/>
              <a:gd name="T35" fmla="*/ 138 h 114"/>
              <a:gd name="T36" fmla="+- 0 4128 3682"/>
              <a:gd name="T37" fmla="*/ T36 w 454"/>
              <a:gd name="T38" fmla="+- 0 130 130"/>
              <a:gd name="T39" fmla="*/ 130 h 1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454" h="114">
                <a:moveTo>
                  <a:pt x="446" y="0"/>
                </a:moveTo>
                <a:lnTo>
                  <a:pt x="9" y="0"/>
                </a:lnTo>
                <a:lnTo>
                  <a:pt x="0" y="8"/>
                </a:lnTo>
                <a:lnTo>
                  <a:pt x="0" y="19"/>
                </a:lnTo>
                <a:lnTo>
                  <a:pt x="0" y="105"/>
                </a:lnTo>
                <a:lnTo>
                  <a:pt x="9" y="113"/>
                </a:lnTo>
                <a:lnTo>
                  <a:pt x="446" y="113"/>
                </a:lnTo>
                <a:lnTo>
                  <a:pt x="454" y="105"/>
                </a:lnTo>
                <a:lnTo>
                  <a:pt x="454" y="8"/>
                </a:lnTo>
                <a:lnTo>
                  <a:pt x="446" y="0"/>
                </a:lnTo>
                <a:close/>
              </a:path>
            </a:pathLst>
          </a:custGeom>
          <a:solidFill>
            <a:srgbClr val="46726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5" name="Freeform 963"/>
          <p:cNvSpPr>
            <a:spLocks/>
          </p:cNvSpPr>
          <p:nvPr/>
        </p:nvSpPr>
        <p:spPr bwMode="auto">
          <a:xfrm>
            <a:off x="2665845" y="8612153"/>
            <a:ext cx="288290" cy="72390"/>
          </a:xfrm>
          <a:custGeom>
            <a:avLst/>
            <a:gdLst>
              <a:gd name="T0" fmla="+- 0 1196 751"/>
              <a:gd name="T1" fmla="*/ T0 w 454"/>
              <a:gd name="T2" fmla="+- 0 140 140"/>
              <a:gd name="T3" fmla="*/ 140 h 114"/>
              <a:gd name="T4" fmla="+- 0 759 751"/>
              <a:gd name="T5" fmla="*/ T4 w 454"/>
              <a:gd name="T6" fmla="+- 0 140 140"/>
              <a:gd name="T7" fmla="*/ 140 h 114"/>
              <a:gd name="T8" fmla="+- 0 751 751"/>
              <a:gd name="T9" fmla="*/ T8 w 454"/>
              <a:gd name="T10" fmla="+- 0 149 140"/>
              <a:gd name="T11" fmla="*/ 149 h 114"/>
              <a:gd name="T12" fmla="+- 0 751 751"/>
              <a:gd name="T13" fmla="*/ T12 w 454"/>
              <a:gd name="T14" fmla="+- 0 159 140"/>
              <a:gd name="T15" fmla="*/ 159 h 114"/>
              <a:gd name="T16" fmla="+- 0 751 751"/>
              <a:gd name="T17" fmla="*/ T16 w 454"/>
              <a:gd name="T18" fmla="+- 0 245 140"/>
              <a:gd name="T19" fmla="*/ 245 h 114"/>
              <a:gd name="T20" fmla="+- 0 759 751"/>
              <a:gd name="T21" fmla="*/ T20 w 454"/>
              <a:gd name="T22" fmla="+- 0 254 140"/>
              <a:gd name="T23" fmla="*/ 254 h 114"/>
              <a:gd name="T24" fmla="+- 0 1196 751"/>
              <a:gd name="T25" fmla="*/ T24 w 454"/>
              <a:gd name="T26" fmla="+- 0 254 140"/>
              <a:gd name="T27" fmla="*/ 254 h 114"/>
              <a:gd name="T28" fmla="+- 0 1204 751"/>
              <a:gd name="T29" fmla="*/ T28 w 454"/>
              <a:gd name="T30" fmla="+- 0 245 140"/>
              <a:gd name="T31" fmla="*/ 245 h 114"/>
              <a:gd name="T32" fmla="+- 0 1204 751"/>
              <a:gd name="T33" fmla="*/ T32 w 454"/>
              <a:gd name="T34" fmla="+- 0 149 140"/>
              <a:gd name="T35" fmla="*/ 149 h 114"/>
              <a:gd name="T36" fmla="+- 0 1196 751"/>
              <a:gd name="T37" fmla="*/ T36 w 454"/>
              <a:gd name="T38" fmla="+- 0 140 140"/>
              <a:gd name="T39" fmla="*/ 140 h 1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454" h="114">
                <a:moveTo>
                  <a:pt x="445" y="0"/>
                </a:moveTo>
                <a:lnTo>
                  <a:pt x="8" y="0"/>
                </a:lnTo>
                <a:lnTo>
                  <a:pt x="0" y="9"/>
                </a:lnTo>
                <a:lnTo>
                  <a:pt x="0" y="19"/>
                </a:lnTo>
                <a:lnTo>
                  <a:pt x="0" y="105"/>
                </a:lnTo>
                <a:lnTo>
                  <a:pt x="8" y="114"/>
                </a:lnTo>
                <a:lnTo>
                  <a:pt x="445" y="114"/>
                </a:lnTo>
                <a:lnTo>
                  <a:pt x="453" y="105"/>
                </a:lnTo>
                <a:lnTo>
                  <a:pt x="453" y="9"/>
                </a:lnTo>
                <a:lnTo>
                  <a:pt x="44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080351681"/>
              </p:ext>
            </p:extLst>
          </p:nvPr>
        </p:nvGraphicFramePr>
        <p:xfrm>
          <a:off x="-30229" y="6695657"/>
          <a:ext cx="2515353" cy="179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598809" y="8137018"/>
            <a:ext cx="83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77%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384" y="6912112"/>
            <a:ext cx="771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1378" y="6521321"/>
            <a:ext cx="1140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19%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559893105"/>
              </p:ext>
            </p:extLst>
          </p:nvPr>
        </p:nvGraphicFramePr>
        <p:xfrm>
          <a:off x="2010814" y="6738420"/>
          <a:ext cx="2667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879165" y="6647229"/>
            <a:ext cx="771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68739" y="8187944"/>
            <a:ext cx="83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95</a:t>
            </a:r>
            <a:r>
              <a:rPr lang="ru-RU" dirty="0"/>
              <a:t>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32037" y="6527709"/>
            <a:ext cx="1140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1%</a:t>
            </a: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42688121"/>
              </p:ext>
            </p:extLst>
          </p:nvPr>
        </p:nvGraphicFramePr>
        <p:xfrm>
          <a:off x="4347770" y="6703328"/>
          <a:ext cx="2510230" cy="1863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526827" y="6484027"/>
            <a:ext cx="771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</a:t>
            </a:r>
            <a:r>
              <a:rPr lang="ru-RU" sz="1400" dirty="0"/>
              <a:t>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9824" y="6484027"/>
            <a:ext cx="771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38470" y="8175302"/>
            <a:ext cx="83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95</a:t>
            </a:r>
            <a:r>
              <a:rPr lang="ru-RU" dirty="0"/>
              <a:t>%</a:t>
            </a:r>
          </a:p>
        </p:txBody>
      </p:sp>
      <p:sp>
        <p:nvSpPr>
          <p:cNvPr id="38" name="Freeform 963"/>
          <p:cNvSpPr>
            <a:spLocks/>
          </p:cNvSpPr>
          <p:nvPr/>
        </p:nvSpPr>
        <p:spPr bwMode="auto">
          <a:xfrm>
            <a:off x="4606812" y="8607200"/>
            <a:ext cx="324813" cy="55058"/>
          </a:xfrm>
          <a:custGeom>
            <a:avLst/>
            <a:gdLst>
              <a:gd name="T0" fmla="+- 0 1196 751"/>
              <a:gd name="T1" fmla="*/ T0 w 454"/>
              <a:gd name="T2" fmla="+- 0 140 140"/>
              <a:gd name="T3" fmla="*/ 140 h 114"/>
              <a:gd name="T4" fmla="+- 0 759 751"/>
              <a:gd name="T5" fmla="*/ T4 w 454"/>
              <a:gd name="T6" fmla="+- 0 140 140"/>
              <a:gd name="T7" fmla="*/ 140 h 114"/>
              <a:gd name="T8" fmla="+- 0 751 751"/>
              <a:gd name="T9" fmla="*/ T8 w 454"/>
              <a:gd name="T10" fmla="+- 0 149 140"/>
              <a:gd name="T11" fmla="*/ 149 h 114"/>
              <a:gd name="T12" fmla="+- 0 751 751"/>
              <a:gd name="T13" fmla="*/ T12 w 454"/>
              <a:gd name="T14" fmla="+- 0 159 140"/>
              <a:gd name="T15" fmla="*/ 159 h 114"/>
              <a:gd name="T16" fmla="+- 0 751 751"/>
              <a:gd name="T17" fmla="*/ T16 w 454"/>
              <a:gd name="T18" fmla="+- 0 245 140"/>
              <a:gd name="T19" fmla="*/ 245 h 114"/>
              <a:gd name="T20" fmla="+- 0 759 751"/>
              <a:gd name="T21" fmla="*/ T20 w 454"/>
              <a:gd name="T22" fmla="+- 0 254 140"/>
              <a:gd name="T23" fmla="*/ 254 h 114"/>
              <a:gd name="T24" fmla="+- 0 1196 751"/>
              <a:gd name="T25" fmla="*/ T24 w 454"/>
              <a:gd name="T26" fmla="+- 0 254 140"/>
              <a:gd name="T27" fmla="*/ 254 h 114"/>
              <a:gd name="T28" fmla="+- 0 1204 751"/>
              <a:gd name="T29" fmla="*/ T28 w 454"/>
              <a:gd name="T30" fmla="+- 0 245 140"/>
              <a:gd name="T31" fmla="*/ 245 h 114"/>
              <a:gd name="T32" fmla="+- 0 1204 751"/>
              <a:gd name="T33" fmla="*/ T32 w 454"/>
              <a:gd name="T34" fmla="+- 0 149 140"/>
              <a:gd name="T35" fmla="*/ 149 h 114"/>
              <a:gd name="T36" fmla="+- 0 1196 751"/>
              <a:gd name="T37" fmla="*/ T36 w 454"/>
              <a:gd name="T38" fmla="+- 0 140 140"/>
              <a:gd name="T39" fmla="*/ 140 h 1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454" h="114">
                <a:moveTo>
                  <a:pt x="445" y="0"/>
                </a:moveTo>
                <a:lnTo>
                  <a:pt x="8" y="0"/>
                </a:lnTo>
                <a:lnTo>
                  <a:pt x="0" y="9"/>
                </a:lnTo>
                <a:lnTo>
                  <a:pt x="0" y="19"/>
                </a:lnTo>
                <a:lnTo>
                  <a:pt x="0" y="105"/>
                </a:lnTo>
                <a:lnTo>
                  <a:pt x="8" y="114"/>
                </a:lnTo>
                <a:lnTo>
                  <a:pt x="445" y="114"/>
                </a:lnTo>
                <a:lnTo>
                  <a:pt x="453" y="105"/>
                </a:lnTo>
                <a:lnTo>
                  <a:pt x="453" y="9"/>
                </a:lnTo>
                <a:lnTo>
                  <a:pt x="445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588832" y="6070620"/>
            <a:ext cx="5968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4672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ИНФОРМАЦИЯ О РЕАЛИЗАЦИИ НАЦИОНАЛЬНЫХ ПРОЕКТОВ в  2024-2026 ГОДАХ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4EC963-6B87-4A80-9712-B396BF529F39}"/>
              </a:ext>
            </a:extLst>
          </p:cNvPr>
          <p:cNvSpPr/>
          <p:nvPr/>
        </p:nvSpPr>
        <p:spPr>
          <a:xfrm>
            <a:off x="280751" y="8723449"/>
            <a:ext cx="17453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Федеральный</a:t>
            </a:r>
            <a:r>
              <a:rPr lang="ru-RU" sz="1000" spc="2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</a:t>
            </a:r>
            <a:endParaRPr lang="ru-RU" sz="10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B4DC437-15A7-4C52-AAAC-71108CD41CDF}"/>
              </a:ext>
            </a:extLst>
          </p:cNvPr>
          <p:cNvSpPr/>
          <p:nvPr/>
        </p:nvSpPr>
        <p:spPr>
          <a:xfrm>
            <a:off x="2411980" y="8730582"/>
            <a:ext cx="15674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Областной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spc="2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</a:t>
            </a:r>
            <a:endParaRPr lang="ru-RU" sz="10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70C6128-4399-4077-AD0A-55857F5212F7}"/>
              </a:ext>
            </a:extLst>
          </p:cNvPr>
          <p:cNvSpPr/>
          <p:nvPr/>
        </p:nvSpPr>
        <p:spPr>
          <a:xfrm>
            <a:off x="4228744" y="8712182"/>
            <a:ext cx="21499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городского округа</a:t>
            </a:r>
            <a:endParaRPr lang="ru-RU" sz="1100" dirty="0"/>
          </a:p>
        </p:txBody>
      </p:sp>
      <p:sp>
        <p:nvSpPr>
          <p:cNvPr id="4" name="Google Shape;247;p32">
            <a:extLst>
              <a:ext uri="{FF2B5EF4-FFF2-40B4-BE49-F238E27FC236}">
                <a16:creationId xmlns:a16="http://schemas.microsoft.com/office/drawing/2014/main" id="{FDB0DF88-E6D2-7C74-D35F-4943F097E994}"/>
              </a:ext>
            </a:extLst>
          </p:cNvPr>
          <p:cNvSpPr/>
          <p:nvPr/>
        </p:nvSpPr>
        <p:spPr>
          <a:xfrm>
            <a:off x="392257" y="867633"/>
            <a:ext cx="546900" cy="546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1</a:t>
            </a:r>
            <a:endParaRPr dirty="0">
              <a:solidFill>
                <a:schemeClr val="dk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" name="Google Shape;246;p32">
            <a:extLst>
              <a:ext uri="{FF2B5EF4-FFF2-40B4-BE49-F238E27FC236}">
                <a16:creationId xmlns:a16="http://schemas.microsoft.com/office/drawing/2014/main" id="{DA15FEB2-A664-2D68-F766-CD198705E922}"/>
              </a:ext>
            </a:extLst>
          </p:cNvPr>
          <p:cNvCxnSpPr>
            <a:cxnSpLocks/>
          </p:cNvCxnSpPr>
          <p:nvPr/>
        </p:nvCxnSpPr>
        <p:spPr>
          <a:xfrm>
            <a:off x="665707" y="1414533"/>
            <a:ext cx="0" cy="4300467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249;p32">
            <a:extLst>
              <a:ext uri="{FF2B5EF4-FFF2-40B4-BE49-F238E27FC236}">
                <a16:creationId xmlns:a16="http://schemas.microsoft.com/office/drawing/2014/main" id="{40188C25-917C-361D-F61C-49E261240A24}"/>
              </a:ext>
            </a:extLst>
          </p:cNvPr>
          <p:cNvSpPr/>
          <p:nvPr/>
        </p:nvSpPr>
        <p:spPr>
          <a:xfrm>
            <a:off x="380014" y="3636250"/>
            <a:ext cx="546900" cy="5469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2</a:t>
            </a:r>
            <a:endParaRPr dirty="0">
              <a:solidFill>
                <a:schemeClr val="dk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8" name="Google Shape;249;p32">
            <a:extLst>
              <a:ext uri="{FF2B5EF4-FFF2-40B4-BE49-F238E27FC236}">
                <a16:creationId xmlns:a16="http://schemas.microsoft.com/office/drawing/2014/main" id="{414D971C-E3CF-F03D-D40B-402A5EFD80CF}"/>
              </a:ext>
            </a:extLst>
          </p:cNvPr>
          <p:cNvSpPr/>
          <p:nvPr/>
        </p:nvSpPr>
        <p:spPr>
          <a:xfrm>
            <a:off x="405765" y="4791473"/>
            <a:ext cx="546900" cy="546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3</a:t>
            </a:r>
            <a:endParaRPr dirty="0">
              <a:solidFill>
                <a:schemeClr val="dk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9" name="Google Shape;249;p32">
            <a:extLst>
              <a:ext uri="{FF2B5EF4-FFF2-40B4-BE49-F238E27FC236}">
                <a16:creationId xmlns:a16="http://schemas.microsoft.com/office/drawing/2014/main" id="{4765FFA1-BDAE-10E0-AD8D-6ED288D89208}"/>
              </a:ext>
            </a:extLst>
          </p:cNvPr>
          <p:cNvSpPr/>
          <p:nvPr/>
        </p:nvSpPr>
        <p:spPr>
          <a:xfrm>
            <a:off x="425175" y="5445606"/>
            <a:ext cx="546900" cy="5469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4</a:t>
            </a:r>
            <a:endParaRPr dirty="0">
              <a:solidFill>
                <a:schemeClr val="dk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76A6D6-EDC0-421F-A87A-F23E12FF5E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26</a:t>
            </a:fld>
            <a:endParaRPr lang="ru-RU" spc="-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435BC-E0FF-585A-0AFF-FA5EA5800213}"/>
              </a:ext>
            </a:extLst>
          </p:cNvPr>
          <p:cNvSpPr txBox="1"/>
          <p:nvPr/>
        </p:nvSpPr>
        <p:spPr>
          <a:xfrm>
            <a:off x="926913" y="2699926"/>
            <a:ext cx="6160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</a:rPr>
              <a:t>- доведением заработной платы отдельных категорий работников до минимального размера оплаты труда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</a:rPr>
              <a:t>19 242 рубля;</a:t>
            </a:r>
            <a:endParaRPr lang="ru-RU" sz="1600" b="1" dirty="0">
              <a:solidFill>
                <a:srgbClr val="822A3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97B6A7-7114-65CB-0C7D-A27A463E89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27</a:t>
            </a:fld>
            <a:endParaRPr lang="ru-RU" spc="-1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34FA759-1475-2E2E-31EF-F8336D854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780611"/>
              </p:ext>
            </p:extLst>
          </p:nvPr>
        </p:nvGraphicFramePr>
        <p:xfrm>
          <a:off x="0" y="40811"/>
          <a:ext cx="6831328" cy="9062378"/>
        </p:xfrm>
        <a:graphic>
          <a:graphicData uri="http://schemas.openxmlformats.org/drawingml/2006/table">
            <a:tbl>
              <a:tblPr/>
              <a:tblGrid>
                <a:gridCol w="1351617">
                  <a:extLst>
                    <a:ext uri="{9D8B030D-6E8A-4147-A177-3AD203B41FA5}">
                      <a16:colId xmlns:a16="http://schemas.microsoft.com/office/drawing/2014/main" val="3456423017"/>
                    </a:ext>
                  </a:extLst>
                </a:gridCol>
                <a:gridCol w="475155">
                  <a:extLst>
                    <a:ext uri="{9D8B030D-6E8A-4147-A177-3AD203B41FA5}">
                      <a16:colId xmlns:a16="http://schemas.microsoft.com/office/drawing/2014/main" val="1781282377"/>
                    </a:ext>
                  </a:extLst>
                </a:gridCol>
                <a:gridCol w="504811">
                  <a:extLst>
                    <a:ext uri="{9D8B030D-6E8A-4147-A177-3AD203B41FA5}">
                      <a16:colId xmlns:a16="http://schemas.microsoft.com/office/drawing/2014/main" val="1668597405"/>
                    </a:ext>
                  </a:extLst>
                </a:gridCol>
                <a:gridCol w="504811">
                  <a:extLst>
                    <a:ext uri="{9D8B030D-6E8A-4147-A177-3AD203B41FA5}">
                      <a16:colId xmlns:a16="http://schemas.microsoft.com/office/drawing/2014/main" val="3534087230"/>
                    </a:ext>
                  </a:extLst>
                </a:gridCol>
                <a:gridCol w="483628">
                  <a:extLst>
                    <a:ext uri="{9D8B030D-6E8A-4147-A177-3AD203B41FA5}">
                      <a16:colId xmlns:a16="http://schemas.microsoft.com/office/drawing/2014/main" val="1291884282"/>
                    </a:ext>
                  </a:extLst>
                </a:gridCol>
                <a:gridCol w="516921">
                  <a:extLst>
                    <a:ext uri="{9D8B030D-6E8A-4147-A177-3AD203B41FA5}">
                      <a16:colId xmlns:a16="http://schemas.microsoft.com/office/drawing/2014/main" val="3573416762"/>
                    </a:ext>
                  </a:extLst>
                </a:gridCol>
                <a:gridCol w="516921">
                  <a:extLst>
                    <a:ext uri="{9D8B030D-6E8A-4147-A177-3AD203B41FA5}">
                      <a16:colId xmlns:a16="http://schemas.microsoft.com/office/drawing/2014/main" val="1125041734"/>
                    </a:ext>
                  </a:extLst>
                </a:gridCol>
                <a:gridCol w="460021">
                  <a:extLst>
                    <a:ext uri="{9D8B030D-6E8A-4147-A177-3AD203B41FA5}">
                      <a16:colId xmlns:a16="http://schemas.microsoft.com/office/drawing/2014/main" val="1528521039"/>
                    </a:ext>
                  </a:extLst>
                </a:gridCol>
                <a:gridCol w="386784">
                  <a:extLst>
                    <a:ext uri="{9D8B030D-6E8A-4147-A177-3AD203B41FA5}">
                      <a16:colId xmlns:a16="http://schemas.microsoft.com/office/drawing/2014/main" val="3958135284"/>
                    </a:ext>
                  </a:extLst>
                </a:gridCol>
                <a:gridCol w="414625">
                  <a:extLst>
                    <a:ext uri="{9D8B030D-6E8A-4147-A177-3AD203B41FA5}">
                      <a16:colId xmlns:a16="http://schemas.microsoft.com/office/drawing/2014/main" val="2446897864"/>
                    </a:ext>
                  </a:extLst>
                </a:gridCol>
                <a:gridCol w="414625">
                  <a:extLst>
                    <a:ext uri="{9D8B030D-6E8A-4147-A177-3AD203B41FA5}">
                      <a16:colId xmlns:a16="http://schemas.microsoft.com/office/drawing/2014/main" val="1321802303"/>
                    </a:ext>
                  </a:extLst>
                </a:gridCol>
                <a:gridCol w="414625">
                  <a:extLst>
                    <a:ext uri="{9D8B030D-6E8A-4147-A177-3AD203B41FA5}">
                      <a16:colId xmlns:a16="http://schemas.microsoft.com/office/drawing/2014/main" val="2259120463"/>
                    </a:ext>
                  </a:extLst>
                </a:gridCol>
                <a:gridCol w="386784">
                  <a:extLst>
                    <a:ext uri="{9D8B030D-6E8A-4147-A177-3AD203B41FA5}">
                      <a16:colId xmlns:a16="http://schemas.microsoft.com/office/drawing/2014/main" val="3646668451"/>
                    </a:ext>
                  </a:extLst>
                </a:gridCol>
              </a:tblGrid>
              <a:tr h="117126">
                <a:tc rowSpan="2">
                  <a:txBody>
                    <a:bodyPr/>
                    <a:lstStyle/>
                    <a:p>
                      <a:pPr marL="81915" indent="-81915"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Наименование национального проекта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2026 год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020470"/>
                  </a:ext>
                </a:extLst>
              </a:tr>
              <a:tr h="492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-82550"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 ФБ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            ОБ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Бюджет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 ФБ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            ОБ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Бюджет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 ФБ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            ОБ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Бюджет 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91358"/>
                  </a:ext>
                </a:extLst>
              </a:tr>
              <a:tr h="375958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в т. числе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9 241,6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4 436,7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4 620,0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3 201,6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3 073,5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128,1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2 993,9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2 874,1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119,8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720630"/>
                  </a:ext>
                </a:extLst>
              </a:tr>
              <a:tr h="469829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Федеральный проект "Патриотическое воспитание граждан РФ"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646758"/>
                  </a:ext>
                </a:extLst>
              </a:tr>
              <a:tr h="1392798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Расходы на проведение мероприятий по обеспечению деятельности советников директора по воспитанию и взаимодействию с детскими общественными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объед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-ми в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общеобраз.орган-ях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3 201,6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3 073,5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128,1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3 201,6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3 073,5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128,1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2 993,9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2 874,1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119,8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679615"/>
                  </a:ext>
                </a:extLst>
              </a:tr>
              <a:tr h="278653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Региональный проект «Современная школа»: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533023"/>
                  </a:ext>
                </a:extLst>
              </a:tr>
              <a:tr h="557189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 создание Центров образования цифрового и гуманитарного профилей «Точка роста»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541865"/>
                  </a:ext>
                </a:extLst>
              </a:tr>
              <a:tr h="256394">
                <a:tc>
                  <a:txBody>
                    <a:bodyPr/>
                    <a:lstStyle/>
                    <a:p>
                      <a:pPr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Федеральный проект "Успех каждого ребенка":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4 340,0</a:t>
                      </a: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1 363,2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56,8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2 920,0</a:t>
                      </a: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58624"/>
                  </a:ext>
                </a:extLst>
              </a:tr>
              <a:tr h="1051363">
                <a:tc>
                  <a:txBody>
                    <a:bodyPr/>
                    <a:lstStyle/>
                    <a:p>
                      <a:pPr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Расходы на обновление МТБ для организации учебно-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иссл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., научно-практической, творческой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деят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., занятий физической культурой и спортом в образ. орган-х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2 840,0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1 363,2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56,8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1 420,0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9572"/>
                  </a:ext>
                </a:extLst>
              </a:tr>
              <a:tr h="263190">
                <a:tc>
                  <a:txBody>
                    <a:bodyPr/>
                    <a:lstStyle/>
                    <a:p>
                      <a:pPr font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Создание новых мест в </a:t>
                      </a: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обр.орган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-х</a:t>
                      </a: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1 500,0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1 500,0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495528"/>
                  </a:ext>
                </a:extLst>
              </a:tr>
              <a:tr h="394552">
                <a:tc>
                  <a:txBody>
                    <a:bodyPr/>
                    <a:lstStyle/>
                    <a:p>
                      <a:pPr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Региональный проект «Цифровая образовательная среда»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02666"/>
                  </a:ext>
                </a:extLst>
              </a:tr>
              <a:tr h="263190">
                <a:tc>
                  <a:txBody>
                    <a:bodyPr/>
                    <a:lstStyle/>
                    <a:p>
                      <a:pPr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(оснащение оборудованием школ)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1 500,0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1 500,0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" marR="487" marT="4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925649"/>
                  </a:ext>
                </a:extLst>
              </a:tr>
              <a:tr h="139385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Экология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63,7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096144"/>
                  </a:ext>
                </a:extLst>
              </a:tr>
              <a:tr h="696457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Федеральный проект "Комплексная система обращения с твердыми коммунальными отходами"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63,7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12905"/>
                  </a:ext>
                </a:extLst>
              </a:tr>
              <a:tr h="278653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Жилье и городская среда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14 782,3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12 900,9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537,5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1 343,9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712469"/>
                  </a:ext>
                </a:extLst>
              </a:tr>
              <a:tr h="1532066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Федеральный проект "Формирование комфортной городской среды" (Благоустройство общественных пространств по об. «Площадь Малая Соборная г.Семенов»2 этап, «ул.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Нижегородсквая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г. Семенов»)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14 782,3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12 900,9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537,5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1 343,9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544384"/>
                  </a:ext>
                </a:extLst>
              </a:tr>
              <a:tr h="139385">
                <a:tc>
                  <a:txBody>
                    <a:bodyPr/>
                    <a:lstStyle/>
                    <a:p>
                      <a:pPr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96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22 587,6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17 337,6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782,9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4 467,1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3 225,2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3 073,5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3 017,5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2 874,1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142,2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2" marR="122" marT="1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377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83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2"/>
          <p:cNvSpPr>
            <a:spLocks noChangeArrowheads="1"/>
          </p:cNvSpPr>
          <p:nvPr/>
        </p:nvSpPr>
        <p:spPr bwMode="auto">
          <a:xfrm>
            <a:off x="76200" y="9144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" name="Rectangle 54"/>
          <p:cNvSpPr>
            <a:spLocks noChangeArrowheads="1"/>
          </p:cNvSpPr>
          <p:nvPr/>
        </p:nvSpPr>
        <p:spPr bwMode="auto">
          <a:xfrm>
            <a:off x="257175" y="13716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6"/>
          <p:cNvSpPr>
            <a:spLocks noChangeArrowheads="1"/>
          </p:cNvSpPr>
          <p:nvPr/>
        </p:nvSpPr>
        <p:spPr bwMode="auto">
          <a:xfrm>
            <a:off x="257175" y="35052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257175" y="603885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" name="Rectangle 60"/>
          <p:cNvSpPr>
            <a:spLocks noChangeArrowheads="1"/>
          </p:cNvSpPr>
          <p:nvPr/>
        </p:nvSpPr>
        <p:spPr bwMode="auto">
          <a:xfrm>
            <a:off x="76200" y="6040437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87"/>
          <p:cNvSpPr>
            <a:spLocks noChangeArrowheads="1"/>
          </p:cNvSpPr>
          <p:nvPr/>
        </p:nvSpPr>
        <p:spPr bwMode="auto">
          <a:xfrm>
            <a:off x="222957" y="-994263"/>
            <a:ext cx="7315200" cy="212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63328" rIns="914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РАСПРЕДЕЛЕНЫ РАСХОДЫ БЮДЖЕТА ГОРОДСКОГО  </a:t>
            </a:r>
            <a:b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ОКРУГА</a:t>
            </a:r>
            <a:r>
              <a:rPr kumimoji="0" lang="ru-RU" altLang="ru-RU" sz="2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2024-2026 ГОДОВ ПО ОСНОВНЫМ ОТРАСЛЯМ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-12600" y="-429164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7" name="Freeform 1029"/>
          <p:cNvSpPr>
            <a:spLocks/>
          </p:cNvSpPr>
          <p:nvPr/>
        </p:nvSpPr>
        <p:spPr bwMode="auto">
          <a:xfrm>
            <a:off x="166159" y="817265"/>
            <a:ext cx="6480810" cy="1270"/>
          </a:xfrm>
          <a:custGeom>
            <a:avLst/>
            <a:gdLst>
              <a:gd name="T0" fmla="+- 0 404 404"/>
              <a:gd name="T1" fmla="*/ T0 w 10206"/>
              <a:gd name="T2" fmla="+- 0 10610 404"/>
              <a:gd name="T3" fmla="*/ T2 w 10206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0206">
                <a:moveTo>
                  <a:pt x="0" y="0"/>
                </a:moveTo>
                <a:lnTo>
                  <a:pt x="10206" y="0"/>
                </a:lnTo>
              </a:path>
            </a:pathLst>
          </a:custGeom>
          <a:noFill/>
          <a:ln w="9525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-12600" y="-3831267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D91613-81FB-4EFE-86FA-DE6C75F08D6D}"/>
              </a:ext>
            </a:extLst>
          </p:cNvPr>
          <p:cNvSpPr/>
          <p:nvPr/>
        </p:nvSpPr>
        <p:spPr>
          <a:xfrm>
            <a:off x="41399" y="8578140"/>
            <a:ext cx="6816701" cy="584968"/>
          </a:xfrm>
          <a:prstGeom prst="rect">
            <a:avLst/>
          </a:prstGeom>
          <a:gradFill>
            <a:gsLst>
              <a:gs pos="97000">
                <a:srgbClr val="CBDAEB"/>
              </a:gs>
              <a:gs pos="100000">
                <a:srgbClr val="EDF2F8"/>
              </a:gs>
              <a:gs pos="100000">
                <a:srgbClr val="D5E1EF">
                  <a:lumMod val="87000"/>
                  <a:lumOff val="13000"/>
                </a:srgbClr>
              </a:gs>
              <a:gs pos="100000">
                <a:srgbClr val="DBE5F1"/>
              </a:gs>
              <a:gs pos="99000">
                <a:srgbClr val="CAD9EB"/>
              </a:gs>
              <a:gs pos="0">
                <a:schemeClr val="bg1"/>
              </a:gs>
              <a:gs pos="0">
                <a:schemeClr val="bg1"/>
              </a:gs>
              <a:gs pos="91000">
                <a:schemeClr val="bg1">
                  <a:alpha val="0"/>
                </a:schemeClr>
              </a:gs>
              <a:gs pos="100000">
                <a:schemeClr val="bg1">
                  <a:alpha val="99000"/>
                  <a:lumMod val="0"/>
                  <a:lumOff val="10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21615">
              <a:lnSpc>
                <a:spcPct val="97000"/>
              </a:lnSpc>
              <a:spcBef>
                <a:spcPts val="215"/>
              </a:spcBef>
              <a:spcAft>
                <a:spcPts val="0"/>
              </a:spcAft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ru-RU" sz="1100" spc="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в</a:t>
            </a:r>
            <a:r>
              <a:rPr lang="ru-RU" sz="1100" spc="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соответствии</a:t>
            </a:r>
            <a:r>
              <a:rPr lang="ru-RU" sz="1100" spc="1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требованиями</a:t>
            </a:r>
            <a:r>
              <a:rPr lang="ru-RU" sz="1100" spc="2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Бюджетного</a:t>
            </a:r>
            <a:r>
              <a:rPr lang="ru-RU" sz="1100" spc="1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кодекса РФ при</a:t>
            </a:r>
            <a:r>
              <a:rPr lang="ru-RU" sz="1100" spc="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формировании</a:t>
            </a:r>
            <a:r>
              <a:rPr lang="ru-RU" sz="1100" spc="2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расходов</a:t>
            </a:r>
            <a:r>
              <a:rPr lang="ru-RU" sz="1100" spc="-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предусмотрены</a:t>
            </a:r>
            <a:r>
              <a:rPr lang="ru-RU" sz="1100" spc="1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условно</a:t>
            </a:r>
            <a:r>
              <a:rPr lang="ru-RU" sz="1100" spc="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утверждаемые</a:t>
            </a:r>
            <a:r>
              <a:rPr lang="ru-RU" sz="1100" spc="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1100" spc="-2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областного</a:t>
            </a:r>
            <a:r>
              <a:rPr lang="ru-RU" sz="1100" spc="-2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бюджета</a:t>
            </a:r>
            <a:r>
              <a:rPr lang="ru-RU" sz="1100" spc="-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100" spc="-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сумме 31,7</a:t>
            </a:r>
            <a:r>
              <a:rPr lang="ru-RU" sz="1100" spc="-3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 рублей</a:t>
            </a:r>
            <a:r>
              <a:rPr lang="ru-RU" sz="1100" spc="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100" spc="-2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</a:t>
            </a:r>
            <a:r>
              <a:rPr lang="ru-RU" sz="1100" spc="-2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r>
              <a:rPr lang="ru-RU" sz="1100" spc="-1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 66,4</a:t>
            </a:r>
            <a:r>
              <a:rPr lang="ru-RU" sz="1100" spc="-2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 рублей</a:t>
            </a:r>
            <a:r>
              <a:rPr lang="ru-RU" sz="1100" spc="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100" spc="-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</a:t>
            </a:r>
            <a:r>
              <a:rPr lang="ru-RU" sz="1100" spc="-2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ru-RU" sz="1100" dirty="0">
              <a:solidFill>
                <a:srgbClr val="002060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79B3C01-78EE-12C1-B9D5-641434A24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360068"/>
              </p:ext>
            </p:extLst>
          </p:nvPr>
        </p:nvGraphicFramePr>
        <p:xfrm>
          <a:off x="147853" y="790078"/>
          <a:ext cx="3712756" cy="2579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825">
                  <a:extLst>
                    <a:ext uri="{9D8B030D-6E8A-4147-A177-3AD203B41FA5}">
                      <a16:colId xmlns:a16="http://schemas.microsoft.com/office/drawing/2014/main" val="2343561968"/>
                    </a:ext>
                  </a:extLst>
                </a:gridCol>
                <a:gridCol w="3179931">
                  <a:extLst>
                    <a:ext uri="{9D8B030D-6E8A-4147-A177-3AD203B41FA5}">
                      <a16:colId xmlns:a16="http://schemas.microsoft.com/office/drawing/2014/main" val="848926834"/>
                    </a:ext>
                  </a:extLst>
                </a:gridCol>
              </a:tblGrid>
              <a:tr h="370769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73,9%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Отрасли социальной сферы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95529"/>
                  </a:ext>
                </a:extLst>
              </a:tr>
              <a:tr h="321488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6,7%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29237"/>
                  </a:ext>
                </a:extLst>
              </a:tr>
              <a:tr h="321488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7,2%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48372"/>
                  </a:ext>
                </a:extLst>
              </a:tr>
              <a:tr h="386087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9,7%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729882"/>
                  </a:ext>
                </a:extLst>
              </a:tr>
              <a:tr h="5939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1,8%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822852"/>
                  </a:ext>
                </a:extLst>
              </a:tr>
              <a:tr h="321488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Охрана окружающей среды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893498"/>
                  </a:ext>
                </a:extLst>
              </a:tr>
              <a:tr h="26445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0,6%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Прочие расходы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47154"/>
                  </a:ext>
                </a:extLst>
              </a:tr>
            </a:tbl>
          </a:graphicData>
        </a:graphic>
      </p:graphicFrame>
      <p:graphicFrame>
        <p:nvGraphicFramePr>
          <p:cNvPr id="85" name="Диаграмма 84">
            <a:extLst>
              <a:ext uri="{FF2B5EF4-FFF2-40B4-BE49-F238E27FC236}">
                <a16:creationId xmlns:a16="http://schemas.microsoft.com/office/drawing/2014/main" id="{C75D7C6C-F799-9723-85F9-1A28929A2B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778208"/>
              </p:ext>
            </p:extLst>
          </p:nvPr>
        </p:nvGraphicFramePr>
        <p:xfrm>
          <a:off x="3839716" y="785405"/>
          <a:ext cx="2916575" cy="255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" name="TextBox 86">
            <a:extLst>
              <a:ext uri="{FF2B5EF4-FFF2-40B4-BE49-F238E27FC236}">
                <a16:creationId xmlns:a16="http://schemas.microsoft.com/office/drawing/2014/main" id="{D91DA504-F5BB-631C-D968-2CCB43B37C3F}"/>
              </a:ext>
            </a:extLst>
          </p:cNvPr>
          <p:cNvSpPr txBox="1"/>
          <p:nvPr/>
        </p:nvSpPr>
        <p:spPr>
          <a:xfrm>
            <a:off x="3505200" y="1994528"/>
            <a:ext cx="3770414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2 166,4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 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расходы бюджета 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2024 году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8" name="Таблица 87">
            <a:extLst>
              <a:ext uri="{FF2B5EF4-FFF2-40B4-BE49-F238E27FC236}">
                <a16:creationId xmlns:a16="http://schemas.microsoft.com/office/drawing/2014/main" id="{666E9067-9561-C776-3AA4-86CE8854C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06993"/>
              </p:ext>
            </p:extLst>
          </p:nvPr>
        </p:nvGraphicFramePr>
        <p:xfrm>
          <a:off x="136222" y="3395835"/>
          <a:ext cx="3714398" cy="2560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061">
                  <a:extLst>
                    <a:ext uri="{9D8B030D-6E8A-4147-A177-3AD203B41FA5}">
                      <a16:colId xmlns:a16="http://schemas.microsoft.com/office/drawing/2014/main" val="2343561968"/>
                    </a:ext>
                  </a:extLst>
                </a:gridCol>
                <a:gridCol w="3181337">
                  <a:extLst>
                    <a:ext uri="{9D8B030D-6E8A-4147-A177-3AD203B41FA5}">
                      <a16:colId xmlns:a16="http://schemas.microsoft.com/office/drawing/2014/main" val="848926834"/>
                    </a:ext>
                  </a:extLst>
                </a:gridCol>
              </a:tblGrid>
              <a:tr h="377439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76,1%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Отрасли социальной сферы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95529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6,9%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29237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6,2%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48372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8,6 %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729882"/>
                  </a:ext>
                </a:extLst>
              </a:tr>
              <a:tr h="604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1,8%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822852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0,1 %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Охрана окружающей среды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893498"/>
                  </a:ext>
                </a:extLst>
              </a:tr>
              <a:tr h="26921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0,3%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Прочие расходы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47154"/>
                  </a:ext>
                </a:extLst>
              </a:tr>
            </a:tbl>
          </a:graphicData>
        </a:graphic>
      </p:graphicFrame>
      <p:graphicFrame>
        <p:nvGraphicFramePr>
          <p:cNvPr id="89" name="Диаграмма 88">
            <a:extLst>
              <a:ext uri="{FF2B5EF4-FFF2-40B4-BE49-F238E27FC236}">
                <a16:creationId xmlns:a16="http://schemas.microsoft.com/office/drawing/2014/main" id="{E48D6C12-6E51-04D3-B1FD-5E83E62D8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380695"/>
              </p:ext>
            </p:extLst>
          </p:nvPr>
        </p:nvGraphicFramePr>
        <p:xfrm>
          <a:off x="3850620" y="3379517"/>
          <a:ext cx="2916575" cy="255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02B4E64C-DE5E-7B46-77EB-E658F2B24195}"/>
              </a:ext>
            </a:extLst>
          </p:cNvPr>
          <p:cNvSpPr txBox="1"/>
          <p:nvPr/>
        </p:nvSpPr>
        <p:spPr>
          <a:xfrm>
            <a:off x="3530930" y="4693684"/>
            <a:ext cx="3770414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2 106,0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 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расходы бюджета 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2025 году*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1" name="Таблица 90">
            <a:extLst>
              <a:ext uri="{FF2B5EF4-FFF2-40B4-BE49-F238E27FC236}">
                <a16:creationId xmlns:a16="http://schemas.microsoft.com/office/drawing/2014/main" id="{1D4598F1-DF44-09F3-EEDF-3602A33FD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389184"/>
              </p:ext>
            </p:extLst>
          </p:nvPr>
        </p:nvGraphicFramePr>
        <p:xfrm>
          <a:off x="147853" y="5991739"/>
          <a:ext cx="3691863" cy="2560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827">
                  <a:extLst>
                    <a:ext uri="{9D8B030D-6E8A-4147-A177-3AD203B41FA5}">
                      <a16:colId xmlns:a16="http://schemas.microsoft.com/office/drawing/2014/main" val="2343561968"/>
                    </a:ext>
                  </a:extLst>
                </a:gridCol>
                <a:gridCol w="3162036">
                  <a:extLst>
                    <a:ext uri="{9D8B030D-6E8A-4147-A177-3AD203B41FA5}">
                      <a16:colId xmlns:a16="http://schemas.microsoft.com/office/drawing/2014/main" val="848926834"/>
                    </a:ext>
                  </a:extLst>
                </a:gridCol>
              </a:tblGrid>
              <a:tr h="377439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75,6%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Отрасли социальной сферы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95529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6,9%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29237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6,3%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48372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729882"/>
                  </a:ext>
                </a:extLst>
              </a:tr>
              <a:tr h="60465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1,8%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822852"/>
                  </a:ext>
                </a:extLst>
              </a:tr>
              <a:tr h="327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Охрана окружающей среды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893498"/>
                  </a:ext>
                </a:extLst>
              </a:tr>
              <a:tr h="269214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0,3%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Прочие расходы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326" marR="9326" marT="9326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47154"/>
                  </a:ext>
                </a:extLst>
              </a:tr>
            </a:tbl>
          </a:graphicData>
        </a:graphic>
      </p:graphicFrame>
      <p:graphicFrame>
        <p:nvGraphicFramePr>
          <p:cNvPr id="92" name="Диаграмма 91">
            <a:extLst>
              <a:ext uri="{FF2B5EF4-FFF2-40B4-BE49-F238E27FC236}">
                <a16:creationId xmlns:a16="http://schemas.microsoft.com/office/drawing/2014/main" id="{580AEDFD-768A-B806-3F24-00FB502702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010369"/>
              </p:ext>
            </p:extLst>
          </p:nvPr>
        </p:nvGraphicFramePr>
        <p:xfrm>
          <a:off x="3860609" y="5976264"/>
          <a:ext cx="2916575" cy="2540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6042BD0C-CC1F-DE9C-F9BF-299B10B2BFEA}"/>
              </a:ext>
            </a:extLst>
          </p:cNvPr>
          <p:cNvSpPr txBox="1"/>
          <p:nvPr/>
        </p:nvSpPr>
        <p:spPr>
          <a:xfrm>
            <a:off x="3549237" y="7323939"/>
            <a:ext cx="3770414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2 129,5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 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расходы бюджета </a:t>
            </a:r>
          </a:p>
          <a:p>
            <a:pPr marL="516890" marR="572770" algn="ctr">
              <a:spcBef>
                <a:spcPts val="52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2026 году*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0B195F-C01A-A3FD-F39A-30146E0B8B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28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3715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Freeform 907"/>
          <p:cNvSpPr>
            <a:spLocks/>
          </p:cNvSpPr>
          <p:nvPr/>
        </p:nvSpPr>
        <p:spPr bwMode="auto">
          <a:xfrm>
            <a:off x="256540" y="466725"/>
            <a:ext cx="6480810" cy="1270"/>
          </a:xfrm>
          <a:custGeom>
            <a:avLst/>
            <a:gdLst>
              <a:gd name="T0" fmla="+- 0 404 404"/>
              <a:gd name="T1" fmla="*/ T0 w 10206"/>
              <a:gd name="T2" fmla="+- 0 10610 404"/>
              <a:gd name="T3" fmla="*/ T2 w 10206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0206">
                <a:moveTo>
                  <a:pt x="0" y="0"/>
                </a:moveTo>
                <a:lnTo>
                  <a:pt x="10206" y="0"/>
                </a:lnTo>
              </a:path>
            </a:pathLst>
          </a:custGeom>
          <a:noFill/>
          <a:ln w="9525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42" name="Rectangle 87"/>
          <p:cNvSpPr>
            <a:spLocks noChangeArrowheads="1"/>
          </p:cNvSpPr>
          <p:nvPr/>
        </p:nvSpPr>
        <p:spPr bwMode="auto">
          <a:xfrm>
            <a:off x="90075" y="-910768"/>
            <a:ext cx="7315200" cy="20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63328" rIns="914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Что включают в себя отрасли социальной сферы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4" name="Rectangle 92"/>
          <p:cNvSpPr>
            <a:spLocks noChangeArrowheads="1"/>
          </p:cNvSpPr>
          <p:nvPr/>
        </p:nvSpPr>
        <p:spPr bwMode="auto">
          <a:xfrm>
            <a:off x="0" y="9144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863328" rIns="914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77" name="Rectangle 112"/>
          <p:cNvSpPr>
            <a:spLocks noChangeArrowheads="1"/>
          </p:cNvSpPr>
          <p:nvPr/>
        </p:nvSpPr>
        <p:spPr bwMode="auto">
          <a:xfrm>
            <a:off x="0" y="774382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88" name="Прямоугольник 17487"/>
          <p:cNvSpPr/>
          <p:nvPr/>
        </p:nvSpPr>
        <p:spPr>
          <a:xfrm>
            <a:off x="3765839" y="889493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1770,3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89" name="Прямоугольник 17488"/>
          <p:cNvSpPr/>
          <p:nvPr/>
        </p:nvSpPr>
        <p:spPr>
          <a:xfrm>
            <a:off x="4375013" y="1256393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1 222,0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90" name="Прямоугольник 17489"/>
          <p:cNvSpPr/>
          <p:nvPr/>
        </p:nvSpPr>
        <p:spPr>
          <a:xfrm>
            <a:off x="5091375" y="1288340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1 219,8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91" name="Прямоугольник 17490"/>
          <p:cNvSpPr/>
          <p:nvPr/>
        </p:nvSpPr>
        <p:spPr>
          <a:xfrm>
            <a:off x="5807737" y="1300768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1 221,2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95" name="Rectangle 115"/>
          <p:cNvSpPr>
            <a:spLocks noChangeArrowheads="1"/>
          </p:cNvSpPr>
          <p:nvPr/>
        </p:nvSpPr>
        <p:spPr bwMode="auto">
          <a:xfrm>
            <a:off x="158876" y="4218709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502" name="Прямоугольник 17501"/>
          <p:cNvSpPr/>
          <p:nvPr/>
        </p:nvSpPr>
        <p:spPr>
          <a:xfrm>
            <a:off x="3895162" y="401194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A323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105,0</a:t>
            </a:r>
            <a:endParaRPr lang="ru-RU" sz="1600" dirty="0">
              <a:solidFill>
                <a:srgbClr val="9A3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03" name="Прямоугольник 17502"/>
          <p:cNvSpPr/>
          <p:nvPr/>
        </p:nvSpPr>
        <p:spPr>
          <a:xfrm>
            <a:off x="5403966" y="3680578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9A323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139,7</a:t>
            </a:r>
            <a:endParaRPr lang="ru-RU" sz="1600" dirty="0">
              <a:solidFill>
                <a:srgbClr val="9A3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04" name="Прямоугольник 17503"/>
          <p:cNvSpPr/>
          <p:nvPr/>
        </p:nvSpPr>
        <p:spPr>
          <a:xfrm>
            <a:off x="5985924" y="370379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9A323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139,5</a:t>
            </a:r>
            <a:endParaRPr lang="ru-RU" sz="1600" dirty="0">
              <a:solidFill>
                <a:srgbClr val="9A3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08" name="Прямоугольник 17507"/>
          <p:cNvSpPr/>
          <p:nvPr/>
        </p:nvSpPr>
        <p:spPr>
          <a:xfrm>
            <a:off x="533400" y="6976509"/>
            <a:ext cx="690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47,4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09" name="Прямоугольник 17508"/>
          <p:cNvSpPr/>
          <p:nvPr/>
        </p:nvSpPr>
        <p:spPr>
          <a:xfrm>
            <a:off x="1259656" y="6337756"/>
            <a:ext cx="614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55,2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10" name="Прямоугольник 17509"/>
          <p:cNvSpPr/>
          <p:nvPr/>
        </p:nvSpPr>
        <p:spPr>
          <a:xfrm>
            <a:off x="1339018" y="6341254"/>
            <a:ext cx="12183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660">
              <a:spcBef>
                <a:spcPts val="510"/>
              </a:spcBef>
              <a:spcAft>
                <a:spcPts val="0"/>
              </a:spcAft>
              <a:tabLst>
                <a:tab pos="2576830" algn="l"/>
              </a:tabLs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54,7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17511" name="Прямоугольник 17510"/>
          <p:cNvSpPr/>
          <p:nvPr/>
        </p:nvSpPr>
        <p:spPr>
          <a:xfrm>
            <a:off x="2592604" y="6246888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55,4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20" name="Прямоугольник 17519"/>
          <p:cNvSpPr/>
          <p:nvPr/>
        </p:nvSpPr>
        <p:spPr>
          <a:xfrm>
            <a:off x="3111417" y="7383215"/>
            <a:ext cx="1291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8010">
              <a:spcBef>
                <a:spcPts val="490"/>
              </a:spcBef>
              <a:spcAft>
                <a:spcPts val="0"/>
              </a:spcAft>
              <a:tabLst>
                <a:tab pos="2628265" algn="l"/>
              </a:tabLst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166,9</a:t>
            </a:r>
            <a:endParaRPr lang="ru-RU" sz="1600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521" name="Прямоугольник 17520"/>
          <p:cNvSpPr/>
          <p:nvPr/>
        </p:nvSpPr>
        <p:spPr>
          <a:xfrm>
            <a:off x="4411771" y="6693721"/>
            <a:ext cx="1017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189,5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23" name="Прямоугольник 17522"/>
          <p:cNvSpPr/>
          <p:nvPr/>
        </p:nvSpPr>
        <p:spPr>
          <a:xfrm>
            <a:off x="5144743" y="6685083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188,0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5821282" y="6556698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195,1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7A0D7D-2448-7700-D36D-1074931C5E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29</a:t>
            </a:fld>
            <a:endParaRPr lang="ru-RU" spc="-1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AAB336-3A02-9C09-F165-F88AD9B52F5E}"/>
              </a:ext>
            </a:extLst>
          </p:cNvPr>
          <p:cNvSpPr/>
          <p:nvPr/>
        </p:nvSpPr>
        <p:spPr>
          <a:xfrm>
            <a:off x="4482382" y="3702281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9A323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138,1</a:t>
            </a:r>
            <a:endParaRPr lang="ru-RU" sz="1600" dirty="0">
              <a:solidFill>
                <a:srgbClr val="9A3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DB64D3B-06BF-1C1E-D210-67AA56345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238187"/>
              </p:ext>
            </p:extLst>
          </p:nvPr>
        </p:nvGraphicFramePr>
        <p:xfrm>
          <a:off x="3339010" y="430819"/>
          <a:ext cx="3423105" cy="271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EF769B44-A09C-84F6-A1DF-3E7F2BE26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496468"/>
              </p:ext>
            </p:extLst>
          </p:nvPr>
        </p:nvGraphicFramePr>
        <p:xfrm>
          <a:off x="3412953" y="3222128"/>
          <a:ext cx="3396306" cy="294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EEF358F-F2A7-4CE9-F7B5-83E0411029D5}"/>
              </a:ext>
            </a:extLst>
          </p:cNvPr>
          <p:cNvGraphicFramePr/>
          <p:nvPr/>
        </p:nvGraphicFramePr>
        <p:xfrm>
          <a:off x="3315385" y="6104235"/>
          <a:ext cx="3396306" cy="294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BE30086-ED81-1403-8069-569CCA568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655437"/>
              </p:ext>
            </p:extLst>
          </p:nvPr>
        </p:nvGraphicFramePr>
        <p:xfrm>
          <a:off x="90075" y="5719694"/>
          <a:ext cx="3396306" cy="294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6D4FFC0-F874-7870-BCDD-A32D753AA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233481"/>
              </p:ext>
            </p:extLst>
          </p:nvPr>
        </p:nvGraphicFramePr>
        <p:xfrm>
          <a:off x="-35633" y="2924444"/>
          <a:ext cx="3322878" cy="279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FDAB87D-820C-141B-7D18-96BED7C6EB4B}"/>
              </a:ext>
            </a:extLst>
          </p:cNvPr>
          <p:cNvSpPr txBox="1"/>
          <p:nvPr/>
        </p:nvSpPr>
        <p:spPr>
          <a:xfrm>
            <a:off x="-488964" y="838461"/>
            <a:ext cx="4755466" cy="1601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marR="984885" algn="ctr">
              <a:spcAft>
                <a:spcPts val="0"/>
              </a:spcAft>
            </a:pPr>
            <a:r>
              <a:rPr lang="ru-RU" sz="3200" b="1" dirty="0">
                <a:solidFill>
                  <a:srgbClr val="9F253C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1602,1</a:t>
            </a:r>
            <a:endParaRPr lang="ru-RU" sz="12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0865" marR="584835" indent="-1905" algn="ctr">
              <a:lnSpc>
                <a:spcPct val="98000"/>
              </a:lnSpc>
              <a:spcBef>
                <a:spcPts val="3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 рублей</a:t>
            </a:r>
            <a:r>
              <a:rPr lang="ru-RU" sz="1800" b="1" spc="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 бюджета </a:t>
            </a:r>
          </a:p>
          <a:p>
            <a:pPr marL="570865" marR="584835" indent="-1905" algn="ctr">
              <a:lnSpc>
                <a:spcPct val="98000"/>
              </a:lnSpc>
              <a:spcBef>
                <a:spcPts val="3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</a:t>
            </a:r>
            <a:r>
              <a:rPr lang="ru-RU" sz="1800" spc="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отраслям</a:t>
            </a:r>
            <a:r>
              <a:rPr lang="ru-RU" sz="1800" spc="13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социальной</a:t>
            </a:r>
            <a:r>
              <a:rPr lang="ru-RU" sz="1800" spc="-51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сферы</a:t>
            </a:r>
            <a:endParaRPr lang="ru-RU" sz="12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66470" marR="984885" algn="ctr">
              <a:lnSpc>
                <a:spcPts val="1790"/>
              </a:lnSpc>
              <a:spcAft>
                <a:spcPts val="0"/>
              </a:spcAft>
            </a:pP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66470" marR="984885" algn="ctr">
              <a:lnSpc>
                <a:spcPts val="179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400" b="1" spc="-8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400" b="1" spc="-9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5000"/>
                <a:lumOff val="95000"/>
              </a:schemeClr>
            </a:gs>
            <a:gs pos="75000">
              <a:srgbClr val="EFF4FB"/>
            </a:gs>
            <a:gs pos="100000">
              <a:schemeClr val="accent1">
                <a:lumMod val="20000"/>
                <a:lumOff val="80000"/>
              </a:schemeClr>
            </a:gs>
            <a:gs pos="92000">
              <a:srgbClr val="EFF4FB"/>
            </a:gs>
            <a:gs pos="85000">
              <a:srgbClr val="EFF4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6869" y="130150"/>
            <a:ext cx="6517932" cy="6093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46726B"/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ЧТО ТАКОЕ БЮДЖЕТ ДЛЯ ГРАЖДАН</a:t>
            </a:r>
            <a:endParaRPr lang="ru-RU" sz="2000" b="1" dirty="0">
              <a:solidFill>
                <a:srgbClr val="46726B"/>
              </a:solidFill>
              <a:latin typeface="Verdana" panose="020B0604030504040204" pitchFamily="34" charset="0"/>
              <a:ea typeface="Verdana" panose="020B0604030504040204" pitchFamily="34" charset="0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b="1" dirty="0">
              <a:solidFill>
                <a:srgbClr val="46726B"/>
              </a:solidFill>
              <a:latin typeface="Verdana" panose="020B0604030504040204" pitchFamily="34" charset="0"/>
              <a:ea typeface="Verdana" panose="020B0604030504040204" pitchFamily="34" charset="0"/>
              <a:cs typeface="Franklin Gothic Medium"/>
            </a:endParaRPr>
          </a:p>
          <a:p>
            <a:pPr algn="just"/>
            <a:r>
              <a:rPr lang="ru-RU" sz="1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0" dirty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сборник, который познакомит население городского округа Семеновский с основными положениями главного финансового документа городского округа Семеновский – бюджета городского округа на 2024 год и на плановый период 2025 и 2026 годов.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спорта, социальной политики и в других сферах.</a:t>
            </a:r>
          </a:p>
          <a:p>
            <a:pPr algn="just"/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Бюджет для граждан нацелен на широкий круг пользователей – всех граждан городского округа Семеновский, интересы которых в той или иной мере затронуты бюджетом городского округа.</a:t>
            </a: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ru-RU" sz="1600" b="1" dirty="0">
                <a:solidFill>
                  <a:srgbClr val="46726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sz="1600" b="1" dirty="0">
                <a:solidFill>
                  <a:srgbClr val="46726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ЧТО ТАКОЕ БЮДЖЕТ</a:t>
            </a:r>
            <a:endParaRPr lang="ru-RU" sz="1600" b="1" dirty="0">
              <a:solidFill>
                <a:srgbClr val="46726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endParaRPr sz="1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sz="1400" spc="-100" dirty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(от старо нормандского buogette - сумка, кошелек, мешок с деньгами) </a:t>
            </a:r>
            <a:r>
              <a:rPr sz="1400" b="1" spc="-1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400" b="1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 доходов и расходов определённого объекта (семьи, бизнеса, организации, государства и т.д.), устанавливаемый на определённый период времени</a:t>
            </a:r>
          </a:p>
          <a:p>
            <a:pPr marL="1228090" algn="just">
              <a:lnSpc>
                <a:spcPct val="100000"/>
              </a:lnSpc>
              <a:spcBef>
                <a:spcPts val="1010"/>
              </a:spcBef>
            </a:pPr>
            <a:r>
              <a:rPr lang="ru-RU" sz="1400" spc="-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b="1" spc="-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b="1" spc="-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юджет</a:t>
            </a:r>
            <a:r>
              <a:rPr lang="ru-RU" b="1" spc="-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городского округа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28090" algn="ctr">
              <a:lnSpc>
                <a:spcPct val="100000"/>
              </a:lnSpc>
              <a:spcBef>
                <a:spcPts val="1010"/>
              </a:spcBef>
            </a:pPr>
            <a:endParaRPr lang="ru-RU" sz="1600" spc="-9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7236" y="7525684"/>
            <a:ext cx="299933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</a:t>
            </a:r>
            <a:r>
              <a:rPr b="1" spc="-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</a:t>
            </a:r>
            <a:r>
              <a:rPr b="1" spc="-125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</a:t>
            </a:r>
            <a:r>
              <a:rPr b="1" spc="-8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b="1" spc="-10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аниза</a:t>
            </a:r>
            <a:r>
              <a:rPr b="1" spc="-1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ции</a:t>
            </a:r>
            <a:endParaRPr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6400" y="7831911"/>
            <a:ext cx="20300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6825" algn="l"/>
              </a:tabLst>
            </a:pPr>
            <a:r>
              <a:rPr lang="ru-RU" sz="1400" spc="-2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енда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spc="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48868" y="8076583"/>
            <a:ext cx="494973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3875" algn="l"/>
                <a:tab pos="2141855" algn="l"/>
                <a:tab pos="3378200" algn="l"/>
              </a:tabLs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ор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400" spc="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ован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	с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ои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количественных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9000" y="7831911"/>
            <a:ext cx="31451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  <a:tabLst>
                <a:tab pos="835025" algn="l"/>
                <a:tab pos="1155065" algn="l"/>
                <a:tab pos="2084705" algn="l"/>
              </a:tabLst>
            </a:pP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доходов	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и	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расходов	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организации,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4268" y="8283430"/>
            <a:ext cx="49815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величинах</a:t>
            </a:r>
            <a:r>
              <a:rPr sz="1400" spc="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1400" spc="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принятия</a:t>
            </a:r>
            <a:r>
              <a:rPr sz="1400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решений,</a:t>
            </a:r>
            <a:r>
              <a:rPr sz="1400" spc="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планирования</a:t>
            </a:r>
            <a:r>
              <a:rPr sz="1400" spc="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spc="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r>
              <a:rPr sz="1400" spc="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14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управления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деятельностью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96155" y="6874143"/>
            <a:ext cx="31140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6305" algn="l"/>
                <a:tab pos="1585595" algn="l"/>
                <a:tab pos="1972310" algn="l"/>
              </a:tabLst>
            </a:pPr>
            <a:r>
              <a:rPr lang="ru-RU" sz="1400" spc="-1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одов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еде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ый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3512" y="6881679"/>
            <a:ext cx="2022860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8325" algn="l"/>
                <a:tab pos="1376680" algn="l"/>
              </a:tabLst>
            </a:pPr>
            <a:r>
              <a:rPr lang="ru-RU" sz="1400" spc="-15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лан</a:t>
            </a:r>
            <a:r>
              <a:rPr lang="ru-RU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r>
              <a:rPr lang="ru-RU"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ом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ок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spc="-15" dirty="0">
                <a:latin typeface="Arial" panose="020B0604020202020204" pitchFamily="34" charset="0"/>
                <a:cs typeface="Arial" panose="020B0604020202020204" pitchFamily="34" charset="0"/>
              </a:rPr>
              <a:t>еме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140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8325" algn="l"/>
                <a:tab pos="1376680" algn="l"/>
              </a:tabLst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0642" y="492251"/>
            <a:ext cx="6192520" cy="0"/>
          </a:xfrm>
          <a:custGeom>
            <a:avLst/>
            <a:gdLst/>
            <a:ahLst/>
            <a:cxnLst/>
            <a:rect l="l" t="t" r="r" b="b"/>
            <a:pathLst>
              <a:path w="6192520">
                <a:moveTo>
                  <a:pt x="0" y="0"/>
                </a:moveTo>
                <a:lnTo>
                  <a:pt x="619197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642" y="4419600"/>
            <a:ext cx="6192520" cy="0"/>
          </a:xfrm>
          <a:custGeom>
            <a:avLst/>
            <a:gdLst/>
            <a:ahLst/>
            <a:cxnLst/>
            <a:rect l="l" t="t" r="r" b="b"/>
            <a:pathLst>
              <a:path w="6192520">
                <a:moveTo>
                  <a:pt x="0" y="0"/>
                </a:moveTo>
                <a:lnTo>
                  <a:pt x="619197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z="1200" spc="-100" dirty="0">
                <a:solidFill>
                  <a:srgbClr val="888888"/>
                </a:solidFill>
                <a:latin typeface="Verdana"/>
                <a:cs typeface="Verdana"/>
              </a:rPr>
              <a:t>3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61BB1C6-42DF-C9ED-6126-A8B65FD088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CD100F-80B0-FC75-17B9-E0D8062AF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" y="6578506"/>
            <a:ext cx="1415847" cy="112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09FDB4-1A62-34A4-40B1-C87E1545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7767453"/>
            <a:ext cx="1518700" cy="12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63A6A5-06D7-0BBD-657F-A0B4398A8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" y="5354020"/>
            <a:ext cx="1469487" cy="11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15">
            <a:extLst>
              <a:ext uri="{FF2B5EF4-FFF2-40B4-BE49-F238E27FC236}">
                <a16:creationId xmlns:a16="http://schemas.microsoft.com/office/drawing/2014/main" id="{455F2DB6-79CB-AD95-348C-8A8FFA1FA231}"/>
              </a:ext>
            </a:extLst>
          </p:cNvPr>
          <p:cNvSpPr txBox="1"/>
          <p:nvPr/>
        </p:nvSpPr>
        <p:spPr>
          <a:xfrm>
            <a:off x="1677153" y="5761703"/>
            <a:ext cx="4997648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8325" algn="l"/>
                <a:tab pos="1376680" algn="l"/>
              </a:tabLst>
            </a:pPr>
            <a:r>
              <a:rPr lang="ru-RU" sz="1400" spc="-15" dirty="0">
                <a:latin typeface="Arial" panose="020B0604020202020204" pitchFamily="34" charset="0"/>
                <a:cs typeface="Arial" panose="020B0604020202020204" pitchFamily="34" charset="0"/>
              </a:rPr>
              <a:t>Важнейший финансовый документ округа, предназначенный для финансового обеспечения задачи функций местного самоуправления</a:t>
            </a:r>
            <a:endParaRPr lang="ru-RU" sz="140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8325" algn="l"/>
                <a:tab pos="1376680" algn="l"/>
              </a:tabLst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7FBDE506-D8E6-B30E-FC58-002A895D2CD9}"/>
              </a:ext>
            </a:extLst>
          </p:cNvPr>
          <p:cNvSpPr txBox="1"/>
          <p:nvPr/>
        </p:nvSpPr>
        <p:spPr>
          <a:xfrm>
            <a:off x="1757088" y="6516577"/>
            <a:ext cx="27960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Семейный бюджет</a:t>
            </a:r>
            <a:endParaRPr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-16608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СВЕДЕНИЯ О РАСХОДАХ БЮДЖЕТА ГОРОДСКОГО ОКРУГА СЕМЕНОВСКИЙ ПО РАЗДЕЛАМ И ПОДРАЗДЕЛАМ БЮДЖЕТНОЙ КЛАССИФИКАЦИИ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FD47F44-0B40-4C25-ADBF-0175583C0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13663"/>
              </p:ext>
            </p:extLst>
          </p:nvPr>
        </p:nvGraphicFramePr>
        <p:xfrm>
          <a:off x="64771" y="814389"/>
          <a:ext cx="6755128" cy="82782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1929">
                  <a:extLst>
                    <a:ext uri="{9D8B030D-6E8A-4147-A177-3AD203B41FA5}">
                      <a16:colId xmlns:a16="http://schemas.microsoft.com/office/drawing/2014/main" val="2109279527"/>
                    </a:ext>
                  </a:extLst>
                </a:gridCol>
                <a:gridCol w="2331244">
                  <a:extLst>
                    <a:ext uri="{9D8B030D-6E8A-4147-A177-3AD203B41FA5}">
                      <a16:colId xmlns:a16="http://schemas.microsoft.com/office/drawing/2014/main" val="3647477453"/>
                    </a:ext>
                  </a:extLst>
                </a:gridCol>
                <a:gridCol w="767628">
                  <a:extLst>
                    <a:ext uri="{9D8B030D-6E8A-4147-A177-3AD203B41FA5}">
                      <a16:colId xmlns:a16="http://schemas.microsoft.com/office/drawing/2014/main" val="2261450595"/>
                    </a:ext>
                  </a:extLst>
                </a:gridCol>
                <a:gridCol w="690865">
                  <a:extLst>
                    <a:ext uri="{9D8B030D-6E8A-4147-A177-3AD203B41FA5}">
                      <a16:colId xmlns:a16="http://schemas.microsoft.com/office/drawing/2014/main" val="460136978"/>
                    </a:ext>
                  </a:extLst>
                </a:gridCol>
                <a:gridCol w="767628">
                  <a:extLst>
                    <a:ext uri="{9D8B030D-6E8A-4147-A177-3AD203B41FA5}">
                      <a16:colId xmlns:a16="http://schemas.microsoft.com/office/drawing/2014/main" val="1459210518"/>
                    </a:ext>
                  </a:extLst>
                </a:gridCol>
                <a:gridCol w="460577">
                  <a:extLst>
                    <a:ext uri="{9D8B030D-6E8A-4147-A177-3AD203B41FA5}">
                      <a16:colId xmlns:a16="http://schemas.microsoft.com/office/drawing/2014/main" val="2147336361"/>
                    </a:ext>
                  </a:extLst>
                </a:gridCol>
                <a:gridCol w="767628">
                  <a:extLst>
                    <a:ext uri="{9D8B030D-6E8A-4147-A177-3AD203B41FA5}">
                      <a16:colId xmlns:a16="http://schemas.microsoft.com/office/drawing/2014/main" val="3954196623"/>
                    </a:ext>
                  </a:extLst>
                </a:gridCol>
                <a:gridCol w="767629">
                  <a:extLst>
                    <a:ext uri="{9D8B030D-6E8A-4147-A177-3AD203B41FA5}">
                      <a16:colId xmlns:a16="http://schemas.microsoft.com/office/drawing/2014/main" val="2174387000"/>
                    </a:ext>
                  </a:extLst>
                </a:gridCol>
              </a:tblGrid>
              <a:tr h="597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4545" marR="572135" indent="-157480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Наименование расходов               </a:t>
                      </a:r>
                      <a:r>
                        <a:rPr lang="ru-RU" sz="1050" spc="-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(раздел,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подраздел)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84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Исполнено</a:t>
                      </a:r>
                    </a:p>
                    <a:p>
                      <a:pPr marL="190500" marR="124460" indent="-10096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за 2022</a:t>
                      </a:r>
                      <a:r>
                        <a:rPr lang="ru-RU" sz="1050" spc="-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3340" marR="63500" algn="ctr">
                        <a:lnSpc>
                          <a:spcPts val="965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53340" marR="63500" algn="ctr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 marR="29210" algn="ctr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 2024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0" marR="30480" algn="ctr">
                        <a:lnSpc>
                          <a:spcPts val="965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50" spc="1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050" spc="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30480" marR="30480" algn="ctr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5740" marR="80645" indent="-143510" algn="ctr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</a:t>
                      </a:r>
                    </a:p>
                    <a:p>
                      <a:pPr marL="54610" algn="ctr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50" spc="3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0665" marR="85090" indent="-143510" algn="ctr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</a:t>
                      </a:r>
                    </a:p>
                    <a:p>
                      <a:pPr marL="90170" algn="ctr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ru-RU" sz="1050" spc="3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3564145"/>
                  </a:ext>
                </a:extLst>
              </a:tr>
              <a:tr h="301186">
                <a:tc>
                  <a:txBody>
                    <a:bodyPr/>
                    <a:lstStyle/>
                    <a:p>
                      <a:pPr marR="78740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Общегосударственные</a:t>
                      </a:r>
                      <a:r>
                        <a:rPr lang="ru-RU" sz="1050" b="1" spc="6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7493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140 247,3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2984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134 762,8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2984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146 177,9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108,5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146 078,5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147 034,8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7910"/>
                  </a:ext>
                </a:extLst>
              </a:tr>
              <a:tr h="651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65405">
                        <a:lnSpc>
                          <a:spcPct val="98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Функционирование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высшего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должностного</a:t>
                      </a:r>
                      <a:r>
                        <a:rPr lang="ru-RU" sz="1050" b="0" spc="-29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лица субъекта Российской Федерации и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муниципального</a:t>
                      </a:r>
                      <a:r>
                        <a:rPr lang="ru-RU" sz="1050" b="0" spc="-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образования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ru-RU" sz="1050" b="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2 782,6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3500" marR="29845"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2 130,3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ru-RU" sz="1050" b="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2 272,6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9845" marR="30480"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106,7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2 272,6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2 272,6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488290"/>
                  </a:ext>
                </a:extLst>
              </a:tr>
              <a:tr h="910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98000"/>
                        </a:lnSpc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Функционирование законодательных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(представительных)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органов государственной</a:t>
                      </a:r>
                      <a:r>
                        <a:rPr lang="ru-RU" sz="1050" b="0" spc="-29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власти</a:t>
                      </a:r>
                      <a:r>
                        <a:rPr lang="ru-RU" sz="1050" b="0" spc="-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-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представительных</a:t>
                      </a:r>
                      <a:r>
                        <a:rPr lang="ru-RU" sz="1050" b="0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органов</a:t>
                      </a:r>
                    </a:p>
                    <a:p>
                      <a:pPr marL="80645">
                        <a:lnSpc>
                          <a:spcPts val="1075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муниципальных</a:t>
                      </a:r>
                      <a:r>
                        <a:rPr lang="ru-RU" sz="1050" b="0" spc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образований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2 576,1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2865" marR="2984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3 598,8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4 123,6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9845" marR="3048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114 ,6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63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4 123,6,0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8580" marR="67945"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4 123,6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10396"/>
                  </a:ext>
                </a:extLst>
              </a:tr>
              <a:tr h="107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98000"/>
                        </a:lnSpc>
                        <a:spcBef>
                          <a:spcPts val="45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Функционирование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Правительства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Российской</a:t>
                      </a:r>
                      <a:r>
                        <a:rPr lang="ru-RU" sz="1050" b="0" spc="-29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Федерации,</a:t>
                      </a:r>
                      <a:r>
                        <a:rPr lang="ru-RU" sz="1050" b="0" spc="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высших исполнительных</a:t>
                      </a:r>
                      <a:r>
                        <a:rPr lang="ru-RU" sz="1050" b="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органов</a:t>
                      </a:r>
                    </a:p>
                    <a:p>
                      <a:pPr marL="80645" marR="572135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государственной</a:t>
                      </a:r>
                      <a:r>
                        <a:rPr lang="ru-RU" sz="1050" b="0" spc="1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власти</a:t>
                      </a:r>
                      <a:r>
                        <a:rPr lang="ru-RU" sz="1050" b="0" spc="11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субъектов</a:t>
                      </a:r>
                      <a:r>
                        <a:rPr lang="ru-RU" sz="1050" b="0" spc="-29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Российской</a:t>
                      </a:r>
                      <a:r>
                        <a:rPr lang="ru-RU" sz="1050" b="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Федерации,</a:t>
                      </a:r>
                      <a:r>
                        <a:rPr lang="ru-RU" sz="1050" b="0" spc="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местных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администраций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95 955,1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3500" marR="2984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94 601,0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102 799,0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9845" marR="3048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108,7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102 799,0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102 799,0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0401"/>
                  </a:ext>
                </a:extLst>
              </a:tr>
              <a:tr h="232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85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Судебная</a:t>
                      </a:r>
                      <a:r>
                        <a:rPr lang="ru-RU" sz="1050" b="0" spc="-8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система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147,0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11,9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371,9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635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118,8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4008"/>
                  </a:ext>
                </a:extLst>
              </a:tr>
              <a:tr h="7685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98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r>
                        <a:rPr lang="ru-RU" sz="1050" b="0" spc="4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деятельности</a:t>
                      </a:r>
                      <a:r>
                        <a:rPr lang="ru-RU" sz="1050" b="0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финансовых,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налоговых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таможенных</a:t>
                      </a:r>
                      <a:r>
                        <a:rPr lang="ru-RU" sz="105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органов</a:t>
                      </a:r>
                      <a:r>
                        <a:rPr lang="ru-RU" sz="1050" b="0" spc="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органов</a:t>
                      </a:r>
                      <a:r>
                        <a:rPr lang="ru-RU" sz="1050" b="0" spc="-29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финансового (финансово-бюджетного)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надзора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21 946,9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2865" marR="2984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20 487,7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22 108,9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9845" marR="3048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107,9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63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22 108,9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8580" marR="67945"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22 108,9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0801"/>
                  </a:ext>
                </a:extLst>
              </a:tr>
              <a:tr h="363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572135">
                        <a:lnSpc>
                          <a:spcPct val="98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r>
                        <a:rPr lang="ru-RU" sz="1050" b="0" spc="1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проведения</a:t>
                      </a:r>
                      <a:r>
                        <a:rPr lang="ru-RU" sz="1050" b="0" spc="1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выборов</a:t>
                      </a:r>
                      <a:r>
                        <a:rPr lang="ru-RU" sz="1050" b="0" spc="11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-2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референдумов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63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577300"/>
                  </a:ext>
                </a:extLst>
              </a:tr>
              <a:tr h="308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Резервные</a:t>
                      </a:r>
                      <a:r>
                        <a:rPr lang="ru-RU" sz="1050" b="0" spc="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фонды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 marR="74930" algn="ctr">
                        <a:lnSpc>
                          <a:spcPts val="101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lnSpc>
                          <a:spcPts val="101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2 000,0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2 000,0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63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2 000,0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3 000,0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70259"/>
                  </a:ext>
                </a:extLst>
              </a:tr>
              <a:tr h="273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7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050" b="0" spc="-5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общегосударственные</a:t>
                      </a:r>
                      <a:r>
                        <a:rPr lang="ru-RU" sz="1050" b="0" spc="-5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lnSpc>
                          <a:spcPts val="10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16 388,6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lnSpc>
                          <a:spcPts val="10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11 941,8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lnSpc>
                          <a:spcPts val="10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12 861,9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lnSpc>
                          <a:spcPts val="10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107,7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algn="ctr">
                        <a:lnSpc>
                          <a:spcPts val="10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12 761,9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lnSpc>
                          <a:spcPts val="10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12 611,9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963472"/>
                  </a:ext>
                </a:extLst>
              </a:tr>
              <a:tr h="627247">
                <a:tc>
                  <a:txBody>
                    <a:bodyPr/>
                    <a:lstStyle/>
                    <a:p>
                      <a:pPr marR="78740" algn="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572135"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 безопасность и</a:t>
                      </a:r>
                      <a:r>
                        <a:rPr lang="ru-RU" sz="1050" b="1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правоохранительная</a:t>
                      </a:r>
                      <a:r>
                        <a:rPr lang="ru-RU" sz="1050" b="1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деятельность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74930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29 091,2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29845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31 272,5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29845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38 462,0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38 362,0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38 362,0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624955"/>
                  </a:ext>
                </a:extLst>
              </a:tr>
              <a:tr h="571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8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05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Защита населения и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территории от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чрезвычайных</a:t>
                      </a:r>
                      <a:r>
                        <a:rPr lang="ru-RU" sz="1050" b="0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ситуаций</a:t>
                      </a:r>
                      <a:r>
                        <a:rPr lang="ru-RU" sz="1050" b="0" spc="-4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природного</a:t>
                      </a:r>
                      <a:r>
                        <a:rPr lang="ru-RU" sz="1050" b="0" spc="-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-2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техногенного</a:t>
                      </a:r>
                      <a:r>
                        <a:rPr lang="ru-RU" sz="1050" b="0" spc="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характера,</a:t>
                      </a:r>
                      <a:r>
                        <a:rPr lang="ru-RU" sz="1050" b="0" spc="2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пожарная</a:t>
                      </a:r>
                      <a:r>
                        <a:rPr lang="ru-RU" sz="105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безопасность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 marR="7493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29 091,2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31 272,5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38 462,0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938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38 362,0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38 362,0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80586"/>
                  </a:ext>
                </a:extLst>
              </a:tr>
              <a:tr h="260914">
                <a:tc>
                  <a:txBody>
                    <a:bodyPr/>
                    <a:lstStyle/>
                    <a:p>
                      <a:pPr marR="78740" algn="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spcBef>
                          <a:spcPts val="25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Национальная</a:t>
                      </a:r>
                      <a:r>
                        <a:rPr lang="ru-RU" sz="1050" b="1" spc="1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экономика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7493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287 338,5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29845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155 997,6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29845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157 107,7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100,7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129 977,4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134 895,7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179533"/>
                  </a:ext>
                </a:extLst>
              </a:tr>
              <a:tr h="232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8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Сельское</a:t>
                      </a:r>
                      <a:r>
                        <a:rPr lang="ru-RU" sz="1050" b="0" spc="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хозяйство</a:t>
                      </a:r>
                      <a:r>
                        <a:rPr lang="ru-RU" sz="1050" b="0" spc="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1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рыболовство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39 568,9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46 961,7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45 837,4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97,6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48 997,5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48 405,4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4671"/>
                  </a:ext>
                </a:extLst>
              </a:tr>
              <a:tr h="196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8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Транспорт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9 997,5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9 955,4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9 960,1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3 600,0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3 600,0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81574"/>
                  </a:ext>
                </a:extLst>
              </a:tr>
              <a:tr h="313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Дорожное</a:t>
                      </a:r>
                      <a:r>
                        <a:rPr lang="ru-RU" sz="1050" b="0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хозяйство</a:t>
                      </a:r>
                      <a:r>
                        <a:rPr lang="ru-RU" sz="1050" b="0" spc="7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(дорожные</a:t>
                      </a:r>
                      <a:r>
                        <a:rPr lang="ru-RU" sz="1050" b="0" spc="12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фонды)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190 468,8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76 078,0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80 828,9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106,2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56 898,6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62 409,0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20461"/>
                  </a:ext>
                </a:extLst>
              </a:tr>
              <a:tr h="1568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8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05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Связь</a:t>
                      </a:r>
                      <a:r>
                        <a:rPr lang="ru-RU" sz="1050" b="0" spc="-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050" b="0" spc="-7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информатика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 marR="74930" algn="ctr">
                        <a:lnSpc>
                          <a:spcPts val="1095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670,2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lnSpc>
                          <a:spcPts val="1095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385,0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9845" algn="ctr">
                        <a:lnSpc>
                          <a:spcPts val="1095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548,0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095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142,3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095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548,0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310" algn="ctr">
                        <a:lnSpc>
                          <a:spcPts val="1095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548,0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6206"/>
                  </a:ext>
                </a:extLst>
              </a:tr>
              <a:tr h="307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98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050" b="0" spc="1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r>
                        <a:rPr lang="ru-RU" sz="1050" b="0" spc="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050" b="0" spc="10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r>
                        <a:rPr lang="ru-RU" sz="1050" b="0" spc="8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национальной</a:t>
                      </a:r>
                      <a:r>
                        <a:rPr lang="ru-RU" sz="1050" b="0" spc="-2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экономики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74930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46 633,1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22 617,5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29845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19 933,3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0480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88,1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19 933,3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 algn="ct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19 933,3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12133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6792E3-A674-689E-BC22-D1D0CA61F1E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30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484395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3015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СВЕДЕНИЯ О РАСХОДАХ БЮДЖЕТА ГОРОДСКОГО ОКРУГА СЕМЕНОВСКИЙ ПО РАЗДЕЛАМ И ПОДРАЗДЕЛАМ БЮДЖЕТНОЙ КЛАССИФИКАЦИИ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3A5EE1D-A8CB-40A1-8809-7231E6178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824237"/>
              </p:ext>
            </p:extLst>
          </p:nvPr>
        </p:nvGraphicFramePr>
        <p:xfrm>
          <a:off x="42788" y="961147"/>
          <a:ext cx="6772423" cy="80907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3564">
                  <a:extLst>
                    <a:ext uri="{9D8B030D-6E8A-4147-A177-3AD203B41FA5}">
                      <a16:colId xmlns:a16="http://schemas.microsoft.com/office/drawing/2014/main" val="3958937941"/>
                    </a:ext>
                  </a:extLst>
                </a:gridCol>
                <a:gridCol w="1791749">
                  <a:extLst>
                    <a:ext uri="{9D8B030D-6E8A-4147-A177-3AD203B41FA5}">
                      <a16:colId xmlns:a16="http://schemas.microsoft.com/office/drawing/2014/main" val="2212345482"/>
                    </a:ext>
                  </a:extLst>
                </a:gridCol>
                <a:gridCol w="827499">
                  <a:extLst>
                    <a:ext uri="{9D8B030D-6E8A-4147-A177-3AD203B41FA5}">
                      <a16:colId xmlns:a16="http://schemas.microsoft.com/office/drawing/2014/main" val="22721752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42109056"/>
                    </a:ext>
                  </a:extLst>
                </a:gridCol>
                <a:gridCol w="904040">
                  <a:extLst>
                    <a:ext uri="{9D8B030D-6E8A-4147-A177-3AD203B41FA5}">
                      <a16:colId xmlns:a16="http://schemas.microsoft.com/office/drawing/2014/main" val="3362388731"/>
                    </a:ext>
                  </a:extLst>
                </a:gridCol>
                <a:gridCol w="485025">
                  <a:extLst>
                    <a:ext uri="{9D8B030D-6E8A-4147-A177-3AD203B41FA5}">
                      <a16:colId xmlns:a16="http://schemas.microsoft.com/office/drawing/2014/main" val="3579624854"/>
                    </a:ext>
                  </a:extLst>
                </a:gridCol>
                <a:gridCol w="870922">
                  <a:extLst>
                    <a:ext uri="{9D8B030D-6E8A-4147-A177-3AD203B41FA5}">
                      <a16:colId xmlns:a16="http://schemas.microsoft.com/office/drawing/2014/main" val="64788824"/>
                    </a:ext>
                  </a:extLst>
                </a:gridCol>
                <a:gridCol w="745224">
                  <a:extLst>
                    <a:ext uri="{9D8B030D-6E8A-4147-A177-3AD203B41FA5}">
                      <a16:colId xmlns:a16="http://schemas.microsoft.com/office/drawing/2014/main" val="2813804176"/>
                    </a:ext>
                  </a:extLst>
                </a:gridCol>
              </a:tblGrid>
              <a:tr h="1102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985" marR="382270" indent="-157480" algn="ctr"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Наименование расходов</a:t>
                      </a:r>
                      <a:r>
                        <a:rPr lang="ru-RU" sz="1050" spc="-28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spc="-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(раздел,</a:t>
                      </a:r>
                      <a:r>
                        <a:rPr lang="ru-RU" sz="1050" spc="-7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подраздел)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ts val="840"/>
                        </a:lnSpc>
                        <a:spcBef>
                          <a:spcPts val="4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Исполнено </a:t>
                      </a:r>
                    </a:p>
                    <a:p>
                      <a:pPr marL="99695" algn="ctr">
                        <a:lnSpc>
                          <a:spcPts val="840"/>
                        </a:lnSpc>
                        <a:spcBef>
                          <a:spcPts val="4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за 2022год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0640" marR="63500" algn="ctr">
                        <a:lnSpc>
                          <a:spcPts val="965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40005" marR="63500" algn="ctr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0330" marR="79375" algn="ctr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 2024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8740" marR="44450" algn="ctr">
                        <a:lnSpc>
                          <a:spcPts val="965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50" spc="1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050" spc="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78740" marR="43180" algn="ctr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13995" marR="74930" indent="-143510" algn="ctr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</a:t>
                      </a:r>
                    </a:p>
                    <a:p>
                      <a:pPr marL="63500" algn="ctr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2025 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0" marR="71755" indent="-143510" algn="ctr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</a:t>
                      </a:r>
                    </a:p>
                    <a:p>
                      <a:pPr marL="77470" algn="ctr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ru-RU" sz="1050" spc="3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5785071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marR="90805" algn="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Жилищно-коммунальное</a:t>
                      </a:r>
                      <a:r>
                        <a:rPr lang="ru-RU" sz="1100" b="1" spc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хозяйство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895" algn="ct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517 583,6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223 566,6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210 570,8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1275" algn="ct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94,2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180 481,2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9060" algn="ct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189 088,4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24216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Жилищное</a:t>
                      </a:r>
                      <a:r>
                        <a:rPr lang="ru-RU" sz="1100" b="0" spc="-2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хозяйство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113 452,5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7 899,0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11 929,5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151,0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13 926,4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7 533,6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045798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Коммунальное</a:t>
                      </a:r>
                      <a:r>
                        <a:rPr lang="ru-RU" sz="1100" b="0" spc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хозяйство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220 302,0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94 984,1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74 743,1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78,7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58 669,0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73 669,0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819044"/>
                  </a:ext>
                </a:extLst>
              </a:tr>
              <a:tr h="37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112 634,3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113 952,4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116 261,3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100 248,9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0965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100 248,9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17245"/>
                  </a:ext>
                </a:extLst>
              </a:tr>
              <a:tr h="698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100" b="0" spc="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r>
                        <a:rPr lang="ru-RU" sz="1100" b="0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b="0" spc="7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r>
                        <a:rPr lang="ru-RU" sz="1100" b="0" spc="5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жилищно-</a:t>
                      </a:r>
                      <a:r>
                        <a:rPr lang="ru-RU" sz="1100" b="0" spc="-2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коммунального</a:t>
                      </a:r>
                      <a:r>
                        <a:rPr lang="ru-RU" sz="1100" b="0" spc="-5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хозяйства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71 194,8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6 731,1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7 636,9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113,5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7 636,9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986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7 636,9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107297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 marR="90805" algn="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Охрана</a:t>
                      </a:r>
                      <a:r>
                        <a:rPr lang="ru-RU" sz="1100" b="1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окружающей</a:t>
                      </a:r>
                      <a:r>
                        <a:rPr lang="ru-RU" sz="1100" b="1" spc="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среды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89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73 158,3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225 252,3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907,7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127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907,0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906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907,7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095467"/>
                  </a:ext>
                </a:extLst>
              </a:tr>
              <a:tr h="526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Сбор,</a:t>
                      </a:r>
                      <a:r>
                        <a:rPr lang="ru-RU" sz="1100" b="0" spc="6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удаление</a:t>
                      </a:r>
                      <a:r>
                        <a:rPr lang="ru-RU" sz="1100" b="0" spc="8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отходов</a:t>
                      </a:r>
                      <a:r>
                        <a:rPr lang="ru-RU" sz="1100" b="0" spc="7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b="0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очистка</a:t>
                      </a:r>
                      <a:r>
                        <a:rPr lang="ru-RU" sz="1100" b="0" spc="-2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сточных</a:t>
                      </a:r>
                      <a:r>
                        <a:rPr lang="ru-RU" sz="1100" b="0" spc="-7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вод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69 502,5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221 144,7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096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480888"/>
                  </a:ext>
                </a:extLst>
              </a:tr>
              <a:tr h="698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Охрана объектов растительного и</a:t>
                      </a:r>
                      <a:r>
                        <a:rPr lang="ru-RU" sz="110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животного</a:t>
                      </a:r>
                      <a:r>
                        <a:rPr lang="ru-RU" sz="1100" b="0" spc="2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мира</a:t>
                      </a:r>
                      <a:r>
                        <a:rPr lang="ru-RU" sz="1100" b="0" spc="4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b="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среды</a:t>
                      </a:r>
                      <a:r>
                        <a:rPr lang="ru-RU" sz="1100" b="0" spc="5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их</a:t>
                      </a:r>
                      <a:r>
                        <a:rPr lang="ru-RU" sz="1100" b="0" spc="4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обитания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1 009,5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852,0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907,7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106,5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764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907,7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907,7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285446"/>
                  </a:ext>
                </a:extLst>
              </a:tr>
              <a:tr h="342407">
                <a:tc>
                  <a:txBody>
                    <a:bodyPr/>
                    <a:lstStyle/>
                    <a:p>
                      <a:pPr marR="90805" algn="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89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1 066 187,4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1 770 336,5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1 221 976,6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127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69,0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1 219 751,2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604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1 221198,0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638216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Дошкольное</a:t>
                      </a:r>
                      <a:r>
                        <a:rPr lang="ru-RU" sz="1100" b="0" spc="-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333 706,8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357 831,8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402 733,2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112,5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403 833,2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401 933,2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058164"/>
                  </a:ext>
                </a:extLst>
              </a:tr>
              <a:tr h="3424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Общее</a:t>
                      </a:r>
                      <a:r>
                        <a:rPr lang="ru-RU" sz="1100" b="0" spc="-7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608 161,1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80010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1 270 447,3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80010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655 711,1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51,6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651 078,1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658 435,6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485033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Дополнительное</a:t>
                      </a:r>
                      <a:r>
                        <a:rPr lang="ru-RU" sz="1100" b="0" spc="12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r>
                        <a:rPr lang="ru-RU" sz="1100" b="0" spc="1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детей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49 313,3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57 305,0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55 598,3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97,0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56 905,9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53 100,9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103499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Молодежная</a:t>
                      </a:r>
                      <a:r>
                        <a:rPr lang="ru-RU" sz="1100" b="0" spc="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политика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11 004,7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14 017,8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2 093,2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2 093,2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2 093,2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57630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100" b="0" spc="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r>
                        <a:rPr lang="ru-RU" sz="1100" b="0" spc="5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b="0" spc="7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r>
                        <a:rPr lang="ru-RU" sz="1100" b="0" spc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образования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64 001,5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70 734,6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105 840,8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149,6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105 840,8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096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105 635,1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008940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 marR="90805" algn="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Культура,</a:t>
                      </a:r>
                      <a:r>
                        <a:rPr lang="ru-RU" sz="1100" b="1" spc="19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кинематография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89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217 845,7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166 929,3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001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189 482,2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127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113,5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187 984,0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906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195 064,0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68835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183 231,5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131 054,7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147 062,7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112,2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146 414,5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096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153 494,5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063275"/>
                  </a:ext>
                </a:extLst>
              </a:tr>
              <a:tr h="4964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320675">
                        <a:lnSpc>
                          <a:spcPct val="98000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100" b="0" spc="-2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r>
                        <a:rPr lang="ru-RU" sz="1100" b="0" spc="-4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b="0" spc="-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r>
                        <a:rPr lang="ru-RU" sz="1100" b="0" spc="-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культуры,</a:t>
                      </a:r>
                      <a:r>
                        <a:rPr lang="ru-RU" sz="1100" b="0" spc="-28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кинематографии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8260" algn="ctr"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34 614,2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35 874,6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80010" algn="ctr"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42 419,5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3815" algn="ctr"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118,2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7640" algn="ctr"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41 569,5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l"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41 569,5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115219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3F2A299-B241-AC3B-463F-3125A06B85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31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49166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28600" y="422076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СВЕДЕНИЯ О РАСХОДАХ БЮДЖЕТА ГОРОДСКОГО </a:t>
            </a:r>
            <a:endParaRPr lang="en-US" sz="16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ОКРУГА СЕМЕНОВСКИЙ ПО РАЗДЕЛАМ И </a:t>
            </a:r>
            <a:endParaRPr lang="en-US" sz="16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ПОДРАЗДЕЛАМ БЮДЖЕТНОЙ КЛАССИФИКАЦИИ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A214BC33-EF37-459B-8ABE-5464CF1BB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69744"/>
              </p:ext>
            </p:extLst>
          </p:nvPr>
        </p:nvGraphicFramePr>
        <p:xfrm>
          <a:off x="76198" y="2080077"/>
          <a:ext cx="6705600" cy="70317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4696">
                  <a:extLst>
                    <a:ext uri="{9D8B030D-6E8A-4147-A177-3AD203B41FA5}">
                      <a16:colId xmlns:a16="http://schemas.microsoft.com/office/drawing/2014/main" val="3225059168"/>
                    </a:ext>
                  </a:extLst>
                </a:gridCol>
                <a:gridCol w="1670306">
                  <a:extLst>
                    <a:ext uri="{9D8B030D-6E8A-4147-A177-3AD203B41FA5}">
                      <a16:colId xmlns:a16="http://schemas.microsoft.com/office/drawing/2014/main" val="325776867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79315415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9683623"/>
                    </a:ext>
                  </a:extLst>
                </a:gridCol>
                <a:gridCol w="841780">
                  <a:extLst>
                    <a:ext uri="{9D8B030D-6E8A-4147-A177-3AD203B41FA5}">
                      <a16:colId xmlns:a16="http://schemas.microsoft.com/office/drawing/2014/main" val="485213194"/>
                    </a:ext>
                  </a:extLst>
                </a:gridCol>
                <a:gridCol w="535914">
                  <a:extLst>
                    <a:ext uri="{9D8B030D-6E8A-4147-A177-3AD203B41FA5}">
                      <a16:colId xmlns:a16="http://schemas.microsoft.com/office/drawing/2014/main" val="18560287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41777642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627790697"/>
                    </a:ext>
                  </a:extLst>
                </a:gridCol>
              </a:tblGrid>
              <a:tr h="295015">
                <a:tc>
                  <a:txBody>
                    <a:bodyPr/>
                    <a:lstStyle/>
                    <a:p>
                      <a:pPr marR="57150" algn="r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l">
                        <a:spcBef>
                          <a:spcPts val="78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Социальная</a:t>
                      </a:r>
                      <a:r>
                        <a:rPr lang="ru-RU" sz="1100" b="1" spc="7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политика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54 843,2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47 409,7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52 513,9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" marR="8763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110,8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8763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54 690,2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55 413,2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771297"/>
                  </a:ext>
                </a:extLst>
              </a:tr>
              <a:tr h="547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Пенсионное</a:t>
                      </a:r>
                      <a:r>
                        <a:rPr lang="ru-RU" sz="1100" spc="1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87630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9 649,6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10 000,0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11 613,0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116,1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11 613,0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11 613,0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20651"/>
                  </a:ext>
                </a:extLst>
              </a:tr>
              <a:tr h="4869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Социальное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населения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10 708,6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5 822,2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1 440,4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243,7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1 440,4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1 440,4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654856"/>
                  </a:ext>
                </a:extLst>
              </a:tr>
              <a:tr h="312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Охрана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семьи</a:t>
                      </a:r>
                      <a:r>
                        <a:rPr lang="ru-RU" sz="1100" spc="-4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spc="-2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детства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ctr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  32 605,2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29 643,6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36 596,2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123,5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38 772,5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39 495,5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334677"/>
                  </a:ext>
                </a:extLst>
              </a:tr>
              <a:tr h="473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108585">
                        <a:lnSpc>
                          <a:spcPct val="98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r>
                        <a:rPr lang="ru-RU" sz="1100" spc="-7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spc="-6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r>
                        <a:rPr lang="ru-RU" sz="1100" spc="-8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социальной</a:t>
                      </a:r>
                      <a:r>
                        <a:rPr lang="ru-RU" sz="1100" spc="-3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политики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87630"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1 879,8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1 943,9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2 864,3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147,3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2 864,3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2 864,3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854366"/>
                  </a:ext>
                </a:extLst>
              </a:tr>
              <a:tr h="333094">
                <a:tc>
                  <a:txBody>
                    <a:bodyPr/>
                    <a:lstStyle/>
                    <a:p>
                      <a:pPr marR="57150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Физическая</a:t>
                      </a:r>
                      <a:r>
                        <a:rPr lang="ru-RU" sz="1100" b="1" spc="6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  <a:r>
                        <a:rPr lang="ru-RU" sz="1100" b="1" spc="8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b="1" spc="7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спорт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87630" algn="ctr"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86 412,2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105 042,0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138 154,5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" marR="87630" algn="ctr"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131,5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87630" algn="ctr"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105 082,0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105 582,0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762157"/>
                  </a:ext>
                </a:extLst>
              </a:tr>
              <a:tr h="333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Физическая культура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13 372,6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13 372,6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13 372,6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609613"/>
                  </a:ext>
                </a:extLst>
              </a:tr>
              <a:tr h="333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Массовый</a:t>
                      </a:r>
                      <a:r>
                        <a:rPr lang="ru-RU" sz="1100" spc="1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спорт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41 664,8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43 898,7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50 829,7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115,8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53 829,7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52 829,7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97271"/>
                  </a:ext>
                </a:extLst>
              </a:tr>
              <a:tr h="418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Спорт</a:t>
                      </a:r>
                      <a:r>
                        <a:rPr lang="ru-RU" sz="1100" spc="7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высших</a:t>
                      </a:r>
                      <a:r>
                        <a:rPr lang="ru-RU" sz="1100" spc="8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достижений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26 055,4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25 593,3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32 187,5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125,8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30 756,0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31 556,0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497978"/>
                  </a:ext>
                </a:extLst>
              </a:tr>
              <a:tr h="481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93980">
                        <a:lnSpc>
                          <a:spcPct val="98000"/>
                        </a:lnSpc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lang="ru-RU" sz="1100" spc="-5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r>
                        <a:rPr lang="ru-RU" sz="1100" spc="-7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spc="-6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r>
                        <a:rPr lang="ru-RU" sz="1100" spc="-7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физической</a:t>
                      </a:r>
                      <a:r>
                        <a:rPr lang="ru-RU" sz="1100" spc="-3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культуры</a:t>
                      </a:r>
                      <a:r>
                        <a:rPr lang="ru-RU" sz="1100" spc="-7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spc="-8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спорта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2250" marR="8763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18 692,0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35 550,0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41 764,7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8763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117,5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8763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41 764,7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41 764,7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88171"/>
                  </a:ext>
                </a:extLst>
              </a:tr>
              <a:tr h="327794">
                <a:tc>
                  <a:txBody>
                    <a:bodyPr/>
                    <a:lstStyle/>
                    <a:p>
                      <a:pPr marR="57150" algn="r"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Средства</a:t>
                      </a:r>
                      <a:r>
                        <a:rPr lang="ru-RU" sz="1100" b="1" spc="16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массовой</a:t>
                      </a:r>
                      <a:r>
                        <a:rPr lang="ru-RU" sz="1100" b="1" spc="11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информации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3 087,8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3 518,3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11 053,8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314,2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8 053,8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8 053,8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313232"/>
                  </a:ext>
                </a:extLst>
              </a:tr>
              <a:tr h="2500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Телевидение и радиовещание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2250" algn="ctr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6 500,0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3 500,0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3 500,0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83216"/>
                  </a:ext>
                </a:extLst>
              </a:tr>
              <a:tr h="4710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Периодическая</a:t>
                      </a:r>
                      <a:r>
                        <a:rPr lang="ru-RU" sz="1100" spc="-3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печать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spc="-2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издательства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2250" algn="ctr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3 087,8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3 518,3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4 553,8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4 553,8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8763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4 553,8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703362"/>
                  </a:ext>
                </a:extLst>
              </a:tr>
              <a:tr h="643671">
                <a:tc>
                  <a:txBody>
                    <a:bodyPr/>
                    <a:lstStyle/>
                    <a:p>
                      <a:pPr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57150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287020">
                        <a:spcBef>
                          <a:spcPts val="830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Обслуживание</a:t>
                      </a:r>
                      <a:r>
                        <a:rPr lang="ru-RU" sz="1100" b="1" spc="-4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государственного</a:t>
                      </a:r>
                      <a:r>
                        <a:rPr lang="ru-RU" sz="1100" b="1" spc="-3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100" b="1" spc="-25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муниципального</a:t>
                      </a:r>
                      <a:r>
                        <a:rPr lang="ru-RU" sz="1100" b="1" spc="-6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долга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4287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5240" marR="2794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1910" marR="7429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959413"/>
                  </a:ext>
                </a:extLst>
              </a:tr>
              <a:tr h="327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Обслуживание</a:t>
                      </a:r>
                      <a:r>
                        <a:rPr lang="ru-RU" sz="1100" spc="-7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государственного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долга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875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85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85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68687"/>
                  </a:ext>
                </a:extLst>
              </a:tr>
              <a:tr h="400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Условно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утверждаемые</a:t>
                      </a:r>
                      <a:r>
                        <a:rPr lang="ru-RU" sz="1100" spc="-7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расходы</a:t>
                      </a: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31 669,9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66 438,1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2845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l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57785" algn="l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906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2 475 795,3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382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2 864 087,5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382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2 166 407,1 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75,6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2 137 678,9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2 195 978,7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95321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37CEA79-BBD5-4BBC-B3ED-825FED99B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345661"/>
              </p:ext>
            </p:extLst>
          </p:nvPr>
        </p:nvGraphicFramePr>
        <p:xfrm>
          <a:off x="76198" y="1368877"/>
          <a:ext cx="6699506" cy="685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5740">
                  <a:extLst>
                    <a:ext uri="{9D8B030D-6E8A-4147-A177-3AD203B41FA5}">
                      <a16:colId xmlns:a16="http://schemas.microsoft.com/office/drawing/2014/main" val="11817334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141355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94081181"/>
                    </a:ext>
                  </a:extLst>
                </a:gridCol>
                <a:gridCol w="754860">
                  <a:extLst>
                    <a:ext uri="{9D8B030D-6E8A-4147-A177-3AD203B41FA5}">
                      <a16:colId xmlns:a16="http://schemas.microsoft.com/office/drawing/2014/main" val="175662515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8834151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739177022"/>
                    </a:ext>
                  </a:extLst>
                </a:gridCol>
                <a:gridCol w="845340">
                  <a:extLst>
                    <a:ext uri="{9D8B030D-6E8A-4147-A177-3AD203B41FA5}">
                      <a16:colId xmlns:a16="http://schemas.microsoft.com/office/drawing/2014/main" val="3142519616"/>
                    </a:ext>
                  </a:extLst>
                </a:gridCol>
                <a:gridCol w="748766">
                  <a:extLst>
                    <a:ext uri="{9D8B030D-6E8A-4147-A177-3AD203B41FA5}">
                      <a16:colId xmlns:a16="http://schemas.microsoft.com/office/drawing/2014/main" val="411357046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985" marR="382270" indent="-157480"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Наименование расходов</a:t>
                      </a:r>
                      <a:r>
                        <a:rPr lang="ru-RU" sz="1050" spc="-28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spc="-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(раздел,</a:t>
                      </a:r>
                      <a:r>
                        <a:rPr lang="ru-RU" sz="1050" spc="-7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подраздел)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840"/>
                        </a:lnSpc>
                        <a:spcBef>
                          <a:spcPts val="4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Исполнено </a:t>
                      </a:r>
                    </a:p>
                    <a:p>
                      <a:pPr marL="99695">
                        <a:lnSpc>
                          <a:spcPts val="840"/>
                        </a:lnSpc>
                        <a:spcBef>
                          <a:spcPts val="4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за 2022год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0640" marR="63500" algn="ctr">
                        <a:lnSpc>
                          <a:spcPts val="965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40005" marR="63500" algn="ctr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0330" marR="79375" algn="ctr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 2024год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8740" marR="44450" algn="ctr">
                        <a:lnSpc>
                          <a:spcPts val="965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50" spc="15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050" spc="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78740" marR="43180" algn="ctr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13995" marR="74930" indent="-14351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</a:t>
                      </a:r>
                    </a:p>
                    <a:p>
                      <a:pPr marL="63500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2025 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0" marR="71755" indent="-14351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1050" spc="-21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на</a:t>
                      </a:r>
                    </a:p>
                    <a:p>
                      <a:pPr marL="77470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ru-RU" sz="1050" spc="3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0675682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D234F05-85C8-5C0B-46D6-4221C00CFE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32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172183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48">
            <a:extLst>
              <a:ext uri="{FF2B5EF4-FFF2-40B4-BE49-F238E27FC236}">
                <a16:creationId xmlns:a16="http://schemas.microsoft.com/office/drawing/2014/main" id="{B336E98F-644D-D1C7-2CC9-102EAA4ED254}"/>
              </a:ext>
            </a:extLst>
          </p:cNvPr>
          <p:cNvGrpSpPr/>
          <p:nvPr/>
        </p:nvGrpSpPr>
        <p:grpSpPr>
          <a:xfrm>
            <a:off x="3892301" y="4790365"/>
            <a:ext cx="2557780" cy="1562735"/>
            <a:chOff x="463301" y="4881363"/>
            <a:chExt cx="2557780" cy="1562735"/>
          </a:xfrm>
        </p:grpSpPr>
        <p:pic>
          <p:nvPicPr>
            <p:cNvPr id="6" name="object 49">
              <a:extLst>
                <a:ext uri="{FF2B5EF4-FFF2-40B4-BE49-F238E27FC236}">
                  <a16:creationId xmlns:a16="http://schemas.microsoft.com/office/drawing/2014/main" id="{07F41F67-C97C-758F-63EE-094CCAC456B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301" y="4881363"/>
              <a:ext cx="2557261" cy="1562117"/>
            </a:xfrm>
            <a:prstGeom prst="rect">
              <a:avLst/>
            </a:prstGeom>
          </p:spPr>
        </p:pic>
        <p:pic>
          <p:nvPicPr>
            <p:cNvPr id="7" name="object 50">
              <a:extLst>
                <a:ext uri="{FF2B5EF4-FFF2-40B4-BE49-F238E27FC236}">
                  <a16:creationId xmlns:a16="http://schemas.microsoft.com/office/drawing/2014/main" id="{867494A6-645A-4FDB-914F-C01EDE9E13F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4920996"/>
              <a:ext cx="2403348" cy="1135379"/>
            </a:xfrm>
            <a:prstGeom prst="rect">
              <a:avLst/>
            </a:prstGeom>
          </p:spPr>
        </p:pic>
        <p:sp>
          <p:nvSpPr>
            <p:cNvPr id="8" name="object 51">
              <a:extLst>
                <a:ext uri="{FF2B5EF4-FFF2-40B4-BE49-F238E27FC236}">
                  <a16:creationId xmlns:a16="http://schemas.microsoft.com/office/drawing/2014/main" id="{F1F4EF88-8C15-4DF6-F009-EABB76DC8A2A}"/>
                </a:ext>
              </a:extLst>
            </p:cNvPr>
            <p:cNvSpPr/>
            <p:nvPr/>
          </p:nvSpPr>
          <p:spPr>
            <a:xfrm>
              <a:off x="480098" y="4898644"/>
              <a:ext cx="2469515" cy="1474470"/>
            </a:xfrm>
            <a:custGeom>
              <a:avLst/>
              <a:gdLst/>
              <a:ahLst/>
              <a:cxnLst/>
              <a:rect l="l" t="t" r="r" b="b"/>
              <a:pathLst>
                <a:path w="2469515" h="1474470">
                  <a:moveTo>
                    <a:pt x="2317457" y="0"/>
                  </a:moveTo>
                  <a:lnTo>
                    <a:pt x="151676" y="0"/>
                  </a:lnTo>
                  <a:lnTo>
                    <a:pt x="103734" y="7723"/>
                  </a:lnTo>
                  <a:lnTo>
                    <a:pt x="62097" y="29236"/>
                  </a:lnTo>
                  <a:lnTo>
                    <a:pt x="29264" y="62051"/>
                  </a:lnTo>
                  <a:lnTo>
                    <a:pt x="7732" y="103680"/>
                  </a:lnTo>
                  <a:lnTo>
                    <a:pt x="0" y="151637"/>
                  </a:lnTo>
                  <a:lnTo>
                    <a:pt x="0" y="1322577"/>
                  </a:lnTo>
                  <a:lnTo>
                    <a:pt x="7732" y="1370486"/>
                  </a:lnTo>
                  <a:lnTo>
                    <a:pt x="29264" y="1412109"/>
                  </a:lnTo>
                  <a:lnTo>
                    <a:pt x="62097" y="1444943"/>
                  </a:lnTo>
                  <a:lnTo>
                    <a:pt x="103734" y="1466480"/>
                  </a:lnTo>
                  <a:lnTo>
                    <a:pt x="151676" y="1474215"/>
                  </a:lnTo>
                  <a:lnTo>
                    <a:pt x="2317457" y="1474215"/>
                  </a:lnTo>
                  <a:lnTo>
                    <a:pt x="2365415" y="1466480"/>
                  </a:lnTo>
                  <a:lnTo>
                    <a:pt x="2407044" y="1444943"/>
                  </a:lnTo>
                  <a:lnTo>
                    <a:pt x="2439859" y="1412109"/>
                  </a:lnTo>
                  <a:lnTo>
                    <a:pt x="2461372" y="1370486"/>
                  </a:lnTo>
                  <a:lnTo>
                    <a:pt x="2469095" y="1322577"/>
                  </a:lnTo>
                  <a:lnTo>
                    <a:pt x="2469095" y="151637"/>
                  </a:lnTo>
                  <a:lnTo>
                    <a:pt x="2461372" y="103680"/>
                  </a:lnTo>
                  <a:lnTo>
                    <a:pt x="2439859" y="62051"/>
                  </a:lnTo>
                  <a:lnTo>
                    <a:pt x="2407044" y="29236"/>
                  </a:lnTo>
                  <a:lnTo>
                    <a:pt x="2365415" y="7723"/>
                  </a:lnTo>
                  <a:lnTo>
                    <a:pt x="2317457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6" name="object 13">
            <a:extLst>
              <a:ext uri="{FF2B5EF4-FFF2-40B4-BE49-F238E27FC236}">
                <a16:creationId xmlns:a16="http://schemas.microsoft.com/office/drawing/2014/main" id="{E23A5519-0C7B-48C5-83A8-A308D0F13B95}"/>
              </a:ext>
            </a:extLst>
          </p:cNvPr>
          <p:cNvSpPr/>
          <p:nvPr/>
        </p:nvSpPr>
        <p:spPr>
          <a:xfrm>
            <a:off x="3907089" y="3719949"/>
            <a:ext cx="2468880" cy="972185"/>
          </a:xfrm>
          <a:custGeom>
            <a:avLst/>
            <a:gdLst/>
            <a:ahLst/>
            <a:cxnLst/>
            <a:rect l="l" t="t" r="r" b="b"/>
            <a:pathLst>
              <a:path w="2468880" h="972185">
                <a:moveTo>
                  <a:pt x="2468841" y="0"/>
                </a:moveTo>
                <a:lnTo>
                  <a:pt x="0" y="0"/>
                </a:lnTo>
                <a:lnTo>
                  <a:pt x="0" y="486029"/>
                </a:lnTo>
                <a:lnTo>
                  <a:pt x="1234401" y="972185"/>
                </a:lnTo>
                <a:lnTo>
                  <a:pt x="2468841" y="486029"/>
                </a:lnTo>
                <a:lnTo>
                  <a:pt x="2468841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773" y="3742459"/>
            <a:ext cx="2468880" cy="972185"/>
          </a:xfrm>
          <a:custGeom>
            <a:avLst/>
            <a:gdLst/>
            <a:ahLst/>
            <a:cxnLst/>
            <a:rect l="l" t="t" r="r" b="b"/>
            <a:pathLst>
              <a:path w="2468880" h="972185">
                <a:moveTo>
                  <a:pt x="2468841" y="0"/>
                </a:moveTo>
                <a:lnTo>
                  <a:pt x="0" y="0"/>
                </a:lnTo>
                <a:lnTo>
                  <a:pt x="0" y="486029"/>
                </a:lnTo>
                <a:lnTo>
                  <a:pt x="1234401" y="972185"/>
                </a:lnTo>
                <a:lnTo>
                  <a:pt x="2468841" y="486029"/>
                </a:lnTo>
                <a:lnTo>
                  <a:pt x="2468841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83637" y="3633100"/>
            <a:ext cx="1720850" cy="95026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90"/>
              </a:spcBef>
            </a:pPr>
            <a:r>
              <a:rPr sz="1400" spc="-1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sz="1400" spc="-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sz="1400" spc="-4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ог</a:t>
            </a:r>
            <a:r>
              <a:rPr sz="1400" spc="7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</a:t>
            </a:r>
            <a:r>
              <a:rPr sz="1400" spc="5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ммн</a:t>
            </a:r>
            <a:r>
              <a:rPr sz="1400" spc="7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  <a:r>
              <a:rPr sz="1400" spc="6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sz="1400" spc="-13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</a:t>
            </a:r>
            <a:r>
              <a:rPr sz="1400" spc="12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sz="1400" spc="-3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</a:t>
            </a:r>
            <a:r>
              <a:rPr sz="1400" spc="-4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sz="1400" spc="-2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</a:t>
            </a:r>
            <a:r>
              <a:rPr sz="1400" spc="-13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905" algn="ctr">
              <a:lnSpc>
                <a:spcPct val="100000"/>
              </a:lnSpc>
              <a:spcBef>
                <a:spcPts val="1125"/>
              </a:spcBef>
            </a:pP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lang="ru-RU" sz="1800" b="1" spc="-120" dirty="0">
                <a:solidFill>
                  <a:srgbClr val="FFFFFF"/>
                </a:solidFill>
                <a:latin typeface="Tahoma"/>
                <a:cs typeface="Tahoma"/>
              </a:rPr>
              <a:t>3,3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9334" y="3617193"/>
            <a:ext cx="1895475" cy="95026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90"/>
              </a:spcBef>
            </a:pPr>
            <a:r>
              <a:rPr sz="1400" spc="-1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sz="1400" spc="-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sz="1400" spc="4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</a:t>
            </a:r>
            <a:r>
              <a:rPr sz="1400" spc="5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sz="1400" spc="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мн</a:t>
            </a:r>
            <a:r>
              <a:rPr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  <a:r>
              <a:rPr sz="1400" spc="6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sz="1400" spc="-12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</a:t>
            </a:r>
            <a:r>
              <a:rPr sz="1400" spc="12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sz="1400" spc="-3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</a:t>
            </a:r>
            <a:r>
              <a:rPr sz="1400" spc="-4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sz="1400" spc="-2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</a:t>
            </a:r>
            <a:r>
              <a:rPr sz="1400" spc="-13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35" algn="ctr">
              <a:lnSpc>
                <a:spcPct val="100000"/>
              </a:lnSpc>
              <a:spcBef>
                <a:spcPts val="1125"/>
              </a:spcBef>
            </a:pPr>
            <a:r>
              <a:rPr lang="ru-RU" sz="1800" b="1" spc="-110" dirty="0">
                <a:solidFill>
                  <a:srgbClr val="FFFFFF"/>
                </a:solidFill>
                <a:latin typeface="Tahoma"/>
                <a:cs typeface="Tahoma"/>
              </a:rPr>
              <a:t>    6,7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92301" y="1234328"/>
            <a:ext cx="2406650" cy="2412619"/>
            <a:chOff x="3893895" y="1266189"/>
            <a:chExt cx="2406650" cy="2412619"/>
          </a:xfrm>
        </p:grpSpPr>
        <p:sp>
          <p:nvSpPr>
            <p:cNvPr id="21" name="object 21"/>
            <p:cNvSpPr/>
            <p:nvPr/>
          </p:nvSpPr>
          <p:spPr>
            <a:xfrm>
              <a:off x="3893895" y="1272793"/>
              <a:ext cx="2406650" cy="2406015"/>
            </a:xfrm>
            <a:custGeom>
              <a:avLst/>
              <a:gdLst/>
              <a:ahLst/>
              <a:cxnLst/>
              <a:rect l="l" t="t" r="r" b="b"/>
              <a:pathLst>
                <a:path w="2406650" h="2406015">
                  <a:moveTo>
                    <a:pt x="1203122" y="0"/>
                  </a:moveTo>
                  <a:lnTo>
                    <a:pt x="1203122" y="1202689"/>
                  </a:lnTo>
                  <a:lnTo>
                    <a:pt x="920928" y="33527"/>
                  </a:lnTo>
                  <a:lnTo>
                    <a:pt x="874132" y="45804"/>
                  </a:lnTo>
                  <a:lnTo>
                    <a:pt x="828248" y="59800"/>
                  </a:lnTo>
                  <a:lnTo>
                    <a:pt x="783305" y="75472"/>
                  </a:lnTo>
                  <a:lnTo>
                    <a:pt x="739328" y="92777"/>
                  </a:lnTo>
                  <a:lnTo>
                    <a:pt x="696344" y="111671"/>
                  </a:lnTo>
                  <a:lnTo>
                    <a:pt x="654378" y="132112"/>
                  </a:lnTo>
                  <a:lnTo>
                    <a:pt x="613459" y="154056"/>
                  </a:lnTo>
                  <a:lnTo>
                    <a:pt x="573612" y="177459"/>
                  </a:lnTo>
                  <a:lnTo>
                    <a:pt x="534864" y="202278"/>
                  </a:lnTo>
                  <a:lnTo>
                    <a:pt x="497241" y="228470"/>
                  </a:lnTo>
                  <a:lnTo>
                    <a:pt x="460770" y="255991"/>
                  </a:lnTo>
                  <a:lnTo>
                    <a:pt x="425478" y="284799"/>
                  </a:lnTo>
                  <a:lnTo>
                    <a:pt x="391390" y="314850"/>
                  </a:lnTo>
                  <a:lnTo>
                    <a:pt x="358534" y="346100"/>
                  </a:lnTo>
                  <a:lnTo>
                    <a:pt x="326936" y="378506"/>
                  </a:lnTo>
                  <a:lnTo>
                    <a:pt x="296623" y="412025"/>
                  </a:lnTo>
                  <a:lnTo>
                    <a:pt x="267620" y="446613"/>
                  </a:lnTo>
                  <a:lnTo>
                    <a:pt x="239955" y="482227"/>
                  </a:lnTo>
                  <a:lnTo>
                    <a:pt x="213655" y="518825"/>
                  </a:lnTo>
                  <a:lnTo>
                    <a:pt x="188744" y="556361"/>
                  </a:lnTo>
                  <a:lnTo>
                    <a:pt x="165251" y="594794"/>
                  </a:lnTo>
                  <a:lnTo>
                    <a:pt x="143202" y="634079"/>
                  </a:lnTo>
                  <a:lnTo>
                    <a:pt x="122622" y="674174"/>
                  </a:lnTo>
                  <a:lnTo>
                    <a:pt x="103540" y="715035"/>
                  </a:lnTo>
                  <a:lnTo>
                    <a:pt x="85980" y="756619"/>
                  </a:lnTo>
                  <a:lnTo>
                    <a:pt x="69971" y="798882"/>
                  </a:lnTo>
                  <a:lnTo>
                    <a:pt x="55537" y="841781"/>
                  </a:lnTo>
                  <a:lnTo>
                    <a:pt x="42707" y="885273"/>
                  </a:lnTo>
                  <a:lnTo>
                    <a:pt x="31506" y="929314"/>
                  </a:lnTo>
                  <a:lnTo>
                    <a:pt x="21960" y="973861"/>
                  </a:lnTo>
                  <a:lnTo>
                    <a:pt x="14097" y="1018871"/>
                  </a:lnTo>
                  <a:lnTo>
                    <a:pt x="7943" y="1064301"/>
                  </a:lnTo>
                  <a:lnTo>
                    <a:pt x="3525" y="1110106"/>
                  </a:lnTo>
                  <a:lnTo>
                    <a:pt x="868" y="1156244"/>
                  </a:lnTo>
                  <a:lnTo>
                    <a:pt x="0" y="1202671"/>
                  </a:lnTo>
                  <a:lnTo>
                    <a:pt x="946" y="1249344"/>
                  </a:lnTo>
                  <a:lnTo>
                    <a:pt x="3734" y="1296220"/>
                  </a:lnTo>
                  <a:lnTo>
                    <a:pt x="8391" y="1343255"/>
                  </a:lnTo>
                  <a:lnTo>
                    <a:pt x="14941" y="1390407"/>
                  </a:lnTo>
                  <a:lnTo>
                    <a:pt x="23413" y="1437630"/>
                  </a:lnTo>
                  <a:lnTo>
                    <a:pt x="33833" y="1484883"/>
                  </a:lnTo>
                  <a:lnTo>
                    <a:pt x="46109" y="1531680"/>
                  </a:lnTo>
                  <a:lnTo>
                    <a:pt x="60105" y="1577563"/>
                  </a:lnTo>
                  <a:lnTo>
                    <a:pt x="75777" y="1622506"/>
                  </a:lnTo>
                  <a:lnTo>
                    <a:pt x="93082" y="1666483"/>
                  </a:lnTo>
                  <a:lnTo>
                    <a:pt x="111977" y="1709468"/>
                  </a:lnTo>
                  <a:lnTo>
                    <a:pt x="132417" y="1751433"/>
                  </a:lnTo>
                  <a:lnTo>
                    <a:pt x="154361" y="1792352"/>
                  </a:lnTo>
                  <a:lnTo>
                    <a:pt x="177764" y="1832199"/>
                  </a:lnTo>
                  <a:lnTo>
                    <a:pt x="202583" y="1870947"/>
                  </a:lnTo>
                  <a:lnTo>
                    <a:pt x="228775" y="1908570"/>
                  </a:lnTo>
                  <a:lnTo>
                    <a:pt x="256297" y="1945041"/>
                  </a:lnTo>
                  <a:lnTo>
                    <a:pt x="285104" y="1980333"/>
                  </a:lnTo>
                  <a:lnTo>
                    <a:pt x="315155" y="2014421"/>
                  </a:lnTo>
                  <a:lnTo>
                    <a:pt x="346405" y="2047277"/>
                  </a:lnTo>
                  <a:lnTo>
                    <a:pt x="378811" y="2078875"/>
                  </a:lnTo>
                  <a:lnTo>
                    <a:pt x="412330" y="2109188"/>
                  </a:lnTo>
                  <a:lnTo>
                    <a:pt x="446918" y="2138191"/>
                  </a:lnTo>
                  <a:lnTo>
                    <a:pt x="482533" y="2165856"/>
                  </a:lnTo>
                  <a:lnTo>
                    <a:pt x="519130" y="2192157"/>
                  </a:lnTo>
                  <a:lnTo>
                    <a:pt x="556666" y="2217067"/>
                  </a:lnTo>
                  <a:lnTo>
                    <a:pt x="595099" y="2240560"/>
                  </a:lnTo>
                  <a:lnTo>
                    <a:pt x="634385" y="2262610"/>
                  </a:lnTo>
                  <a:lnTo>
                    <a:pt x="674480" y="2283189"/>
                  </a:lnTo>
                  <a:lnTo>
                    <a:pt x="715341" y="2302271"/>
                  </a:lnTo>
                  <a:lnTo>
                    <a:pt x="756924" y="2319831"/>
                  </a:lnTo>
                  <a:lnTo>
                    <a:pt x="799187" y="2335840"/>
                  </a:lnTo>
                  <a:lnTo>
                    <a:pt x="842086" y="2350274"/>
                  </a:lnTo>
                  <a:lnTo>
                    <a:pt x="885578" y="2363104"/>
                  </a:lnTo>
                  <a:lnTo>
                    <a:pt x="929619" y="2374306"/>
                  </a:lnTo>
                  <a:lnTo>
                    <a:pt x="974167" y="2383851"/>
                  </a:lnTo>
                  <a:lnTo>
                    <a:pt x="1019177" y="2391714"/>
                  </a:lnTo>
                  <a:lnTo>
                    <a:pt x="1064606" y="2397868"/>
                  </a:lnTo>
                  <a:lnTo>
                    <a:pt x="1110411" y="2402287"/>
                  </a:lnTo>
                  <a:lnTo>
                    <a:pt x="1156549" y="2404943"/>
                  </a:lnTo>
                  <a:lnTo>
                    <a:pt x="1202976" y="2405812"/>
                  </a:lnTo>
                  <a:lnTo>
                    <a:pt x="1249650" y="2404865"/>
                  </a:lnTo>
                  <a:lnTo>
                    <a:pt x="1296525" y="2402077"/>
                  </a:lnTo>
                  <a:lnTo>
                    <a:pt x="1343561" y="2397421"/>
                  </a:lnTo>
                  <a:lnTo>
                    <a:pt x="1390712" y="2390870"/>
                  </a:lnTo>
                  <a:lnTo>
                    <a:pt x="1437936" y="2382398"/>
                  </a:lnTo>
                  <a:lnTo>
                    <a:pt x="1485189" y="2371979"/>
                  </a:lnTo>
                  <a:lnTo>
                    <a:pt x="1531994" y="2359702"/>
                  </a:lnTo>
                  <a:lnTo>
                    <a:pt x="1577885" y="2345706"/>
                  </a:lnTo>
                  <a:lnTo>
                    <a:pt x="1622835" y="2330034"/>
                  </a:lnTo>
                  <a:lnTo>
                    <a:pt x="1666819" y="2312729"/>
                  </a:lnTo>
                  <a:lnTo>
                    <a:pt x="1709809" y="2293835"/>
                  </a:lnTo>
                  <a:lnTo>
                    <a:pt x="1751779" y="2273394"/>
                  </a:lnTo>
                  <a:lnTo>
                    <a:pt x="1792702" y="2251450"/>
                  </a:lnTo>
                  <a:lnTo>
                    <a:pt x="1832553" y="2228047"/>
                  </a:lnTo>
                  <a:lnTo>
                    <a:pt x="1871303" y="2203228"/>
                  </a:lnTo>
                  <a:lnTo>
                    <a:pt x="1908928" y="2177036"/>
                  </a:lnTo>
                  <a:lnTo>
                    <a:pt x="1945401" y="2149515"/>
                  </a:lnTo>
                  <a:lnTo>
                    <a:pt x="1980694" y="2120707"/>
                  </a:lnTo>
                  <a:lnTo>
                    <a:pt x="2014782" y="2090656"/>
                  </a:lnTo>
                  <a:lnTo>
                    <a:pt x="2047639" y="2059406"/>
                  </a:lnTo>
                  <a:lnTo>
                    <a:pt x="2079236" y="2027000"/>
                  </a:lnTo>
                  <a:lnTo>
                    <a:pt x="2109549" y="1993481"/>
                  </a:lnTo>
                  <a:lnTo>
                    <a:pt x="2138550" y="1958893"/>
                  </a:lnTo>
                  <a:lnTo>
                    <a:pt x="2166214" y="1923279"/>
                  </a:lnTo>
                  <a:lnTo>
                    <a:pt x="2192513" y="1886681"/>
                  </a:lnTo>
                  <a:lnTo>
                    <a:pt x="2217421" y="1849145"/>
                  </a:lnTo>
                  <a:lnTo>
                    <a:pt x="2240912" y="1810712"/>
                  </a:lnTo>
                  <a:lnTo>
                    <a:pt x="2262959" y="1771427"/>
                  </a:lnTo>
                  <a:lnTo>
                    <a:pt x="2283535" y="1731332"/>
                  </a:lnTo>
                  <a:lnTo>
                    <a:pt x="2302615" y="1690471"/>
                  </a:lnTo>
                  <a:lnTo>
                    <a:pt x="2320171" y="1648887"/>
                  </a:lnTo>
                  <a:lnTo>
                    <a:pt x="2336178" y="1606624"/>
                  </a:lnTo>
                  <a:lnTo>
                    <a:pt x="2350608" y="1563725"/>
                  </a:lnTo>
                  <a:lnTo>
                    <a:pt x="2363436" y="1520233"/>
                  </a:lnTo>
                  <a:lnTo>
                    <a:pt x="2374634" y="1476192"/>
                  </a:lnTo>
                  <a:lnTo>
                    <a:pt x="2384176" y="1431645"/>
                  </a:lnTo>
                  <a:lnTo>
                    <a:pt x="2392036" y="1386635"/>
                  </a:lnTo>
                  <a:lnTo>
                    <a:pt x="2398188" y="1341205"/>
                  </a:lnTo>
                  <a:lnTo>
                    <a:pt x="2402604" y="1295400"/>
                  </a:lnTo>
                  <a:lnTo>
                    <a:pt x="2405258" y="1249262"/>
                  </a:lnTo>
                  <a:lnTo>
                    <a:pt x="2406124" y="1202835"/>
                  </a:lnTo>
                  <a:lnTo>
                    <a:pt x="2405175" y="1156162"/>
                  </a:lnTo>
                  <a:lnTo>
                    <a:pt x="2402385" y="1109286"/>
                  </a:lnTo>
                  <a:lnTo>
                    <a:pt x="2397728" y="1062251"/>
                  </a:lnTo>
                  <a:lnTo>
                    <a:pt x="2391176" y="1015099"/>
                  </a:lnTo>
                  <a:lnTo>
                    <a:pt x="2382703" y="967876"/>
                  </a:lnTo>
                  <a:lnTo>
                    <a:pt x="2372284" y="920623"/>
                  </a:lnTo>
                  <a:lnTo>
                    <a:pt x="2359878" y="873384"/>
                  </a:lnTo>
                  <a:lnTo>
                    <a:pt x="2345683" y="827007"/>
                  </a:lnTo>
                  <a:lnTo>
                    <a:pt x="2329742" y="781527"/>
                  </a:lnTo>
                  <a:lnTo>
                    <a:pt x="2312097" y="736976"/>
                  </a:lnTo>
                  <a:lnTo>
                    <a:pt x="2292792" y="693389"/>
                  </a:lnTo>
                  <a:lnTo>
                    <a:pt x="2271869" y="650799"/>
                  </a:lnTo>
                  <a:lnTo>
                    <a:pt x="2249371" y="609240"/>
                  </a:lnTo>
                  <a:lnTo>
                    <a:pt x="2225342" y="568745"/>
                  </a:lnTo>
                  <a:lnTo>
                    <a:pt x="2199823" y="529349"/>
                  </a:lnTo>
                  <a:lnTo>
                    <a:pt x="2172858" y="491084"/>
                  </a:lnTo>
                  <a:lnTo>
                    <a:pt x="2144489" y="453986"/>
                  </a:lnTo>
                  <a:lnTo>
                    <a:pt x="2114759" y="418086"/>
                  </a:lnTo>
                  <a:lnTo>
                    <a:pt x="2083712" y="383420"/>
                  </a:lnTo>
                  <a:lnTo>
                    <a:pt x="2051389" y="350021"/>
                  </a:lnTo>
                  <a:lnTo>
                    <a:pt x="2017834" y="317923"/>
                  </a:lnTo>
                  <a:lnTo>
                    <a:pt x="1983090" y="287158"/>
                  </a:lnTo>
                  <a:lnTo>
                    <a:pt x="1947199" y="257762"/>
                  </a:lnTo>
                  <a:lnTo>
                    <a:pt x="1910204" y="229767"/>
                  </a:lnTo>
                  <a:lnTo>
                    <a:pt x="1872149" y="203208"/>
                  </a:lnTo>
                  <a:lnTo>
                    <a:pt x="1833075" y="178118"/>
                  </a:lnTo>
                  <a:lnTo>
                    <a:pt x="1793026" y="154531"/>
                  </a:lnTo>
                  <a:lnTo>
                    <a:pt x="1752044" y="132480"/>
                  </a:lnTo>
                  <a:lnTo>
                    <a:pt x="1710173" y="112000"/>
                  </a:lnTo>
                  <a:lnTo>
                    <a:pt x="1667455" y="93124"/>
                  </a:lnTo>
                  <a:lnTo>
                    <a:pt x="1623933" y="75885"/>
                  </a:lnTo>
                  <a:lnTo>
                    <a:pt x="1579650" y="60318"/>
                  </a:lnTo>
                  <a:lnTo>
                    <a:pt x="1534648" y="46457"/>
                  </a:lnTo>
                  <a:lnTo>
                    <a:pt x="1488971" y="34333"/>
                  </a:lnTo>
                  <a:lnTo>
                    <a:pt x="1442662" y="23983"/>
                  </a:lnTo>
                  <a:lnTo>
                    <a:pt x="1395762" y="15439"/>
                  </a:lnTo>
                  <a:lnTo>
                    <a:pt x="1348315" y="8735"/>
                  </a:lnTo>
                  <a:lnTo>
                    <a:pt x="1300365" y="3904"/>
                  </a:lnTo>
                  <a:lnTo>
                    <a:pt x="1251953" y="981"/>
                  </a:lnTo>
                  <a:lnTo>
                    <a:pt x="1203122" y="0"/>
                  </a:lnTo>
                  <a:close/>
                </a:path>
              </a:pathLst>
            </a:custGeom>
            <a:solidFill>
              <a:srgbClr val="9F2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94936" y="1566798"/>
              <a:ext cx="1804670" cy="1804670"/>
            </a:xfrm>
            <a:custGeom>
              <a:avLst/>
              <a:gdLst/>
              <a:ahLst/>
              <a:cxnLst/>
              <a:rect l="l" t="t" r="r" b="b"/>
              <a:pathLst>
                <a:path w="1804670" h="1804670">
                  <a:moveTo>
                    <a:pt x="902080" y="0"/>
                  </a:moveTo>
                  <a:lnTo>
                    <a:pt x="854171" y="1250"/>
                  </a:lnTo>
                  <a:lnTo>
                    <a:pt x="806912" y="4959"/>
                  </a:lnTo>
                  <a:lnTo>
                    <a:pt x="760367" y="11066"/>
                  </a:lnTo>
                  <a:lnTo>
                    <a:pt x="714599" y="19507"/>
                  </a:lnTo>
                  <a:lnTo>
                    <a:pt x="669669" y="30220"/>
                  </a:lnTo>
                  <a:lnTo>
                    <a:pt x="625639" y="43142"/>
                  </a:lnTo>
                  <a:lnTo>
                    <a:pt x="582573" y="58213"/>
                  </a:lnTo>
                  <a:lnTo>
                    <a:pt x="540533" y="75368"/>
                  </a:lnTo>
                  <a:lnTo>
                    <a:pt x="499580" y="94547"/>
                  </a:lnTo>
                  <a:lnTo>
                    <a:pt x="459777" y="115685"/>
                  </a:lnTo>
                  <a:lnTo>
                    <a:pt x="421187" y="138722"/>
                  </a:lnTo>
                  <a:lnTo>
                    <a:pt x="383872" y="163595"/>
                  </a:lnTo>
                  <a:lnTo>
                    <a:pt x="347894" y="190241"/>
                  </a:lnTo>
                  <a:lnTo>
                    <a:pt x="313315" y="218599"/>
                  </a:lnTo>
                  <a:lnTo>
                    <a:pt x="280198" y="248605"/>
                  </a:lnTo>
                  <a:lnTo>
                    <a:pt x="248605" y="280198"/>
                  </a:lnTo>
                  <a:lnTo>
                    <a:pt x="218599" y="313315"/>
                  </a:lnTo>
                  <a:lnTo>
                    <a:pt x="190241" y="347894"/>
                  </a:lnTo>
                  <a:lnTo>
                    <a:pt x="163595" y="383872"/>
                  </a:lnTo>
                  <a:lnTo>
                    <a:pt x="138722" y="421187"/>
                  </a:lnTo>
                  <a:lnTo>
                    <a:pt x="115685" y="459777"/>
                  </a:lnTo>
                  <a:lnTo>
                    <a:pt x="94547" y="499580"/>
                  </a:lnTo>
                  <a:lnTo>
                    <a:pt x="75368" y="540533"/>
                  </a:lnTo>
                  <a:lnTo>
                    <a:pt x="58213" y="582573"/>
                  </a:lnTo>
                  <a:lnTo>
                    <a:pt x="43142" y="625639"/>
                  </a:lnTo>
                  <a:lnTo>
                    <a:pt x="30220" y="669669"/>
                  </a:lnTo>
                  <a:lnTo>
                    <a:pt x="19507" y="714599"/>
                  </a:lnTo>
                  <a:lnTo>
                    <a:pt x="11066" y="760367"/>
                  </a:lnTo>
                  <a:lnTo>
                    <a:pt x="4959" y="806912"/>
                  </a:lnTo>
                  <a:lnTo>
                    <a:pt x="1250" y="854171"/>
                  </a:lnTo>
                  <a:lnTo>
                    <a:pt x="0" y="902080"/>
                  </a:lnTo>
                  <a:lnTo>
                    <a:pt x="1250" y="949990"/>
                  </a:lnTo>
                  <a:lnTo>
                    <a:pt x="4959" y="997249"/>
                  </a:lnTo>
                  <a:lnTo>
                    <a:pt x="11066" y="1043794"/>
                  </a:lnTo>
                  <a:lnTo>
                    <a:pt x="19507" y="1089562"/>
                  </a:lnTo>
                  <a:lnTo>
                    <a:pt x="30220" y="1134492"/>
                  </a:lnTo>
                  <a:lnTo>
                    <a:pt x="43142" y="1178522"/>
                  </a:lnTo>
                  <a:lnTo>
                    <a:pt x="58213" y="1221588"/>
                  </a:lnTo>
                  <a:lnTo>
                    <a:pt x="75368" y="1263628"/>
                  </a:lnTo>
                  <a:lnTo>
                    <a:pt x="94547" y="1304581"/>
                  </a:lnTo>
                  <a:lnTo>
                    <a:pt x="115685" y="1344384"/>
                  </a:lnTo>
                  <a:lnTo>
                    <a:pt x="138722" y="1382974"/>
                  </a:lnTo>
                  <a:lnTo>
                    <a:pt x="163595" y="1420289"/>
                  </a:lnTo>
                  <a:lnTo>
                    <a:pt x="190241" y="1456267"/>
                  </a:lnTo>
                  <a:lnTo>
                    <a:pt x="218599" y="1490846"/>
                  </a:lnTo>
                  <a:lnTo>
                    <a:pt x="248605" y="1523963"/>
                  </a:lnTo>
                  <a:lnTo>
                    <a:pt x="280198" y="1555556"/>
                  </a:lnTo>
                  <a:lnTo>
                    <a:pt x="313315" y="1585562"/>
                  </a:lnTo>
                  <a:lnTo>
                    <a:pt x="347894" y="1613920"/>
                  </a:lnTo>
                  <a:lnTo>
                    <a:pt x="383872" y="1640566"/>
                  </a:lnTo>
                  <a:lnTo>
                    <a:pt x="421187" y="1665439"/>
                  </a:lnTo>
                  <a:lnTo>
                    <a:pt x="459777" y="1688476"/>
                  </a:lnTo>
                  <a:lnTo>
                    <a:pt x="499580" y="1709614"/>
                  </a:lnTo>
                  <a:lnTo>
                    <a:pt x="540533" y="1728793"/>
                  </a:lnTo>
                  <a:lnTo>
                    <a:pt x="582573" y="1745948"/>
                  </a:lnTo>
                  <a:lnTo>
                    <a:pt x="625639" y="1761019"/>
                  </a:lnTo>
                  <a:lnTo>
                    <a:pt x="669669" y="1773941"/>
                  </a:lnTo>
                  <a:lnTo>
                    <a:pt x="714599" y="1784654"/>
                  </a:lnTo>
                  <a:lnTo>
                    <a:pt x="760367" y="1793095"/>
                  </a:lnTo>
                  <a:lnTo>
                    <a:pt x="806912" y="1799202"/>
                  </a:lnTo>
                  <a:lnTo>
                    <a:pt x="854171" y="1802911"/>
                  </a:lnTo>
                  <a:lnTo>
                    <a:pt x="902080" y="1804162"/>
                  </a:lnTo>
                  <a:lnTo>
                    <a:pt x="949990" y="1802911"/>
                  </a:lnTo>
                  <a:lnTo>
                    <a:pt x="997249" y="1799202"/>
                  </a:lnTo>
                  <a:lnTo>
                    <a:pt x="1043794" y="1793095"/>
                  </a:lnTo>
                  <a:lnTo>
                    <a:pt x="1089562" y="1784654"/>
                  </a:lnTo>
                  <a:lnTo>
                    <a:pt x="1134492" y="1773941"/>
                  </a:lnTo>
                  <a:lnTo>
                    <a:pt x="1178522" y="1761019"/>
                  </a:lnTo>
                  <a:lnTo>
                    <a:pt x="1221588" y="1745948"/>
                  </a:lnTo>
                  <a:lnTo>
                    <a:pt x="1263628" y="1728793"/>
                  </a:lnTo>
                  <a:lnTo>
                    <a:pt x="1304581" y="1709614"/>
                  </a:lnTo>
                  <a:lnTo>
                    <a:pt x="1344384" y="1688476"/>
                  </a:lnTo>
                  <a:lnTo>
                    <a:pt x="1382974" y="1665439"/>
                  </a:lnTo>
                  <a:lnTo>
                    <a:pt x="1420289" y="1640566"/>
                  </a:lnTo>
                  <a:lnTo>
                    <a:pt x="1456267" y="1613920"/>
                  </a:lnTo>
                  <a:lnTo>
                    <a:pt x="1490846" y="1585562"/>
                  </a:lnTo>
                  <a:lnTo>
                    <a:pt x="1523963" y="1555556"/>
                  </a:lnTo>
                  <a:lnTo>
                    <a:pt x="1555556" y="1523963"/>
                  </a:lnTo>
                  <a:lnTo>
                    <a:pt x="1574049" y="1503552"/>
                  </a:lnTo>
                  <a:lnTo>
                    <a:pt x="902080" y="1503552"/>
                  </a:lnTo>
                  <a:lnTo>
                    <a:pt x="855070" y="1501743"/>
                  </a:lnTo>
                  <a:lnTo>
                    <a:pt x="809049" y="1496404"/>
                  </a:lnTo>
                  <a:lnTo>
                    <a:pt x="764153" y="1487670"/>
                  </a:lnTo>
                  <a:lnTo>
                    <a:pt x="720515" y="1475673"/>
                  </a:lnTo>
                  <a:lnTo>
                    <a:pt x="678269" y="1460547"/>
                  </a:lnTo>
                  <a:lnTo>
                    <a:pt x="637547" y="1442427"/>
                  </a:lnTo>
                  <a:lnTo>
                    <a:pt x="598485" y="1421445"/>
                  </a:lnTo>
                  <a:lnTo>
                    <a:pt x="561214" y="1397735"/>
                  </a:lnTo>
                  <a:lnTo>
                    <a:pt x="525870" y="1371431"/>
                  </a:lnTo>
                  <a:lnTo>
                    <a:pt x="492586" y="1342667"/>
                  </a:lnTo>
                  <a:lnTo>
                    <a:pt x="461494" y="1311575"/>
                  </a:lnTo>
                  <a:lnTo>
                    <a:pt x="432730" y="1278291"/>
                  </a:lnTo>
                  <a:lnTo>
                    <a:pt x="406426" y="1242947"/>
                  </a:lnTo>
                  <a:lnTo>
                    <a:pt x="382716" y="1205676"/>
                  </a:lnTo>
                  <a:lnTo>
                    <a:pt x="361734" y="1166614"/>
                  </a:lnTo>
                  <a:lnTo>
                    <a:pt x="343614" y="1125892"/>
                  </a:lnTo>
                  <a:lnTo>
                    <a:pt x="328488" y="1083646"/>
                  </a:lnTo>
                  <a:lnTo>
                    <a:pt x="316491" y="1040008"/>
                  </a:lnTo>
                  <a:lnTo>
                    <a:pt x="307757" y="995112"/>
                  </a:lnTo>
                  <a:lnTo>
                    <a:pt x="302418" y="949091"/>
                  </a:lnTo>
                  <a:lnTo>
                    <a:pt x="300609" y="902080"/>
                  </a:lnTo>
                  <a:lnTo>
                    <a:pt x="302418" y="855087"/>
                  </a:lnTo>
                  <a:lnTo>
                    <a:pt x="307757" y="809082"/>
                  </a:lnTo>
                  <a:lnTo>
                    <a:pt x="316491" y="764200"/>
                  </a:lnTo>
                  <a:lnTo>
                    <a:pt x="328488" y="720575"/>
                  </a:lnTo>
                  <a:lnTo>
                    <a:pt x="343614" y="678340"/>
                  </a:lnTo>
                  <a:lnTo>
                    <a:pt x="361734" y="637628"/>
                  </a:lnTo>
                  <a:lnTo>
                    <a:pt x="382716" y="598574"/>
                  </a:lnTo>
                  <a:lnTo>
                    <a:pt x="406426" y="561311"/>
                  </a:lnTo>
                  <a:lnTo>
                    <a:pt x="432730" y="525974"/>
                  </a:lnTo>
                  <a:lnTo>
                    <a:pt x="461494" y="492694"/>
                  </a:lnTo>
                  <a:lnTo>
                    <a:pt x="492586" y="461608"/>
                  </a:lnTo>
                  <a:lnTo>
                    <a:pt x="525870" y="432847"/>
                  </a:lnTo>
                  <a:lnTo>
                    <a:pt x="561214" y="406546"/>
                  </a:lnTo>
                  <a:lnTo>
                    <a:pt x="598485" y="382839"/>
                  </a:lnTo>
                  <a:lnTo>
                    <a:pt x="637547" y="361858"/>
                  </a:lnTo>
                  <a:lnTo>
                    <a:pt x="678269" y="343739"/>
                  </a:lnTo>
                  <a:lnTo>
                    <a:pt x="720515" y="328614"/>
                  </a:lnTo>
                  <a:lnTo>
                    <a:pt x="764153" y="316618"/>
                  </a:lnTo>
                  <a:lnTo>
                    <a:pt x="809049" y="307883"/>
                  </a:lnTo>
                  <a:lnTo>
                    <a:pt x="855070" y="302545"/>
                  </a:lnTo>
                  <a:lnTo>
                    <a:pt x="902080" y="300735"/>
                  </a:lnTo>
                  <a:lnTo>
                    <a:pt x="1574164" y="300735"/>
                  </a:lnTo>
                  <a:lnTo>
                    <a:pt x="1555556" y="280198"/>
                  </a:lnTo>
                  <a:lnTo>
                    <a:pt x="1523963" y="248605"/>
                  </a:lnTo>
                  <a:lnTo>
                    <a:pt x="1490846" y="218599"/>
                  </a:lnTo>
                  <a:lnTo>
                    <a:pt x="1456267" y="190241"/>
                  </a:lnTo>
                  <a:lnTo>
                    <a:pt x="1420289" y="163595"/>
                  </a:lnTo>
                  <a:lnTo>
                    <a:pt x="1382974" y="138722"/>
                  </a:lnTo>
                  <a:lnTo>
                    <a:pt x="1344384" y="115685"/>
                  </a:lnTo>
                  <a:lnTo>
                    <a:pt x="1304581" y="94547"/>
                  </a:lnTo>
                  <a:lnTo>
                    <a:pt x="1263628" y="75368"/>
                  </a:lnTo>
                  <a:lnTo>
                    <a:pt x="1221588" y="58213"/>
                  </a:lnTo>
                  <a:lnTo>
                    <a:pt x="1178522" y="43142"/>
                  </a:lnTo>
                  <a:lnTo>
                    <a:pt x="1134492" y="30220"/>
                  </a:lnTo>
                  <a:lnTo>
                    <a:pt x="1089562" y="19507"/>
                  </a:lnTo>
                  <a:lnTo>
                    <a:pt x="1043794" y="11066"/>
                  </a:lnTo>
                  <a:lnTo>
                    <a:pt x="997249" y="4959"/>
                  </a:lnTo>
                  <a:lnTo>
                    <a:pt x="949990" y="1250"/>
                  </a:lnTo>
                  <a:lnTo>
                    <a:pt x="902080" y="0"/>
                  </a:lnTo>
                  <a:close/>
                </a:path>
                <a:path w="1804670" h="1804670">
                  <a:moveTo>
                    <a:pt x="1574164" y="300735"/>
                  </a:moveTo>
                  <a:lnTo>
                    <a:pt x="902080" y="300735"/>
                  </a:lnTo>
                  <a:lnTo>
                    <a:pt x="949074" y="302545"/>
                  </a:lnTo>
                  <a:lnTo>
                    <a:pt x="995079" y="307883"/>
                  </a:lnTo>
                  <a:lnTo>
                    <a:pt x="1039961" y="316618"/>
                  </a:lnTo>
                  <a:lnTo>
                    <a:pt x="1083586" y="328614"/>
                  </a:lnTo>
                  <a:lnTo>
                    <a:pt x="1125821" y="343739"/>
                  </a:lnTo>
                  <a:lnTo>
                    <a:pt x="1166533" y="361858"/>
                  </a:lnTo>
                  <a:lnTo>
                    <a:pt x="1205587" y="382839"/>
                  </a:lnTo>
                  <a:lnTo>
                    <a:pt x="1242850" y="406546"/>
                  </a:lnTo>
                  <a:lnTo>
                    <a:pt x="1278187" y="432847"/>
                  </a:lnTo>
                  <a:lnTo>
                    <a:pt x="1311467" y="461608"/>
                  </a:lnTo>
                  <a:lnTo>
                    <a:pt x="1342553" y="492694"/>
                  </a:lnTo>
                  <a:lnTo>
                    <a:pt x="1371314" y="525974"/>
                  </a:lnTo>
                  <a:lnTo>
                    <a:pt x="1397615" y="561311"/>
                  </a:lnTo>
                  <a:lnTo>
                    <a:pt x="1421322" y="598574"/>
                  </a:lnTo>
                  <a:lnTo>
                    <a:pt x="1442303" y="637628"/>
                  </a:lnTo>
                  <a:lnTo>
                    <a:pt x="1460422" y="678340"/>
                  </a:lnTo>
                  <a:lnTo>
                    <a:pt x="1475547" y="720575"/>
                  </a:lnTo>
                  <a:lnTo>
                    <a:pt x="1487543" y="764200"/>
                  </a:lnTo>
                  <a:lnTo>
                    <a:pt x="1496278" y="809082"/>
                  </a:lnTo>
                  <a:lnTo>
                    <a:pt x="1501616" y="855087"/>
                  </a:lnTo>
                  <a:lnTo>
                    <a:pt x="1503426" y="902080"/>
                  </a:lnTo>
                  <a:lnTo>
                    <a:pt x="1501616" y="949091"/>
                  </a:lnTo>
                  <a:lnTo>
                    <a:pt x="1496278" y="995112"/>
                  </a:lnTo>
                  <a:lnTo>
                    <a:pt x="1487543" y="1040008"/>
                  </a:lnTo>
                  <a:lnTo>
                    <a:pt x="1475547" y="1083646"/>
                  </a:lnTo>
                  <a:lnTo>
                    <a:pt x="1460422" y="1125892"/>
                  </a:lnTo>
                  <a:lnTo>
                    <a:pt x="1442303" y="1166614"/>
                  </a:lnTo>
                  <a:lnTo>
                    <a:pt x="1421322" y="1205676"/>
                  </a:lnTo>
                  <a:lnTo>
                    <a:pt x="1397615" y="1242947"/>
                  </a:lnTo>
                  <a:lnTo>
                    <a:pt x="1371314" y="1278291"/>
                  </a:lnTo>
                  <a:lnTo>
                    <a:pt x="1342553" y="1311575"/>
                  </a:lnTo>
                  <a:lnTo>
                    <a:pt x="1311467" y="1342667"/>
                  </a:lnTo>
                  <a:lnTo>
                    <a:pt x="1278187" y="1371431"/>
                  </a:lnTo>
                  <a:lnTo>
                    <a:pt x="1242850" y="1397735"/>
                  </a:lnTo>
                  <a:lnTo>
                    <a:pt x="1205587" y="1421445"/>
                  </a:lnTo>
                  <a:lnTo>
                    <a:pt x="1166533" y="1442427"/>
                  </a:lnTo>
                  <a:lnTo>
                    <a:pt x="1125821" y="1460547"/>
                  </a:lnTo>
                  <a:lnTo>
                    <a:pt x="1083586" y="1475673"/>
                  </a:lnTo>
                  <a:lnTo>
                    <a:pt x="1039961" y="1487670"/>
                  </a:lnTo>
                  <a:lnTo>
                    <a:pt x="995079" y="1496404"/>
                  </a:lnTo>
                  <a:lnTo>
                    <a:pt x="949074" y="1501743"/>
                  </a:lnTo>
                  <a:lnTo>
                    <a:pt x="902080" y="1503552"/>
                  </a:lnTo>
                  <a:lnTo>
                    <a:pt x="1574049" y="1503552"/>
                  </a:lnTo>
                  <a:lnTo>
                    <a:pt x="1613920" y="1456267"/>
                  </a:lnTo>
                  <a:lnTo>
                    <a:pt x="1640566" y="1420289"/>
                  </a:lnTo>
                  <a:lnTo>
                    <a:pt x="1665439" y="1382974"/>
                  </a:lnTo>
                  <a:lnTo>
                    <a:pt x="1688476" y="1344384"/>
                  </a:lnTo>
                  <a:lnTo>
                    <a:pt x="1709614" y="1304581"/>
                  </a:lnTo>
                  <a:lnTo>
                    <a:pt x="1728793" y="1263628"/>
                  </a:lnTo>
                  <a:lnTo>
                    <a:pt x="1745948" y="1221588"/>
                  </a:lnTo>
                  <a:lnTo>
                    <a:pt x="1761019" y="1178522"/>
                  </a:lnTo>
                  <a:lnTo>
                    <a:pt x="1773941" y="1134492"/>
                  </a:lnTo>
                  <a:lnTo>
                    <a:pt x="1784654" y="1089562"/>
                  </a:lnTo>
                  <a:lnTo>
                    <a:pt x="1793095" y="1043794"/>
                  </a:lnTo>
                  <a:lnTo>
                    <a:pt x="1799202" y="997249"/>
                  </a:lnTo>
                  <a:lnTo>
                    <a:pt x="1802911" y="949990"/>
                  </a:lnTo>
                  <a:lnTo>
                    <a:pt x="1804162" y="902080"/>
                  </a:lnTo>
                  <a:lnTo>
                    <a:pt x="1802911" y="854171"/>
                  </a:lnTo>
                  <a:lnTo>
                    <a:pt x="1799202" y="806912"/>
                  </a:lnTo>
                  <a:lnTo>
                    <a:pt x="1793095" y="760367"/>
                  </a:lnTo>
                  <a:lnTo>
                    <a:pt x="1784654" y="714599"/>
                  </a:lnTo>
                  <a:lnTo>
                    <a:pt x="1773941" y="669669"/>
                  </a:lnTo>
                  <a:lnTo>
                    <a:pt x="1761019" y="625639"/>
                  </a:lnTo>
                  <a:lnTo>
                    <a:pt x="1745948" y="582573"/>
                  </a:lnTo>
                  <a:lnTo>
                    <a:pt x="1728793" y="540533"/>
                  </a:lnTo>
                  <a:lnTo>
                    <a:pt x="1709614" y="499580"/>
                  </a:lnTo>
                  <a:lnTo>
                    <a:pt x="1688476" y="459777"/>
                  </a:lnTo>
                  <a:lnTo>
                    <a:pt x="1665439" y="421187"/>
                  </a:lnTo>
                  <a:lnTo>
                    <a:pt x="1640566" y="383872"/>
                  </a:lnTo>
                  <a:lnTo>
                    <a:pt x="1613920" y="347894"/>
                  </a:lnTo>
                  <a:lnTo>
                    <a:pt x="1585562" y="313315"/>
                  </a:lnTo>
                  <a:lnTo>
                    <a:pt x="1574164" y="300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14823" y="1266189"/>
              <a:ext cx="282575" cy="1202690"/>
            </a:xfrm>
            <a:custGeom>
              <a:avLst/>
              <a:gdLst/>
              <a:ahLst/>
              <a:cxnLst/>
              <a:rect l="l" t="t" r="r" b="b"/>
              <a:pathLst>
                <a:path w="282575" h="1202689">
                  <a:moveTo>
                    <a:pt x="282193" y="0"/>
                  </a:moveTo>
                  <a:lnTo>
                    <a:pt x="234682" y="931"/>
                  </a:lnTo>
                  <a:lnTo>
                    <a:pt x="187301" y="3725"/>
                  </a:lnTo>
                  <a:lnTo>
                    <a:pt x="140096" y="8382"/>
                  </a:lnTo>
                  <a:lnTo>
                    <a:pt x="93114" y="14901"/>
                  </a:lnTo>
                  <a:lnTo>
                    <a:pt x="46400" y="23283"/>
                  </a:lnTo>
                  <a:lnTo>
                    <a:pt x="0" y="33527"/>
                  </a:lnTo>
                  <a:lnTo>
                    <a:pt x="282193" y="1202689"/>
                  </a:lnTo>
                  <a:lnTo>
                    <a:pt x="282193" y="0"/>
                  </a:lnTo>
                  <a:close/>
                </a:path>
              </a:pathLst>
            </a:custGeom>
            <a:solidFill>
              <a:srgbClr val="FF9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3895" y="1266189"/>
              <a:ext cx="2406650" cy="2406015"/>
            </a:xfrm>
            <a:custGeom>
              <a:avLst/>
              <a:gdLst/>
              <a:ahLst/>
              <a:cxnLst/>
              <a:rect l="l" t="t" r="r" b="b"/>
              <a:pathLst>
                <a:path w="2406650" h="2406015">
                  <a:moveTo>
                    <a:pt x="1203122" y="0"/>
                  </a:moveTo>
                  <a:lnTo>
                    <a:pt x="1203122" y="300608"/>
                  </a:lnTo>
                  <a:lnTo>
                    <a:pt x="1251032" y="301859"/>
                  </a:lnTo>
                  <a:lnTo>
                    <a:pt x="1298290" y="305568"/>
                  </a:lnTo>
                  <a:lnTo>
                    <a:pt x="1344835" y="311675"/>
                  </a:lnTo>
                  <a:lnTo>
                    <a:pt x="1390603" y="320116"/>
                  </a:lnTo>
                  <a:lnTo>
                    <a:pt x="1435534" y="330829"/>
                  </a:lnTo>
                  <a:lnTo>
                    <a:pt x="1479563" y="343751"/>
                  </a:lnTo>
                  <a:lnTo>
                    <a:pt x="1522629" y="358822"/>
                  </a:lnTo>
                  <a:lnTo>
                    <a:pt x="1564670" y="375977"/>
                  </a:lnTo>
                  <a:lnTo>
                    <a:pt x="1605622" y="395156"/>
                  </a:lnTo>
                  <a:lnTo>
                    <a:pt x="1645425" y="416294"/>
                  </a:lnTo>
                  <a:lnTo>
                    <a:pt x="1684015" y="439331"/>
                  </a:lnTo>
                  <a:lnTo>
                    <a:pt x="1721331" y="464204"/>
                  </a:lnTo>
                  <a:lnTo>
                    <a:pt x="1757309" y="490850"/>
                  </a:lnTo>
                  <a:lnTo>
                    <a:pt x="1791887" y="519208"/>
                  </a:lnTo>
                  <a:lnTo>
                    <a:pt x="1825004" y="549214"/>
                  </a:lnTo>
                  <a:lnTo>
                    <a:pt x="1856597" y="580807"/>
                  </a:lnTo>
                  <a:lnTo>
                    <a:pt x="1886603" y="613924"/>
                  </a:lnTo>
                  <a:lnTo>
                    <a:pt x="1914961" y="648503"/>
                  </a:lnTo>
                  <a:lnTo>
                    <a:pt x="1941607" y="684481"/>
                  </a:lnTo>
                  <a:lnTo>
                    <a:pt x="1966480" y="721796"/>
                  </a:lnTo>
                  <a:lnTo>
                    <a:pt x="1989517" y="760386"/>
                  </a:lnTo>
                  <a:lnTo>
                    <a:pt x="2010656" y="800189"/>
                  </a:lnTo>
                  <a:lnTo>
                    <a:pt x="2029834" y="841142"/>
                  </a:lnTo>
                  <a:lnTo>
                    <a:pt x="2046989" y="883182"/>
                  </a:lnTo>
                  <a:lnTo>
                    <a:pt x="2062060" y="926248"/>
                  </a:lnTo>
                  <a:lnTo>
                    <a:pt x="2074983" y="970278"/>
                  </a:lnTo>
                  <a:lnTo>
                    <a:pt x="2085696" y="1015208"/>
                  </a:lnTo>
                  <a:lnTo>
                    <a:pt x="2094137" y="1060976"/>
                  </a:lnTo>
                  <a:lnTo>
                    <a:pt x="2100243" y="1107521"/>
                  </a:lnTo>
                  <a:lnTo>
                    <a:pt x="2103952" y="1154780"/>
                  </a:lnTo>
                  <a:lnTo>
                    <a:pt x="2105203" y="1202689"/>
                  </a:lnTo>
                  <a:lnTo>
                    <a:pt x="2103952" y="1250599"/>
                  </a:lnTo>
                  <a:lnTo>
                    <a:pt x="2100243" y="1297858"/>
                  </a:lnTo>
                  <a:lnTo>
                    <a:pt x="2094137" y="1344403"/>
                  </a:lnTo>
                  <a:lnTo>
                    <a:pt x="2085696" y="1390171"/>
                  </a:lnTo>
                  <a:lnTo>
                    <a:pt x="2074983" y="1435101"/>
                  </a:lnTo>
                  <a:lnTo>
                    <a:pt x="2062060" y="1479131"/>
                  </a:lnTo>
                  <a:lnTo>
                    <a:pt x="2046989" y="1522197"/>
                  </a:lnTo>
                  <a:lnTo>
                    <a:pt x="2029834" y="1564237"/>
                  </a:lnTo>
                  <a:lnTo>
                    <a:pt x="2010656" y="1605190"/>
                  </a:lnTo>
                  <a:lnTo>
                    <a:pt x="1989517" y="1644993"/>
                  </a:lnTo>
                  <a:lnTo>
                    <a:pt x="1966480" y="1683583"/>
                  </a:lnTo>
                  <a:lnTo>
                    <a:pt x="1941607" y="1720898"/>
                  </a:lnTo>
                  <a:lnTo>
                    <a:pt x="1914961" y="1756876"/>
                  </a:lnTo>
                  <a:lnTo>
                    <a:pt x="1886603" y="1791455"/>
                  </a:lnTo>
                  <a:lnTo>
                    <a:pt x="1856597" y="1824572"/>
                  </a:lnTo>
                  <a:lnTo>
                    <a:pt x="1825004" y="1856165"/>
                  </a:lnTo>
                  <a:lnTo>
                    <a:pt x="1791887" y="1886171"/>
                  </a:lnTo>
                  <a:lnTo>
                    <a:pt x="1757309" y="1914529"/>
                  </a:lnTo>
                  <a:lnTo>
                    <a:pt x="1721331" y="1941175"/>
                  </a:lnTo>
                  <a:lnTo>
                    <a:pt x="1684015" y="1966048"/>
                  </a:lnTo>
                  <a:lnTo>
                    <a:pt x="1645425" y="1989085"/>
                  </a:lnTo>
                  <a:lnTo>
                    <a:pt x="1605622" y="2010223"/>
                  </a:lnTo>
                  <a:lnTo>
                    <a:pt x="1564670" y="2029402"/>
                  </a:lnTo>
                  <a:lnTo>
                    <a:pt x="1522629" y="2046557"/>
                  </a:lnTo>
                  <a:lnTo>
                    <a:pt x="1479563" y="2061628"/>
                  </a:lnTo>
                  <a:lnTo>
                    <a:pt x="1435534" y="2074550"/>
                  </a:lnTo>
                  <a:lnTo>
                    <a:pt x="1390603" y="2085263"/>
                  </a:lnTo>
                  <a:lnTo>
                    <a:pt x="1344835" y="2093704"/>
                  </a:lnTo>
                  <a:lnTo>
                    <a:pt x="1298290" y="2099811"/>
                  </a:lnTo>
                  <a:lnTo>
                    <a:pt x="1251032" y="2103520"/>
                  </a:lnTo>
                  <a:lnTo>
                    <a:pt x="1203122" y="2104770"/>
                  </a:lnTo>
                  <a:lnTo>
                    <a:pt x="1155212" y="2103520"/>
                  </a:lnTo>
                  <a:lnTo>
                    <a:pt x="1107953" y="2099811"/>
                  </a:lnTo>
                  <a:lnTo>
                    <a:pt x="1061409" y="2093704"/>
                  </a:lnTo>
                  <a:lnTo>
                    <a:pt x="1015640" y="2085263"/>
                  </a:lnTo>
                  <a:lnTo>
                    <a:pt x="970710" y="2074550"/>
                  </a:lnTo>
                  <a:lnTo>
                    <a:pt x="926681" y="2061628"/>
                  </a:lnTo>
                  <a:lnTo>
                    <a:pt x="883615" y="2046557"/>
                  </a:lnTo>
                  <a:lnTo>
                    <a:pt x="841574" y="2029402"/>
                  </a:lnTo>
                  <a:lnTo>
                    <a:pt x="800621" y="2010223"/>
                  </a:lnTo>
                  <a:lnTo>
                    <a:pt x="760819" y="1989085"/>
                  </a:lnTo>
                  <a:lnTo>
                    <a:pt x="722228" y="1966048"/>
                  </a:lnTo>
                  <a:lnTo>
                    <a:pt x="684913" y="1941175"/>
                  </a:lnTo>
                  <a:lnTo>
                    <a:pt x="648935" y="1914529"/>
                  </a:lnTo>
                  <a:lnTo>
                    <a:pt x="614356" y="1886171"/>
                  </a:lnTo>
                  <a:lnTo>
                    <a:pt x="581239" y="1856165"/>
                  </a:lnTo>
                  <a:lnTo>
                    <a:pt x="549646" y="1824572"/>
                  </a:lnTo>
                  <a:lnTo>
                    <a:pt x="519640" y="1791455"/>
                  </a:lnTo>
                  <a:lnTo>
                    <a:pt x="491283" y="1756876"/>
                  </a:lnTo>
                  <a:lnTo>
                    <a:pt x="464636" y="1720898"/>
                  </a:lnTo>
                  <a:lnTo>
                    <a:pt x="439764" y="1683583"/>
                  </a:lnTo>
                  <a:lnTo>
                    <a:pt x="416727" y="1644993"/>
                  </a:lnTo>
                  <a:lnTo>
                    <a:pt x="395588" y="1605190"/>
                  </a:lnTo>
                  <a:lnTo>
                    <a:pt x="376410" y="1564237"/>
                  </a:lnTo>
                  <a:lnTo>
                    <a:pt x="359254" y="1522197"/>
                  </a:lnTo>
                  <a:lnTo>
                    <a:pt x="344184" y="1479131"/>
                  </a:lnTo>
                  <a:lnTo>
                    <a:pt x="331261" y="1435101"/>
                  </a:lnTo>
                  <a:lnTo>
                    <a:pt x="320548" y="1390171"/>
                  </a:lnTo>
                  <a:lnTo>
                    <a:pt x="312107" y="1344403"/>
                  </a:lnTo>
                  <a:lnTo>
                    <a:pt x="306001" y="1297858"/>
                  </a:lnTo>
                  <a:lnTo>
                    <a:pt x="302291" y="1250599"/>
                  </a:lnTo>
                  <a:lnTo>
                    <a:pt x="301041" y="1202689"/>
                  </a:lnTo>
                  <a:lnTo>
                    <a:pt x="302400" y="1152961"/>
                  </a:lnTo>
                  <a:lnTo>
                    <a:pt x="306435" y="1103834"/>
                  </a:lnTo>
                  <a:lnTo>
                    <a:pt x="313083" y="1055389"/>
                  </a:lnTo>
                  <a:lnTo>
                    <a:pt x="322279" y="1007706"/>
                  </a:lnTo>
                  <a:lnTo>
                    <a:pt x="333960" y="960868"/>
                  </a:lnTo>
                  <a:lnTo>
                    <a:pt x="348063" y="914955"/>
                  </a:lnTo>
                  <a:lnTo>
                    <a:pt x="364524" y="870047"/>
                  </a:lnTo>
                  <a:lnTo>
                    <a:pt x="383279" y="826225"/>
                  </a:lnTo>
                  <a:lnTo>
                    <a:pt x="404266" y="783570"/>
                  </a:lnTo>
                  <a:lnTo>
                    <a:pt x="427419" y="742163"/>
                  </a:lnTo>
                  <a:lnTo>
                    <a:pt x="452676" y="702085"/>
                  </a:lnTo>
                  <a:lnTo>
                    <a:pt x="479973" y="663416"/>
                  </a:lnTo>
                  <a:lnTo>
                    <a:pt x="509246" y="626238"/>
                  </a:lnTo>
                  <a:lnTo>
                    <a:pt x="540433" y="590630"/>
                  </a:lnTo>
                  <a:lnTo>
                    <a:pt x="573468" y="556675"/>
                  </a:lnTo>
                  <a:lnTo>
                    <a:pt x="608289" y="524452"/>
                  </a:lnTo>
                  <a:lnTo>
                    <a:pt x="644832" y="494043"/>
                  </a:lnTo>
                  <a:lnTo>
                    <a:pt x="683034" y="465528"/>
                  </a:lnTo>
                  <a:lnTo>
                    <a:pt x="722830" y="438989"/>
                  </a:lnTo>
                  <a:lnTo>
                    <a:pt x="764158" y="414505"/>
                  </a:lnTo>
                  <a:lnTo>
                    <a:pt x="806953" y="392158"/>
                  </a:lnTo>
                  <a:lnTo>
                    <a:pt x="851153" y="372029"/>
                  </a:lnTo>
                  <a:lnTo>
                    <a:pt x="896693" y="354198"/>
                  </a:lnTo>
                  <a:lnTo>
                    <a:pt x="943510" y="338746"/>
                  </a:lnTo>
                  <a:lnTo>
                    <a:pt x="991540" y="325754"/>
                  </a:lnTo>
                  <a:lnTo>
                    <a:pt x="920928" y="33527"/>
                  </a:lnTo>
                  <a:lnTo>
                    <a:pt x="874132" y="45804"/>
                  </a:lnTo>
                  <a:lnTo>
                    <a:pt x="828248" y="59800"/>
                  </a:lnTo>
                  <a:lnTo>
                    <a:pt x="783305" y="75472"/>
                  </a:lnTo>
                  <a:lnTo>
                    <a:pt x="739328" y="92777"/>
                  </a:lnTo>
                  <a:lnTo>
                    <a:pt x="696344" y="111671"/>
                  </a:lnTo>
                  <a:lnTo>
                    <a:pt x="654378" y="132112"/>
                  </a:lnTo>
                  <a:lnTo>
                    <a:pt x="613459" y="154056"/>
                  </a:lnTo>
                  <a:lnTo>
                    <a:pt x="573612" y="177459"/>
                  </a:lnTo>
                  <a:lnTo>
                    <a:pt x="534864" y="202278"/>
                  </a:lnTo>
                  <a:lnTo>
                    <a:pt x="497241" y="228470"/>
                  </a:lnTo>
                  <a:lnTo>
                    <a:pt x="460770" y="255991"/>
                  </a:lnTo>
                  <a:lnTo>
                    <a:pt x="425478" y="284799"/>
                  </a:lnTo>
                  <a:lnTo>
                    <a:pt x="391390" y="314850"/>
                  </a:lnTo>
                  <a:lnTo>
                    <a:pt x="358534" y="346100"/>
                  </a:lnTo>
                  <a:lnTo>
                    <a:pt x="326936" y="378506"/>
                  </a:lnTo>
                  <a:lnTo>
                    <a:pt x="296623" y="412025"/>
                  </a:lnTo>
                  <a:lnTo>
                    <a:pt x="267620" y="446613"/>
                  </a:lnTo>
                  <a:lnTo>
                    <a:pt x="239955" y="482227"/>
                  </a:lnTo>
                  <a:lnTo>
                    <a:pt x="213655" y="518825"/>
                  </a:lnTo>
                  <a:lnTo>
                    <a:pt x="188744" y="556361"/>
                  </a:lnTo>
                  <a:lnTo>
                    <a:pt x="165251" y="594794"/>
                  </a:lnTo>
                  <a:lnTo>
                    <a:pt x="143202" y="634079"/>
                  </a:lnTo>
                  <a:lnTo>
                    <a:pt x="122622" y="674174"/>
                  </a:lnTo>
                  <a:lnTo>
                    <a:pt x="103540" y="715035"/>
                  </a:lnTo>
                  <a:lnTo>
                    <a:pt x="85980" y="756619"/>
                  </a:lnTo>
                  <a:lnTo>
                    <a:pt x="69971" y="798882"/>
                  </a:lnTo>
                  <a:lnTo>
                    <a:pt x="55537" y="841781"/>
                  </a:lnTo>
                  <a:lnTo>
                    <a:pt x="42707" y="885273"/>
                  </a:lnTo>
                  <a:lnTo>
                    <a:pt x="31506" y="929314"/>
                  </a:lnTo>
                  <a:lnTo>
                    <a:pt x="21960" y="973861"/>
                  </a:lnTo>
                  <a:lnTo>
                    <a:pt x="14097" y="1018871"/>
                  </a:lnTo>
                  <a:lnTo>
                    <a:pt x="7943" y="1064301"/>
                  </a:lnTo>
                  <a:lnTo>
                    <a:pt x="3525" y="1110106"/>
                  </a:lnTo>
                  <a:lnTo>
                    <a:pt x="868" y="1156244"/>
                  </a:lnTo>
                  <a:lnTo>
                    <a:pt x="0" y="1202671"/>
                  </a:lnTo>
                  <a:lnTo>
                    <a:pt x="946" y="1249344"/>
                  </a:lnTo>
                  <a:lnTo>
                    <a:pt x="3734" y="1296220"/>
                  </a:lnTo>
                  <a:lnTo>
                    <a:pt x="8391" y="1343255"/>
                  </a:lnTo>
                  <a:lnTo>
                    <a:pt x="14941" y="1390407"/>
                  </a:lnTo>
                  <a:lnTo>
                    <a:pt x="23413" y="1437630"/>
                  </a:lnTo>
                  <a:lnTo>
                    <a:pt x="33833" y="1484883"/>
                  </a:lnTo>
                  <a:lnTo>
                    <a:pt x="46109" y="1531680"/>
                  </a:lnTo>
                  <a:lnTo>
                    <a:pt x="60105" y="1577563"/>
                  </a:lnTo>
                  <a:lnTo>
                    <a:pt x="75777" y="1622506"/>
                  </a:lnTo>
                  <a:lnTo>
                    <a:pt x="93082" y="1666483"/>
                  </a:lnTo>
                  <a:lnTo>
                    <a:pt x="111977" y="1709468"/>
                  </a:lnTo>
                  <a:lnTo>
                    <a:pt x="132417" y="1751433"/>
                  </a:lnTo>
                  <a:lnTo>
                    <a:pt x="154361" y="1792352"/>
                  </a:lnTo>
                  <a:lnTo>
                    <a:pt x="177764" y="1832199"/>
                  </a:lnTo>
                  <a:lnTo>
                    <a:pt x="202583" y="1870947"/>
                  </a:lnTo>
                  <a:lnTo>
                    <a:pt x="228775" y="1908570"/>
                  </a:lnTo>
                  <a:lnTo>
                    <a:pt x="256297" y="1945041"/>
                  </a:lnTo>
                  <a:lnTo>
                    <a:pt x="285104" y="1980333"/>
                  </a:lnTo>
                  <a:lnTo>
                    <a:pt x="315155" y="2014421"/>
                  </a:lnTo>
                  <a:lnTo>
                    <a:pt x="346405" y="2047277"/>
                  </a:lnTo>
                  <a:lnTo>
                    <a:pt x="378811" y="2078875"/>
                  </a:lnTo>
                  <a:lnTo>
                    <a:pt x="412330" y="2109188"/>
                  </a:lnTo>
                  <a:lnTo>
                    <a:pt x="446918" y="2138191"/>
                  </a:lnTo>
                  <a:lnTo>
                    <a:pt x="482533" y="2165856"/>
                  </a:lnTo>
                  <a:lnTo>
                    <a:pt x="519130" y="2192157"/>
                  </a:lnTo>
                  <a:lnTo>
                    <a:pt x="556666" y="2217067"/>
                  </a:lnTo>
                  <a:lnTo>
                    <a:pt x="595099" y="2240560"/>
                  </a:lnTo>
                  <a:lnTo>
                    <a:pt x="634385" y="2262610"/>
                  </a:lnTo>
                  <a:lnTo>
                    <a:pt x="674480" y="2283189"/>
                  </a:lnTo>
                  <a:lnTo>
                    <a:pt x="715341" y="2302271"/>
                  </a:lnTo>
                  <a:lnTo>
                    <a:pt x="756924" y="2319831"/>
                  </a:lnTo>
                  <a:lnTo>
                    <a:pt x="799187" y="2335840"/>
                  </a:lnTo>
                  <a:lnTo>
                    <a:pt x="842086" y="2350274"/>
                  </a:lnTo>
                  <a:lnTo>
                    <a:pt x="885578" y="2363104"/>
                  </a:lnTo>
                  <a:lnTo>
                    <a:pt x="929619" y="2374306"/>
                  </a:lnTo>
                  <a:lnTo>
                    <a:pt x="974167" y="2383851"/>
                  </a:lnTo>
                  <a:lnTo>
                    <a:pt x="1019177" y="2391714"/>
                  </a:lnTo>
                  <a:lnTo>
                    <a:pt x="1064606" y="2397868"/>
                  </a:lnTo>
                  <a:lnTo>
                    <a:pt x="1110411" y="2402287"/>
                  </a:lnTo>
                  <a:lnTo>
                    <a:pt x="1156549" y="2404943"/>
                  </a:lnTo>
                  <a:lnTo>
                    <a:pt x="1202976" y="2405812"/>
                  </a:lnTo>
                  <a:lnTo>
                    <a:pt x="1249650" y="2404865"/>
                  </a:lnTo>
                  <a:lnTo>
                    <a:pt x="1296525" y="2402077"/>
                  </a:lnTo>
                  <a:lnTo>
                    <a:pt x="1343561" y="2397421"/>
                  </a:lnTo>
                  <a:lnTo>
                    <a:pt x="1390712" y="2390870"/>
                  </a:lnTo>
                  <a:lnTo>
                    <a:pt x="1437936" y="2382398"/>
                  </a:lnTo>
                  <a:lnTo>
                    <a:pt x="1485189" y="2371979"/>
                  </a:lnTo>
                  <a:lnTo>
                    <a:pt x="1531994" y="2359702"/>
                  </a:lnTo>
                  <a:lnTo>
                    <a:pt x="1577885" y="2345706"/>
                  </a:lnTo>
                  <a:lnTo>
                    <a:pt x="1622835" y="2330034"/>
                  </a:lnTo>
                  <a:lnTo>
                    <a:pt x="1666819" y="2312729"/>
                  </a:lnTo>
                  <a:lnTo>
                    <a:pt x="1709809" y="2293835"/>
                  </a:lnTo>
                  <a:lnTo>
                    <a:pt x="1751779" y="2273394"/>
                  </a:lnTo>
                  <a:lnTo>
                    <a:pt x="1792702" y="2251450"/>
                  </a:lnTo>
                  <a:lnTo>
                    <a:pt x="1832553" y="2228047"/>
                  </a:lnTo>
                  <a:lnTo>
                    <a:pt x="1871303" y="2203228"/>
                  </a:lnTo>
                  <a:lnTo>
                    <a:pt x="1908928" y="2177036"/>
                  </a:lnTo>
                  <a:lnTo>
                    <a:pt x="1945401" y="2149515"/>
                  </a:lnTo>
                  <a:lnTo>
                    <a:pt x="1980694" y="2120707"/>
                  </a:lnTo>
                  <a:lnTo>
                    <a:pt x="2014782" y="2090656"/>
                  </a:lnTo>
                  <a:lnTo>
                    <a:pt x="2047639" y="2059406"/>
                  </a:lnTo>
                  <a:lnTo>
                    <a:pt x="2079236" y="2027000"/>
                  </a:lnTo>
                  <a:lnTo>
                    <a:pt x="2109549" y="1993481"/>
                  </a:lnTo>
                  <a:lnTo>
                    <a:pt x="2138550" y="1958893"/>
                  </a:lnTo>
                  <a:lnTo>
                    <a:pt x="2166214" y="1923279"/>
                  </a:lnTo>
                  <a:lnTo>
                    <a:pt x="2192513" y="1886681"/>
                  </a:lnTo>
                  <a:lnTo>
                    <a:pt x="2217421" y="1849145"/>
                  </a:lnTo>
                  <a:lnTo>
                    <a:pt x="2240912" y="1810712"/>
                  </a:lnTo>
                  <a:lnTo>
                    <a:pt x="2262959" y="1771427"/>
                  </a:lnTo>
                  <a:lnTo>
                    <a:pt x="2283535" y="1731332"/>
                  </a:lnTo>
                  <a:lnTo>
                    <a:pt x="2302615" y="1690471"/>
                  </a:lnTo>
                  <a:lnTo>
                    <a:pt x="2320171" y="1648887"/>
                  </a:lnTo>
                  <a:lnTo>
                    <a:pt x="2336178" y="1606624"/>
                  </a:lnTo>
                  <a:lnTo>
                    <a:pt x="2350608" y="1563725"/>
                  </a:lnTo>
                  <a:lnTo>
                    <a:pt x="2363436" y="1520233"/>
                  </a:lnTo>
                  <a:lnTo>
                    <a:pt x="2374634" y="1476192"/>
                  </a:lnTo>
                  <a:lnTo>
                    <a:pt x="2384176" y="1431645"/>
                  </a:lnTo>
                  <a:lnTo>
                    <a:pt x="2392036" y="1386635"/>
                  </a:lnTo>
                  <a:lnTo>
                    <a:pt x="2398188" y="1341205"/>
                  </a:lnTo>
                  <a:lnTo>
                    <a:pt x="2402604" y="1295400"/>
                  </a:lnTo>
                  <a:lnTo>
                    <a:pt x="2405258" y="1249262"/>
                  </a:lnTo>
                  <a:lnTo>
                    <a:pt x="2406124" y="1202835"/>
                  </a:lnTo>
                  <a:lnTo>
                    <a:pt x="2405175" y="1156162"/>
                  </a:lnTo>
                  <a:lnTo>
                    <a:pt x="2402385" y="1109286"/>
                  </a:lnTo>
                  <a:lnTo>
                    <a:pt x="2397728" y="1062251"/>
                  </a:lnTo>
                  <a:lnTo>
                    <a:pt x="2391176" y="1015099"/>
                  </a:lnTo>
                  <a:lnTo>
                    <a:pt x="2382703" y="967876"/>
                  </a:lnTo>
                  <a:lnTo>
                    <a:pt x="2372284" y="920623"/>
                  </a:lnTo>
                  <a:lnTo>
                    <a:pt x="2359878" y="873384"/>
                  </a:lnTo>
                  <a:lnTo>
                    <a:pt x="2345683" y="827007"/>
                  </a:lnTo>
                  <a:lnTo>
                    <a:pt x="2329742" y="781527"/>
                  </a:lnTo>
                  <a:lnTo>
                    <a:pt x="2312097" y="736976"/>
                  </a:lnTo>
                  <a:lnTo>
                    <a:pt x="2292792" y="693389"/>
                  </a:lnTo>
                  <a:lnTo>
                    <a:pt x="2271869" y="650799"/>
                  </a:lnTo>
                  <a:lnTo>
                    <a:pt x="2249371" y="609240"/>
                  </a:lnTo>
                  <a:lnTo>
                    <a:pt x="2225342" y="568745"/>
                  </a:lnTo>
                  <a:lnTo>
                    <a:pt x="2199823" y="529349"/>
                  </a:lnTo>
                  <a:lnTo>
                    <a:pt x="2172858" y="491084"/>
                  </a:lnTo>
                  <a:lnTo>
                    <a:pt x="2144489" y="453986"/>
                  </a:lnTo>
                  <a:lnTo>
                    <a:pt x="2114759" y="418086"/>
                  </a:lnTo>
                  <a:lnTo>
                    <a:pt x="2083712" y="383420"/>
                  </a:lnTo>
                  <a:lnTo>
                    <a:pt x="2051389" y="350021"/>
                  </a:lnTo>
                  <a:lnTo>
                    <a:pt x="2017834" y="317923"/>
                  </a:lnTo>
                  <a:lnTo>
                    <a:pt x="1983090" y="287158"/>
                  </a:lnTo>
                  <a:lnTo>
                    <a:pt x="1947199" y="257762"/>
                  </a:lnTo>
                  <a:lnTo>
                    <a:pt x="1910204" y="229767"/>
                  </a:lnTo>
                  <a:lnTo>
                    <a:pt x="1872149" y="203208"/>
                  </a:lnTo>
                  <a:lnTo>
                    <a:pt x="1833075" y="178118"/>
                  </a:lnTo>
                  <a:lnTo>
                    <a:pt x="1793026" y="154531"/>
                  </a:lnTo>
                  <a:lnTo>
                    <a:pt x="1752044" y="132480"/>
                  </a:lnTo>
                  <a:lnTo>
                    <a:pt x="1710173" y="112000"/>
                  </a:lnTo>
                  <a:lnTo>
                    <a:pt x="1667455" y="93124"/>
                  </a:lnTo>
                  <a:lnTo>
                    <a:pt x="1623933" y="75885"/>
                  </a:lnTo>
                  <a:lnTo>
                    <a:pt x="1579650" y="60318"/>
                  </a:lnTo>
                  <a:lnTo>
                    <a:pt x="1534648" y="46457"/>
                  </a:lnTo>
                  <a:lnTo>
                    <a:pt x="1488971" y="34333"/>
                  </a:lnTo>
                  <a:lnTo>
                    <a:pt x="1442662" y="23983"/>
                  </a:lnTo>
                  <a:lnTo>
                    <a:pt x="1395762" y="15439"/>
                  </a:lnTo>
                  <a:lnTo>
                    <a:pt x="1348315" y="8735"/>
                  </a:lnTo>
                  <a:lnTo>
                    <a:pt x="1300365" y="3904"/>
                  </a:lnTo>
                  <a:lnTo>
                    <a:pt x="1251953" y="981"/>
                  </a:lnTo>
                  <a:lnTo>
                    <a:pt x="1203122" y="0"/>
                  </a:lnTo>
                  <a:close/>
                </a:path>
              </a:pathLst>
            </a:custGeom>
            <a:solidFill>
              <a:srgbClr val="9F2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14823" y="1266189"/>
              <a:ext cx="282575" cy="325755"/>
            </a:xfrm>
            <a:custGeom>
              <a:avLst/>
              <a:gdLst/>
              <a:ahLst/>
              <a:cxnLst/>
              <a:rect l="l" t="t" r="r" b="b"/>
              <a:pathLst>
                <a:path w="282575" h="325755">
                  <a:moveTo>
                    <a:pt x="282193" y="0"/>
                  </a:moveTo>
                  <a:lnTo>
                    <a:pt x="234682" y="931"/>
                  </a:lnTo>
                  <a:lnTo>
                    <a:pt x="187301" y="3725"/>
                  </a:lnTo>
                  <a:lnTo>
                    <a:pt x="140096" y="8382"/>
                  </a:lnTo>
                  <a:lnTo>
                    <a:pt x="93114" y="14901"/>
                  </a:lnTo>
                  <a:lnTo>
                    <a:pt x="46400" y="23283"/>
                  </a:lnTo>
                  <a:lnTo>
                    <a:pt x="0" y="33527"/>
                  </a:lnTo>
                  <a:lnTo>
                    <a:pt x="70612" y="325754"/>
                  </a:lnTo>
                  <a:lnTo>
                    <a:pt x="122834" y="314807"/>
                  </a:lnTo>
                  <a:lnTo>
                    <a:pt x="175593" y="306943"/>
                  </a:lnTo>
                  <a:lnTo>
                    <a:pt x="228756" y="302198"/>
                  </a:lnTo>
                  <a:lnTo>
                    <a:pt x="282193" y="300608"/>
                  </a:lnTo>
                  <a:lnTo>
                    <a:pt x="282193" y="0"/>
                  </a:lnTo>
                  <a:close/>
                </a:path>
              </a:pathLst>
            </a:custGeom>
            <a:solidFill>
              <a:srgbClr val="FF9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480098" y="6940422"/>
            <a:ext cx="1577340" cy="1502410"/>
          </a:xfrm>
          <a:custGeom>
            <a:avLst/>
            <a:gdLst/>
            <a:ahLst/>
            <a:cxnLst/>
            <a:rect l="l" t="t" r="r" b="b"/>
            <a:pathLst>
              <a:path w="1577339" h="1502409">
                <a:moveTo>
                  <a:pt x="788657" y="0"/>
                </a:moveTo>
                <a:lnTo>
                  <a:pt x="738781" y="1477"/>
                </a:lnTo>
                <a:lnTo>
                  <a:pt x="689730" y="5852"/>
                </a:lnTo>
                <a:lnTo>
                  <a:pt x="641596" y="13035"/>
                </a:lnTo>
                <a:lnTo>
                  <a:pt x="594470" y="22940"/>
                </a:lnTo>
                <a:lnTo>
                  <a:pt x="548446" y="35477"/>
                </a:lnTo>
                <a:lnTo>
                  <a:pt x="503616" y="50559"/>
                </a:lnTo>
                <a:lnTo>
                  <a:pt x="460072" y="68098"/>
                </a:lnTo>
                <a:lnTo>
                  <a:pt x="417907" y="88005"/>
                </a:lnTo>
                <a:lnTo>
                  <a:pt x="377213" y="110194"/>
                </a:lnTo>
                <a:lnTo>
                  <a:pt x="338082" y="134575"/>
                </a:lnTo>
                <a:lnTo>
                  <a:pt x="300607" y="161061"/>
                </a:lnTo>
                <a:lnTo>
                  <a:pt x="264880" y="189564"/>
                </a:lnTo>
                <a:lnTo>
                  <a:pt x="230993" y="219995"/>
                </a:lnTo>
                <a:lnTo>
                  <a:pt x="199040" y="252268"/>
                </a:lnTo>
                <a:lnTo>
                  <a:pt x="169112" y="286293"/>
                </a:lnTo>
                <a:lnTo>
                  <a:pt x="141302" y="321982"/>
                </a:lnTo>
                <a:lnTo>
                  <a:pt x="115702" y="359249"/>
                </a:lnTo>
                <a:lnTo>
                  <a:pt x="92404" y="398004"/>
                </a:lnTo>
                <a:lnTo>
                  <a:pt x="71501" y="438160"/>
                </a:lnTo>
                <a:lnTo>
                  <a:pt x="53086" y="479628"/>
                </a:lnTo>
                <a:lnTo>
                  <a:pt x="37250" y="522321"/>
                </a:lnTo>
                <a:lnTo>
                  <a:pt x="24086" y="566151"/>
                </a:lnTo>
                <a:lnTo>
                  <a:pt x="13687" y="611030"/>
                </a:lnTo>
                <a:lnTo>
                  <a:pt x="6144" y="656869"/>
                </a:lnTo>
                <a:lnTo>
                  <a:pt x="1551" y="703581"/>
                </a:lnTo>
                <a:lnTo>
                  <a:pt x="0" y="751077"/>
                </a:lnTo>
                <a:lnTo>
                  <a:pt x="1551" y="798577"/>
                </a:lnTo>
                <a:lnTo>
                  <a:pt x="6144" y="845291"/>
                </a:lnTo>
                <a:lnTo>
                  <a:pt x="13687" y="891132"/>
                </a:lnTo>
                <a:lnTo>
                  <a:pt x="24086" y="936012"/>
                </a:lnTo>
                <a:lnTo>
                  <a:pt x="37250" y="979843"/>
                </a:lnTo>
                <a:lnTo>
                  <a:pt x="53086" y="1022537"/>
                </a:lnTo>
                <a:lnTo>
                  <a:pt x="71501" y="1064006"/>
                </a:lnTo>
                <a:lnTo>
                  <a:pt x="92404" y="1104162"/>
                </a:lnTo>
                <a:lnTo>
                  <a:pt x="115702" y="1142918"/>
                </a:lnTo>
                <a:lnTo>
                  <a:pt x="141302" y="1180184"/>
                </a:lnTo>
                <a:lnTo>
                  <a:pt x="169112" y="1215873"/>
                </a:lnTo>
                <a:lnTo>
                  <a:pt x="199040" y="1249898"/>
                </a:lnTo>
                <a:lnTo>
                  <a:pt x="230993" y="1282169"/>
                </a:lnTo>
                <a:lnTo>
                  <a:pt x="264880" y="1312600"/>
                </a:lnTo>
                <a:lnTo>
                  <a:pt x="300607" y="1341102"/>
                </a:lnTo>
                <a:lnTo>
                  <a:pt x="338082" y="1367587"/>
                </a:lnTo>
                <a:lnTo>
                  <a:pt x="377213" y="1391967"/>
                </a:lnTo>
                <a:lnTo>
                  <a:pt x="417907" y="1414155"/>
                </a:lnTo>
                <a:lnTo>
                  <a:pt x="460072" y="1434061"/>
                </a:lnTo>
                <a:lnTo>
                  <a:pt x="503616" y="1451599"/>
                </a:lnTo>
                <a:lnTo>
                  <a:pt x="548446" y="1466680"/>
                </a:lnTo>
                <a:lnTo>
                  <a:pt x="594470" y="1479217"/>
                </a:lnTo>
                <a:lnTo>
                  <a:pt x="641596" y="1489121"/>
                </a:lnTo>
                <a:lnTo>
                  <a:pt x="689730" y="1496304"/>
                </a:lnTo>
                <a:lnTo>
                  <a:pt x="738781" y="1500678"/>
                </a:lnTo>
                <a:lnTo>
                  <a:pt x="788657" y="1502156"/>
                </a:lnTo>
                <a:lnTo>
                  <a:pt x="838535" y="1500678"/>
                </a:lnTo>
                <a:lnTo>
                  <a:pt x="887588" y="1496304"/>
                </a:lnTo>
                <a:lnTo>
                  <a:pt x="935724" y="1489121"/>
                </a:lnTo>
                <a:lnTo>
                  <a:pt x="982851" y="1479217"/>
                </a:lnTo>
                <a:lnTo>
                  <a:pt x="1028876" y="1466680"/>
                </a:lnTo>
                <a:lnTo>
                  <a:pt x="1073706" y="1451599"/>
                </a:lnTo>
                <a:lnTo>
                  <a:pt x="1117250" y="1434061"/>
                </a:lnTo>
                <a:lnTo>
                  <a:pt x="1159415" y="1414155"/>
                </a:lnTo>
                <a:lnTo>
                  <a:pt x="1200109" y="1391967"/>
                </a:lnTo>
                <a:lnTo>
                  <a:pt x="1239239" y="1367587"/>
                </a:lnTo>
                <a:lnTo>
                  <a:pt x="1276713" y="1341102"/>
                </a:lnTo>
                <a:lnTo>
                  <a:pt x="1312438" y="1312600"/>
                </a:lnTo>
                <a:lnTo>
                  <a:pt x="1346323" y="1282169"/>
                </a:lnTo>
                <a:lnTo>
                  <a:pt x="1378275" y="1249898"/>
                </a:lnTo>
                <a:lnTo>
                  <a:pt x="1408202" y="1215873"/>
                </a:lnTo>
                <a:lnTo>
                  <a:pt x="1436010" y="1180184"/>
                </a:lnTo>
                <a:lnTo>
                  <a:pt x="1461609" y="1142918"/>
                </a:lnTo>
                <a:lnTo>
                  <a:pt x="1484905" y="1104162"/>
                </a:lnTo>
                <a:lnTo>
                  <a:pt x="1505806" y="1064006"/>
                </a:lnTo>
                <a:lnTo>
                  <a:pt x="1524220" y="1022537"/>
                </a:lnTo>
                <a:lnTo>
                  <a:pt x="1540055" y="979843"/>
                </a:lnTo>
                <a:lnTo>
                  <a:pt x="1553217" y="936012"/>
                </a:lnTo>
                <a:lnTo>
                  <a:pt x="1563615" y="891132"/>
                </a:lnTo>
                <a:lnTo>
                  <a:pt x="1571157" y="845291"/>
                </a:lnTo>
                <a:lnTo>
                  <a:pt x="1575750" y="798577"/>
                </a:lnTo>
                <a:lnTo>
                  <a:pt x="1577301" y="751077"/>
                </a:lnTo>
                <a:lnTo>
                  <a:pt x="788657" y="751077"/>
                </a:lnTo>
                <a:lnTo>
                  <a:pt x="1357591" y="230885"/>
                </a:lnTo>
                <a:lnTo>
                  <a:pt x="1322286" y="198004"/>
                </a:lnTo>
                <a:lnTo>
                  <a:pt x="1285095" y="167449"/>
                </a:lnTo>
                <a:lnTo>
                  <a:pt x="1246148" y="139272"/>
                </a:lnTo>
                <a:lnTo>
                  <a:pt x="1205575" y="113526"/>
                </a:lnTo>
                <a:lnTo>
                  <a:pt x="1163505" y="90266"/>
                </a:lnTo>
                <a:lnTo>
                  <a:pt x="1120069" y="69543"/>
                </a:lnTo>
                <a:lnTo>
                  <a:pt x="1075397" y="51411"/>
                </a:lnTo>
                <a:lnTo>
                  <a:pt x="1029617" y="35923"/>
                </a:lnTo>
                <a:lnTo>
                  <a:pt x="982860" y="23132"/>
                </a:lnTo>
                <a:lnTo>
                  <a:pt x="935256" y="13091"/>
                </a:lnTo>
                <a:lnTo>
                  <a:pt x="886934" y="5853"/>
                </a:lnTo>
                <a:lnTo>
                  <a:pt x="838024" y="1472"/>
                </a:lnTo>
                <a:lnTo>
                  <a:pt x="788657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2674620" y="6940422"/>
            <a:ext cx="1722120" cy="1502410"/>
            <a:chOff x="2674620" y="6940422"/>
            <a:chExt cx="1722120" cy="1502410"/>
          </a:xfrm>
          <a:solidFill>
            <a:srgbClr val="002060"/>
          </a:solidFill>
        </p:grpSpPr>
        <p:sp>
          <p:nvSpPr>
            <p:cNvPr id="28" name="object 28"/>
            <p:cNvSpPr/>
            <p:nvPr/>
          </p:nvSpPr>
          <p:spPr>
            <a:xfrm>
              <a:off x="2674620" y="6940422"/>
              <a:ext cx="1577340" cy="1502410"/>
            </a:xfrm>
            <a:custGeom>
              <a:avLst/>
              <a:gdLst/>
              <a:ahLst/>
              <a:cxnLst/>
              <a:rect l="l" t="t" r="r" b="b"/>
              <a:pathLst>
                <a:path w="1577339" h="1502409">
                  <a:moveTo>
                    <a:pt x="788669" y="0"/>
                  </a:moveTo>
                  <a:lnTo>
                    <a:pt x="738789" y="1477"/>
                  </a:lnTo>
                  <a:lnTo>
                    <a:pt x="689733" y="5852"/>
                  </a:lnTo>
                  <a:lnTo>
                    <a:pt x="641594" y="13035"/>
                  </a:lnTo>
                  <a:lnTo>
                    <a:pt x="594465" y="22940"/>
                  </a:lnTo>
                  <a:lnTo>
                    <a:pt x="548439" y="35477"/>
                  </a:lnTo>
                  <a:lnTo>
                    <a:pt x="503606" y="50559"/>
                  </a:lnTo>
                  <a:lnTo>
                    <a:pt x="460061" y="68098"/>
                  </a:lnTo>
                  <a:lnTo>
                    <a:pt x="417894" y="88005"/>
                  </a:lnTo>
                  <a:lnTo>
                    <a:pt x="377199" y="110194"/>
                  </a:lnTo>
                  <a:lnTo>
                    <a:pt x="338068" y="134575"/>
                  </a:lnTo>
                  <a:lnTo>
                    <a:pt x="300593" y="161061"/>
                  </a:lnTo>
                  <a:lnTo>
                    <a:pt x="264866" y="189564"/>
                  </a:lnTo>
                  <a:lnTo>
                    <a:pt x="230981" y="219995"/>
                  </a:lnTo>
                  <a:lnTo>
                    <a:pt x="199028" y="252268"/>
                  </a:lnTo>
                  <a:lnTo>
                    <a:pt x="169101" y="286293"/>
                  </a:lnTo>
                  <a:lnTo>
                    <a:pt x="141292" y="321982"/>
                  </a:lnTo>
                  <a:lnTo>
                    <a:pt x="115693" y="359249"/>
                  </a:lnTo>
                  <a:lnTo>
                    <a:pt x="92397" y="398004"/>
                  </a:lnTo>
                  <a:lnTo>
                    <a:pt x="71495" y="438160"/>
                  </a:lnTo>
                  <a:lnTo>
                    <a:pt x="53081" y="479628"/>
                  </a:lnTo>
                  <a:lnTo>
                    <a:pt x="37246" y="522321"/>
                  </a:lnTo>
                  <a:lnTo>
                    <a:pt x="24084" y="566151"/>
                  </a:lnTo>
                  <a:lnTo>
                    <a:pt x="13685" y="611030"/>
                  </a:lnTo>
                  <a:lnTo>
                    <a:pt x="6144" y="656869"/>
                  </a:lnTo>
                  <a:lnTo>
                    <a:pt x="1551" y="703581"/>
                  </a:lnTo>
                  <a:lnTo>
                    <a:pt x="0" y="751077"/>
                  </a:lnTo>
                  <a:lnTo>
                    <a:pt x="1551" y="798577"/>
                  </a:lnTo>
                  <a:lnTo>
                    <a:pt x="6144" y="845291"/>
                  </a:lnTo>
                  <a:lnTo>
                    <a:pt x="13685" y="891132"/>
                  </a:lnTo>
                  <a:lnTo>
                    <a:pt x="24084" y="936012"/>
                  </a:lnTo>
                  <a:lnTo>
                    <a:pt x="37246" y="979843"/>
                  </a:lnTo>
                  <a:lnTo>
                    <a:pt x="53081" y="1022537"/>
                  </a:lnTo>
                  <a:lnTo>
                    <a:pt x="71495" y="1064006"/>
                  </a:lnTo>
                  <a:lnTo>
                    <a:pt x="92397" y="1104162"/>
                  </a:lnTo>
                  <a:lnTo>
                    <a:pt x="115693" y="1142918"/>
                  </a:lnTo>
                  <a:lnTo>
                    <a:pt x="141292" y="1180184"/>
                  </a:lnTo>
                  <a:lnTo>
                    <a:pt x="169101" y="1215873"/>
                  </a:lnTo>
                  <a:lnTo>
                    <a:pt x="199028" y="1249898"/>
                  </a:lnTo>
                  <a:lnTo>
                    <a:pt x="230981" y="1282169"/>
                  </a:lnTo>
                  <a:lnTo>
                    <a:pt x="264866" y="1312600"/>
                  </a:lnTo>
                  <a:lnTo>
                    <a:pt x="300593" y="1341102"/>
                  </a:lnTo>
                  <a:lnTo>
                    <a:pt x="338068" y="1367587"/>
                  </a:lnTo>
                  <a:lnTo>
                    <a:pt x="377199" y="1391967"/>
                  </a:lnTo>
                  <a:lnTo>
                    <a:pt x="417894" y="1414155"/>
                  </a:lnTo>
                  <a:lnTo>
                    <a:pt x="460061" y="1434061"/>
                  </a:lnTo>
                  <a:lnTo>
                    <a:pt x="503606" y="1451599"/>
                  </a:lnTo>
                  <a:lnTo>
                    <a:pt x="548439" y="1466680"/>
                  </a:lnTo>
                  <a:lnTo>
                    <a:pt x="594465" y="1479217"/>
                  </a:lnTo>
                  <a:lnTo>
                    <a:pt x="641594" y="1489121"/>
                  </a:lnTo>
                  <a:lnTo>
                    <a:pt x="689733" y="1496304"/>
                  </a:lnTo>
                  <a:lnTo>
                    <a:pt x="738789" y="1500678"/>
                  </a:lnTo>
                  <a:lnTo>
                    <a:pt x="788669" y="1502156"/>
                  </a:lnTo>
                  <a:lnTo>
                    <a:pt x="838550" y="1500678"/>
                  </a:lnTo>
                  <a:lnTo>
                    <a:pt x="887606" y="1496304"/>
                  </a:lnTo>
                  <a:lnTo>
                    <a:pt x="935745" y="1489121"/>
                  </a:lnTo>
                  <a:lnTo>
                    <a:pt x="982874" y="1479217"/>
                  </a:lnTo>
                  <a:lnTo>
                    <a:pt x="1028900" y="1466680"/>
                  </a:lnTo>
                  <a:lnTo>
                    <a:pt x="1073733" y="1451599"/>
                  </a:lnTo>
                  <a:lnTo>
                    <a:pt x="1117278" y="1434061"/>
                  </a:lnTo>
                  <a:lnTo>
                    <a:pt x="1159445" y="1414155"/>
                  </a:lnTo>
                  <a:lnTo>
                    <a:pt x="1200140" y="1391967"/>
                  </a:lnTo>
                  <a:lnTo>
                    <a:pt x="1239271" y="1367587"/>
                  </a:lnTo>
                  <a:lnTo>
                    <a:pt x="1276746" y="1341102"/>
                  </a:lnTo>
                  <a:lnTo>
                    <a:pt x="1312473" y="1312600"/>
                  </a:lnTo>
                  <a:lnTo>
                    <a:pt x="1346358" y="1282169"/>
                  </a:lnTo>
                  <a:lnTo>
                    <a:pt x="1378311" y="1249898"/>
                  </a:lnTo>
                  <a:lnTo>
                    <a:pt x="1408238" y="1215873"/>
                  </a:lnTo>
                  <a:lnTo>
                    <a:pt x="1436047" y="1180184"/>
                  </a:lnTo>
                  <a:lnTo>
                    <a:pt x="1461646" y="1142918"/>
                  </a:lnTo>
                  <a:lnTo>
                    <a:pt x="1484942" y="1104162"/>
                  </a:lnTo>
                  <a:lnTo>
                    <a:pt x="1505844" y="1064006"/>
                  </a:lnTo>
                  <a:lnTo>
                    <a:pt x="1524258" y="1022537"/>
                  </a:lnTo>
                  <a:lnTo>
                    <a:pt x="1540093" y="979843"/>
                  </a:lnTo>
                  <a:lnTo>
                    <a:pt x="1553255" y="936012"/>
                  </a:lnTo>
                  <a:lnTo>
                    <a:pt x="1563654" y="891132"/>
                  </a:lnTo>
                  <a:lnTo>
                    <a:pt x="1571195" y="845291"/>
                  </a:lnTo>
                  <a:lnTo>
                    <a:pt x="1575788" y="798577"/>
                  </a:lnTo>
                  <a:lnTo>
                    <a:pt x="1577340" y="751077"/>
                  </a:lnTo>
                  <a:lnTo>
                    <a:pt x="788669" y="751077"/>
                  </a:lnTo>
                  <a:lnTo>
                    <a:pt x="1357630" y="230885"/>
                  </a:lnTo>
                  <a:lnTo>
                    <a:pt x="1322324" y="198004"/>
                  </a:lnTo>
                  <a:lnTo>
                    <a:pt x="1285133" y="167449"/>
                  </a:lnTo>
                  <a:lnTo>
                    <a:pt x="1246186" y="139272"/>
                  </a:lnTo>
                  <a:lnTo>
                    <a:pt x="1205612" y="113526"/>
                  </a:lnTo>
                  <a:lnTo>
                    <a:pt x="1163542" y="90266"/>
                  </a:lnTo>
                  <a:lnTo>
                    <a:pt x="1120105" y="69543"/>
                  </a:lnTo>
                  <a:lnTo>
                    <a:pt x="1075431" y="51411"/>
                  </a:lnTo>
                  <a:lnTo>
                    <a:pt x="1029649" y="35923"/>
                  </a:lnTo>
                  <a:lnTo>
                    <a:pt x="982890" y="23132"/>
                  </a:lnTo>
                  <a:lnTo>
                    <a:pt x="935283" y="13091"/>
                  </a:lnTo>
                  <a:lnTo>
                    <a:pt x="886957" y="5853"/>
                  </a:lnTo>
                  <a:lnTo>
                    <a:pt x="838043" y="1472"/>
                  </a:lnTo>
                  <a:lnTo>
                    <a:pt x="78866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07562" y="7115936"/>
              <a:ext cx="788670" cy="520065"/>
            </a:xfrm>
            <a:custGeom>
              <a:avLst/>
              <a:gdLst/>
              <a:ahLst/>
              <a:cxnLst/>
              <a:rect l="l" t="t" r="r" b="b"/>
              <a:pathLst>
                <a:path w="788670" h="520065">
                  <a:moveTo>
                    <a:pt x="568960" y="0"/>
                  </a:moveTo>
                  <a:lnTo>
                    <a:pt x="0" y="519938"/>
                  </a:lnTo>
                  <a:lnTo>
                    <a:pt x="788670" y="519811"/>
                  </a:lnTo>
                  <a:lnTo>
                    <a:pt x="787039" y="471539"/>
                  </a:lnTo>
                  <a:lnTo>
                    <a:pt x="782184" y="423715"/>
                  </a:lnTo>
                  <a:lnTo>
                    <a:pt x="774164" y="376475"/>
                  </a:lnTo>
                  <a:lnTo>
                    <a:pt x="763034" y="329955"/>
                  </a:lnTo>
                  <a:lnTo>
                    <a:pt x="748853" y="284290"/>
                  </a:lnTo>
                  <a:lnTo>
                    <a:pt x="731678" y="239617"/>
                  </a:lnTo>
                  <a:lnTo>
                    <a:pt x="711566" y="196070"/>
                  </a:lnTo>
                  <a:lnTo>
                    <a:pt x="688575" y="153787"/>
                  </a:lnTo>
                  <a:lnTo>
                    <a:pt x="662761" y="112903"/>
                  </a:lnTo>
                  <a:lnTo>
                    <a:pt x="634182" y="73552"/>
                  </a:lnTo>
                  <a:lnTo>
                    <a:pt x="602896" y="35873"/>
                  </a:lnTo>
                  <a:lnTo>
                    <a:pt x="568960" y="0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824489" y="6940422"/>
            <a:ext cx="1726564" cy="1502410"/>
            <a:chOff x="4869179" y="6940422"/>
            <a:chExt cx="1726564" cy="1502410"/>
          </a:xfrm>
          <a:solidFill>
            <a:srgbClr val="002060"/>
          </a:solidFill>
        </p:grpSpPr>
        <p:sp>
          <p:nvSpPr>
            <p:cNvPr id="31" name="object 31"/>
            <p:cNvSpPr/>
            <p:nvPr/>
          </p:nvSpPr>
          <p:spPr>
            <a:xfrm>
              <a:off x="4869179" y="6940422"/>
              <a:ext cx="1577340" cy="1502410"/>
            </a:xfrm>
            <a:custGeom>
              <a:avLst/>
              <a:gdLst/>
              <a:ahLst/>
              <a:cxnLst/>
              <a:rect l="l" t="t" r="r" b="b"/>
              <a:pathLst>
                <a:path w="1577339" h="1502409">
                  <a:moveTo>
                    <a:pt x="788670" y="0"/>
                  </a:moveTo>
                  <a:lnTo>
                    <a:pt x="738789" y="1477"/>
                  </a:lnTo>
                  <a:lnTo>
                    <a:pt x="689733" y="5852"/>
                  </a:lnTo>
                  <a:lnTo>
                    <a:pt x="641594" y="13035"/>
                  </a:lnTo>
                  <a:lnTo>
                    <a:pt x="594465" y="22940"/>
                  </a:lnTo>
                  <a:lnTo>
                    <a:pt x="548439" y="35477"/>
                  </a:lnTo>
                  <a:lnTo>
                    <a:pt x="503606" y="50559"/>
                  </a:lnTo>
                  <a:lnTo>
                    <a:pt x="460061" y="68098"/>
                  </a:lnTo>
                  <a:lnTo>
                    <a:pt x="417894" y="88005"/>
                  </a:lnTo>
                  <a:lnTo>
                    <a:pt x="377199" y="110194"/>
                  </a:lnTo>
                  <a:lnTo>
                    <a:pt x="338068" y="134575"/>
                  </a:lnTo>
                  <a:lnTo>
                    <a:pt x="300593" y="161061"/>
                  </a:lnTo>
                  <a:lnTo>
                    <a:pt x="264866" y="189564"/>
                  </a:lnTo>
                  <a:lnTo>
                    <a:pt x="230981" y="219995"/>
                  </a:lnTo>
                  <a:lnTo>
                    <a:pt x="199028" y="252268"/>
                  </a:lnTo>
                  <a:lnTo>
                    <a:pt x="169101" y="286293"/>
                  </a:lnTo>
                  <a:lnTo>
                    <a:pt x="141292" y="321982"/>
                  </a:lnTo>
                  <a:lnTo>
                    <a:pt x="115693" y="359249"/>
                  </a:lnTo>
                  <a:lnTo>
                    <a:pt x="92397" y="398004"/>
                  </a:lnTo>
                  <a:lnTo>
                    <a:pt x="71495" y="438160"/>
                  </a:lnTo>
                  <a:lnTo>
                    <a:pt x="53081" y="479628"/>
                  </a:lnTo>
                  <a:lnTo>
                    <a:pt x="37246" y="522321"/>
                  </a:lnTo>
                  <a:lnTo>
                    <a:pt x="24084" y="566151"/>
                  </a:lnTo>
                  <a:lnTo>
                    <a:pt x="13685" y="611030"/>
                  </a:lnTo>
                  <a:lnTo>
                    <a:pt x="6144" y="656869"/>
                  </a:lnTo>
                  <a:lnTo>
                    <a:pt x="1551" y="703581"/>
                  </a:lnTo>
                  <a:lnTo>
                    <a:pt x="0" y="751077"/>
                  </a:lnTo>
                  <a:lnTo>
                    <a:pt x="1551" y="798577"/>
                  </a:lnTo>
                  <a:lnTo>
                    <a:pt x="6144" y="845291"/>
                  </a:lnTo>
                  <a:lnTo>
                    <a:pt x="13685" y="891132"/>
                  </a:lnTo>
                  <a:lnTo>
                    <a:pt x="24084" y="936012"/>
                  </a:lnTo>
                  <a:lnTo>
                    <a:pt x="37246" y="979843"/>
                  </a:lnTo>
                  <a:lnTo>
                    <a:pt x="53081" y="1022537"/>
                  </a:lnTo>
                  <a:lnTo>
                    <a:pt x="71495" y="1064006"/>
                  </a:lnTo>
                  <a:lnTo>
                    <a:pt x="92397" y="1104162"/>
                  </a:lnTo>
                  <a:lnTo>
                    <a:pt x="115693" y="1142918"/>
                  </a:lnTo>
                  <a:lnTo>
                    <a:pt x="141292" y="1180184"/>
                  </a:lnTo>
                  <a:lnTo>
                    <a:pt x="169101" y="1215873"/>
                  </a:lnTo>
                  <a:lnTo>
                    <a:pt x="199028" y="1249898"/>
                  </a:lnTo>
                  <a:lnTo>
                    <a:pt x="230981" y="1282169"/>
                  </a:lnTo>
                  <a:lnTo>
                    <a:pt x="264866" y="1312600"/>
                  </a:lnTo>
                  <a:lnTo>
                    <a:pt x="300593" y="1341102"/>
                  </a:lnTo>
                  <a:lnTo>
                    <a:pt x="338068" y="1367587"/>
                  </a:lnTo>
                  <a:lnTo>
                    <a:pt x="377199" y="1391967"/>
                  </a:lnTo>
                  <a:lnTo>
                    <a:pt x="417894" y="1414155"/>
                  </a:lnTo>
                  <a:lnTo>
                    <a:pt x="460061" y="1434061"/>
                  </a:lnTo>
                  <a:lnTo>
                    <a:pt x="503606" y="1451599"/>
                  </a:lnTo>
                  <a:lnTo>
                    <a:pt x="548439" y="1466680"/>
                  </a:lnTo>
                  <a:lnTo>
                    <a:pt x="594465" y="1479217"/>
                  </a:lnTo>
                  <a:lnTo>
                    <a:pt x="641594" y="1489121"/>
                  </a:lnTo>
                  <a:lnTo>
                    <a:pt x="689733" y="1496304"/>
                  </a:lnTo>
                  <a:lnTo>
                    <a:pt x="738789" y="1500678"/>
                  </a:lnTo>
                  <a:lnTo>
                    <a:pt x="788670" y="1502156"/>
                  </a:lnTo>
                  <a:lnTo>
                    <a:pt x="838537" y="1500678"/>
                  </a:lnTo>
                  <a:lnTo>
                    <a:pt x="887581" y="1496304"/>
                  </a:lnTo>
                  <a:lnTo>
                    <a:pt x="935711" y="1489121"/>
                  </a:lnTo>
                  <a:lnTo>
                    <a:pt x="982832" y="1479217"/>
                  </a:lnTo>
                  <a:lnTo>
                    <a:pt x="1028853" y="1466680"/>
                  </a:lnTo>
                  <a:lnTo>
                    <a:pt x="1073681" y="1451599"/>
                  </a:lnTo>
                  <a:lnTo>
                    <a:pt x="1117224" y="1434061"/>
                  </a:lnTo>
                  <a:lnTo>
                    <a:pt x="1159389" y="1414155"/>
                  </a:lnTo>
                  <a:lnTo>
                    <a:pt x="1200083" y="1391967"/>
                  </a:lnTo>
                  <a:lnTo>
                    <a:pt x="1239215" y="1367587"/>
                  </a:lnTo>
                  <a:lnTo>
                    <a:pt x="1276692" y="1341102"/>
                  </a:lnTo>
                  <a:lnTo>
                    <a:pt x="1312422" y="1312600"/>
                  </a:lnTo>
                  <a:lnTo>
                    <a:pt x="1346311" y="1282169"/>
                  </a:lnTo>
                  <a:lnTo>
                    <a:pt x="1378267" y="1249898"/>
                  </a:lnTo>
                  <a:lnTo>
                    <a:pt x="1408198" y="1215873"/>
                  </a:lnTo>
                  <a:lnTo>
                    <a:pt x="1436012" y="1180184"/>
                  </a:lnTo>
                  <a:lnTo>
                    <a:pt x="1461616" y="1142918"/>
                  </a:lnTo>
                  <a:lnTo>
                    <a:pt x="1484917" y="1104162"/>
                  </a:lnTo>
                  <a:lnTo>
                    <a:pt x="1505824" y="1064006"/>
                  </a:lnTo>
                  <a:lnTo>
                    <a:pt x="1524242" y="1022537"/>
                  </a:lnTo>
                  <a:lnTo>
                    <a:pt x="1540081" y="979843"/>
                  </a:lnTo>
                  <a:lnTo>
                    <a:pt x="1553248" y="936012"/>
                  </a:lnTo>
                  <a:lnTo>
                    <a:pt x="1563649" y="891132"/>
                  </a:lnTo>
                  <a:lnTo>
                    <a:pt x="1571193" y="845291"/>
                  </a:lnTo>
                  <a:lnTo>
                    <a:pt x="1575788" y="798577"/>
                  </a:lnTo>
                  <a:lnTo>
                    <a:pt x="1577340" y="751077"/>
                  </a:lnTo>
                  <a:lnTo>
                    <a:pt x="788670" y="751077"/>
                  </a:lnTo>
                  <a:lnTo>
                    <a:pt x="1408684" y="286893"/>
                  </a:lnTo>
                  <a:lnTo>
                    <a:pt x="1375442" y="249249"/>
                  </a:lnTo>
                  <a:lnTo>
                    <a:pt x="1339929" y="213977"/>
                  </a:lnTo>
                  <a:lnTo>
                    <a:pt x="1302287" y="181144"/>
                  </a:lnTo>
                  <a:lnTo>
                    <a:pt x="1262661" y="150817"/>
                  </a:lnTo>
                  <a:lnTo>
                    <a:pt x="1221192" y="123061"/>
                  </a:lnTo>
                  <a:lnTo>
                    <a:pt x="1178024" y="97944"/>
                  </a:lnTo>
                  <a:lnTo>
                    <a:pt x="1133300" y="75533"/>
                  </a:lnTo>
                  <a:lnTo>
                    <a:pt x="1087162" y="55893"/>
                  </a:lnTo>
                  <a:lnTo>
                    <a:pt x="1039755" y="39092"/>
                  </a:lnTo>
                  <a:lnTo>
                    <a:pt x="991220" y="25197"/>
                  </a:lnTo>
                  <a:lnTo>
                    <a:pt x="941701" y="14273"/>
                  </a:lnTo>
                  <a:lnTo>
                    <a:pt x="891341" y="6388"/>
                  </a:lnTo>
                  <a:lnTo>
                    <a:pt x="840283" y="1608"/>
                  </a:lnTo>
                  <a:lnTo>
                    <a:pt x="78867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06693" y="7168641"/>
              <a:ext cx="788670" cy="467359"/>
            </a:xfrm>
            <a:custGeom>
              <a:avLst/>
              <a:gdLst/>
              <a:ahLst/>
              <a:cxnLst/>
              <a:rect l="l" t="t" r="r" b="b"/>
              <a:pathLst>
                <a:path w="788670" h="467359">
                  <a:moveTo>
                    <a:pt x="617346" y="0"/>
                  </a:moveTo>
                  <a:lnTo>
                    <a:pt x="0" y="467232"/>
                  </a:lnTo>
                  <a:lnTo>
                    <a:pt x="788542" y="466851"/>
                  </a:lnTo>
                  <a:lnTo>
                    <a:pt x="786743" y="416164"/>
                  </a:lnTo>
                  <a:lnTo>
                    <a:pt x="781382" y="365934"/>
                  </a:lnTo>
                  <a:lnTo>
                    <a:pt x="772519" y="316325"/>
                  </a:lnTo>
                  <a:lnTo>
                    <a:pt x="760212" y="267498"/>
                  </a:lnTo>
                  <a:lnTo>
                    <a:pt x="744521" y="219614"/>
                  </a:lnTo>
                  <a:lnTo>
                    <a:pt x="725504" y="172835"/>
                  </a:lnTo>
                  <a:lnTo>
                    <a:pt x="703219" y="127323"/>
                  </a:lnTo>
                  <a:lnTo>
                    <a:pt x="677725" y="83238"/>
                  </a:lnTo>
                  <a:lnTo>
                    <a:pt x="649082" y="40743"/>
                  </a:lnTo>
                  <a:lnTo>
                    <a:pt x="617346" y="0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34617" y="8522919"/>
            <a:ext cx="941933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8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ru-RU" sz="1300" b="1" spc="-8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sz="1300" b="1" spc="-2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</a:t>
            </a:r>
            <a:endParaRPr sz="1300" dirty="0">
              <a:solidFill>
                <a:srgbClr val="7F2F2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58743" y="8522919"/>
            <a:ext cx="780057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8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ru-RU" sz="1300" b="1" spc="-8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</a:t>
            </a:r>
            <a:r>
              <a:rPr sz="1300" b="1" spc="-25" dirty="0" err="1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</a:t>
            </a:r>
            <a:endParaRPr sz="1300" dirty="0">
              <a:solidFill>
                <a:srgbClr val="7F2F2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84038" y="8522919"/>
            <a:ext cx="78005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8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ru-RU" sz="1300" b="1" spc="-85" dirty="0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sz="1300" b="1" spc="-25" dirty="0" err="1">
                <a:solidFill>
                  <a:srgbClr val="7F2F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</a:t>
            </a:r>
            <a:endParaRPr sz="1300" dirty="0">
              <a:solidFill>
                <a:srgbClr val="7F2F2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05889" y="7116191"/>
            <a:ext cx="788670" cy="520065"/>
          </a:xfrm>
          <a:custGeom>
            <a:avLst/>
            <a:gdLst/>
            <a:ahLst/>
            <a:cxnLst/>
            <a:rect l="l" t="t" r="r" b="b"/>
            <a:pathLst>
              <a:path w="788669" h="520065">
                <a:moveTo>
                  <a:pt x="569341" y="0"/>
                </a:moveTo>
                <a:lnTo>
                  <a:pt x="0" y="519683"/>
                </a:lnTo>
                <a:lnTo>
                  <a:pt x="788670" y="518794"/>
                </a:lnTo>
                <a:lnTo>
                  <a:pt x="786983" y="470620"/>
                </a:lnTo>
                <a:lnTo>
                  <a:pt x="782089" y="422898"/>
                </a:lnTo>
                <a:lnTo>
                  <a:pt x="774045" y="375761"/>
                </a:lnTo>
                <a:lnTo>
                  <a:pt x="762907" y="329343"/>
                </a:lnTo>
                <a:lnTo>
                  <a:pt x="748734" y="283780"/>
                </a:lnTo>
                <a:lnTo>
                  <a:pt x="731583" y="239204"/>
                </a:lnTo>
                <a:lnTo>
                  <a:pt x="711511" y="195750"/>
                </a:lnTo>
                <a:lnTo>
                  <a:pt x="688575" y="153552"/>
                </a:lnTo>
                <a:lnTo>
                  <a:pt x="662832" y="112744"/>
                </a:lnTo>
                <a:lnTo>
                  <a:pt x="634341" y="73460"/>
                </a:lnTo>
                <a:lnTo>
                  <a:pt x="603158" y="35833"/>
                </a:lnTo>
                <a:lnTo>
                  <a:pt x="569341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482723" y="6557898"/>
            <a:ext cx="813164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5"/>
              </a:lnSpc>
              <a:spcBef>
                <a:spcPts val="100"/>
              </a:spcBef>
            </a:pPr>
            <a:r>
              <a:rPr lang="ru-RU" sz="1700" b="1" spc="-114" dirty="0">
                <a:solidFill>
                  <a:srgbClr val="002060"/>
                </a:solidFill>
                <a:latin typeface="Tahoma"/>
                <a:cs typeface="Tahoma"/>
              </a:rPr>
              <a:t>1 962,3</a:t>
            </a:r>
            <a:endParaRPr lang="ru-RU" sz="17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12700">
              <a:lnSpc>
                <a:spcPts val="835"/>
              </a:lnSpc>
            </a:pPr>
            <a:r>
              <a:rPr lang="ru-RU" sz="700" b="1" spc="-20" dirty="0">
                <a:solidFill>
                  <a:srgbClr val="002060"/>
                </a:solidFill>
                <a:latin typeface="Tahoma"/>
                <a:cs typeface="Tahoma"/>
              </a:rPr>
              <a:t>млн.</a:t>
            </a:r>
            <a:r>
              <a:rPr lang="ru-RU" sz="700" b="1" spc="-3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lang="ru-RU" sz="700" b="1" spc="-15" dirty="0">
                <a:solidFill>
                  <a:srgbClr val="002060"/>
                </a:solidFill>
                <a:latin typeface="Tahoma"/>
                <a:cs typeface="Tahoma"/>
              </a:rPr>
              <a:t>рублей</a:t>
            </a:r>
            <a:endParaRPr lang="ru-RU" sz="70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52497" y="4838958"/>
            <a:ext cx="2943390" cy="1562735"/>
            <a:chOff x="463301" y="4881363"/>
            <a:chExt cx="2557780" cy="1562735"/>
          </a:xfrm>
        </p:grpSpPr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301" y="4881363"/>
              <a:ext cx="2557261" cy="156211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4920996"/>
              <a:ext cx="2403348" cy="113537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80098" y="4898644"/>
              <a:ext cx="2469515" cy="1474470"/>
            </a:xfrm>
            <a:custGeom>
              <a:avLst/>
              <a:gdLst/>
              <a:ahLst/>
              <a:cxnLst/>
              <a:rect l="l" t="t" r="r" b="b"/>
              <a:pathLst>
                <a:path w="2469515" h="1474470">
                  <a:moveTo>
                    <a:pt x="2317457" y="0"/>
                  </a:moveTo>
                  <a:lnTo>
                    <a:pt x="151676" y="0"/>
                  </a:lnTo>
                  <a:lnTo>
                    <a:pt x="103734" y="7723"/>
                  </a:lnTo>
                  <a:lnTo>
                    <a:pt x="62097" y="29236"/>
                  </a:lnTo>
                  <a:lnTo>
                    <a:pt x="29264" y="62051"/>
                  </a:lnTo>
                  <a:lnTo>
                    <a:pt x="7732" y="103680"/>
                  </a:lnTo>
                  <a:lnTo>
                    <a:pt x="0" y="151637"/>
                  </a:lnTo>
                  <a:lnTo>
                    <a:pt x="0" y="1322577"/>
                  </a:lnTo>
                  <a:lnTo>
                    <a:pt x="7732" y="1370486"/>
                  </a:lnTo>
                  <a:lnTo>
                    <a:pt x="29264" y="1412109"/>
                  </a:lnTo>
                  <a:lnTo>
                    <a:pt x="62097" y="1444943"/>
                  </a:lnTo>
                  <a:lnTo>
                    <a:pt x="103734" y="1466480"/>
                  </a:lnTo>
                  <a:lnTo>
                    <a:pt x="151676" y="1474215"/>
                  </a:lnTo>
                  <a:lnTo>
                    <a:pt x="2317457" y="1474215"/>
                  </a:lnTo>
                  <a:lnTo>
                    <a:pt x="2365415" y="1466480"/>
                  </a:lnTo>
                  <a:lnTo>
                    <a:pt x="2407044" y="1444943"/>
                  </a:lnTo>
                  <a:lnTo>
                    <a:pt x="2439859" y="1412109"/>
                  </a:lnTo>
                  <a:lnTo>
                    <a:pt x="2461372" y="1370486"/>
                  </a:lnTo>
                  <a:lnTo>
                    <a:pt x="2469095" y="1322577"/>
                  </a:lnTo>
                  <a:lnTo>
                    <a:pt x="2469095" y="151637"/>
                  </a:lnTo>
                  <a:lnTo>
                    <a:pt x="2461372" y="103680"/>
                  </a:lnTo>
                  <a:lnTo>
                    <a:pt x="2439859" y="62051"/>
                  </a:lnTo>
                  <a:lnTo>
                    <a:pt x="2407044" y="29236"/>
                  </a:lnTo>
                  <a:lnTo>
                    <a:pt x="2365415" y="7723"/>
                  </a:lnTo>
                  <a:lnTo>
                    <a:pt x="2317457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468410" y="2524517"/>
            <a:ext cx="4521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500" dirty="0">
              <a:latin typeface="Tahoma"/>
              <a:cs typeface="Tahoma"/>
            </a:endParaRPr>
          </a:p>
          <a:p>
            <a:pPr marL="64135">
              <a:lnSpc>
                <a:spcPct val="100000"/>
              </a:lnSpc>
            </a:pPr>
            <a:r>
              <a:rPr sz="1500" b="1" spc="-40" dirty="0">
                <a:solidFill>
                  <a:srgbClr val="FFFFFF"/>
                </a:solidFill>
                <a:latin typeface="Tahoma"/>
                <a:cs typeface="Tahoma"/>
              </a:rPr>
              <a:t>год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879084" y="2469332"/>
            <a:ext cx="4521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ru-RU" sz="1600" b="1" spc="-12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4135">
              <a:lnSpc>
                <a:spcPct val="100000"/>
              </a:lnSpc>
            </a:pPr>
            <a:r>
              <a:rPr sz="1600" b="1" spc="-4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025256" y="7850811"/>
            <a:ext cx="516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700" b="1" spc="-130" dirty="0">
                <a:solidFill>
                  <a:srgbClr val="7F2F2D"/>
                </a:solidFill>
                <a:latin typeface="Tahoma"/>
                <a:cs typeface="Tahoma"/>
              </a:rPr>
              <a:t>6,7</a:t>
            </a:r>
            <a:r>
              <a:rPr sz="1700" b="1" spc="-575" dirty="0">
                <a:solidFill>
                  <a:srgbClr val="7F2F2D"/>
                </a:solidFill>
                <a:latin typeface="Tahoma"/>
                <a:cs typeface="Tahoma"/>
              </a:rPr>
              <a:t>%</a:t>
            </a:r>
            <a:endParaRPr sz="1700" dirty="0">
              <a:solidFill>
                <a:srgbClr val="7F2F2D"/>
              </a:solidFill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32869" y="7896859"/>
            <a:ext cx="516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700" b="1" spc="-130" dirty="0">
                <a:solidFill>
                  <a:srgbClr val="7F2F2D"/>
                </a:solidFill>
                <a:latin typeface="Tahoma"/>
                <a:cs typeface="Tahoma"/>
              </a:rPr>
              <a:t>6,8</a:t>
            </a:r>
            <a:r>
              <a:rPr sz="1700" b="1" spc="-575" dirty="0">
                <a:solidFill>
                  <a:srgbClr val="7F2F2D"/>
                </a:solidFill>
                <a:latin typeface="Tahoma"/>
                <a:cs typeface="Tahoma"/>
              </a:rPr>
              <a:t>%</a:t>
            </a:r>
            <a:endParaRPr sz="1700" dirty="0">
              <a:solidFill>
                <a:srgbClr val="7F2F2D"/>
              </a:solidFill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313831" y="7955683"/>
            <a:ext cx="516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700" b="1" spc="-130" dirty="0">
                <a:solidFill>
                  <a:srgbClr val="7F2F2D"/>
                </a:solidFill>
                <a:latin typeface="Tahoma"/>
                <a:cs typeface="Tahoma"/>
              </a:rPr>
              <a:t>6,6</a:t>
            </a:r>
            <a:r>
              <a:rPr sz="1700" b="1" spc="-575" dirty="0">
                <a:solidFill>
                  <a:srgbClr val="7F2F2D"/>
                </a:solidFill>
                <a:latin typeface="Tahoma"/>
                <a:cs typeface="Tahoma"/>
              </a:rPr>
              <a:t>%</a:t>
            </a:r>
            <a:endParaRPr sz="1700" dirty="0">
              <a:solidFill>
                <a:srgbClr val="7F2F2D"/>
              </a:solidFill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3729" y="7080250"/>
            <a:ext cx="63754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lang="ru-RU" sz="1700" b="1" spc="-130" dirty="0">
                <a:solidFill>
                  <a:srgbClr val="FFFFFF"/>
                </a:solidFill>
                <a:latin typeface="Tahoma"/>
                <a:cs typeface="Tahoma"/>
              </a:rPr>
              <a:t>3,3</a:t>
            </a:r>
            <a:r>
              <a:rPr sz="1700" b="1" spc="-57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033776" y="7080250"/>
            <a:ext cx="63754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lang="ru-RU" sz="1700" b="1" spc="-130" dirty="0">
                <a:solidFill>
                  <a:srgbClr val="FFFFFF"/>
                </a:solidFill>
                <a:latin typeface="Tahoma"/>
                <a:cs typeface="Tahoma"/>
              </a:rPr>
              <a:t>3,2</a:t>
            </a:r>
            <a:r>
              <a:rPr sz="1700" b="1" spc="-57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23509" y="7080250"/>
            <a:ext cx="63754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lang="ru-RU" sz="1700" b="1" spc="-130" dirty="0">
                <a:solidFill>
                  <a:srgbClr val="FFFFFF"/>
                </a:solidFill>
                <a:latin typeface="Tahoma"/>
                <a:cs typeface="Tahoma"/>
              </a:rPr>
              <a:t>0,4</a:t>
            </a:r>
            <a:r>
              <a:rPr sz="1700" b="1" spc="-57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258267" y="96773"/>
            <a:ext cx="63414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pc="-110" dirty="0">
                <a:solidFill>
                  <a:srgbClr val="002060"/>
                </a:solidFill>
              </a:rPr>
              <a:t>ПРОГ</a:t>
            </a:r>
            <a:r>
              <a:rPr spc="-165" dirty="0">
                <a:solidFill>
                  <a:srgbClr val="002060"/>
                </a:solidFill>
              </a:rPr>
              <a:t>Р</a:t>
            </a:r>
            <a:r>
              <a:rPr spc="-130" dirty="0">
                <a:solidFill>
                  <a:srgbClr val="002060"/>
                </a:solidFill>
              </a:rPr>
              <a:t>А</a:t>
            </a:r>
            <a:r>
              <a:rPr spc="-175" dirty="0">
                <a:solidFill>
                  <a:srgbClr val="002060"/>
                </a:solidFill>
              </a:rPr>
              <a:t>М</a:t>
            </a:r>
            <a:r>
              <a:rPr spc="-120" dirty="0">
                <a:solidFill>
                  <a:srgbClr val="002060"/>
                </a:solidFill>
              </a:rPr>
              <a:t>МНЫЕ</a:t>
            </a:r>
            <a:r>
              <a:rPr spc="-125" dirty="0">
                <a:solidFill>
                  <a:srgbClr val="002060"/>
                </a:solidFill>
              </a:rPr>
              <a:t> </a:t>
            </a:r>
            <a:r>
              <a:rPr spc="-135" dirty="0">
                <a:solidFill>
                  <a:srgbClr val="002060"/>
                </a:solidFill>
              </a:rPr>
              <a:t>И </a:t>
            </a:r>
            <a:r>
              <a:rPr spc="-140" dirty="0">
                <a:solidFill>
                  <a:srgbClr val="002060"/>
                </a:solidFill>
              </a:rPr>
              <a:t>Н</a:t>
            </a:r>
            <a:r>
              <a:rPr spc="-105" dirty="0">
                <a:solidFill>
                  <a:srgbClr val="002060"/>
                </a:solidFill>
              </a:rPr>
              <a:t>Е</a:t>
            </a:r>
            <a:r>
              <a:rPr spc="-110" dirty="0">
                <a:solidFill>
                  <a:srgbClr val="002060"/>
                </a:solidFill>
              </a:rPr>
              <a:t>ПРОГ</a:t>
            </a:r>
            <a:r>
              <a:rPr spc="-165" dirty="0">
                <a:solidFill>
                  <a:srgbClr val="002060"/>
                </a:solidFill>
              </a:rPr>
              <a:t>Р</a:t>
            </a:r>
            <a:r>
              <a:rPr spc="-130" dirty="0">
                <a:solidFill>
                  <a:srgbClr val="002060"/>
                </a:solidFill>
              </a:rPr>
              <a:t>А</a:t>
            </a:r>
            <a:r>
              <a:rPr spc="-175" dirty="0">
                <a:solidFill>
                  <a:srgbClr val="002060"/>
                </a:solidFill>
              </a:rPr>
              <a:t>М</a:t>
            </a:r>
            <a:r>
              <a:rPr spc="-120" dirty="0">
                <a:solidFill>
                  <a:srgbClr val="002060"/>
                </a:solidFill>
              </a:rPr>
              <a:t>МНЫЕ</a:t>
            </a:r>
            <a:r>
              <a:rPr spc="-135" dirty="0">
                <a:solidFill>
                  <a:srgbClr val="002060"/>
                </a:solidFill>
              </a:rPr>
              <a:t> </a:t>
            </a:r>
            <a:r>
              <a:rPr spc="-229" dirty="0">
                <a:solidFill>
                  <a:srgbClr val="002060"/>
                </a:solidFill>
              </a:rPr>
              <a:t>Р</a:t>
            </a:r>
            <a:r>
              <a:rPr spc="-204" dirty="0">
                <a:solidFill>
                  <a:srgbClr val="002060"/>
                </a:solidFill>
              </a:rPr>
              <a:t>А</a:t>
            </a:r>
            <a:r>
              <a:rPr spc="-85" dirty="0">
                <a:solidFill>
                  <a:srgbClr val="002060"/>
                </a:solidFill>
              </a:rPr>
              <a:t>С</a:t>
            </a:r>
            <a:r>
              <a:rPr spc="-190" dirty="0">
                <a:solidFill>
                  <a:srgbClr val="002060"/>
                </a:solidFill>
              </a:rPr>
              <a:t>Х</a:t>
            </a:r>
            <a:r>
              <a:rPr spc="-155" dirty="0">
                <a:solidFill>
                  <a:srgbClr val="002060"/>
                </a:solidFill>
              </a:rPr>
              <a:t>О</a:t>
            </a:r>
            <a:r>
              <a:rPr spc="-130" dirty="0">
                <a:solidFill>
                  <a:srgbClr val="002060"/>
                </a:solidFill>
              </a:rPr>
              <a:t>Д</a:t>
            </a:r>
            <a:r>
              <a:rPr spc="-175" dirty="0">
                <a:solidFill>
                  <a:srgbClr val="002060"/>
                </a:solidFill>
              </a:rPr>
              <a:t>Ы</a:t>
            </a:r>
            <a:r>
              <a:rPr spc="-140" dirty="0">
                <a:solidFill>
                  <a:srgbClr val="002060"/>
                </a:solidFill>
              </a:rPr>
              <a:t> </a:t>
            </a:r>
            <a:r>
              <a:rPr spc="-175" dirty="0">
                <a:solidFill>
                  <a:srgbClr val="002060"/>
                </a:solidFill>
              </a:rPr>
              <a:t>БЮДЖЕТА</a:t>
            </a:r>
            <a:r>
              <a:rPr lang="ru-RU" spc="-175" dirty="0">
                <a:solidFill>
                  <a:srgbClr val="002060"/>
                </a:solidFill>
              </a:rPr>
              <a:t> ГОРОДСКОГО ОКРУГА</a:t>
            </a:r>
            <a:endParaRPr spc="-175" dirty="0">
              <a:solidFill>
                <a:srgbClr val="00206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-75757" y="640782"/>
            <a:ext cx="7015887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420">
              <a:lnSpc>
                <a:spcPts val="1325"/>
              </a:lnSpc>
              <a:spcBef>
                <a:spcPts val="340"/>
              </a:spcBef>
              <a:spcAft>
                <a:spcPts val="0"/>
              </a:spcAft>
            </a:pPr>
            <a:r>
              <a:rPr lang="ru-RU" sz="1400" b="1" spc="-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"Муниципальная</a:t>
            </a:r>
            <a:r>
              <a:rPr lang="ru-RU" sz="1400" b="1" spc="-5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программа"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2420">
              <a:lnSpc>
                <a:spcPts val="121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</a:t>
            </a:r>
            <a:r>
              <a:rPr lang="ru-RU" sz="1400" spc="-3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система</a:t>
            </a:r>
            <a:r>
              <a:rPr lang="ru-RU" sz="1400" spc="-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мероприятий,</a:t>
            </a:r>
            <a:r>
              <a:rPr lang="ru-RU" sz="1400" spc="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взаимоувязанных по</a:t>
            </a:r>
            <a:r>
              <a:rPr lang="ru-RU" sz="1400" spc="-3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задачам,</a:t>
            </a:r>
            <a:r>
              <a:rPr lang="ru-RU" sz="1400" spc="-1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срокам</a:t>
            </a:r>
            <a:r>
              <a:rPr lang="ru-RU" sz="1400" spc="-1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осуществления</a:t>
            </a:r>
            <a:r>
              <a:rPr lang="ru-RU" sz="1400" spc="4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400" spc="-3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ресурсам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781"/>
          <p:cNvSpPr txBox="1">
            <a:spLocks noChangeArrowheads="1"/>
          </p:cNvSpPr>
          <p:nvPr/>
        </p:nvSpPr>
        <p:spPr bwMode="auto">
          <a:xfrm>
            <a:off x="3848156" y="5092570"/>
            <a:ext cx="2513977" cy="156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96850" marR="250190" algn="ctr">
              <a:lnSpc>
                <a:spcPts val="1210"/>
              </a:lnSpc>
              <a:spcBef>
                <a:spcPts val="805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расходы</a:t>
            </a:r>
            <a:r>
              <a:rPr lang="ru-RU" sz="1400" spc="-6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не</a:t>
            </a:r>
            <a:r>
              <a:rPr lang="ru-RU" sz="1400" spc="-8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вошедшие</a:t>
            </a:r>
            <a:r>
              <a:rPr lang="ru-RU" sz="1400" spc="-7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в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95580" marR="250190" algn="ctr">
              <a:lnSpc>
                <a:spcPct val="98000"/>
              </a:lnSpc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мероприятия</a:t>
            </a:r>
            <a:r>
              <a:rPr lang="ru-RU" sz="1400" spc="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муниципальных</a:t>
            </a:r>
            <a:r>
              <a:rPr lang="ru-RU" sz="1400" spc="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программ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424720" y="6512942"/>
            <a:ext cx="3429000" cy="4719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2105">
              <a:lnSpc>
                <a:spcPts val="2040"/>
              </a:lnSpc>
              <a:spcBef>
                <a:spcPts val="460"/>
              </a:spcBef>
            </a:pPr>
            <a:r>
              <a:rPr lang="ru-RU" sz="1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143,7</a:t>
            </a:r>
          </a:p>
          <a:p>
            <a:r>
              <a:rPr lang="ru-RU" sz="800" b="1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млн.</a:t>
            </a:r>
            <a:r>
              <a:rPr lang="ru-RU" sz="800" b="1" spc="30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b="1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dirty="0">
              <a:solidFill>
                <a:srgbClr val="7F2F2D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443857" y="6498486"/>
            <a:ext cx="3429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7015">
              <a:lnSpc>
                <a:spcPts val="2040"/>
              </a:lnSpc>
              <a:spcBef>
                <a:spcPts val="460"/>
              </a:spcBef>
            </a:pPr>
            <a:r>
              <a:rPr lang="ru-RU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1 985,2</a:t>
            </a:r>
          </a:p>
          <a:p>
            <a:pPr marL="247015">
              <a:lnSpc>
                <a:spcPts val="835"/>
              </a:lnSpc>
              <a:spcAft>
                <a:spcPts val="0"/>
              </a:spcAft>
            </a:pPr>
            <a:r>
              <a:rPr lang="ru-RU" sz="800" b="1" spc="-5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млн.</a:t>
            </a:r>
            <a:r>
              <a:rPr lang="ru-RU" sz="800" b="1" spc="-40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b="1" spc="-5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3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32305" y="6498025"/>
            <a:ext cx="3429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2105" marR="240030">
              <a:lnSpc>
                <a:spcPts val="2040"/>
              </a:lnSpc>
              <a:spcBef>
                <a:spcPts val="460"/>
              </a:spcBef>
            </a:pPr>
            <a:r>
              <a:rPr lang="ru-RU" sz="1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144,4</a:t>
            </a:r>
          </a:p>
          <a:p>
            <a:pPr marR="240665">
              <a:lnSpc>
                <a:spcPts val="835"/>
              </a:lnSpc>
              <a:spcAft>
                <a:spcPts val="0"/>
              </a:spcAft>
            </a:pPr>
            <a:r>
              <a:rPr lang="ru-RU" sz="800" b="1" spc="-5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млн.</a:t>
            </a:r>
            <a:r>
              <a:rPr lang="ru-RU" sz="800" b="1" spc="-40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b="1" spc="-5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3200" dirty="0">
              <a:solidFill>
                <a:srgbClr val="7F2F2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-255906" y="6523201"/>
            <a:ext cx="3429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40"/>
              </a:lnSpc>
              <a:spcBef>
                <a:spcPts val="460"/>
              </a:spcBef>
              <a:spcAft>
                <a:spcPts val="0"/>
              </a:spcAft>
            </a:pPr>
            <a:r>
              <a:rPr lang="ru-RU" sz="1700" b="1" dirty="0">
                <a:solidFill>
                  <a:schemeClr val="accent5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ru-RU" sz="1700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2 022,2</a:t>
            </a:r>
            <a:endParaRPr lang="ru-RU" sz="17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31470">
              <a:lnSpc>
                <a:spcPts val="835"/>
              </a:lnSpc>
              <a:spcAft>
                <a:spcPts val="0"/>
              </a:spcAft>
            </a:pPr>
            <a:r>
              <a:rPr lang="ru-RU" sz="800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800" b="1" spc="100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3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2907" y="6470537"/>
            <a:ext cx="3429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2105">
              <a:lnSpc>
                <a:spcPts val="2040"/>
              </a:lnSpc>
              <a:spcBef>
                <a:spcPts val="460"/>
              </a:spcBef>
            </a:pPr>
            <a:r>
              <a:rPr lang="ru-RU" sz="1700" b="1" dirty="0">
                <a:solidFill>
                  <a:srgbClr val="FF9A7B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                </a:t>
            </a:r>
            <a:r>
              <a:rPr lang="ru-RU" sz="1700" b="1" dirty="0">
                <a:solidFill>
                  <a:srgbClr val="7F2F2D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144,2</a:t>
            </a:r>
          </a:p>
          <a:p>
            <a:pPr marL="331470" algn="ctr">
              <a:lnSpc>
                <a:spcPts val="835"/>
              </a:lnSpc>
              <a:spcAft>
                <a:spcPts val="0"/>
              </a:spcAft>
            </a:pPr>
            <a:r>
              <a:rPr lang="ru-RU" sz="800" b="1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800" b="1" spc="30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b="1" dirty="0">
                <a:solidFill>
                  <a:srgbClr val="7F2F2D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3200" dirty="0">
              <a:solidFill>
                <a:srgbClr val="7F2F2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2" name="object 20"/>
          <p:cNvGrpSpPr/>
          <p:nvPr/>
        </p:nvGrpSpPr>
        <p:grpSpPr>
          <a:xfrm>
            <a:off x="464054" y="1197520"/>
            <a:ext cx="2406650" cy="2422850"/>
            <a:chOff x="3889196" y="1266189"/>
            <a:chExt cx="2406650" cy="2422850"/>
          </a:xfrm>
        </p:grpSpPr>
        <p:sp>
          <p:nvSpPr>
            <p:cNvPr id="73" name="object 21"/>
            <p:cNvSpPr/>
            <p:nvPr/>
          </p:nvSpPr>
          <p:spPr>
            <a:xfrm>
              <a:off x="3889196" y="1283024"/>
              <a:ext cx="2406650" cy="2406015"/>
            </a:xfrm>
            <a:custGeom>
              <a:avLst/>
              <a:gdLst/>
              <a:ahLst/>
              <a:cxnLst/>
              <a:rect l="l" t="t" r="r" b="b"/>
              <a:pathLst>
                <a:path w="2406650" h="2406015">
                  <a:moveTo>
                    <a:pt x="1203122" y="0"/>
                  </a:moveTo>
                  <a:lnTo>
                    <a:pt x="1203122" y="1202689"/>
                  </a:lnTo>
                  <a:lnTo>
                    <a:pt x="920928" y="33527"/>
                  </a:lnTo>
                  <a:lnTo>
                    <a:pt x="874132" y="45804"/>
                  </a:lnTo>
                  <a:lnTo>
                    <a:pt x="828248" y="59800"/>
                  </a:lnTo>
                  <a:lnTo>
                    <a:pt x="783305" y="75472"/>
                  </a:lnTo>
                  <a:lnTo>
                    <a:pt x="739328" y="92777"/>
                  </a:lnTo>
                  <a:lnTo>
                    <a:pt x="696344" y="111671"/>
                  </a:lnTo>
                  <a:lnTo>
                    <a:pt x="654378" y="132112"/>
                  </a:lnTo>
                  <a:lnTo>
                    <a:pt x="613459" y="154056"/>
                  </a:lnTo>
                  <a:lnTo>
                    <a:pt x="573612" y="177459"/>
                  </a:lnTo>
                  <a:lnTo>
                    <a:pt x="534864" y="202278"/>
                  </a:lnTo>
                  <a:lnTo>
                    <a:pt x="497241" y="228470"/>
                  </a:lnTo>
                  <a:lnTo>
                    <a:pt x="460770" y="255991"/>
                  </a:lnTo>
                  <a:lnTo>
                    <a:pt x="425478" y="284799"/>
                  </a:lnTo>
                  <a:lnTo>
                    <a:pt x="391390" y="314850"/>
                  </a:lnTo>
                  <a:lnTo>
                    <a:pt x="358534" y="346100"/>
                  </a:lnTo>
                  <a:lnTo>
                    <a:pt x="326936" y="378506"/>
                  </a:lnTo>
                  <a:lnTo>
                    <a:pt x="296623" y="412025"/>
                  </a:lnTo>
                  <a:lnTo>
                    <a:pt x="267620" y="446613"/>
                  </a:lnTo>
                  <a:lnTo>
                    <a:pt x="239955" y="482227"/>
                  </a:lnTo>
                  <a:lnTo>
                    <a:pt x="213655" y="518825"/>
                  </a:lnTo>
                  <a:lnTo>
                    <a:pt x="188744" y="556361"/>
                  </a:lnTo>
                  <a:lnTo>
                    <a:pt x="165251" y="594794"/>
                  </a:lnTo>
                  <a:lnTo>
                    <a:pt x="143202" y="634079"/>
                  </a:lnTo>
                  <a:lnTo>
                    <a:pt x="122622" y="674174"/>
                  </a:lnTo>
                  <a:lnTo>
                    <a:pt x="103540" y="715035"/>
                  </a:lnTo>
                  <a:lnTo>
                    <a:pt x="85980" y="756619"/>
                  </a:lnTo>
                  <a:lnTo>
                    <a:pt x="69971" y="798882"/>
                  </a:lnTo>
                  <a:lnTo>
                    <a:pt x="55537" y="841781"/>
                  </a:lnTo>
                  <a:lnTo>
                    <a:pt x="42707" y="885273"/>
                  </a:lnTo>
                  <a:lnTo>
                    <a:pt x="31506" y="929314"/>
                  </a:lnTo>
                  <a:lnTo>
                    <a:pt x="21960" y="973861"/>
                  </a:lnTo>
                  <a:lnTo>
                    <a:pt x="14097" y="1018871"/>
                  </a:lnTo>
                  <a:lnTo>
                    <a:pt x="7943" y="1064301"/>
                  </a:lnTo>
                  <a:lnTo>
                    <a:pt x="3525" y="1110106"/>
                  </a:lnTo>
                  <a:lnTo>
                    <a:pt x="868" y="1156244"/>
                  </a:lnTo>
                  <a:lnTo>
                    <a:pt x="0" y="1202671"/>
                  </a:lnTo>
                  <a:lnTo>
                    <a:pt x="946" y="1249344"/>
                  </a:lnTo>
                  <a:lnTo>
                    <a:pt x="3734" y="1296220"/>
                  </a:lnTo>
                  <a:lnTo>
                    <a:pt x="8391" y="1343255"/>
                  </a:lnTo>
                  <a:lnTo>
                    <a:pt x="14941" y="1390407"/>
                  </a:lnTo>
                  <a:lnTo>
                    <a:pt x="23413" y="1437630"/>
                  </a:lnTo>
                  <a:lnTo>
                    <a:pt x="33833" y="1484883"/>
                  </a:lnTo>
                  <a:lnTo>
                    <a:pt x="46109" y="1531680"/>
                  </a:lnTo>
                  <a:lnTo>
                    <a:pt x="60105" y="1577563"/>
                  </a:lnTo>
                  <a:lnTo>
                    <a:pt x="75777" y="1622506"/>
                  </a:lnTo>
                  <a:lnTo>
                    <a:pt x="93082" y="1666483"/>
                  </a:lnTo>
                  <a:lnTo>
                    <a:pt x="111977" y="1709468"/>
                  </a:lnTo>
                  <a:lnTo>
                    <a:pt x="132417" y="1751433"/>
                  </a:lnTo>
                  <a:lnTo>
                    <a:pt x="154361" y="1792352"/>
                  </a:lnTo>
                  <a:lnTo>
                    <a:pt x="177764" y="1832199"/>
                  </a:lnTo>
                  <a:lnTo>
                    <a:pt x="202583" y="1870947"/>
                  </a:lnTo>
                  <a:lnTo>
                    <a:pt x="228775" y="1908570"/>
                  </a:lnTo>
                  <a:lnTo>
                    <a:pt x="256297" y="1945041"/>
                  </a:lnTo>
                  <a:lnTo>
                    <a:pt x="285104" y="1980333"/>
                  </a:lnTo>
                  <a:lnTo>
                    <a:pt x="315155" y="2014421"/>
                  </a:lnTo>
                  <a:lnTo>
                    <a:pt x="346405" y="2047277"/>
                  </a:lnTo>
                  <a:lnTo>
                    <a:pt x="378811" y="2078875"/>
                  </a:lnTo>
                  <a:lnTo>
                    <a:pt x="412330" y="2109188"/>
                  </a:lnTo>
                  <a:lnTo>
                    <a:pt x="446918" y="2138191"/>
                  </a:lnTo>
                  <a:lnTo>
                    <a:pt x="482533" y="2165856"/>
                  </a:lnTo>
                  <a:lnTo>
                    <a:pt x="519130" y="2192157"/>
                  </a:lnTo>
                  <a:lnTo>
                    <a:pt x="556666" y="2217067"/>
                  </a:lnTo>
                  <a:lnTo>
                    <a:pt x="595099" y="2240560"/>
                  </a:lnTo>
                  <a:lnTo>
                    <a:pt x="634385" y="2262610"/>
                  </a:lnTo>
                  <a:lnTo>
                    <a:pt x="674480" y="2283189"/>
                  </a:lnTo>
                  <a:lnTo>
                    <a:pt x="715341" y="2302271"/>
                  </a:lnTo>
                  <a:lnTo>
                    <a:pt x="756924" y="2319831"/>
                  </a:lnTo>
                  <a:lnTo>
                    <a:pt x="799187" y="2335840"/>
                  </a:lnTo>
                  <a:lnTo>
                    <a:pt x="842086" y="2350274"/>
                  </a:lnTo>
                  <a:lnTo>
                    <a:pt x="885578" y="2363104"/>
                  </a:lnTo>
                  <a:lnTo>
                    <a:pt x="929619" y="2374306"/>
                  </a:lnTo>
                  <a:lnTo>
                    <a:pt x="974167" y="2383851"/>
                  </a:lnTo>
                  <a:lnTo>
                    <a:pt x="1019177" y="2391714"/>
                  </a:lnTo>
                  <a:lnTo>
                    <a:pt x="1064606" y="2397868"/>
                  </a:lnTo>
                  <a:lnTo>
                    <a:pt x="1110411" y="2402287"/>
                  </a:lnTo>
                  <a:lnTo>
                    <a:pt x="1156549" y="2404943"/>
                  </a:lnTo>
                  <a:lnTo>
                    <a:pt x="1202976" y="2405812"/>
                  </a:lnTo>
                  <a:lnTo>
                    <a:pt x="1249650" y="2404865"/>
                  </a:lnTo>
                  <a:lnTo>
                    <a:pt x="1296525" y="2402077"/>
                  </a:lnTo>
                  <a:lnTo>
                    <a:pt x="1343561" y="2397421"/>
                  </a:lnTo>
                  <a:lnTo>
                    <a:pt x="1390712" y="2390870"/>
                  </a:lnTo>
                  <a:lnTo>
                    <a:pt x="1437936" y="2382398"/>
                  </a:lnTo>
                  <a:lnTo>
                    <a:pt x="1485189" y="2371979"/>
                  </a:lnTo>
                  <a:lnTo>
                    <a:pt x="1531994" y="2359702"/>
                  </a:lnTo>
                  <a:lnTo>
                    <a:pt x="1577885" y="2345706"/>
                  </a:lnTo>
                  <a:lnTo>
                    <a:pt x="1622835" y="2330034"/>
                  </a:lnTo>
                  <a:lnTo>
                    <a:pt x="1666819" y="2312729"/>
                  </a:lnTo>
                  <a:lnTo>
                    <a:pt x="1709809" y="2293835"/>
                  </a:lnTo>
                  <a:lnTo>
                    <a:pt x="1751779" y="2273394"/>
                  </a:lnTo>
                  <a:lnTo>
                    <a:pt x="1792702" y="2251450"/>
                  </a:lnTo>
                  <a:lnTo>
                    <a:pt x="1832553" y="2228047"/>
                  </a:lnTo>
                  <a:lnTo>
                    <a:pt x="1871303" y="2203228"/>
                  </a:lnTo>
                  <a:lnTo>
                    <a:pt x="1908928" y="2177036"/>
                  </a:lnTo>
                  <a:lnTo>
                    <a:pt x="1945401" y="2149515"/>
                  </a:lnTo>
                  <a:lnTo>
                    <a:pt x="1980694" y="2120707"/>
                  </a:lnTo>
                  <a:lnTo>
                    <a:pt x="2014782" y="2090656"/>
                  </a:lnTo>
                  <a:lnTo>
                    <a:pt x="2047639" y="2059406"/>
                  </a:lnTo>
                  <a:lnTo>
                    <a:pt x="2079236" y="2027000"/>
                  </a:lnTo>
                  <a:lnTo>
                    <a:pt x="2109549" y="1993481"/>
                  </a:lnTo>
                  <a:lnTo>
                    <a:pt x="2138550" y="1958893"/>
                  </a:lnTo>
                  <a:lnTo>
                    <a:pt x="2166214" y="1923279"/>
                  </a:lnTo>
                  <a:lnTo>
                    <a:pt x="2192513" y="1886681"/>
                  </a:lnTo>
                  <a:lnTo>
                    <a:pt x="2217421" y="1849145"/>
                  </a:lnTo>
                  <a:lnTo>
                    <a:pt x="2240912" y="1810712"/>
                  </a:lnTo>
                  <a:lnTo>
                    <a:pt x="2262959" y="1771427"/>
                  </a:lnTo>
                  <a:lnTo>
                    <a:pt x="2283535" y="1731332"/>
                  </a:lnTo>
                  <a:lnTo>
                    <a:pt x="2302615" y="1690471"/>
                  </a:lnTo>
                  <a:lnTo>
                    <a:pt x="2320171" y="1648887"/>
                  </a:lnTo>
                  <a:lnTo>
                    <a:pt x="2336178" y="1606624"/>
                  </a:lnTo>
                  <a:lnTo>
                    <a:pt x="2350608" y="1563725"/>
                  </a:lnTo>
                  <a:lnTo>
                    <a:pt x="2363436" y="1520233"/>
                  </a:lnTo>
                  <a:lnTo>
                    <a:pt x="2374634" y="1476192"/>
                  </a:lnTo>
                  <a:lnTo>
                    <a:pt x="2384176" y="1431645"/>
                  </a:lnTo>
                  <a:lnTo>
                    <a:pt x="2392036" y="1386635"/>
                  </a:lnTo>
                  <a:lnTo>
                    <a:pt x="2398188" y="1341205"/>
                  </a:lnTo>
                  <a:lnTo>
                    <a:pt x="2402604" y="1295400"/>
                  </a:lnTo>
                  <a:lnTo>
                    <a:pt x="2405258" y="1249262"/>
                  </a:lnTo>
                  <a:lnTo>
                    <a:pt x="2406124" y="1202835"/>
                  </a:lnTo>
                  <a:lnTo>
                    <a:pt x="2405175" y="1156162"/>
                  </a:lnTo>
                  <a:lnTo>
                    <a:pt x="2402385" y="1109286"/>
                  </a:lnTo>
                  <a:lnTo>
                    <a:pt x="2397728" y="1062251"/>
                  </a:lnTo>
                  <a:lnTo>
                    <a:pt x="2391176" y="1015099"/>
                  </a:lnTo>
                  <a:lnTo>
                    <a:pt x="2382703" y="967876"/>
                  </a:lnTo>
                  <a:lnTo>
                    <a:pt x="2372284" y="920623"/>
                  </a:lnTo>
                  <a:lnTo>
                    <a:pt x="2359878" y="873384"/>
                  </a:lnTo>
                  <a:lnTo>
                    <a:pt x="2345683" y="827007"/>
                  </a:lnTo>
                  <a:lnTo>
                    <a:pt x="2329742" y="781527"/>
                  </a:lnTo>
                  <a:lnTo>
                    <a:pt x="2312097" y="736976"/>
                  </a:lnTo>
                  <a:lnTo>
                    <a:pt x="2292792" y="693389"/>
                  </a:lnTo>
                  <a:lnTo>
                    <a:pt x="2271869" y="650799"/>
                  </a:lnTo>
                  <a:lnTo>
                    <a:pt x="2249371" y="609240"/>
                  </a:lnTo>
                  <a:lnTo>
                    <a:pt x="2225342" y="568745"/>
                  </a:lnTo>
                  <a:lnTo>
                    <a:pt x="2199823" y="529349"/>
                  </a:lnTo>
                  <a:lnTo>
                    <a:pt x="2172858" y="491084"/>
                  </a:lnTo>
                  <a:lnTo>
                    <a:pt x="2144489" y="453986"/>
                  </a:lnTo>
                  <a:lnTo>
                    <a:pt x="2114759" y="418086"/>
                  </a:lnTo>
                  <a:lnTo>
                    <a:pt x="2083712" y="383420"/>
                  </a:lnTo>
                  <a:lnTo>
                    <a:pt x="2051389" y="350021"/>
                  </a:lnTo>
                  <a:lnTo>
                    <a:pt x="2017834" y="317923"/>
                  </a:lnTo>
                  <a:lnTo>
                    <a:pt x="1983090" y="287158"/>
                  </a:lnTo>
                  <a:lnTo>
                    <a:pt x="1947199" y="257762"/>
                  </a:lnTo>
                  <a:lnTo>
                    <a:pt x="1910204" y="229767"/>
                  </a:lnTo>
                  <a:lnTo>
                    <a:pt x="1872149" y="203208"/>
                  </a:lnTo>
                  <a:lnTo>
                    <a:pt x="1833075" y="178118"/>
                  </a:lnTo>
                  <a:lnTo>
                    <a:pt x="1793026" y="154531"/>
                  </a:lnTo>
                  <a:lnTo>
                    <a:pt x="1752044" y="132480"/>
                  </a:lnTo>
                  <a:lnTo>
                    <a:pt x="1710173" y="112000"/>
                  </a:lnTo>
                  <a:lnTo>
                    <a:pt x="1667455" y="93124"/>
                  </a:lnTo>
                  <a:lnTo>
                    <a:pt x="1623933" y="75885"/>
                  </a:lnTo>
                  <a:lnTo>
                    <a:pt x="1579650" y="60318"/>
                  </a:lnTo>
                  <a:lnTo>
                    <a:pt x="1534648" y="46457"/>
                  </a:lnTo>
                  <a:lnTo>
                    <a:pt x="1488971" y="34333"/>
                  </a:lnTo>
                  <a:lnTo>
                    <a:pt x="1442662" y="23983"/>
                  </a:lnTo>
                  <a:lnTo>
                    <a:pt x="1395762" y="15439"/>
                  </a:lnTo>
                  <a:lnTo>
                    <a:pt x="1348315" y="8735"/>
                  </a:lnTo>
                  <a:lnTo>
                    <a:pt x="1300365" y="3904"/>
                  </a:lnTo>
                  <a:lnTo>
                    <a:pt x="1251953" y="981"/>
                  </a:lnTo>
                  <a:lnTo>
                    <a:pt x="1203122" y="0"/>
                  </a:lnTo>
                  <a:close/>
                </a:path>
              </a:pathLst>
            </a:custGeom>
            <a:solidFill>
              <a:srgbClr val="9F2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3"/>
            <p:cNvSpPr/>
            <p:nvPr/>
          </p:nvSpPr>
          <p:spPr>
            <a:xfrm>
              <a:off x="4194936" y="1566798"/>
              <a:ext cx="1804670" cy="1804670"/>
            </a:xfrm>
            <a:custGeom>
              <a:avLst/>
              <a:gdLst/>
              <a:ahLst/>
              <a:cxnLst/>
              <a:rect l="l" t="t" r="r" b="b"/>
              <a:pathLst>
                <a:path w="1804670" h="1804670">
                  <a:moveTo>
                    <a:pt x="902080" y="0"/>
                  </a:moveTo>
                  <a:lnTo>
                    <a:pt x="854171" y="1250"/>
                  </a:lnTo>
                  <a:lnTo>
                    <a:pt x="806912" y="4959"/>
                  </a:lnTo>
                  <a:lnTo>
                    <a:pt x="760367" y="11066"/>
                  </a:lnTo>
                  <a:lnTo>
                    <a:pt x="714599" y="19507"/>
                  </a:lnTo>
                  <a:lnTo>
                    <a:pt x="669669" y="30220"/>
                  </a:lnTo>
                  <a:lnTo>
                    <a:pt x="625639" y="43142"/>
                  </a:lnTo>
                  <a:lnTo>
                    <a:pt x="582573" y="58213"/>
                  </a:lnTo>
                  <a:lnTo>
                    <a:pt x="540533" y="75368"/>
                  </a:lnTo>
                  <a:lnTo>
                    <a:pt x="499580" y="94547"/>
                  </a:lnTo>
                  <a:lnTo>
                    <a:pt x="459777" y="115685"/>
                  </a:lnTo>
                  <a:lnTo>
                    <a:pt x="421187" y="138722"/>
                  </a:lnTo>
                  <a:lnTo>
                    <a:pt x="383872" y="163595"/>
                  </a:lnTo>
                  <a:lnTo>
                    <a:pt x="347894" y="190241"/>
                  </a:lnTo>
                  <a:lnTo>
                    <a:pt x="313315" y="218599"/>
                  </a:lnTo>
                  <a:lnTo>
                    <a:pt x="280198" y="248605"/>
                  </a:lnTo>
                  <a:lnTo>
                    <a:pt x="248605" y="280198"/>
                  </a:lnTo>
                  <a:lnTo>
                    <a:pt x="218599" y="313315"/>
                  </a:lnTo>
                  <a:lnTo>
                    <a:pt x="190241" y="347894"/>
                  </a:lnTo>
                  <a:lnTo>
                    <a:pt x="163595" y="383872"/>
                  </a:lnTo>
                  <a:lnTo>
                    <a:pt x="138722" y="421187"/>
                  </a:lnTo>
                  <a:lnTo>
                    <a:pt x="115685" y="459777"/>
                  </a:lnTo>
                  <a:lnTo>
                    <a:pt x="94547" y="499580"/>
                  </a:lnTo>
                  <a:lnTo>
                    <a:pt x="75368" y="540533"/>
                  </a:lnTo>
                  <a:lnTo>
                    <a:pt x="58213" y="582573"/>
                  </a:lnTo>
                  <a:lnTo>
                    <a:pt x="43142" y="625639"/>
                  </a:lnTo>
                  <a:lnTo>
                    <a:pt x="30220" y="669669"/>
                  </a:lnTo>
                  <a:lnTo>
                    <a:pt x="19507" y="714599"/>
                  </a:lnTo>
                  <a:lnTo>
                    <a:pt x="11066" y="760367"/>
                  </a:lnTo>
                  <a:lnTo>
                    <a:pt x="4959" y="806912"/>
                  </a:lnTo>
                  <a:lnTo>
                    <a:pt x="1250" y="854171"/>
                  </a:lnTo>
                  <a:lnTo>
                    <a:pt x="0" y="902080"/>
                  </a:lnTo>
                  <a:lnTo>
                    <a:pt x="1250" y="949990"/>
                  </a:lnTo>
                  <a:lnTo>
                    <a:pt x="4959" y="997249"/>
                  </a:lnTo>
                  <a:lnTo>
                    <a:pt x="11066" y="1043794"/>
                  </a:lnTo>
                  <a:lnTo>
                    <a:pt x="19507" y="1089562"/>
                  </a:lnTo>
                  <a:lnTo>
                    <a:pt x="30220" y="1134492"/>
                  </a:lnTo>
                  <a:lnTo>
                    <a:pt x="43142" y="1178522"/>
                  </a:lnTo>
                  <a:lnTo>
                    <a:pt x="58213" y="1221588"/>
                  </a:lnTo>
                  <a:lnTo>
                    <a:pt x="75368" y="1263628"/>
                  </a:lnTo>
                  <a:lnTo>
                    <a:pt x="94547" y="1304581"/>
                  </a:lnTo>
                  <a:lnTo>
                    <a:pt x="115685" y="1344384"/>
                  </a:lnTo>
                  <a:lnTo>
                    <a:pt x="138722" y="1382974"/>
                  </a:lnTo>
                  <a:lnTo>
                    <a:pt x="163595" y="1420289"/>
                  </a:lnTo>
                  <a:lnTo>
                    <a:pt x="190241" y="1456267"/>
                  </a:lnTo>
                  <a:lnTo>
                    <a:pt x="218599" y="1490846"/>
                  </a:lnTo>
                  <a:lnTo>
                    <a:pt x="248605" y="1523963"/>
                  </a:lnTo>
                  <a:lnTo>
                    <a:pt x="280198" y="1555556"/>
                  </a:lnTo>
                  <a:lnTo>
                    <a:pt x="313315" y="1585562"/>
                  </a:lnTo>
                  <a:lnTo>
                    <a:pt x="347894" y="1613920"/>
                  </a:lnTo>
                  <a:lnTo>
                    <a:pt x="383872" y="1640566"/>
                  </a:lnTo>
                  <a:lnTo>
                    <a:pt x="421187" y="1665439"/>
                  </a:lnTo>
                  <a:lnTo>
                    <a:pt x="459777" y="1688476"/>
                  </a:lnTo>
                  <a:lnTo>
                    <a:pt x="499580" y="1709614"/>
                  </a:lnTo>
                  <a:lnTo>
                    <a:pt x="540533" y="1728793"/>
                  </a:lnTo>
                  <a:lnTo>
                    <a:pt x="582573" y="1745948"/>
                  </a:lnTo>
                  <a:lnTo>
                    <a:pt x="625639" y="1761019"/>
                  </a:lnTo>
                  <a:lnTo>
                    <a:pt x="669669" y="1773941"/>
                  </a:lnTo>
                  <a:lnTo>
                    <a:pt x="714599" y="1784654"/>
                  </a:lnTo>
                  <a:lnTo>
                    <a:pt x="760367" y="1793095"/>
                  </a:lnTo>
                  <a:lnTo>
                    <a:pt x="806912" y="1799202"/>
                  </a:lnTo>
                  <a:lnTo>
                    <a:pt x="854171" y="1802911"/>
                  </a:lnTo>
                  <a:lnTo>
                    <a:pt x="902080" y="1804162"/>
                  </a:lnTo>
                  <a:lnTo>
                    <a:pt x="949990" y="1802911"/>
                  </a:lnTo>
                  <a:lnTo>
                    <a:pt x="997249" y="1799202"/>
                  </a:lnTo>
                  <a:lnTo>
                    <a:pt x="1043794" y="1793095"/>
                  </a:lnTo>
                  <a:lnTo>
                    <a:pt x="1089562" y="1784654"/>
                  </a:lnTo>
                  <a:lnTo>
                    <a:pt x="1134492" y="1773941"/>
                  </a:lnTo>
                  <a:lnTo>
                    <a:pt x="1178522" y="1761019"/>
                  </a:lnTo>
                  <a:lnTo>
                    <a:pt x="1221588" y="1745948"/>
                  </a:lnTo>
                  <a:lnTo>
                    <a:pt x="1263628" y="1728793"/>
                  </a:lnTo>
                  <a:lnTo>
                    <a:pt x="1304581" y="1709614"/>
                  </a:lnTo>
                  <a:lnTo>
                    <a:pt x="1344384" y="1688476"/>
                  </a:lnTo>
                  <a:lnTo>
                    <a:pt x="1382974" y="1665439"/>
                  </a:lnTo>
                  <a:lnTo>
                    <a:pt x="1420289" y="1640566"/>
                  </a:lnTo>
                  <a:lnTo>
                    <a:pt x="1456267" y="1613920"/>
                  </a:lnTo>
                  <a:lnTo>
                    <a:pt x="1490846" y="1585562"/>
                  </a:lnTo>
                  <a:lnTo>
                    <a:pt x="1523963" y="1555556"/>
                  </a:lnTo>
                  <a:lnTo>
                    <a:pt x="1555556" y="1523963"/>
                  </a:lnTo>
                  <a:lnTo>
                    <a:pt x="1574049" y="1503552"/>
                  </a:lnTo>
                  <a:lnTo>
                    <a:pt x="902080" y="1503552"/>
                  </a:lnTo>
                  <a:lnTo>
                    <a:pt x="855070" y="1501743"/>
                  </a:lnTo>
                  <a:lnTo>
                    <a:pt x="809049" y="1496404"/>
                  </a:lnTo>
                  <a:lnTo>
                    <a:pt x="764153" y="1487670"/>
                  </a:lnTo>
                  <a:lnTo>
                    <a:pt x="720515" y="1475673"/>
                  </a:lnTo>
                  <a:lnTo>
                    <a:pt x="678269" y="1460547"/>
                  </a:lnTo>
                  <a:lnTo>
                    <a:pt x="637547" y="1442427"/>
                  </a:lnTo>
                  <a:lnTo>
                    <a:pt x="598485" y="1421445"/>
                  </a:lnTo>
                  <a:lnTo>
                    <a:pt x="561214" y="1397735"/>
                  </a:lnTo>
                  <a:lnTo>
                    <a:pt x="525870" y="1371431"/>
                  </a:lnTo>
                  <a:lnTo>
                    <a:pt x="492586" y="1342667"/>
                  </a:lnTo>
                  <a:lnTo>
                    <a:pt x="461494" y="1311575"/>
                  </a:lnTo>
                  <a:lnTo>
                    <a:pt x="432730" y="1278291"/>
                  </a:lnTo>
                  <a:lnTo>
                    <a:pt x="406426" y="1242947"/>
                  </a:lnTo>
                  <a:lnTo>
                    <a:pt x="382716" y="1205676"/>
                  </a:lnTo>
                  <a:lnTo>
                    <a:pt x="361734" y="1166614"/>
                  </a:lnTo>
                  <a:lnTo>
                    <a:pt x="343614" y="1125892"/>
                  </a:lnTo>
                  <a:lnTo>
                    <a:pt x="328488" y="1083646"/>
                  </a:lnTo>
                  <a:lnTo>
                    <a:pt x="316491" y="1040008"/>
                  </a:lnTo>
                  <a:lnTo>
                    <a:pt x="307757" y="995112"/>
                  </a:lnTo>
                  <a:lnTo>
                    <a:pt x="302418" y="949091"/>
                  </a:lnTo>
                  <a:lnTo>
                    <a:pt x="300609" y="902080"/>
                  </a:lnTo>
                  <a:lnTo>
                    <a:pt x="302418" y="855087"/>
                  </a:lnTo>
                  <a:lnTo>
                    <a:pt x="307757" y="809082"/>
                  </a:lnTo>
                  <a:lnTo>
                    <a:pt x="316491" y="764200"/>
                  </a:lnTo>
                  <a:lnTo>
                    <a:pt x="328488" y="720575"/>
                  </a:lnTo>
                  <a:lnTo>
                    <a:pt x="343614" y="678340"/>
                  </a:lnTo>
                  <a:lnTo>
                    <a:pt x="361734" y="637628"/>
                  </a:lnTo>
                  <a:lnTo>
                    <a:pt x="382716" y="598574"/>
                  </a:lnTo>
                  <a:lnTo>
                    <a:pt x="406426" y="561311"/>
                  </a:lnTo>
                  <a:lnTo>
                    <a:pt x="432730" y="525974"/>
                  </a:lnTo>
                  <a:lnTo>
                    <a:pt x="461494" y="492694"/>
                  </a:lnTo>
                  <a:lnTo>
                    <a:pt x="492586" y="461608"/>
                  </a:lnTo>
                  <a:lnTo>
                    <a:pt x="525870" y="432847"/>
                  </a:lnTo>
                  <a:lnTo>
                    <a:pt x="561214" y="406546"/>
                  </a:lnTo>
                  <a:lnTo>
                    <a:pt x="598485" y="382839"/>
                  </a:lnTo>
                  <a:lnTo>
                    <a:pt x="637547" y="361858"/>
                  </a:lnTo>
                  <a:lnTo>
                    <a:pt x="678269" y="343739"/>
                  </a:lnTo>
                  <a:lnTo>
                    <a:pt x="720515" y="328614"/>
                  </a:lnTo>
                  <a:lnTo>
                    <a:pt x="764153" y="316618"/>
                  </a:lnTo>
                  <a:lnTo>
                    <a:pt x="809049" y="307883"/>
                  </a:lnTo>
                  <a:lnTo>
                    <a:pt x="855070" y="302545"/>
                  </a:lnTo>
                  <a:lnTo>
                    <a:pt x="902080" y="300735"/>
                  </a:lnTo>
                  <a:lnTo>
                    <a:pt x="1574164" y="300735"/>
                  </a:lnTo>
                  <a:lnTo>
                    <a:pt x="1555556" y="280198"/>
                  </a:lnTo>
                  <a:lnTo>
                    <a:pt x="1523963" y="248605"/>
                  </a:lnTo>
                  <a:lnTo>
                    <a:pt x="1490846" y="218599"/>
                  </a:lnTo>
                  <a:lnTo>
                    <a:pt x="1456267" y="190241"/>
                  </a:lnTo>
                  <a:lnTo>
                    <a:pt x="1420289" y="163595"/>
                  </a:lnTo>
                  <a:lnTo>
                    <a:pt x="1382974" y="138722"/>
                  </a:lnTo>
                  <a:lnTo>
                    <a:pt x="1344384" y="115685"/>
                  </a:lnTo>
                  <a:lnTo>
                    <a:pt x="1304581" y="94547"/>
                  </a:lnTo>
                  <a:lnTo>
                    <a:pt x="1263628" y="75368"/>
                  </a:lnTo>
                  <a:lnTo>
                    <a:pt x="1221588" y="58213"/>
                  </a:lnTo>
                  <a:lnTo>
                    <a:pt x="1178522" y="43142"/>
                  </a:lnTo>
                  <a:lnTo>
                    <a:pt x="1134492" y="30220"/>
                  </a:lnTo>
                  <a:lnTo>
                    <a:pt x="1089562" y="19507"/>
                  </a:lnTo>
                  <a:lnTo>
                    <a:pt x="1043794" y="11066"/>
                  </a:lnTo>
                  <a:lnTo>
                    <a:pt x="997249" y="4959"/>
                  </a:lnTo>
                  <a:lnTo>
                    <a:pt x="949990" y="1250"/>
                  </a:lnTo>
                  <a:lnTo>
                    <a:pt x="902080" y="0"/>
                  </a:lnTo>
                  <a:close/>
                </a:path>
                <a:path w="1804670" h="1804670">
                  <a:moveTo>
                    <a:pt x="1574164" y="300735"/>
                  </a:moveTo>
                  <a:lnTo>
                    <a:pt x="902080" y="300735"/>
                  </a:lnTo>
                  <a:lnTo>
                    <a:pt x="949074" y="302545"/>
                  </a:lnTo>
                  <a:lnTo>
                    <a:pt x="995079" y="307883"/>
                  </a:lnTo>
                  <a:lnTo>
                    <a:pt x="1039961" y="316618"/>
                  </a:lnTo>
                  <a:lnTo>
                    <a:pt x="1083586" y="328614"/>
                  </a:lnTo>
                  <a:lnTo>
                    <a:pt x="1125821" y="343739"/>
                  </a:lnTo>
                  <a:lnTo>
                    <a:pt x="1166533" y="361858"/>
                  </a:lnTo>
                  <a:lnTo>
                    <a:pt x="1205587" y="382839"/>
                  </a:lnTo>
                  <a:lnTo>
                    <a:pt x="1242850" y="406546"/>
                  </a:lnTo>
                  <a:lnTo>
                    <a:pt x="1278187" y="432847"/>
                  </a:lnTo>
                  <a:lnTo>
                    <a:pt x="1311467" y="461608"/>
                  </a:lnTo>
                  <a:lnTo>
                    <a:pt x="1342553" y="492694"/>
                  </a:lnTo>
                  <a:lnTo>
                    <a:pt x="1371314" y="525974"/>
                  </a:lnTo>
                  <a:lnTo>
                    <a:pt x="1397615" y="561311"/>
                  </a:lnTo>
                  <a:lnTo>
                    <a:pt x="1421322" y="598574"/>
                  </a:lnTo>
                  <a:lnTo>
                    <a:pt x="1442303" y="637628"/>
                  </a:lnTo>
                  <a:lnTo>
                    <a:pt x="1460422" y="678340"/>
                  </a:lnTo>
                  <a:lnTo>
                    <a:pt x="1475547" y="720575"/>
                  </a:lnTo>
                  <a:lnTo>
                    <a:pt x="1487543" y="764200"/>
                  </a:lnTo>
                  <a:lnTo>
                    <a:pt x="1496278" y="809082"/>
                  </a:lnTo>
                  <a:lnTo>
                    <a:pt x="1501616" y="855087"/>
                  </a:lnTo>
                  <a:lnTo>
                    <a:pt x="1503426" y="902080"/>
                  </a:lnTo>
                  <a:lnTo>
                    <a:pt x="1501616" y="949091"/>
                  </a:lnTo>
                  <a:lnTo>
                    <a:pt x="1496278" y="995112"/>
                  </a:lnTo>
                  <a:lnTo>
                    <a:pt x="1487543" y="1040008"/>
                  </a:lnTo>
                  <a:lnTo>
                    <a:pt x="1475547" y="1083646"/>
                  </a:lnTo>
                  <a:lnTo>
                    <a:pt x="1460422" y="1125892"/>
                  </a:lnTo>
                  <a:lnTo>
                    <a:pt x="1442303" y="1166614"/>
                  </a:lnTo>
                  <a:lnTo>
                    <a:pt x="1421322" y="1205676"/>
                  </a:lnTo>
                  <a:lnTo>
                    <a:pt x="1397615" y="1242947"/>
                  </a:lnTo>
                  <a:lnTo>
                    <a:pt x="1371314" y="1278291"/>
                  </a:lnTo>
                  <a:lnTo>
                    <a:pt x="1342553" y="1311575"/>
                  </a:lnTo>
                  <a:lnTo>
                    <a:pt x="1311467" y="1342667"/>
                  </a:lnTo>
                  <a:lnTo>
                    <a:pt x="1278187" y="1371431"/>
                  </a:lnTo>
                  <a:lnTo>
                    <a:pt x="1242850" y="1397735"/>
                  </a:lnTo>
                  <a:lnTo>
                    <a:pt x="1205587" y="1421445"/>
                  </a:lnTo>
                  <a:lnTo>
                    <a:pt x="1166533" y="1442427"/>
                  </a:lnTo>
                  <a:lnTo>
                    <a:pt x="1125821" y="1460547"/>
                  </a:lnTo>
                  <a:lnTo>
                    <a:pt x="1083586" y="1475673"/>
                  </a:lnTo>
                  <a:lnTo>
                    <a:pt x="1039961" y="1487670"/>
                  </a:lnTo>
                  <a:lnTo>
                    <a:pt x="995079" y="1496404"/>
                  </a:lnTo>
                  <a:lnTo>
                    <a:pt x="949074" y="1501743"/>
                  </a:lnTo>
                  <a:lnTo>
                    <a:pt x="902080" y="1503552"/>
                  </a:lnTo>
                  <a:lnTo>
                    <a:pt x="1574049" y="1503552"/>
                  </a:lnTo>
                  <a:lnTo>
                    <a:pt x="1613920" y="1456267"/>
                  </a:lnTo>
                  <a:lnTo>
                    <a:pt x="1640566" y="1420289"/>
                  </a:lnTo>
                  <a:lnTo>
                    <a:pt x="1665439" y="1382974"/>
                  </a:lnTo>
                  <a:lnTo>
                    <a:pt x="1688476" y="1344384"/>
                  </a:lnTo>
                  <a:lnTo>
                    <a:pt x="1709614" y="1304581"/>
                  </a:lnTo>
                  <a:lnTo>
                    <a:pt x="1728793" y="1263628"/>
                  </a:lnTo>
                  <a:lnTo>
                    <a:pt x="1745948" y="1221588"/>
                  </a:lnTo>
                  <a:lnTo>
                    <a:pt x="1761019" y="1178522"/>
                  </a:lnTo>
                  <a:lnTo>
                    <a:pt x="1773941" y="1134492"/>
                  </a:lnTo>
                  <a:lnTo>
                    <a:pt x="1784654" y="1089562"/>
                  </a:lnTo>
                  <a:lnTo>
                    <a:pt x="1793095" y="1043794"/>
                  </a:lnTo>
                  <a:lnTo>
                    <a:pt x="1799202" y="997249"/>
                  </a:lnTo>
                  <a:lnTo>
                    <a:pt x="1802911" y="949990"/>
                  </a:lnTo>
                  <a:lnTo>
                    <a:pt x="1804162" y="902080"/>
                  </a:lnTo>
                  <a:lnTo>
                    <a:pt x="1802911" y="854171"/>
                  </a:lnTo>
                  <a:lnTo>
                    <a:pt x="1799202" y="806912"/>
                  </a:lnTo>
                  <a:lnTo>
                    <a:pt x="1793095" y="760367"/>
                  </a:lnTo>
                  <a:lnTo>
                    <a:pt x="1784654" y="714599"/>
                  </a:lnTo>
                  <a:lnTo>
                    <a:pt x="1773941" y="669669"/>
                  </a:lnTo>
                  <a:lnTo>
                    <a:pt x="1761019" y="625639"/>
                  </a:lnTo>
                  <a:lnTo>
                    <a:pt x="1745948" y="582573"/>
                  </a:lnTo>
                  <a:lnTo>
                    <a:pt x="1728793" y="540533"/>
                  </a:lnTo>
                  <a:lnTo>
                    <a:pt x="1709614" y="499580"/>
                  </a:lnTo>
                  <a:lnTo>
                    <a:pt x="1688476" y="459777"/>
                  </a:lnTo>
                  <a:lnTo>
                    <a:pt x="1665439" y="421187"/>
                  </a:lnTo>
                  <a:lnTo>
                    <a:pt x="1640566" y="383872"/>
                  </a:lnTo>
                  <a:lnTo>
                    <a:pt x="1613920" y="347894"/>
                  </a:lnTo>
                  <a:lnTo>
                    <a:pt x="1585562" y="313315"/>
                  </a:lnTo>
                  <a:lnTo>
                    <a:pt x="1574164" y="300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2"/>
            <p:cNvSpPr/>
            <p:nvPr/>
          </p:nvSpPr>
          <p:spPr>
            <a:xfrm>
              <a:off x="4814823" y="1266189"/>
              <a:ext cx="282575" cy="1202690"/>
            </a:xfrm>
            <a:custGeom>
              <a:avLst/>
              <a:gdLst/>
              <a:ahLst/>
              <a:cxnLst/>
              <a:rect l="l" t="t" r="r" b="b"/>
              <a:pathLst>
                <a:path w="282575" h="1202689">
                  <a:moveTo>
                    <a:pt x="282193" y="0"/>
                  </a:moveTo>
                  <a:lnTo>
                    <a:pt x="234682" y="931"/>
                  </a:lnTo>
                  <a:lnTo>
                    <a:pt x="187301" y="3725"/>
                  </a:lnTo>
                  <a:lnTo>
                    <a:pt x="140096" y="8382"/>
                  </a:lnTo>
                  <a:lnTo>
                    <a:pt x="93114" y="14901"/>
                  </a:lnTo>
                  <a:lnTo>
                    <a:pt x="46400" y="23283"/>
                  </a:lnTo>
                  <a:lnTo>
                    <a:pt x="0" y="33527"/>
                  </a:lnTo>
                  <a:lnTo>
                    <a:pt x="282193" y="1202689"/>
                  </a:lnTo>
                  <a:lnTo>
                    <a:pt x="282193" y="0"/>
                  </a:lnTo>
                  <a:close/>
                </a:path>
              </a:pathLst>
            </a:custGeom>
            <a:solidFill>
              <a:srgbClr val="FF9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4"/>
            <p:cNvSpPr/>
            <p:nvPr/>
          </p:nvSpPr>
          <p:spPr>
            <a:xfrm>
              <a:off x="3889196" y="1278446"/>
              <a:ext cx="2406650" cy="2406015"/>
            </a:xfrm>
            <a:custGeom>
              <a:avLst/>
              <a:gdLst/>
              <a:ahLst/>
              <a:cxnLst/>
              <a:rect l="l" t="t" r="r" b="b"/>
              <a:pathLst>
                <a:path w="2406650" h="2406015">
                  <a:moveTo>
                    <a:pt x="1203122" y="0"/>
                  </a:moveTo>
                  <a:lnTo>
                    <a:pt x="1203122" y="300608"/>
                  </a:lnTo>
                  <a:lnTo>
                    <a:pt x="1251032" y="301859"/>
                  </a:lnTo>
                  <a:lnTo>
                    <a:pt x="1298290" y="305568"/>
                  </a:lnTo>
                  <a:lnTo>
                    <a:pt x="1344835" y="311675"/>
                  </a:lnTo>
                  <a:lnTo>
                    <a:pt x="1390603" y="320116"/>
                  </a:lnTo>
                  <a:lnTo>
                    <a:pt x="1435534" y="330829"/>
                  </a:lnTo>
                  <a:lnTo>
                    <a:pt x="1479563" y="343751"/>
                  </a:lnTo>
                  <a:lnTo>
                    <a:pt x="1522629" y="358822"/>
                  </a:lnTo>
                  <a:lnTo>
                    <a:pt x="1564670" y="375977"/>
                  </a:lnTo>
                  <a:lnTo>
                    <a:pt x="1605622" y="395156"/>
                  </a:lnTo>
                  <a:lnTo>
                    <a:pt x="1645425" y="416294"/>
                  </a:lnTo>
                  <a:lnTo>
                    <a:pt x="1684015" y="439331"/>
                  </a:lnTo>
                  <a:lnTo>
                    <a:pt x="1721331" y="464204"/>
                  </a:lnTo>
                  <a:lnTo>
                    <a:pt x="1757309" y="490850"/>
                  </a:lnTo>
                  <a:lnTo>
                    <a:pt x="1791887" y="519208"/>
                  </a:lnTo>
                  <a:lnTo>
                    <a:pt x="1825004" y="549214"/>
                  </a:lnTo>
                  <a:lnTo>
                    <a:pt x="1856597" y="580807"/>
                  </a:lnTo>
                  <a:lnTo>
                    <a:pt x="1886603" y="613924"/>
                  </a:lnTo>
                  <a:lnTo>
                    <a:pt x="1914961" y="648503"/>
                  </a:lnTo>
                  <a:lnTo>
                    <a:pt x="1941607" y="684481"/>
                  </a:lnTo>
                  <a:lnTo>
                    <a:pt x="1966480" y="721796"/>
                  </a:lnTo>
                  <a:lnTo>
                    <a:pt x="1989517" y="760386"/>
                  </a:lnTo>
                  <a:lnTo>
                    <a:pt x="2010656" y="800189"/>
                  </a:lnTo>
                  <a:lnTo>
                    <a:pt x="2029834" y="841142"/>
                  </a:lnTo>
                  <a:lnTo>
                    <a:pt x="2046989" y="883182"/>
                  </a:lnTo>
                  <a:lnTo>
                    <a:pt x="2062060" y="926248"/>
                  </a:lnTo>
                  <a:lnTo>
                    <a:pt x="2074983" y="970278"/>
                  </a:lnTo>
                  <a:lnTo>
                    <a:pt x="2085696" y="1015208"/>
                  </a:lnTo>
                  <a:lnTo>
                    <a:pt x="2094137" y="1060976"/>
                  </a:lnTo>
                  <a:lnTo>
                    <a:pt x="2100243" y="1107521"/>
                  </a:lnTo>
                  <a:lnTo>
                    <a:pt x="2103952" y="1154780"/>
                  </a:lnTo>
                  <a:lnTo>
                    <a:pt x="2105203" y="1202689"/>
                  </a:lnTo>
                  <a:lnTo>
                    <a:pt x="2103952" y="1250599"/>
                  </a:lnTo>
                  <a:lnTo>
                    <a:pt x="2100243" y="1297858"/>
                  </a:lnTo>
                  <a:lnTo>
                    <a:pt x="2094137" y="1344403"/>
                  </a:lnTo>
                  <a:lnTo>
                    <a:pt x="2085696" y="1390171"/>
                  </a:lnTo>
                  <a:lnTo>
                    <a:pt x="2074983" y="1435101"/>
                  </a:lnTo>
                  <a:lnTo>
                    <a:pt x="2062060" y="1479131"/>
                  </a:lnTo>
                  <a:lnTo>
                    <a:pt x="2046989" y="1522197"/>
                  </a:lnTo>
                  <a:lnTo>
                    <a:pt x="2029834" y="1564237"/>
                  </a:lnTo>
                  <a:lnTo>
                    <a:pt x="2010656" y="1605190"/>
                  </a:lnTo>
                  <a:lnTo>
                    <a:pt x="1989517" y="1644993"/>
                  </a:lnTo>
                  <a:lnTo>
                    <a:pt x="1966480" y="1683583"/>
                  </a:lnTo>
                  <a:lnTo>
                    <a:pt x="1941607" y="1720898"/>
                  </a:lnTo>
                  <a:lnTo>
                    <a:pt x="1914961" y="1756876"/>
                  </a:lnTo>
                  <a:lnTo>
                    <a:pt x="1886603" y="1791455"/>
                  </a:lnTo>
                  <a:lnTo>
                    <a:pt x="1856597" y="1824572"/>
                  </a:lnTo>
                  <a:lnTo>
                    <a:pt x="1825004" y="1856165"/>
                  </a:lnTo>
                  <a:lnTo>
                    <a:pt x="1791887" y="1886171"/>
                  </a:lnTo>
                  <a:lnTo>
                    <a:pt x="1757309" y="1914529"/>
                  </a:lnTo>
                  <a:lnTo>
                    <a:pt x="1721331" y="1941175"/>
                  </a:lnTo>
                  <a:lnTo>
                    <a:pt x="1684015" y="1966048"/>
                  </a:lnTo>
                  <a:lnTo>
                    <a:pt x="1645425" y="1989085"/>
                  </a:lnTo>
                  <a:lnTo>
                    <a:pt x="1605622" y="2010223"/>
                  </a:lnTo>
                  <a:lnTo>
                    <a:pt x="1564670" y="2029402"/>
                  </a:lnTo>
                  <a:lnTo>
                    <a:pt x="1522629" y="2046557"/>
                  </a:lnTo>
                  <a:lnTo>
                    <a:pt x="1479563" y="2061628"/>
                  </a:lnTo>
                  <a:lnTo>
                    <a:pt x="1435534" y="2074550"/>
                  </a:lnTo>
                  <a:lnTo>
                    <a:pt x="1390603" y="2085263"/>
                  </a:lnTo>
                  <a:lnTo>
                    <a:pt x="1344835" y="2093704"/>
                  </a:lnTo>
                  <a:lnTo>
                    <a:pt x="1298290" y="2099811"/>
                  </a:lnTo>
                  <a:lnTo>
                    <a:pt x="1251032" y="2103520"/>
                  </a:lnTo>
                  <a:lnTo>
                    <a:pt x="1203122" y="2104770"/>
                  </a:lnTo>
                  <a:lnTo>
                    <a:pt x="1155212" y="2103520"/>
                  </a:lnTo>
                  <a:lnTo>
                    <a:pt x="1107953" y="2099811"/>
                  </a:lnTo>
                  <a:lnTo>
                    <a:pt x="1061409" y="2093704"/>
                  </a:lnTo>
                  <a:lnTo>
                    <a:pt x="1015640" y="2085263"/>
                  </a:lnTo>
                  <a:lnTo>
                    <a:pt x="970710" y="2074550"/>
                  </a:lnTo>
                  <a:lnTo>
                    <a:pt x="926681" y="2061628"/>
                  </a:lnTo>
                  <a:lnTo>
                    <a:pt x="883615" y="2046557"/>
                  </a:lnTo>
                  <a:lnTo>
                    <a:pt x="841574" y="2029402"/>
                  </a:lnTo>
                  <a:lnTo>
                    <a:pt x="800621" y="2010223"/>
                  </a:lnTo>
                  <a:lnTo>
                    <a:pt x="760819" y="1989085"/>
                  </a:lnTo>
                  <a:lnTo>
                    <a:pt x="722228" y="1966048"/>
                  </a:lnTo>
                  <a:lnTo>
                    <a:pt x="684913" y="1941175"/>
                  </a:lnTo>
                  <a:lnTo>
                    <a:pt x="648935" y="1914529"/>
                  </a:lnTo>
                  <a:lnTo>
                    <a:pt x="614356" y="1886171"/>
                  </a:lnTo>
                  <a:lnTo>
                    <a:pt x="581239" y="1856165"/>
                  </a:lnTo>
                  <a:lnTo>
                    <a:pt x="549646" y="1824572"/>
                  </a:lnTo>
                  <a:lnTo>
                    <a:pt x="519640" y="1791455"/>
                  </a:lnTo>
                  <a:lnTo>
                    <a:pt x="491283" y="1756876"/>
                  </a:lnTo>
                  <a:lnTo>
                    <a:pt x="464636" y="1720898"/>
                  </a:lnTo>
                  <a:lnTo>
                    <a:pt x="439764" y="1683583"/>
                  </a:lnTo>
                  <a:lnTo>
                    <a:pt x="416727" y="1644993"/>
                  </a:lnTo>
                  <a:lnTo>
                    <a:pt x="395588" y="1605190"/>
                  </a:lnTo>
                  <a:lnTo>
                    <a:pt x="376410" y="1564237"/>
                  </a:lnTo>
                  <a:lnTo>
                    <a:pt x="359254" y="1522197"/>
                  </a:lnTo>
                  <a:lnTo>
                    <a:pt x="344184" y="1479131"/>
                  </a:lnTo>
                  <a:lnTo>
                    <a:pt x="331261" y="1435101"/>
                  </a:lnTo>
                  <a:lnTo>
                    <a:pt x="320548" y="1390171"/>
                  </a:lnTo>
                  <a:lnTo>
                    <a:pt x="312107" y="1344403"/>
                  </a:lnTo>
                  <a:lnTo>
                    <a:pt x="306001" y="1297858"/>
                  </a:lnTo>
                  <a:lnTo>
                    <a:pt x="302291" y="1250599"/>
                  </a:lnTo>
                  <a:lnTo>
                    <a:pt x="301041" y="1202689"/>
                  </a:lnTo>
                  <a:lnTo>
                    <a:pt x="302400" y="1152961"/>
                  </a:lnTo>
                  <a:lnTo>
                    <a:pt x="306435" y="1103834"/>
                  </a:lnTo>
                  <a:lnTo>
                    <a:pt x="313083" y="1055389"/>
                  </a:lnTo>
                  <a:lnTo>
                    <a:pt x="322279" y="1007706"/>
                  </a:lnTo>
                  <a:lnTo>
                    <a:pt x="333960" y="960868"/>
                  </a:lnTo>
                  <a:lnTo>
                    <a:pt x="348063" y="914955"/>
                  </a:lnTo>
                  <a:lnTo>
                    <a:pt x="364524" y="870047"/>
                  </a:lnTo>
                  <a:lnTo>
                    <a:pt x="383279" y="826225"/>
                  </a:lnTo>
                  <a:lnTo>
                    <a:pt x="404266" y="783570"/>
                  </a:lnTo>
                  <a:lnTo>
                    <a:pt x="427419" y="742163"/>
                  </a:lnTo>
                  <a:lnTo>
                    <a:pt x="452676" y="702085"/>
                  </a:lnTo>
                  <a:lnTo>
                    <a:pt x="479973" y="663416"/>
                  </a:lnTo>
                  <a:lnTo>
                    <a:pt x="509246" y="626238"/>
                  </a:lnTo>
                  <a:lnTo>
                    <a:pt x="540433" y="590630"/>
                  </a:lnTo>
                  <a:lnTo>
                    <a:pt x="573468" y="556675"/>
                  </a:lnTo>
                  <a:lnTo>
                    <a:pt x="608289" y="524452"/>
                  </a:lnTo>
                  <a:lnTo>
                    <a:pt x="644832" y="494043"/>
                  </a:lnTo>
                  <a:lnTo>
                    <a:pt x="683034" y="465528"/>
                  </a:lnTo>
                  <a:lnTo>
                    <a:pt x="722830" y="438989"/>
                  </a:lnTo>
                  <a:lnTo>
                    <a:pt x="764158" y="414505"/>
                  </a:lnTo>
                  <a:lnTo>
                    <a:pt x="806953" y="392158"/>
                  </a:lnTo>
                  <a:lnTo>
                    <a:pt x="851153" y="372029"/>
                  </a:lnTo>
                  <a:lnTo>
                    <a:pt x="896693" y="354198"/>
                  </a:lnTo>
                  <a:lnTo>
                    <a:pt x="943510" y="338746"/>
                  </a:lnTo>
                  <a:lnTo>
                    <a:pt x="991540" y="325754"/>
                  </a:lnTo>
                  <a:lnTo>
                    <a:pt x="920928" y="33527"/>
                  </a:lnTo>
                  <a:lnTo>
                    <a:pt x="874132" y="45804"/>
                  </a:lnTo>
                  <a:lnTo>
                    <a:pt x="828248" y="59800"/>
                  </a:lnTo>
                  <a:lnTo>
                    <a:pt x="783305" y="75472"/>
                  </a:lnTo>
                  <a:lnTo>
                    <a:pt x="739328" y="92777"/>
                  </a:lnTo>
                  <a:lnTo>
                    <a:pt x="696344" y="111671"/>
                  </a:lnTo>
                  <a:lnTo>
                    <a:pt x="654378" y="132112"/>
                  </a:lnTo>
                  <a:lnTo>
                    <a:pt x="613459" y="154056"/>
                  </a:lnTo>
                  <a:lnTo>
                    <a:pt x="573612" y="177459"/>
                  </a:lnTo>
                  <a:lnTo>
                    <a:pt x="534864" y="202278"/>
                  </a:lnTo>
                  <a:lnTo>
                    <a:pt x="497241" y="228470"/>
                  </a:lnTo>
                  <a:lnTo>
                    <a:pt x="460770" y="255991"/>
                  </a:lnTo>
                  <a:lnTo>
                    <a:pt x="425478" y="284799"/>
                  </a:lnTo>
                  <a:lnTo>
                    <a:pt x="391390" y="314850"/>
                  </a:lnTo>
                  <a:lnTo>
                    <a:pt x="358534" y="346100"/>
                  </a:lnTo>
                  <a:lnTo>
                    <a:pt x="326936" y="378506"/>
                  </a:lnTo>
                  <a:lnTo>
                    <a:pt x="296623" y="412025"/>
                  </a:lnTo>
                  <a:lnTo>
                    <a:pt x="267620" y="446613"/>
                  </a:lnTo>
                  <a:lnTo>
                    <a:pt x="239955" y="482227"/>
                  </a:lnTo>
                  <a:lnTo>
                    <a:pt x="213655" y="518825"/>
                  </a:lnTo>
                  <a:lnTo>
                    <a:pt x="188744" y="556361"/>
                  </a:lnTo>
                  <a:lnTo>
                    <a:pt x="165251" y="594794"/>
                  </a:lnTo>
                  <a:lnTo>
                    <a:pt x="143202" y="634079"/>
                  </a:lnTo>
                  <a:lnTo>
                    <a:pt x="122622" y="674174"/>
                  </a:lnTo>
                  <a:lnTo>
                    <a:pt x="103540" y="715035"/>
                  </a:lnTo>
                  <a:lnTo>
                    <a:pt x="85980" y="756619"/>
                  </a:lnTo>
                  <a:lnTo>
                    <a:pt x="69971" y="798882"/>
                  </a:lnTo>
                  <a:lnTo>
                    <a:pt x="55537" y="841781"/>
                  </a:lnTo>
                  <a:lnTo>
                    <a:pt x="42707" y="885273"/>
                  </a:lnTo>
                  <a:lnTo>
                    <a:pt x="31506" y="929314"/>
                  </a:lnTo>
                  <a:lnTo>
                    <a:pt x="21960" y="973861"/>
                  </a:lnTo>
                  <a:lnTo>
                    <a:pt x="14097" y="1018871"/>
                  </a:lnTo>
                  <a:lnTo>
                    <a:pt x="7943" y="1064301"/>
                  </a:lnTo>
                  <a:lnTo>
                    <a:pt x="3525" y="1110106"/>
                  </a:lnTo>
                  <a:lnTo>
                    <a:pt x="868" y="1156244"/>
                  </a:lnTo>
                  <a:lnTo>
                    <a:pt x="0" y="1202671"/>
                  </a:lnTo>
                  <a:lnTo>
                    <a:pt x="946" y="1249344"/>
                  </a:lnTo>
                  <a:lnTo>
                    <a:pt x="3734" y="1296220"/>
                  </a:lnTo>
                  <a:lnTo>
                    <a:pt x="8391" y="1343255"/>
                  </a:lnTo>
                  <a:lnTo>
                    <a:pt x="14941" y="1390407"/>
                  </a:lnTo>
                  <a:lnTo>
                    <a:pt x="23413" y="1437630"/>
                  </a:lnTo>
                  <a:lnTo>
                    <a:pt x="33833" y="1484883"/>
                  </a:lnTo>
                  <a:lnTo>
                    <a:pt x="46109" y="1531680"/>
                  </a:lnTo>
                  <a:lnTo>
                    <a:pt x="60105" y="1577563"/>
                  </a:lnTo>
                  <a:lnTo>
                    <a:pt x="75777" y="1622506"/>
                  </a:lnTo>
                  <a:lnTo>
                    <a:pt x="93082" y="1666483"/>
                  </a:lnTo>
                  <a:lnTo>
                    <a:pt x="111977" y="1709468"/>
                  </a:lnTo>
                  <a:lnTo>
                    <a:pt x="132417" y="1751433"/>
                  </a:lnTo>
                  <a:lnTo>
                    <a:pt x="154361" y="1792352"/>
                  </a:lnTo>
                  <a:lnTo>
                    <a:pt x="177764" y="1832199"/>
                  </a:lnTo>
                  <a:lnTo>
                    <a:pt x="202583" y="1870947"/>
                  </a:lnTo>
                  <a:lnTo>
                    <a:pt x="228775" y="1908570"/>
                  </a:lnTo>
                  <a:lnTo>
                    <a:pt x="256297" y="1945041"/>
                  </a:lnTo>
                  <a:lnTo>
                    <a:pt x="285104" y="1980333"/>
                  </a:lnTo>
                  <a:lnTo>
                    <a:pt x="315155" y="2014421"/>
                  </a:lnTo>
                  <a:lnTo>
                    <a:pt x="346405" y="2047277"/>
                  </a:lnTo>
                  <a:lnTo>
                    <a:pt x="378811" y="2078875"/>
                  </a:lnTo>
                  <a:lnTo>
                    <a:pt x="412330" y="2109188"/>
                  </a:lnTo>
                  <a:lnTo>
                    <a:pt x="446918" y="2138191"/>
                  </a:lnTo>
                  <a:lnTo>
                    <a:pt x="482533" y="2165856"/>
                  </a:lnTo>
                  <a:lnTo>
                    <a:pt x="519130" y="2192157"/>
                  </a:lnTo>
                  <a:lnTo>
                    <a:pt x="556666" y="2217067"/>
                  </a:lnTo>
                  <a:lnTo>
                    <a:pt x="595099" y="2240560"/>
                  </a:lnTo>
                  <a:lnTo>
                    <a:pt x="634385" y="2262610"/>
                  </a:lnTo>
                  <a:lnTo>
                    <a:pt x="674480" y="2283189"/>
                  </a:lnTo>
                  <a:lnTo>
                    <a:pt x="715341" y="2302271"/>
                  </a:lnTo>
                  <a:lnTo>
                    <a:pt x="756924" y="2319831"/>
                  </a:lnTo>
                  <a:lnTo>
                    <a:pt x="799187" y="2335840"/>
                  </a:lnTo>
                  <a:lnTo>
                    <a:pt x="842086" y="2350274"/>
                  </a:lnTo>
                  <a:lnTo>
                    <a:pt x="885578" y="2363104"/>
                  </a:lnTo>
                  <a:lnTo>
                    <a:pt x="929619" y="2374306"/>
                  </a:lnTo>
                  <a:lnTo>
                    <a:pt x="974167" y="2383851"/>
                  </a:lnTo>
                  <a:lnTo>
                    <a:pt x="1019177" y="2391714"/>
                  </a:lnTo>
                  <a:lnTo>
                    <a:pt x="1064606" y="2397868"/>
                  </a:lnTo>
                  <a:lnTo>
                    <a:pt x="1110411" y="2402287"/>
                  </a:lnTo>
                  <a:lnTo>
                    <a:pt x="1156549" y="2404943"/>
                  </a:lnTo>
                  <a:lnTo>
                    <a:pt x="1202976" y="2405812"/>
                  </a:lnTo>
                  <a:lnTo>
                    <a:pt x="1249650" y="2404865"/>
                  </a:lnTo>
                  <a:lnTo>
                    <a:pt x="1296525" y="2402077"/>
                  </a:lnTo>
                  <a:lnTo>
                    <a:pt x="1343561" y="2397421"/>
                  </a:lnTo>
                  <a:lnTo>
                    <a:pt x="1390712" y="2390870"/>
                  </a:lnTo>
                  <a:lnTo>
                    <a:pt x="1437936" y="2382398"/>
                  </a:lnTo>
                  <a:lnTo>
                    <a:pt x="1485189" y="2371979"/>
                  </a:lnTo>
                  <a:lnTo>
                    <a:pt x="1531994" y="2359702"/>
                  </a:lnTo>
                  <a:lnTo>
                    <a:pt x="1577885" y="2345706"/>
                  </a:lnTo>
                  <a:lnTo>
                    <a:pt x="1622835" y="2330034"/>
                  </a:lnTo>
                  <a:lnTo>
                    <a:pt x="1666819" y="2312729"/>
                  </a:lnTo>
                  <a:lnTo>
                    <a:pt x="1709809" y="2293835"/>
                  </a:lnTo>
                  <a:lnTo>
                    <a:pt x="1751779" y="2273394"/>
                  </a:lnTo>
                  <a:lnTo>
                    <a:pt x="1792702" y="2251450"/>
                  </a:lnTo>
                  <a:lnTo>
                    <a:pt x="1832553" y="2228047"/>
                  </a:lnTo>
                  <a:lnTo>
                    <a:pt x="1871303" y="2203228"/>
                  </a:lnTo>
                  <a:lnTo>
                    <a:pt x="1908928" y="2177036"/>
                  </a:lnTo>
                  <a:lnTo>
                    <a:pt x="1945401" y="2149515"/>
                  </a:lnTo>
                  <a:lnTo>
                    <a:pt x="1980694" y="2120707"/>
                  </a:lnTo>
                  <a:lnTo>
                    <a:pt x="2014782" y="2090656"/>
                  </a:lnTo>
                  <a:lnTo>
                    <a:pt x="2047639" y="2059406"/>
                  </a:lnTo>
                  <a:lnTo>
                    <a:pt x="2079236" y="2027000"/>
                  </a:lnTo>
                  <a:lnTo>
                    <a:pt x="2109549" y="1993481"/>
                  </a:lnTo>
                  <a:lnTo>
                    <a:pt x="2138550" y="1958893"/>
                  </a:lnTo>
                  <a:lnTo>
                    <a:pt x="2166214" y="1923279"/>
                  </a:lnTo>
                  <a:lnTo>
                    <a:pt x="2192513" y="1886681"/>
                  </a:lnTo>
                  <a:lnTo>
                    <a:pt x="2217421" y="1849145"/>
                  </a:lnTo>
                  <a:lnTo>
                    <a:pt x="2240912" y="1810712"/>
                  </a:lnTo>
                  <a:lnTo>
                    <a:pt x="2262959" y="1771427"/>
                  </a:lnTo>
                  <a:lnTo>
                    <a:pt x="2283535" y="1731332"/>
                  </a:lnTo>
                  <a:lnTo>
                    <a:pt x="2302615" y="1690471"/>
                  </a:lnTo>
                  <a:lnTo>
                    <a:pt x="2320171" y="1648887"/>
                  </a:lnTo>
                  <a:lnTo>
                    <a:pt x="2336178" y="1606624"/>
                  </a:lnTo>
                  <a:lnTo>
                    <a:pt x="2350608" y="1563725"/>
                  </a:lnTo>
                  <a:lnTo>
                    <a:pt x="2363436" y="1520233"/>
                  </a:lnTo>
                  <a:lnTo>
                    <a:pt x="2374634" y="1476192"/>
                  </a:lnTo>
                  <a:lnTo>
                    <a:pt x="2384176" y="1431645"/>
                  </a:lnTo>
                  <a:lnTo>
                    <a:pt x="2392036" y="1386635"/>
                  </a:lnTo>
                  <a:lnTo>
                    <a:pt x="2398188" y="1341205"/>
                  </a:lnTo>
                  <a:lnTo>
                    <a:pt x="2402604" y="1295400"/>
                  </a:lnTo>
                  <a:lnTo>
                    <a:pt x="2405258" y="1249262"/>
                  </a:lnTo>
                  <a:lnTo>
                    <a:pt x="2406124" y="1202835"/>
                  </a:lnTo>
                  <a:lnTo>
                    <a:pt x="2405175" y="1156162"/>
                  </a:lnTo>
                  <a:lnTo>
                    <a:pt x="2402385" y="1109286"/>
                  </a:lnTo>
                  <a:lnTo>
                    <a:pt x="2397728" y="1062251"/>
                  </a:lnTo>
                  <a:lnTo>
                    <a:pt x="2391176" y="1015099"/>
                  </a:lnTo>
                  <a:lnTo>
                    <a:pt x="2382703" y="967876"/>
                  </a:lnTo>
                  <a:lnTo>
                    <a:pt x="2372284" y="920623"/>
                  </a:lnTo>
                  <a:lnTo>
                    <a:pt x="2359878" y="873384"/>
                  </a:lnTo>
                  <a:lnTo>
                    <a:pt x="2345683" y="827007"/>
                  </a:lnTo>
                  <a:lnTo>
                    <a:pt x="2329742" y="781527"/>
                  </a:lnTo>
                  <a:lnTo>
                    <a:pt x="2312097" y="736976"/>
                  </a:lnTo>
                  <a:lnTo>
                    <a:pt x="2292792" y="693389"/>
                  </a:lnTo>
                  <a:lnTo>
                    <a:pt x="2271869" y="650799"/>
                  </a:lnTo>
                  <a:lnTo>
                    <a:pt x="2249371" y="609240"/>
                  </a:lnTo>
                  <a:lnTo>
                    <a:pt x="2225342" y="568745"/>
                  </a:lnTo>
                  <a:lnTo>
                    <a:pt x="2199823" y="529349"/>
                  </a:lnTo>
                  <a:lnTo>
                    <a:pt x="2172858" y="491084"/>
                  </a:lnTo>
                  <a:lnTo>
                    <a:pt x="2144489" y="453986"/>
                  </a:lnTo>
                  <a:lnTo>
                    <a:pt x="2114759" y="418086"/>
                  </a:lnTo>
                  <a:lnTo>
                    <a:pt x="2083712" y="383420"/>
                  </a:lnTo>
                  <a:lnTo>
                    <a:pt x="2051389" y="350021"/>
                  </a:lnTo>
                  <a:lnTo>
                    <a:pt x="2017834" y="317923"/>
                  </a:lnTo>
                  <a:lnTo>
                    <a:pt x="1983090" y="287158"/>
                  </a:lnTo>
                  <a:lnTo>
                    <a:pt x="1947199" y="257762"/>
                  </a:lnTo>
                  <a:lnTo>
                    <a:pt x="1910204" y="229767"/>
                  </a:lnTo>
                  <a:lnTo>
                    <a:pt x="1872149" y="203208"/>
                  </a:lnTo>
                  <a:lnTo>
                    <a:pt x="1833075" y="178118"/>
                  </a:lnTo>
                  <a:lnTo>
                    <a:pt x="1793026" y="154531"/>
                  </a:lnTo>
                  <a:lnTo>
                    <a:pt x="1752044" y="132480"/>
                  </a:lnTo>
                  <a:lnTo>
                    <a:pt x="1710173" y="112000"/>
                  </a:lnTo>
                  <a:lnTo>
                    <a:pt x="1667455" y="93124"/>
                  </a:lnTo>
                  <a:lnTo>
                    <a:pt x="1623933" y="75885"/>
                  </a:lnTo>
                  <a:lnTo>
                    <a:pt x="1579650" y="60318"/>
                  </a:lnTo>
                  <a:lnTo>
                    <a:pt x="1534648" y="46457"/>
                  </a:lnTo>
                  <a:lnTo>
                    <a:pt x="1488971" y="34333"/>
                  </a:lnTo>
                  <a:lnTo>
                    <a:pt x="1442662" y="23983"/>
                  </a:lnTo>
                  <a:lnTo>
                    <a:pt x="1395762" y="15439"/>
                  </a:lnTo>
                  <a:lnTo>
                    <a:pt x="1348315" y="8735"/>
                  </a:lnTo>
                  <a:lnTo>
                    <a:pt x="1300365" y="3904"/>
                  </a:lnTo>
                  <a:lnTo>
                    <a:pt x="1251953" y="981"/>
                  </a:lnTo>
                  <a:lnTo>
                    <a:pt x="1203122" y="0"/>
                  </a:lnTo>
                  <a:close/>
                </a:path>
              </a:pathLst>
            </a:custGeom>
            <a:solidFill>
              <a:srgbClr val="9F2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5"/>
            <p:cNvSpPr/>
            <p:nvPr/>
          </p:nvSpPr>
          <p:spPr>
            <a:xfrm>
              <a:off x="4814823" y="1266189"/>
              <a:ext cx="282575" cy="325755"/>
            </a:xfrm>
            <a:custGeom>
              <a:avLst/>
              <a:gdLst/>
              <a:ahLst/>
              <a:cxnLst/>
              <a:rect l="l" t="t" r="r" b="b"/>
              <a:pathLst>
                <a:path w="282575" h="325755">
                  <a:moveTo>
                    <a:pt x="282193" y="0"/>
                  </a:moveTo>
                  <a:lnTo>
                    <a:pt x="234682" y="931"/>
                  </a:lnTo>
                  <a:lnTo>
                    <a:pt x="187301" y="3725"/>
                  </a:lnTo>
                  <a:lnTo>
                    <a:pt x="140096" y="8382"/>
                  </a:lnTo>
                  <a:lnTo>
                    <a:pt x="93114" y="14901"/>
                  </a:lnTo>
                  <a:lnTo>
                    <a:pt x="46400" y="23283"/>
                  </a:lnTo>
                  <a:lnTo>
                    <a:pt x="0" y="33527"/>
                  </a:lnTo>
                  <a:lnTo>
                    <a:pt x="70612" y="325754"/>
                  </a:lnTo>
                  <a:lnTo>
                    <a:pt x="122834" y="314807"/>
                  </a:lnTo>
                  <a:lnTo>
                    <a:pt x="175593" y="306943"/>
                  </a:lnTo>
                  <a:lnTo>
                    <a:pt x="228756" y="302198"/>
                  </a:lnTo>
                  <a:lnTo>
                    <a:pt x="282193" y="300608"/>
                  </a:lnTo>
                  <a:lnTo>
                    <a:pt x="282193" y="0"/>
                  </a:lnTo>
                  <a:close/>
                </a:path>
              </a:pathLst>
            </a:custGeom>
            <a:solidFill>
              <a:srgbClr val="FF9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54"/>
          <p:cNvSpPr txBox="1"/>
          <p:nvPr/>
        </p:nvSpPr>
        <p:spPr>
          <a:xfrm>
            <a:off x="1388928" y="2459369"/>
            <a:ext cx="66850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ru-RU" sz="1600" b="1" spc="-12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4135">
              <a:lnSpc>
                <a:spcPct val="100000"/>
              </a:lnSpc>
            </a:pPr>
            <a:r>
              <a:rPr sz="1600" b="1" spc="-4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E9514-E619-9654-926D-18256131A959}"/>
              </a:ext>
            </a:extLst>
          </p:cNvPr>
          <p:cNvSpPr txBox="1"/>
          <p:nvPr/>
        </p:nvSpPr>
        <p:spPr>
          <a:xfrm>
            <a:off x="168261" y="4862068"/>
            <a:ext cx="3263926" cy="1400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630" marR="390525" indent="101600">
              <a:lnSpc>
                <a:spcPct val="98000"/>
              </a:lnSpc>
              <a:spcBef>
                <a:spcPts val="815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распределены</a:t>
            </a:r>
            <a:r>
              <a:rPr lang="ru-RU" sz="1400" spc="6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исходя</a:t>
            </a:r>
            <a:r>
              <a:rPr lang="ru-RU" sz="1400" spc="2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из</a:t>
            </a:r>
            <a:r>
              <a:rPr lang="ru-RU" sz="1400" spc="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spc="-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необходимости</a:t>
            </a:r>
            <a:r>
              <a:rPr lang="ru-RU" sz="1400" spc="-7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достижения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96850" marR="250190" algn="ctr">
              <a:lnSpc>
                <a:spcPct val="98000"/>
              </a:lnSpc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запланированных</a:t>
            </a:r>
            <a:r>
              <a:rPr lang="ru-RU" sz="1400" spc="2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индикаторов</a:t>
            </a:r>
            <a:r>
              <a:rPr lang="ru-RU" sz="1400" spc="1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             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и </a:t>
            </a:r>
            <a:r>
              <a:rPr lang="ru-RU" sz="1400" spc="-32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конечных</a:t>
            </a:r>
            <a:r>
              <a:rPr lang="ru-RU" sz="1400" spc="-3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результатов</a:t>
            </a:r>
            <a:r>
              <a:rPr lang="ru-RU" sz="1400" spc="1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по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96850" marR="250190" algn="ctr">
              <a:lnSpc>
                <a:spcPts val="1195"/>
              </a:lnSpc>
              <a:spcAft>
                <a:spcPts val="0"/>
              </a:spcAft>
            </a:pPr>
            <a:r>
              <a:rPr lang="ru-RU" sz="1400" spc="-5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муниципальным</a:t>
            </a:r>
            <a:r>
              <a:rPr lang="ru-RU" sz="1400" spc="-8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программам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94945" marR="250190" algn="ctr">
              <a:lnSpc>
                <a:spcPts val="1210"/>
              </a:lnSpc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городского округа Семеновский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9707C4-B189-3A7A-7F6C-82EE9E53BA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33</a:t>
            </a:fld>
            <a:endParaRPr lang="ru-RU" spc="-1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CBDE34E-86BE-1154-EF7C-5C8E70D5F7B2}"/>
              </a:ext>
            </a:extLst>
          </p:cNvPr>
          <p:cNvSpPr/>
          <p:nvPr/>
        </p:nvSpPr>
        <p:spPr>
          <a:xfrm>
            <a:off x="5179097" y="8257782"/>
            <a:ext cx="1616610" cy="785347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15 788,1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552510" y="80198"/>
            <a:ext cx="58482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КАК</a:t>
            </a:r>
            <a:r>
              <a:rPr sz="1800" b="1" spc="-17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sz="1800" b="1" spc="-11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sz="1800" b="1" spc="-10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800" b="1" spc="-114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</a:t>
            </a:r>
            <a:r>
              <a:rPr sz="1800" b="1" spc="-12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sz="1800" b="1" spc="-10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sz="1800" b="1" spc="-12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  <a:r>
              <a:rPr sz="1800" b="1" spc="-11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 </a:t>
            </a:r>
            <a:r>
              <a:rPr lang="ru-RU" sz="1800" b="1" spc="6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МУНИЦИПАЛЬНЫЕ</a:t>
            </a:r>
            <a:r>
              <a:rPr sz="1800" b="1" spc="-10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800" b="1" spc="-13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sz="1800" b="1" spc="-12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sz="1800" b="1" spc="-5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sz="1800" b="1" spc="-5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</a:t>
            </a:r>
            <a:r>
              <a:rPr sz="1800" b="1" spc="-19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sz="1800" b="1" spc="-12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АМ</a:t>
            </a:r>
            <a:r>
              <a:rPr sz="1800" b="1" spc="-14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sz="1800" b="1" spc="-6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  </a:t>
            </a:r>
            <a:r>
              <a:rPr sz="1800" b="1" spc="-12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</a:t>
            </a:r>
            <a:r>
              <a:rPr sz="1800" b="1" spc="-16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</a:t>
            </a:r>
            <a:r>
              <a:rPr sz="1800" b="1" spc="-14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</a:t>
            </a:r>
            <a:r>
              <a:rPr sz="1800" b="1" spc="-4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</a:t>
            </a:r>
            <a:r>
              <a:rPr sz="1800" b="1" spc="-17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</a:t>
            </a:r>
            <a:r>
              <a:rPr sz="1800" b="1" spc="-9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800" b="1" spc="-14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sz="1800" b="1" spc="-12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sz="1800" b="1" spc="-8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sz="1800" b="1" spc="-114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ЛИЗ</a:t>
            </a:r>
            <a:r>
              <a:rPr sz="1800" b="1" spc="-12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sz="1800" b="1" spc="-12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sz="1800" b="1" spc="-114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  <a:r>
              <a:rPr sz="1800" b="1" spc="-6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sz="1800" b="1" spc="-21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sz="1800" b="1" spc="-12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ТЬСЯ</a:t>
            </a:r>
            <a:r>
              <a:rPr sz="1800" b="1" spc="-10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800" b="1" spc="-8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sz="1800" b="1" spc="-11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800" b="1" spc="-14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sz="1800" b="1" spc="-13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sz="1800" b="1" spc="-14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b="1" spc="-14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ru-RU" sz="1800" b="1" spc="-14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800" b="1" spc="6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</a:t>
            </a:r>
            <a:r>
              <a:rPr sz="1800" b="1" spc="-14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sz="1800" b="1" spc="-135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ДУ</a:t>
            </a:r>
            <a:endParaRPr sz="1800" b="1" dirty="0">
              <a:solidFill>
                <a:srgbClr val="0033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5446" y="685800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0" dirty="0"/>
              <a:t>34</a:t>
            </a:fld>
            <a:endParaRPr spc="-100" dirty="0"/>
          </a:p>
        </p:txBody>
      </p:sp>
      <p:sp>
        <p:nvSpPr>
          <p:cNvPr id="94" name="Text Box 751"/>
          <p:cNvSpPr txBox="1">
            <a:spLocks noChangeArrowheads="1"/>
          </p:cNvSpPr>
          <p:nvPr/>
        </p:nvSpPr>
        <p:spPr bwMode="auto">
          <a:xfrm>
            <a:off x="368344" y="5310943"/>
            <a:ext cx="2898775" cy="42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45745">
              <a:spcBef>
                <a:spcPts val="905"/>
              </a:spcBef>
              <a:spcAft>
                <a:spcPts val="0"/>
              </a:spcAft>
            </a:pPr>
            <a:r>
              <a:rPr lang="ru-RU" sz="1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53 395,0</a:t>
            </a:r>
            <a:r>
              <a:rPr lang="ru-RU" sz="1000" b="1" spc="-55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тыс.</a:t>
            </a:r>
            <a:r>
              <a:rPr lang="ru-RU" sz="1000" b="1" spc="-25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10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900" b="1" dirty="0"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Rectangle 41"/>
          <p:cNvSpPr>
            <a:spLocks noChangeArrowheads="1"/>
          </p:cNvSpPr>
          <p:nvPr/>
        </p:nvSpPr>
        <p:spPr bwMode="auto">
          <a:xfrm>
            <a:off x="-262423" y="110418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7" name="Rectangle 44"/>
          <p:cNvSpPr>
            <a:spLocks noChangeArrowheads="1"/>
          </p:cNvSpPr>
          <p:nvPr/>
        </p:nvSpPr>
        <p:spPr bwMode="auto">
          <a:xfrm>
            <a:off x="-26671" y="90273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57"/>
          <p:cNvSpPr>
            <a:spLocks noChangeArrowheads="1"/>
          </p:cNvSpPr>
          <p:nvPr/>
        </p:nvSpPr>
        <p:spPr bwMode="auto">
          <a:xfrm>
            <a:off x="-262423" y="1302257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72" name="Rectangle 59"/>
          <p:cNvSpPr>
            <a:spLocks noChangeArrowheads="1"/>
          </p:cNvSpPr>
          <p:nvPr/>
        </p:nvSpPr>
        <p:spPr bwMode="auto">
          <a:xfrm>
            <a:off x="-262423" y="1302257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74" name="Rectangle 63"/>
          <p:cNvSpPr>
            <a:spLocks noChangeArrowheads="1"/>
          </p:cNvSpPr>
          <p:nvPr/>
        </p:nvSpPr>
        <p:spPr bwMode="auto">
          <a:xfrm>
            <a:off x="-262423" y="1302257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89" name="Rectangle 68"/>
          <p:cNvSpPr>
            <a:spLocks noChangeArrowheads="1"/>
          </p:cNvSpPr>
          <p:nvPr/>
        </p:nvSpPr>
        <p:spPr bwMode="auto">
          <a:xfrm>
            <a:off x="2925279" y="587413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88012F-547D-987F-11A6-C1B0CDD9FD0D}"/>
              </a:ext>
            </a:extLst>
          </p:cNvPr>
          <p:cNvSpPr/>
          <p:nvPr/>
        </p:nvSpPr>
        <p:spPr>
          <a:xfrm>
            <a:off x="138382" y="5828711"/>
            <a:ext cx="4923314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"Развитие и строительство социальной и инженерной инфраструктуры на территории городского округа Семеновский на 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4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годы"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03F98E7-C6DE-42BA-4FB1-B914716EAB1D}"/>
              </a:ext>
            </a:extLst>
          </p:cNvPr>
          <p:cNvSpPr/>
          <p:nvPr/>
        </p:nvSpPr>
        <p:spPr>
          <a:xfrm>
            <a:off x="5103347" y="5828713"/>
            <a:ext cx="1692360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ru-RU" dirty="0">
              <a:ln>
                <a:solidFill>
                  <a:schemeClr val="accent1"/>
                </a:solidFill>
              </a:ln>
            </a:endParaRPr>
          </a:p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38 292,5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7723757-5F23-E639-A75A-1753352991DB}"/>
              </a:ext>
            </a:extLst>
          </p:cNvPr>
          <p:cNvSpPr/>
          <p:nvPr/>
        </p:nvSpPr>
        <p:spPr>
          <a:xfrm>
            <a:off x="120969" y="769058"/>
            <a:ext cx="4883790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"Развитие образования городского округа Семеновский на 2018-202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годы"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DB6667A-7F8F-C544-B659-64EE6E6A1635}"/>
              </a:ext>
            </a:extLst>
          </p:cNvPr>
          <p:cNvSpPr/>
          <p:nvPr/>
        </p:nvSpPr>
        <p:spPr>
          <a:xfrm>
            <a:off x="5071417" y="734627"/>
            <a:ext cx="1692360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1 206 306,7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4765173-2248-4FB6-ECFB-CFD80731CC0D}"/>
              </a:ext>
            </a:extLst>
          </p:cNvPr>
          <p:cNvSpPr/>
          <p:nvPr/>
        </p:nvSpPr>
        <p:spPr>
          <a:xfrm>
            <a:off x="138382" y="1585446"/>
            <a:ext cx="4883790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"Развитие культуры городского округа Семеновский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на 2018-202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годы"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34A35FC-ACEF-59B6-ECA5-1BBD6E305EB0}"/>
              </a:ext>
            </a:extLst>
          </p:cNvPr>
          <p:cNvSpPr/>
          <p:nvPr/>
        </p:nvSpPr>
        <p:spPr>
          <a:xfrm>
            <a:off x="5061928" y="1571652"/>
            <a:ext cx="1692360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227 426,9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5F6382F-F4AC-345B-44F6-C6BA611834AE}"/>
              </a:ext>
            </a:extLst>
          </p:cNvPr>
          <p:cNvSpPr/>
          <p:nvPr/>
        </p:nvSpPr>
        <p:spPr>
          <a:xfrm>
            <a:off x="138382" y="2352912"/>
            <a:ext cx="4883790" cy="94278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«Комплексное благоустройство и развитие транспортной инфраструктуры городского округа Семеновский Нижегородской области на 2018-202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годы»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A2B6CDA-5FD4-9A11-A21A-CC19728EFD1C}"/>
              </a:ext>
            </a:extLst>
          </p:cNvPr>
          <p:cNvSpPr/>
          <p:nvPr/>
        </p:nvSpPr>
        <p:spPr>
          <a:xfrm>
            <a:off x="5071417" y="2432508"/>
            <a:ext cx="1692360" cy="84940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186 832,9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6BBA598-1116-90E4-DFB1-ABF4F316CEE8}"/>
              </a:ext>
            </a:extLst>
          </p:cNvPr>
          <p:cNvSpPr/>
          <p:nvPr/>
        </p:nvSpPr>
        <p:spPr>
          <a:xfrm>
            <a:off x="158260" y="3356840"/>
            <a:ext cx="4890416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«Развитие физической культуры, спорта и молодежной политики и патриотического воспитания молодежи в городском округе Семеновский на 2018-202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1D0397E-87F3-1DC6-31CA-23B0C0D8932C}"/>
              </a:ext>
            </a:extLst>
          </p:cNvPr>
          <p:cNvSpPr/>
          <p:nvPr/>
        </p:nvSpPr>
        <p:spPr>
          <a:xfrm>
            <a:off x="5101985" y="3338372"/>
            <a:ext cx="1631223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127 843,2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BA94366-A7F7-97C1-F644-821802E048EF}"/>
              </a:ext>
            </a:extLst>
          </p:cNvPr>
          <p:cNvSpPr/>
          <p:nvPr/>
        </p:nvSpPr>
        <p:spPr>
          <a:xfrm>
            <a:off x="117872" y="4212295"/>
            <a:ext cx="4953059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"Развитие агропромышленного комплекса городского округа Семеновский Нижегородской области"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на 2015-202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B8EBE55-C694-8FAC-2817-20B7B0E5B0AF}"/>
              </a:ext>
            </a:extLst>
          </p:cNvPr>
          <p:cNvSpPr/>
          <p:nvPr/>
        </p:nvSpPr>
        <p:spPr>
          <a:xfrm>
            <a:off x="5096331" y="4205470"/>
            <a:ext cx="1650492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48 966,6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855B229-2D92-6C9A-D645-DBAD82E1617F}"/>
              </a:ext>
            </a:extLst>
          </p:cNvPr>
          <p:cNvSpPr/>
          <p:nvPr/>
        </p:nvSpPr>
        <p:spPr>
          <a:xfrm>
            <a:off x="143272" y="7350688"/>
            <a:ext cx="4953059" cy="898048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Управление муниципальным имуществом и             земельными  ресурсами городского округа  Семеновский Нижегородской области на 2021-202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годы"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F42EC60-2524-6E00-725C-C34BFFD1958B}"/>
              </a:ext>
            </a:extLst>
          </p:cNvPr>
          <p:cNvSpPr/>
          <p:nvPr/>
        </p:nvSpPr>
        <p:spPr>
          <a:xfrm>
            <a:off x="5163078" y="7388322"/>
            <a:ext cx="1616610" cy="838127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35 626,6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5276F23-5E21-6E4D-3ADF-17E3582C5C12}"/>
              </a:ext>
            </a:extLst>
          </p:cNvPr>
          <p:cNvSpPr/>
          <p:nvPr/>
        </p:nvSpPr>
        <p:spPr>
          <a:xfrm>
            <a:off x="117871" y="5013227"/>
            <a:ext cx="4953059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"Защита населения и территорий от чрезвычайных ситуаций, обеспечение пожарной безопасности городского округа Семеновский на 2022-202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годы»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6C89703-152C-6C75-92C5-CA04D1B2B46B}"/>
              </a:ext>
            </a:extLst>
          </p:cNvPr>
          <p:cNvSpPr/>
          <p:nvPr/>
        </p:nvSpPr>
        <p:spPr>
          <a:xfrm>
            <a:off x="5123674" y="5013229"/>
            <a:ext cx="1630614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39 010,0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C71B86F-8D47-33BE-75B7-55C4C4F5A2EB}"/>
              </a:ext>
            </a:extLst>
          </p:cNvPr>
          <p:cNvSpPr/>
          <p:nvPr/>
        </p:nvSpPr>
        <p:spPr>
          <a:xfrm>
            <a:off x="152298" y="6630191"/>
            <a:ext cx="4883790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«Формирование современной городской среды на территории городского округа Семеновский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на 2018-202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годы"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6F4A7CC-4A97-CAFF-5590-B4CE0664B890}"/>
              </a:ext>
            </a:extLst>
          </p:cNvPr>
          <p:cNvSpPr/>
          <p:nvPr/>
        </p:nvSpPr>
        <p:spPr>
          <a:xfrm>
            <a:off x="5103347" y="6644197"/>
            <a:ext cx="1692360" cy="759021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dirty="0">
                <a:ln>
                  <a:solidFill>
                    <a:schemeClr val="accent1"/>
                  </a:solidFill>
                </a:ln>
              </a:rPr>
              <a:t>35 649,0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1CA2393-1A43-50E9-14D1-7DC10F04FE89}"/>
              </a:ext>
            </a:extLst>
          </p:cNvPr>
          <p:cNvSpPr/>
          <p:nvPr/>
        </p:nvSpPr>
        <p:spPr>
          <a:xfrm>
            <a:off x="152298" y="8284106"/>
            <a:ext cx="4953059" cy="759023"/>
          </a:xfrm>
          <a:prstGeom prst="roundRect">
            <a:avLst>
              <a:gd name="adj" fmla="val 56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«Развитие жилищно - коммунального хозяйства и инфраструктуры городского округа Семеновский»</a:t>
            </a:r>
          </a:p>
        </p:txBody>
      </p:sp>
    </p:spTree>
    <p:extLst>
      <p:ext uri="{BB962C8B-B14F-4D97-AF65-F5344CB8AC3E}">
        <p14:creationId xmlns:p14="http://schemas.microsoft.com/office/powerpoint/2010/main" val="2038840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74000">
              <a:schemeClr val="accent5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672479" y="672882"/>
            <a:ext cx="10026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1F487C"/>
                </a:solidFill>
                <a:latin typeface="Verdana"/>
                <a:cs typeface="Verdana"/>
              </a:rPr>
              <a:t>(</a:t>
            </a:r>
            <a:r>
              <a:rPr lang="ru-RU" sz="1100" spc="-5" dirty="0" err="1">
                <a:solidFill>
                  <a:srgbClr val="1F487C"/>
                </a:solidFill>
                <a:latin typeface="Verdana"/>
                <a:cs typeface="Verdana"/>
              </a:rPr>
              <a:t>тыс</a:t>
            </a:r>
            <a:r>
              <a:rPr sz="1100" spc="-5" dirty="0">
                <a:solidFill>
                  <a:srgbClr val="1F487C"/>
                </a:solidFill>
                <a:latin typeface="Verdana"/>
                <a:cs typeface="Verdana"/>
              </a:rPr>
              <a:t>.</a:t>
            </a:r>
            <a:r>
              <a:rPr sz="1100" spc="-114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100" spc="15" dirty="0">
                <a:solidFill>
                  <a:srgbClr val="1F487C"/>
                </a:solidFill>
                <a:latin typeface="Verdana"/>
                <a:cs typeface="Verdana"/>
              </a:rPr>
              <a:t>ру</a:t>
            </a:r>
            <a:r>
              <a:rPr sz="1100" spc="20" dirty="0">
                <a:solidFill>
                  <a:srgbClr val="1F487C"/>
                </a:solidFill>
                <a:latin typeface="Verdana"/>
                <a:cs typeface="Verdana"/>
              </a:rPr>
              <a:t>б</a:t>
            </a:r>
            <a:r>
              <a:rPr sz="1100" spc="-10" dirty="0">
                <a:solidFill>
                  <a:srgbClr val="1F487C"/>
                </a:solidFill>
                <a:latin typeface="Verdana"/>
                <a:cs typeface="Verdana"/>
              </a:rPr>
              <a:t>л</a:t>
            </a:r>
            <a:r>
              <a:rPr sz="1100" spc="-15" dirty="0">
                <a:solidFill>
                  <a:srgbClr val="1F487C"/>
                </a:solidFill>
                <a:latin typeface="Verdana"/>
                <a:cs typeface="Verdana"/>
              </a:rPr>
              <a:t>е</a:t>
            </a:r>
            <a:r>
              <a:rPr sz="1100" spc="-35" dirty="0">
                <a:solidFill>
                  <a:srgbClr val="1F487C"/>
                </a:solidFill>
                <a:latin typeface="Verdana"/>
                <a:cs typeface="Verdana"/>
              </a:rPr>
              <a:t>й</a:t>
            </a:r>
            <a:r>
              <a:rPr sz="1100" spc="-95" dirty="0">
                <a:solidFill>
                  <a:srgbClr val="1F487C"/>
                </a:solidFill>
                <a:latin typeface="Verdana"/>
                <a:cs typeface="Verdana"/>
              </a:rPr>
              <a:t>)</a:t>
            </a:r>
            <a:endParaRPr sz="11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730" y="60455"/>
            <a:ext cx="63646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КАК ИЗМЕНИТСЯ ФИНАНСИРОВАНИЕ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МУНИЦИПАЛЬНЫХ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 ПРОГРАММ  В 202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2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-202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6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 ГОДАХ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995094"/>
              </p:ext>
            </p:extLst>
          </p:nvPr>
        </p:nvGraphicFramePr>
        <p:xfrm>
          <a:off x="61783" y="878790"/>
          <a:ext cx="6734434" cy="81721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12937">
                  <a:extLst>
                    <a:ext uri="{9D8B030D-6E8A-4147-A177-3AD203B41FA5}">
                      <a16:colId xmlns:a16="http://schemas.microsoft.com/office/drawing/2014/main" val="276523103"/>
                    </a:ext>
                  </a:extLst>
                </a:gridCol>
                <a:gridCol w="854854">
                  <a:extLst>
                    <a:ext uri="{9D8B030D-6E8A-4147-A177-3AD203B41FA5}">
                      <a16:colId xmlns:a16="http://schemas.microsoft.com/office/drawing/2014/main" val="1964719194"/>
                    </a:ext>
                  </a:extLst>
                </a:gridCol>
                <a:gridCol w="851826">
                  <a:extLst>
                    <a:ext uri="{9D8B030D-6E8A-4147-A177-3AD203B41FA5}">
                      <a16:colId xmlns:a16="http://schemas.microsoft.com/office/drawing/2014/main" val="4282185152"/>
                    </a:ext>
                  </a:extLst>
                </a:gridCol>
                <a:gridCol w="857882">
                  <a:extLst>
                    <a:ext uri="{9D8B030D-6E8A-4147-A177-3AD203B41FA5}">
                      <a16:colId xmlns:a16="http://schemas.microsoft.com/office/drawing/2014/main" val="110681255"/>
                    </a:ext>
                  </a:extLst>
                </a:gridCol>
                <a:gridCol w="513718">
                  <a:extLst>
                    <a:ext uri="{9D8B030D-6E8A-4147-A177-3AD203B41FA5}">
                      <a16:colId xmlns:a16="http://schemas.microsoft.com/office/drawing/2014/main" val="290166099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72280557"/>
                    </a:ext>
                  </a:extLst>
                </a:gridCol>
                <a:gridCol w="928817">
                  <a:extLst>
                    <a:ext uri="{9D8B030D-6E8A-4147-A177-3AD203B41FA5}">
                      <a16:colId xmlns:a16="http://schemas.microsoft.com/office/drawing/2014/main" val="2862464430"/>
                    </a:ext>
                  </a:extLst>
                </a:gridCol>
              </a:tblGrid>
              <a:tr h="438149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программ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 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к</a:t>
                      </a:r>
                    </a:p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году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 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2026 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6183981"/>
                  </a:ext>
                </a:extLst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Расходы, всего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1 995 046,5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2 864 087,5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2 166 407,1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75,6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2 137 678,9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2 195 978,7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2846756"/>
                  </a:ext>
                </a:extLst>
              </a:tr>
              <a:tr h="206101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том числе: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1888390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Расходы на реализацию муниципальных программ: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 Emoji" panose="020B0502040204020203" pitchFamily="34" charset="0"/>
                          <a:cs typeface="Segoe UI" panose="020B0502040204020203" pitchFamily="34" charset="0"/>
                        </a:rPr>
                        <a:t>1 866 274,5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 Emoji" panose="020B0502040204020203" pitchFamily="34" charset="0"/>
                          <a:cs typeface="Segoe UI" panose="020B0502040204020203" pitchFamily="34" charset="0"/>
                        </a:rPr>
                        <a:t>2 713212,80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Segoe UI Emoji" panose="020B0502040204020203" pitchFamily="34" charset="0"/>
                          <a:cs typeface="Segoe UI" panose="020B0502040204020203" pitchFamily="34" charset="0"/>
                        </a:rPr>
                        <a:t>2 022 196,5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Segoe UI Emoji" panose="020B0502040204020203" pitchFamily="34" charset="0"/>
                          <a:cs typeface="Segoe UI" panose="020B0502040204020203" pitchFamily="34" charset="0"/>
                        </a:rPr>
                        <a:t>74,5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Segoe UI Emoji" panose="020B0502040204020203" pitchFamily="34" charset="0"/>
                          <a:cs typeface="Segoe UI" panose="020B0502040204020203" pitchFamily="34" charset="0"/>
                        </a:rPr>
                        <a:t>1 962 272,5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Segoe UI Emoji" panose="020B0502040204020203" pitchFamily="34" charset="0"/>
                          <a:cs typeface="Segoe UI" panose="020B0502040204020203" pitchFamily="34" charset="0"/>
                        </a:rPr>
                        <a:t>1 985 178,7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591513"/>
                  </a:ext>
                </a:extLst>
              </a:tr>
              <a:tr h="720748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"Развитие образования городского округа Семеновский на 2018-2026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873 984,3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997 857,6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1 206 306,7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120,9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1 202 336,4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1 207 474,0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8466339"/>
                  </a:ext>
                </a:extLst>
              </a:tr>
              <a:tr h="750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"Развитие культуры городского округа Семеновский на 2018-2026 годы"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190 603,3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196 889,5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227 426,9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115,5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228 211,9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231 491,9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7966090"/>
                  </a:ext>
                </a:extLst>
              </a:tr>
              <a:tr h="1518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"Развитие физической культуры, спорта и молодежной политики и патриотического воспитания молодежи в городском округе Семеновский на 2018-2025 годы"</a:t>
                      </a:r>
                      <a:endParaRPr lang="ru-RU" sz="12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81 285,5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108 468,5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127 843,2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117,9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128 873,4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128 782,6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666194"/>
                  </a:ext>
                </a:extLst>
              </a:tr>
              <a:tr h="1326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"Развитие агропромышленного комплекса городского округа Семеновский Нижегородской области" на 2015-2025 годы</a:t>
                      </a:r>
                      <a:endParaRPr lang="ru-RU" sz="12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50 050,9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47 727,2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48 966,6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102,6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50 412,5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45 081,7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0898310"/>
                  </a:ext>
                </a:extLst>
              </a:tr>
              <a:tr h="942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"Социальная поддержка граждан городского округа Семеновский" на 2024-2026 годы</a:t>
                      </a:r>
                      <a:endParaRPr lang="ru-RU" sz="12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7 895,0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7 558,2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4 099,2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54,2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4 099,2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4 099,2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9805857"/>
                  </a:ext>
                </a:extLst>
              </a:tr>
              <a:tr h="893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«Информационное общество городского округа Семеновский на 2024-2026 годы»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2 443,6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3 518,3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11 053,8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314,2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8 053,8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8 053,8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4174932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CB57A6-5620-5F8E-F8C8-FBCE3178DC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35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794924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74000">
              <a:schemeClr val="accent5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051714"/>
              </p:ext>
            </p:extLst>
          </p:nvPr>
        </p:nvGraphicFramePr>
        <p:xfrm>
          <a:off x="76203" y="1288272"/>
          <a:ext cx="6705599" cy="77255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6002">
                  <a:extLst>
                    <a:ext uri="{9D8B030D-6E8A-4147-A177-3AD203B41FA5}">
                      <a16:colId xmlns:a16="http://schemas.microsoft.com/office/drawing/2014/main" val="391294568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80686922"/>
                    </a:ext>
                  </a:extLst>
                </a:gridCol>
                <a:gridCol w="838195">
                  <a:extLst>
                    <a:ext uri="{9D8B030D-6E8A-4147-A177-3AD203B41FA5}">
                      <a16:colId xmlns:a16="http://schemas.microsoft.com/office/drawing/2014/main" val="969031160"/>
                    </a:ext>
                  </a:extLst>
                </a:gridCol>
                <a:gridCol w="762005">
                  <a:extLst>
                    <a:ext uri="{9D8B030D-6E8A-4147-A177-3AD203B41FA5}">
                      <a16:colId xmlns:a16="http://schemas.microsoft.com/office/drawing/2014/main" val="3604867157"/>
                    </a:ext>
                  </a:extLst>
                </a:gridCol>
                <a:gridCol w="559337">
                  <a:extLst>
                    <a:ext uri="{9D8B030D-6E8A-4147-A177-3AD203B41FA5}">
                      <a16:colId xmlns:a16="http://schemas.microsoft.com/office/drawing/2014/main" val="81693502"/>
                    </a:ext>
                  </a:extLst>
                </a:gridCol>
                <a:gridCol w="784698">
                  <a:extLst>
                    <a:ext uri="{9D8B030D-6E8A-4147-A177-3AD203B41FA5}">
                      <a16:colId xmlns:a16="http://schemas.microsoft.com/office/drawing/2014/main" val="3714669349"/>
                    </a:ext>
                  </a:extLst>
                </a:gridCol>
                <a:gridCol w="713362">
                  <a:extLst>
                    <a:ext uri="{9D8B030D-6E8A-4147-A177-3AD203B41FA5}">
                      <a16:colId xmlns:a16="http://schemas.microsoft.com/office/drawing/2014/main" val="337652261"/>
                    </a:ext>
                  </a:extLst>
                </a:gridCol>
              </a:tblGrid>
              <a:tr h="979211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"Развитие предпринимательства и туризма на территории городского округа Семеновский Нижегородской области на 2019–2026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9 000,0</a:t>
                      </a:r>
                      <a:endParaRPr lang="ru-RU" sz="105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12 500,0</a:t>
                      </a:r>
                      <a:endParaRPr lang="ru-RU" sz="105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12 500,0</a:t>
                      </a:r>
                      <a:endParaRPr lang="ru-RU" sz="105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1,38 раза</a:t>
                      </a:r>
                      <a:endParaRPr lang="ru-RU" sz="105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12 500,0</a:t>
                      </a:r>
                      <a:endParaRPr lang="ru-RU" sz="105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12 500,0</a:t>
                      </a:r>
                      <a:endParaRPr lang="ru-RU" sz="105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3820152"/>
                  </a:ext>
                </a:extLst>
              </a:tr>
              <a:tr h="1065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"Защита населения и территорий от чрезвычайных ситуаций, обеспечение пожарной безопасности городского округа Семеновский на 2022-2026 годы"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26 724,7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31 657,5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                                                                                                                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7 500,0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60,0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    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7 500,0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  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7 500,0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9703539"/>
                  </a:ext>
                </a:extLst>
              </a:tr>
              <a:tr h="1109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«Комплексное благоустройство и развитие транспортной инфраструктуры городского округа Семеновский Нижегородской области на 2018-2025 годы»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137 606,8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188 747,7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39 010,0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123,2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38 910,0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38 910,0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30953"/>
                  </a:ext>
                </a:extLst>
              </a:tr>
              <a:tr h="922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"Развитие и строительство социальной и инженерной инфраструктуры на территории городского округа Семеновский на 2024-2026 годы"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331 655,1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1 017426,4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18</a:t>
                      </a: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6</a:t>
                      </a: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832,9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98,9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15</a:t>
                      </a: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342,3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16</a:t>
                      </a: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0</a:t>
                      </a: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852,7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1278882"/>
                  </a:ext>
                </a:extLst>
              </a:tr>
              <a:tr h="816009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"Управление муниципальным имуществом и земельными ресурсами городского округа Семеновский Нижегородской области на 2021-2025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35 560,4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44 188,9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38 292,5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24 134,2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24 134,2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6642850"/>
                  </a:ext>
                </a:extLst>
              </a:tr>
              <a:tr h="546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«Управление муниципальными финансами городского округа Семёновский»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19 930,3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23 076,5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35 626,6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80,6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35 626,6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45 626,6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0207983"/>
                  </a:ext>
                </a:extLst>
              </a:tr>
              <a:tr h="734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"Формирование современной городской среды на территории городского округа Семеновский на 2018-2025 годы"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29 629,5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23 977,1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24 647,7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106,8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24 647,7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25 647,7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020559"/>
                  </a:ext>
                </a:extLst>
              </a:tr>
              <a:tr h="816009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"Обеспечение жильем молодых семей на территории городского округа Семеновский Нижегородской области" на период 2015-2025 годов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12 072,3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5 737,4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35 649,0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148,7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20 866,7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20 866,7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4212043"/>
                  </a:ext>
                </a:extLst>
              </a:tr>
              <a:tr h="734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"Профилактика терроризма и экстремизма в городском округе Семеновский Нижегородской области на 2021-2026 годы"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145,0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315,0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9 103,7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158,7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10 597,1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10 801,0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8436942"/>
                  </a:ext>
                </a:extLst>
              </a:tr>
            </a:tbl>
          </a:graphicData>
        </a:graphic>
      </p:graphicFrame>
      <p:sp>
        <p:nvSpPr>
          <p:cNvPr id="5" name="object 4"/>
          <p:cNvSpPr txBox="1"/>
          <p:nvPr/>
        </p:nvSpPr>
        <p:spPr>
          <a:xfrm>
            <a:off x="76198" y="0"/>
            <a:ext cx="63646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КАК ИЗМЕНИТСЯ ФИНАНСИРОВАНИЕ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МУНИЦИПАЛЬНЫХ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 ПРОГРАММ  В 202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2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-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202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6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 ГОДАХ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2C0435B4-A697-9408-AAE0-45753863D816}"/>
              </a:ext>
            </a:extLst>
          </p:cNvPr>
          <p:cNvSpPr txBox="1"/>
          <p:nvPr/>
        </p:nvSpPr>
        <p:spPr>
          <a:xfrm>
            <a:off x="5842329" y="579899"/>
            <a:ext cx="10026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1F487C"/>
                </a:solidFill>
                <a:latin typeface="Verdana"/>
                <a:cs typeface="Verdana"/>
              </a:rPr>
              <a:t>(</a:t>
            </a:r>
            <a:r>
              <a:rPr lang="ru-RU" sz="1100" spc="-5" dirty="0" err="1">
                <a:solidFill>
                  <a:srgbClr val="1F487C"/>
                </a:solidFill>
                <a:latin typeface="Verdana"/>
                <a:cs typeface="Verdana"/>
              </a:rPr>
              <a:t>тыс</a:t>
            </a:r>
            <a:r>
              <a:rPr sz="1100" spc="-5" dirty="0">
                <a:solidFill>
                  <a:srgbClr val="1F487C"/>
                </a:solidFill>
                <a:latin typeface="Verdana"/>
                <a:cs typeface="Verdana"/>
              </a:rPr>
              <a:t>.</a:t>
            </a:r>
            <a:r>
              <a:rPr sz="1100" spc="-114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100" spc="15" dirty="0">
                <a:solidFill>
                  <a:srgbClr val="1F487C"/>
                </a:solidFill>
                <a:latin typeface="Verdana"/>
                <a:cs typeface="Verdana"/>
              </a:rPr>
              <a:t>ру</a:t>
            </a:r>
            <a:r>
              <a:rPr sz="1100" spc="20" dirty="0">
                <a:solidFill>
                  <a:srgbClr val="1F487C"/>
                </a:solidFill>
                <a:latin typeface="Verdana"/>
                <a:cs typeface="Verdana"/>
              </a:rPr>
              <a:t>б</a:t>
            </a:r>
            <a:r>
              <a:rPr sz="1100" spc="-10" dirty="0">
                <a:solidFill>
                  <a:srgbClr val="1F487C"/>
                </a:solidFill>
                <a:latin typeface="Verdana"/>
                <a:cs typeface="Verdana"/>
              </a:rPr>
              <a:t>л</a:t>
            </a:r>
            <a:r>
              <a:rPr sz="1100" spc="-15" dirty="0">
                <a:solidFill>
                  <a:srgbClr val="1F487C"/>
                </a:solidFill>
                <a:latin typeface="Verdana"/>
                <a:cs typeface="Verdana"/>
              </a:rPr>
              <a:t>е</a:t>
            </a:r>
            <a:r>
              <a:rPr sz="1100" spc="-35" dirty="0">
                <a:solidFill>
                  <a:srgbClr val="1F487C"/>
                </a:solidFill>
                <a:latin typeface="Verdana"/>
                <a:cs typeface="Verdana"/>
              </a:rPr>
              <a:t>й</a:t>
            </a:r>
            <a:r>
              <a:rPr sz="1100" spc="-95" dirty="0">
                <a:solidFill>
                  <a:srgbClr val="1F487C"/>
                </a:solidFill>
                <a:latin typeface="Verdana"/>
                <a:cs typeface="Verdana"/>
              </a:rPr>
              <a:t>)</a:t>
            </a:r>
            <a:endParaRPr sz="1100" dirty="0">
              <a:latin typeface="Verdana"/>
              <a:cs typeface="Verdana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540E248-3B6E-43D2-4171-D24211F20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4014"/>
              </p:ext>
            </p:extLst>
          </p:nvPr>
        </p:nvGraphicFramePr>
        <p:xfrm>
          <a:off x="76198" y="745736"/>
          <a:ext cx="6734434" cy="5425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6002">
                  <a:extLst>
                    <a:ext uri="{9D8B030D-6E8A-4147-A177-3AD203B41FA5}">
                      <a16:colId xmlns:a16="http://schemas.microsoft.com/office/drawing/2014/main" val="30670896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0260578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568981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31450708"/>
                    </a:ext>
                  </a:extLst>
                </a:gridCol>
                <a:gridCol w="526772">
                  <a:extLst>
                    <a:ext uri="{9D8B030D-6E8A-4147-A177-3AD203B41FA5}">
                      <a16:colId xmlns:a16="http://schemas.microsoft.com/office/drawing/2014/main" val="3265508891"/>
                    </a:ext>
                  </a:extLst>
                </a:gridCol>
                <a:gridCol w="844828">
                  <a:extLst>
                    <a:ext uri="{9D8B030D-6E8A-4147-A177-3AD203B41FA5}">
                      <a16:colId xmlns:a16="http://schemas.microsoft.com/office/drawing/2014/main" val="1472516306"/>
                    </a:ext>
                  </a:extLst>
                </a:gridCol>
                <a:gridCol w="714632">
                  <a:extLst>
                    <a:ext uri="{9D8B030D-6E8A-4147-A177-3AD203B41FA5}">
                      <a16:colId xmlns:a16="http://schemas.microsoft.com/office/drawing/2014/main" val="2140328734"/>
                    </a:ext>
                  </a:extLst>
                </a:gridCol>
              </a:tblGrid>
              <a:tr h="542536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программ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к</a:t>
                      </a:r>
                    </a:p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году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2026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7270245"/>
                  </a:ext>
                </a:extLst>
              </a:tr>
            </a:tbl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AA4C1-F3A6-E9F5-79C0-83273F19CF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36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66334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5">
                <a:lumMod val="20000"/>
                <a:lumOff val="80000"/>
              </a:schemeClr>
            </a:gs>
            <a:gs pos="83254">
              <a:srgbClr val="DBEEF4">
                <a:alpha val="29000"/>
              </a:srgbClr>
            </a:gs>
            <a:gs pos="100000">
              <a:srgbClr val="DBEEF4"/>
            </a:gs>
            <a:gs pos="48616">
              <a:srgbClr val="DBEEF4"/>
            </a:gs>
            <a:gs pos="19574">
              <a:srgbClr val="DBEEF4"/>
            </a:gs>
            <a:gs pos="100000">
              <a:schemeClr val="accent5">
                <a:lumMod val="20000"/>
                <a:lumOff val="80000"/>
              </a:schemeClr>
            </a:gs>
            <a:gs pos="12291">
              <a:schemeClr val="bg1"/>
            </a:gs>
            <a:gs pos="100000">
              <a:schemeClr val="accent5">
                <a:lumMod val="20000"/>
                <a:lumOff val="80000"/>
              </a:schemeClr>
            </a:gs>
            <a:gs pos="9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246696" y="161757"/>
            <a:ext cx="63646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КАК ИЗМЕНИТСЯ ФИНАНСИРОВАНИЕ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МУНИЦИПАЛЬНЫХ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 ПРОГРАММ  В 202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2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-202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6</a:t>
            </a:r>
            <a:r>
              <a:rPr sz="2000" dirty="0">
                <a:solidFill>
                  <a:schemeClr val="accent5">
                    <a:lumMod val="75000"/>
                  </a:schemeClr>
                </a:solidFill>
                <a:latin typeface="Franklin Gothic Medium"/>
                <a:cs typeface="Franklin Gothic Medium"/>
              </a:rPr>
              <a:t> ГОДАХ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5985"/>
              </p:ext>
            </p:extLst>
          </p:nvPr>
        </p:nvGraphicFramePr>
        <p:xfrm>
          <a:off x="77865" y="1515288"/>
          <a:ext cx="6679079" cy="75786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3853">
                  <a:extLst>
                    <a:ext uri="{9D8B030D-6E8A-4147-A177-3AD203B41FA5}">
                      <a16:colId xmlns:a16="http://schemas.microsoft.com/office/drawing/2014/main" val="3931882941"/>
                    </a:ext>
                  </a:extLst>
                </a:gridCol>
                <a:gridCol w="825504">
                  <a:extLst>
                    <a:ext uri="{9D8B030D-6E8A-4147-A177-3AD203B41FA5}">
                      <a16:colId xmlns:a16="http://schemas.microsoft.com/office/drawing/2014/main" val="3090136062"/>
                    </a:ext>
                  </a:extLst>
                </a:gridCol>
                <a:gridCol w="750458">
                  <a:extLst>
                    <a:ext uri="{9D8B030D-6E8A-4147-A177-3AD203B41FA5}">
                      <a16:colId xmlns:a16="http://schemas.microsoft.com/office/drawing/2014/main" val="2288590408"/>
                    </a:ext>
                  </a:extLst>
                </a:gridCol>
                <a:gridCol w="750458">
                  <a:extLst>
                    <a:ext uri="{9D8B030D-6E8A-4147-A177-3AD203B41FA5}">
                      <a16:colId xmlns:a16="http://schemas.microsoft.com/office/drawing/2014/main" val="3595607207"/>
                    </a:ext>
                  </a:extLst>
                </a:gridCol>
                <a:gridCol w="639662">
                  <a:extLst>
                    <a:ext uri="{9D8B030D-6E8A-4147-A177-3AD203B41FA5}">
                      <a16:colId xmlns:a16="http://schemas.microsoft.com/office/drawing/2014/main" val="20408717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63684471"/>
                    </a:ext>
                  </a:extLst>
                </a:gridCol>
                <a:gridCol w="737144">
                  <a:extLst>
                    <a:ext uri="{9D8B030D-6E8A-4147-A177-3AD203B41FA5}">
                      <a16:colId xmlns:a16="http://schemas.microsoft.com/office/drawing/2014/main" val="1297013672"/>
                    </a:ext>
                  </a:extLst>
                </a:gridCol>
              </a:tblGrid>
              <a:tr h="173066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"Краткосрочный план реализации региональной программы капитального ремонта общего имущества в многоквартирных домах, расположенных на территории Нижегородской области, в отношении многоквартирных домов городского округа Семеновский на 2023-2025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1 000,0</a:t>
                      </a:r>
                      <a:endParaRPr lang="ru-RU" sz="105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700,0</a:t>
                      </a:r>
                      <a:endParaRPr lang="ru-RU" sz="105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750,0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750,0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750,0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1134668"/>
                  </a:ext>
                </a:extLst>
              </a:tr>
              <a:tr h="889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"Обеспечение общественного порядка и противодействия преступности в городском округе Семеновский Нижегородской области на 2021-2025 годы"</a:t>
                      </a:r>
                      <a:endParaRPr lang="ru-RU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515,0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515,0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515,0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515,0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6194162"/>
                  </a:ext>
                </a:extLst>
              </a:tr>
              <a:tr h="471999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"Экология и охрана окружающей среды в городском округе Семеновский на 2021-2026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792,8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852,0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907,7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106,5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907,7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907,7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8598980"/>
                  </a:ext>
                </a:extLst>
              </a:tr>
              <a:tr h="943998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  <a:tab pos="449580" algn="l"/>
                        </a:tabLs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"Переселение граждан из аварийного жилищного фонда на территории городского округа Семеновский Нижегородской области                                на 2020 - 2025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53 395,0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1 000,0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1 211,9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121,2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4 923,0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3 268,9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1038558"/>
                  </a:ext>
                </a:extLst>
              </a:tr>
              <a:tr h="2202662">
                <a:tc>
                  <a:txBody>
                    <a:bodyPr/>
                    <a:lstStyle/>
                    <a:p>
                      <a:pPr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5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«Оказание помощи гражданам, утратившим жилые помещения в результате пожара на территории городского округа Семеновский Нижегородской области» на период 2021-2025 годов, и Положение о порядке предоставления субсидий на приобретение жилых помещений, для предоставления гражданам, утративших жилые помещения в результате пожара, по договорам социального найма»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2 000,0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500,0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4479904"/>
                  </a:ext>
                </a:extLst>
              </a:tr>
              <a:tr h="734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«Развитие жилищно - коммунального хозяйства и инфраструктуры городского округа Семеновский»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15 788,1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15 000,0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20 000,0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3678038"/>
                  </a:ext>
                </a:extLst>
              </a:tr>
              <a:tr h="194134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Непрограммные расходы: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128 772,0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150 874,7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144 210,6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95,6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143 736,5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144 361,9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8333467"/>
                  </a:ext>
                </a:extLst>
              </a:tr>
              <a:tr h="299682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Условно – утверждаемые расходы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050" b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050" b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31 669,9</a:t>
                      </a:r>
                      <a:endParaRPr lang="ru-RU" sz="1050" b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66 438,1</a:t>
                      </a:r>
                      <a:endParaRPr lang="ru-RU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56659731"/>
                  </a:ext>
                </a:extLst>
              </a:tr>
            </a:tbl>
          </a:graphicData>
        </a:graphic>
      </p:graphicFrame>
      <p:sp>
        <p:nvSpPr>
          <p:cNvPr id="2" name="object 3">
            <a:extLst>
              <a:ext uri="{FF2B5EF4-FFF2-40B4-BE49-F238E27FC236}">
                <a16:creationId xmlns:a16="http://schemas.microsoft.com/office/drawing/2014/main" id="{6C5E7679-4CEA-DF76-0662-B76C182D0275}"/>
              </a:ext>
            </a:extLst>
          </p:cNvPr>
          <p:cNvSpPr txBox="1"/>
          <p:nvPr/>
        </p:nvSpPr>
        <p:spPr>
          <a:xfrm>
            <a:off x="5777477" y="740942"/>
            <a:ext cx="10026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1F487C"/>
                </a:solidFill>
                <a:latin typeface="Verdana"/>
                <a:cs typeface="Verdana"/>
              </a:rPr>
              <a:t>(</a:t>
            </a:r>
            <a:r>
              <a:rPr lang="ru-RU" sz="1100" spc="-5" dirty="0" err="1">
                <a:solidFill>
                  <a:srgbClr val="1F487C"/>
                </a:solidFill>
                <a:latin typeface="Verdana"/>
                <a:cs typeface="Verdana"/>
              </a:rPr>
              <a:t>тыс</a:t>
            </a:r>
            <a:r>
              <a:rPr sz="1100" spc="-5" dirty="0">
                <a:solidFill>
                  <a:srgbClr val="1F487C"/>
                </a:solidFill>
                <a:latin typeface="Verdana"/>
                <a:cs typeface="Verdana"/>
              </a:rPr>
              <a:t>.</a:t>
            </a:r>
            <a:r>
              <a:rPr sz="1100" spc="-114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100" spc="15" dirty="0">
                <a:solidFill>
                  <a:srgbClr val="1F487C"/>
                </a:solidFill>
                <a:latin typeface="Verdana"/>
                <a:cs typeface="Verdana"/>
              </a:rPr>
              <a:t>ру</a:t>
            </a:r>
            <a:r>
              <a:rPr sz="1100" spc="20" dirty="0">
                <a:solidFill>
                  <a:srgbClr val="1F487C"/>
                </a:solidFill>
                <a:latin typeface="Verdana"/>
                <a:cs typeface="Verdana"/>
              </a:rPr>
              <a:t>б</a:t>
            </a:r>
            <a:r>
              <a:rPr sz="1100" spc="-10" dirty="0">
                <a:solidFill>
                  <a:srgbClr val="1F487C"/>
                </a:solidFill>
                <a:latin typeface="Verdana"/>
                <a:cs typeface="Verdana"/>
              </a:rPr>
              <a:t>л</a:t>
            </a:r>
            <a:r>
              <a:rPr sz="1100" spc="-15" dirty="0">
                <a:solidFill>
                  <a:srgbClr val="1F487C"/>
                </a:solidFill>
                <a:latin typeface="Verdana"/>
                <a:cs typeface="Verdana"/>
              </a:rPr>
              <a:t>е</a:t>
            </a:r>
            <a:r>
              <a:rPr sz="1100" spc="-35" dirty="0">
                <a:solidFill>
                  <a:srgbClr val="1F487C"/>
                </a:solidFill>
                <a:latin typeface="Verdana"/>
                <a:cs typeface="Verdana"/>
              </a:rPr>
              <a:t>й</a:t>
            </a:r>
            <a:r>
              <a:rPr sz="1100" spc="-95" dirty="0">
                <a:solidFill>
                  <a:srgbClr val="1F487C"/>
                </a:solidFill>
                <a:latin typeface="Verdana"/>
                <a:cs typeface="Verdana"/>
              </a:rPr>
              <a:t>)</a:t>
            </a:r>
            <a:endParaRPr sz="1100" dirty="0">
              <a:latin typeface="Verdana"/>
              <a:cs typeface="Verdana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9C76084-307D-C340-B58A-4EB0BB191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93480"/>
              </p:ext>
            </p:extLst>
          </p:nvPr>
        </p:nvGraphicFramePr>
        <p:xfrm>
          <a:off x="77858" y="895624"/>
          <a:ext cx="6679087" cy="6283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92559">
                  <a:extLst>
                    <a:ext uri="{9D8B030D-6E8A-4147-A177-3AD203B41FA5}">
                      <a16:colId xmlns:a16="http://schemas.microsoft.com/office/drawing/2014/main" val="3067089670"/>
                    </a:ext>
                  </a:extLst>
                </a:gridCol>
                <a:gridCol w="841121">
                  <a:extLst>
                    <a:ext uri="{9D8B030D-6E8A-4147-A177-3AD203B41FA5}">
                      <a16:colId xmlns:a16="http://schemas.microsoft.com/office/drawing/2014/main" val="3802605782"/>
                    </a:ext>
                  </a:extLst>
                </a:gridCol>
                <a:gridCol w="764656">
                  <a:extLst>
                    <a:ext uri="{9D8B030D-6E8A-4147-A177-3AD203B41FA5}">
                      <a16:colId xmlns:a16="http://schemas.microsoft.com/office/drawing/2014/main" val="2855689818"/>
                    </a:ext>
                  </a:extLst>
                </a:gridCol>
                <a:gridCol w="708737">
                  <a:extLst>
                    <a:ext uri="{9D8B030D-6E8A-4147-A177-3AD203B41FA5}">
                      <a16:colId xmlns:a16="http://schemas.microsoft.com/office/drawing/2014/main" val="1931450708"/>
                    </a:ext>
                  </a:extLst>
                </a:gridCol>
                <a:gridCol w="681742">
                  <a:extLst>
                    <a:ext uri="{9D8B030D-6E8A-4147-A177-3AD203B41FA5}">
                      <a16:colId xmlns:a16="http://schemas.microsoft.com/office/drawing/2014/main" val="3265508891"/>
                    </a:ext>
                  </a:extLst>
                </a:gridCol>
                <a:gridCol w="750558">
                  <a:extLst>
                    <a:ext uri="{9D8B030D-6E8A-4147-A177-3AD203B41FA5}">
                      <a16:colId xmlns:a16="http://schemas.microsoft.com/office/drawing/2014/main" val="1472516306"/>
                    </a:ext>
                  </a:extLst>
                </a:gridCol>
                <a:gridCol w="739714">
                  <a:extLst>
                    <a:ext uri="{9D8B030D-6E8A-4147-A177-3AD203B41FA5}">
                      <a16:colId xmlns:a16="http://schemas.microsoft.com/office/drawing/2014/main" val="2140328734"/>
                    </a:ext>
                  </a:extLst>
                </a:gridCol>
              </a:tblGrid>
              <a:tr h="628376"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программ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к</a:t>
                      </a:r>
                    </a:p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году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2026 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7270245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8DB879-21A6-7F03-E991-5B692E68A9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37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570888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23"/>
          <p:cNvSpPr txBox="1">
            <a:spLocks noChangeArrowheads="1"/>
          </p:cNvSpPr>
          <p:nvPr/>
        </p:nvSpPr>
        <p:spPr bwMode="auto">
          <a:xfrm>
            <a:off x="3637172" y="4213901"/>
            <a:ext cx="2619871" cy="24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0970" marR="138430" algn="ctr">
              <a:spcBef>
                <a:spcPts val="3460"/>
              </a:spcBef>
              <a:spcAft>
                <a:spcPts val="0"/>
              </a:spcAft>
            </a:pPr>
            <a:r>
              <a:rPr lang="ru-RU" sz="3300" b="1" dirty="0">
                <a:solidFill>
                  <a:srgbClr val="1C7979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1 206,3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065" marR="13843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1C7979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1300" b="1" spc="220" dirty="0">
                <a:solidFill>
                  <a:srgbClr val="1C7979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rgbClr val="1C7979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7795" marR="138430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1400" spc="65" dirty="0"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1400" spc="65" dirty="0"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1605" marR="138430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0335" marR="138430" algn="ctr">
              <a:lnSpc>
                <a:spcPts val="1560"/>
              </a:lnSpc>
              <a:spcAft>
                <a:spcPts val="0"/>
              </a:spcAft>
            </a:pPr>
            <a:r>
              <a:rPr lang="ru-RU" sz="1600" b="1" spc="-5" dirty="0"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в</a:t>
            </a:r>
            <a:r>
              <a:rPr lang="ru-RU" sz="1600" b="1" spc="-70" dirty="0"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600" b="1" spc="-5" dirty="0"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2024</a:t>
            </a:r>
            <a:r>
              <a:rPr lang="ru-RU" sz="1600" b="1" spc="-70" dirty="0"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600" b="1" spc="-5" dirty="0"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году</a:t>
            </a:r>
            <a:endParaRPr lang="ru-RU" sz="16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oup 708"/>
          <p:cNvGrpSpPr>
            <a:grpSpLocks/>
          </p:cNvGrpSpPr>
          <p:nvPr/>
        </p:nvGrpSpPr>
        <p:grpSpPr bwMode="auto">
          <a:xfrm>
            <a:off x="3753030" y="6706815"/>
            <a:ext cx="2903220" cy="1550069"/>
            <a:chOff x="5648" y="-1834"/>
            <a:chExt cx="4751" cy="3186"/>
          </a:xfrm>
        </p:grpSpPr>
        <p:pic>
          <p:nvPicPr>
            <p:cNvPr id="12" name="Picture 7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" y="-1289"/>
              <a:ext cx="996" cy="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Freeform 714"/>
            <p:cNvSpPr>
              <a:spLocks/>
            </p:cNvSpPr>
            <p:nvPr/>
          </p:nvSpPr>
          <p:spPr bwMode="auto">
            <a:xfrm>
              <a:off x="5855" y="-1599"/>
              <a:ext cx="850" cy="2839"/>
            </a:xfrm>
            <a:custGeom>
              <a:avLst/>
              <a:gdLst>
                <a:gd name="T0" fmla="+- 0 6561 5841"/>
                <a:gd name="T1" fmla="*/ T0 w 864"/>
                <a:gd name="T2" fmla="+- 0 -1268 -1268"/>
                <a:gd name="T3" fmla="*/ -1268 h 2508"/>
                <a:gd name="T4" fmla="+- 0 5985 5841"/>
                <a:gd name="T5" fmla="*/ T4 w 864"/>
                <a:gd name="T6" fmla="+- 0 -1268 -1268"/>
                <a:gd name="T7" fmla="*/ -1268 h 2508"/>
                <a:gd name="T8" fmla="+- 0 5929 5841"/>
                <a:gd name="T9" fmla="*/ T8 w 864"/>
                <a:gd name="T10" fmla="+- 0 -1256 -1268"/>
                <a:gd name="T11" fmla="*/ -1256 h 2508"/>
                <a:gd name="T12" fmla="+- 0 5883 5841"/>
                <a:gd name="T13" fmla="*/ T12 w 864"/>
                <a:gd name="T14" fmla="+- 0 -1225 -1268"/>
                <a:gd name="T15" fmla="*/ -1225 h 2508"/>
                <a:gd name="T16" fmla="+- 0 5852 5841"/>
                <a:gd name="T17" fmla="*/ T16 w 864"/>
                <a:gd name="T18" fmla="+- 0 -1180 -1268"/>
                <a:gd name="T19" fmla="*/ -1180 h 2508"/>
                <a:gd name="T20" fmla="+- 0 5841 5841"/>
                <a:gd name="T21" fmla="*/ T20 w 864"/>
                <a:gd name="T22" fmla="+- 0 -1124 -1268"/>
                <a:gd name="T23" fmla="*/ -1124 h 2508"/>
                <a:gd name="T24" fmla="+- 0 5841 5841"/>
                <a:gd name="T25" fmla="*/ T24 w 864"/>
                <a:gd name="T26" fmla="+- 0 1096 -1268"/>
                <a:gd name="T27" fmla="*/ 1096 h 2508"/>
                <a:gd name="T28" fmla="+- 0 5852 5841"/>
                <a:gd name="T29" fmla="*/ T28 w 864"/>
                <a:gd name="T30" fmla="+- 0 1152 -1268"/>
                <a:gd name="T31" fmla="*/ 1152 h 2508"/>
                <a:gd name="T32" fmla="+- 0 5883 5841"/>
                <a:gd name="T33" fmla="*/ T32 w 864"/>
                <a:gd name="T34" fmla="+- 0 1197 -1268"/>
                <a:gd name="T35" fmla="*/ 1197 h 2508"/>
                <a:gd name="T36" fmla="+- 0 5929 5841"/>
                <a:gd name="T37" fmla="*/ T36 w 864"/>
                <a:gd name="T38" fmla="+- 0 1228 -1268"/>
                <a:gd name="T39" fmla="*/ 1228 h 2508"/>
                <a:gd name="T40" fmla="+- 0 5985 5841"/>
                <a:gd name="T41" fmla="*/ T40 w 864"/>
                <a:gd name="T42" fmla="+- 0 1240 -1268"/>
                <a:gd name="T43" fmla="*/ 1240 h 2508"/>
                <a:gd name="T44" fmla="+- 0 6561 5841"/>
                <a:gd name="T45" fmla="*/ T44 w 864"/>
                <a:gd name="T46" fmla="+- 0 1240 -1268"/>
                <a:gd name="T47" fmla="*/ 1240 h 2508"/>
                <a:gd name="T48" fmla="+- 0 6617 5841"/>
                <a:gd name="T49" fmla="*/ T48 w 864"/>
                <a:gd name="T50" fmla="+- 0 1228 -1268"/>
                <a:gd name="T51" fmla="*/ 1228 h 2508"/>
                <a:gd name="T52" fmla="+- 0 6663 5841"/>
                <a:gd name="T53" fmla="*/ T52 w 864"/>
                <a:gd name="T54" fmla="+- 0 1197 -1268"/>
                <a:gd name="T55" fmla="*/ 1197 h 2508"/>
                <a:gd name="T56" fmla="+- 0 6694 5841"/>
                <a:gd name="T57" fmla="*/ T56 w 864"/>
                <a:gd name="T58" fmla="+- 0 1152 -1268"/>
                <a:gd name="T59" fmla="*/ 1152 h 2508"/>
                <a:gd name="T60" fmla="+- 0 6705 5841"/>
                <a:gd name="T61" fmla="*/ T60 w 864"/>
                <a:gd name="T62" fmla="+- 0 1096 -1268"/>
                <a:gd name="T63" fmla="*/ 1096 h 2508"/>
                <a:gd name="T64" fmla="+- 0 6705 5841"/>
                <a:gd name="T65" fmla="*/ T64 w 864"/>
                <a:gd name="T66" fmla="+- 0 -1124 -1268"/>
                <a:gd name="T67" fmla="*/ -1124 h 2508"/>
                <a:gd name="T68" fmla="+- 0 6694 5841"/>
                <a:gd name="T69" fmla="*/ T68 w 864"/>
                <a:gd name="T70" fmla="+- 0 -1180 -1268"/>
                <a:gd name="T71" fmla="*/ -1180 h 2508"/>
                <a:gd name="T72" fmla="+- 0 6663 5841"/>
                <a:gd name="T73" fmla="*/ T72 w 864"/>
                <a:gd name="T74" fmla="+- 0 -1225 -1268"/>
                <a:gd name="T75" fmla="*/ -1225 h 2508"/>
                <a:gd name="T76" fmla="+- 0 6617 5841"/>
                <a:gd name="T77" fmla="*/ T76 w 864"/>
                <a:gd name="T78" fmla="+- 0 -1256 -1268"/>
                <a:gd name="T79" fmla="*/ -1256 h 2508"/>
                <a:gd name="T80" fmla="+- 0 6561 5841"/>
                <a:gd name="T81" fmla="*/ T80 w 864"/>
                <a:gd name="T82" fmla="+- 0 -1268 -1268"/>
                <a:gd name="T83" fmla="*/ -1268 h 25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508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364"/>
                  </a:lnTo>
                  <a:lnTo>
                    <a:pt x="11" y="2420"/>
                  </a:lnTo>
                  <a:lnTo>
                    <a:pt x="42" y="2465"/>
                  </a:lnTo>
                  <a:lnTo>
                    <a:pt x="88" y="2496"/>
                  </a:lnTo>
                  <a:lnTo>
                    <a:pt x="144" y="2508"/>
                  </a:lnTo>
                  <a:lnTo>
                    <a:pt x="720" y="2508"/>
                  </a:lnTo>
                  <a:lnTo>
                    <a:pt x="776" y="2496"/>
                  </a:lnTo>
                  <a:lnTo>
                    <a:pt x="822" y="2465"/>
                  </a:lnTo>
                  <a:lnTo>
                    <a:pt x="853" y="2420"/>
                  </a:lnTo>
                  <a:lnTo>
                    <a:pt x="864" y="2364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4" name="Picture 7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" y="-1195"/>
              <a:ext cx="1004" cy="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712"/>
            <p:cNvSpPr>
              <a:spLocks/>
            </p:cNvSpPr>
            <p:nvPr/>
          </p:nvSpPr>
          <p:spPr bwMode="auto">
            <a:xfrm>
              <a:off x="7561" y="-1129"/>
              <a:ext cx="864" cy="2369"/>
            </a:xfrm>
            <a:custGeom>
              <a:avLst/>
              <a:gdLst>
                <a:gd name="T0" fmla="+- 0 8281 7561"/>
                <a:gd name="T1" fmla="*/ T0 w 864"/>
                <a:gd name="T2" fmla="+- 0 -1168 -1168"/>
                <a:gd name="T3" fmla="*/ -1168 h 2408"/>
                <a:gd name="T4" fmla="+- 0 7705 7561"/>
                <a:gd name="T5" fmla="*/ T4 w 864"/>
                <a:gd name="T6" fmla="+- 0 -1168 -1168"/>
                <a:gd name="T7" fmla="*/ -1168 h 2408"/>
                <a:gd name="T8" fmla="+- 0 7649 7561"/>
                <a:gd name="T9" fmla="*/ T8 w 864"/>
                <a:gd name="T10" fmla="+- 0 -1156 -1168"/>
                <a:gd name="T11" fmla="*/ -1156 h 2408"/>
                <a:gd name="T12" fmla="+- 0 7604 7561"/>
                <a:gd name="T13" fmla="*/ T12 w 864"/>
                <a:gd name="T14" fmla="+- 0 -1125 -1168"/>
                <a:gd name="T15" fmla="*/ -1125 h 2408"/>
                <a:gd name="T16" fmla="+- 0 7573 7561"/>
                <a:gd name="T17" fmla="*/ T16 w 864"/>
                <a:gd name="T18" fmla="+- 0 -1080 -1168"/>
                <a:gd name="T19" fmla="*/ -1080 h 2408"/>
                <a:gd name="T20" fmla="+- 0 7561 7561"/>
                <a:gd name="T21" fmla="*/ T20 w 864"/>
                <a:gd name="T22" fmla="+- 0 -1024 -1168"/>
                <a:gd name="T23" fmla="*/ -1024 h 2408"/>
                <a:gd name="T24" fmla="+- 0 7561 7561"/>
                <a:gd name="T25" fmla="*/ T24 w 864"/>
                <a:gd name="T26" fmla="+- 0 1096 -1168"/>
                <a:gd name="T27" fmla="*/ 1096 h 2408"/>
                <a:gd name="T28" fmla="+- 0 7573 7561"/>
                <a:gd name="T29" fmla="*/ T28 w 864"/>
                <a:gd name="T30" fmla="+- 0 1152 -1168"/>
                <a:gd name="T31" fmla="*/ 1152 h 2408"/>
                <a:gd name="T32" fmla="+- 0 7604 7561"/>
                <a:gd name="T33" fmla="*/ T32 w 864"/>
                <a:gd name="T34" fmla="+- 0 1197 -1168"/>
                <a:gd name="T35" fmla="*/ 1197 h 2408"/>
                <a:gd name="T36" fmla="+- 0 7649 7561"/>
                <a:gd name="T37" fmla="*/ T36 w 864"/>
                <a:gd name="T38" fmla="+- 0 1228 -1168"/>
                <a:gd name="T39" fmla="*/ 1228 h 2408"/>
                <a:gd name="T40" fmla="+- 0 7705 7561"/>
                <a:gd name="T41" fmla="*/ T40 w 864"/>
                <a:gd name="T42" fmla="+- 0 1240 -1168"/>
                <a:gd name="T43" fmla="*/ 1240 h 2408"/>
                <a:gd name="T44" fmla="+- 0 8281 7561"/>
                <a:gd name="T45" fmla="*/ T44 w 864"/>
                <a:gd name="T46" fmla="+- 0 1240 -1168"/>
                <a:gd name="T47" fmla="*/ 1240 h 2408"/>
                <a:gd name="T48" fmla="+- 0 8337 7561"/>
                <a:gd name="T49" fmla="*/ T48 w 864"/>
                <a:gd name="T50" fmla="+- 0 1228 -1168"/>
                <a:gd name="T51" fmla="*/ 1228 h 2408"/>
                <a:gd name="T52" fmla="+- 0 8383 7561"/>
                <a:gd name="T53" fmla="*/ T52 w 864"/>
                <a:gd name="T54" fmla="+- 0 1197 -1168"/>
                <a:gd name="T55" fmla="*/ 1197 h 2408"/>
                <a:gd name="T56" fmla="+- 0 8414 7561"/>
                <a:gd name="T57" fmla="*/ T56 w 864"/>
                <a:gd name="T58" fmla="+- 0 1152 -1168"/>
                <a:gd name="T59" fmla="*/ 1152 h 2408"/>
                <a:gd name="T60" fmla="+- 0 8425 7561"/>
                <a:gd name="T61" fmla="*/ T60 w 864"/>
                <a:gd name="T62" fmla="+- 0 1096 -1168"/>
                <a:gd name="T63" fmla="*/ 1096 h 2408"/>
                <a:gd name="T64" fmla="+- 0 8425 7561"/>
                <a:gd name="T65" fmla="*/ T64 w 864"/>
                <a:gd name="T66" fmla="+- 0 -1024 -1168"/>
                <a:gd name="T67" fmla="*/ -1024 h 2408"/>
                <a:gd name="T68" fmla="+- 0 8414 7561"/>
                <a:gd name="T69" fmla="*/ T68 w 864"/>
                <a:gd name="T70" fmla="+- 0 -1080 -1168"/>
                <a:gd name="T71" fmla="*/ -1080 h 2408"/>
                <a:gd name="T72" fmla="+- 0 8383 7561"/>
                <a:gd name="T73" fmla="*/ T72 w 864"/>
                <a:gd name="T74" fmla="+- 0 -1125 -1168"/>
                <a:gd name="T75" fmla="*/ -1125 h 2408"/>
                <a:gd name="T76" fmla="+- 0 8337 7561"/>
                <a:gd name="T77" fmla="*/ T76 w 864"/>
                <a:gd name="T78" fmla="+- 0 -1156 -1168"/>
                <a:gd name="T79" fmla="*/ -1156 h 2408"/>
                <a:gd name="T80" fmla="+- 0 8281 7561"/>
                <a:gd name="T81" fmla="*/ T80 w 864"/>
                <a:gd name="T82" fmla="+- 0 -1168 -1168"/>
                <a:gd name="T83" fmla="*/ -1168 h 2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408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264"/>
                  </a:lnTo>
                  <a:lnTo>
                    <a:pt x="12" y="2320"/>
                  </a:lnTo>
                  <a:lnTo>
                    <a:pt x="43" y="2365"/>
                  </a:lnTo>
                  <a:lnTo>
                    <a:pt x="88" y="2396"/>
                  </a:lnTo>
                  <a:lnTo>
                    <a:pt x="144" y="2408"/>
                  </a:lnTo>
                  <a:lnTo>
                    <a:pt x="720" y="2408"/>
                  </a:lnTo>
                  <a:lnTo>
                    <a:pt x="776" y="2396"/>
                  </a:lnTo>
                  <a:lnTo>
                    <a:pt x="822" y="2365"/>
                  </a:lnTo>
                  <a:lnTo>
                    <a:pt x="853" y="2320"/>
                  </a:lnTo>
                  <a:lnTo>
                    <a:pt x="864" y="2264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6" name="Picture 7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4" y="-1404"/>
              <a:ext cx="1004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710"/>
            <p:cNvSpPr>
              <a:spLocks/>
            </p:cNvSpPr>
            <p:nvPr/>
          </p:nvSpPr>
          <p:spPr bwMode="auto">
            <a:xfrm>
              <a:off x="9314" y="-1834"/>
              <a:ext cx="831" cy="3073"/>
            </a:xfrm>
            <a:custGeom>
              <a:avLst/>
              <a:gdLst>
                <a:gd name="T0" fmla="+- 0 10002 9282"/>
                <a:gd name="T1" fmla="*/ T0 w 864"/>
                <a:gd name="T2" fmla="+- 0 -1376 -1376"/>
                <a:gd name="T3" fmla="*/ -1376 h 2616"/>
                <a:gd name="T4" fmla="+- 0 9426 9282"/>
                <a:gd name="T5" fmla="*/ T4 w 864"/>
                <a:gd name="T6" fmla="+- 0 -1376 -1376"/>
                <a:gd name="T7" fmla="*/ -1376 h 2616"/>
                <a:gd name="T8" fmla="+- 0 9370 9282"/>
                <a:gd name="T9" fmla="*/ T8 w 864"/>
                <a:gd name="T10" fmla="+- 0 -1364 -1376"/>
                <a:gd name="T11" fmla="*/ -1364 h 2616"/>
                <a:gd name="T12" fmla="+- 0 9324 9282"/>
                <a:gd name="T13" fmla="*/ T12 w 864"/>
                <a:gd name="T14" fmla="+- 0 -1334 -1376"/>
                <a:gd name="T15" fmla="*/ -1334 h 2616"/>
                <a:gd name="T16" fmla="+- 0 9293 9282"/>
                <a:gd name="T17" fmla="*/ T16 w 864"/>
                <a:gd name="T18" fmla="+- 0 -1288 -1376"/>
                <a:gd name="T19" fmla="*/ -1288 h 2616"/>
                <a:gd name="T20" fmla="+- 0 9282 9282"/>
                <a:gd name="T21" fmla="*/ T20 w 864"/>
                <a:gd name="T22" fmla="+- 0 -1232 -1376"/>
                <a:gd name="T23" fmla="*/ -1232 h 2616"/>
                <a:gd name="T24" fmla="+- 0 9282 9282"/>
                <a:gd name="T25" fmla="*/ T24 w 864"/>
                <a:gd name="T26" fmla="+- 0 1096 -1376"/>
                <a:gd name="T27" fmla="*/ 1096 h 2616"/>
                <a:gd name="T28" fmla="+- 0 9293 9282"/>
                <a:gd name="T29" fmla="*/ T28 w 864"/>
                <a:gd name="T30" fmla="+- 0 1152 -1376"/>
                <a:gd name="T31" fmla="*/ 1152 h 2616"/>
                <a:gd name="T32" fmla="+- 0 9324 9282"/>
                <a:gd name="T33" fmla="*/ T32 w 864"/>
                <a:gd name="T34" fmla="+- 0 1197 -1376"/>
                <a:gd name="T35" fmla="*/ 1197 h 2616"/>
                <a:gd name="T36" fmla="+- 0 9370 9282"/>
                <a:gd name="T37" fmla="*/ T36 w 864"/>
                <a:gd name="T38" fmla="+- 0 1228 -1376"/>
                <a:gd name="T39" fmla="*/ 1228 h 2616"/>
                <a:gd name="T40" fmla="+- 0 9426 9282"/>
                <a:gd name="T41" fmla="*/ T40 w 864"/>
                <a:gd name="T42" fmla="+- 0 1240 -1376"/>
                <a:gd name="T43" fmla="*/ 1240 h 2616"/>
                <a:gd name="T44" fmla="+- 0 10002 9282"/>
                <a:gd name="T45" fmla="*/ T44 w 864"/>
                <a:gd name="T46" fmla="+- 0 1240 -1376"/>
                <a:gd name="T47" fmla="*/ 1240 h 2616"/>
                <a:gd name="T48" fmla="+- 0 10058 9282"/>
                <a:gd name="T49" fmla="*/ T48 w 864"/>
                <a:gd name="T50" fmla="+- 0 1228 -1376"/>
                <a:gd name="T51" fmla="*/ 1228 h 2616"/>
                <a:gd name="T52" fmla="+- 0 10103 9282"/>
                <a:gd name="T53" fmla="*/ T52 w 864"/>
                <a:gd name="T54" fmla="+- 0 1197 -1376"/>
                <a:gd name="T55" fmla="*/ 1197 h 2616"/>
                <a:gd name="T56" fmla="+- 0 10134 9282"/>
                <a:gd name="T57" fmla="*/ T56 w 864"/>
                <a:gd name="T58" fmla="+- 0 1152 -1376"/>
                <a:gd name="T59" fmla="*/ 1152 h 2616"/>
                <a:gd name="T60" fmla="+- 0 10146 9282"/>
                <a:gd name="T61" fmla="*/ T60 w 864"/>
                <a:gd name="T62" fmla="+- 0 1096 -1376"/>
                <a:gd name="T63" fmla="*/ 1096 h 2616"/>
                <a:gd name="T64" fmla="+- 0 10146 9282"/>
                <a:gd name="T65" fmla="*/ T64 w 864"/>
                <a:gd name="T66" fmla="+- 0 -1232 -1376"/>
                <a:gd name="T67" fmla="*/ -1232 h 2616"/>
                <a:gd name="T68" fmla="+- 0 10134 9282"/>
                <a:gd name="T69" fmla="*/ T68 w 864"/>
                <a:gd name="T70" fmla="+- 0 -1288 -1376"/>
                <a:gd name="T71" fmla="*/ -1288 h 2616"/>
                <a:gd name="T72" fmla="+- 0 10103 9282"/>
                <a:gd name="T73" fmla="*/ T72 w 864"/>
                <a:gd name="T74" fmla="+- 0 -1334 -1376"/>
                <a:gd name="T75" fmla="*/ -1334 h 2616"/>
                <a:gd name="T76" fmla="+- 0 10058 9282"/>
                <a:gd name="T77" fmla="*/ T76 w 864"/>
                <a:gd name="T78" fmla="+- 0 -1364 -1376"/>
                <a:gd name="T79" fmla="*/ -1364 h 2616"/>
                <a:gd name="T80" fmla="+- 0 10002 9282"/>
                <a:gd name="T81" fmla="*/ T80 w 864"/>
                <a:gd name="T82" fmla="+- 0 -1376 -1376"/>
                <a:gd name="T83" fmla="*/ -1376 h 26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1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472"/>
                  </a:lnTo>
                  <a:lnTo>
                    <a:pt x="11" y="2528"/>
                  </a:lnTo>
                  <a:lnTo>
                    <a:pt x="42" y="2573"/>
                  </a:lnTo>
                  <a:lnTo>
                    <a:pt x="88" y="2604"/>
                  </a:lnTo>
                  <a:lnTo>
                    <a:pt x="144" y="2616"/>
                  </a:lnTo>
                  <a:lnTo>
                    <a:pt x="720" y="2616"/>
                  </a:lnTo>
                  <a:lnTo>
                    <a:pt x="776" y="2604"/>
                  </a:lnTo>
                  <a:lnTo>
                    <a:pt x="821" y="2573"/>
                  </a:lnTo>
                  <a:lnTo>
                    <a:pt x="852" y="2528"/>
                  </a:lnTo>
                  <a:lnTo>
                    <a:pt x="864" y="2472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18" name="Line 709"/>
            <p:cNvCxnSpPr>
              <a:cxnSpLocks noChangeShapeType="1"/>
            </p:cNvCxnSpPr>
            <p:nvPr/>
          </p:nvCxnSpPr>
          <p:spPr bwMode="auto">
            <a:xfrm>
              <a:off x="5648" y="1255"/>
              <a:ext cx="4751" cy="0"/>
            </a:xfrm>
            <a:prstGeom prst="line">
              <a:avLst/>
            </a:prstGeom>
            <a:noFill/>
            <a:ln w="9525">
              <a:solidFill>
                <a:srgbClr val="1C79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719"/>
          <p:cNvGrpSpPr>
            <a:grpSpLocks/>
          </p:cNvGrpSpPr>
          <p:nvPr/>
        </p:nvGrpSpPr>
        <p:grpSpPr bwMode="auto">
          <a:xfrm>
            <a:off x="301104" y="6658026"/>
            <a:ext cx="411480" cy="391795"/>
            <a:chOff x="518" y="-58"/>
            <a:chExt cx="648" cy="617"/>
          </a:xfrm>
        </p:grpSpPr>
        <p:sp>
          <p:nvSpPr>
            <p:cNvPr id="20" name="Freeform 721"/>
            <p:cNvSpPr>
              <a:spLocks/>
            </p:cNvSpPr>
            <p:nvPr/>
          </p:nvSpPr>
          <p:spPr bwMode="auto">
            <a:xfrm>
              <a:off x="518" y="-58"/>
              <a:ext cx="648" cy="617"/>
            </a:xfrm>
            <a:custGeom>
              <a:avLst/>
              <a:gdLst>
                <a:gd name="T0" fmla="+- 0 842 518"/>
                <a:gd name="T1" fmla="*/ T0 w 648"/>
                <a:gd name="T2" fmla="+- 0 -58 -58"/>
                <a:gd name="T3" fmla="*/ -58 h 617"/>
                <a:gd name="T4" fmla="+- 0 768 518"/>
                <a:gd name="T5" fmla="*/ T4 w 648"/>
                <a:gd name="T6" fmla="+- 0 -49 -58"/>
                <a:gd name="T7" fmla="*/ -49 h 617"/>
                <a:gd name="T8" fmla="+- 0 700 518"/>
                <a:gd name="T9" fmla="*/ T8 w 648"/>
                <a:gd name="T10" fmla="+- 0 -26 -58"/>
                <a:gd name="T11" fmla="*/ -26 h 617"/>
                <a:gd name="T12" fmla="+- 0 640 518"/>
                <a:gd name="T13" fmla="*/ T12 w 648"/>
                <a:gd name="T14" fmla="+- 0 10 -58"/>
                <a:gd name="T15" fmla="*/ 10 h 617"/>
                <a:gd name="T16" fmla="+- 0 589 518"/>
                <a:gd name="T17" fmla="*/ T16 w 648"/>
                <a:gd name="T18" fmla="+- 0 58 -58"/>
                <a:gd name="T19" fmla="*/ 58 h 617"/>
                <a:gd name="T20" fmla="+- 0 551 518"/>
                <a:gd name="T21" fmla="*/ T20 w 648"/>
                <a:gd name="T22" fmla="+- 0 115 -58"/>
                <a:gd name="T23" fmla="*/ 115 h 617"/>
                <a:gd name="T24" fmla="+- 0 527 518"/>
                <a:gd name="T25" fmla="*/ T24 w 648"/>
                <a:gd name="T26" fmla="+- 0 180 -58"/>
                <a:gd name="T27" fmla="*/ 180 h 617"/>
                <a:gd name="T28" fmla="+- 0 518 518"/>
                <a:gd name="T29" fmla="*/ T28 w 648"/>
                <a:gd name="T30" fmla="+- 0 251 -58"/>
                <a:gd name="T31" fmla="*/ 251 h 617"/>
                <a:gd name="T32" fmla="+- 0 527 518"/>
                <a:gd name="T33" fmla="*/ T32 w 648"/>
                <a:gd name="T34" fmla="+- 0 322 -58"/>
                <a:gd name="T35" fmla="*/ 322 h 617"/>
                <a:gd name="T36" fmla="+- 0 551 518"/>
                <a:gd name="T37" fmla="*/ T36 w 648"/>
                <a:gd name="T38" fmla="+- 0 387 -58"/>
                <a:gd name="T39" fmla="*/ 387 h 617"/>
                <a:gd name="T40" fmla="+- 0 589 518"/>
                <a:gd name="T41" fmla="*/ T40 w 648"/>
                <a:gd name="T42" fmla="+- 0 444 -58"/>
                <a:gd name="T43" fmla="*/ 444 h 617"/>
                <a:gd name="T44" fmla="+- 0 640 518"/>
                <a:gd name="T45" fmla="*/ T44 w 648"/>
                <a:gd name="T46" fmla="+- 0 492 -58"/>
                <a:gd name="T47" fmla="*/ 492 h 617"/>
                <a:gd name="T48" fmla="+- 0 700 518"/>
                <a:gd name="T49" fmla="*/ T48 w 648"/>
                <a:gd name="T50" fmla="+- 0 528 -58"/>
                <a:gd name="T51" fmla="*/ 528 h 617"/>
                <a:gd name="T52" fmla="+- 0 768 518"/>
                <a:gd name="T53" fmla="*/ T52 w 648"/>
                <a:gd name="T54" fmla="+- 0 551 -58"/>
                <a:gd name="T55" fmla="*/ 551 h 617"/>
                <a:gd name="T56" fmla="+- 0 842 518"/>
                <a:gd name="T57" fmla="*/ T56 w 648"/>
                <a:gd name="T58" fmla="+- 0 559 -58"/>
                <a:gd name="T59" fmla="*/ 559 h 617"/>
                <a:gd name="T60" fmla="+- 0 917 518"/>
                <a:gd name="T61" fmla="*/ T60 w 648"/>
                <a:gd name="T62" fmla="+- 0 551 -58"/>
                <a:gd name="T63" fmla="*/ 551 h 617"/>
                <a:gd name="T64" fmla="+- 0 985 518"/>
                <a:gd name="T65" fmla="*/ T64 w 648"/>
                <a:gd name="T66" fmla="+- 0 528 -58"/>
                <a:gd name="T67" fmla="*/ 528 h 617"/>
                <a:gd name="T68" fmla="+- 0 1045 518"/>
                <a:gd name="T69" fmla="*/ T68 w 648"/>
                <a:gd name="T70" fmla="+- 0 492 -58"/>
                <a:gd name="T71" fmla="*/ 492 h 617"/>
                <a:gd name="T72" fmla="+- 0 1095 518"/>
                <a:gd name="T73" fmla="*/ T72 w 648"/>
                <a:gd name="T74" fmla="+- 0 444 -58"/>
                <a:gd name="T75" fmla="*/ 444 h 617"/>
                <a:gd name="T76" fmla="+- 0 1133 518"/>
                <a:gd name="T77" fmla="*/ T76 w 648"/>
                <a:gd name="T78" fmla="+- 0 387 -58"/>
                <a:gd name="T79" fmla="*/ 387 h 617"/>
                <a:gd name="T80" fmla="+- 0 1158 518"/>
                <a:gd name="T81" fmla="*/ T80 w 648"/>
                <a:gd name="T82" fmla="+- 0 322 -58"/>
                <a:gd name="T83" fmla="*/ 322 h 617"/>
                <a:gd name="T84" fmla="+- 0 1166 518"/>
                <a:gd name="T85" fmla="*/ T84 w 648"/>
                <a:gd name="T86" fmla="+- 0 251 -58"/>
                <a:gd name="T87" fmla="*/ 251 h 617"/>
                <a:gd name="T88" fmla="+- 0 1158 518"/>
                <a:gd name="T89" fmla="*/ T88 w 648"/>
                <a:gd name="T90" fmla="+- 0 180 -58"/>
                <a:gd name="T91" fmla="*/ 180 h 617"/>
                <a:gd name="T92" fmla="+- 0 1133 518"/>
                <a:gd name="T93" fmla="*/ T92 w 648"/>
                <a:gd name="T94" fmla="+- 0 115 -58"/>
                <a:gd name="T95" fmla="*/ 115 h 617"/>
                <a:gd name="T96" fmla="+- 0 1095 518"/>
                <a:gd name="T97" fmla="*/ T96 w 648"/>
                <a:gd name="T98" fmla="+- 0 58 -58"/>
                <a:gd name="T99" fmla="*/ 58 h 617"/>
                <a:gd name="T100" fmla="+- 0 1045 518"/>
                <a:gd name="T101" fmla="*/ T100 w 648"/>
                <a:gd name="T102" fmla="+- 0 10 -58"/>
                <a:gd name="T103" fmla="*/ 10 h 617"/>
                <a:gd name="T104" fmla="+- 0 985 518"/>
                <a:gd name="T105" fmla="*/ T104 w 648"/>
                <a:gd name="T106" fmla="+- 0 -26 -58"/>
                <a:gd name="T107" fmla="*/ -26 h 617"/>
                <a:gd name="T108" fmla="+- 0 917 518"/>
                <a:gd name="T109" fmla="*/ T108 w 648"/>
                <a:gd name="T110" fmla="+- 0 -49 -58"/>
                <a:gd name="T111" fmla="*/ -49 h 617"/>
                <a:gd name="T112" fmla="+- 0 842 518"/>
                <a:gd name="T113" fmla="*/ T112 w 648"/>
                <a:gd name="T114" fmla="+- 0 -58 -58"/>
                <a:gd name="T115" fmla="*/ -58 h 6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48" h="617">
                  <a:moveTo>
                    <a:pt x="324" y="0"/>
                  </a:moveTo>
                  <a:lnTo>
                    <a:pt x="250" y="9"/>
                  </a:lnTo>
                  <a:lnTo>
                    <a:pt x="182" y="32"/>
                  </a:lnTo>
                  <a:lnTo>
                    <a:pt x="122" y="68"/>
                  </a:lnTo>
                  <a:lnTo>
                    <a:pt x="71" y="116"/>
                  </a:lnTo>
                  <a:lnTo>
                    <a:pt x="33" y="173"/>
                  </a:lnTo>
                  <a:lnTo>
                    <a:pt x="9" y="238"/>
                  </a:lnTo>
                  <a:lnTo>
                    <a:pt x="0" y="309"/>
                  </a:lnTo>
                  <a:lnTo>
                    <a:pt x="9" y="380"/>
                  </a:lnTo>
                  <a:lnTo>
                    <a:pt x="33" y="445"/>
                  </a:lnTo>
                  <a:lnTo>
                    <a:pt x="71" y="502"/>
                  </a:lnTo>
                  <a:lnTo>
                    <a:pt x="122" y="550"/>
                  </a:lnTo>
                  <a:lnTo>
                    <a:pt x="182" y="586"/>
                  </a:lnTo>
                  <a:lnTo>
                    <a:pt x="250" y="609"/>
                  </a:lnTo>
                  <a:lnTo>
                    <a:pt x="324" y="617"/>
                  </a:lnTo>
                  <a:lnTo>
                    <a:pt x="399" y="609"/>
                  </a:lnTo>
                  <a:lnTo>
                    <a:pt x="467" y="586"/>
                  </a:lnTo>
                  <a:lnTo>
                    <a:pt x="527" y="550"/>
                  </a:lnTo>
                  <a:lnTo>
                    <a:pt x="577" y="502"/>
                  </a:lnTo>
                  <a:lnTo>
                    <a:pt x="615" y="445"/>
                  </a:lnTo>
                  <a:lnTo>
                    <a:pt x="640" y="380"/>
                  </a:lnTo>
                  <a:lnTo>
                    <a:pt x="648" y="309"/>
                  </a:lnTo>
                  <a:lnTo>
                    <a:pt x="640" y="238"/>
                  </a:lnTo>
                  <a:lnTo>
                    <a:pt x="615" y="173"/>
                  </a:lnTo>
                  <a:lnTo>
                    <a:pt x="577" y="116"/>
                  </a:lnTo>
                  <a:lnTo>
                    <a:pt x="527" y="68"/>
                  </a:lnTo>
                  <a:lnTo>
                    <a:pt x="467" y="32"/>
                  </a:lnTo>
                  <a:lnTo>
                    <a:pt x="399" y="9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1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1" name="Picture 7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" y="19"/>
              <a:ext cx="486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5" name="Picture 7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0" y="8172585"/>
            <a:ext cx="474663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7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171575"/>
            <a:ext cx="4794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716"/>
          <p:cNvGrpSpPr>
            <a:grpSpLocks/>
          </p:cNvGrpSpPr>
          <p:nvPr/>
        </p:nvGrpSpPr>
        <p:grpSpPr bwMode="auto">
          <a:xfrm>
            <a:off x="295482" y="7430059"/>
            <a:ext cx="411480" cy="392430"/>
            <a:chOff x="518" y="-55"/>
            <a:chExt cx="648" cy="618"/>
          </a:xfrm>
        </p:grpSpPr>
        <p:sp>
          <p:nvSpPr>
            <p:cNvPr id="25" name="Freeform 718"/>
            <p:cNvSpPr>
              <a:spLocks/>
            </p:cNvSpPr>
            <p:nvPr/>
          </p:nvSpPr>
          <p:spPr bwMode="auto">
            <a:xfrm>
              <a:off x="518" y="-56"/>
              <a:ext cx="648" cy="618"/>
            </a:xfrm>
            <a:custGeom>
              <a:avLst/>
              <a:gdLst>
                <a:gd name="T0" fmla="+- 0 842 518"/>
                <a:gd name="T1" fmla="*/ T0 w 648"/>
                <a:gd name="T2" fmla="+- 0 -55 -55"/>
                <a:gd name="T3" fmla="*/ -55 h 618"/>
                <a:gd name="T4" fmla="+- 0 768 518"/>
                <a:gd name="T5" fmla="*/ T4 w 648"/>
                <a:gd name="T6" fmla="+- 0 -47 -55"/>
                <a:gd name="T7" fmla="*/ -47 h 618"/>
                <a:gd name="T8" fmla="+- 0 700 518"/>
                <a:gd name="T9" fmla="*/ T8 w 648"/>
                <a:gd name="T10" fmla="+- 0 -24 -55"/>
                <a:gd name="T11" fmla="*/ -24 h 618"/>
                <a:gd name="T12" fmla="+- 0 640 518"/>
                <a:gd name="T13" fmla="*/ T12 w 648"/>
                <a:gd name="T14" fmla="+- 0 13 -55"/>
                <a:gd name="T15" fmla="*/ 13 h 618"/>
                <a:gd name="T16" fmla="+- 0 589 518"/>
                <a:gd name="T17" fmla="*/ T16 w 648"/>
                <a:gd name="T18" fmla="+- 0 60 -55"/>
                <a:gd name="T19" fmla="*/ 60 h 618"/>
                <a:gd name="T20" fmla="+- 0 551 518"/>
                <a:gd name="T21" fmla="*/ T20 w 648"/>
                <a:gd name="T22" fmla="+- 0 118 -55"/>
                <a:gd name="T23" fmla="*/ 118 h 618"/>
                <a:gd name="T24" fmla="+- 0 527 518"/>
                <a:gd name="T25" fmla="*/ T24 w 648"/>
                <a:gd name="T26" fmla="+- 0 183 -55"/>
                <a:gd name="T27" fmla="*/ 183 h 618"/>
                <a:gd name="T28" fmla="+- 0 518 518"/>
                <a:gd name="T29" fmla="*/ T28 w 648"/>
                <a:gd name="T30" fmla="+- 0 253 -55"/>
                <a:gd name="T31" fmla="*/ 253 h 618"/>
                <a:gd name="T32" fmla="+- 0 527 518"/>
                <a:gd name="T33" fmla="*/ T32 w 648"/>
                <a:gd name="T34" fmla="+- 0 324 -55"/>
                <a:gd name="T35" fmla="*/ 324 h 618"/>
                <a:gd name="T36" fmla="+- 0 551 518"/>
                <a:gd name="T37" fmla="*/ T36 w 648"/>
                <a:gd name="T38" fmla="+- 0 389 -55"/>
                <a:gd name="T39" fmla="*/ 389 h 618"/>
                <a:gd name="T40" fmla="+- 0 589 518"/>
                <a:gd name="T41" fmla="*/ T40 w 648"/>
                <a:gd name="T42" fmla="+- 0 446 -55"/>
                <a:gd name="T43" fmla="*/ 446 h 618"/>
                <a:gd name="T44" fmla="+- 0 640 518"/>
                <a:gd name="T45" fmla="*/ T44 w 648"/>
                <a:gd name="T46" fmla="+- 0 494 -55"/>
                <a:gd name="T47" fmla="*/ 494 h 618"/>
                <a:gd name="T48" fmla="+- 0 700 518"/>
                <a:gd name="T49" fmla="*/ T48 w 648"/>
                <a:gd name="T50" fmla="+- 0 531 -55"/>
                <a:gd name="T51" fmla="*/ 531 h 618"/>
                <a:gd name="T52" fmla="+- 0 768 518"/>
                <a:gd name="T53" fmla="*/ T52 w 648"/>
                <a:gd name="T54" fmla="+- 0 554 -55"/>
                <a:gd name="T55" fmla="*/ 554 h 618"/>
                <a:gd name="T56" fmla="+- 0 842 518"/>
                <a:gd name="T57" fmla="*/ T56 w 648"/>
                <a:gd name="T58" fmla="+- 0 562 -55"/>
                <a:gd name="T59" fmla="*/ 562 h 618"/>
                <a:gd name="T60" fmla="+- 0 917 518"/>
                <a:gd name="T61" fmla="*/ T60 w 648"/>
                <a:gd name="T62" fmla="+- 0 554 -55"/>
                <a:gd name="T63" fmla="*/ 554 h 618"/>
                <a:gd name="T64" fmla="+- 0 985 518"/>
                <a:gd name="T65" fmla="*/ T64 w 648"/>
                <a:gd name="T66" fmla="+- 0 531 -55"/>
                <a:gd name="T67" fmla="*/ 531 h 618"/>
                <a:gd name="T68" fmla="+- 0 1045 518"/>
                <a:gd name="T69" fmla="*/ T68 w 648"/>
                <a:gd name="T70" fmla="+- 0 494 -55"/>
                <a:gd name="T71" fmla="*/ 494 h 618"/>
                <a:gd name="T72" fmla="+- 0 1095 518"/>
                <a:gd name="T73" fmla="*/ T72 w 648"/>
                <a:gd name="T74" fmla="+- 0 446 -55"/>
                <a:gd name="T75" fmla="*/ 446 h 618"/>
                <a:gd name="T76" fmla="+- 0 1133 518"/>
                <a:gd name="T77" fmla="*/ T76 w 648"/>
                <a:gd name="T78" fmla="+- 0 389 -55"/>
                <a:gd name="T79" fmla="*/ 389 h 618"/>
                <a:gd name="T80" fmla="+- 0 1158 518"/>
                <a:gd name="T81" fmla="*/ T80 w 648"/>
                <a:gd name="T82" fmla="+- 0 324 -55"/>
                <a:gd name="T83" fmla="*/ 324 h 618"/>
                <a:gd name="T84" fmla="+- 0 1166 518"/>
                <a:gd name="T85" fmla="*/ T84 w 648"/>
                <a:gd name="T86" fmla="+- 0 253 -55"/>
                <a:gd name="T87" fmla="*/ 253 h 618"/>
                <a:gd name="T88" fmla="+- 0 1158 518"/>
                <a:gd name="T89" fmla="*/ T88 w 648"/>
                <a:gd name="T90" fmla="+- 0 183 -55"/>
                <a:gd name="T91" fmla="*/ 183 h 618"/>
                <a:gd name="T92" fmla="+- 0 1133 518"/>
                <a:gd name="T93" fmla="*/ T92 w 648"/>
                <a:gd name="T94" fmla="+- 0 118 -55"/>
                <a:gd name="T95" fmla="*/ 118 h 618"/>
                <a:gd name="T96" fmla="+- 0 1095 518"/>
                <a:gd name="T97" fmla="*/ T96 w 648"/>
                <a:gd name="T98" fmla="+- 0 60 -55"/>
                <a:gd name="T99" fmla="*/ 60 h 618"/>
                <a:gd name="T100" fmla="+- 0 1045 518"/>
                <a:gd name="T101" fmla="*/ T100 w 648"/>
                <a:gd name="T102" fmla="+- 0 13 -55"/>
                <a:gd name="T103" fmla="*/ 13 h 618"/>
                <a:gd name="T104" fmla="+- 0 985 518"/>
                <a:gd name="T105" fmla="*/ T104 w 648"/>
                <a:gd name="T106" fmla="+- 0 -24 -55"/>
                <a:gd name="T107" fmla="*/ -24 h 618"/>
                <a:gd name="T108" fmla="+- 0 917 518"/>
                <a:gd name="T109" fmla="*/ T108 w 648"/>
                <a:gd name="T110" fmla="+- 0 -47 -55"/>
                <a:gd name="T111" fmla="*/ -47 h 618"/>
                <a:gd name="T112" fmla="+- 0 842 518"/>
                <a:gd name="T113" fmla="*/ T112 w 648"/>
                <a:gd name="T114" fmla="+- 0 -55 -55"/>
                <a:gd name="T115" fmla="*/ -55 h 6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48" h="618">
                  <a:moveTo>
                    <a:pt x="324" y="0"/>
                  </a:moveTo>
                  <a:lnTo>
                    <a:pt x="250" y="8"/>
                  </a:lnTo>
                  <a:lnTo>
                    <a:pt x="182" y="31"/>
                  </a:lnTo>
                  <a:lnTo>
                    <a:pt x="122" y="68"/>
                  </a:lnTo>
                  <a:lnTo>
                    <a:pt x="71" y="115"/>
                  </a:lnTo>
                  <a:lnTo>
                    <a:pt x="33" y="173"/>
                  </a:lnTo>
                  <a:lnTo>
                    <a:pt x="9" y="238"/>
                  </a:lnTo>
                  <a:lnTo>
                    <a:pt x="0" y="308"/>
                  </a:lnTo>
                  <a:lnTo>
                    <a:pt x="9" y="379"/>
                  </a:lnTo>
                  <a:lnTo>
                    <a:pt x="33" y="444"/>
                  </a:lnTo>
                  <a:lnTo>
                    <a:pt x="71" y="501"/>
                  </a:lnTo>
                  <a:lnTo>
                    <a:pt x="122" y="549"/>
                  </a:lnTo>
                  <a:lnTo>
                    <a:pt x="182" y="586"/>
                  </a:lnTo>
                  <a:lnTo>
                    <a:pt x="250" y="609"/>
                  </a:lnTo>
                  <a:lnTo>
                    <a:pt x="324" y="617"/>
                  </a:lnTo>
                  <a:lnTo>
                    <a:pt x="399" y="609"/>
                  </a:lnTo>
                  <a:lnTo>
                    <a:pt x="467" y="586"/>
                  </a:lnTo>
                  <a:lnTo>
                    <a:pt x="527" y="549"/>
                  </a:lnTo>
                  <a:lnTo>
                    <a:pt x="577" y="501"/>
                  </a:lnTo>
                  <a:lnTo>
                    <a:pt x="615" y="444"/>
                  </a:lnTo>
                  <a:lnTo>
                    <a:pt x="640" y="379"/>
                  </a:lnTo>
                  <a:lnTo>
                    <a:pt x="648" y="308"/>
                  </a:lnTo>
                  <a:lnTo>
                    <a:pt x="640" y="238"/>
                  </a:lnTo>
                  <a:lnTo>
                    <a:pt x="615" y="173"/>
                  </a:lnTo>
                  <a:lnTo>
                    <a:pt x="577" y="115"/>
                  </a:lnTo>
                  <a:lnTo>
                    <a:pt x="527" y="68"/>
                  </a:lnTo>
                  <a:lnTo>
                    <a:pt x="467" y="31"/>
                  </a:lnTo>
                  <a:lnTo>
                    <a:pt x="399" y="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6" name="Picture 7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" y="22"/>
              <a:ext cx="486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152400" y="2859088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	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52400" y="5072063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863328" rIns="914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47" name="Rectangle 40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Rectangle 41"/>
          <p:cNvSpPr>
            <a:spLocks noChangeArrowheads="1"/>
          </p:cNvSpPr>
          <p:nvPr/>
        </p:nvSpPr>
        <p:spPr bwMode="auto">
          <a:xfrm>
            <a:off x="816504" y="8073597"/>
            <a:ext cx="30229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Учащиеся учреждений дополнительного образования детей </a:t>
            </a:r>
            <a:r>
              <a:rPr kumimoji="0" lang="ru-RU" altLang="ru-RU" sz="1500" b="1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1 000 человек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49" name="Rectangle 4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0" name="Rectangle 46"/>
          <p:cNvSpPr>
            <a:spLocks noChangeArrowheads="1"/>
          </p:cNvSpPr>
          <p:nvPr/>
        </p:nvSpPr>
        <p:spPr bwMode="auto">
          <a:xfrm>
            <a:off x="763220" y="7159549"/>
            <a:ext cx="281818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Учащиеся общеобразовательных учреждений </a:t>
            </a:r>
            <a:r>
              <a:rPr kumimoji="0" lang="ru-RU" altLang="ru-RU" sz="1500" b="1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4 945 человек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51" name="Rectangle 50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2" name="Rectangle 51"/>
          <p:cNvSpPr>
            <a:spLocks noChangeArrowheads="1"/>
          </p:cNvSpPr>
          <p:nvPr/>
        </p:nvSpPr>
        <p:spPr bwMode="auto">
          <a:xfrm>
            <a:off x="802210" y="6588031"/>
            <a:ext cx="40296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Дети дошкольного возраста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1 976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человек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53" name="Прямоугольник 6152"/>
          <p:cNvSpPr/>
          <p:nvPr/>
        </p:nvSpPr>
        <p:spPr>
          <a:xfrm>
            <a:off x="3792317" y="8299698"/>
            <a:ext cx="3429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505"/>
              </a:spcBef>
              <a:spcAft>
                <a:spcPts val="0"/>
              </a:spcAft>
            </a:pPr>
            <a:r>
              <a:rPr lang="ru-RU" sz="1700" b="1" dirty="0">
                <a:solidFill>
                  <a:srgbClr val="1C797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2024</a:t>
            </a:r>
            <a:endParaRPr lang="ru-RU" sz="17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6154" name="Прямоугольник 6153"/>
          <p:cNvSpPr/>
          <p:nvPr/>
        </p:nvSpPr>
        <p:spPr>
          <a:xfrm>
            <a:off x="4150840" y="8289041"/>
            <a:ext cx="139268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01040">
              <a:spcBef>
                <a:spcPts val="505"/>
              </a:spcBef>
              <a:spcAft>
                <a:spcPts val="0"/>
              </a:spcAft>
            </a:pPr>
            <a:r>
              <a:rPr lang="ru-RU" sz="1700" b="1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2025</a:t>
            </a:r>
            <a:endParaRPr lang="ru-RU" sz="17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155" name="Прямоугольник 6154"/>
          <p:cNvSpPr/>
          <p:nvPr/>
        </p:nvSpPr>
        <p:spPr>
          <a:xfrm>
            <a:off x="5931595" y="8298705"/>
            <a:ext cx="6848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2026</a:t>
            </a:r>
            <a:endParaRPr lang="ru-RU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56" name="Прямоугольник 6155"/>
          <p:cNvSpPr/>
          <p:nvPr/>
        </p:nvSpPr>
        <p:spPr>
          <a:xfrm>
            <a:off x="3544407" y="6360776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C7979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1 206,3</a:t>
            </a:r>
            <a:endParaRPr lang="ru-RU" dirty="0"/>
          </a:p>
        </p:txBody>
      </p:sp>
      <p:sp>
        <p:nvSpPr>
          <p:cNvPr id="6157" name="Прямоугольник 6156"/>
          <p:cNvSpPr/>
          <p:nvPr/>
        </p:nvSpPr>
        <p:spPr>
          <a:xfrm>
            <a:off x="4635210" y="6365734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C7979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1 202,3</a:t>
            </a:r>
            <a:endParaRPr lang="ru-RU" dirty="0"/>
          </a:p>
        </p:txBody>
      </p:sp>
      <p:sp>
        <p:nvSpPr>
          <p:cNvPr id="6158" name="Прямоугольник 6157"/>
          <p:cNvSpPr/>
          <p:nvPr/>
        </p:nvSpPr>
        <p:spPr>
          <a:xfrm>
            <a:off x="5743241" y="6283948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C7979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1 207,5</a:t>
            </a:r>
            <a:endParaRPr lang="ru-RU" dirty="0"/>
          </a:p>
        </p:txBody>
      </p:sp>
      <p:sp>
        <p:nvSpPr>
          <p:cNvPr id="6159" name="Прямоугольник 6158"/>
          <p:cNvSpPr/>
          <p:nvPr/>
        </p:nvSpPr>
        <p:spPr>
          <a:xfrm>
            <a:off x="0" y="726873"/>
            <a:ext cx="3429000" cy="2964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245">
              <a:lnSpc>
                <a:spcPts val="1565"/>
              </a:lnSpc>
              <a:spcBef>
                <a:spcPts val="505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 marR="190500">
              <a:lnSpc>
                <a:spcPts val="1325"/>
              </a:lnSpc>
              <a:spcAft>
                <a:spcPts val="0"/>
              </a:spcAft>
              <a:tabLst>
                <a:tab pos="1530350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Формирование</a:t>
            </a:r>
            <a:r>
              <a:rPr lang="en-US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en-US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spc="-1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территории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 marR="280035">
              <a:lnSpc>
                <a:spcPts val="1320"/>
              </a:lnSpc>
              <a:spcAft>
                <a:spcPts val="0"/>
              </a:spcAft>
              <a:tabLst>
                <a:tab pos="1530350" algn="l"/>
                <a:tab pos="2070735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городского округа Семеновский Нижегородской</a:t>
            </a:r>
            <a:r>
              <a:rPr lang="en-US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0"/>
              </a:lnSpc>
              <a:spcAft>
                <a:spcPts val="0"/>
              </a:spcAft>
              <a:tabLst>
                <a:tab pos="1620520" algn="l"/>
                <a:tab pos="1710690" algn="l"/>
                <a:tab pos="1890395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образовательной	системы,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0"/>
              </a:lnSpc>
              <a:spcAft>
                <a:spcPts val="0"/>
              </a:spcAft>
              <a:tabLst>
                <a:tab pos="1620520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обеспечивающей	доступность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0"/>
              </a:lnSpc>
              <a:spcAft>
                <a:spcPts val="0"/>
              </a:spcAf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Качественного образования,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 marR="635">
              <a:lnSpc>
                <a:spcPct val="98000"/>
              </a:lnSpc>
              <a:spcBef>
                <a:spcPts val="5"/>
              </a:spcBef>
              <a:spcAft>
                <a:spcPts val="0"/>
              </a:spcAft>
              <a:tabLst>
                <a:tab pos="450215" algn="l"/>
                <a:tab pos="540385" algn="l"/>
                <a:tab pos="810260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отвечающего потребностям</a:t>
            </a:r>
            <a:r>
              <a:rPr lang="ru-RU" sz="1400" spc="-37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инновационного развития </a:t>
            </a:r>
          </a:p>
          <a:p>
            <a:pPr marL="309245" marR="635">
              <a:lnSpc>
                <a:spcPct val="98000"/>
              </a:lnSpc>
              <a:spcBef>
                <a:spcPts val="5"/>
              </a:spcBef>
              <a:spcAft>
                <a:spcPts val="0"/>
              </a:spcAft>
              <a:tabLst>
                <a:tab pos="450215" algn="l"/>
                <a:tab pos="540385" algn="l"/>
                <a:tab pos="810260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экономики</a:t>
            </a:r>
            <a:r>
              <a:rPr lang="ru-RU" sz="1400" spc="-37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округа, ожиданиям</a:t>
            </a:r>
          </a:p>
          <a:p>
            <a:pPr marL="309245" marR="635">
              <a:lnSpc>
                <a:spcPct val="98000"/>
              </a:lnSpc>
              <a:spcBef>
                <a:spcPts val="5"/>
              </a:spcBef>
              <a:spcAft>
                <a:spcPts val="0"/>
              </a:spcAft>
              <a:tabLst>
                <a:tab pos="450215" algn="l"/>
                <a:tab pos="540385" algn="l"/>
                <a:tab pos="810260" algn="l"/>
              </a:tabLs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общества</a:t>
            </a:r>
            <a:r>
              <a:rPr lang="ru-RU" sz="1400" spc="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400" spc="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каждого</a:t>
            </a:r>
            <a:r>
              <a:rPr lang="ru-RU" sz="1400" spc="-9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гражданина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565"/>
              </a:lnSpc>
              <a:spcBef>
                <a:spcPts val="8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</a:t>
            </a:r>
            <a:r>
              <a:rPr lang="ru-RU" sz="1600" b="1" spc="-4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действия</a:t>
            </a:r>
            <a:r>
              <a:rPr lang="ru-RU" sz="1600" b="1" spc="-4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en-US" sz="1600" b="1" dirty="0">
              <a:solidFill>
                <a:srgbClr val="1C7979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335"/>
              </a:lnSpc>
              <a:spcAft>
                <a:spcPts val="0"/>
              </a:spcAft>
            </a:pPr>
            <a:endParaRPr lang="en-US" sz="1500" dirty="0">
              <a:solidFill>
                <a:srgbClr val="0F243E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14960">
              <a:lnSpc>
                <a:spcPts val="1335"/>
              </a:lnSpc>
              <a:spcAft>
                <a:spcPts val="0"/>
              </a:spcAft>
            </a:pPr>
            <a:r>
              <a:rPr lang="ru-RU" sz="16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2018-2026</a:t>
            </a:r>
            <a:r>
              <a:rPr lang="ru-RU" sz="1600" spc="9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годы</a:t>
            </a:r>
            <a:endParaRPr lang="en-US" sz="1600" dirty="0">
              <a:solidFill>
                <a:srgbClr val="0F243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335"/>
              </a:lnSpc>
              <a:spcAft>
                <a:spcPts val="0"/>
              </a:spcAft>
            </a:pPr>
            <a:endParaRPr lang="en-US" sz="1500" dirty="0">
              <a:solidFill>
                <a:srgbClr val="0F243E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160" name="Прямоугольник 6159"/>
          <p:cNvSpPr/>
          <p:nvPr/>
        </p:nvSpPr>
        <p:spPr>
          <a:xfrm>
            <a:off x="3200400" y="677987"/>
            <a:ext cx="3657600" cy="3410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>
              <a:lnSpc>
                <a:spcPts val="1565"/>
              </a:lnSpc>
              <a:spcBef>
                <a:spcPts val="505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Утверждена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2100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32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32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27.11.2017</a:t>
            </a:r>
            <a:r>
              <a:rPr lang="ru-RU" sz="1400" spc="32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г.№3035 "Об 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2100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утверждении муниципальной</a:t>
            </a:r>
            <a:r>
              <a:rPr lang="ru-RU" sz="1400" spc="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2100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400" spc="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"Развитие</a:t>
            </a:r>
            <a:r>
              <a:rPr lang="ru-RU" sz="1400" spc="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образования</a:t>
            </a:r>
            <a:r>
              <a:rPr lang="ru-RU" sz="1400" spc="-37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2100" marR="25082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городского округа Семеновский на 2018 – 2026 годы".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9085" marR="280035">
              <a:lnSpc>
                <a:spcPct val="98000"/>
              </a:lnSpc>
            </a:pPr>
            <a:r>
              <a:rPr lang="ru-RU" sz="1600" b="1" dirty="0">
                <a:solidFill>
                  <a:srgbClr val="4672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Муниципальный заказчик-координатор</a:t>
            </a:r>
            <a:endParaRPr lang="ru-RU" sz="1600" dirty="0">
              <a:solidFill>
                <a:srgbClr val="4672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99085" marR="280035">
              <a:lnSpc>
                <a:spcPct val="98000"/>
              </a:lnSpc>
              <a:spcAft>
                <a:spcPts val="0"/>
              </a:spcAft>
            </a:pP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Управление образования администрации городского округа Семеновский</a:t>
            </a:r>
            <a:r>
              <a:rPr lang="ru-RU" sz="1400" spc="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Нижегородской</a:t>
            </a:r>
            <a:r>
              <a:rPr lang="ru-RU" sz="1400" spc="-37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ru-RU" sz="14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endParaRPr lang="en-US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9085" marR="280035">
              <a:lnSpc>
                <a:spcPct val="98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1600" b="1" spc="18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1600" b="1" spc="11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  <a:r>
              <a:rPr lang="ru-RU" sz="1600" b="1" spc="14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61" name="TextBox 6160"/>
          <p:cNvSpPr txBox="1"/>
          <p:nvPr/>
        </p:nvSpPr>
        <p:spPr>
          <a:xfrm>
            <a:off x="-222602" y="-23428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«Развитие образования городского округа </a:t>
            </a:r>
            <a:endParaRPr lang="en-US" sz="15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Семеновский на 2018-2026 годы</a:t>
            </a:r>
          </a:p>
        </p:txBody>
      </p:sp>
      <p:pic>
        <p:nvPicPr>
          <p:cNvPr id="44" name="Picture 72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6" y="4489807"/>
            <a:ext cx="48006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FC1512-F60C-83C7-B26E-5103708B0C10}"/>
              </a:ext>
            </a:extLst>
          </p:cNvPr>
          <p:cNvSpPr txBox="1"/>
          <p:nvPr/>
        </p:nvSpPr>
        <p:spPr>
          <a:xfrm>
            <a:off x="-143590" y="6247494"/>
            <a:ext cx="3719384" cy="269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4960">
              <a:lnSpc>
                <a:spcPts val="1335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Целевая</a:t>
            </a:r>
            <a:r>
              <a:rPr lang="ru-RU" sz="1800" b="1" spc="190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группа</a:t>
            </a:r>
            <a:r>
              <a:rPr lang="ru-RU" sz="1800" b="1" spc="145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rgbClr val="1C79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программы</a:t>
            </a:r>
            <a:endParaRPr lang="ru-RU" sz="18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6BCE36-1133-9AFC-BC18-0851ECECC7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38</a:t>
            </a:fld>
            <a:endParaRPr lang="ru-RU" spc="-1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DF1ADD7-A026-0C6F-28CE-6594FA04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" y="3452760"/>
            <a:ext cx="3686938" cy="2664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94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1" y="136335"/>
            <a:ext cx="6858000" cy="78483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2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«Развитие образования городского округа </a:t>
            </a:r>
          </a:p>
          <a:p>
            <a:pPr algn="ctr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Семеновский на 2018-2026 годы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1" y="1250631"/>
          <a:ext cx="6705598" cy="74900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4194490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6794527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0648123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84104404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09843953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923153661"/>
                    </a:ext>
                  </a:extLst>
                </a:gridCol>
                <a:gridCol w="838198">
                  <a:extLst>
                    <a:ext uri="{9D8B030D-6E8A-4147-A177-3AD203B41FA5}">
                      <a16:colId xmlns:a16="http://schemas.microsoft.com/office/drawing/2014/main" val="2382775452"/>
                    </a:ext>
                  </a:extLst>
                </a:gridCol>
              </a:tblGrid>
              <a:tr h="583634"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111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Подпрограммы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ts val="1325"/>
                        </a:lnSpc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</a:t>
                      </a:r>
                    </a:p>
                    <a:p>
                      <a:pPr marL="22606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ts val="1325"/>
                        </a:lnSpc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  <a:p>
                      <a:pPr marL="18415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ts val="1325"/>
                        </a:lnSpc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23368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5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  <a:p>
                      <a:pPr marL="170815" marR="133350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</a:t>
                      </a:r>
                      <a:r>
                        <a:rPr lang="ru-RU" sz="1300" spc="-1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133350" marR="133350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году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325"/>
                        </a:lnSpc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</a:t>
                      </a:r>
                    </a:p>
                    <a:p>
                      <a:pPr marL="1708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ts val="1325"/>
                        </a:lnSpc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2026</a:t>
                      </a:r>
                    </a:p>
                    <a:p>
                      <a:pPr marL="25273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4221233"/>
                  </a:ext>
                </a:extLst>
              </a:tr>
              <a:tr h="1017248">
                <a:tc>
                  <a:txBody>
                    <a:bodyPr/>
                    <a:lstStyle/>
                    <a:p>
                      <a:pPr marL="32400" marR="3175">
                        <a:lnSpc>
                          <a:spcPct val="98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Развитие образования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городского округа Семеновский на 2018-2026 годы</a:t>
                      </a:r>
                      <a:r>
                        <a:rPr lang="ru-RU" sz="1300" spc="-6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всего,</a:t>
                      </a:r>
                      <a:r>
                        <a:rPr lang="ru-RU" sz="1300" spc="-3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   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2400" marR="3175">
                        <a:lnSpc>
                          <a:spcPct val="98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300" spc="-3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300" spc="-4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том</a:t>
                      </a:r>
                      <a:r>
                        <a:rPr lang="ru-RU" sz="1300" spc="-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числе</a:t>
                      </a:r>
                      <a:r>
                        <a:rPr lang="ru-RU" sz="1300" spc="-5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подпрограммы: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45720" marR="4572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874,0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997,9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1 206,3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92405" marR="19304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120,9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3655" marR="336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1 202,3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1 207,5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4099192"/>
                  </a:ext>
                </a:extLst>
              </a:tr>
              <a:tr h="436978">
                <a:tc>
                  <a:txBody>
                    <a:bodyPr/>
                    <a:lstStyle/>
                    <a:p>
                      <a:pPr marL="32400">
                        <a:lnSpc>
                          <a:spcPct val="98000"/>
                        </a:lnSpc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Развитие</a:t>
                      </a:r>
                      <a:r>
                        <a:rPr lang="ru-RU" sz="1300" spc="11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общего</a:t>
                      </a:r>
                      <a:r>
                        <a:rPr lang="ru-RU" sz="1300" spc="1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образования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 marR="45720" algn="ctr"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760,5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 marR="97155" algn="ctr"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860,6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 marR="97155" algn="ctr"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1 047,7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 marR="192405" algn="ctr"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121,7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385" marR="33655" algn="ctr"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1 049,3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6205" algn="ctr">
                        <a:spcBef>
                          <a:spcPts val="8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1 050,0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67864220"/>
                  </a:ext>
                </a:extLst>
              </a:tr>
              <a:tr h="908050">
                <a:tc>
                  <a:txBody>
                    <a:bodyPr/>
                    <a:lstStyle/>
                    <a:p>
                      <a:pPr marL="32400">
                        <a:lnSpc>
                          <a:spcPct val="98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ru-RU" sz="13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Развитие</a:t>
                      </a:r>
                      <a:r>
                        <a:rPr lang="ru-RU" sz="1300" spc="-6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дополнительного</a:t>
                      </a:r>
                    </a:p>
                    <a:p>
                      <a:pPr marL="32400" marR="206375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образования</a:t>
                      </a:r>
                      <a:r>
                        <a:rPr lang="ru-RU" sz="1300" spc="3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воспитания</a:t>
                      </a:r>
                      <a:r>
                        <a:rPr lang="ru-RU" sz="1300" spc="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детей</a:t>
                      </a:r>
                      <a:r>
                        <a:rPr lang="ru-RU" sz="13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 </a:t>
                      </a:r>
                      <a:r>
                        <a:rPr lang="ru-RU" sz="1300" spc="-3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молодежи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45720" marR="4572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31,3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6520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36,4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6520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43,3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92405" marR="19240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119,0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2385" marR="336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43,9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R="15113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43,8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67836534"/>
                  </a:ext>
                </a:extLst>
              </a:tr>
              <a:tr h="1155344">
                <a:tc>
                  <a:txBody>
                    <a:bodyPr/>
                    <a:lstStyle/>
                    <a:p>
                      <a:pPr marL="32400">
                        <a:lnSpc>
                          <a:spcPct val="98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Развитие</a:t>
                      </a:r>
                      <a:r>
                        <a:rPr lang="ru-RU" sz="1300" spc="3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системы</a:t>
                      </a:r>
                      <a:r>
                        <a:rPr lang="ru-RU" sz="1300" spc="4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оценки</a:t>
                      </a:r>
                      <a:r>
                        <a:rPr lang="ru-RU" sz="1300" spc="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качества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образования и информационной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прозрачности</a:t>
                      </a:r>
                      <a:r>
                        <a:rPr lang="ru-RU" sz="1300" spc="-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системы</a:t>
                      </a:r>
                      <a:r>
                        <a:rPr lang="ru-RU" sz="1300" spc="-7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образования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45720" marR="45720" algn="ctr">
                        <a:spcBef>
                          <a:spcPts val="10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Bef>
                          <a:spcPts val="10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1,1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Bef>
                          <a:spcPts val="10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1,2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92405" marR="192405" algn="ctr">
                        <a:spcBef>
                          <a:spcPts val="10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109,1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3020" marR="33655" algn="ctr">
                        <a:spcBef>
                          <a:spcPts val="10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1,2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1,2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2366911"/>
                  </a:ext>
                </a:extLst>
              </a:tr>
              <a:tr h="1589704">
                <a:tc>
                  <a:txBody>
                    <a:bodyPr/>
                    <a:lstStyle/>
                    <a:p>
                      <a:pPr marL="32400" marR="123825">
                        <a:lnSpc>
                          <a:spcPct val="98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Патриотическое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воспитание и</a:t>
                      </a:r>
                      <a:r>
                        <a:rPr lang="ru-RU" sz="1300" spc="-3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подготовка</a:t>
                      </a:r>
                      <a:r>
                        <a:rPr lang="ru-RU" sz="1300" spc="-5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граждан</a:t>
                      </a:r>
                      <a:r>
                        <a:rPr lang="ru-RU" sz="1300" spc="-2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городском округе Семеновский</a:t>
                      </a:r>
                    </a:p>
                    <a:p>
                      <a:pPr marL="32400" marR="123825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Нижегородской</a:t>
                      </a:r>
                      <a:r>
                        <a:rPr lang="ru-RU" sz="1300" spc="17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области</a:t>
                      </a:r>
                      <a:r>
                        <a:rPr lang="ru-RU" sz="1300" spc="15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</a:t>
                      </a:r>
                      <a:r>
                        <a:rPr lang="ru-RU" sz="1300" spc="12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военной</a:t>
                      </a:r>
                      <a:r>
                        <a:rPr lang="ru-RU" sz="1300" spc="-3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службе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45720" marR="4572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92405" marR="19240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3020" marR="336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6520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82235855"/>
                  </a:ext>
                </a:extLst>
              </a:tr>
              <a:tr h="801216">
                <a:tc>
                  <a:txBody>
                    <a:bodyPr/>
                    <a:lstStyle/>
                    <a:p>
                      <a:pPr marL="31115" marR="123825">
                        <a:lnSpc>
                          <a:spcPct val="98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Ресурсное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обеспечение</a:t>
                      </a:r>
                      <a:r>
                        <a:rPr lang="ru-RU" sz="13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сферы</a:t>
                      </a:r>
                      <a:r>
                        <a:rPr lang="ru-RU" sz="1300" spc="-34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образования</a:t>
                      </a:r>
                      <a:r>
                        <a:rPr lang="ru-RU" sz="1300" spc="3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3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городском округе Семеновский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45720" marR="457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6520" marR="9715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30,7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6520" marR="9715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33,9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92405" marR="192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110,4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2385" marR="3365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27,7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R="15113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32,3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96545504"/>
                  </a:ext>
                </a:extLst>
              </a:tr>
              <a:tr h="777367">
                <a:tc>
                  <a:txBody>
                    <a:bodyPr/>
                    <a:lstStyle/>
                    <a:p>
                      <a:pPr marL="31115">
                        <a:lnSpc>
                          <a:spcPct val="98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Обеспечение</a:t>
                      </a:r>
                      <a:r>
                        <a:rPr lang="ru-RU" sz="1300" spc="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реализации</a:t>
                      </a:r>
                    </a:p>
                    <a:p>
                      <a:pPr marL="31115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муниципальной</a:t>
                      </a:r>
                      <a:r>
                        <a:rPr lang="ru-RU" sz="1300" spc="6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программы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45720" marR="4572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61,2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69,1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97155" marR="971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80,2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92405" marR="19240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116,1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33020" marR="336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80,2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80,2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3740655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2B26247-FBE9-B093-956E-3235FDE6BE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39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96527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897377" y="4858511"/>
            <a:ext cx="43180" cy="10795"/>
          </a:xfrm>
          <a:custGeom>
            <a:avLst/>
            <a:gdLst/>
            <a:ahLst/>
            <a:cxnLst/>
            <a:rect l="l" t="t" r="r" b="b"/>
            <a:pathLst>
              <a:path w="43180" h="10795">
                <a:moveTo>
                  <a:pt x="42672" y="0"/>
                </a:moveTo>
                <a:lnTo>
                  <a:pt x="0" y="0"/>
                </a:lnTo>
                <a:lnTo>
                  <a:pt x="0" y="10667"/>
                </a:lnTo>
                <a:lnTo>
                  <a:pt x="42672" y="10667"/>
                </a:lnTo>
                <a:lnTo>
                  <a:pt x="42672" y="0"/>
                </a:lnTo>
                <a:close/>
              </a:path>
            </a:pathLst>
          </a:custGeom>
          <a:solidFill>
            <a:srgbClr val="FF5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2427" y="418083"/>
            <a:ext cx="6192520" cy="0"/>
          </a:xfrm>
          <a:custGeom>
            <a:avLst/>
            <a:gdLst/>
            <a:ahLst/>
            <a:cxnLst/>
            <a:rect l="l" t="t" r="r" b="b"/>
            <a:pathLst>
              <a:path w="6192520">
                <a:moveTo>
                  <a:pt x="0" y="0"/>
                </a:moveTo>
                <a:lnTo>
                  <a:pt x="6192037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z="1200" spc="-100" dirty="0">
                <a:solidFill>
                  <a:srgbClr val="888888"/>
                </a:solidFill>
                <a:latin typeface="Verdana"/>
                <a:cs typeface="Verdana"/>
              </a:rPr>
              <a:t>4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E2183-C8EB-FA96-04B1-C2A6E154723F}"/>
              </a:ext>
            </a:extLst>
          </p:cNvPr>
          <p:cNvSpPr txBox="1"/>
          <p:nvPr/>
        </p:nvSpPr>
        <p:spPr>
          <a:xfrm>
            <a:off x="322427" y="18410"/>
            <a:ext cx="6352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spc="-5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</a:t>
            </a:r>
            <a:r>
              <a:rPr lang="ru-RU" sz="2000" b="1" spc="-204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</a:t>
            </a:r>
            <a:r>
              <a:rPr lang="ru-RU" sz="2000" b="1" spc="-19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</a:t>
            </a:r>
            <a:r>
              <a:rPr lang="ru-RU" sz="2000" b="1" spc="-13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У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</a:t>
            </a:r>
            <a:r>
              <a:rPr lang="ru-RU" sz="2000" b="1" spc="-11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</a:t>
            </a:r>
            <a:r>
              <a:rPr lang="ru-RU" sz="2000" b="1" spc="-13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У</a:t>
            </a:r>
            <a:r>
              <a:rPr lang="ru-RU" sz="2000" b="1" spc="-24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А</a:t>
            </a:r>
            <a:r>
              <a:rPr lang="ru-RU" sz="2000" b="1" spc="-18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</a:t>
            </a:r>
            <a:r>
              <a:rPr lang="ru-RU" sz="2000" b="1" spc="-14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Б</a:t>
            </a:r>
            <a:r>
              <a:rPr lang="ru-RU" sz="2000" b="1" spc="-19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ЮД</a:t>
            </a:r>
            <a:r>
              <a:rPr lang="ru-RU" sz="2000" b="1" spc="-21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Ж</a:t>
            </a:r>
            <a:r>
              <a:rPr lang="ru-RU" sz="2000" b="1" spc="-14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Е</a:t>
            </a:r>
            <a:r>
              <a:rPr lang="ru-RU" sz="2000" b="1" spc="-24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А  ГОРОДСКОГО</a:t>
            </a:r>
            <a:r>
              <a:rPr lang="en-US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ОКРУГА</a:t>
            </a:r>
            <a:endParaRPr lang="ru-RU" sz="2000" b="1" dirty="0">
              <a:solidFill>
                <a:srgbClr val="00808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86F3E-8548-4FCB-BECB-884714F60E5C}"/>
              </a:ext>
            </a:extLst>
          </p:cNvPr>
          <p:cNvSpPr txBox="1"/>
          <p:nvPr/>
        </p:nvSpPr>
        <p:spPr>
          <a:xfrm>
            <a:off x="143131" y="733764"/>
            <a:ext cx="17924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ДОХОДЫ БЮДЖЕТА ГОРОДСКОГО ОКРУГА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774C7-39E8-C01C-0D93-7F4F8BBFB3B6}"/>
              </a:ext>
            </a:extLst>
          </p:cNvPr>
          <p:cNvSpPr txBox="1"/>
          <p:nvPr/>
        </p:nvSpPr>
        <p:spPr>
          <a:xfrm>
            <a:off x="1952271" y="711843"/>
            <a:ext cx="47594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это денежные средства, поступающие в бюджет городского округа в безвозмездном и безвозвратном порядке в соответствии с законодательством  Российской Федерации</a:t>
            </a:r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99C69-0F04-C9B0-C5B2-70A5052F9DB0}"/>
              </a:ext>
            </a:extLst>
          </p:cNvPr>
          <p:cNvSpPr txBox="1"/>
          <p:nvPr/>
        </p:nvSpPr>
        <p:spPr>
          <a:xfrm>
            <a:off x="-18733" y="2438400"/>
            <a:ext cx="2133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41D7C-7326-CED2-5A4E-2C3B73AD9FE5}"/>
              </a:ext>
            </a:extLst>
          </p:cNvPr>
          <p:cNvSpPr txBox="1"/>
          <p:nvPr/>
        </p:nvSpPr>
        <p:spPr>
          <a:xfrm>
            <a:off x="1990893" y="2035282"/>
            <a:ext cx="47594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поступления от уплаты налогов, установленных Налоговым кодексом Российской Федерации (налог на доходы физических лиц, акцизы, налоги на совокупный доход, налог на имущество физических лиц, земельный налог и   др.)</a:t>
            </a:r>
          </a:p>
          <a:p>
            <a:pPr algn="just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5FE54-21C3-F9B0-C79E-CB9D2D2E677F}"/>
              </a:ext>
            </a:extLst>
          </p:cNvPr>
          <p:cNvSpPr txBox="1"/>
          <p:nvPr/>
        </p:nvSpPr>
        <p:spPr>
          <a:xfrm>
            <a:off x="0" y="4079330"/>
            <a:ext cx="21336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160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Неналоговые</a:t>
            </a:r>
            <a:r>
              <a:rPr lang="ru-RU" sz="160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доходы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F93DC-534E-8234-D605-364553D04A7A}"/>
              </a:ext>
            </a:extLst>
          </p:cNvPr>
          <p:cNvSpPr txBox="1"/>
          <p:nvPr/>
        </p:nvSpPr>
        <p:spPr>
          <a:xfrm>
            <a:off x="1959578" y="3672576"/>
            <a:ext cx="47594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доходы от продажи и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поступления от штрафных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санкций, возмещение ущерба и другие</a:t>
            </a:r>
          </a:p>
          <a:p>
            <a:pPr algn="just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667879-DD07-BD1B-C7D1-86F19DF699E6}"/>
              </a:ext>
            </a:extLst>
          </p:cNvPr>
          <p:cNvSpPr txBox="1"/>
          <p:nvPr/>
        </p:nvSpPr>
        <p:spPr>
          <a:xfrm>
            <a:off x="-191338" y="5937506"/>
            <a:ext cx="25749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8080"/>
                </a:solidFill>
                <a:uFill>
                  <a:solidFill>
                    <a:srgbClr val="28AEAF"/>
                  </a:solidFill>
                </a:uFill>
                <a:latin typeface="Arial" pitchFamily="34" charset="0"/>
                <a:cs typeface="Arial" pitchFamily="34" charset="0"/>
              </a:rPr>
              <a:t>Безвозмездные </a:t>
            </a:r>
          </a:p>
          <a:p>
            <a:pPr algn="ctr"/>
            <a:r>
              <a:rPr lang="ru-RU" dirty="0">
                <a:solidFill>
                  <a:srgbClr val="008080"/>
                </a:solidFill>
                <a:uFill>
                  <a:solidFill>
                    <a:srgbClr val="28AEAF"/>
                  </a:solidFill>
                </a:uFill>
                <a:latin typeface="Arial" pitchFamily="34" charset="0"/>
                <a:cs typeface="Arial" pitchFamily="34" charset="0"/>
              </a:rPr>
              <a:t>поступления</a:t>
            </a:r>
            <a:endParaRPr lang="ru-RU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4981B-78FD-4854-93EC-22A59F5C106F}"/>
              </a:ext>
            </a:extLst>
          </p:cNvPr>
          <p:cNvSpPr txBox="1"/>
          <p:nvPr/>
        </p:nvSpPr>
        <p:spPr>
          <a:xfrm>
            <a:off x="1952271" y="5628362"/>
            <a:ext cx="475947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субсидий, поступления от юридических и физических лиц, кроме налоговых и неналоговых доходов)</a:t>
            </a:r>
          </a:p>
          <a:p>
            <a:pPr algn="just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02"/>
          <p:cNvGrpSpPr>
            <a:grpSpLocks/>
          </p:cNvGrpSpPr>
          <p:nvPr/>
        </p:nvGrpSpPr>
        <p:grpSpPr bwMode="auto">
          <a:xfrm>
            <a:off x="5518746" y="1371600"/>
            <a:ext cx="1211580" cy="1538282"/>
            <a:chOff x="324" y="800"/>
            <a:chExt cx="1944" cy="1671"/>
          </a:xfrm>
        </p:grpSpPr>
        <p:sp>
          <p:nvSpPr>
            <p:cNvPr id="3" name="Freeform 704"/>
            <p:cNvSpPr>
              <a:spLocks/>
            </p:cNvSpPr>
            <p:nvPr/>
          </p:nvSpPr>
          <p:spPr bwMode="auto">
            <a:xfrm>
              <a:off x="324" y="800"/>
              <a:ext cx="1944" cy="1588"/>
            </a:xfrm>
            <a:custGeom>
              <a:avLst/>
              <a:gdLst>
                <a:gd name="T0" fmla="+- 0 2003 324"/>
                <a:gd name="T1" fmla="*/ T0 w 1944"/>
                <a:gd name="T2" fmla="+- 0 800 800"/>
                <a:gd name="T3" fmla="*/ 800 h 1588"/>
                <a:gd name="T4" fmla="+- 0 589 324"/>
                <a:gd name="T5" fmla="*/ T4 w 1944"/>
                <a:gd name="T6" fmla="+- 0 800 800"/>
                <a:gd name="T7" fmla="*/ 800 h 1588"/>
                <a:gd name="T8" fmla="+- 0 518 324"/>
                <a:gd name="T9" fmla="*/ T8 w 1944"/>
                <a:gd name="T10" fmla="+- 0 810 800"/>
                <a:gd name="T11" fmla="*/ 810 h 1588"/>
                <a:gd name="T12" fmla="+- 0 455 324"/>
                <a:gd name="T13" fmla="*/ T12 w 1944"/>
                <a:gd name="T14" fmla="+- 0 836 800"/>
                <a:gd name="T15" fmla="*/ 836 h 1588"/>
                <a:gd name="T16" fmla="+- 0 402 324"/>
                <a:gd name="T17" fmla="*/ T16 w 1944"/>
                <a:gd name="T18" fmla="+- 0 878 800"/>
                <a:gd name="T19" fmla="*/ 878 h 1588"/>
                <a:gd name="T20" fmla="+- 0 360 324"/>
                <a:gd name="T21" fmla="*/ T20 w 1944"/>
                <a:gd name="T22" fmla="+- 0 931 800"/>
                <a:gd name="T23" fmla="*/ 931 h 1588"/>
                <a:gd name="T24" fmla="+- 0 334 324"/>
                <a:gd name="T25" fmla="*/ T24 w 1944"/>
                <a:gd name="T26" fmla="+- 0 995 800"/>
                <a:gd name="T27" fmla="*/ 995 h 1588"/>
                <a:gd name="T28" fmla="+- 0 324 324"/>
                <a:gd name="T29" fmla="*/ T28 w 1944"/>
                <a:gd name="T30" fmla="+- 0 1065 800"/>
                <a:gd name="T31" fmla="*/ 1065 h 1588"/>
                <a:gd name="T32" fmla="+- 0 324 324"/>
                <a:gd name="T33" fmla="*/ T32 w 1944"/>
                <a:gd name="T34" fmla="+- 0 2123 800"/>
                <a:gd name="T35" fmla="*/ 2123 h 1588"/>
                <a:gd name="T36" fmla="+- 0 334 324"/>
                <a:gd name="T37" fmla="*/ T36 w 1944"/>
                <a:gd name="T38" fmla="+- 0 2194 800"/>
                <a:gd name="T39" fmla="*/ 2194 h 1588"/>
                <a:gd name="T40" fmla="+- 0 360 324"/>
                <a:gd name="T41" fmla="*/ T40 w 1944"/>
                <a:gd name="T42" fmla="+- 0 2257 800"/>
                <a:gd name="T43" fmla="*/ 2257 h 1588"/>
                <a:gd name="T44" fmla="+- 0 402 324"/>
                <a:gd name="T45" fmla="*/ T44 w 1944"/>
                <a:gd name="T46" fmla="+- 0 2310 800"/>
                <a:gd name="T47" fmla="*/ 2310 h 1588"/>
                <a:gd name="T48" fmla="+- 0 455 324"/>
                <a:gd name="T49" fmla="*/ T48 w 1944"/>
                <a:gd name="T50" fmla="+- 0 2352 800"/>
                <a:gd name="T51" fmla="*/ 2352 h 1588"/>
                <a:gd name="T52" fmla="+- 0 518 324"/>
                <a:gd name="T53" fmla="*/ T52 w 1944"/>
                <a:gd name="T54" fmla="+- 0 2378 800"/>
                <a:gd name="T55" fmla="*/ 2378 h 1588"/>
                <a:gd name="T56" fmla="+- 0 589 324"/>
                <a:gd name="T57" fmla="*/ T56 w 1944"/>
                <a:gd name="T58" fmla="+- 0 2388 800"/>
                <a:gd name="T59" fmla="*/ 2388 h 1588"/>
                <a:gd name="T60" fmla="+- 0 2003 324"/>
                <a:gd name="T61" fmla="*/ T60 w 1944"/>
                <a:gd name="T62" fmla="+- 0 2388 800"/>
                <a:gd name="T63" fmla="*/ 2388 h 1588"/>
                <a:gd name="T64" fmla="+- 0 2074 324"/>
                <a:gd name="T65" fmla="*/ T64 w 1944"/>
                <a:gd name="T66" fmla="+- 0 2378 800"/>
                <a:gd name="T67" fmla="*/ 2378 h 1588"/>
                <a:gd name="T68" fmla="+- 0 2137 324"/>
                <a:gd name="T69" fmla="*/ T68 w 1944"/>
                <a:gd name="T70" fmla="+- 0 2352 800"/>
                <a:gd name="T71" fmla="*/ 2352 h 1588"/>
                <a:gd name="T72" fmla="+- 0 2190 324"/>
                <a:gd name="T73" fmla="*/ T72 w 1944"/>
                <a:gd name="T74" fmla="+- 0 2310 800"/>
                <a:gd name="T75" fmla="*/ 2310 h 1588"/>
                <a:gd name="T76" fmla="+- 0 2232 324"/>
                <a:gd name="T77" fmla="*/ T76 w 1944"/>
                <a:gd name="T78" fmla="+- 0 2257 800"/>
                <a:gd name="T79" fmla="*/ 2257 h 1588"/>
                <a:gd name="T80" fmla="+- 0 2258 324"/>
                <a:gd name="T81" fmla="*/ T80 w 1944"/>
                <a:gd name="T82" fmla="+- 0 2194 800"/>
                <a:gd name="T83" fmla="*/ 2194 h 1588"/>
                <a:gd name="T84" fmla="+- 0 2268 324"/>
                <a:gd name="T85" fmla="*/ T84 w 1944"/>
                <a:gd name="T86" fmla="+- 0 2123 800"/>
                <a:gd name="T87" fmla="*/ 2123 h 1588"/>
                <a:gd name="T88" fmla="+- 0 2268 324"/>
                <a:gd name="T89" fmla="*/ T88 w 1944"/>
                <a:gd name="T90" fmla="+- 0 1065 800"/>
                <a:gd name="T91" fmla="*/ 1065 h 1588"/>
                <a:gd name="T92" fmla="+- 0 2258 324"/>
                <a:gd name="T93" fmla="*/ T92 w 1944"/>
                <a:gd name="T94" fmla="+- 0 995 800"/>
                <a:gd name="T95" fmla="*/ 995 h 1588"/>
                <a:gd name="T96" fmla="+- 0 2232 324"/>
                <a:gd name="T97" fmla="*/ T96 w 1944"/>
                <a:gd name="T98" fmla="+- 0 931 800"/>
                <a:gd name="T99" fmla="*/ 931 h 1588"/>
                <a:gd name="T100" fmla="+- 0 2190 324"/>
                <a:gd name="T101" fmla="*/ T100 w 1944"/>
                <a:gd name="T102" fmla="+- 0 878 800"/>
                <a:gd name="T103" fmla="*/ 878 h 1588"/>
                <a:gd name="T104" fmla="+- 0 2137 324"/>
                <a:gd name="T105" fmla="*/ T104 w 1944"/>
                <a:gd name="T106" fmla="+- 0 836 800"/>
                <a:gd name="T107" fmla="*/ 836 h 1588"/>
                <a:gd name="T108" fmla="+- 0 2074 324"/>
                <a:gd name="T109" fmla="*/ T108 w 1944"/>
                <a:gd name="T110" fmla="+- 0 810 800"/>
                <a:gd name="T111" fmla="*/ 810 h 1588"/>
                <a:gd name="T112" fmla="+- 0 2003 324"/>
                <a:gd name="T113" fmla="*/ T112 w 1944"/>
                <a:gd name="T114" fmla="+- 0 800 800"/>
                <a:gd name="T115" fmla="*/ 800 h 15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944" h="1588">
                  <a:moveTo>
                    <a:pt x="1679" y="0"/>
                  </a:moveTo>
                  <a:lnTo>
                    <a:pt x="265" y="0"/>
                  </a:lnTo>
                  <a:lnTo>
                    <a:pt x="194" y="10"/>
                  </a:lnTo>
                  <a:lnTo>
                    <a:pt x="131" y="36"/>
                  </a:lnTo>
                  <a:lnTo>
                    <a:pt x="78" y="78"/>
                  </a:lnTo>
                  <a:lnTo>
                    <a:pt x="36" y="131"/>
                  </a:lnTo>
                  <a:lnTo>
                    <a:pt x="10" y="195"/>
                  </a:lnTo>
                  <a:lnTo>
                    <a:pt x="0" y="265"/>
                  </a:lnTo>
                  <a:lnTo>
                    <a:pt x="0" y="1323"/>
                  </a:lnTo>
                  <a:lnTo>
                    <a:pt x="10" y="1394"/>
                  </a:lnTo>
                  <a:lnTo>
                    <a:pt x="36" y="1457"/>
                  </a:lnTo>
                  <a:lnTo>
                    <a:pt x="78" y="1510"/>
                  </a:lnTo>
                  <a:lnTo>
                    <a:pt x="131" y="1552"/>
                  </a:lnTo>
                  <a:lnTo>
                    <a:pt x="194" y="1578"/>
                  </a:lnTo>
                  <a:lnTo>
                    <a:pt x="265" y="1588"/>
                  </a:lnTo>
                  <a:lnTo>
                    <a:pt x="1679" y="1588"/>
                  </a:lnTo>
                  <a:lnTo>
                    <a:pt x="1750" y="1578"/>
                  </a:lnTo>
                  <a:lnTo>
                    <a:pt x="1813" y="1552"/>
                  </a:lnTo>
                  <a:lnTo>
                    <a:pt x="1866" y="1510"/>
                  </a:lnTo>
                  <a:lnTo>
                    <a:pt x="1908" y="1457"/>
                  </a:lnTo>
                  <a:lnTo>
                    <a:pt x="1934" y="1394"/>
                  </a:lnTo>
                  <a:lnTo>
                    <a:pt x="1944" y="1323"/>
                  </a:lnTo>
                  <a:lnTo>
                    <a:pt x="1944" y="265"/>
                  </a:lnTo>
                  <a:lnTo>
                    <a:pt x="1934" y="195"/>
                  </a:lnTo>
                  <a:lnTo>
                    <a:pt x="1908" y="131"/>
                  </a:lnTo>
                  <a:lnTo>
                    <a:pt x="1866" y="78"/>
                  </a:lnTo>
                  <a:lnTo>
                    <a:pt x="1813" y="36"/>
                  </a:lnTo>
                  <a:lnTo>
                    <a:pt x="1750" y="10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" name="Text Box 703"/>
            <p:cNvSpPr txBox="1">
              <a:spLocks noChangeArrowheads="1"/>
            </p:cNvSpPr>
            <p:nvPr/>
          </p:nvSpPr>
          <p:spPr bwMode="auto">
            <a:xfrm>
              <a:off x="324" y="883"/>
              <a:ext cx="1944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18440" marR="218440" algn="ctr">
                <a:lnSpc>
                  <a:spcPts val="1330"/>
                </a:lnSpc>
                <a:spcBef>
                  <a:spcPts val="600"/>
                </a:spcBef>
                <a:spcAft>
                  <a:spcPts val="0"/>
                </a:spcAft>
              </a:pPr>
              <a:endPara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8440" algn="ctr">
                <a:lnSpc>
                  <a:spcPts val="133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2026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8440" algn="ctr">
                <a:lnSpc>
                  <a:spcPts val="131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7170" marR="218440" algn="ctr">
                <a:lnSpc>
                  <a:spcPts val="265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27 553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7805" marR="218440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" name="Group 699"/>
          <p:cNvGrpSpPr>
            <a:grpSpLocks/>
          </p:cNvGrpSpPr>
          <p:nvPr/>
        </p:nvGrpSpPr>
        <p:grpSpPr bwMode="auto">
          <a:xfrm>
            <a:off x="117835" y="1760842"/>
            <a:ext cx="1211580" cy="1111472"/>
            <a:chOff x="2385" y="480"/>
            <a:chExt cx="1944" cy="1907"/>
          </a:xfrm>
        </p:grpSpPr>
        <p:sp>
          <p:nvSpPr>
            <p:cNvPr id="6" name="Freeform 701"/>
            <p:cNvSpPr>
              <a:spLocks/>
            </p:cNvSpPr>
            <p:nvPr/>
          </p:nvSpPr>
          <p:spPr bwMode="auto">
            <a:xfrm>
              <a:off x="2385" y="634"/>
              <a:ext cx="1944" cy="1753"/>
            </a:xfrm>
            <a:custGeom>
              <a:avLst/>
              <a:gdLst>
                <a:gd name="T0" fmla="+- 0 4037 2385"/>
                <a:gd name="T1" fmla="*/ T0 w 1944"/>
                <a:gd name="T2" fmla="+- 0 635 635"/>
                <a:gd name="T3" fmla="*/ 635 h 1753"/>
                <a:gd name="T4" fmla="+- 0 2677 2385"/>
                <a:gd name="T5" fmla="*/ T4 w 1944"/>
                <a:gd name="T6" fmla="+- 0 635 635"/>
                <a:gd name="T7" fmla="*/ 635 h 1753"/>
                <a:gd name="T8" fmla="+- 0 2600 2385"/>
                <a:gd name="T9" fmla="*/ T8 w 1944"/>
                <a:gd name="T10" fmla="+- 0 645 635"/>
                <a:gd name="T11" fmla="*/ 645 h 1753"/>
                <a:gd name="T12" fmla="+- 0 2530 2385"/>
                <a:gd name="T13" fmla="*/ T12 w 1944"/>
                <a:gd name="T14" fmla="+- 0 675 635"/>
                <a:gd name="T15" fmla="*/ 675 h 1753"/>
                <a:gd name="T16" fmla="+- 0 2471 2385"/>
                <a:gd name="T17" fmla="*/ T16 w 1944"/>
                <a:gd name="T18" fmla="+- 0 720 635"/>
                <a:gd name="T19" fmla="*/ 720 h 1753"/>
                <a:gd name="T20" fmla="+- 0 2425 2385"/>
                <a:gd name="T21" fmla="*/ T20 w 1944"/>
                <a:gd name="T22" fmla="+- 0 780 635"/>
                <a:gd name="T23" fmla="*/ 780 h 1753"/>
                <a:gd name="T24" fmla="+- 0 2395 2385"/>
                <a:gd name="T25" fmla="*/ T24 w 1944"/>
                <a:gd name="T26" fmla="+- 0 849 635"/>
                <a:gd name="T27" fmla="*/ 849 h 1753"/>
                <a:gd name="T28" fmla="+- 0 2385 2385"/>
                <a:gd name="T29" fmla="*/ T28 w 1944"/>
                <a:gd name="T30" fmla="+- 0 927 635"/>
                <a:gd name="T31" fmla="*/ 927 h 1753"/>
                <a:gd name="T32" fmla="+- 0 2385 2385"/>
                <a:gd name="T33" fmla="*/ T32 w 1944"/>
                <a:gd name="T34" fmla="+- 0 2096 635"/>
                <a:gd name="T35" fmla="*/ 2096 h 1753"/>
                <a:gd name="T36" fmla="+- 0 2395 2385"/>
                <a:gd name="T37" fmla="*/ T36 w 1944"/>
                <a:gd name="T38" fmla="+- 0 2173 635"/>
                <a:gd name="T39" fmla="*/ 2173 h 1753"/>
                <a:gd name="T40" fmla="+- 0 2425 2385"/>
                <a:gd name="T41" fmla="*/ T40 w 1944"/>
                <a:gd name="T42" fmla="+- 0 2243 635"/>
                <a:gd name="T43" fmla="*/ 2243 h 1753"/>
                <a:gd name="T44" fmla="+- 0 2471 2385"/>
                <a:gd name="T45" fmla="*/ T44 w 1944"/>
                <a:gd name="T46" fmla="+- 0 2302 635"/>
                <a:gd name="T47" fmla="*/ 2302 h 1753"/>
                <a:gd name="T48" fmla="+- 0 2530 2385"/>
                <a:gd name="T49" fmla="*/ T48 w 1944"/>
                <a:gd name="T50" fmla="+- 0 2348 635"/>
                <a:gd name="T51" fmla="*/ 2348 h 1753"/>
                <a:gd name="T52" fmla="+- 0 2600 2385"/>
                <a:gd name="T53" fmla="*/ T52 w 1944"/>
                <a:gd name="T54" fmla="+- 0 2377 635"/>
                <a:gd name="T55" fmla="*/ 2377 h 1753"/>
                <a:gd name="T56" fmla="+- 0 2677 2385"/>
                <a:gd name="T57" fmla="*/ T56 w 1944"/>
                <a:gd name="T58" fmla="+- 0 2388 635"/>
                <a:gd name="T59" fmla="*/ 2388 h 1753"/>
                <a:gd name="T60" fmla="+- 0 4037 2385"/>
                <a:gd name="T61" fmla="*/ T60 w 1944"/>
                <a:gd name="T62" fmla="+- 0 2388 635"/>
                <a:gd name="T63" fmla="*/ 2388 h 1753"/>
                <a:gd name="T64" fmla="+- 0 4114 2385"/>
                <a:gd name="T65" fmla="*/ T64 w 1944"/>
                <a:gd name="T66" fmla="+- 0 2377 635"/>
                <a:gd name="T67" fmla="*/ 2377 h 1753"/>
                <a:gd name="T68" fmla="+- 0 4184 2385"/>
                <a:gd name="T69" fmla="*/ T68 w 1944"/>
                <a:gd name="T70" fmla="+- 0 2348 635"/>
                <a:gd name="T71" fmla="*/ 2348 h 1753"/>
                <a:gd name="T72" fmla="+- 0 4243 2385"/>
                <a:gd name="T73" fmla="*/ T72 w 1944"/>
                <a:gd name="T74" fmla="+- 0 2302 635"/>
                <a:gd name="T75" fmla="*/ 2302 h 1753"/>
                <a:gd name="T76" fmla="+- 0 4289 2385"/>
                <a:gd name="T77" fmla="*/ T76 w 1944"/>
                <a:gd name="T78" fmla="+- 0 2243 635"/>
                <a:gd name="T79" fmla="*/ 2243 h 1753"/>
                <a:gd name="T80" fmla="+- 0 4318 2385"/>
                <a:gd name="T81" fmla="*/ T80 w 1944"/>
                <a:gd name="T82" fmla="+- 0 2173 635"/>
                <a:gd name="T83" fmla="*/ 2173 h 1753"/>
                <a:gd name="T84" fmla="+- 0 4329 2385"/>
                <a:gd name="T85" fmla="*/ T84 w 1944"/>
                <a:gd name="T86" fmla="+- 0 2096 635"/>
                <a:gd name="T87" fmla="*/ 2096 h 1753"/>
                <a:gd name="T88" fmla="+- 0 4329 2385"/>
                <a:gd name="T89" fmla="*/ T88 w 1944"/>
                <a:gd name="T90" fmla="+- 0 927 635"/>
                <a:gd name="T91" fmla="*/ 927 h 1753"/>
                <a:gd name="T92" fmla="+- 0 4318 2385"/>
                <a:gd name="T93" fmla="*/ T92 w 1944"/>
                <a:gd name="T94" fmla="+- 0 849 635"/>
                <a:gd name="T95" fmla="*/ 849 h 1753"/>
                <a:gd name="T96" fmla="+- 0 4289 2385"/>
                <a:gd name="T97" fmla="*/ T96 w 1944"/>
                <a:gd name="T98" fmla="+- 0 780 635"/>
                <a:gd name="T99" fmla="*/ 780 h 1753"/>
                <a:gd name="T100" fmla="+- 0 4243 2385"/>
                <a:gd name="T101" fmla="*/ T100 w 1944"/>
                <a:gd name="T102" fmla="+- 0 720 635"/>
                <a:gd name="T103" fmla="*/ 720 h 1753"/>
                <a:gd name="T104" fmla="+- 0 4184 2385"/>
                <a:gd name="T105" fmla="*/ T104 w 1944"/>
                <a:gd name="T106" fmla="+- 0 675 635"/>
                <a:gd name="T107" fmla="*/ 675 h 1753"/>
                <a:gd name="T108" fmla="+- 0 4114 2385"/>
                <a:gd name="T109" fmla="*/ T108 w 1944"/>
                <a:gd name="T110" fmla="+- 0 645 635"/>
                <a:gd name="T111" fmla="*/ 645 h 1753"/>
                <a:gd name="T112" fmla="+- 0 4037 2385"/>
                <a:gd name="T113" fmla="*/ T112 w 1944"/>
                <a:gd name="T114" fmla="+- 0 635 635"/>
                <a:gd name="T115" fmla="*/ 635 h 17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944" h="1753">
                  <a:moveTo>
                    <a:pt x="1652" y="0"/>
                  </a:moveTo>
                  <a:lnTo>
                    <a:pt x="292" y="0"/>
                  </a:lnTo>
                  <a:lnTo>
                    <a:pt x="215" y="10"/>
                  </a:lnTo>
                  <a:lnTo>
                    <a:pt x="145" y="40"/>
                  </a:lnTo>
                  <a:lnTo>
                    <a:pt x="86" y="85"/>
                  </a:lnTo>
                  <a:lnTo>
                    <a:pt x="40" y="145"/>
                  </a:lnTo>
                  <a:lnTo>
                    <a:pt x="10" y="214"/>
                  </a:lnTo>
                  <a:lnTo>
                    <a:pt x="0" y="292"/>
                  </a:lnTo>
                  <a:lnTo>
                    <a:pt x="0" y="1461"/>
                  </a:lnTo>
                  <a:lnTo>
                    <a:pt x="10" y="1538"/>
                  </a:lnTo>
                  <a:lnTo>
                    <a:pt x="40" y="1608"/>
                  </a:lnTo>
                  <a:lnTo>
                    <a:pt x="86" y="1667"/>
                  </a:lnTo>
                  <a:lnTo>
                    <a:pt x="145" y="1713"/>
                  </a:lnTo>
                  <a:lnTo>
                    <a:pt x="215" y="1742"/>
                  </a:lnTo>
                  <a:lnTo>
                    <a:pt x="292" y="1753"/>
                  </a:lnTo>
                  <a:lnTo>
                    <a:pt x="1652" y="1753"/>
                  </a:lnTo>
                  <a:lnTo>
                    <a:pt x="1729" y="1742"/>
                  </a:lnTo>
                  <a:lnTo>
                    <a:pt x="1799" y="1713"/>
                  </a:lnTo>
                  <a:lnTo>
                    <a:pt x="1858" y="1667"/>
                  </a:lnTo>
                  <a:lnTo>
                    <a:pt x="1904" y="1608"/>
                  </a:lnTo>
                  <a:lnTo>
                    <a:pt x="1933" y="1538"/>
                  </a:lnTo>
                  <a:lnTo>
                    <a:pt x="1944" y="1461"/>
                  </a:lnTo>
                  <a:lnTo>
                    <a:pt x="1944" y="292"/>
                  </a:lnTo>
                  <a:lnTo>
                    <a:pt x="1933" y="214"/>
                  </a:lnTo>
                  <a:lnTo>
                    <a:pt x="1904" y="145"/>
                  </a:lnTo>
                  <a:lnTo>
                    <a:pt x="1858" y="85"/>
                  </a:lnTo>
                  <a:lnTo>
                    <a:pt x="1799" y="40"/>
                  </a:lnTo>
                  <a:lnTo>
                    <a:pt x="1729" y="1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7" name="Text Box 700"/>
            <p:cNvSpPr txBox="1">
              <a:spLocks noChangeArrowheads="1"/>
            </p:cNvSpPr>
            <p:nvPr/>
          </p:nvSpPr>
          <p:spPr bwMode="auto">
            <a:xfrm>
              <a:off x="2385" y="480"/>
              <a:ext cx="1944" cy="1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50"/>
                </a:spcBef>
                <a:spcAft>
                  <a:spcPts val="0"/>
                </a:spcAft>
              </a:pPr>
              <a:r>
                <a:rPr lang="ru-RU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  <a:p>
              <a:pPr marL="218440" marR="218440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2022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8440" algn="ctr">
                <a:lnSpc>
                  <a:spcPts val="1315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8440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19 192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7805" marR="218440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" name="Group 696"/>
          <p:cNvGrpSpPr>
            <a:grpSpLocks/>
          </p:cNvGrpSpPr>
          <p:nvPr/>
        </p:nvGrpSpPr>
        <p:grpSpPr bwMode="auto">
          <a:xfrm>
            <a:off x="1468559" y="1645419"/>
            <a:ext cx="1265751" cy="1221463"/>
            <a:chOff x="4421" y="298"/>
            <a:chExt cx="1969" cy="2090"/>
          </a:xfrm>
        </p:grpSpPr>
        <p:sp>
          <p:nvSpPr>
            <p:cNvPr id="9" name="Freeform 698"/>
            <p:cNvSpPr>
              <a:spLocks/>
            </p:cNvSpPr>
            <p:nvPr/>
          </p:nvSpPr>
          <p:spPr bwMode="auto">
            <a:xfrm>
              <a:off x="4446" y="454"/>
              <a:ext cx="1944" cy="1934"/>
            </a:xfrm>
            <a:custGeom>
              <a:avLst/>
              <a:gdLst>
                <a:gd name="T0" fmla="+- 0 6068 4446"/>
                <a:gd name="T1" fmla="*/ T0 w 1944"/>
                <a:gd name="T2" fmla="+- 0 454 454"/>
                <a:gd name="T3" fmla="*/ 454 h 1934"/>
                <a:gd name="T4" fmla="+- 0 4768 4446"/>
                <a:gd name="T5" fmla="*/ T4 w 1944"/>
                <a:gd name="T6" fmla="+- 0 454 454"/>
                <a:gd name="T7" fmla="*/ 454 h 1934"/>
                <a:gd name="T8" fmla="+- 0 4695 4446"/>
                <a:gd name="T9" fmla="*/ T8 w 1944"/>
                <a:gd name="T10" fmla="+- 0 463 454"/>
                <a:gd name="T11" fmla="*/ 463 h 1934"/>
                <a:gd name="T12" fmla="+- 0 4627 4446"/>
                <a:gd name="T13" fmla="*/ T12 w 1944"/>
                <a:gd name="T14" fmla="+- 0 487 454"/>
                <a:gd name="T15" fmla="*/ 487 h 1934"/>
                <a:gd name="T16" fmla="+- 0 4567 4446"/>
                <a:gd name="T17" fmla="*/ T16 w 1944"/>
                <a:gd name="T18" fmla="+- 0 525 454"/>
                <a:gd name="T19" fmla="*/ 525 h 1934"/>
                <a:gd name="T20" fmla="+- 0 4517 4446"/>
                <a:gd name="T21" fmla="*/ T20 w 1944"/>
                <a:gd name="T22" fmla="+- 0 575 454"/>
                <a:gd name="T23" fmla="*/ 575 h 1934"/>
                <a:gd name="T24" fmla="+- 0 4479 4446"/>
                <a:gd name="T25" fmla="*/ T24 w 1944"/>
                <a:gd name="T26" fmla="+- 0 635 454"/>
                <a:gd name="T27" fmla="*/ 635 h 1934"/>
                <a:gd name="T28" fmla="+- 0 4455 4446"/>
                <a:gd name="T29" fmla="*/ T28 w 1944"/>
                <a:gd name="T30" fmla="+- 0 703 454"/>
                <a:gd name="T31" fmla="*/ 703 h 1934"/>
                <a:gd name="T32" fmla="+- 0 4446 4446"/>
                <a:gd name="T33" fmla="*/ T32 w 1944"/>
                <a:gd name="T34" fmla="+- 0 777 454"/>
                <a:gd name="T35" fmla="*/ 777 h 1934"/>
                <a:gd name="T36" fmla="+- 0 4446 4446"/>
                <a:gd name="T37" fmla="*/ T36 w 1944"/>
                <a:gd name="T38" fmla="+- 0 2066 454"/>
                <a:gd name="T39" fmla="*/ 2066 h 1934"/>
                <a:gd name="T40" fmla="+- 0 4455 4446"/>
                <a:gd name="T41" fmla="*/ T40 w 1944"/>
                <a:gd name="T42" fmla="+- 0 2140 454"/>
                <a:gd name="T43" fmla="*/ 2140 h 1934"/>
                <a:gd name="T44" fmla="+- 0 4479 4446"/>
                <a:gd name="T45" fmla="*/ T44 w 1944"/>
                <a:gd name="T46" fmla="+- 0 2207 454"/>
                <a:gd name="T47" fmla="*/ 2207 h 1934"/>
                <a:gd name="T48" fmla="+- 0 4517 4446"/>
                <a:gd name="T49" fmla="*/ T48 w 1944"/>
                <a:gd name="T50" fmla="+- 0 2267 454"/>
                <a:gd name="T51" fmla="*/ 2267 h 1934"/>
                <a:gd name="T52" fmla="+- 0 4567 4446"/>
                <a:gd name="T53" fmla="*/ T52 w 1944"/>
                <a:gd name="T54" fmla="+- 0 2317 454"/>
                <a:gd name="T55" fmla="*/ 2317 h 1934"/>
                <a:gd name="T56" fmla="+- 0 4627 4446"/>
                <a:gd name="T57" fmla="*/ T56 w 1944"/>
                <a:gd name="T58" fmla="+- 0 2355 454"/>
                <a:gd name="T59" fmla="*/ 2355 h 1934"/>
                <a:gd name="T60" fmla="+- 0 4695 4446"/>
                <a:gd name="T61" fmla="*/ T60 w 1944"/>
                <a:gd name="T62" fmla="+- 0 2379 454"/>
                <a:gd name="T63" fmla="*/ 2379 h 1934"/>
                <a:gd name="T64" fmla="+- 0 4768 4446"/>
                <a:gd name="T65" fmla="*/ T64 w 1944"/>
                <a:gd name="T66" fmla="+- 0 2388 454"/>
                <a:gd name="T67" fmla="*/ 2388 h 1934"/>
                <a:gd name="T68" fmla="+- 0 6068 4446"/>
                <a:gd name="T69" fmla="*/ T68 w 1944"/>
                <a:gd name="T70" fmla="+- 0 2388 454"/>
                <a:gd name="T71" fmla="*/ 2388 h 1934"/>
                <a:gd name="T72" fmla="+- 0 6141 4446"/>
                <a:gd name="T73" fmla="*/ T72 w 1944"/>
                <a:gd name="T74" fmla="+- 0 2379 454"/>
                <a:gd name="T75" fmla="*/ 2379 h 1934"/>
                <a:gd name="T76" fmla="+- 0 6209 4446"/>
                <a:gd name="T77" fmla="*/ T76 w 1944"/>
                <a:gd name="T78" fmla="+- 0 2355 454"/>
                <a:gd name="T79" fmla="*/ 2355 h 1934"/>
                <a:gd name="T80" fmla="+- 0 6269 4446"/>
                <a:gd name="T81" fmla="*/ T80 w 1944"/>
                <a:gd name="T82" fmla="+- 0 2317 454"/>
                <a:gd name="T83" fmla="*/ 2317 h 1934"/>
                <a:gd name="T84" fmla="+- 0 6319 4446"/>
                <a:gd name="T85" fmla="*/ T84 w 1944"/>
                <a:gd name="T86" fmla="+- 0 2267 454"/>
                <a:gd name="T87" fmla="*/ 2267 h 1934"/>
                <a:gd name="T88" fmla="+- 0 6357 4446"/>
                <a:gd name="T89" fmla="*/ T88 w 1944"/>
                <a:gd name="T90" fmla="+- 0 2207 454"/>
                <a:gd name="T91" fmla="*/ 2207 h 1934"/>
                <a:gd name="T92" fmla="+- 0 6381 4446"/>
                <a:gd name="T93" fmla="*/ T92 w 1944"/>
                <a:gd name="T94" fmla="+- 0 2140 454"/>
                <a:gd name="T95" fmla="*/ 2140 h 1934"/>
                <a:gd name="T96" fmla="+- 0 6390 4446"/>
                <a:gd name="T97" fmla="*/ T96 w 1944"/>
                <a:gd name="T98" fmla="+- 0 2066 454"/>
                <a:gd name="T99" fmla="*/ 2066 h 1934"/>
                <a:gd name="T100" fmla="+- 0 6390 4446"/>
                <a:gd name="T101" fmla="*/ T100 w 1944"/>
                <a:gd name="T102" fmla="+- 0 777 454"/>
                <a:gd name="T103" fmla="*/ 777 h 1934"/>
                <a:gd name="T104" fmla="+- 0 6381 4446"/>
                <a:gd name="T105" fmla="*/ T104 w 1944"/>
                <a:gd name="T106" fmla="+- 0 703 454"/>
                <a:gd name="T107" fmla="*/ 703 h 1934"/>
                <a:gd name="T108" fmla="+- 0 6357 4446"/>
                <a:gd name="T109" fmla="*/ T108 w 1944"/>
                <a:gd name="T110" fmla="+- 0 635 454"/>
                <a:gd name="T111" fmla="*/ 635 h 1934"/>
                <a:gd name="T112" fmla="+- 0 6319 4446"/>
                <a:gd name="T113" fmla="*/ T112 w 1944"/>
                <a:gd name="T114" fmla="+- 0 575 454"/>
                <a:gd name="T115" fmla="*/ 575 h 1934"/>
                <a:gd name="T116" fmla="+- 0 6269 4446"/>
                <a:gd name="T117" fmla="*/ T116 w 1944"/>
                <a:gd name="T118" fmla="+- 0 525 454"/>
                <a:gd name="T119" fmla="*/ 525 h 1934"/>
                <a:gd name="T120" fmla="+- 0 6209 4446"/>
                <a:gd name="T121" fmla="*/ T120 w 1944"/>
                <a:gd name="T122" fmla="+- 0 487 454"/>
                <a:gd name="T123" fmla="*/ 487 h 1934"/>
                <a:gd name="T124" fmla="+- 0 6141 4446"/>
                <a:gd name="T125" fmla="*/ T124 w 1944"/>
                <a:gd name="T126" fmla="+- 0 463 454"/>
                <a:gd name="T127" fmla="*/ 463 h 1934"/>
                <a:gd name="T128" fmla="+- 0 6068 4446"/>
                <a:gd name="T129" fmla="*/ T128 w 1944"/>
                <a:gd name="T130" fmla="+- 0 454 454"/>
                <a:gd name="T131" fmla="*/ 454 h 19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1934">
                  <a:moveTo>
                    <a:pt x="1622" y="0"/>
                  </a:moveTo>
                  <a:lnTo>
                    <a:pt x="322" y="0"/>
                  </a:lnTo>
                  <a:lnTo>
                    <a:pt x="249" y="9"/>
                  </a:lnTo>
                  <a:lnTo>
                    <a:pt x="181" y="33"/>
                  </a:lnTo>
                  <a:lnTo>
                    <a:pt x="121" y="71"/>
                  </a:lnTo>
                  <a:lnTo>
                    <a:pt x="71" y="121"/>
                  </a:lnTo>
                  <a:lnTo>
                    <a:pt x="33" y="181"/>
                  </a:lnTo>
                  <a:lnTo>
                    <a:pt x="9" y="249"/>
                  </a:lnTo>
                  <a:lnTo>
                    <a:pt x="0" y="323"/>
                  </a:lnTo>
                  <a:lnTo>
                    <a:pt x="0" y="1612"/>
                  </a:lnTo>
                  <a:lnTo>
                    <a:pt x="9" y="1686"/>
                  </a:lnTo>
                  <a:lnTo>
                    <a:pt x="33" y="1753"/>
                  </a:lnTo>
                  <a:lnTo>
                    <a:pt x="71" y="1813"/>
                  </a:lnTo>
                  <a:lnTo>
                    <a:pt x="121" y="1863"/>
                  </a:lnTo>
                  <a:lnTo>
                    <a:pt x="181" y="1901"/>
                  </a:lnTo>
                  <a:lnTo>
                    <a:pt x="249" y="1925"/>
                  </a:lnTo>
                  <a:lnTo>
                    <a:pt x="322" y="1934"/>
                  </a:lnTo>
                  <a:lnTo>
                    <a:pt x="1622" y="1934"/>
                  </a:lnTo>
                  <a:lnTo>
                    <a:pt x="1695" y="1925"/>
                  </a:lnTo>
                  <a:lnTo>
                    <a:pt x="1763" y="1901"/>
                  </a:lnTo>
                  <a:lnTo>
                    <a:pt x="1823" y="1863"/>
                  </a:lnTo>
                  <a:lnTo>
                    <a:pt x="1873" y="1813"/>
                  </a:lnTo>
                  <a:lnTo>
                    <a:pt x="1911" y="1753"/>
                  </a:lnTo>
                  <a:lnTo>
                    <a:pt x="1935" y="1686"/>
                  </a:lnTo>
                  <a:lnTo>
                    <a:pt x="1944" y="1612"/>
                  </a:lnTo>
                  <a:lnTo>
                    <a:pt x="1944" y="323"/>
                  </a:lnTo>
                  <a:lnTo>
                    <a:pt x="1935" y="249"/>
                  </a:lnTo>
                  <a:lnTo>
                    <a:pt x="1911" y="181"/>
                  </a:lnTo>
                  <a:lnTo>
                    <a:pt x="1873" y="121"/>
                  </a:lnTo>
                  <a:lnTo>
                    <a:pt x="1823" y="71"/>
                  </a:lnTo>
                  <a:lnTo>
                    <a:pt x="1763" y="33"/>
                  </a:lnTo>
                  <a:lnTo>
                    <a:pt x="1695" y="9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" name="Text Box 697"/>
            <p:cNvSpPr txBox="1">
              <a:spLocks noChangeArrowheads="1"/>
            </p:cNvSpPr>
            <p:nvPr/>
          </p:nvSpPr>
          <p:spPr bwMode="auto">
            <a:xfrm>
              <a:off x="4421" y="298"/>
              <a:ext cx="1944" cy="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  <a:p>
              <a:pPr marL="218440" marR="217170" algn="ctr">
                <a:lnSpc>
                  <a:spcPts val="1330"/>
                </a:lnSpc>
                <a:spcBef>
                  <a:spcPts val="910"/>
                </a:spcBef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2023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6535" algn="ctr">
                <a:lnSpc>
                  <a:spcPts val="131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8440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22 111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7805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1" name="Group 693"/>
          <p:cNvGrpSpPr>
            <a:grpSpLocks/>
          </p:cNvGrpSpPr>
          <p:nvPr/>
        </p:nvGrpSpPr>
        <p:grpSpPr bwMode="auto">
          <a:xfrm>
            <a:off x="2826780" y="1152513"/>
            <a:ext cx="1250315" cy="1700170"/>
            <a:chOff x="6507" y="-264"/>
            <a:chExt cx="1969" cy="2652"/>
          </a:xfrm>
        </p:grpSpPr>
        <p:sp>
          <p:nvSpPr>
            <p:cNvPr id="12" name="Freeform 695"/>
            <p:cNvSpPr>
              <a:spLocks/>
            </p:cNvSpPr>
            <p:nvPr/>
          </p:nvSpPr>
          <p:spPr bwMode="auto">
            <a:xfrm>
              <a:off x="6507" y="305"/>
              <a:ext cx="1944" cy="2083"/>
            </a:xfrm>
            <a:custGeom>
              <a:avLst/>
              <a:gdLst>
                <a:gd name="T0" fmla="+- 0 8127 6507"/>
                <a:gd name="T1" fmla="*/ T0 w 1944"/>
                <a:gd name="T2" fmla="+- 0 305 305"/>
                <a:gd name="T3" fmla="*/ 305 h 2083"/>
                <a:gd name="T4" fmla="+- 0 6831 6507"/>
                <a:gd name="T5" fmla="*/ T4 w 1944"/>
                <a:gd name="T6" fmla="+- 0 305 305"/>
                <a:gd name="T7" fmla="*/ 305 h 2083"/>
                <a:gd name="T8" fmla="+- 0 6757 6507"/>
                <a:gd name="T9" fmla="*/ T8 w 1944"/>
                <a:gd name="T10" fmla="+- 0 314 305"/>
                <a:gd name="T11" fmla="*/ 314 h 2083"/>
                <a:gd name="T12" fmla="+- 0 6689 6507"/>
                <a:gd name="T13" fmla="*/ T12 w 1944"/>
                <a:gd name="T14" fmla="+- 0 338 305"/>
                <a:gd name="T15" fmla="*/ 338 h 2083"/>
                <a:gd name="T16" fmla="+- 0 6629 6507"/>
                <a:gd name="T17" fmla="*/ T16 w 1944"/>
                <a:gd name="T18" fmla="+- 0 376 305"/>
                <a:gd name="T19" fmla="*/ 376 h 2083"/>
                <a:gd name="T20" fmla="+- 0 6578 6507"/>
                <a:gd name="T21" fmla="*/ T20 w 1944"/>
                <a:gd name="T22" fmla="+- 0 427 305"/>
                <a:gd name="T23" fmla="*/ 427 h 2083"/>
                <a:gd name="T24" fmla="+- 0 6540 6507"/>
                <a:gd name="T25" fmla="*/ T24 w 1944"/>
                <a:gd name="T26" fmla="+- 0 487 305"/>
                <a:gd name="T27" fmla="*/ 487 h 2083"/>
                <a:gd name="T28" fmla="+- 0 6516 6507"/>
                <a:gd name="T29" fmla="*/ T28 w 1944"/>
                <a:gd name="T30" fmla="+- 0 555 305"/>
                <a:gd name="T31" fmla="*/ 555 h 2083"/>
                <a:gd name="T32" fmla="+- 0 6507 6507"/>
                <a:gd name="T33" fmla="*/ T32 w 1944"/>
                <a:gd name="T34" fmla="+- 0 629 305"/>
                <a:gd name="T35" fmla="*/ 629 h 2083"/>
                <a:gd name="T36" fmla="+- 0 6507 6507"/>
                <a:gd name="T37" fmla="*/ T36 w 1944"/>
                <a:gd name="T38" fmla="+- 0 2064 305"/>
                <a:gd name="T39" fmla="*/ 2064 h 2083"/>
                <a:gd name="T40" fmla="+- 0 6516 6507"/>
                <a:gd name="T41" fmla="*/ T40 w 1944"/>
                <a:gd name="T42" fmla="+- 0 2138 305"/>
                <a:gd name="T43" fmla="*/ 2138 h 2083"/>
                <a:gd name="T44" fmla="+- 0 6540 6507"/>
                <a:gd name="T45" fmla="*/ T44 w 1944"/>
                <a:gd name="T46" fmla="+- 0 2206 305"/>
                <a:gd name="T47" fmla="*/ 2206 h 2083"/>
                <a:gd name="T48" fmla="+- 0 6578 6507"/>
                <a:gd name="T49" fmla="*/ T48 w 1944"/>
                <a:gd name="T50" fmla="+- 0 2267 305"/>
                <a:gd name="T51" fmla="*/ 2267 h 2083"/>
                <a:gd name="T52" fmla="+- 0 6629 6507"/>
                <a:gd name="T53" fmla="*/ T52 w 1944"/>
                <a:gd name="T54" fmla="+- 0 2317 305"/>
                <a:gd name="T55" fmla="*/ 2317 h 2083"/>
                <a:gd name="T56" fmla="+- 0 6689 6507"/>
                <a:gd name="T57" fmla="*/ T56 w 1944"/>
                <a:gd name="T58" fmla="+- 0 2355 305"/>
                <a:gd name="T59" fmla="*/ 2355 h 2083"/>
                <a:gd name="T60" fmla="+- 0 6757 6507"/>
                <a:gd name="T61" fmla="*/ T60 w 1944"/>
                <a:gd name="T62" fmla="+- 0 2379 305"/>
                <a:gd name="T63" fmla="*/ 2379 h 2083"/>
                <a:gd name="T64" fmla="+- 0 6831 6507"/>
                <a:gd name="T65" fmla="*/ T64 w 1944"/>
                <a:gd name="T66" fmla="+- 0 2388 305"/>
                <a:gd name="T67" fmla="*/ 2388 h 2083"/>
                <a:gd name="T68" fmla="+- 0 8127 6507"/>
                <a:gd name="T69" fmla="*/ T68 w 1944"/>
                <a:gd name="T70" fmla="+- 0 2388 305"/>
                <a:gd name="T71" fmla="*/ 2388 h 2083"/>
                <a:gd name="T72" fmla="+- 0 8201 6507"/>
                <a:gd name="T73" fmla="*/ T72 w 1944"/>
                <a:gd name="T74" fmla="+- 0 2379 305"/>
                <a:gd name="T75" fmla="*/ 2379 h 2083"/>
                <a:gd name="T76" fmla="+- 0 8269 6507"/>
                <a:gd name="T77" fmla="*/ T76 w 1944"/>
                <a:gd name="T78" fmla="+- 0 2355 305"/>
                <a:gd name="T79" fmla="*/ 2355 h 2083"/>
                <a:gd name="T80" fmla="+- 0 8330 6507"/>
                <a:gd name="T81" fmla="*/ T80 w 1944"/>
                <a:gd name="T82" fmla="+- 0 2317 305"/>
                <a:gd name="T83" fmla="*/ 2317 h 2083"/>
                <a:gd name="T84" fmla="+- 0 8380 6507"/>
                <a:gd name="T85" fmla="*/ T84 w 1944"/>
                <a:gd name="T86" fmla="+- 0 2267 305"/>
                <a:gd name="T87" fmla="*/ 2267 h 2083"/>
                <a:gd name="T88" fmla="+- 0 8418 6507"/>
                <a:gd name="T89" fmla="*/ T88 w 1944"/>
                <a:gd name="T90" fmla="+- 0 2206 305"/>
                <a:gd name="T91" fmla="*/ 2206 h 2083"/>
                <a:gd name="T92" fmla="+- 0 8442 6507"/>
                <a:gd name="T93" fmla="*/ T92 w 1944"/>
                <a:gd name="T94" fmla="+- 0 2138 305"/>
                <a:gd name="T95" fmla="*/ 2138 h 2083"/>
                <a:gd name="T96" fmla="+- 0 8451 6507"/>
                <a:gd name="T97" fmla="*/ T96 w 1944"/>
                <a:gd name="T98" fmla="+- 0 2064 305"/>
                <a:gd name="T99" fmla="*/ 2064 h 2083"/>
                <a:gd name="T100" fmla="+- 0 8451 6507"/>
                <a:gd name="T101" fmla="*/ T100 w 1944"/>
                <a:gd name="T102" fmla="+- 0 629 305"/>
                <a:gd name="T103" fmla="*/ 629 h 2083"/>
                <a:gd name="T104" fmla="+- 0 8442 6507"/>
                <a:gd name="T105" fmla="*/ T104 w 1944"/>
                <a:gd name="T106" fmla="+- 0 555 305"/>
                <a:gd name="T107" fmla="*/ 555 h 2083"/>
                <a:gd name="T108" fmla="+- 0 8418 6507"/>
                <a:gd name="T109" fmla="*/ T108 w 1944"/>
                <a:gd name="T110" fmla="+- 0 487 305"/>
                <a:gd name="T111" fmla="*/ 487 h 2083"/>
                <a:gd name="T112" fmla="+- 0 8380 6507"/>
                <a:gd name="T113" fmla="*/ T112 w 1944"/>
                <a:gd name="T114" fmla="+- 0 427 305"/>
                <a:gd name="T115" fmla="*/ 427 h 2083"/>
                <a:gd name="T116" fmla="+- 0 8330 6507"/>
                <a:gd name="T117" fmla="*/ T116 w 1944"/>
                <a:gd name="T118" fmla="+- 0 376 305"/>
                <a:gd name="T119" fmla="*/ 376 h 2083"/>
                <a:gd name="T120" fmla="+- 0 8269 6507"/>
                <a:gd name="T121" fmla="*/ T120 w 1944"/>
                <a:gd name="T122" fmla="+- 0 338 305"/>
                <a:gd name="T123" fmla="*/ 338 h 2083"/>
                <a:gd name="T124" fmla="+- 0 8201 6507"/>
                <a:gd name="T125" fmla="*/ T124 w 1944"/>
                <a:gd name="T126" fmla="+- 0 314 305"/>
                <a:gd name="T127" fmla="*/ 314 h 2083"/>
                <a:gd name="T128" fmla="+- 0 8127 6507"/>
                <a:gd name="T129" fmla="*/ T128 w 1944"/>
                <a:gd name="T130" fmla="+- 0 305 305"/>
                <a:gd name="T131" fmla="*/ 305 h 20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083">
                  <a:moveTo>
                    <a:pt x="1620" y="0"/>
                  </a:moveTo>
                  <a:lnTo>
                    <a:pt x="324" y="0"/>
                  </a:lnTo>
                  <a:lnTo>
                    <a:pt x="250" y="9"/>
                  </a:lnTo>
                  <a:lnTo>
                    <a:pt x="182" y="33"/>
                  </a:lnTo>
                  <a:lnTo>
                    <a:pt x="122" y="71"/>
                  </a:lnTo>
                  <a:lnTo>
                    <a:pt x="71" y="122"/>
                  </a:lnTo>
                  <a:lnTo>
                    <a:pt x="33" y="182"/>
                  </a:lnTo>
                  <a:lnTo>
                    <a:pt x="9" y="250"/>
                  </a:lnTo>
                  <a:lnTo>
                    <a:pt x="0" y="324"/>
                  </a:lnTo>
                  <a:lnTo>
                    <a:pt x="0" y="1759"/>
                  </a:lnTo>
                  <a:lnTo>
                    <a:pt x="9" y="1833"/>
                  </a:lnTo>
                  <a:lnTo>
                    <a:pt x="33" y="1901"/>
                  </a:lnTo>
                  <a:lnTo>
                    <a:pt x="71" y="1962"/>
                  </a:lnTo>
                  <a:lnTo>
                    <a:pt x="122" y="2012"/>
                  </a:lnTo>
                  <a:lnTo>
                    <a:pt x="182" y="2050"/>
                  </a:lnTo>
                  <a:lnTo>
                    <a:pt x="250" y="2074"/>
                  </a:lnTo>
                  <a:lnTo>
                    <a:pt x="324" y="2083"/>
                  </a:lnTo>
                  <a:lnTo>
                    <a:pt x="1620" y="2083"/>
                  </a:lnTo>
                  <a:lnTo>
                    <a:pt x="1694" y="2074"/>
                  </a:lnTo>
                  <a:lnTo>
                    <a:pt x="1762" y="2050"/>
                  </a:lnTo>
                  <a:lnTo>
                    <a:pt x="1823" y="2012"/>
                  </a:lnTo>
                  <a:lnTo>
                    <a:pt x="1873" y="1962"/>
                  </a:lnTo>
                  <a:lnTo>
                    <a:pt x="1911" y="1901"/>
                  </a:lnTo>
                  <a:lnTo>
                    <a:pt x="1935" y="1833"/>
                  </a:lnTo>
                  <a:lnTo>
                    <a:pt x="1944" y="1759"/>
                  </a:lnTo>
                  <a:lnTo>
                    <a:pt x="1944" y="324"/>
                  </a:lnTo>
                  <a:lnTo>
                    <a:pt x="1935" y="250"/>
                  </a:lnTo>
                  <a:lnTo>
                    <a:pt x="1911" y="182"/>
                  </a:lnTo>
                  <a:lnTo>
                    <a:pt x="1873" y="122"/>
                  </a:lnTo>
                  <a:lnTo>
                    <a:pt x="1823" y="71"/>
                  </a:lnTo>
                  <a:lnTo>
                    <a:pt x="1762" y="33"/>
                  </a:lnTo>
                  <a:lnTo>
                    <a:pt x="1694" y="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3" name="Text Box 694"/>
            <p:cNvSpPr txBox="1">
              <a:spLocks noChangeArrowheads="1"/>
            </p:cNvSpPr>
            <p:nvPr/>
          </p:nvSpPr>
          <p:spPr bwMode="auto">
            <a:xfrm>
              <a:off x="6532" y="-264"/>
              <a:ext cx="1944" cy="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  <a:p>
              <a:pPr>
                <a:spcBef>
                  <a:spcPts val="15"/>
                </a:spcBef>
                <a:spcAft>
                  <a:spcPts val="0"/>
                </a:spcAft>
              </a:pPr>
              <a:r>
                <a:rPr lang="ru-RU" sz="13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7805" algn="ctr">
                <a:lnSpc>
                  <a:spcPts val="1330"/>
                </a:lnSpc>
                <a:spcAft>
                  <a:spcPts val="0"/>
                </a:spcAft>
              </a:pPr>
              <a:endPara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7805" algn="ctr">
                <a:lnSpc>
                  <a:spcPts val="1330"/>
                </a:lnSpc>
                <a:spcAft>
                  <a:spcPts val="0"/>
                </a:spcAft>
              </a:pPr>
              <a:endPara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7805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2024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7170" algn="ctr">
                <a:lnSpc>
                  <a:spcPts val="131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8440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spc="-1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26 990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8440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4" name="Group 690"/>
          <p:cNvGrpSpPr>
            <a:grpSpLocks/>
          </p:cNvGrpSpPr>
          <p:nvPr/>
        </p:nvGrpSpPr>
        <p:grpSpPr bwMode="auto">
          <a:xfrm>
            <a:off x="4136074" y="1349874"/>
            <a:ext cx="1253490" cy="1496478"/>
            <a:chOff x="8538" y="22"/>
            <a:chExt cx="1974" cy="2366"/>
          </a:xfrm>
        </p:grpSpPr>
        <p:sp>
          <p:nvSpPr>
            <p:cNvPr id="15" name="Freeform 692"/>
            <p:cNvSpPr>
              <a:spLocks/>
            </p:cNvSpPr>
            <p:nvPr/>
          </p:nvSpPr>
          <p:spPr bwMode="auto">
            <a:xfrm>
              <a:off x="8568" y="183"/>
              <a:ext cx="1944" cy="2205"/>
            </a:xfrm>
            <a:custGeom>
              <a:avLst/>
              <a:gdLst>
                <a:gd name="T0" fmla="+- 0 10188 8568"/>
                <a:gd name="T1" fmla="*/ T0 w 1944"/>
                <a:gd name="T2" fmla="+- 0 183 183"/>
                <a:gd name="T3" fmla="*/ 183 h 2205"/>
                <a:gd name="T4" fmla="+- 0 8892 8568"/>
                <a:gd name="T5" fmla="*/ T4 w 1944"/>
                <a:gd name="T6" fmla="+- 0 183 183"/>
                <a:gd name="T7" fmla="*/ 183 h 2205"/>
                <a:gd name="T8" fmla="+- 0 8818 8568"/>
                <a:gd name="T9" fmla="*/ T8 w 1944"/>
                <a:gd name="T10" fmla="+- 0 192 183"/>
                <a:gd name="T11" fmla="*/ 192 h 2205"/>
                <a:gd name="T12" fmla="+- 0 8750 8568"/>
                <a:gd name="T13" fmla="*/ T12 w 1944"/>
                <a:gd name="T14" fmla="+- 0 216 183"/>
                <a:gd name="T15" fmla="*/ 216 h 2205"/>
                <a:gd name="T16" fmla="+- 0 8690 8568"/>
                <a:gd name="T17" fmla="*/ T16 w 1944"/>
                <a:gd name="T18" fmla="+- 0 254 183"/>
                <a:gd name="T19" fmla="*/ 254 h 2205"/>
                <a:gd name="T20" fmla="+- 0 8639 8568"/>
                <a:gd name="T21" fmla="*/ T20 w 1944"/>
                <a:gd name="T22" fmla="+- 0 305 183"/>
                <a:gd name="T23" fmla="*/ 305 h 2205"/>
                <a:gd name="T24" fmla="+- 0 8601 8568"/>
                <a:gd name="T25" fmla="*/ T24 w 1944"/>
                <a:gd name="T26" fmla="+- 0 365 183"/>
                <a:gd name="T27" fmla="*/ 365 h 2205"/>
                <a:gd name="T28" fmla="+- 0 8577 8568"/>
                <a:gd name="T29" fmla="*/ T28 w 1944"/>
                <a:gd name="T30" fmla="+- 0 433 183"/>
                <a:gd name="T31" fmla="*/ 433 h 2205"/>
                <a:gd name="T32" fmla="+- 0 8568 8568"/>
                <a:gd name="T33" fmla="*/ T32 w 1944"/>
                <a:gd name="T34" fmla="+- 0 507 183"/>
                <a:gd name="T35" fmla="*/ 507 h 2205"/>
                <a:gd name="T36" fmla="+- 0 8568 8568"/>
                <a:gd name="T37" fmla="*/ T36 w 1944"/>
                <a:gd name="T38" fmla="+- 0 2064 183"/>
                <a:gd name="T39" fmla="*/ 2064 h 2205"/>
                <a:gd name="T40" fmla="+- 0 8577 8568"/>
                <a:gd name="T41" fmla="*/ T40 w 1944"/>
                <a:gd name="T42" fmla="+- 0 2138 183"/>
                <a:gd name="T43" fmla="*/ 2138 h 2205"/>
                <a:gd name="T44" fmla="+- 0 8601 8568"/>
                <a:gd name="T45" fmla="*/ T44 w 1944"/>
                <a:gd name="T46" fmla="+- 0 2206 183"/>
                <a:gd name="T47" fmla="*/ 2206 h 2205"/>
                <a:gd name="T48" fmla="+- 0 8639 8568"/>
                <a:gd name="T49" fmla="*/ T48 w 1944"/>
                <a:gd name="T50" fmla="+- 0 2267 183"/>
                <a:gd name="T51" fmla="*/ 2267 h 2205"/>
                <a:gd name="T52" fmla="+- 0 8690 8568"/>
                <a:gd name="T53" fmla="*/ T52 w 1944"/>
                <a:gd name="T54" fmla="+- 0 2317 183"/>
                <a:gd name="T55" fmla="*/ 2317 h 2205"/>
                <a:gd name="T56" fmla="+- 0 8750 8568"/>
                <a:gd name="T57" fmla="*/ T56 w 1944"/>
                <a:gd name="T58" fmla="+- 0 2355 183"/>
                <a:gd name="T59" fmla="*/ 2355 h 2205"/>
                <a:gd name="T60" fmla="+- 0 8818 8568"/>
                <a:gd name="T61" fmla="*/ T60 w 1944"/>
                <a:gd name="T62" fmla="+- 0 2379 183"/>
                <a:gd name="T63" fmla="*/ 2379 h 2205"/>
                <a:gd name="T64" fmla="+- 0 8892 8568"/>
                <a:gd name="T65" fmla="*/ T64 w 1944"/>
                <a:gd name="T66" fmla="+- 0 2388 183"/>
                <a:gd name="T67" fmla="*/ 2388 h 2205"/>
                <a:gd name="T68" fmla="+- 0 10188 8568"/>
                <a:gd name="T69" fmla="*/ T68 w 1944"/>
                <a:gd name="T70" fmla="+- 0 2388 183"/>
                <a:gd name="T71" fmla="*/ 2388 h 2205"/>
                <a:gd name="T72" fmla="+- 0 10262 8568"/>
                <a:gd name="T73" fmla="*/ T72 w 1944"/>
                <a:gd name="T74" fmla="+- 0 2379 183"/>
                <a:gd name="T75" fmla="*/ 2379 h 2205"/>
                <a:gd name="T76" fmla="+- 0 10330 8568"/>
                <a:gd name="T77" fmla="*/ T76 w 1944"/>
                <a:gd name="T78" fmla="+- 0 2355 183"/>
                <a:gd name="T79" fmla="*/ 2355 h 2205"/>
                <a:gd name="T80" fmla="+- 0 10391 8568"/>
                <a:gd name="T81" fmla="*/ T80 w 1944"/>
                <a:gd name="T82" fmla="+- 0 2317 183"/>
                <a:gd name="T83" fmla="*/ 2317 h 2205"/>
                <a:gd name="T84" fmla="+- 0 10441 8568"/>
                <a:gd name="T85" fmla="*/ T84 w 1944"/>
                <a:gd name="T86" fmla="+- 0 2267 183"/>
                <a:gd name="T87" fmla="*/ 2267 h 2205"/>
                <a:gd name="T88" fmla="+- 0 10479 8568"/>
                <a:gd name="T89" fmla="*/ T88 w 1944"/>
                <a:gd name="T90" fmla="+- 0 2206 183"/>
                <a:gd name="T91" fmla="*/ 2206 h 2205"/>
                <a:gd name="T92" fmla="+- 0 10503 8568"/>
                <a:gd name="T93" fmla="*/ T92 w 1944"/>
                <a:gd name="T94" fmla="+- 0 2138 183"/>
                <a:gd name="T95" fmla="*/ 2138 h 2205"/>
                <a:gd name="T96" fmla="+- 0 10512 8568"/>
                <a:gd name="T97" fmla="*/ T96 w 1944"/>
                <a:gd name="T98" fmla="+- 0 2064 183"/>
                <a:gd name="T99" fmla="*/ 2064 h 2205"/>
                <a:gd name="T100" fmla="+- 0 10512 8568"/>
                <a:gd name="T101" fmla="*/ T100 w 1944"/>
                <a:gd name="T102" fmla="+- 0 507 183"/>
                <a:gd name="T103" fmla="*/ 507 h 2205"/>
                <a:gd name="T104" fmla="+- 0 10503 8568"/>
                <a:gd name="T105" fmla="*/ T104 w 1944"/>
                <a:gd name="T106" fmla="+- 0 433 183"/>
                <a:gd name="T107" fmla="*/ 433 h 2205"/>
                <a:gd name="T108" fmla="+- 0 10479 8568"/>
                <a:gd name="T109" fmla="*/ T108 w 1944"/>
                <a:gd name="T110" fmla="+- 0 365 183"/>
                <a:gd name="T111" fmla="*/ 365 h 2205"/>
                <a:gd name="T112" fmla="+- 0 10441 8568"/>
                <a:gd name="T113" fmla="*/ T112 w 1944"/>
                <a:gd name="T114" fmla="+- 0 305 183"/>
                <a:gd name="T115" fmla="*/ 305 h 2205"/>
                <a:gd name="T116" fmla="+- 0 10391 8568"/>
                <a:gd name="T117" fmla="*/ T116 w 1944"/>
                <a:gd name="T118" fmla="+- 0 254 183"/>
                <a:gd name="T119" fmla="*/ 254 h 2205"/>
                <a:gd name="T120" fmla="+- 0 10330 8568"/>
                <a:gd name="T121" fmla="*/ T120 w 1944"/>
                <a:gd name="T122" fmla="+- 0 216 183"/>
                <a:gd name="T123" fmla="*/ 216 h 2205"/>
                <a:gd name="T124" fmla="+- 0 10262 8568"/>
                <a:gd name="T125" fmla="*/ T124 w 1944"/>
                <a:gd name="T126" fmla="+- 0 192 183"/>
                <a:gd name="T127" fmla="*/ 192 h 2205"/>
                <a:gd name="T128" fmla="+- 0 10188 8568"/>
                <a:gd name="T129" fmla="*/ T128 w 1944"/>
                <a:gd name="T130" fmla="+- 0 183 183"/>
                <a:gd name="T131" fmla="*/ 183 h 22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205">
                  <a:moveTo>
                    <a:pt x="1620" y="0"/>
                  </a:moveTo>
                  <a:lnTo>
                    <a:pt x="324" y="0"/>
                  </a:lnTo>
                  <a:lnTo>
                    <a:pt x="250" y="9"/>
                  </a:lnTo>
                  <a:lnTo>
                    <a:pt x="182" y="33"/>
                  </a:lnTo>
                  <a:lnTo>
                    <a:pt x="122" y="71"/>
                  </a:lnTo>
                  <a:lnTo>
                    <a:pt x="71" y="122"/>
                  </a:lnTo>
                  <a:lnTo>
                    <a:pt x="33" y="182"/>
                  </a:lnTo>
                  <a:lnTo>
                    <a:pt x="9" y="250"/>
                  </a:lnTo>
                  <a:lnTo>
                    <a:pt x="0" y="324"/>
                  </a:lnTo>
                  <a:lnTo>
                    <a:pt x="0" y="1881"/>
                  </a:lnTo>
                  <a:lnTo>
                    <a:pt x="9" y="1955"/>
                  </a:lnTo>
                  <a:lnTo>
                    <a:pt x="33" y="2023"/>
                  </a:lnTo>
                  <a:lnTo>
                    <a:pt x="71" y="2084"/>
                  </a:lnTo>
                  <a:lnTo>
                    <a:pt x="122" y="2134"/>
                  </a:lnTo>
                  <a:lnTo>
                    <a:pt x="182" y="2172"/>
                  </a:lnTo>
                  <a:lnTo>
                    <a:pt x="250" y="2196"/>
                  </a:lnTo>
                  <a:lnTo>
                    <a:pt x="324" y="2205"/>
                  </a:lnTo>
                  <a:lnTo>
                    <a:pt x="1620" y="2205"/>
                  </a:lnTo>
                  <a:lnTo>
                    <a:pt x="1694" y="2196"/>
                  </a:lnTo>
                  <a:lnTo>
                    <a:pt x="1762" y="2172"/>
                  </a:lnTo>
                  <a:lnTo>
                    <a:pt x="1823" y="2134"/>
                  </a:lnTo>
                  <a:lnTo>
                    <a:pt x="1873" y="2084"/>
                  </a:lnTo>
                  <a:lnTo>
                    <a:pt x="1911" y="2023"/>
                  </a:lnTo>
                  <a:lnTo>
                    <a:pt x="1935" y="1955"/>
                  </a:lnTo>
                  <a:lnTo>
                    <a:pt x="1944" y="1881"/>
                  </a:lnTo>
                  <a:lnTo>
                    <a:pt x="1944" y="324"/>
                  </a:lnTo>
                  <a:lnTo>
                    <a:pt x="1935" y="250"/>
                  </a:lnTo>
                  <a:lnTo>
                    <a:pt x="1911" y="182"/>
                  </a:lnTo>
                  <a:lnTo>
                    <a:pt x="1873" y="122"/>
                  </a:lnTo>
                  <a:lnTo>
                    <a:pt x="1823" y="71"/>
                  </a:lnTo>
                  <a:lnTo>
                    <a:pt x="1762" y="33"/>
                  </a:lnTo>
                  <a:lnTo>
                    <a:pt x="1694" y="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" name="Text Box 691"/>
            <p:cNvSpPr txBox="1">
              <a:spLocks noChangeArrowheads="1"/>
            </p:cNvSpPr>
            <p:nvPr/>
          </p:nvSpPr>
          <p:spPr bwMode="auto">
            <a:xfrm>
              <a:off x="8538" y="22"/>
              <a:ext cx="1944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ru-RU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         </a:t>
              </a:r>
            </a:p>
            <a:p>
              <a:pPr>
                <a:spcAft>
                  <a:spcPts val="0"/>
                </a:spcAft>
              </a:pPr>
              <a:r>
                <a:rPr lang="ru-RU" sz="11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 </a:t>
              </a: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2025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6535" algn="ctr">
                <a:lnSpc>
                  <a:spcPts val="131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  <a:endPara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18440" marR="218440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27 169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18440" marR="217805" algn="ctr">
                <a:lnSpc>
                  <a:spcPts val="1330"/>
                </a:lnSpc>
                <a:spcAft>
                  <a:spcPts val="0"/>
                </a:spcAft>
              </a:pPr>
              <a:r>
                <a:rPr lang="ru-RU" sz="1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рубля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7" name="Group 687"/>
          <p:cNvGrpSpPr>
            <a:grpSpLocks/>
          </p:cNvGrpSpPr>
          <p:nvPr/>
        </p:nvGrpSpPr>
        <p:grpSpPr bwMode="auto">
          <a:xfrm>
            <a:off x="161168" y="2894731"/>
            <a:ext cx="2418643" cy="1912610"/>
            <a:chOff x="324" y="2403"/>
            <a:chExt cx="4908" cy="3335"/>
          </a:xfrm>
        </p:grpSpPr>
        <p:sp>
          <p:nvSpPr>
            <p:cNvPr id="18" name="Freeform 689"/>
            <p:cNvSpPr>
              <a:spLocks/>
            </p:cNvSpPr>
            <p:nvPr/>
          </p:nvSpPr>
          <p:spPr bwMode="auto">
            <a:xfrm>
              <a:off x="324" y="2575"/>
              <a:ext cx="4882" cy="3163"/>
            </a:xfrm>
            <a:custGeom>
              <a:avLst/>
              <a:gdLst>
                <a:gd name="T0" fmla="+- 0 4889 324"/>
                <a:gd name="T1" fmla="*/ T0 w 4882"/>
                <a:gd name="T2" fmla="+- 0 2575 2575"/>
                <a:gd name="T3" fmla="*/ 2575 h 3163"/>
                <a:gd name="T4" fmla="+- 0 640 324"/>
                <a:gd name="T5" fmla="*/ T4 w 4882"/>
                <a:gd name="T6" fmla="+- 0 2575 2575"/>
                <a:gd name="T7" fmla="*/ 2575 h 3163"/>
                <a:gd name="T8" fmla="+- 0 568 324"/>
                <a:gd name="T9" fmla="*/ T8 w 4882"/>
                <a:gd name="T10" fmla="+- 0 2584 2575"/>
                <a:gd name="T11" fmla="*/ 2584 h 3163"/>
                <a:gd name="T12" fmla="+- 0 501 324"/>
                <a:gd name="T13" fmla="*/ T12 w 4882"/>
                <a:gd name="T14" fmla="+- 0 2607 2575"/>
                <a:gd name="T15" fmla="*/ 2607 h 3163"/>
                <a:gd name="T16" fmla="+- 0 443 324"/>
                <a:gd name="T17" fmla="*/ T16 w 4882"/>
                <a:gd name="T18" fmla="+- 0 2645 2575"/>
                <a:gd name="T19" fmla="*/ 2645 h 3163"/>
                <a:gd name="T20" fmla="+- 0 394 324"/>
                <a:gd name="T21" fmla="*/ T20 w 4882"/>
                <a:gd name="T22" fmla="+- 0 2694 2575"/>
                <a:gd name="T23" fmla="*/ 2694 h 3163"/>
                <a:gd name="T24" fmla="+- 0 356 324"/>
                <a:gd name="T25" fmla="*/ T24 w 4882"/>
                <a:gd name="T26" fmla="+- 0 2753 2575"/>
                <a:gd name="T27" fmla="*/ 2753 h 3163"/>
                <a:gd name="T28" fmla="+- 0 332 324"/>
                <a:gd name="T29" fmla="*/ T28 w 4882"/>
                <a:gd name="T30" fmla="+- 0 2819 2575"/>
                <a:gd name="T31" fmla="*/ 2819 h 3163"/>
                <a:gd name="T32" fmla="+- 0 324 324"/>
                <a:gd name="T33" fmla="*/ T32 w 4882"/>
                <a:gd name="T34" fmla="+- 0 2892 2575"/>
                <a:gd name="T35" fmla="*/ 2892 h 3163"/>
                <a:gd name="T36" fmla="+- 0 324 324"/>
                <a:gd name="T37" fmla="*/ T36 w 4882"/>
                <a:gd name="T38" fmla="+- 0 5422 2575"/>
                <a:gd name="T39" fmla="*/ 5422 h 3163"/>
                <a:gd name="T40" fmla="+- 0 332 324"/>
                <a:gd name="T41" fmla="*/ T40 w 4882"/>
                <a:gd name="T42" fmla="+- 0 5494 2575"/>
                <a:gd name="T43" fmla="*/ 5494 h 3163"/>
                <a:gd name="T44" fmla="+- 0 356 324"/>
                <a:gd name="T45" fmla="*/ T44 w 4882"/>
                <a:gd name="T46" fmla="+- 0 5561 2575"/>
                <a:gd name="T47" fmla="*/ 5561 h 3163"/>
                <a:gd name="T48" fmla="+- 0 394 324"/>
                <a:gd name="T49" fmla="*/ T48 w 4882"/>
                <a:gd name="T50" fmla="+- 0 5619 2575"/>
                <a:gd name="T51" fmla="*/ 5619 h 3163"/>
                <a:gd name="T52" fmla="+- 0 443 324"/>
                <a:gd name="T53" fmla="*/ T52 w 4882"/>
                <a:gd name="T54" fmla="+- 0 5668 2575"/>
                <a:gd name="T55" fmla="*/ 5668 h 3163"/>
                <a:gd name="T56" fmla="+- 0 501 324"/>
                <a:gd name="T57" fmla="*/ T56 w 4882"/>
                <a:gd name="T58" fmla="+- 0 5706 2575"/>
                <a:gd name="T59" fmla="*/ 5706 h 3163"/>
                <a:gd name="T60" fmla="+- 0 568 324"/>
                <a:gd name="T61" fmla="*/ T60 w 4882"/>
                <a:gd name="T62" fmla="+- 0 5729 2575"/>
                <a:gd name="T63" fmla="*/ 5729 h 3163"/>
                <a:gd name="T64" fmla="+- 0 640 324"/>
                <a:gd name="T65" fmla="*/ T64 w 4882"/>
                <a:gd name="T66" fmla="+- 0 5738 2575"/>
                <a:gd name="T67" fmla="*/ 5738 h 3163"/>
                <a:gd name="T68" fmla="+- 0 4889 324"/>
                <a:gd name="T69" fmla="*/ T68 w 4882"/>
                <a:gd name="T70" fmla="+- 0 5738 2575"/>
                <a:gd name="T71" fmla="*/ 5738 h 3163"/>
                <a:gd name="T72" fmla="+- 0 4962 324"/>
                <a:gd name="T73" fmla="*/ T72 w 4882"/>
                <a:gd name="T74" fmla="+- 0 5729 2575"/>
                <a:gd name="T75" fmla="*/ 5729 h 3163"/>
                <a:gd name="T76" fmla="+- 0 5028 324"/>
                <a:gd name="T77" fmla="*/ T76 w 4882"/>
                <a:gd name="T78" fmla="+- 0 5706 2575"/>
                <a:gd name="T79" fmla="*/ 5706 h 3163"/>
                <a:gd name="T80" fmla="+- 0 5087 324"/>
                <a:gd name="T81" fmla="*/ T80 w 4882"/>
                <a:gd name="T82" fmla="+- 0 5668 2575"/>
                <a:gd name="T83" fmla="*/ 5668 h 3163"/>
                <a:gd name="T84" fmla="+- 0 5136 324"/>
                <a:gd name="T85" fmla="*/ T84 w 4882"/>
                <a:gd name="T86" fmla="+- 0 5619 2575"/>
                <a:gd name="T87" fmla="*/ 5619 h 3163"/>
                <a:gd name="T88" fmla="+- 0 5173 324"/>
                <a:gd name="T89" fmla="*/ T88 w 4882"/>
                <a:gd name="T90" fmla="+- 0 5561 2575"/>
                <a:gd name="T91" fmla="*/ 5561 h 3163"/>
                <a:gd name="T92" fmla="+- 0 5197 324"/>
                <a:gd name="T93" fmla="*/ T92 w 4882"/>
                <a:gd name="T94" fmla="+- 0 5494 2575"/>
                <a:gd name="T95" fmla="*/ 5494 h 3163"/>
                <a:gd name="T96" fmla="+- 0 5206 324"/>
                <a:gd name="T97" fmla="*/ T96 w 4882"/>
                <a:gd name="T98" fmla="+- 0 5422 2575"/>
                <a:gd name="T99" fmla="*/ 5422 h 3163"/>
                <a:gd name="T100" fmla="+- 0 5206 324"/>
                <a:gd name="T101" fmla="*/ T100 w 4882"/>
                <a:gd name="T102" fmla="+- 0 2892 2575"/>
                <a:gd name="T103" fmla="*/ 2892 h 3163"/>
                <a:gd name="T104" fmla="+- 0 5197 324"/>
                <a:gd name="T105" fmla="*/ T104 w 4882"/>
                <a:gd name="T106" fmla="+- 0 2819 2575"/>
                <a:gd name="T107" fmla="*/ 2819 h 3163"/>
                <a:gd name="T108" fmla="+- 0 5173 324"/>
                <a:gd name="T109" fmla="*/ T108 w 4882"/>
                <a:gd name="T110" fmla="+- 0 2753 2575"/>
                <a:gd name="T111" fmla="*/ 2753 h 3163"/>
                <a:gd name="T112" fmla="+- 0 5136 324"/>
                <a:gd name="T113" fmla="*/ T112 w 4882"/>
                <a:gd name="T114" fmla="+- 0 2694 2575"/>
                <a:gd name="T115" fmla="*/ 2694 h 3163"/>
                <a:gd name="T116" fmla="+- 0 5087 324"/>
                <a:gd name="T117" fmla="*/ T116 w 4882"/>
                <a:gd name="T118" fmla="+- 0 2645 2575"/>
                <a:gd name="T119" fmla="*/ 2645 h 3163"/>
                <a:gd name="T120" fmla="+- 0 5028 324"/>
                <a:gd name="T121" fmla="*/ T120 w 4882"/>
                <a:gd name="T122" fmla="+- 0 2607 2575"/>
                <a:gd name="T123" fmla="*/ 2607 h 3163"/>
                <a:gd name="T124" fmla="+- 0 4962 324"/>
                <a:gd name="T125" fmla="*/ T124 w 4882"/>
                <a:gd name="T126" fmla="+- 0 2584 2575"/>
                <a:gd name="T127" fmla="*/ 2584 h 3163"/>
                <a:gd name="T128" fmla="+- 0 4889 324"/>
                <a:gd name="T129" fmla="*/ T128 w 4882"/>
                <a:gd name="T130" fmla="+- 0 2575 2575"/>
                <a:gd name="T131" fmla="*/ 2575 h 31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82" h="3163">
                  <a:moveTo>
                    <a:pt x="4565" y="0"/>
                  </a:moveTo>
                  <a:lnTo>
                    <a:pt x="316" y="0"/>
                  </a:lnTo>
                  <a:lnTo>
                    <a:pt x="244" y="9"/>
                  </a:lnTo>
                  <a:lnTo>
                    <a:pt x="177" y="32"/>
                  </a:lnTo>
                  <a:lnTo>
                    <a:pt x="119" y="70"/>
                  </a:lnTo>
                  <a:lnTo>
                    <a:pt x="70" y="119"/>
                  </a:lnTo>
                  <a:lnTo>
                    <a:pt x="32" y="178"/>
                  </a:lnTo>
                  <a:lnTo>
                    <a:pt x="8" y="244"/>
                  </a:lnTo>
                  <a:lnTo>
                    <a:pt x="0" y="317"/>
                  </a:lnTo>
                  <a:lnTo>
                    <a:pt x="0" y="2847"/>
                  </a:lnTo>
                  <a:lnTo>
                    <a:pt x="8" y="2919"/>
                  </a:lnTo>
                  <a:lnTo>
                    <a:pt x="32" y="2986"/>
                  </a:lnTo>
                  <a:lnTo>
                    <a:pt x="70" y="3044"/>
                  </a:lnTo>
                  <a:lnTo>
                    <a:pt x="119" y="3093"/>
                  </a:lnTo>
                  <a:lnTo>
                    <a:pt x="177" y="3131"/>
                  </a:lnTo>
                  <a:lnTo>
                    <a:pt x="244" y="3154"/>
                  </a:lnTo>
                  <a:lnTo>
                    <a:pt x="316" y="3163"/>
                  </a:lnTo>
                  <a:lnTo>
                    <a:pt x="4565" y="3163"/>
                  </a:lnTo>
                  <a:lnTo>
                    <a:pt x="4638" y="3154"/>
                  </a:lnTo>
                  <a:lnTo>
                    <a:pt x="4704" y="3131"/>
                  </a:lnTo>
                  <a:lnTo>
                    <a:pt x="4763" y="3093"/>
                  </a:lnTo>
                  <a:lnTo>
                    <a:pt x="4812" y="3044"/>
                  </a:lnTo>
                  <a:lnTo>
                    <a:pt x="4849" y="2986"/>
                  </a:lnTo>
                  <a:lnTo>
                    <a:pt x="4873" y="2919"/>
                  </a:lnTo>
                  <a:lnTo>
                    <a:pt x="4882" y="2847"/>
                  </a:lnTo>
                  <a:lnTo>
                    <a:pt x="4882" y="317"/>
                  </a:lnTo>
                  <a:lnTo>
                    <a:pt x="4873" y="244"/>
                  </a:lnTo>
                  <a:lnTo>
                    <a:pt x="4849" y="178"/>
                  </a:lnTo>
                  <a:lnTo>
                    <a:pt x="4812" y="119"/>
                  </a:lnTo>
                  <a:lnTo>
                    <a:pt x="4763" y="70"/>
                  </a:lnTo>
                  <a:lnTo>
                    <a:pt x="4704" y="32"/>
                  </a:lnTo>
                  <a:lnTo>
                    <a:pt x="4638" y="9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9" name="Text Box 688"/>
            <p:cNvSpPr txBox="1">
              <a:spLocks noChangeArrowheads="1"/>
            </p:cNvSpPr>
            <p:nvPr/>
          </p:nvSpPr>
          <p:spPr bwMode="auto">
            <a:xfrm>
              <a:off x="350" y="2403"/>
              <a:ext cx="4882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8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25"/>
                </a:spcBef>
                <a:spcAft>
                  <a:spcPts val="0"/>
                </a:spcAft>
              </a:pPr>
              <a:r>
                <a:rPr lang="ru-RU" sz="21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    </a:t>
              </a:r>
              <a:r>
                <a:rPr lang="ru-RU" sz="1500" b="1" spc="1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7,4 </a:t>
              </a:r>
              <a:r>
                <a:rPr lang="ru-RU" sz="15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млн.</a:t>
              </a:r>
              <a:r>
                <a:rPr lang="ru-RU" sz="1500" b="1" spc="15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5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42570" marR="241935" algn="ctr">
                <a:lnSpc>
                  <a:spcPct val="98000"/>
                </a:lnSpc>
                <a:spcBef>
                  <a:spcPts val="360"/>
                </a:spcBef>
                <a:spcAft>
                  <a:spcPts val="0"/>
                </a:spcAft>
              </a:pP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</a:t>
              </a:r>
              <a:r>
                <a:rPr lang="ru-RU" sz="1300" spc="-7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исполнение</a:t>
              </a:r>
              <a:r>
                <a:rPr lang="ru-RU" sz="1300" spc="-12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полномочий</a:t>
              </a:r>
              <a:r>
                <a:rPr lang="ru-RU" sz="1300" spc="-7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органов</a:t>
              </a:r>
              <a:r>
                <a:rPr lang="ru-RU" sz="1300" spc="-37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местного</a:t>
              </a:r>
              <a:r>
                <a:rPr lang="ru-RU" sz="1300" spc="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самоуправления в сфере</a:t>
              </a:r>
              <a:r>
                <a:rPr lang="ru-RU" sz="1300" spc="-37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               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общего</a:t>
              </a:r>
              <a:r>
                <a:rPr lang="ru-RU" sz="1300" spc="-4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образования</a:t>
              </a:r>
              <a:r>
                <a:rPr lang="ru-RU" sz="1300" spc="-7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</a:t>
              </a:r>
              <a:r>
                <a:rPr lang="ru-RU" sz="1300" spc="-3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2024</a:t>
              </a:r>
              <a:r>
                <a:rPr lang="ru-RU" sz="1300" spc="-4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году</a:t>
              </a:r>
              <a:endParaRPr lang="ru-RU" sz="13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684"/>
          <p:cNvGrpSpPr>
            <a:grpSpLocks/>
          </p:cNvGrpSpPr>
          <p:nvPr/>
        </p:nvGrpSpPr>
        <p:grpSpPr bwMode="auto">
          <a:xfrm>
            <a:off x="2566928" y="2932063"/>
            <a:ext cx="4105964" cy="1854686"/>
            <a:chOff x="5156" y="2504"/>
            <a:chExt cx="5404" cy="3234"/>
          </a:xfrm>
        </p:grpSpPr>
        <p:sp>
          <p:nvSpPr>
            <p:cNvPr id="21" name="Freeform 686"/>
            <p:cNvSpPr>
              <a:spLocks/>
            </p:cNvSpPr>
            <p:nvPr/>
          </p:nvSpPr>
          <p:spPr bwMode="auto">
            <a:xfrm>
              <a:off x="5498" y="2575"/>
              <a:ext cx="5014" cy="3163"/>
            </a:xfrm>
            <a:custGeom>
              <a:avLst/>
              <a:gdLst>
                <a:gd name="T0" fmla="+- 0 10196 5498"/>
                <a:gd name="T1" fmla="*/ T0 w 5014"/>
                <a:gd name="T2" fmla="+- 0 2575 2575"/>
                <a:gd name="T3" fmla="*/ 2575 h 3163"/>
                <a:gd name="T4" fmla="+- 0 5815 5498"/>
                <a:gd name="T5" fmla="*/ T4 w 5014"/>
                <a:gd name="T6" fmla="+- 0 2575 2575"/>
                <a:gd name="T7" fmla="*/ 2575 h 3163"/>
                <a:gd name="T8" fmla="+- 0 5742 5498"/>
                <a:gd name="T9" fmla="*/ T8 w 5014"/>
                <a:gd name="T10" fmla="+- 0 2584 2575"/>
                <a:gd name="T11" fmla="*/ 2584 h 3163"/>
                <a:gd name="T12" fmla="+- 0 5675 5498"/>
                <a:gd name="T13" fmla="*/ T12 w 5014"/>
                <a:gd name="T14" fmla="+- 0 2607 2575"/>
                <a:gd name="T15" fmla="*/ 2607 h 3163"/>
                <a:gd name="T16" fmla="+- 0 5617 5498"/>
                <a:gd name="T17" fmla="*/ T16 w 5014"/>
                <a:gd name="T18" fmla="+- 0 2645 2575"/>
                <a:gd name="T19" fmla="*/ 2645 h 3163"/>
                <a:gd name="T20" fmla="+- 0 5568 5498"/>
                <a:gd name="T21" fmla="*/ T20 w 5014"/>
                <a:gd name="T22" fmla="+- 0 2694 2575"/>
                <a:gd name="T23" fmla="*/ 2694 h 3163"/>
                <a:gd name="T24" fmla="+- 0 5530 5498"/>
                <a:gd name="T25" fmla="*/ T24 w 5014"/>
                <a:gd name="T26" fmla="+- 0 2753 2575"/>
                <a:gd name="T27" fmla="*/ 2753 h 3163"/>
                <a:gd name="T28" fmla="+- 0 5507 5498"/>
                <a:gd name="T29" fmla="*/ T28 w 5014"/>
                <a:gd name="T30" fmla="+- 0 2819 2575"/>
                <a:gd name="T31" fmla="*/ 2819 h 3163"/>
                <a:gd name="T32" fmla="+- 0 5498 5498"/>
                <a:gd name="T33" fmla="*/ T32 w 5014"/>
                <a:gd name="T34" fmla="+- 0 2892 2575"/>
                <a:gd name="T35" fmla="*/ 2892 h 3163"/>
                <a:gd name="T36" fmla="+- 0 5498 5498"/>
                <a:gd name="T37" fmla="*/ T36 w 5014"/>
                <a:gd name="T38" fmla="+- 0 5422 2575"/>
                <a:gd name="T39" fmla="*/ 5422 h 3163"/>
                <a:gd name="T40" fmla="+- 0 5507 5498"/>
                <a:gd name="T41" fmla="*/ T40 w 5014"/>
                <a:gd name="T42" fmla="+- 0 5494 2575"/>
                <a:gd name="T43" fmla="*/ 5494 h 3163"/>
                <a:gd name="T44" fmla="+- 0 5530 5498"/>
                <a:gd name="T45" fmla="*/ T44 w 5014"/>
                <a:gd name="T46" fmla="+- 0 5561 2575"/>
                <a:gd name="T47" fmla="*/ 5561 h 3163"/>
                <a:gd name="T48" fmla="+- 0 5568 5498"/>
                <a:gd name="T49" fmla="*/ T48 w 5014"/>
                <a:gd name="T50" fmla="+- 0 5619 2575"/>
                <a:gd name="T51" fmla="*/ 5619 h 3163"/>
                <a:gd name="T52" fmla="+- 0 5617 5498"/>
                <a:gd name="T53" fmla="*/ T52 w 5014"/>
                <a:gd name="T54" fmla="+- 0 5668 2575"/>
                <a:gd name="T55" fmla="*/ 5668 h 3163"/>
                <a:gd name="T56" fmla="+- 0 5675 5498"/>
                <a:gd name="T57" fmla="*/ T56 w 5014"/>
                <a:gd name="T58" fmla="+- 0 5706 2575"/>
                <a:gd name="T59" fmla="*/ 5706 h 3163"/>
                <a:gd name="T60" fmla="+- 0 5742 5498"/>
                <a:gd name="T61" fmla="*/ T60 w 5014"/>
                <a:gd name="T62" fmla="+- 0 5729 2575"/>
                <a:gd name="T63" fmla="*/ 5729 h 3163"/>
                <a:gd name="T64" fmla="+- 0 5815 5498"/>
                <a:gd name="T65" fmla="*/ T64 w 5014"/>
                <a:gd name="T66" fmla="+- 0 5738 2575"/>
                <a:gd name="T67" fmla="*/ 5738 h 3163"/>
                <a:gd name="T68" fmla="+- 0 10196 5498"/>
                <a:gd name="T69" fmla="*/ T68 w 5014"/>
                <a:gd name="T70" fmla="+- 0 5738 2575"/>
                <a:gd name="T71" fmla="*/ 5738 h 3163"/>
                <a:gd name="T72" fmla="+- 0 10268 5498"/>
                <a:gd name="T73" fmla="*/ T72 w 5014"/>
                <a:gd name="T74" fmla="+- 0 5729 2575"/>
                <a:gd name="T75" fmla="*/ 5729 h 3163"/>
                <a:gd name="T76" fmla="+- 0 10335 5498"/>
                <a:gd name="T77" fmla="*/ T76 w 5014"/>
                <a:gd name="T78" fmla="+- 0 5706 2575"/>
                <a:gd name="T79" fmla="*/ 5706 h 3163"/>
                <a:gd name="T80" fmla="+- 0 10394 5498"/>
                <a:gd name="T81" fmla="*/ T80 w 5014"/>
                <a:gd name="T82" fmla="+- 0 5668 2575"/>
                <a:gd name="T83" fmla="*/ 5668 h 3163"/>
                <a:gd name="T84" fmla="+- 0 10443 5498"/>
                <a:gd name="T85" fmla="*/ T84 w 5014"/>
                <a:gd name="T86" fmla="+- 0 5619 2575"/>
                <a:gd name="T87" fmla="*/ 5619 h 3163"/>
                <a:gd name="T88" fmla="+- 0 10480 5498"/>
                <a:gd name="T89" fmla="*/ T88 w 5014"/>
                <a:gd name="T90" fmla="+- 0 5561 2575"/>
                <a:gd name="T91" fmla="*/ 5561 h 3163"/>
                <a:gd name="T92" fmla="+- 0 10504 5498"/>
                <a:gd name="T93" fmla="*/ T92 w 5014"/>
                <a:gd name="T94" fmla="+- 0 5494 2575"/>
                <a:gd name="T95" fmla="*/ 5494 h 3163"/>
                <a:gd name="T96" fmla="+- 0 10512 5498"/>
                <a:gd name="T97" fmla="*/ T96 w 5014"/>
                <a:gd name="T98" fmla="+- 0 5422 2575"/>
                <a:gd name="T99" fmla="*/ 5422 h 3163"/>
                <a:gd name="T100" fmla="+- 0 10512 5498"/>
                <a:gd name="T101" fmla="*/ T100 w 5014"/>
                <a:gd name="T102" fmla="+- 0 2892 2575"/>
                <a:gd name="T103" fmla="*/ 2892 h 3163"/>
                <a:gd name="T104" fmla="+- 0 10504 5498"/>
                <a:gd name="T105" fmla="*/ T104 w 5014"/>
                <a:gd name="T106" fmla="+- 0 2819 2575"/>
                <a:gd name="T107" fmla="*/ 2819 h 3163"/>
                <a:gd name="T108" fmla="+- 0 10480 5498"/>
                <a:gd name="T109" fmla="*/ T108 w 5014"/>
                <a:gd name="T110" fmla="+- 0 2753 2575"/>
                <a:gd name="T111" fmla="*/ 2753 h 3163"/>
                <a:gd name="T112" fmla="+- 0 10443 5498"/>
                <a:gd name="T113" fmla="*/ T112 w 5014"/>
                <a:gd name="T114" fmla="+- 0 2694 2575"/>
                <a:gd name="T115" fmla="*/ 2694 h 3163"/>
                <a:gd name="T116" fmla="+- 0 10394 5498"/>
                <a:gd name="T117" fmla="*/ T116 w 5014"/>
                <a:gd name="T118" fmla="+- 0 2645 2575"/>
                <a:gd name="T119" fmla="*/ 2645 h 3163"/>
                <a:gd name="T120" fmla="+- 0 10335 5498"/>
                <a:gd name="T121" fmla="*/ T120 w 5014"/>
                <a:gd name="T122" fmla="+- 0 2607 2575"/>
                <a:gd name="T123" fmla="*/ 2607 h 3163"/>
                <a:gd name="T124" fmla="+- 0 10268 5498"/>
                <a:gd name="T125" fmla="*/ T124 w 5014"/>
                <a:gd name="T126" fmla="+- 0 2584 2575"/>
                <a:gd name="T127" fmla="*/ 2584 h 3163"/>
                <a:gd name="T128" fmla="+- 0 10196 5498"/>
                <a:gd name="T129" fmla="*/ T128 w 5014"/>
                <a:gd name="T130" fmla="+- 0 2575 2575"/>
                <a:gd name="T131" fmla="*/ 2575 h 31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5014" h="3163">
                  <a:moveTo>
                    <a:pt x="4698" y="0"/>
                  </a:moveTo>
                  <a:lnTo>
                    <a:pt x="317" y="0"/>
                  </a:lnTo>
                  <a:lnTo>
                    <a:pt x="244" y="9"/>
                  </a:lnTo>
                  <a:lnTo>
                    <a:pt x="177" y="32"/>
                  </a:lnTo>
                  <a:lnTo>
                    <a:pt x="119" y="70"/>
                  </a:lnTo>
                  <a:lnTo>
                    <a:pt x="70" y="119"/>
                  </a:lnTo>
                  <a:lnTo>
                    <a:pt x="32" y="178"/>
                  </a:lnTo>
                  <a:lnTo>
                    <a:pt x="9" y="244"/>
                  </a:lnTo>
                  <a:lnTo>
                    <a:pt x="0" y="317"/>
                  </a:lnTo>
                  <a:lnTo>
                    <a:pt x="0" y="2847"/>
                  </a:lnTo>
                  <a:lnTo>
                    <a:pt x="9" y="2919"/>
                  </a:lnTo>
                  <a:lnTo>
                    <a:pt x="32" y="2986"/>
                  </a:lnTo>
                  <a:lnTo>
                    <a:pt x="70" y="3044"/>
                  </a:lnTo>
                  <a:lnTo>
                    <a:pt x="119" y="3093"/>
                  </a:lnTo>
                  <a:lnTo>
                    <a:pt x="177" y="3131"/>
                  </a:lnTo>
                  <a:lnTo>
                    <a:pt x="244" y="3154"/>
                  </a:lnTo>
                  <a:lnTo>
                    <a:pt x="317" y="3163"/>
                  </a:lnTo>
                  <a:lnTo>
                    <a:pt x="4698" y="3163"/>
                  </a:lnTo>
                  <a:lnTo>
                    <a:pt x="4770" y="3154"/>
                  </a:lnTo>
                  <a:lnTo>
                    <a:pt x="4837" y="3131"/>
                  </a:lnTo>
                  <a:lnTo>
                    <a:pt x="4896" y="3093"/>
                  </a:lnTo>
                  <a:lnTo>
                    <a:pt x="4945" y="3044"/>
                  </a:lnTo>
                  <a:lnTo>
                    <a:pt x="4982" y="2986"/>
                  </a:lnTo>
                  <a:lnTo>
                    <a:pt x="5006" y="2919"/>
                  </a:lnTo>
                  <a:lnTo>
                    <a:pt x="5014" y="2847"/>
                  </a:lnTo>
                  <a:lnTo>
                    <a:pt x="5014" y="317"/>
                  </a:lnTo>
                  <a:lnTo>
                    <a:pt x="5006" y="244"/>
                  </a:lnTo>
                  <a:lnTo>
                    <a:pt x="4982" y="178"/>
                  </a:lnTo>
                  <a:lnTo>
                    <a:pt x="4945" y="119"/>
                  </a:lnTo>
                  <a:lnTo>
                    <a:pt x="4896" y="70"/>
                  </a:lnTo>
                  <a:lnTo>
                    <a:pt x="4837" y="32"/>
                  </a:lnTo>
                  <a:lnTo>
                    <a:pt x="4770" y="9"/>
                  </a:lnTo>
                  <a:lnTo>
                    <a:pt x="4698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2" name="Text Box 685"/>
            <p:cNvSpPr txBox="1">
              <a:spLocks noChangeArrowheads="1"/>
            </p:cNvSpPr>
            <p:nvPr/>
          </p:nvSpPr>
          <p:spPr bwMode="auto">
            <a:xfrm>
              <a:off x="5156" y="2504"/>
              <a:ext cx="5404" cy="3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93675" marR="164465" algn="ctr">
                <a:spcBef>
                  <a:spcPts val="595"/>
                </a:spcBef>
                <a:spcAft>
                  <a:spcPts val="0"/>
                </a:spcAft>
              </a:pPr>
              <a:endParaRPr lang="ru-RU" sz="300" b="1" spc="35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93675" marR="164465" algn="ctr">
                <a:spcBef>
                  <a:spcPts val="595"/>
                </a:spcBef>
                <a:spcAft>
                  <a:spcPts val="0"/>
                </a:spcAft>
              </a:pPr>
              <a:r>
                <a:rPr lang="ru-RU" sz="1500" b="1" spc="35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1 062,2 </a:t>
              </a:r>
              <a:r>
                <a:rPr lang="ru-RU" sz="15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млн.</a:t>
              </a:r>
              <a:r>
                <a:rPr lang="ru-RU" sz="1500" b="1" spc="35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5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93040" marR="191770" algn="ctr">
                <a:lnSpc>
                  <a:spcPts val="1260"/>
                </a:lnSpc>
                <a:spcBef>
                  <a:spcPts val="480"/>
                </a:spcBef>
                <a:spcAft>
                  <a:spcPts val="0"/>
                </a:spcAft>
              </a:pP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</a:t>
              </a:r>
              <a:r>
                <a:rPr lang="ru-RU" sz="1300" spc="1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содержание</a:t>
              </a:r>
              <a:r>
                <a:rPr lang="ru-RU" sz="1300" spc="-3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 2024</a:t>
              </a:r>
              <a:r>
                <a:rPr lang="ru-RU" sz="1300" spc="4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году</a:t>
              </a:r>
              <a:endParaRPr lang="ru-RU" sz="13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93675" marR="191770" algn="ctr">
                <a:lnSpc>
                  <a:spcPct val="8800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муниципальных</a:t>
              </a:r>
              <a:r>
                <a:rPr lang="ru-RU" sz="1300" spc="1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казенных</a:t>
              </a:r>
              <a:r>
                <a:rPr lang="ru-RU" sz="1300" spc="3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учреждений</a:t>
              </a:r>
              <a:r>
                <a:rPr lang="ru-RU" sz="1300" spc="-35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         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</a:t>
              </a:r>
              <a:r>
                <a:rPr lang="ru-RU" sz="1300" spc="-9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предоставление</a:t>
              </a:r>
              <a:r>
                <a:rPr lang="ru-RU" sz="1300" spc="-12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субсидий</a:t>
              </a:r>
              <a:r>
                <a:rPr lang="ru-RU" sz="1300" spc="-12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</a:t>
              </a:r>
              <a:endParaRPr lang="ru-RU" sz="13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537845" marR="534670" algn="ctr">
                <a:lnSpc>
                  <a:spcPct val="88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выполнение</a:t>
              </a:r>
              <a:r>
                <a:rPr lang="ru-RU" sz="1300" spc="7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муниципальных</a:t>
              </a:r>
              <a:r>
                <a:rPr lang="ru-RU" sz="1300" spc="-35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       </a:t>
              </a:r>
              <a:r>
                <a:rPr lang="ru-RU" sz="1300" spc="-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заданий</a:t>
              </a:r>
              <a:r>
                <a:rPr lang="ru-RU" sz="1300" spc="-13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spc="-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</a:t>
              </a:r>
              <a:r>
                <a:rPr lang="ru-RU" sz="1300" spc="-8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spc="-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оказанию</a:t>
              </a:r>
              <a:r>
                <a:rPr lang="ru-RU" sz="1300" spc="-5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муниципальных</a:t>
              </a:r>
              <a:r>
                <a:rPr lang="ru-RU" sz="1300" spc="2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услуг</a:t>
              </a:r>
              <a:r>
                <a:rPr lang="ru-RU" sz="1300" spc="-35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         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(выполнение</a:t>
              </a:r>
              <a:r>
                <a:rPr lang="ru-RU" sz="1300" spc="-4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работ)</a:t>
              </a:r>
              <a:endParaRPr lang="ru-RU" sz="13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93675" marR="190500" algn="ctr">
                <a:lnSpc>
                  <a:spcPct val="88000"/>
                </a:lnSpc>
                <a:spcBef>
                  <a:spcPts val="45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(32</a:t>
              </a:r>
              <a:r>
                <a:rPr lang="ru-RU" sz="1300" b="1" spc="245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3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муниципальных</a:t>
              </a:r>
              <a:r>
                <a:rPr lang="en-US" sz="13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300" b="1" spc="-345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300" b="1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учреждения)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41224" y="1029866"/>
            <a:ext cx="69856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Расходы на образование в расчете на одного жителя городского округа</a:t>
            </a:r>
            <a:endParaRPr kumimoji="0" lang="ru-RU" altLang="ru-RU" sz="160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0" y="10668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30" y="145885"/>
            <a:ext cx="685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«Развитие образования городского округа </a:t>
            </a:r>
          </a:p>
          <a:p>
            <a:pPr algn="ctr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Семеновский на 2018-2026 годы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959104"/>
              </p:ext>
            </p:extLst>
          </p:nvPr>
        </p:nvGraphicFramePr>
        <p:xfrm>
          <a:off x="45239" y="4880582"/>
          <a:ext cx="6767522" cy="41975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96198">
                  <a:extLst>
                    <a:ext uri="{9D8B030D-6E8A-4147-A177-3AD203B41FA5}">
                      <a16:colId xmlns:a16="http://schemas.microsoft.com/office/drawing/2014/main" val="120117220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70466454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0905022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665264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50979588"/>
                    </a:ext>
                  </a:extLst>
                </a:gridCol>
                <a:gridCol w="561524">
                  <a:extLst>
                    <a:ext uri="{9D8B030D-6E8A-4147-A177-3AD203B41FA5}">
                      <a16:colId xmlns:a16="http://schemas.microsoft.com/office/drawing/2014/main" val="1211961536"/>
                    </a:ext>
                  </a:extLst>
                </a:gridCol>
              </a:tblGrid>
              <a:tr h="469907">
                <a:tc>
                  <a:txBody>
                    <a:bodyPr/>
                    <a:lstStyle/>
                    <a:p>
                      <a:pPr marL="895985" algn="ctr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Основные индикаторы достижения цели и показатели непосредственных результатов муниципальной программы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6210" algn="ctr">
                        <a:lnSpc>
                          <a:spcPts val="120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marL="189865" algn="ctr"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ts val="120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203200" algn="ctr"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ts val="120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182880" algn="ctr"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9860" algn="ctr">
                        <a:lnSpc>
                          <a:spcPts val="120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  <a:p>
                      <a:pPr marL="182880" algn="ctr"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ts val="120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  <a:p>
                      <a:pPr marL="183515" algn="ctr"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6453766"/>
                  </a:ext>
                </a:extLst>
              </a:tr>
              <a:tr h="469907">
                <a:tc>
                  <a:txBody>
                    <a:bodyPr/>
                    <a:lstStyle/>
                    <a:p>
                      <a:pPr marL="8890">
                        <a:lnSpc>
                          <a:spcPts val="965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r>
                        <a:rPr lang="ru-RU" sz="11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численности</a:t>
                      </a:r>
                      <a:r>
                        <a:rPr lang="ru-RU" sz="1100" spc="-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населения</a:t>
                      </a:r>
                      <a:r>
                        <a:rPr lang="ru-RU" sz="11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возрасте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5-18</a:t>
                      </a:r>
                      <a:r>
                        <a:rPr lang="ru-RU" sz="11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лет,</a:t>
                      </a:r>
                    </a:p>
                    <a:p>
                      <a:pPr marL="889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охваченного</a:t>
                      </a:r>
                      <a:r>
                        <a:rPr lang="ru-RU" sz="1100" spc="-8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образованием,</a:t>
                      </a:r>
                      <a:r>
                        <a:rPr lang="ru-RU" sz="1100" spc="-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общей</a:t>
                      </a:r>
                      <a:r>
                        <a:rPr lang="ru-RU" sz="1100" spc="-6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численности</a:t>
                      </a:r>
                      <a:r>
                        <a:rPr lang="ru-RU" sz="1100" spc="-9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населения</a:t>
                      </a:r>
                      <a:r>
                        <a:rPr lang="ru-RU" sz="1100" spc="-9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100" spc="-26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возрасте</a:t>
                      </a:r>
                      <a:r>
                        <a:rPr lang="ru-RU" sz="11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5-18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лет, 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9748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20891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185420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255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128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27533333"/>
                  </a:ext>
                </a:extLst>
              </a:tr>
              <a:tr h="214549">
                <a:tc>
                  <a:txBody>
                    <a:bodyPr/>
                    <a:lstStyle/>
                    <a:p>
                      <a:pPr marL="8890">
                        <a:lnSpc>
                          <a:spcPts val="965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детей дошкольным</a:t>
                      </a:r>
                      <a:r>
                        <a:rPr lang="ru-RU" sz="11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образованием от 1 года до 7 лет, 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20891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85420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255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1285"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0030484"/>
                  </a:ext>
                </a:extLst>
              </a:tr>
              <a:tr h="474653">
                <a:tc>
                  <a:txBody>
                    <a:bodyPr/>
                    <a:lstStyle/>
                    <a:p>
                      <a:pPr marL="8890" marR="104140" algn="just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110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возраста, 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 algn="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319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8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kumimoji="0" lang="ru-RU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3190" algn="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2555" algn="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1285" algn="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7120939"/>
                  </a:ext>
                </a:extLst>
              </a:tr>
              <a:tr h="460473">
                <a:tc>
                  <a:txBody>
                    <a:bodyPr/>
                    <a:lstStyle/>
                    <a:p>
                      <a:pPr marL="8890" marR="1104265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детей, отдохнувших в организациях отдыха и оздоровления детей, тыс. человек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 algn="r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208915" algn="r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85420" algn="r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2555" algn="r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1285" algn="r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07218307"/>
                  </a:ext>
                </a:extLst>
              </a:tr>
              <a:tr h="426383">
                <a:tc>
                  <a:txBody>
                    <a:bodyPr/>
                    <a:lstStyle/>
                    <a:p>
                      <a:pPr marL="8890" marR="104140" algn="just">
                        <a:lnSpc>
                          <a:spcPct val="98000"/>
                        </a:lnSpc>
                        <a:spcBef>
                          <a:spcPts val="77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муниципальных мероприятий в системе   дополнительного образования детей и воспитания, человек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9748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133350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6365" marR="123190" algn="r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255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80097080"/>
                  </a:ext>
                </a:extLst>
              </a:tr>
              <a:tr h="313271">
                <a:tc>
                  <a:txBody>
                    <a:bodyPr/>
                    <a:lstStyle/>
                    <a:p>
                      <a:pPr marL="8890">
                        <a:lnSpc>
                          <a:spcPct val="98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учеников в муниципальных общеобразовательных организациях, приходящихся на одного учителя,</a:t>
                      </a:r>
                      <a:r>
                        <a:rPr lang="ru-RU" sz="11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 algn="r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92405" algn="r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69545" algn="r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2555" algn="r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7000" marR="121285" algn="r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2944233"/>
                  </a:ext>
                </a:extLst>
              </a:tr>
              <a:tr h="474653">
                <a:tc>
                  <a:txBody>
                    <a:bodyPr/>
                    <a:lstStyle/>
                    <a:p>
                      <a:pPr marL="8890" marR="104140" algn="just">
                        <a:lnSpc>
                          <a:spcPts val="96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общеобразовательных организаций всех типов, участвующих в реализации мероприятий патриотической направленности, в общей численности образовательных организаций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97485"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20891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185420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255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128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5465923"/>
                  </a:ext>
                </a:extLst>
              </a:tr>
              <a:tr h="640289">
                <a:tc>
                  <a:txBody>
                    <a:bodyPr/>
                    <a:lstStyle/>
                    <a:p>
                      <a:pPr marL="8890" marR="104140" algn="just">
                        <a:lnSpc>
                          <a:spcPts val="96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 в возрасте от 5 до 18 лет, имеющих право на получение дополнительного образования в рамках персонифицированного финансирования в общей численности детей в возрасте от 5 до 18 лет, %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20891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R="185420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255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27000" marR="12128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20  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33318439"/>
                  </a:ext>
                </a:extLst>
              </a:tr>
            </a:tbl>
          </a:graphicData>
        </a:graphic>
      </p:graphicFrame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C7EC57D4-B86A-A0C9-8382-63B869F5AC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40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045906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" y="145885"/>
            <a:ext cx="685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Муниципальная программа</a:t>
            </a:r>
            <a:b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«Развитие образования городского округа</a:t>
            </a:r>
          </a:p>
          <a:p>
            <a:pPr algn="ctr"/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Семеновский на 2018-2026 годы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67030" y="3567497"/>
          <a:ext cx="6248400" cy="1394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367030" y="7996047"/>
          <a:ext cx="6248400" cy="102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2230" y="990600"/>
            <a:ext cx="679577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бесплатного горячего питания обучающихся,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получающих начальное общее образование в муниципальных образовательных организациях городского округа Семеновский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096" y="3572259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</a:t>
            </a: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91554" y="4813289"/>
            <a:ext cx="593712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Дополнительное финансовое обеспечение мероприятий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организации бесплатного горячего питания обучающихся,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получающих начальное общее образование в муниципальных образовательных организациях городского округа Семеновский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096" y="4972434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75971" y="6086859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0" algn="ctr"/>
              </a:tabLst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0" algn="ct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任意多边形 70">
            <a:extLst>
              <a:ext uri="{FF2B5EF4-FFF2-40B4-BE49-F238E27FC236}">
                <a16:creationId xmlns:a16="http://schemas.microsoft.com/office/drawing/2014/main" id="{48286FC3-4BD2-BDBD-FC43-09D355CED584}"/>
              </a:ext>
            </a:extLst>
          </p:cNvPr>
          <p:cNvSpPr>
            <a:spLocks/>
          </p:cNvSpPr>
          <p:nvPr/>
        </p:nvSpPr>
        <p:spPr bwMode="auto">
          <a:xfrm rot="5400000">
            <a:off x="482458" y="1761697"/>
            <a:ext cx="1761393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rgbClr val="C00000"/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19" name="任意多边形 78">
            <a:extLst>
              <a:ext uri="{FF2B5EF4-FFF2-40B4-BE49-F238E27FC236}">
                <a16:creationId xmlns:a16="http://schemas.microsoft.com/office/drawing/2014/main" id="{DBCD10F7-4FD2-1775-C9B8-29923422D540}"/>
              </a:ext>
            </a:extLst>
          </p:cNvPr>
          <p:cNvSpPr>
            <a:spLocks/>
          </p:cNvSpPr>
          <p:nvPr/>
        </p:nvSpPr>
        <p:spPr bwMode="auto">
          <a:xfrm rot="5400000">
            <a:off x="2580429" y="1773970"/>
            <a:ext cx="1761394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22" name="任意多边形 70">
            <a:extLst>
              <a:ext uri="{FF2B5EF4-FFF2-40B4-BE49-F238E27FC236}">
                <a16:creationId xmlns:a16="http://schemas.microsoft.com/office/drawing/2014/main" id="{70D1114A-4A5C-2BE3-90F6-D5CADFB19F7D}"/>
              </a:ext>
            </a:extLst>
          </p:cNvPr>
          <p:cNvSpPr>
            <a:spLocks/>
          </p:cNvSpPr>
          <p:nvPr/>
        </p:nvSpPr>
        <p:spPr bwMode="auto">
          <a:xfrm rot="5400000">
            <a:off x="4713755" y="1736066"/>
            <a:ext cx="1761393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rgbClr val="C00000"/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25" name="任意多边形 70">
            <a:extLst>
              <a:ext uri="{FF2B5EF4-FFF2-40B4-BE49-F238E27FC236}">
                <a16:creationId xmlns:a16="http://schemas.microsoft.com/office/drawing/2014/main" id="{9D4ACA4F-2BED-AA6A-4BCC-324F04AA5BD4}"/>
              </a:ext>
            </a:extLst>
          </p:cNvPr>
          <p:cNvSpPr>
            <a:spLocks/>
          </p:cNvSpPr>
          <p:nvPr/>
        </p:nvSpPr>
        <p:spPr bwMode="auto">
          <a:xfrm rot="5400000">
            <a:off x="419013" y="6131438"/>
            <a:ext cx="1761393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rgbClr val="C00000"/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86F1CD-41B4-CF10-2810-E59B959EC64A}"/>
              </a:ext>
            </a:extLst>
          </p:cNvPr>
          <p:cNvSpPr txBox="1"/>
          <p:nvPr/>
        </p:nvSpPr>
        <p:spPr>
          <a:xfrm>
            <a:off x="-1330847" y="6416940"/>
            <a:ext cx="5261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8,1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2024 году</a:t>
            </a:r>
            <a:endParaRPr lang="ru-RU" dirty="0"/>
          </a:p>
        </p:txBody>
      </p:sp>
      <p:sp>
        <p:nvSpPr>
          <p:cNvPr id="28" name="任意多边形 78">
            <a:extLst>
              <a:ext uri="{FF2B5EF4-FFF2-40B4-BE49-F238E27FC236}">
                <a16:creationId xmlns:a16="http://schemas.microsoft.com/office/drawing/2014/main" id="{EA6ED5EB-6600-B746-C104-B4F450820481}"/>
              </a:ext>
            </a:extLst>
          </p:cNvPr>
          <p:cNvSpPr>
            <a:spLocks/>
          </p:cNvSpPr>
          <p:nvPr/>
        </p:nvSpPr>
        <p:spPr bwMode="auto">
          <a:xfrm rot="5400000">
            <a:off x="2580429" y="6130468"/>
            <a:ext cx="1761394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568D1A-D91C-D25D-53B0-2880F003F7A8}"/>
              </a:ext>
            </a:extLst>
          </p:cNvPr>
          <p:cNvSpPr txBox="1"/>
          <p:nvPr/>
        </p:nvSpPr>
        <p:spPr>
          <a:xfrm>
            <a:off x="987287" y="6433704"/>
            <a:ext cx="4883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8,3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2025 году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任意多边形 70">
            <a:extLst>
              <a:ext uri="{FF2B5EF4-FFF2-40B4-BE49-F238E27FC236}">
                <a16:creationId xmlns:a16="http://schemas.microsoft.com/office/drawing/2014/main" id="{004876FC-0DDD-B5A5-940F-B7C6A407DA25}"/>
              </a:ext>
            </a:extLst>
          </p:cNvPr>
          <p:cNvSpPr>
            <a:spLocks/>
          </p:cNvSpPr>
          <p:nvPr/>
        </p:nvSpPr>
        <p:spPr bwMode="auto">
          <a:xfrm rot="5400000">
            <a:off x="4803418" y="6130468"/>
            <a:ext cx="1761393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rgbClr val="C00000"/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52C609-1961-AB50-52DA-6E6F8CBF3772}"/>
              </a:ext>
            </a:extLst>
          </p:cNvPr>
          <p:cNvSpPr txBox="1"/>
          <p:nvPr/>
        </p:nvSpPr>
        <p:spPr>
          <a:xfrm>
            <a:off x="3096627" y="6400176"/>
            <a:ext cx="5174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8,2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2026 году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91CB1E-81E1-03B1-10BD-94DAB5C1FD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41</a:t>
            </a:fld>
            <a:endParaRPr lang="ru-RU" spc="-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D4D5C-E838-B548-E367-969A95AE18D9}"/>
              </a:ext>
            </a:extLst>
          </p:cNvPr>
          <p:cNvSpPr txBox="1"/>
          <p:nvPr/>
        </p:nvSpPr>
        <p:spPr>
          <a:xfrm>
            <a:off x="806368" y="1999107"/>
            <a:ext cx="5307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28,4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2025 году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609E0-C1D1-48A7-5BCC-358BCEC2E813}"/>
              </a:ext>
            </a:extLst>
          </p:cNvPr>
          <p:cNvSpPr txBox="1"/>
          <p:nvPr/>
        </p:nvSpPr>
        <p:spPr>
          <a:xfrm>
            <a:off x="2940704" y="1999107"/>
            <a:ext cx="5307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28,2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2026 году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E351A-83D5-BADE-7E04-78F4F8287E91}"/>
              </a:ext>
            </a:extLst>
          </p:cNvPr>
          <p:cNvSpPr txBox="1"/>
          <p:nvPr/>
        </p:nvSpPr>
        <p:spPr>
          <a:xfrm>
            <a:off x="-1330847" y="2005455"/>
            <a:ext cx="5307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27,7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2024 году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42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6827172" y="6928269"/>
          <a:ext cx="2849549" cy="281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9875" y="642937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875" y="932497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711" y="2699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образования городского округа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Семеновский на 2018-2026 годы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250" y="4584413"/>
            <a:ext cx="6667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  <a:tabLst>
                <a:tab pos="3429000" algn="ctr"/>
              </a:tabLst>
            </a:pP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Муниципальное бюджетное </a:t>
            </a:r>
          </a:p>
          <a:p>
            <a:pPr marL="270510">
              <a:spcAft>
                <a:spcPts val="0"/>
              </a:spcAft>
              <a:tabLst>
                <a:tab pos="3429000" algn="ctr"/>
              </a:tabLst>
            </a:pP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учреждение дополнительного                     </a:t>
            </a:r>
          </a:p>
          <a:p>
            <a:pPr marL="270510">
              <a:spcAft>
                <a:spcPts val="0"/>
              </a:spcAft>
              <a:tabLst>
                <a:tab pos="3429000" algn="ctr"/>
              </a:tabLst>
            </a:pP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образования детей                                </a:t>
            </a:r>
          </a:p>
          <a:p>
            <a:pPr marL="270510">
              <a:spcAft>
                <a:spcPts val="0"/>
              </a:spcAft>
              <a:tabLst>
                <a:tab pos="3429000" algn="ctr"/>
              </a:tabLst>
            </a:pP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«Центр детского творчества»                </a:t>
            </a:r>
            <a:endParaRPr lang="ru-RU" sz="16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469" y="4535021"/>
            <a:ext cx="32557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  <a:tabLst>
                <a:tab pos="3429000" algn="ctr"/>
              </a:tabLst>
            </a:pP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Муниципальное бюджетное учреждение «Физкультурно-оздоровительный комплекс</a:t>
            </a:r>
          </a:p>
          <a:p>
            <a:pPr marL="270510">
              <a:spcAft>
                <a:spcPts val="0"/>
              </a:spcAft>
              <a:tabLst>
                <a:tab pos="3429000" algn="ctr"/>
              </a:tabLst>
            </a:pP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 Семенов Нижегородской </a:t>
            </a:r>
            <a:endParaRPr lang="ru-RU" sz="16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Схема 30">
            <a:extLst>
              <a:ext uri="{FF2B5EF4-FFF2-40B4-BE49-F238E27FC236}">
                <a16:creationId xmlns:a16="http://schemas.microsoft.com/office/drawing/2014/main" id="{6F18FE3C-419B-955F-0234-FBA191AF7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073953"/>
              </p:ext>
            </p:extLst>
          </p:nvPr>
        </p:nvGraphicFramePr>
        <p:xfrm>
          <a:off x="269874" y="6019801"/>
          <a:ext cx="3277233" cy="235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C2622EF0-94C5-65E4-FA64-9B5971513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32587"/>
              </p:ext>
            </p:extLst>
          </p:nvPr>
        </p:nvGraphicFramePr>
        <p:xfrm>
          <a:off x="3711864" y="6019801"/>
          <a:ext cx="2991809" cy="235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69EBF31-F85B-3D3D-02B4-11AE0B19D4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42</a:t>
            </a:fld>
            <a:endParaRPr lang="ru-RU" spc="-1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62ED3CFF-0A98-9318-D84C-48ABF906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1" y="1063502"/>
            <a:ext cx="5288679" cy="34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9911" y="3291925"/>
            <a:ext cx="678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 функционирования модели персонифицированного финансирования дополнительного образования детей (млн. рублей)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74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трелка: пятиугольник 38">
            <a:extLst>
              <a:ext uri="{FF2B5EF4-FFF2-40B4-BE49-F238E27FC236}">
                <a16:creationId xmlns:a16="http://schemas.microsoft.com/office/drawing/2014/main" id="{DBC78C0F-9CC1-6CA4-CA7C-D137BFE70A19}"/>
              </a:ext>
            </a:extLst>
          </p:cNvPr>
          <p:cNvSpPr/>
          <p:nvPr/>
        </p:nvSpPr>
        <p:spPr>
          <a:xfrm>
            <a:off x="331133" y="7645660"/>
            <a:ext cx="2747381" cy="1164703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пятиугольник 32">
            <a:extLst>
              <a:ext uri="{FF2B5EF4-FFF2-40B4-BE49-F238E27FC236}">
                <a16:creationId xmlns:a16="http://schemas.microsoft.com/office/drawing/2014/main" id="{7E2AB475-DA32-14B4-A69B-5A2696788FEC}"/>
              </a:ext>
            </a:extLst>
          </p:cNvPr>
          <p:cNvSpPr/>
          <p:nvPr/>
        </p:nvSpPr>
        <p:spPr>
          <a:xfrm>
            <a:off x="331133" y="6194141"/>
            <a:ext cx="2747381" cy="1164703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33A7CB35-33F6-7DAD-837D-63FDB35680D8}"/>
              </a:ext>
            </a:extLst>
          </p:cNvPr>
          <p:cNvSpPr/>
          <p:nvPr/>
        </p:nvSpPr>
        <p:spPr>
          <a:xfrm>
            <a:off x="294400" y="4816552"/>
            <a:ext cx="2747381" cy="1164703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пятиугольник 34">
            <a:extLst>
              <a:ext uri="{FF2B5EF4-FFF2-40B4-BE49-F238E27FC236}">
                <a16:creationId xmlns:a16="http://schemas.microsoft.com/office/drawing/2014/main" id="{C6A51B62-59F3-F559-3999-775A28D2DC4D}"/>
              </a:ext>
            </a:extLst>
          </p:cNvPr>
          <p:cNvSpPr/>
          <p:nvPr/>
        </p:nvSpPr>
        <p:spPr>
          <a:xfrm>
            <a:off x="294400" y="3356190"/>
            <a:ext cx="2747381" cy="1164703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пятиугольник 26">
            <a:extLst>
              <a:ext uri="{FF2B5EF4-FFF2-40B4-BE49-F238E27FC236}">
                <a16:creationId xmlns:a16="http://schemas.microsoft.com/office/drawing/2014/main" id="{5EB6807D-6212-C0C2-5C2D-220DF75F45F8}"/>
              </a:ext>
            </a:extLst>
          </p:cNvPr>
          <p:cNvSpPr/>
          <p:nvPr/>
        </p:nvSpPr>
        <p:spPr>
          <a:xfrm>
            <a:off x="263000" y="1753357"/>
            <a:ext cx="2747381" cy="1164703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17038" y="13086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образования городского округа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Семеновский на 2018-2026 годы</a:t>
            </a:r>
          </a:p>
        </p:txBody>
      </p:sp>
      <p:sp>
        <p:nvSpPr>
          <p:cNvPr id="6" name="Text Box 751"/>
          <p:cNvSpPr txBox="1">
            <a:spLocks noChangeArrowheads="1"/>
          </p:cNvSpPr>
          <p:nvPr/>
        </p:nvSpPr>
        <p:spPr bwMode="auto">
          <a:xfrm>
            <a:off x="202349" y="6349308"/>
            <a:ext cx="3261239" cy="132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год – 1,5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751"/>
          <p:cNvSpPr txBox="1">
            <a:spLocks noChangeArrowheads="1"/>
          </p:cNvSpPr>
          <p:nvPr/>
        </p:nvSpPr>
        <p:spPr bwMode="auto">
          <a:xfrm>
            <a:off x="162984" y="4897024"/>
            <a:ext cx="3736048" cy="16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год – 1,5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751"/>
          <p:cNvSpPr txBox="1">
            <a:spLocks noChangeArrowheads="1"/>
          </p:cNvSpPr>
          <p:nvPr/>
        </p:nvSpPr>
        <p:spPr bwMode="auto">
          <a:xfrm>
            <a:off x="129457" y="3466055"/>
            <a:ext cx="3485086" cy="114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год – 2,8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751"/>
          <p:cNvSpPr txBox="1">
            <a:spLocks noChangeArrowheads="1"/>
          </p:cNvSpPr>
          <p:nvPr/>
        </p:nvSpPr>
        <p:spPr bwMode="auto">
          <a:xfrm>
            <a:off x="112672" y="1837462"/>
            <a:ext cx="3502065" cy="12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год – </a:t>
            </a:r>
            <a:r>
              <a:rPr lang="ru-RU" sz="1400" b="1" spc="-5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0,2</a:t>
            </a: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 год – 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 год – </a:t>
            </a:r>
            <a:r>
              <a:rPr lang="ru-RU" sz="1400" b="1" spc="-5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020233" y="1005047"/>
            <a:ext cx="4584653" cy="861774"/>
          </a:xfrm>
          <a:prstGeom prst="rect">
            <a:avLst/>
          </a:prstGeom>
          <a:gradFill>
            <a:gsLst>
              <a:gs pos="34078">
                <a:schemeClr val="accent1">
                  <a:lumMod val="20000"/>
                  <a:lumOff val="80000"/>
                  <a:alpha val="2000"/>
                </a:schemeClr>
              </a:gs>
              <a:gs pos="100000">
                <a:schemeClr val="accent1">
                  <a:lumMod val="20000"/>
                  <a:lumOff val="80000"/>
                  <a:alpha val="2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Национальный проект «ОБРАЗОВАНИЕ»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городском округе Семеновский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458788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3687603" y="1620598"/>
            <a:ext cx="31533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Федеральный проект «Современная школа»: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центров образования цифрового и гуманитарного, естественно-научного и  технического профилей "Точка роста"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915988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3713313" y="2988145"/>
            <a:ext cx="29383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Федеральный проект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«Успех каждого ребенка»: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бновление материально-технической базы для организации учебно-исследовательской, научно-практической, творческой деятельности, занятий физической культурой и спортом в образовательных организациях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0" y="1373188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3700402" y="4885888"/>
            <a:ext cx="30250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новых мест в образовательных организациях различных типов для реализации дополнительных общеразвивающих программ  всех направленностей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0" y="1830388"/>
            <a:ext cx="6858000" cy="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3741385" y="6176783"/>
            <a:ext cx="277411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Федеральный проект «Цифровая образовательная среда»: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центров цифрового образования детей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5D3E5F4E-EAAC-8C04-AC22-14202076A8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43</a:t>
            </a:fld>
            <a:endParaRPr lang="ru-RU" spc="-100" dirty="0"/>
          </a:p>
        </p:txBody>
      </p:sp>
      <p:sp>
        <p:nvSpPr>
          <p:cNvPr id="30" name="Text Box 751">
            <a:extLst>
              <a:ext uri="{FF2B5EF4-FFF2-40B4-BE49-F238E27FC236}">
                <a16:creationId xmlns:a16="http://schemas.microsoft.com/office/drawing/2014/main" id="{C0BAA1B6-7DFB-190E-8BF1-ABE572456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2" y="7766530"/>
            <a:ext cx="3464190" cy="119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год – 3,2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 год – 3,2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spc="-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 год – 3,0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400" b="1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5425">
              <a:spcBef>
                <a:spcPts val="91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9CD281E2-1288-DF82-C0D5-E53AF3AC4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650" y="7315650"/>
            <a:ext cx="3209719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Федеральный проект «Патриотическое воспитание граждан Российской Федерации: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Стрелка: шеврон 31">
            <a:extLst>
              <a:ext uri="{FF2B5EF4-FFF2-40B4-BE49-F238E27FC236}">
                <a16:creationId xmlns:a16="http://schemas.microsoft.com/office/drawing/2014/main" id="{95E03C6F-C4FB-7091-782D-0D5148A8CBA4}"/>
              </a:ext>
            </a:extLst>
          </p:cNvPr>
          <p:cNvSpPr/>
          <p:nvPr/>
        </p:nvSpPr>
        <p:spPr>
          <a:xfrm>
            <a:off x="3041781" y="1944937"/>
            <a:ext cx="587311" cy="807353"/>
          </a:xfrm>
          <a:prstGeom prst="chevr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Стрелка: шеврон 35">
            <a:extLst>
              <a:ext uri="{FF2B5EF4-FFF2-40B4-BE49-F238E27FC236}">
                <a16:creationId xmlns:a16="http://schemas.microsoft.com/office/drawing/2014/main" id="{A1AA7932-349A-8948-0EF0-512780CE1FFD}"/>
              </a:ext>
            </a:extLst>
          </p:cNvPr>
          <p:cNvSpPr/>
          <p:nvPr/>
        </p:nvSpPr>
        <p:spPr>
          <a:xfrm>
            <a:off x="3043781" y="3503637"/>
            <a:ext cx="587311" cy="807353"/>
          </a:xfrm>
          <a:prstGeom prst="chevr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Стрелка: шеврон 36">
            <a:extLst>
              <a:ext uri="{FF2B5EF4-FFF2-40B4-BE49-F238E27FC236}">
                <a16:creationId xmlns:a16="http://schemas.microsoft.com/office/drawing/2014/main" id="{422136ED-CC1C-F4D0-5DBA-5A138F8183A0}"/>
              </a:ext>
            </a:extLst>
          </p:cNvPr>
          <p:cNvSpPr/>
          <p:nvPr/>
        </p:nvSpPr>
        <p:spPr>
          <a:xfrm>
            <a:off x="3010381" y="4980169"/>
            <a:ext cx="587311" cy="807353"/>
          </a:xfrm>
          <a:prstGeom prst="chevr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Стрелка: шеврон 37">
            <a:extLst>
              <a:ext uri="{FF2B5EF4-FFF2-40B4-BE49-F238E27FC236}">
                <a16:creationId xmlns:a16="http://schemas.microsoft.com/office/drawing/2014/main" id="{7865CBA3-96AD-DE6B-2C8D-9685B734E8DB}"/>
              </a:ext>
            </a:extLst>
          </p:cNvPr>
          <p:cNvSpPr/>
          <p:nvPr/>
        </p:nvSpPr>
        <p:spPr>
          <a:xfrm>
            <a:off x="3022339" y="6352733"/>
            <a:ext cx="587311" cy="807353"/>
          </a:xfrm>
          <a:prstGeom prst="chevr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шеврон 39">
            <a:extLst>
              <a:ext uri="{FF2B5EF4-FFF2-40B4-BE49-F238E27FC236}">
                <a16:creationId xmlns:a16="http://schemas.microsoft.com/office/drawing/2014/main" id="{7C912EB7-27B5-5532-4F4D-3B6C9625F1C2}"/>
              </a:ext>
            </a:extLst>
          </p:cNvPr>
          <p:cNvSpPr/>
          <p:nvPr/>
        </p:nvSpPr>
        <p:spPr>
          <a:xfrm>
            <a:off x="3010380" y="7772014"/>
            <a:ext cx="587311" cy="807353"/>
          </a:xfrm>
          <a:prstGeom prst="chevr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11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1000" y="105727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6243" y="6569224"/>
            <a:ext cx="6629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Дошкольные образовательные                    Общеобразовательные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       организации:                                          организации: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2024 год – МДОУ детский сад №4         2024 год – МБОУ «И-Заборская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                         «Малышок»                                     основная школа»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2025 год – МДОУ детский сад №5         2025 год – МБОУ «Школа №3» 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                          «Улыбка»                                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2026 год - МДОУ детский сад №9          2026 год - МБОУ «Школа №1»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                          «Ромашка»                                              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30" y="109431"/>
            <a:ext cx="6858000" cy="784830"/>
          </a:xfrm>
          <a:prstGeom prst="rect">
            <a:avLst/>
          </a:prstGeom>
          <a:gradFill>
            <a:gsLst>
              <a:gs pos="0">
                <a:srgbClr val="F5F8FD"/>
              </a:gs>
              <a:gs pos="0">
                <a:srgbClr val="F5F8FD"/>
              </a:gs>
              <a:gs pos="0">
                <a:srgbClr val="F5F8FD"/>
              </a:gs>
              <a:gs pos="1000">
                <a:srgbClr val="F5F8FD"/>
              </a:gs>
              <a:gs pos="5000">
                <a:srgbClr val="F5F8FD">
                  <a:alpha val="3000"/>
                </a:srgbClr>
              </a:gs>
              <a:gs pos="2000">
                <a:srgbClr val="F5F8FD"/>
              </a:gs>
              <a:gs pos="0">
                <a:srgbClr val="F5F8FD">
                  <a:alpha val="31000"/>
                </a:srgbClr>
              </a:gs>
              <a:gs pos="0">
                <a:srgbClr val="F5F8FD"/>
              </a:gs>
              <a:gs pos="0">
                <a:srgbClr val="F5F8FD"/>
              </a:gs>
              <a:gs pos="0">
                <a:srgbClr val="F5F8FD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Муниципальная программа</a:t>
            </a:r>
            <a:br>
              <a:rPr lang="ru-RU" sz="15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«Развитие образования городского округа</a:t>
            </a:r>
          </a:p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Семеновский на 2018-2026 годы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5F51F-72A7-2337-9800-30E06720389B}"/>
              </a:ext>
            </a:extLst>
          </p:cNvPr>
          <p:cNvSpPr txBox="1"/>
          <p:nvPr/>
        </p:nvSpPr>
        <p:spPr>
          <a:xfrm>
            <a:off x="-132388" y="1072103"/>
            <a:ext cx="7247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Капитальный ремонт образовательных организаций  в рамках государственной программы Нижегородской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2FFCF-AE5C-0846-161E-536145A5373E}"/>
              </a:ext>
            </a:extLst>
          </p:cNvPr>
          <p:cNvSpPr txBox="1"/>
          <p:nvPr/>
        </p:nvSpPr>
        <p:spPr>
          <a:xfrm>
            <a:off x="1875212" y="1778885"/>
            <a:ext cx="6529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2024 год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–</a:t>
            </a:r>
          </a:p>
          <a:p>
            <a:pPr lvl="0" algn="ctr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13,8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млн.рублей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ctr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детские сады – 5,5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млн.рублей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ctr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-школы – 8,3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млн.рублей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076A0-068A-577E-C92D-5EEB1EF5045F}"/>
              </a:ext>
            </a:extLst>
          </p:cNvPr>
          <p:cNvSpPr txBox="1"/>
          <p:nvPr/>
        </p:nvSpPr>
        <p:spPr>
          <a:xfrm>
            <a:off x="4133183" y="3130271"/>
            <a:ext cx="2842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2025 год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–</a:t>
            </a:r>
          </a:p>
          <a:p>
            <a:pPr lvl="0" algn="ctr"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13,8 </a:t>
            </a:r>
            <a:r>
              <a:rPr lang="ru-RU" sz="1800" b="1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млн.рублей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lvl="0" indent="-285750" algn="ctr">
              <a:buFontTx/>
              <a:buChar char="-"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детские сады – 5,5 млн. рублей</a:t>
            </a:r>
          </a:p>
          <a:p>
            <a:pPr marL="285750" lvl="0" indent="-285750" algn="ctr">
              <a:buFontTx/>
              <a:buChar char="-"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-школы – 8,3 млн. рублей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C35A9-5B96-A248-CDAE-425BC623ACED}"/>
              </a:ext>
            </a:extLst>
          </p:cNvPr>
          <p:cNvSpPr txBox="1"/>
          <p:nvPr/>
        </p:nvSpPr>
        <p:spPr>
          <a:xfrm>
            <a:off x="3794128" y="4897786"/>
            <a:ext cx="32746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2026 год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–</a:t>
            </a:r>
          </a:p>
          <a:p>
            <a:pPr lvl="0" algn="ctr"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13,8 </a:t>
            </a:r>
            <a:r>
              <a:rPr lang="ru-RU" sz="1800" b="1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млн.рублей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ctr"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детские сады – 5,5 млн. рублей</a:t>
            </a:r>
          </a:p>
          <a:p>
            <a:pPr lvl="0" algn="ctr"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-школы – 8,3 млн. рублей</a:t>
            </a:r>
          </a:p>
        </p:txBody>
      </p:sp>
      <p:grpSp>
        <p:nvGrpSpPr>
          <p:cNvPr id="18" name="组合 7">
            <a:extLst>
              <a:ext uri="{FF2B5EF4-FFF2-40B4-BE49-F238E27FC236}">
                <a16:creationId xmlns:a16="http://schemas.microsoft.com/office/drawing/2014/main" id="{A0C41B37-5AA9-A594-FBAE-7DE80CEC0746}"/>
              </a:ext>
            </a:extLst>
          </p:cNvPr>
          <p:cNvGrpSpPr/>
          <p:nvPr/>
        </p:nvGrpSpPr>
        <p:grpSpPr>
          <a:xfrm>
            <a:off x="50405" y="1919708"/>
            <a:ext cx="4717138" cy="3532520"/>
            <a:chOff x="1384803" y="1355618"/>
            <a:chExt cx="6289515" cy="4710027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85EFE37-387C-EE21-E64B-CAB5816D0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59" y="5671220"/>
              <a:ext cx="3709159" cy="5008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</p:cxnSp>
        <p:grpSp>
          <p:nvGrpSpPr>
            <p:cNvPr id="21" name="组合 10">
              <a:extLst>
                <a:ext uri="{FF2B5EF4-FFF2-40B4-BE49-F238E27FC236}">
                  <a16:creationId xmlns:a16="http://schemas.microsoft.com/office/drawing/2014/main" id="{EB699175-17C4-98C4-A7CD-B71069AC35AB}"/>
                </a:ext>
              </a:extLst>
            </p:cNvPr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1C130624-9362-6AB8-B785-B289AC612EFB}"/>
                  </a:ext>
                </a:extLst>
              </p:cNvPr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D51E1CF3-2F00-0F90-F6D9-65A01ADB2AD0}"/>
                  </a:ext>
                </a:extLst>
              </p:cNvPr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EBEE605C-653F-1AED-3D0F-56DCC5BD1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572" y="1708633"/>
              <a:ext cx="2923932" cy="18567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</p:cxnSp>
        <p:sp>
          <p:nvSpPr>
            <p:cNvPr id="24" name="任意多边形 13">
              <a:extLst>
                <a:ext uri="{FF2B5EF4-FFF2-40B4-BE49-F238E27FC236}">
                  <a16:creationId xmlns:a16="http://schemas.microsoft.com/office/drawing/2014/main" id="{C72EBD03-8853-C703-1310-121D1AFEACA4}"/>
                </a:ext>
              </a:extLst>
            </p:cNvPr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4378">
                <a:defRPr/>
              </a:pPr>
              <a:endParaRPr lang="zh-CN" altLang="en-US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26" name="组合 15">
              <a:extLst>
                <a:ext uri="{FF2B5EF4-FFF2-40B4-BE49-F238E27FC236}">
                  <a16:creationId xmlns:a16="http://schemas.microsoft.com/office/drawing/2014/main" id="{B568F0DB-C20D-F0A2-6463-7D667C4B03F6}"/>
                </a:ext>
              </a:extLst>
            </p:cNvPr>
            <p:cNvGrpSpPr/>
            <p:nvPr/>
          </p:nvGrpSpPr>
          <p:grpSpPr>
            <a:xfrm>
              <a:off x="4775537" y="3334124"/>
              <a:ext cx="819955" cy="726710"/>
              <a:chOff x="3295850" y="2263222"/>
              <a:chExt cx="2643765" cy="2343151"/>
            </a:xfrm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CFC4611F-466D-5B9C-8D12-D24E031CEE35}"/>
                  </a:ext>
                </a:extLst>
              </p:cNvPr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0433519D-A5FC-5BF2-37C4-738AD1581D98}"/>
                  </a:ext>
                </a:extLst>
              </p:cNvPr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组合 17">
              <a:extLst>
                <a:ext uri="{FF2B5EF4-FFF2-40B4-BE49-F238E27FC236}">
                  <a16:creationId xmlns:a16="http://schemas.microsoft.com/office/drawing/2014/main" id="{D2F8C0FF-D07F-3BD1-69E2-20F24AE5ABB9}"/>
                </a:ext>
              </a:extLst>
            </p:cNvPr>
            <p:cNvGrpSpPr/>
            <p:nvPr/>
          </p:nvGrpSpPr>
          <p:grpSpPr>
            <a:xfrm>
              <a:off x="3156467" y="1355618"/>
              <a:ext cx="819955" cy="726710"/>
              <a:chOff x="3295850" y="2263221"/>
              <a:chExt cx="2643765" cy="2343151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9862267-4361-6B77-E51A-9D6C4916C7C1}"/>
                  </a:ext>
                </a:extLst>
              </p:cNvPr>
              <p:cNvSpPr/>
              <p:nvPr/>
            </p:nvSpPr>
            <p:spPr bwMode="auto">
              <a:xfrm rot="10800000">
                <a:off x="3295850" y="2263221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47CF252D-20B4-B4E2-5908-9FEF8C0F39F5}"/>
                  </a:ext>
                </a:extLst>
              </p:cNvPr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18">
              <a:extLst>
                <a:ext uri="{FF2B5EF4-FFF2-40B4-BE49-F238E27FC236}">
                  <a16:creationId xmlns:a16="http://schemas.microsoft.com/office/drawing/2014/main" id="{2F6A6791-D06E-DF35-DF28-8938B8DF0864}"/>
                </a:ext>
              </a:extLst>
            </p:cNvPr>
            <p:cNvGrpSpPr/>
            <p:nvPr/>
          </p:nvGrpSpPr>
          <p:grpSpPr>
            <a:xfrm>
              <a:off x="3128624" y="5338935"/>
              <a:ext cx="819955" cy="726710"/>
              <a:chOff x="3295850" y="2263222"/>
              <a:chExt cx="2643765" cy="2343151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A67C4398-C704-EA95-3A78-B2123F1A43AB}"/>
                  </a:ext>
                </a:extLst>
              </p:cNvPr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3870765A-9640-7615-1915-EA94628202D5}"/>
                  </a:ext>
                </a:extLst>
              </p:cNvPr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8">
                  <a:defRPr/>
                </a:pPr>
                <a:endParaRPr lang="zh-CN" altLang="en-US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A83BECB-4391-C2EE-5B69-F63616A80AB7}"/>
                </a:ext>
              </a:extLst>
            </p:cNvPr>
            <p:cNvSpPr/>
            <p:nvPr/>
          </p:nvSpPr>
          <p:spPr bwMode="auto">
            <a:xfrm rot="10800000">
              <a:off x="1384803" y="2212430"/>
              <a:ext cx="3251219" cy="29892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8">
                <a:defRPr/>
              </a:pPr>
              <a:endParaRPr lang="zh-CN" altLang="en-US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1" name="文本框 88">
              <a:extLst>
                <a:ext uri="{FF2B5EF4-FFF2-40B4-BE49-F238E27FC236}">
                  <a16:creationId xmlns:a16="http://schemas.microsoft.com/office/drawing/2014/main" id="{66CD7960-E20F-A6F0-0528-99A60E10708E}"/>
                </a:ext>
              </a:extLst>
            </p:cNvPr>
            <p:cNvSpPr txBox="1"/>
            <p:nvPr/>
          </p:nvSpPr>
          <p:spPr>
            <a:xfrm>
              <a:off x="3127543" y="1467551"/>
              <a:ext cx="8763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altLang="zh-CN" sz="21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21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文本框 89">
              <a:extLst>
                <a:ext uri="{FF2B5EF4-FFF2-40B4-BE49-F238E27FC236}">
                  <a16:creationId xmlns:a16="http://schemas.microsoft.com/office/drawing/2014/main" id="{86B768A7-7748-4425-603F-387D3D7A7FD7}"/>
                </a:ext>
              </a:extLst>
            </p:cNvPr>
            <p:cNvSpPr txBox="1"/>
            <p:nvPr/>
          </p:nvSpPr>
          <p:spPr>
            <a:xfrm>
              <a:off x="3099701" y="5440680"/>
              <a:ext cx="8763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altLang="zh-CN" sz="21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zh-CN" altLang="en-US" sz="21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文本框 92">
              <a:extLst>
                <a:ext uri="{FF2B5EF4-FFF2-40B4-BE49-F238E27FC236}">
                  <a16:creationId xmlns:a16="http://schemas.microsoft.com/office/drawing/2014/main" id="{BD7E2252-9EBF-2FE6-88F2-D737FC708DB1}"/>
                </a:ext>
              </a:extLst>
            </p:cNvPr>
            <p:cNvSpPr txBox="1"/>
            <p:nvPr/>
          </p:nvSpPr>
          <p:spPr>
            <a:xfrm>
              <a:off x="4752203" y="3439987"/>
              <a:ext cx="8763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altLang="zh-CN" sz="21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21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文本框 116">
              <a:extLst>
                <a:ext uri="{FF2B5EF4-FFF2-40B4-BE49-F238E27FC236}">
                  <a16:creationId xmlns:a16="http://schemas.microsoft.com/office/drawing/2014/main" id="{30A1F931-8B4B-2F9F-168F-2F6D82E2C208}"/>
                </a:ext>
              </a:extLst>
            </p:cNvPr>
            <p:cNvSpPr txBox="1"/>
            <p:nvPr/>
          </p:nvSpPr>
          <p:spPr>
            <a:xfrm>
              <a:off x="2453099" y="3670959"/>
              <a:ext cx="1795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endParaRPr lang="zh-CN" altLang="en-US" sz="1200" u="sng" kern="0" dirty="0">
                <a:solidFill>
                  <a:srgbClr val="18478F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FD72C3DA-E616-69BE-A53F-80A5C553C931}"/>
              </a:ext>
            </a:extLst>
          </p:cNvPr>
          <p:cNvSpPr txBox="1"/>
          <p:nvPr/>
        </p:nvSpPr>
        <p:spPr>
          <a:xfrm>
            <a:off x="134220" y="2957512"/>
            <a:ext cx="22005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16E731C-0DC1-DA76-D930-0FC5EEAD63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44</a:t>
            </a:fld>
            <a:endParaRPr lang="ru-RU" spc="-100" dirty="0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1CC41E7C-FC36-40C9-5E5A-0D4FAD12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7" y="2700729"/>
            <a:ext cx="1961687" cy="1961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7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" y="145885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образования городского округа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Семеновский на 2018-2026 годы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67030" y="3567497"/>
          <a:ext cx="6248400" cy="1394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2230" y="823778"/>
            <a:ext cx="679577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мероприятий по исполнению требований по антитеррористической защищенности объектов образования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096" y="3572259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</a:t>
            </a: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62864" y="7174949"/>
            <a:ext cx="59371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096" y="4972434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75971" y="6086859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0" algn="ctr"/>
              </a:tabLst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kumimoji="0" lang="ru-RU" altLang="ru-RU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0" algn="ct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Google Shape;325;p36">
            <a:extLst>
              <a:ext uri="{FF2B5EF4-FFF2-40B4-BE49-F238E27FC236}">
                <a16:creationId xmlns:a16="http://schemas.microsoft.com/office/drawing/2014/main" id="{C0C1A695-3169-B374-39EC-BC50E0C6B235}"/>
              </a:ext>
            </a:extLst>
          </p:cNvPr>
          <p:cNvSpPr txBox="1"/>
          <p:nvPr/>
        </p:nvSpPr>
        <p:spPr>
          <a:xfrm>
            <a:off x="252012" y="5428503"/>
            <a:ext cx="6429629" cy="218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                  Мероприятия на 2024 год :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800" b="1" dirty="0">
              <a:solidFill>
                <a:schemeClr val="dk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Установка заборов = 6 364,8 тыс. рублей: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- МБОУ «Школа № 3» = 2 126,9 тыс. рублей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- МБОУ «</a:t>
            </a:r>
            <a:r>
              <a:rPr lang="ru-RU" sz="1500" dirty="0" err="1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Сухобезводненская</a:t>
            </a: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средняя школа» = 2 118,9 тыс. рублей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- МБОУ «Ильино-Заборская основная школа» = 2 119,0 тыс. рублей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dk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dk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4" name="任意多边形 70">
            <a:extLst>
              <a:ext uri="{FF2B5EF4-FFF2-40B4-BE49-F238E27FC236}">
                <a16:creationId xmlns:a16="http://schemas.microsoft.com/office/drawing/2014/main" id="{287FA61B-92D8-7CFB-2E5A-65BDED28938D}"/>
              </a:ext>
            </a:extLst>
          </p:cNvPr>
          <p:cNvSpPr>
            <a:spLocks/>
          </p:cNvSpPr>
          <p:nvPr/>
        </p:nvSpPr>
        <p:spPr bwMode="auto">
          <a:xfrm rot="5400000">
            <a:off x="482458" y="1761697"/>
            <a:ext cx="1761393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rgbClr val="C00000"/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E467A-E960-1812-D349-A090A63E7743}"/>
              </a:ext>
            </a:extLst>
          </p:cNvPr>
          <p:cNvSpPr txBox="1"/>
          <p:nvPr/>
        </p:nvSpPr>
        <p:spPr>
          <a:xfrm>
            <a:off x="-770446" y="2039432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6,4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2024 году</a:t>
            </a:r>
            <a:endParaRPr lang="ru-RU" dirty="0"/>
          </a:p>
        </p:txBody>
      </p:sp>
      <p:sp>
        <p:nvSpPr>
          <p:cNvPr id="10" name="任意多边形 78">
            <a:extLst>
              <a:ext uri="{FF2B5EF4-FFF2-40B4-BE49-F238E27FC236}">
                <a16:creationId xmlns:a16="http://schemas.microsoft.com/office/drawing/2014/main" id="{E270D7D3-C2EC-B7AE-9863-A23CA906BC77}"/>
              </a:ext>
            </a:extLst>
          </p:cNvPr>
          <p:cNvSpPr>
            <a:spLocks/>
          </p:cNvSpPr>
          <p:nvPr/>
        </p:nvSpPr>
        <p:spPr bwMode="auto">
          <a:xfrm rot="5400000">
            <a:off x="2580429" y="1773970"/>
            <a:ext cx="1761394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623571-5833-61FD-93C2-D7161A8CD6EF}"/>
              </a:ext>
            </a:extLst>
          </p:cNvPr>
          <p:cNvSpPr txBox="1"/>
          <p:nvPr/>
        </p:nvSpPr>
        <p:spPr>
          <a:xfrm>
            <a:off x="1071411" y="1998973"/>
            <a:ext cx="4777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6,4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2025 году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任意多边形 70">
            <a:extLst>
              <a:ext uri="{FF2B5EF4-FFF2-40B4-BE49-F238E27FC236}">
                <a16:creationId xmlns:a16="http://schemas.microsoft.com/office/drawing/2014/main" id="{334BAC52-CCBE-47B7-17AD-8E8B4C6BFBCE}"/>
              </a:ext>
            </a:extLst>
          </p:cNvPr>
          <p:cNvSpPr>
            <a:spLocks/>
          </p:cNvSpPr>
          <p:nvPr/>
        </p:nvSpPr>
        <p:spPr bwMode="auto">
          <a:xfrm rot="5400000">
            <a:off x="4728184" y="1765600"/>
            <a:ext cx="1761393" cy="1782212"/>
          </a:xfrm>
          <a:custGeom>
            <a:avLst/>
            <a:gdLst>
              <a:gd name="connsiteX0" fmla="*/ 135606 w 5137844"/>
              <a:gd name="connsiteY0" fmla="*/ 1261974 h 2523948"/>
              <a:gd name="connsiteX1" fmla="*/ 162467 w 5137844"/>
              <a:gd name="connsiteY1" fmla="*/ 1378906 h 2523948"/>
              <a:gd name="connsiteX2" fmla="*/ 690261 w 5137844"/>
              <a:gd name="connsiteY2" fmla="*/ 2293610 h 2523948"/>
              <a:gd name="connsiteX3" fmla="*/ 893838 w 5137844"/>
              <a:gd name="connsiteY3" fmla="*/ 2410541 h 2523948"/>
              <a:gd name="connsiteX4" fmla="*/ 1084338 w 5137844"/>
              <a:gd name="connsiteY4" fmla="*/ 2410541 h 2523948"/>
              <a:gd name="connsiteX5" fmla="*/ 1934122 w 5137844"/>
              <a:gd name="connsiteY5" fmla="*/ 2410541 h 2523948"/>
              <a:gd name="connsiteX6" fmla="*/ 1949425 w 5137844"/>
              <a:gd name="connsiteY6" fmla="*/ 2410541 h 2523948"/>
              <a:gd name="connsiteX7" fmla="*/ 1956221 w 5137844"/>
              <a:gd name="connsiteY7" fmla="*/ 2410541 h 2523948"/>
              <a:gd name="connsiteX8" fmla="*/ 2124622 w 5137844"/>
              <a:gd name="connsiteY8" fmla="*/ 2410541 h 2523948"/>
              <a:gd name="connsiteX9" fmla="*/ 2139925 w 5137844"/>
              <a:gd name="connsiteY9" fmla="*/ 2410541 h 2523948"/>
              <a:gd name="connsiteX10" fmla="*/ 2146721 w 5137844"/>
              <a:gd name="connsiteY10" fmla="*/ 2410541 h 2523948"/>
              <a:gd name="connsiteX11" fmla="*/ 2989710 w 5137844"/>
              <a:gd name="connsiteY11" fmla="*/ 2410541 h 2523948"/>
              <a:gd name="connsiteX12" fmla="*/ 2996506 w 5137844"/>
              <a:gd name="connsiteY12" fmla="*/ 2410541 h 2523948"/>
              <a:gd name="connsiteX13" fmla="*/ 3011809 w 5137844"/>
              <a:gd name="connsiteY13" fmla="*/ 2410541 h 2523948"/>
              <a:gd name="connsiteX14" fmla="*/ 3180210 w 5137844"/>
              <a:gd name="connsiteY14" fmla="*/ 2410541 h 2523948"/>
              <a:gd name="connsiteX15" fmla="*/ 3187006 w 5137844"/>
              <a:gd name="connsiteY15" fmla="*/ 2410541 h 2523948"/>
              <a:gd name="connsiteX16" fmla="*/ 3202309 w 5137844"/>
              <a:gd name="connsiteY16" fmla="*/ 2410541 h 2523948"/>
              <a:gd name="connsiteX17" fmla="*/ 4052093 w 5137844"/>
              <a:gd name="connsiteY17" fmla="*/ 2410541 h 2523948"/>
              <a:gd name="connsiteX18" fmla="*/ 4242593 w 5137844"/>
              <a:gd name="connsiteY18" fmla="*/ 2410541 h 2523948"/>
              <a:gd name="connsiteX19" fmla="*/ 4446171 w 5137844"/>
              <a:gd name="connsiteY19" fmla="*/ 2293610 h 2523948"/>
              <a:gd name="connsiteX20" fmla="*/ 4973965 w 5137844"/>
              <a:gd name="connsiteY20" fmla="*/ 1378906 h 2523948"/>
              <a:gd name="connsiteX21" fmla="*/ 4973965 w 5137844"/>
              <a:gd name="connsiteY21" fmla="*/ 1145043 h 2523948"/>
              <a:gd name="connsiteX22" fmla="*/ 4446171 w 5137844"/>
              <a:gd name="connsiteY22" fmla="*/ 230339 h 2523948"/>
              <a:gd name="connsiteX23" fmla="*/ 4242593 w 5137844"/>
              <a:gd name="connsiteY23" fmla="*/ 113407 h 2523948"/>
              <a:gd name="connsiteX24" fmla="*/ 4133871 w 5137844"/>
              <a:gd name="connsiteY24" fmla="*/ 113407 h 2523948"/>
              <a:gd name="connsiteX25" fmla="*/ 4052093 w 5137844"/>
              <a:gd name="connsiteY25" fmla="*/ 113407 h 2523948"/>
              <a:gd name="connsiteX26" fmla="*/ 4050394 w 5137844"/>
              <a:gd name="connsiteY26" fmla="*/ 113407 h 2523948"/>
              <a:gd name="connsiteX27" fmla="*/ 4038503 w 5137844"/>
              <a:gd name="connsiteY27" fmla="*/ 113407 h 2523948"/>
              <a:gd name="connsiteX28" fmla="*/ 4030245 w 5137844"/>
              <a:gd name="connsiteY28" fmla="*/ 113407 h 2523948"/>
              <a:gd name="connsiteX29" fmla="*/ 4006226 w 5137844"/>
              <a:gd name="connsiteY29" fmla="*/ 113407 h 2523948"/>
              <a:gd name="connsiteX30" fmla="*/ 3943371 w 5137844"/>
              <a:gd name="connsiteY30" fmla="*/ 113407 h 2523948"/>
              <a:gd name="connsiteX31" fmla="*/ 3875656 w 5137844"/>
              <a:gd name="connsiteY31" fmla="*/ 113407 h 2523948"/>
              <a:gd name="connsiteX32" fmla="*/ 3839745 w 5137844"/>
              <a:gd name="connsiteY32" fmla="*/ 113407 h 2523948"/>
              <a:gd name="connsiteX33" fmla="*/ 3776065 w 5137844"/>
              <a:gd name="connsiteY33" fmla="*/ 113407 h 2523948"/>
              <a:gd name="connsiteX34" fmla="*/ 3685156 w 5137844"/>
              <a:gd name="connsiteY34" fmla="*/ 113407 h 2523948"/>
              <a:gd name="connsiteX35" fmla="*/ 3659911 w 5137844"/>
              <a:gd name="connsiteY35" fmla="*/ 113407 h 2523948"/>
              <a:gd name="connsiteX36" fmla="*/ 3585565 w 5137844"/>
              <a:gd name="connsiteY36" fmla="*/ 113407 h 2523948"/>
              <a:gd name="connsiteX37" fmla="*/ 3525919 w 5137844"/>
              <a:gd name="connsiteY37" fmla="*/ 113407 h 2523948"/>
              <a:gd name="connsiteX38" fmla="*/ 3469411 w 5137844"/>
              <a:gd name="connsiteY38" fmla="*/ 113407 h 2523948"/>
              <a:gd name="connsiteX39" fmla="*/ 3372816 w 5137844"/>
              <a:gd name="connsiteY39" fmla="*/ 113407 h 2523948"/>
              <a:gd name="connsiteX40" fmla="*/ 3335419 w 5137844"/>
              <a:gd name="connsiteY40" fmla="*/ 113407 h 2523948"/>
              <a:gd name="connsiteX41" fmla="*/ 3202309 w 5137844"/>
              <a:gd name="connsiteY41" fmla="*/ 113407 h 2523948"/>
              <a:gd name="connsiteX42" fmla="*/ 3200246 w 5137844"/>
              <a:gd name="connsiteY42" fmla="*/ 113407 h 2523948"/>
              <a:gd name="connsiteX43" fmla="*/ 3187006 w 5137844"/>
              <a:gd name="connsiteY43" fmla="*/ 113407 h 2523948"/>
              <a:gd name="connsiteX44" fmla="*/ 3185815 w 5137844"/>
              <a:gd name="connsiteY44" fmla="*/ 113407 h 2523948"/>
              <a:gd name="connsiteX45" fmla="*/ 3182316 w 5137844"/>
              <a:gd name="connsiteY45" fmla="*/ 113407 h 2523948"/>
              <a:gd name="connsiteX46" fmla="*/ 3180210 w 5137844"/>
              <a:gd name="connsiteY46" fmla="*/ 113407 h 2523948"/>
              <a:gd name="connsiteX47" fmla="*/ 3163716 w 5137844"/>
              <a:gd name="connsiteY47" fmla="*/ 113407 h 2523948"/>
              <a:gd name="connsiteX48" fmla="*/ 3146643 w 5137844"/>
              <a:gd name="connsiteY48" fmla="*/ 113407 h 2523948"/>
              <a:gd name="connsiteX49" fmla="*/ 3124544 w 5137844"/>
              <a:gd name="connsiteY49" fmla="*/ 113407 h 2523948"/>
              <a:gd name="connsiteX50" fmla="*/ 3070360 w 5137844"/>
              <a:gd name="connsiteY50" fmla="*/ 113407 h 2523948"/>
              <a:gd name="connsiteX51" fmla="*/ 3048262 w 5137844"/>
              <a:gd name="connsiteY51" fmla="*/ 113407 h 2523948"/>
              <a:gd name="connsiteX52" fmla="*/ 3014437 w 5137844"/>
              <a:gd name="connsiteY52" fmla="*/ 113407 h 2523948"/>
              <a:gd name="connsiteX53" fmla="*/ 3011809 w 5137844"/>
              <a:gd name="connsiteY53" fmla="*/ 113407 h 2523948"/>
              <a:gd name="connsiteX54" fmla="*/ 3009746 w 5137844"/>
              <a:gd name="connsiteY54" fmla="*/ 113407 h 2523948"/>
              <a:gd name="connsiteX55" fmla="*/ 2996506 w 5137844"/>
              <a:gd name="connsiteY55" fmla="*/ 113407 h 2523948"/>
              <a:gd name="connsiteX56" fmla="*/ 2995315 w 5137844"/>
              <a:gd name="connsiteY56" fmla="*/ 113407 h 2523948"/>
              <a:gd name="connsiteX57" fmla="*/ 2992338 w 5137844"/>
              <a:gd name="connsiteY57" fmla="*/ 113407 h 2523948"/>
              <a:gd name="connsiteX58" fmla="*/ 2989710 w 5137844"/>
              <a:gd name="connsiteY58" fmla="*/ 113407 h 2523948"/>
              <a:gd name="connsiteX59" fmla="*/ 2987648 w 5137844"/>
              <a:gd name="connsiteY59" fmla="*/ 113407 h 2523948"/>
              <a:gd name="connsiteX60" fmla="*/ 2973216 w 5137844"/>
              <a:gd name="connsiteY60" fmla="*/ 113407 h 2523948"/>
              <a:gd name="connsiteX61" fmla="*/ 2956143 w 5137844"/>
              <a:gd name="connsiteY61" fmla="*/ 113407 h 2523948"/>
              <a:gd name="connsiteX62" fmla="*/ 2944597 w 5137844"/>
              <a:gd name="connsiteY62" fmla="*/ 113407 h 2523948"/>
              <a:gd name="connsiteX63" fmla="*/ 2934044 w 5137844"/>
              <a:gd name="connsiteY63" fmla="*/ 113407 h 2523948"/>
              <a:gd name="connsiteX64" fmla="*/ 2922498 w 5137844"/>
              <a:gd name="connsiteY64" fmla="*/ 113407 h 2523948"/>
              <a:gd name="connsiteX65" fmla="*/ 2879860 w 5137844"/>
              <a:gd name="connsiteY65" fmla="*/ 113407 h 2523948"/>
              <a:gd name="connsiteX66" fmla="*/ 2859294 w 5137844"/>
              <a:gd name="connsiteY66" fmla="*/ 113407 h 2523948"/>
              <a:gd name="connsiteX67" fmla="*/ 2857762 w 5137844"/>
              <a:gd name="connsiteY67" fmla="*/ 113407 h 2523948"/>
              <a:gd name="connsiteX68" fmla="*/ 2837195 w 5137844"/>
              <a:gd name="connsiteY68" fmla="*/ 113407 h 2523948"/>
              <a:gd name="connsiteX69" fmla="*/ 2823937 w 5137844"/>
              <a:gd name="connsiteY69" fmla="*/ 113407 h 2523948"/>
              <a:gd name="connsiteX70" fmla="*/ 2801838 w 5137844"/>
              <a:gd name="connsiteY70" fmla="*/ 113407 h 2523948"/>
              <a:gd name="connsiteX71" fmla="*/ 2756982 w 5137844"/>
              <a:gd name="connsiteY71" fmla="*/ 113407 h 2523948"/>
              <a:gd name="connsiteX72" fmla="*/ 2754097 w 5137844"/>
              <a:gd name="connsiteY72" fmla="*/ 113407 h 2523948"/>
              <a:gd name="connsiteX73" fmla="*/ 2734884 w 5137844"/>
              <a:gd name="connsiteY73" fmla="*/ 113407 h 2523948"/>
              <a:gd name="connsiteX74" fmla="*/ 2731998 w 5137844"/>
              <a:gd name="connsiteY74" fmla="*/ 113407 h 2523948"/>
              <a:gd name="connsiteX75" fmla="*/ 2668794 w 5137844"/>
              <a:gd name="connsiteY75" fmla="*/ 113407 h 2523948"/>
              <a:gd name="connsiteX76" fmla="*/ 2646695 w 5137844"/>
              <a:gd name="connsiteY76" fmla="*/ 113407 h 2523948"/>
              <a:gd name="connsiteX77" fmla="*/ 2636115 w 5137844"/>
              <a:gd name="connsiteY77" fmla="*/ 113407 h 2523948"/>
              <a:gd name="connsiteX78" fmla="*/ 2614017 w 5137844"/>
              <a:gd name="connsiteY78" fmla="*/ 113407 h 2523948"/>
              <a:gd name="connsiteX79" fmla="*/ 2566482 w 5137844"/>
              <a:gd name="connsiteY79" fmla="*/ 113407 h 2523948"/>
              <a:gd name="connsiteX80" fmla="*/ 2544384 w 5137844"/>
              <a:gd name="connsiteY80" fmla="*/ 113407 h 2523948"/>
              <a:gd name="connsiteX81" fmla="*/ 2495147 w 5137844"/>
              <a:gd name="connsiteY81" fmla="*/ 113407 h 2523948"/>
              <a:gd name="connsiteX82" fmla="*/ 2473049 w 5137844"/>
              <a:gd name="connsiteY82" fmla="*/ 113407 h 2523948"/>
              <a:gd name="connsiteX83" fmla="*/ 2445615 w 5137844"/>
              <a:gd name="connsiteY83" fmla="*/ 113407 h 2523948"/>
              <a:gd name="connsiteX84" fmla="*/ 2423517 w 5137844"/>
              <a:gd name="connsiteY84" fmla="*/ 113407 h 2523948"/>
              <a:gd name="connsiteX85" fmla="*/ 2332532 w 5137844"/>
              <a:gd name="connsiteY85" fmla="*/ 113407 h 2523948"/>
              <a:gd name="connsiteX86" fmla="*/ 2310433 w 5137844"/>
              <a:gd name="connsiteY86" fmla="*/ 113407 h 2523948"/>
              <a:gd name="connsiteX87" fmla="*/ 2304647 w 5137844"/>
              <a:gd name="connsiteY87" fmla="*/ 113407 h 2523948"/>
              <a:gd name="connsiteX88" fmla="*/ 2282549 w 5137844"/>
              <a:gd name="connsiteY88" fmla="*/ 113407 h 2523948"/>
              <a:gd name="connsiteX89" fmla="*/ 2146721 w 5137844"/>
              <a:gd name="connsiteY89" fmla="*/ 113407 h 2523948"/>
              <a:gd name="connsiteX90" fmla="*/ 2142032 w 5137844"/>
              <a:gd name="connsiteY90" fmla="*/ 113407 h 2523948"/>
              <a:gd name="connsiteX91" fmla="*/ 2139925 w 5137844"/>
              <a:gd name="connsiteY91" fmla="*/ 113407 h 2523948"/>
              <a:gd name="connsiteX92" fmla="*/ 2137864 w 5137844"/>
              <a:gd name="connsiteY92" fmla="*/ 113407 h 2523948"/>
              <a:gd name="connsiteX93" fmla="*/ 2124622 w 5137844"/>
              <a:gd name="connsiteY93" fmla="*/ 113407 h 2523948"/>
              <a:gd name="connsiteX94" fmla="*/ 2123432 w 5137844"/>
              <a:gd name="connsiteY94" fmla="*/ 113407 h 2523948"/>
              <a:gd name="connsiteX95" fmla="*/ 2119933 w 5137844"/>
              <a:gd name="connsiteY95" fmla="*/ 113407 h 2523948"/>
              <a:gd name="connsiteX96" fmla="*/ 2097049 w 5137844"/>
              <a:gd name="connsiteY96" fmla="*/ 113407 h 2523948"/>
              <a:gd name="connsiteX97" fmla="*/ 1981658 w 5137844"/>
              <a:gd name="connsiteY97" fmla="*/ 113407 h 2523948"/>
              <a:gd name="connsiteX98" fmla="*/ 1956221 w 5137844"/>
              <a:gd name="connsiteY98" fmla="*/ 113407 h 2523948"/>
              <a:gd name="connsiteX99" fmla="*/ 1949425 w 5137844"/>
              <a:gd name="connsiteY99" fmla="*/ 113407 h 2523948"/>
              <a:gd name="connsiteX100" fmla="*/ 1947364 w 5137844"/>
              <a:gd name="connsiteY100" fmla="*/ 113407 h 2523948"/>
              <a:gd name="connsiteX101" fmla="*/ 1934122 w 5137844"/>
              <a:gd name="connsiteY101" fmla="*/ 113407 h 2523948"/>
              <a:gd name="connsiteX102" fmla="*/ 1932932 w 5137844"/>
              <a:gd name="connsiteY102" fmla="*/ 113407 h 2523948"/>
              <a:gd name="connsiteX103" fmla="*/ 1906549 w 5137844"/>
              <a:gd name="connsiteY103" fmla="*/ 113407 h 2523948"/>
              <a:gd name="connsiteX104" fmla="*/ 1882214 w 5137844"/>
              <a:gd name="connsiteY104" fmla="*/ 113407 h 2523948"/>
              <a:gd name="connsiteX105" fmla="*/ 1861030 w 5137844"/>
              <a:gd name="connsiteY105" fmla="*/ 113407 h 2523948"/>
              <a:gd name="connsiteX106" fmla="*/ 1791158 w 5137844"/>
              <a:gd name="connsiteY106" fmla="*/ 113407 h 2523948"/>
              <a:gd name="connsiteX107" fmla="*/ 1747978 w 5137844"/>
              <a:gd name="connsiteY107" fmla="*/ 113407 h 2523948"/>
              <a:gd name="connsiteX108" fmla="*/ 1691714 w 5137844"/>
              <a:gd name="connsiteY108" fmla="*/ 113407 h 2523948"/>
              <a:gd name="connsiteX109" fmla="*/ 1573733 w 5137844"/>
              <a:gd name="connsiteY109" fmla="*/ 113407 h 2523948"/>
              <a:gd name="connsiteX110" fmla="*/ 1557478 w 5137844"/>
              <a:gd name="connsiteY110" fmla="*/ 113407 h 2523948"/>
              <a:gd name="connsiteX111" fmla="*/ 1383233 w 5137844"/>
              <a:gd name="connsiteY111" fmla="*/ 113407 h 2523948"/>
              <a:gd name="connsiteX112" fmla="*/ 1354259 w 5137844"/>
              <a:gd name="connsiteY112" fmla="*/ 113407 h 2523948"/>
              <a:gd name="connsiteX113" fmla="*/ 1163759 w 5137844"/>
              <a:gd name="connsiteY113" fmla="*/ 113407 h 2523948"/>
              <a:gd name="connsiteX114" fmla="*/ 1084338 w 5137844"/>
              <a:gd name="connsiteY114" fmla="*/ 113407 h 2523948"/>
              <a:gd name="connsiteX115" fmla="*/ 893838 w 5137844"/>
              <a:gd name="connsiteY115" fmla="*/ 113407 h 2523948"/>
              <a:gd name="connsiteX116" fmla="*/ 690261 w 5137844"/>
              <a:gd name="connsiteY116" fmla="*/ 230339 h 2523948"/>
              <a:gd name="connsiteX117" fmla="*/ 162467 w 5137844"/>
              <a:gd name="connsiteY117" fmla="*/ 1145043 h 2523948"/>
              <a:gd name="connsiteX118" fmla="*/ 135606 w 5137844"/>
              <a:gd name="connsiteY118" fmla="*/ 1261974 h 2523948"/>
              <a:gd name="connsiteX119" fmla="*/ 0 w 5137844"/>
              <a:gd name="connsiteY119" fmla="*/ 1261974 h 2523948"/>
              <a:gd name="connsiteX120" fmla="*/ 29513 w 5137844"/>
              <a:gd name="connsiteY120" fmla="*/ 1133497 h 2523948"/>
              <a:gd name="connsiteX121" fmla="*/ 609420 w 5137844"/>
              <a:gd name="connsiteY121" fmla="*/ 128477 h 2523948"/>
              <a:gd name="connsiteX122" fmla="*/ 833098 w 5137844"/>
              <a:gd name="connsiteY122" fmla="*/ 0 h 2523948"/>
              <a:gd name="connsiteX123" fmla="*/ 1974790 w 5137844"/>
              <a:gd name="connsiteY123" fmla="*/ 0 h 2523948"/>
              <a:gd name="connsiteX124" fmla="*/ 1976098 w 5137844"/>
              <a:gd name="connsiteY124" fmla="*/ 0 h 2523948"/>
              <a:gd name="connsiteX125" fmla="*/ 1990647 w 5137844"/>
              <a:gd name="connsiteY125" fmla="*/ 0 h 2523948"/>
              <a:gd name="connsiteX126" fmla="*/ 1992912 w 5137844"/>
              <a:gd name="connsiteY126" fmla="*/ 0 h 2523948"/>
              <a:gd name="connsiteX127" fmla="*/ 2000379 w 5137844"/>
              <a:gd name="connsiteY127" fmla="*/ 0 h 2523948"/>
              <a:gd name="connsiteX128" fmla="*/ 2180255 w 5137844"/>
              <a:gd name="connsiteY128" fmla="*/ 0 h 2523948"/>
              <a:gd name="connsiteX129" fmla="*/ 2204536 w 5137844"/>
              <a:gd name="connsiteY129" fmla="*/ 0 h 2523948"/>
              <a:gd name="connsiteX130" fmla="*/ 2358928 w 5137844"/>
              <a:gd name="connsiteY130" fmla="*/ 0 h 2523948"/>
              <a:gd name="connsiteX131" fmla="*/ 2383208 w 5137844"/>
              <a:gd name="connsiteY131" fmla="*/ 0 h 2523948"/>
              <a:gd name="connsiteX132" fmla="*/ 2513815 w 5137844"/>
              <a:gd name="connsiteY132" fmla="*/ 0 h 2523948"/>
              <a:gd name="connsiteX133" fmla="*/ 2538095 w 5137844"/>
              <a:gd name="connsiteY133" fmla="*/ 0 h 2523948"/>
              <a:gd name="connsiteX134" fmla="*/ 2646616 w 5137844"/>
              <a:gd name="connsiteY134" fmla="*/ 0 h 2523948"/>
              <a:gd name="connsiteX135" fmla="*/ 2670896 w 5137844"/>
              <a:gd name="connsiteY135" fmla="*/ 0 h 2523948"/>
              <a:gd name="connsiteX136" fmla="*/ 2759029 w 5137844"/>
              <a:gd name="connsiteY136" fmla="*/ 0 h 2523948"/>
              <a:gd name="connsiteX137" fmla="*/ 2783310 w 5137844"/>
              <a:gd name="connsiteY137" fmla="*/ 0 h 2523948"/>
              <a:gd name="connsiteX138" fmla="*/ 2852754 w 5137844"/>
              <a:gd name="connsiteY138" fmla="*/ 0 h 2523948"/>
              <a:gd name="connsiteX139" fmla="*/ 2877035 w 5137844"/>
              <a:gd name="connsiteY139" fmla="*/ 0 h 2523948"/>
              <a:gd name="connsiteX140" fmla="*/ 2929490 w 5137844"/>
              <a:gd name="connsiteY140" fmla="*/ 0 h 2523948"/>
              <a:gd name="connsiteX141" fmla="*/ 2953771 w 5137844"/>
              <a:gd name="connsiteY141" fmla="*/ 0 h 2523948"/>
              <a:gd name="connsiteX142" fmla="*/ 2990936 w 5137844"/>
              <a:gd name="connsiteY142" fmla="*/ 0 h 2523948"/>
              <a:gd name="connsiteX143" fmla="*/ 3015216 w 5137844"/>
              <a:gd name="connsiteY143" fmla="*/ 0 h 2523948"/>
              <a:gd name="connsiteX144" fmla="*/ 3074750 w 5137844"/>
              <a:gd name="connsiteY144" fmla="*/ 0 h 2523948"/>
              <a:gd name="connsiteX145" fmla="*/ 3099031 w 5137844"/>
              <a:gd name="connsiteY145" fmla="*/ 0 h 2523948"/>
              <a:gd name="connsiteX146" fmla="*/ 3117790 w 5137844"/>
              <a:gd name="connsiteY146" fmla="*/ 0 h 2523948"/>
              <a:gd name="connsiteX147" fmla="*/ 3135912 w 5137844"/>
              <a:gd name="connsiteY147" fmla="*/ 0 h 2523948"/>
              <a:gd name="connsiteX148" fmla="*/ 3142071 w 5137844"/>
              <a:gd name="connsiteY148" fmla="*/ 0 h 2523948"/>
              <a:gd name="connsiteX149" fmla="*/ 3143379 w 5137844"/>
              <a:gd name="connsiteY149" fmla="*/ 0 h 2523948"/>
              <a:gd name="connsiteX150" fmla="*/ 3157927 w 5137844"/>
              <a:gd name="connsiteY150" fmla="*/ 0 h 2523948"/>
              <a:gd name="connsiteX151" fmla="*/ 3160193 w 5137844"/>
              <a:gd name="connsiteY151" fmla="*/ 0 h 2523948"/>
              <a:gd name="connsiteX152" fmla="*/ 3347536 w 5137844"/>
              <a:gd name="connsiteY152" fmla="*/ 0 h 2523948"/>
              <a:gd name="connsiteX153" fmla="*/ 4303193 w 5137844"/>
              <a:gd name="connsiteY153" fmla="*/ 0 h 2523948"/>
              <a:gd name="connsiteX154" fmla="*/ 4526872 w 5137844"/>
              <a:gd name="connsiteY154" fmla="*/ 128477 h 2523948"/>
              <a:gd name="connsiteX155" fmla="*/ 5106779 w 5137844"/>
              <a:gd name="connsiteY155" fmla="*/ 1133497 h 2523948"/>
              <a:gd name="connsiteX156" fmla="*/ 5106779 w 5137844"/>
              <a:gd name="connsiteY156" fmla="*/ 1390451 h 2523948"/>
              <a:gd name="connsiteX157" fmla="*/ 4526872 w 5137844"/>
              <a:gd name="connsiteY157" fmla="*/ 2395471 h 2523948"/>
              <a:gd name="connsiteX158" fmla="*/ 4303193 w 5137844"/>
              <a:gd name="connsiteY158" fmla="*/ 2523948 h 2523948"/>
              <a:gd name="connsiteX159" fmla="*/ 3160193 w 5137844"/>
              <a:gd name="connsiteY159" fmla="*/ 2523948 h 2523948"/>
              <a:gd name="connsiteX160" fmla="*/ 3143379 w 5137844"/>
              <a:gd name="connsiteY160" fmla="*/ 2523948 h 2523948"/>
              <a:gd name="connsiteX161" fmla="*/ 3135912 w 5137844"/>
              <a:gd name="connsiteY161" fmla="*/ 2523948 h 2523948"/>
              <a:gd name="connsiteX162" fmla="*/ 2000379 w 5137844"/>
              <a:gd name="connsiteY162" fmla="*/ 2523948 h 2523948"/>
              <a:gd name="connsiteX163" fmla="*/ 1992912 w 5137844"/>
              <a:gd name="connsiteY163" fmla="*/ 2523948 h 2523948"/>
              <a:gd name="connsiteX164" fmla="*/ 1976098 w 5137844"/>
              <a:gd name="connsiteY164" fmla="*/ 2523948 h 2523948"/>
              <a:gd name="connsiteX165" fmla="*/ 833098 w 5137844"/>
              <a:gd name="connsiteY165" fmla="*/ 2523948 h 2523948"/>
              <a:gd name="connsiteX166" fmla="*/ 609420 w 5137844"/>
              <a:gd name="connsiteY166" fmla="*/ 2395471 h 2523948"/>
              <a:gd name="connsiteX167" fmla="*/ 29513 w 5137844"/>
              <a:gd name="connsiteY167" fmla="*/ 1390451 h 2523948"/>
              <a:gd name="connsiteX168" fmla="*/ 0 w 5137844"/>
              <a:gd name="connsiteY168" fmla="*/ 1261974 h 252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137844" h="2523948">
                <a:moveTo>
                  <a:pt x="135606" y="1261974"/>
                </a:moveTo>
                <a:cubicBezTo>
                  <a:pt x="135606" y="1304409"/>
                  <a:pt x="144559" y="1346843"/>
                  <a:pt x="162467" y="1378906"/>
                </a:cubicBezTo>
                <a:cubicBezTo>
                  <a:pt x="162467" y="1378906"/>
                  <a:pt x="162467" y="1378906"/>
                  <a:pt x="690261" y="2293610"/>
                </a:cubicBezTo>
                <a:cubicBezTo>
                  <a:pt x="727960" y="2357733"/>
                  <a:pt x="820324" y="2410541"/>
                  <a:pt x="893838" y="2410541"/>
                </a:cubicBezTo>
                <a:lnTo>
                  <a:pt x="1084338" y="2410541"/>
                </a:lnTo>
                <a:lnTo>
                  <a:pt x="1934122" y="2410541"/>
                </a:lnTo>
                <a:lnTo>
                  <a:pt x="1949425" y="2410541"/>
                </a:lnTo>
                <a:lnTo>
                  <a:pt x="1956221" y="2410541"/>
                </a:lnTo>
                <a:lnTo>
                  <a:pt x="2124622" y="2410541"/>
                </a:lnTo>
                <a:lnTo>
                  <a:pt x="2139925" y="2410541"/>
                </a:lnTo>
                <a:lnTo>
                  <a:pt x="2146721" y="2410541"/>
                </a:lnTo>
                <a:lnTo>
                  <a:pt x="2989710" y="2410541"/>
                </a:lnTo>
                <a:lnTo>
                  <a:pt x="2996506" y="2410541"/>
                </a:lnTo>
                <a:lnTo>
                  <a:pt x="3011809" y="2410541"/>
                </a:lnTo>
                <a:lnTo>
                  <a:pt x="3180210" y="2410541"/>
                </a:lnTo>
                <a:lnTo>
                  <a:pt x="3187006" y="2410541"/>
                </a:lnTo>
                <a:lnTo>
                  <a:pt x="3202309" y="2410541"/>
                </a:lnTo>
                <a:lnTo>
                  <a:pt x="4052093" y="2410541"/>
                </a:lnTo>
                <a:lnTo>
                  <a:pt x="4242593" y="2410541"/>
                </a:lnTo>
                <a:cubicBezTo>
                  <a:pt x="4317992" y="2410541"/>
                  <a:pt x="4408471" y="2357733"/>
                  <a:pt x="4446171" y="2293610"/>
                </a:cubicBezTo>
                <a:cubicBezTo>
                  <a:pt x="4446171" y="2293610"/>
                  <a:pt x="4446171" y="2293610"/>
                  <a:pt x="4973965" y="1378906"/>
                </a:cubicBezTo>
                <a:cubicBezTo>
                  <a:pt x="5011664" y="1314782"/>
                  <a:pt x="5011664" y="1209166"/>
                  <a:pt x="4973965" y="1145043"/>
                </a:cubicBezTo>
                <a:cubicBezTo>
                  <a:pt x="4973965" y="1145043"/>
                  <a:pt x="4973965" y="1145043"/>
                  <a:pt x="4446171" y="230339"/>
                </a:cubicBezTo>
                <a:cubicBezTo>
                  <a:pt x="4408471" y="166215"/>
                  <a:pt x="4317992" y="113407"/>
                  <a:pt x="4242593" y="113407"/>
                </a:cubicBezTo>
                <a:cubicBezTo>
                  <a:pt x="4242593" y="113407"/>
                  <a:pt x="4242593" y="113407"/>
                  <a:pt x="4133871" y="113407"/>
                </a:cubicBezTo>
                <a:lnTo>
                  <a:pt x="4052093" y="113407"/>
                </a:lnTo>
                <a:lnTo>
                  <a:pt x="4050394" y="113407"/>
                </a:lnTo>
                <a:lnTo>
                  <a:pt x="4038503" y="113407"/>
                </a:lnTo>
                <a:lnTo>
                  <a:pt x="4030245" y="113407"/>
                </a:lnTo>
                <a:lnTo>
                  <a:pt x="4006226" y="113407"/>
                </a:lnTo>
                <a:lnTo>
                  <a:pt x="3943371" y="113407"/>
                </a:lnTo>
                <a:lnTo>
                  <a:pt x="3875656" y="113407"/>
                </a:lnTo>
                <a:lnTo>
                  <a:pt x="3839745" y="113407"/>
                </a:lnTo>
                <a:lnTo>
                  <a:pt x="3776065" y="113407"/>
                </a:lnTo>
                <a:lnTo>
                  <a:pt x="3685156" y="113407"/>
                </a:lnTo>
                <a:lnTo>
                  <a:pt x="3659911" y="113407"/>
                </a:lnTo>
                <a:lnTo>
                  <a:pt x="3585565" y="113407"/>
                </a:lnTo>
                <a:lnTo>
                  <a:pt x="3525919" y="113407"/>
                </a:lnTo>
                <a:lnTo>
                  <a:pt x="3469411" y="113407"/>
                </a:lnTo>
                <a:lnTo>
                  <a:pt x="3372816" y="113407"/>
                </a:lnTo>
                <a:lnTo>
                  <a:pt x="3335419" y="113407"/>
                </a:lnTo>
                <a:lnTo>
                  <a:pt x="3202309" y="113407"/>
                </a:lnTo>
                <a:lnTo>
                  <a:pt x="3200246" y="113407"/>
                </a:lnTo>
                <a:lnTo>
                  <a:pt x="3187006" y="113407"/>
                </a:lnTo>
                <a:lnTo>
                  <a:pt x="3185815" y="113407"/>
                </a:lnTo>
                <a:lnTo>
                  <a:pt x="3182316" y="113407"/>
                </a:lnTo>
                <a:lnTo>
                  <a:pt x="3180210" y="113407"/>
                </a:lnTo>
                <a:cubicBezTo>
                  <a:pt x="3180210" y="113407"/>
                  <a:pt x="3180210" y="113407"/>
                  <a:pt x="3163716" y="113407"/>
                </a:cubicBezTo>
                <a:lnTo>
                  <a:pt x="3146643" y="113407"/>
                </a:lnTo>
                <a:lnTo>
                  <a:pt x="3124544" y="113407"/>
                </a:lnTo>
                <a:lnTo>
                  <a:pt x="3070360" y="113407"/>
                </a:lnTo>
                <a:lnTo>
                  <a:pt x="3048262" y="113407"/>
                </a:lnTo>
                <a:lnTo>
                  <a:pt x="3014437" y="113407"/>
                </a:lnTo>
                <a:lnTo>
                  <a:pt x="3011809" y="113407"/>
                </a:lnTo>
                <a:lnTo>
                  <a:pt x="3009746" y="113407"/>
                </a:lnTo>
                <a:lnTo>
                  <a:pt x="2996506" y="113407"/>
                </a:lnTo>
                <a:lnTo>
                  <a:pt x="2995315" y="113407"/>
                </a:lnTo>
                <a:lnTo>
                  <a:pt x="2992338" y="113407"/>
                </a:lnTo>
                <a:lnTo>
                  <a:pt x="2989710" y="113407"/>
                </a:lnTo>
                <a:lnTo>
                  <a:pt x="2987648" y="113407"/>
                </a:lnTo>
                <a:lnTo>
                  <a:pt x="2973216" y="113407"/>
                </a:lnTo>
                <a:lnTo>
                  <a:pt x="2956143" y="113407"/>
                </a:lnTo>
                <a:lnTo>
                  <a:pt x="2944597" y="113407"/>
                </a:lnTo>
                <a:lnTo>
                  <a:pt x="2934044" y="113407"/>
                </a:lnTo>
                <a:lnTo>
                  <a:pt x="2922498" y="113407"/>
                </a:lnTo>
                <a:lnTo>
                  <a:pt x="2879860" y="113407"/>
                </a:lnTo>
                <a:lnTo>
                  <a:pt x="2859294" y="113407"/>
                </a:lnTo>
                <a:lnTo>
                  <a:pt x="2857762" y="113407"/>
                </a:lnTo>
                <a:lnTo>
                  <a:pt x="2837195" y="113407"/>
                </a:lnTo>
                <a:lnTo>
                  <a:pt x="2823937" y="113407"/>
                </a:lnTo>
                <a:lnTo>
                  <a:pt x="2801838" y="113407"/>
                </a:lnTo>
                <a:lnTo>
                  <a:pt x="2756982" y="113407"/>
                </a:lnTo>
                <a:lnTo>
                  <a:pt x="2754097" y="113407"/>
                </a:lnTo>
                <a:lnTo>
                  <a:pt x="2734884" y="113407"/>
                </a:lnTo>
                <a:lnTo>
                  <a:pt x="2731998" y="113407"/>
                </a:lnTo>
                <a:lnTo>
                  <a:pt x="2668794" y="113407"/>
                </a:lnTo>
                <a:lnTo>
                  <a:pt x="2646695" y="113407"/>
                </a:lnTo>
                <a:lnTo>
                  <a:pt x="2636115" y="113407"/>
                </a:lnTo>
                <a:lnTo>
                  <a:pt x="2614017" y="113407"/>
                </a:lnTo>
                <a:lnTo>
                  <a:pt x="2566482" y="113407"/>
                </a:lnTo>
                <a:lnTo>
                  <a:pt x="2544384" y="113407"/>
                </a:lnTo>
                <a:lnTo>
                  <a:pt x="2495147" y="113407"/>
                </a:lnTo>
                <a:lnTo>
                  <a:pt x="2473049" y="113407"/>
                </a:lnTo>
                <a:lnTo>
                  <a:pt x="2445615" y="113407"/>
                </a:lnTo>
                <a:lnTo>
                  <a:pt x="2423517" y="113407"/>
                </a:lnTo>
                <a:lnTo>
                  <a:pt x="2332532" y="113407"/>
                </a:lnTo>
                <a:lnTo>
                  <a:pt x="2310433" y="113407"/>
                </a:lnTo>
                <a:lnTo>
                  <a:pt x="2304647" y="113407"/>
                </a:lnTo>
                <a:lnTo>
                  <a:pt x="2282549" y="113407"/>
                </a:lnTo>
                <a:lnTo>
                  <a:pt x="2146721" y="113407"/>
                </a:lnTo>
                <a:lnTo>
                  <a:pt x="2142032" y="113407"/>
                </a:lnTo>
                <a:lnTo>
                  <a:pt x="2139925" y="113407"/>
                </a:lnTo>
                <a:lnTo>
                  <a:pt x="2137864" y="113407"/>
                </a:lnTo>
                <a:lnTo>
                  <a:pt x="2124622" y="113407"/>
                </a:lnTo>
                <a:lnTo>
                  <a:pt x="2123432" y="113407"/>
                </a:lnTo>
                <a:lnTo>
                  <a:pt x="2119933" y="113407"/>
                </a:lnTo>
                <a:lnTo>
                  <a:pt x="2097049" y="113407"/>
                </a:lnTo>
                <a:cubicBezTo>
                  <a:pt x="2073661" y="113407"/>
                  <a:pt x="2037517" y="113407"/>
                  <a:pt x="1981658" y="113407"/>
                </a:cubicBezTo>
                <a:lnTo>
                  <a:pt x="1956221" y="113407"/>
                </a:lnTo>
                <a:lnTo>
                  <a:pt x="1949425" y="113407"/>
                </a:lnTo>
                <a:lnTo>
                  <a:pt x="1947364" y="113407"/>
                </a:lnTo>
                <a:lnTo>
                  <a:pt x="1934122" y="113407"/>
                </a:lnTo>
                <a:lnTo>
                  <a:pt x="1932932" y="113407"/>
                </a:lnTo>
                <a:lnTo>
                  <a:pt x="1906549" y="113407"/>
                </a:lnTo>
                <a:lnTo>
                  <a:pt x="1882214" y="113407"/>
                </a:lnTo>
                <a:lnTo>
                  <a:pt x="1861030" y="113407"/>
                </a:lnTo>
                <a:lnTo>
                  <a:pt x="1791158" y="113407"/>
                </a:lnTo>
                <a:lnTo>
                  <a:pt x="1747978" y="113407"/>
                </a:lnTo>
                <a:lnTo>
                  <a:pt x="1691714" y="113407"/>
                </a:lnTo>
                <a:lnTo>
                  <a:pt x="1573733" y="113407"/>
                </a:lnTo>
                <a:lnTo>
                  <a:pt x="1557478" y="113407"/>
                </a:lnTo>
                <a:lnTo>
                  <a:pt x="1383233" y="113407"/>
                </a:lnTo>
                <a:lnTo>
                  <a:pt x="1354259" y="113407"/>
                </a:lnTo>
                <a:lnTo>
                  <a:pt x="1163759" y="113407"/>
                </a:lnTo>
                <a:lnTo>
                  <a:pt x="1084338" y="113407"/>
                </a:lnTo>
                <a:lnTo>
                  <a:pt x="893838" y="113407"/>
                </a:lnTo>
                <a:cubicBezTo>
                  <a:pt x="820324" y="113407"/>
                  <a:pt x="727960" y="166215"/>
                  <a:pt x="690261" y="230339"/>
                </a:cubicBezTo>
                <a:cubicBezTo>
                  <a:pt x="690261" y="230339"/>
                  <a:pt x="690261" y="230339"/>
                  <a:pt x="162467" y="1145043"/>
                </a:cubicBezTo>
                <a:cubicBezTo>
                  <a:pt x="144559" y="1177105"/>
                  <a:pt x="135606" y="1219539"/>
                  <a:pt x="135606" y="1261974"/>
                </a:cubicBezTo>
                <a:close/>
                <a:moveTo>
                  <a:pt x="0" y="1261974"/>
                </a:moveTo>
                <a:cubicBezTo>
                  <a:pt x="0" y="1215349"/>
                  <a:pt x="9837" y="1168725"/>
                  <a:pt x="29513" y="1133497"/>
                </a:cubicBezTo>
                <a:cubicBezTo>
                  <a:pt x="609420" y="128477"/>
                  <a:pt x="609420" y="128477"/>
                  <a:pt x="609420" y="128477"/>
                </a:cubicBezTo>
                <a:cubicBezTo>
                  <a:pt x="650842" y="58022"/>
                  <a:pt x="752325" y="0"/>
                  <a:pt x="833098" y="0"/>
                </a:cubicBezTo>
                <a:cubicBezTo>
                  <a:pt x="1702959" y="0"/>
                  <a:pt x="1920424" y="0"/>
                  <a:pt x="1974790" y="0"/>
                </a:cubicBezTo>
                <a:lnTo>
                  <a:pt x="1976098" y="0"/>
                </a:lnTo>
                <a:lnTo>
                  <a:pt x="1990647" y="0"/>
                </a:lnTo>
                <a:lnTo>
                  <a:pt x="1992912" y="0"/>
                </a:lnTo>
                <a:lnTo>
                  <a:pt x="2000379" y="0"/>
                </a:lnTo>
                <a:lnTo>
                  <a:pt x="2180255" y="0"/>
                </a:lnTo>
                <a:lnTo>
                  <a:pt x="2204536" y="0"/>
                </a:lnTo>
                <a:lnTo>
                  <a:pt x="2358928" y="0"/>
                </a:lnTo>
                <a:lnTo>
                  <a:pt x="2383208" y="0"/>
                </a:lnTo>
                <a:lnTo>
                  <a:pt x="2513815" y="0"/>
                </a:lnTo>
                <a:lnTo>
                  <a:pt x="2538095" y="0"/>
                </a:lnTo>
                <a:lnTo>
                  <a:pt x="2646616" y="0"/>
                </a:lnTo>
                <a:lnTo>
                  <a:pt x="2670896" y="0"/>
                </a:lnTo>
                <a:lnTo>
                  <a:pt x="2759029" y="0"/>
                </a:lnTo>
                <a:lnTo>
                  <a:pt x="2783310" y="0"/>
                </a:lnTo>
                <a:lnTo>
                  <a:pt x="2852754" y="0"/>
                </a:lnTo>
                <a:lnTo>
                  <a:pt x="2877035" y="0"/>
                </a:lnTo>
                <a:lnTo>
                  <a:pt x="2929490" y="0"/>
                </a:lnTo>
                <a:lnTo>
                  <a:pt x="2953771" y="0"/>
                </a:lnTo>
                <a:lnTo>
                  <a:pt x="2990936" y="0"/>
                </a:lnTo>
                <a:lnTo>
                  <a:pt x="3015216" y="0"/>
                </a:lnTo>
                <a:lnTo>
                  <a:pt x="3074750" y="0"/>
                </a:lnTo>
                <a:lnTo>
                  <a:pt x="3099031" y="0"/>
                </a:lnTo>
                <a:lnTo>
                  <a:pt x="3117790" y="0"/>
                </a:lnTo>
                <a:cubicBezTo>
                  <a:pt x="3135912" y="0"/>
                  <a:pt x="3135912" y="0"/>
                  <a:pt x="3135912" y="0"/>
                </a:cubicBezTo>
                <a:lnTo>
                  <a:pt x="3142071" y="0"/>
                </a:lnTo>
                <a:lnTo>
                  <a:pt x="3143379" y="0"/>
                </a:lnTo>
                <a:lnTo>
                  <a:pt x="3157927" y="0"/>
                </a:lnTo>
                <a:lnTo>
                  <a:pt x="3160193" y="0"/>
                </a:lnTo>
                <a:lnTo>
                  <a:pt x="3347536" y="0"/>
                </a:lnTo>
                <a:cubicBezTo>
                  <a:pt x="4303193" y="0"/>
                  <a:pt x="4303193" y="0"/>
                  <a:pt x="4303193" y="0"/>
                </a:cubicBezTo>
                <a:cubicBezTo>
                  <a:pt x="4386037" y="0"/>
                  <a:pt x="4485449" y="58022"/>
                  <a:pt x="4526872" y="128477"/>
                </a:cubicBezTo>
                <a:cubicBezTo>
                  <a:pt x="5106779" y="1133497"/>
                  <a:pt x="5106779" y="1133497"/>
                  <a:pt x="5106779" y="1133497"/>
                </a:cubicBezTo>
                <a:cubicBezTo>
                  <a:pt x="5148200" y="1203952"/>
                  <a:pt x="5148200" y="1319996"/>
                  <a:pt x="5106779" y="1390451"/>
                </a:cubicBezTo>
                <a:cubicBezTo>
                  <a:pt x="4526872" y="2395471"/>
                  <a:pt x="4526872" y="2395471"/>
                  <a:pt x="4526872" y="2395471"/>
                </a:cubicBezTo>
                <a:cubicBezTo>
                  <a:pt x="4485449" y="2465926"/>
                  <a:pt x="4386037" y="2523948"/>
                  <a:pt x="4303193" y="2523948"/>
                </a:cubicBezTo>
                <a:lnTo>
                  <a:pt x="3160193" y="2523948"/>
                </a:lnTo>
                <a:lnTo>
                  <a:pt x="3143379" y="2523948"/>
                </a:lnTo>
                <a:lnTo>
                  <a:pt x="3135912" y="2523948"/>
                </a:lnTo>
                <a:lnTo>
                  <a:pt x="2000379" y="2523948"/>
                </a:lnTo>
                <a:lnTo>
                  <a:pt x="1992912" y="2523948"/>
                </a:lnTo>
                <a:lnTo>
                  <a:pt x="1976098" y="2523948"/>
                </a:lnTo>
                <a:lnTo>
                  <a:pt x="833098" y="2523948"/>
                </a:lnTo>
                <a:cubicBezTo>
                  <a:pt x="752325" y="2523948"/>
                  <a:pt x="650842" y="2465926"/>
                  <a:pt x="609420" y="2395471"/>
                </a:cubicBezTo>
                <a:cubicBezTo>
                  <a:pt x="29513" y="1390451"/>
                  <a:pt x="29513" y="1390451"/>
                  <a:pt x="29513" y="1390451"/>
                </a:cubicBezTo>
                <a:cubicBezTo>
                  <a:pt x="9837" y="1355223"/>
                  <a:pt x="0" y="1308599"/>
                  <a:pt x="0" y="1261974"/>
                </a:cubicBezTo>
                <a:close/>
              </a:path>
            </a:pathLst>
          </a:custGeom>
          <a:solidFill>
            <a:srgbClr val="C00000"/>
          </a:solidFill>
          <a:ln w="2540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50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C6D7BA-F267-C842-7891-5DF130D870F2}"/>
              </a:ext>
            </a:extLst>
          </p:cNvPr>
          <p:cNvSpPr txBox="1"/>
          <p:nvPr/>
        </p:nvSpPr>
        <p:spPr>
          <a:xfrm>
            <a:off x="2922002" y="2009835"/>
            <a:ext cx="5373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6,4 </a:t>
            </a: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2026 году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FF6069-3F8F-768B-5454-D40CCCE679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45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070719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95">
              <a:schemeClr val="bg1"/>
            </a:gs>
            <a:gs pos="97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0181" y="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культуры городского округа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Семеновский на 2018-202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годы</a:t>
            </a:r>
          </a:p>
        </p:txBody>
      </p:sp>
      <p:grpSp>
        <p:nvGrpSpPr>
          <p:cNvPr id="6" name="Group 584"/>
          <p:cNvGrpSpPr>
            <a:grpSpLocks/>
          </p:cNvGrpSpPr>
          <p:nvPr/>
        </p:nvGrpSpPr>
        <p:grpSpPr bwMode="auto">
          <a:xfrm>
            <a:off x="3636846" y="4569142"/>
            <a:ext cx="3017520" cy="1272540"/>
            <a:chOff x="5498" y="1069"/>
            <a:chExt cx="4752" cy="2004"/>
          </a:xfrm>
        </p:grpSpPr>
        <p:sp>
          <p:nvSpPr>
            <p:cNvPr id="8" name="Freeform 590"/>
            <p:cNvSpPr>
              <a:spLocks/>
            </p:cNvSpPr>
            <p:nvPr/>
          </p:nvSpPr>
          <p:spPr bwMode="auto">
            <a:xfrm>
              <a:off x="5691" y="1162"/>
              <a:ext cx="864" cy="1895"/>
            </a:xfrm>
            <a:custGeom>
              <a:avLst/>
              <a:gdLst>
                <a:gd name="T0" fmla="+- 0 6411 5692"/>
                <a:gd name="T1" fmla="*/ T0 w 864"/>
                <a:gd name="T2" fmla="+- 0 654 654"/>
                <a:gd name="T3" fmla="*/ 654 h 2404"/>
                <a:gd name="T4" fmla="+- 0 5836 5692"/>
                <a:gd name="T5" fmla="*/ T4 w 864"/>
                <a:gd name="T6" fmla="+- 0 654 654"/>
                <a:gd name="T7" fmla="*/ 654 h 2404"/>
                <a:gd name="T8" fmla="+- 0 5780 5692"/>
                <a:gd name="T9" fmla="*/ T8 w 864"/>
                <a:gd name="T10" fmla="+- 0 665 654"/>
                <a:gd name="T11" fmla="*/ 665 h 2404"/>
                <a:gd name="T12" fmla="+- 0 5734 5692"/>
                <a:gd name="T13" fmla="*/ T12 w 864"/>
                <a:gd name="T14" fmla="+- 0 696 654"/>
                <a:gd name="T15" fmla="*/ 696 h 2404"/>
                <a:gd name="T16" fmla="+- 0 5703 5692"/>
                <a:gd name="T17" fmla="*/ T16 w 864"/>
                <a:gd name="T18" fmla="+- 0 742 654"/>
                <a:gd name="T19" fmla="*/ 742 h 2404"/>
                <a:gd name="T20" fmla="+- 0 5692 5692"/>
                <a:gd name="T21" fmla="*/ T20 w 864"/>
                <a:gd name="T22" fmla="+- 0 798 654"/>
                <a:gd name="T23" fmla="*/ 798 h 2404"/>
                <a:gd name="T24" fmla="+- 0 5692 5692"/>
                <a:gd name="T25" fmla="*/ T24 w 864"/>
                <a:gd name="T26" fmla="+- 0 2914 654"/>
                <a:gd name="T27" fmla="*/ 2914 h 2404"/>
                <a:gd name="T28" fmla="+- 0 5703 5692"/>
                <a:gd name="T29" fmla="*/ T28 w 864"/>
                <a:gd name="T30" fmla="+- 0 2970 654"/>
                <a:gd name="T31" fmla="*/ 2970 h 2404"/>
                <a:gd name="T32" fmla="+- 0 5734 5692"/>
                <a:gd name="T33" fmla="*/ T32 w 864"/>
                <a:gd name="T34" fmla="+- 0 3016 654"/>
                <a:gd name="T35" fmla="*/ 3016 h 2404"/>
                <a:gd name="T36" fmla="+- 0 5780 5692"/>
                <a:gd name="T37" fmla="*/ T36 w 864"/>
                <a:gd name="T38" fmla="+- 0 3047 654"/>
                <a:gd name="T39" fmla="*/ 3047 h 2404"/>
                <a:gd name="T40" fmla="+- 0 5836 5692"/>
                <a:gd name="T41" fmla="*/ T40 w 864"/>
                <a:gd name="T42" fmla="+- 0 3058 654"/>
                <a:gd name="T43" fmla="*/ 3058 h 2404"/>
                <a:gd name="T44" fmla="+- 0 6411 5692"/>
                <a:gd name="T45" fmla="*/ T44 w 864"/>
                <a:gd name="T46" fmla="+- 0 3058 654"/>
                <a:gd name="T47" fmla="*/ 3058 h 2404"/>
                <a:gd name="T48" fmla="+- 0 6467 5692"/>
                <a:gd name="T49" fmla="*/ T48 w 864"/>
                <a:gd name="T50" fmla="+- 0 3047 654"/>
                <a:gd name="T51" fmla="*/ 3047 h 2404"/>
                <a:gd name="T52" fmla="+- 0 6513 5692"/>
                <a:gd name="T53" fmla="*/ T52 w 864"/>
                <a:gd name="T54" fmla="+- 0 3016 654"/>
                <a:gd name="T55" fmla="*/ 3016 h 2404"/>
                <a:gd name="T56" fmla="+- 0 6544 5692"/>
                <a:gd name="T57" fmla="*/ T56 w 864"/>
                <a:gd name="T58" fmla="+- 0 2970 654"/>
                <a:gd name="T59" fmla="*/ 2970 h 2404"/>
                <a:gd name="T60" fmla="+- 0 6555 5692"/>
                <a:gd name="T61" fmla="*/ T60 w 864"/>
                <a:gd name="T62" fmla="+- 0 2914 654"/>
                <a:gd name="T63" fmla="*/ 2914 h 2404"/>
                <a:gd name="T64" fmla="+- 0 6555 5692"/>
                <a:gd name="T65" fmla="*/ T64 w 864"/>
                <a:gd name="T66" fmla="+- 0 798 654"/>
                <a:gd name="T67" fmla="*/ 798 h 2404"/>
                <a:gd name="T68" fmla="+- 0 6544 5692"/>
                <a:gd name="T69" fmla="*/ T68 w 864"/>
                <a:gd name="T70" fmla="+- 0 742 654"/>
                <a:gd name="T71" fmla="*/ 742 h 2404"/>
                <a:gd name="T72" fmla="+- 0 6513 5692"/>
                <a:gd name="T73" fmla="*/ T72 w 864"/>
                <a:gd name="T74" fmla="+- 0 696 654"/>
                <a:gd name="T75" fmla="*/ 696 h 2404"/>
                <a:gd name="T76" fmla="+- 0 6467 5692"/>
                <a:gd name="T77" fmla="*/ T76 w 864"/>
                <a:gd name="T78" fmla="+- 0 665 654"/>
                <a:gd name="T79" fmla="*/ 665 h 2404"/>
                <a:gd name="T80" fmla="+- 0 6411 5692"/>
                <a:gd name="T81" fmla="*/ T80 w 864"/>
                <a:gd name="T82" fmla="+- 0 654 654"/>
                <a:gd name="T83" fmla="*/ 654 h 24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404">
                  <a:moveTo>
                    <a:pt x="719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260"/>
                  </a:lnTo>
                  <a:lnTo>
                    <a:pt x="11" y="2316"/>
                  </a:lnTo>
                  <a:lnTo>
                    <a:pt x="42" y="2362"/>
                  </a:lnTo>
                  <a:lnTo>
                    <a:pt x="88" y="2393"/>
                  </a:lnTo>
                  <a:lnTo>
                    <a:pt x="144" y="2404"/>
                  </a:lnTo>
                  <a:lnTo>
                    <a:pt x="719" y="2404"/>
                  </a:lnTo>
                  <a:lnTo>
                    <a:pt x="775" y="2393"/>
                  </a:lnTo>
                  <a:lnTo>
                    <a:pt x="821" y="2362"/>
                  </a:lnTo>
                  <a:lnTo>
                    <a:pt x="852" y="2316"/>
                  </a:lnTo>
                  <a:lnTo>
                    <a:pt x="863" y="2260"/>
                  </a:lnTo>
                  <a:lnTo>
                    <a:pt x="863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5" y="1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6C9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sp>
          <p:nvSpPr>
            <p:cNvPr id="10" name="Freeform 588"/>
            <p:cNvSpPr>
              <a:spLocks/>
            </p:cNvSpPr>
            <p:nvPr/>
          </p:nvSpPr>
          <p:spPr bwMode="auto">
            <a:xfrm>
              <a:off x="8981" y="1069"/>
              <a:ext cx="877" cy="1993"/>
            </a:xfrm>
            <a:custGeom>
              <a:avLst/>
              <a:gdLst>
                <a:gd name="T0" fmla="+- 0 8132 7412"/>
                <a:gd name="T1" fmla="*/ T0 w 864"/>
                <a:gd name="T2" fmla="+- 0 1168 1168"/>
                <a:gd name="T3" fmla="*/ 1168 h 1890"/>
                <a:gd name="T4" fmla="+- 0 7556 7412"/>
                <a:gd name="T5" fmla="*/ T4 w 864"/>
                <a:gd name="T6" fmla="+- 0 1168 1168"/>
                <a:gd name="T7" fmla="*/ 1168 h 1890"/>
                <a:gd name="T8" fmla="+- 0 7500 7412"/>
                <a:gd name="T9" fmla="*/ T8 w 864"/>
                <a:gd name="T10" fmla="+- 0 1179 1168"/>
                <a:gd name="T11" fmla="*/ 1179 h 1890"/>
                <a:gd name="T12" fmla="+- 0 7454 7412"/>
                <a:gd name="T13" fmla="*/ T12 w 864"/>
                <a:gd name="T14" fmla="+- 0 1210 1168"/>
                <a:gd name="T15" fmla="*/ 1210 h 1890"/>
                <a:gd name="T16" fmla="+- 0 7423 7412"/>
                <a:gd name="T17" fmla="*/ T16 w 864"/>
                <a:gd name="T18" fmla="+- 0 1256 1168"/>
                <a:gd name="T19" fmla="*/ 1256 h 1890"/>
                <a:gd name="T20" fmla="+- 0 7412 7412"/>
                <a:gd name="T21" fmla="*/ T20 w 864"/>
                <a:gd name="T22" fmla="+- 0 1312 1168"/>
                <a:gd name="T23" fmla="*/ 1312 h 1890"/>
                <a:gd name="T24" fmla="+- 0 7412 7412"/>
                <a:gd name="T25" fmla="*/ T24 w 864"/>
                <a:gd name="T26" fmla="+- 0 2914 1168"/>
                <a:gd name="T27" fmla="*/ 2914 h 1890"/>
                <a:gd name="T28" fmla="+- 0 7423 7412"/>
                <a:gd name="T29" fmla="*/ T28 w 864"/>
                <a:gd name="T30" fmla="+- 0 2970 1168"/>
                <a:gd name="T31" fmla="*/ 2970 h 1890"/>
                <a:gd name="T32" fmla="+- 0 7454 7412"/>
                <a:gd name="T33" fmla="*/ T32 w 864"/>
                <a:gd name="T34" fmla="+- 0 3016 1168"/>
                <a:gd name="T35" fmla="*/ 3016 h 1890"/>
                <a:gd name="T36" fmla="+- 0 7500 7412"/>
                <a:gd name="T37" fmla="*/ T36 w 864"/>
                <a:gd name="T38" fmla="+- 0 3047 1168"/>
                <a:gd name="T39" fmla="*/ 3047 h 1890"/>
                <a:gd name="T40" fmla="+- 0 7556 7412"/>
                <a:gd name="T41" fmla="*/ T40 w 864"/>
                <a:gd name="T42" fmla="+- 0 3058 1168"/>
                <a:gd name="T43" fmla="*/ 3058 h 1890"/>
                <a:gd name="T44" fmla="+- 0 8132 7412"/>
                <a:gd name="T45" fmla="*/ T44 w 864"/>
                <a:gd name="T46" fmla="+- 0 3058 1168"/>
                <a:gd name="T47" fmla="*/ 3058 h 1890"/>
                <a:gd name="T48" fmla="+- 0 8188 7412"/>
                <a:gd name="T49" fmla="*/ T48 w 864"/>
                <a:gd name="T50" fmla="+- 0 3047 1168"/>
                <a:gd name="T51" fmla="*/ 3047 h 1890"/>
                <a:gd name="T52" fmla="+- 0 8234 7412"/>
                <a:gd name="T53" fmla="*/ T52 w 864"/>
                <a:gd name="T54" fmla="+- 0 3016 1168"/>
                <a:gd name="T55" fmla="*/ 3016 h 1890"/>
                <a:gd name="T56" fmla="+- 0 8264 7412"/>
                <a:gd name="T57" fmla="*/ T56 w 864"/>
                <a:gd name="T58" fmla="+- 0 2970 1168"/>
                <a:gd name="T59" fmla="*/ 2970 h 1890"/>
                <a:gd name="T60" fmla="+- 0 8276 7412"/>
                <a:gd name="T61" fmla="*/ T60 w 864"/>
                <a:gd name="T62" fmla="+- 0 2914 1168"/>
                <a:gd name="T63" fmla="*/ 2914 h 1890"/>
                <a:gd name="T64" fmla="+- 0 8276 7412"/>
                <a:gd name="T65" fmla="*/ T64 w 864"/>
                <a:gd name="T66" fmla="+- 0 1312 1168"/>
                <a:gd name="T67" fmla="*/ 1312 h 1890"/>
                <a:gd name="T68" fmla="+- 0 8264 7412"/>
                <a:gd name="T69" fmla="*/ T68 w 864"/>
                <a:gd name="T70" fmla="+- 0 1256 1168"/>
                <a:gd name="T71" fmla="*/ 1256 h 1890"/>
                <a:gd name="T72" fmla="+- 0 8234 7412"/>
                <a:gd name="T73" fmla="*/ T72 w 864"/>
                <a:gd name="T74" fmla="+- 0 1210 1168"/>
                <a:gd name="T75" fmla="*/ 1210 h 1890"/>
                <a:gd name="T76" fmla="+- 0 8188 7412"/>
                <a:gd name="T77" fmla="*/ T76 w 864"/>
                <a:gd name="T78" fmla="+- 0 1179 1168"/>
                <a:gd name="T79" fmla="*/ 1179 h 1890"/>
                <a:gd name="T80" fmla="+- 0 8132 7412"/>
                <a:gd name="T81" fmla="*/ T80 w 864"/>
                <a:gd name="T82" fmla="+- 0 1168 1168"/>
                <a:gd name="T83" fmla="*/ 1168 h 18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1890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1746"/>
                  </a:lnTo>
                  <a:lnTo>
                    <a:pt x="11" y="1802"/>
                  </a:lnTo>
                  <a:lnTo>
                    <a:pt x="42" y="1848"/>
                  </a:lnTo>
                  <a:lnTo>
                    <a:pt x="88" y="1879"/>
                  </a:lnTo>
                  <a:lnTo>
                    <a:pt x="144" y="1890"/>
                  </a:lnTo>
                  <a:lnTo>
                    <a:pt x="720" y="1890"/>
                  </a:lnTo>
                  <a:lnTo>
                    <a:pt x="776" y="1879"/>
                  </a:lnTo>
                  <a:lnTo>
                    <a:pt x="822" y="1848"/>
                  </a:lnTo>
                  <a:lnTo>
                    <a:pt x="852" y="1802"/>
                  </a:lnTo>
                  <a:lnTo>
                    <a:pt x="864" y="1746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6C9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sp>
          <p:nvSpPr>
            <p:cNvPr id="12" name="Freeform 586"/>
            <p:cNvSpPr>
              <a:spLocks/>
            </p:cNvSpPr>
            <p:nvPr/>
          </p:nvSpPr>
          <p:spPr bwMode="auto">
            <a:xfrm>
              <a:off x="7409" y="1121"/>
              <a:ext cx="877" cy="1940"/>
            </a:xfrm>
            <a:custGeom>
              <a:avLst/>
              <a:gdLst>
                <a:gd name="T0" fmla="+- 0 9852 9132"/>
                <a:gd name="T1" fmla="*/ T0 w 864"/>
                <a:gd name="T2" fmla="+- 0 654 654"/>
                <a:gd name="T3" fmla="*/ 654 h 2404"/>
                <a:gd name="T4" fmla="+- 0 9276 9132"/>
                <a:gd name="T5" fmla="*/ T4 w 864"/>
                <a:gd name="T6" fmla="+- 0 654 654"/>
                <a:gd name="T7" fmla="*/ 654 h 2404"/>
                <a:gd name="T8" fmla="+- 0 9220 9132"/>
                <a:gd name="T9" fmla="*/ T8 w 864"/>
                <a:gd name="T10" fmla="+- 0 665 654"/>
                <a:gd name="T11" fmla="*/ 665 h 2404"/>
                <a:gd name="T12" fmla="+- 0 9174 9132"/>
                <a:gd name="T13" fmla="*/ T12 w 864"/>
                <a:gd name="T14" fmla="+- 0 696 654"/>
                <a:gd name="T15" fmla="*/ 696 h 2404"/>
                <a:gd name="T16" fmla="+- 0 9144 9132"/>
                <a:gd name="T17" fmla="*/ T16 w 864"/>
                <a:gd name="T18" fmla="+- 0 742 654"/>
                <a:gd name="T19" fmla="*/ 742 h 2404"/>
                <a:gd name="T20" fmla="+- 0 9132 9132"/>
                <a:gd name="T21" fmla="*/ T20 w 864"/>
                <a:gd name="T22" fmla="+- 0 798 654"/>
                <a:gd name="T23" fmla="*/ 798 h 2404"/>
                <a:gd name="T24" fmla="+- 0 9132 9132"/>
                <a:gd name="T25" fmla="*/ T24 w 864"/>
                <a:gd name="T26" fmla="+- 0 2914 654"/>
                <a:gd name="T27" fmla="*/ 2914 h 2404"/>
                <a:gd name="T28" fmla="+- 0 9144 9132"/>
                <a:gd name="T29" fmla="*/ T28 w 864"/>
                <a:gd name="T30" fmla="+- 0 2970 654"/>
                <a:gd name="T31" fmla="*/ 2970 h 2404"/>
                <a:gd name="T32" fmla="+- 0 9174 9132"/>
                <a:gd name="T33" fmla="*/ T32 w 864"/>
                <a:gd name="T34" fmla="+- 0 3016 654"/>
                <a:gd name="T35" fmla="*/ 3016 h 2404"/>
                <a:gd name="T36" fmla="+- 0 9220 9132"/>
                <a:gd name="T37" fmla="*/ T36 w 864"/>
                <a:gd name="T38" fmla="+- 0 3047 654"/>
                <a:gd name="T39" fmla="*/ 3047 h 2404"/>
                <a:gd name="T40" fmla="+- 0 9276 9132"/>
                <a:gd name="T41" fmla="*/ T40 w 864"/>
                <a:gd name="T42" fmla="+- 0 3058 654"/>
                <a:gd name="T43" fmla="*/ 3058 h 2404"/>
                <a:gd name="T44" fmla="+- 0 9852 9132"/>
                <a:gd name="T45" fmla="*/ T44 w 864"/>
                <a:gd name="T46" fmla="+- 0 3058 654"/>
                <a:gd name="T47" fmla="*/ 3058 h 2404"/>
                <a:gd name="T48" fmla="+- 0 9908 9132"/>
                <a:gd name="T49" fmla="*/ T48 w 864"/>
                <a:gd name="T50" fmla="+- 0 3047 654"/>
                <a:gd name="T51" fmla="*/ 3047 h 2404"/>
                <a:gd name="T52" fmla="+- 0 9954 9132"/>
                <a:gd name="T53" fmla="*/ T52 w 864"/>
                <a:gd name="T54" fmla="+- 0 3016 654"/>
                <a:gd name="T55" fmla="*/ 3016 h 2404"/>
                <a:gd name="T56" fmla="+- 0 9985 9132"/>
                <a:gd name="T57" fmla="*/ T56 w 864"/>
                <a:gd name="T58" fmla="+- 0 2970 654"/>
                <a:gd name="T59" fmla="*/ 2970 h 2404"/>
                <a:gd name="T60" fmla="+- 0 9996 9132"/>
                <a:gd name="T61" fmla="*/ T60 w 864"/>
                <a:gd name="T62" fmla="+- 0 2914 654"/>
                <a:gd name="T63" fmla="*/ 2914 h 2404"/>
                <a:gd name="T64" fmla="+- 0 9996 9132"/>
                <a:gd name="T65" fmla="*/ T64 w 864"/>
                <a:gd name="T66" fmla="+- 0 798 654"/>
                <a:gd name="T67" fmla="*/ 798 h 2404"/>
                <a:gd name="T68" fmla="+- 0 9985 9132"/>
                <a:gd name="T69" fmla="*/ T68 w 864"/>
                <a:gd name="T70" fmla="+- 0 742 654"/>
                <a:gd name="T71" fmla="*/ 742 h 2404"/>
                <a:gd name="T72" fmla="+- 0 9954 9132"/>
                <a:gd name="T73" fmla="*/ T72 w 864"/>
                <a:gd name="T74" fmla="+- 0 696 654"/>
                <a:gd name="T75" fmla="*/ 696 h 2404"/>
                <a:gd name="T76" fmla="+- 0 9908 9132"/>
                <a:gd name="T77" fmla="*/ T76 w 864"/>
                <a:gd name="T78" fmla="+- 0 665 654"/>
                <a:gd name="T79" fmla="*/ 665 h 2404"/>
                <a:gd name="T80" fmla="+- 0 9852 9132"/>
                <a:gd name="T81" fmla="*/ T80 w 864"/>
                <a:gd name="T82" fmla="+- 0 654 654"/>
                <a:gd name="T83" fmla="*/ 654 h 24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404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260"/>
                  </a:lnTo>
                  <a:lnTo>
                    <a:pt x="12" y="2316"/>
                  </a:lnTo>
                  <a:lnTo>
                    <a:pt x="42" y="2362"/>
                  </a:lnTo>
                  <a:lnTo>
                    <a:pt x="88" y="2393"/>
                  </a:lnTo>
                  <a:lnTo>
                    <a:pt x="144" y="2404"/>
                  </a:lnTo>
                  <a:lnTo>
                    <a:pt x="720" y="2404"/>
                  </a:lnTo>
                  <a:lnTo>
                    <a:pt x="776" y="2393"/>
                  </a:lnTo>
                  <a:lnTo>
                    <a:pt x="822" y="2362"/>
                  </a:lnTo>
                  <a:lnTo>
                    <a:pt x="853" y="2316"/>
                  </a:lnTo>
                  <a:lnTo>
                    <a:pt x="864" y="2260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6C9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cxnSp>
          <p:nvCxnSpPr>
            <p:cNvPr id="13" name="Line 585"/>
            <p:cNvCxnSpPr>
              <a:cxnSpLocks noChangeShapeType="1"/>
            </p:cNvCxnSpPr>
            <p:nvPr/>
          </p:nvCxnSpPr>
          <p:spPr bwMode="auto">
            <a:xfrm>
              <a:off x="5498" y="3073"/>
              <a:ext cx="4752" cy="0"/>
            </a:xfrm>
            <a:prstGeom prst="line">
              <a:avLst/>
            </a:prstGeom>
            <a:noFill/>
            <a:ln w="9525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64909" y="92574"/>
            <a:ext cx="3241548" cy="397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39504" rIns="91440" bIns="3300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Цель программы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24406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развитие культурного и духовного потенциала населения городского округа Семеновский</a:t>
            </a: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24406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rgbClr val="24406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</a:br>
            <a:endParaRPr kumimoji="0" lang="ru-RU" alt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Срок действия программы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F243E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2018-202</a:t>
            </a:r>
            <a:r>
              <a:rPr kumimoji="0" lang="en-US" altLang="ru-RU" sz="1600" b="1" i="0" u="none" strike="noStrike" cap="none" normalizeH="0" baseline="0" dirty="0">
                <a:ln>
                  <a:noFill/>
                </a:ln>
                <a:solidFill>
                  <a:srgbClr val="0F243E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F243E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годы</a:t>
            </a: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F243E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F243E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Расходы на выполнение программы, млн. рублей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8875" algn="l"/>
                <a:tab pos="1377950" algn="l"/>
                <a:tab pos="1416050" algn="l"/>
                <a:tab pos="1501775" algn="l"/>
                <a:tab pos="1555750" algn="l"/>
                <a:tab pos="2065338" algn="l"/>
                <a:tab pos="2092325" algn="l"/>
                <a:tab pos="2333625" algn="l"/>
                <a:tab pos="2397125" algn="l"/>
                <a:tab pos="300355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625748" y="388907"/>
            <a:ext cx="3017520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 администрации городского округа Семеновский Нижегородской области от 27.11.2017 г. №3034 "Об утверждении муниципальной программы "Развитие культуры городского округа Семеновский на 2018 – 202</a:t>
            </a:r>
            <a:r>
              <a:rPr kumimoji="0" lang="en-US" altLang="ru-RU" sz="1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годы»</a:t>
            </a: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244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 заказчик-координатор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 культуры администрации городского округа Семеновский</a:t>
            </a:r>
            <a:b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F243E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Целевая группа программы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 жители городского округа Семеновский Нижегородской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40197" y="4290405"/>
            <a:ext cx="86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0955" algn="r">
              <a:spcBef>
                <a:spcPts val="1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Verdana" panose="020B0604030504040204" pitchFamily="34" charset="0"/>
              </a:rPr>
              <a:t>227,4</a:t>
            </a:r>
            <a:endParaRPr lang="ru-RU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18984" y="4282502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228,2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9494" y="4249482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231,5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49234" y="579200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1445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ru-RU" sz="1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68666" y="5792007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1445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ru-RU" sz="1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73173" y="5822442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22413"/>
              </p:ext>
            </p:extLst>
          </p:nvPr>
        </p:nvGraphicFramePr>
        <p:xfrm>
          <a:off x="62230" y="6096004"/>
          <a:ext cx="6688454" cy="29554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13655">
                  <a:extLst>
                    <a:ext uri="{9D8B030D-6E8A-4147-A177-3AD203B41FA5}">
                      <a16:colId xmlns:a16="http://schemas.microsoft.com/office/drawing/2014/main" val="2521880815"/>
                    </a:ext>
                  </a:extLst>
                </a:gridCol>
                <a:gridCol w="686164">
                  <a:extLst>
                    <a:ext uri="{9D8B030D-6E8A-4147-A177-3AD203B41FA5}">
                      <a16:colId xmlns:a16="http://schemas.microsoft.com/office/drawing/2014/main" val="1558134934"/>
                    </a:ext>
                  </a:extLst>
                </a:gridCol>
                <a:gridCol w="699954">
                  <a:extLst>
                    <a:ext uri="{9D8B030D-6E8A-4147-A177-3AD203B41FA5}">
                      <a16:colId xmlns:a16="http://schemas.microsoft.com/office/drawing/2014/main" val="1602136054"/>
                    </a:ext>
                  </a:extLst>
                </a:gridCol>
                <a:gridCol w="713789">
                  <a:extLst>
                    <a:ext uri="{9D8B030D-6E8A-4147-A177-3AD203B41FA5}">
                      <a16:colId xmlns:a16="http://schemas.microsoft.com/office/drawing/2014/main" val="1749563772"/>
                    </a:ext>
                  </a:extLst>
                </a:gridCol>
                <a:gridCol w="899961">
                  <a:extLst>
                    <a:ext uri="{9D8B030D-6E8A-4147-A177-3AD203B41FA5}">
                      <a16:colId xmlns:a16="http://schemas.microsoft.com/office/drawing/2014/main" val="2568019375"/>
                    </a:ext>
                  </a:extLst>
                </a:gridCol>
                <a:gridCol w="844047">
                  <a:extLst>
                    <a:ext uri="{9D8B030D-6E8A-4147-A177-3AD203B41FA5}">
                      <a16:colId xmlns:a16="http://schemas.microsoft.com/office/drawing/2014/main" val="362438013"/>
                    </a:ext>
                  </a:extLst>
                </a:gridCol>
                <a:gridCol w="730884">
                  <a:extLst>
                    <a:ext uri="{9D8B030D-6E8A-4147-A177-3AD203B41FA5}">
                      <a16:colId xmlns:a16="http://schemas.microsoft.com/office/drawing/2014/main" val="2530007733"/>
                    </a:ext>
                  </a:extLst>
                </a:gridCol>
              </a:tblGrid>
              <a:tr h="447394"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        </a:t>
                      </a:r>
                      <a:b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</a:t>
                      </a:r>
                    </a:p>
                    <a:p>
                      <a:pPr marL="156210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42875" algn="ctr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  <a:p>
                      <a:pPr marL="17335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42875" algn="ctr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17335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  <a:p>
                      <a:pPr marL="74295" marR="55880"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</a:t>
                      </a:r>
                      <a:r>
                        <a:rPr lang="ru-RU" sz="1050" spc="-3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</a:t>
                      </a: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74295" marR="56515" algn="ctr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году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</a:t>
                      </a: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20002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</a:t>
                      </a:r>
                      <a:r>
                        <a:rPr lang="en-US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132080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9942492"/>
                  </a:ext>
                </a:extLst>
              </a:tr>
              <a:tr h="749621">
                <a:tc>
                  <a:txBody>
                    <a:bodyPr/>
                    <a:lstStyle/>
                    <a:p>
                      <a:pPr>
                        <a:lnSpc>
                          <a:spcPts val="108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</a:t>
                      </a:r>
                      <a:r>
                        <a:rPr lang="ru-RU" sz="1200" spc="8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</a:t>
                      </a:r>
                      <a:r>
                        <a:rPr lang="ru-RU" sz="1200" spc="9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округа Семеновский,</a:t>
                      </a:r>
                    </a:p>
                    <a:p>
                      <a:pPr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всего,</a:t>
                      </a:r>
                      <a:r>
                        <a:rPr lang="ru-RU" sz="120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2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подпрограммы: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6675" marR="1085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190,6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6675" marR="1085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196,9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227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115,5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228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231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0575606"/>
                  </a:ext>
                </a:extLst>
              </a:tr>
              <a:tr h="596062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Дополнительное образование в сфере культуры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31,5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9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120,3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39570792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музейного дела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22,6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117,9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6699914"/>
                  </a:ext>
                </a:extLst>
              </a:tr>
              <a:tr h="425749">
                <a:tc>
                  <a:txBody>
                    <a:bodyPr/>
                    <a:lstStyle/>
                    <a:p>
                      <a:pPr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Библиотечное дело</a:t>
                      </a:r>
                    </a:p>
                    <a:p>
                      <a:pPr marR="160655"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4135" marR="108585" algn="ctr"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32,7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36 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111,7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0994403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досуга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74,2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113,1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9932901"/>
                  </a:ext>
                </a:extLst>
              </a:tr>
              <a:tr h="309790">
                <a:tc>
                  <a:txBody>
                    <a:bodyPr/>
                    <a:lstStyle/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32,7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35,9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42,4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117,7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41,6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41,6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3729967"/>
                  </a:ext>
                </a:extLst>
              </a:tr>
            </a:tbl>
          </a:graphicData>
        </a:graphic>
      </p:graphicFrame>
      <p:sp>
        <p:nvSpPr>
          <p:cNvPr id="7" name="Text Box 593">
            <a:extLst>
              <a:ext uri="{FF2B5EF4-FFF2-40B4-BE49-F238E27FC236}">
                <a16:creationId xmlns:a16="http://schemas.microsoft.com/office/drawing/2014/main" id="{0783D293-79C1-1682-E2C8-33B02DAE2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49" y="3565632"/>
            <a:ext cx="3056115" cy="2188210"/>
          </a:xfrm>
          <a:prstGeom prst="rect">
            <a:avLst/>
          </a:prstGeom>
          <a:gradFill>
            <a:gsLst>
              <a:gs pos="75419">
                <a:srgbClr val="EDF6F9"/>
              </a:gs>
              <a:gs pos="97000">
                <a:srgbClr val="EDF6F9"/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335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endParaRPr lang="ru-RU" sz="11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335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pc="13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pc="12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  <a:r>
              <a:rPr lang="ru-RU" spc="-42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</a:p>
          <a:p>
            <a:pPr marL="144780" marR="13335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</a:p>
          <a:p>
            <a:pPr marL="144780" marR="13335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227,4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kumimoji="0" lang="en-US" sz="1300" b="1" i="0" u="none" strike="noStrike" kern="1200" cap="none" spc="-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sz="1100" dirty="0">
              <a:solidFill>
                <a:srgbClr val="002060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b="1" spc="-7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</a:t>
            </a:r>
            <a:r>
              <a:rPr lang="en-US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r>
              <a:rPr lang="ru-RU" b="1" spc="-7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1E11F7-70AA-9EC4-1EFC-BC0D23F235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46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650588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30" y="145885"/>
            <a:ext cx="685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«Развитие культуры городского округа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Семеновский на 2018-2026 годы</a:t>
            </a:r>
          </a:p>
        </p:txBody>
      </p:sp>
      <p:grpSp>
        <p:nvGrpSpPr>
          <p:cNvPr id="22" name="Group 581"/>
          <p:cNvGrpSpPr>
            <a:grpSpLocks/>
          </p:cNvGrpSpPr>
          <p:nvPr/>
        </p:nvGrpSpPr>
        <p:grpSpPr bwMode="auto">
          <a:xfrm>
            <a:off x="200660" y="1752994"/>
            <a:ext cx="1115060" cy="1393825"/>
            <a:chOff x="196" y="887"/>
            <a:chExt cx="1984" cy="2854"/>
          </a:xfrm>
        </p:grpSpPr>
        <p:sp>
          <p:nvSpPr>
            <p:cNvPr id="23" name="Freeform 583"/>
            <p:cNvSpPr>
              <a:spLocks/>
            </p:cNvSpPr>
            <p:nvPr/>
          </p:nvSpPr>
          <p:spPr bwMode="auto">
            <a:xfrm>
              <a:off x="216" y="954"/>
              <a:ext cx="1944" cy="2767"/>
            </a:xfrm>
            <a:custGeom>
              <a:avLst/>
              <a:gdLst>
                <a:gd name="T0" fmla="+- 0 216 216"/>
                <a:gd name="T1" fmla="*/ T0 w 1944"/>
                <a:gd name="T2" fmla="+- 0 1278 954"/>
                <a:gd name="T3" fmla="*/ 1278 h 2767"/>
                <a:gd name="T4" fmla="+- 0 225 216"/>
                <a:gd name="T5" fmla="*/ T4 w 1944"/>
                <a:gd name="T6" fmla="+- 0 1204 954"/>
                <a:gd name="T7" fmla="*/ 1204 h 2767"/>
                <a:gd name="T8" fmla="+- 0 249 216"/>
                <a:gd name="T9" fmla="*/ T8 w 1944"/>
                <a:gd name="T10" fmla="+- 0 1136 954"/>
                <a:gd name="T11" fmla="*/ 1136 h 2767"/>
                <a:gd name="T12" fmla="+- 0 287 216"/>
                <a:gd name="T13" fmla="*/ T12 w 1944"/>
                <a:gd name="T14" fmla="+- 0 1076 954"/>
                <a:gd name="T15" fmla="*/ 1076 h 2767"/>
                <a:gd name="T16" fmla="+- 0 338 216"/>
                <a:gd name="T17" fmla="*/ T16 w 1944"/>
                <a:gd name="T18" fmla="+- 0 1026 954"/>
                <a:gd name="T19" fmla="*/ 1026 h 2767"/>
                <a:gd name="T20" fmla="+- 0 398 216"/>
                <a:gd name="T21" fmla="*/ T20 w 1944"/>
                <a:gd name="T22" fmla="+- 0 987 954"/>
                <a:gd name="T23" fmla="*/ 987 h 2767"/>
                <a:gd name="T24" fmla="+- 0 466 216"/>
                <a:gd name="T25" fmla="*/ T24 w 1944"/>
                <a:gd name="T26" fmla="+- 0 963 954"/>
                <a:gd name="T27" fmla="*/ 963 h 2767"/>
                <a:gd name="T28" fmla="+- 0 540 216"/>
                <a:gd name="T29" fmla="*/ T28 w 1944"/>
                <a:gd name="T30" fmla="+- 0 954 954"/>
                <a:gd name="T31" fmla="*/ 954 h 2767"/>
                <a:gd name="T32" fmla="+- 0 1836 216"/>
                <a:gd name="T33" fmla="*/ T32 w 1944"/>
                <a:gd name="T34" fmla="+- 0 954 954"/>
                <a:gd name="T35" fmla="*/ 954 h 2767"/>
                <a:gd name="T36" fmla="+- 0 1910 216"/>
                <a:gd name="T37" fmla="*/ T36 w 1944"/>
                <a:gd name="T38" fmla="+- 0 963 954"/>
                <a:gd name="T39" fmla="*/ 963 h 2767"/>
                <a:gd name="T40" fmla="+- 0 1979 216"/>
                <a:gd name="T41" fmla="*/ T40 w 1944"/>
                <a:gd name="T42" fmla="+- 0 987 954"/>
                <a:gd name="T43" fmla="*/ 987 h 2767"/>
                <a:gd name="T44" fmla="+- 0 2039 216"/>
                <a:gd name="T45" fmla="*/ T44 w 1944"/>
                <a:gd name="T46" fmla="+- 0 1026 954"/>
                <a:gd name="T47" fmla="*/ 1026 h 2767"/>
                <a:gd name="T48" fmla="+- 0 2089 216"/>
                <a:gd name="T49" fmla="*/ T48 w 1944"/>
                <a:gd name="T50" fmla="+- 0 1076 954"/>
                <a:gd name="T51" fmla="*/ 1076 h 2767"/>
                <a:gd name="T52" fmla="+- 0 2127 216"/>
                <a:gd name="T53" fmla="*/ T52 w 1944"/>
                <a:gd name="T54" fmla="+- 0 1136 954"/>
                <a:gd name="T55" fmla="*/ 1136 h 2767"/>
                <a:gd name="T56" fmla="+- 0 2151 216"/>
                <a:gd name="T57" fmla="*/ T56 w 1944"/>
                <a:gd name="T58" fmla="+- 0 1204 954"/>
                <a:gd name="T59" fmla="*/ 1204 h 2767"/>
                <a:gd name="T60" fmla="+- 0 2160 216"/>
                <a:gd name="T61" fmla="*/ T60 w 1944"/>
                <a:gd name="T62" fmla="+- 0 1278 954"/>
                <a:gd name="T63" fmla="*/ 1278 h 2767"/>
                <a:gd name="T64" fmla="+- 0 2160 216"/>
                <a:gd name="T65" fmla="*/ T64 w 1944"/>
                <a:gd name="T66" fmla="+- 0 3397 954"/>
                <a:gd name="T67" fmla="*/ 3397 h 2767"/>
                <a:gd name="T68" fmla="+- 0 2151 216"/>
                <a:gd name="T69" fmla="*/ T68 w 1944"/>
                <a:gd name="T70" fmla="+- 0 3471 954"/>
                <a:gd name="T71" fmla="*/ 3471 h 2767"/>
                <a:gd name="T72" fmla="+- 0 2127 216"/>
                <a:gd name="T73" fmla="*/ T72 w 1944"/>
                <a:gd name="T74" fmla="+- 0 3539 954"/>
                <a:gd name="T75" fmla="*/ 3539 h 2767"/>
                <a:gd name="T76" fmla="+- 0 2089 216"/>
                <a:gd name="T77" fmla="*/ T76 w 1944"/>
                <a:gd name="T78" fmla="+- 0 3599 954"/>
                <a:gd name="T79" fmla="*/ 3599 h 2767"/>
                <a:gd name="T80" fmla="+- 0 2039 216"/>
                <a:gd name="T81" fmla="*/ T80 w 1944"/>
                <a:gd name="T82" fmla="+- 0 3649 954"/>
                <a:gd name="T83" fmla="*/ 3649 h 2767"/>
                <a:gd name="T84" fmla="+- 0 1979 216"/>
                <a:gd name="T85" fmla="*/ T84 w 1944"/>
                <a:gd name="T86" fmla="+- 0 3688 954"/>
                <a:gd name="T87" fmla="*/ 3688 h 2767"/>
                <a:gd name="T88" fmla="+- 0 1910 216"/>
                <a:gd name="T89" fmla="*/ T88 w 1944"/>
                <a:gd name="T90" fmla="+- 0 3712 954"/>
                <a:gd name="T91" fmla="*/ 3712 h 2767"/>
                <a:gd name="T92" fmla="+- 0 1836 216"/>
                <a:gd name="T93" fmla="*/ T92 w 1944"/>
                <a:gd name="T94" fmla="+- 0 3721 954"/>
                <a:gd name="T95" fmla="*/ 3721 h 2767"/>
                <a:gd name="T96" fmla="+- 0 540 216"/>
                <a:gd name="T97" fmla="*/ T96 w 1944"/>
                <a:gd name="T98" fmla="+- 0 3721 954"/>
                <a:gd name="T99" fmla="*/ 3721 h 2767"/>
                <a:gd name="T100" fmla="+- 0 466 216"/>
                <a:gd name="T101" fmla="*/ T100 w 1944"/>
                <a:gd name="T102" fmla="+- 0 3712 954"/>
                <a:gd name="T103" fmla="*/ 3712 h 2767"/>
                <a:gd name="T104" fmla="+- 0 398 216"/>
                <a:gd name="T105" fmla="*/ T104 w 1944"/>
                <a:gd name="T106" fmla="+- 0 3688 954"/>
                <a:gd name="T107" fmla="*/ 3688 h 2767"/>
                <a:gd name="T108" fmla="+- 0 338 216"/>
                <a:gd name="T109" fmla="*/ T108 w 1944"/>
                <a:gd name="T110" fmla="+- 0 3649 954"/>
                <a:gd name="T111" fmla="*/ 3649 h 2767"/>
                <a:gd name="T112" fmla="+- 0 287 216"/>
                <a:gd name="T113" fmla="*/ T112 w 1944"/>
                <a:gd name="T114" fmla="+- 0 3599 954"/>
                <a:gd name="T115" fmla="*/ 3599 h 2767"/>
                <a:gd name="T116" fmla="+- 0 249 216"/>
                <a:gd name="T117" fmla="*/ T116 w 1944"/>
                <a:gd name="T118" fmla="+- 0 3539 954"/>
                <a:gd name="T119" fmla="*/ 3539 h 2767"/>
                <a:gd name="T120" fmla="+- 0 225 216"/>
                <a:gd name="T121" fmla="*/ T120 w 1944"/>
                <a:gd name="T122" fmla="+- 0 3471 954"/>
                <a:gd name="T123" fmla="*/ 3471 h 2767"/>
                <a:gd name="T124" fmla="+- 0 216 216"/>
                <a:gd name="T125" fmla="*/ T124 w 1944"/>
                <a:gd name="T126" fmla="+- 0 3397 954"/>
                <a:gd name="T127" fmla="*/ 3397 h 2767"/>
                <a:gd name="T128" fmla="+- 0 216 216"/>
                <a:gd name="T129" fmla="*/ T128 w 1944"/>
                <a:gd name="T130" fmla="+- 0 1278 954"/>
                <a:gd name="T131" fmla="*/ 1278 h 27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767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2" y="72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3" y="33"/>
                  </a:lnTo>
                  <a:lnTo>
                    <a:pt x="1823" y="72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443"/>
                  </a:lnTo>
                  <a:lnTo>
                    <a:pt x="1935" y="2517"/>
                  </a:lnTo>
                  <a:lnTo>
                    <a:pt x="1911" y="2585"/>
                  </a:lnTo>
                  <a:lnTo>
                    <a:pt x="1873" y="2645"/>
                  </a:lnTo>
                  <a:lnTo>
                    <a:pt x="1823" y="2695"/>
                  </a:lnTo>
                  <a:lnTo>
                    <a:pt x="1763" y="2734"/>
                  </a:lnTo>
                  <a:lnTo>
                    <a:pt x="1694" y="2758"/>
                  </a:lnTo>
                  <a:lnTo>
                    <a:pt x="1620" y="2767"/>
                  </a:lnTo>
                  <a:lnTo>
                    <a:pt x="324" y="2767"/>
                  </a:lnTo>
                  <a:lnTo>
                    <a:pt x="250" y="2758"/>
                  </a:lnTo>
                  <a:lnTo>
                    <a:pt x="182" y="2734"/>
                  </a:lnTo>
                  <a:lnTo>
                    <a:pt x="122" y="2695"/>
                  </a:lnTo>
                  <a:lnTo>
                    <a:pt x="71" y="2645"/>
                  </a:lnTo>
                  <a:lnTo>
                    <a:pt x="33" y="2585"/>
                  </a:lnTo>
                  <a:lnTo>
                    <a:pt x="9" y="2517"/>
                  </a:lnTo>
                  <a:lnTo>
                    <a:pt x="0" y="2443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4" name="Text Box 582"/>
            <p:cNvSpPr txBox="1">
              <a:spLocks noChangeArrowheads="1"/>
            </p:cNvSpPr>
            <p:nvPr/>
          </p:nvSpPr>
          <p:spPr bwMode="auto">
            <a:xfrm>
              <a:off x="196" y="887"/>
              <a:ext cx="1984" cy="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290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2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2022</a:t>
              </a:r>
            </a:p>
            <a:p>
              <a:pPr marL="161925" marR="161925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год</a:t>
              </a:r>
            </a:p>
            <a:p>
              <a:pPr marL="161925" marR="16192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4 189</a:t>
              </a:r>
              <a:endParaRPr lang="ru-RU" sz="11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рублей</a:t>
              </a:r>
              <a:endParaRPr lang="ru-RU" sz="11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578"/>
          <p:cNvGrpSpPr>
            <a:grpSpLocks/>
          </p:cNvGrpSpPr>
          <p:nvPr/>
        </p:nvGrpSpPr>
        <p:grpSpPr bwMode="auto">
          <a:xfrm>
            <a:off x="1427480" y="1762519"/>
            <a:ext cx="1214120" cy="1366520"/>
            <a:chOff x="2275" y="1501"/>
            <a:chExt cx="1984" cy="2240"/>
          </a:xfrm>
        </p:grpSpPr>
        <p:sp>
          <p:nvSpPr>
            <p:cNvPr id="26" name="Freeform 580"/>
            <p:cNvSpPr>
              <a:spLocks/>
            </p:cNvSpPr>
            <p:nvPr/>
          </p:nvSpPr>
          <p:spPr bwMode="auto">
            <a:xfrm>
              <a:off x="2295" y="1521"/>
              <a:ext cx="1944" cy="2200"/>
            </a:xfrm>
            <a:custGeom>
              <a:avLst/>
              <a:gdLst>
                <a:gd name="T0" fmla="+- 0 2295 2295"/>
                <a:gd name="T1" fmla="*/ T0 w 1944"/>
                <a:gd name="T2" fmla="+- 0 1845 1521"/>
                <a:gd name="T3" fmla="*/ 1845 h 2200"/>
                <a:gd name="T4" fmla="+- 0 2304 2295"/>
                <a:gd name="T5" fmla="*/ T4 w 1944"/>
                <a:gd name="T6" fmla="+- 0 1771 1521"/>
                <a:gd name="T7" fmla="*/ 1771 h 2200"/>
                <a:gd name="T8" fmla="+- 0 2328 2295"/>
                <a:gd name="T9" fmla="*/ T8 w 1944"/>
                <a:gd name="T10" fmla="+- 0 1703 1521"/>
                <a:gd name="T11" fmla="*/ 1703 h 2200"/>
                <a:gd name="T12" fmla="+- 0 2366 2295"/>
                <a:gd name="T13" fmla="*/ T12 w 1944"/>
                <a:gd name="T14" fmla="+- 0 1643 1521"/>
                <a:gd name="T15" fmla="*/ 1643 h 2200"/>
                <a:gd name="T16" fmla="+- 0 2417 2295"/>
                <a:gd name="T17" fmla="*/ T16 w 1944"/>
                <a:gd name="T18" fmla="+- 0 1593 1521"/>
                <a:gd name="T19" fmla="*/ 1593 h 2200"/>
                <a:gd name="T20" fmla="+- 0 2477 2295"/>
                <a:gd name="T21" fmla="*/ T20 w 1944"/>
                <a:gd name="T22" fmla="+- 0 1554 1521"/>
                <a:gd name="T23" fmla="*/ 1554 h 2200"/>
                <a:gd name="T24" fmla="+- 0 2545 2295"/>
                <a:gd name="T25" fmla="*/ T24 w 1944"/>
                <a:gd name="T26" fmla="+- 0 1530 1521"/>
                <a:gd name="T27" fmla="*/ 1530 h 2200"/>
                <a:gd name="T28" fmla="+- 0 2619 2295"/>
                <a:gd name="T29" fmla="*/ T28 w 1944"/>
                <a:gd name="T30" fmla="+- 0 1521 1521"/>
                <a:gd name="T31" fmla="*/ 1521 h 2200"/>
                <a:gd name="T32" fmla="+- 0 3915 2295"/>
                <a:gd name="T33" fmla="*/ T32 w 1944"/>
                <a:gd name="T34" fmla="+- 0 1521 1521"/>
                <a:gd name="T35" fmla="*/ 1521 h 2200"/>
                <a:gd name="T36" fmla="+- 0 3989 2295"/>
                <a:gd name="T37" fmla="*/ T36 w 1944"/>
                <a:gd name="T38" fmla="+- 0 1530 1521"/>
                <a:gd name="T39" fmla="*/ 1530 h 2200"/>
                <a:gd name="T40" fmla="+- 0 4058 2295"/>
                <a:gd name="T41" fmla="*/ T40 w 1944"/>
                <a:gd name="T42" fmla="+- 0 1554 1521"/>
                <a:gd name="T43" fmla="*/ 1554 h 2200"/>
                <a:gd name="T44" fmla="+- 0 4118 2295"/>
                <a:gd name="T45" fmla="*/ T44 w 1944"/>
                <a:gd name="T46" fmla="+- 0 1593 1521"/>
                <a:gd name="T47" fmla="*/ 1593 h 2200"/>
                <a:gd name="T48" fmla="+- 0 4168 2295"/>
                <a:gd name="T49" fmla="*/ T48 w 1944"/>
                <a:gd name="T50" fmla="+- 0 1643 1521"/>
                <a:gd name="T51" fmla="*/ 1643 h 2200"/>
                <a:gd name="T52" fmla="+- 0 4206 2295"/>
                <a:gd name="T53" fmla="*/ T52 w 1944"/>
                <a:gd name="T54" fmla="+- 0 1703 1521"/>
                <a:gd name="T55" fmla="*/ 1703 h 2200"/>
                <a:gd name="T56" fmla="+- 0 4230 2295"/>
                <a:gd name="T57" fmla="*/ T56 w 1944"/>
                <a:gd name="T58" fmla="+- 0 1771 1521"/>
                <a:gd name="T59" fmla="*/ 1771 h 2200"/>
                <a:gd name="T60" fmla="+- 0 4239 2295"/>
                <a:gd name="T61" fmla="*/ T60 w 1944"/>
                <a:gd name="T62" fmla="+- 0 1845 1521"/>
                <a:gd name="T63" fmla="*/ 1845 h 2200"/>
                <a:gd name="T64" fmla="+- 0 4239 2295"/>
                <a:gd name="T65" fmla="*/ T64 w 1944"/>
                <a:gd name="T66" fmla="+- 0 3397 1521"/>
                <a:gd name="T67" fmla="*/ 3397 h 2200"/>
                <a:gd name="T68" fmla="+- 0 4230 2295"/>
                <a:gd name="T69" fmla="*/ T68 w 1944"/>
                <a:gd name="T70" fmla="+- 0 3471 1521"/>
                <a:gd name="T71" fmla="*/ 3471 h 2200"/>
                <a:gd name="T72" fmla="+- 0 4206 2295"/>
                <a:gd name="T73" fmla="*/ T72 w 1944"/>
                <a:gd name="T74" fmla="+- 0 3539 1521"/>
                <a:gd name="T75" fmla="*/ 3539 h 2200"/>
                <a:gd name="T76" fmla="+- 0 4168 2295"/>
                <a:gd name="T77" fmla="*/ T76 w 1944"/>
                <a:gd name="T78" fmla="+- 0 3599 1521"/>
                <a:gd name="T79" fmla="*/ 3599 h 2200"/>
                <a:gd name="T80" fmla="+- 0 4118 2295"/>
                <a:gd name="T81" fmla="*/ T80 w 1944"/>
                <a:gd name="T82" fmla="+- 0 3649 1521"/>
                <a:gd name="T83" fmla="*/ 3649 h 2200"/>
                <a:gd name="T84" fmla="+- 0 4058 2295"/>
                <a:gd name="T85" fmla="*/ T84 w 1944"/>
                <a:gd name="T86" fmla="+- 0 3688 1521"/>
                <a:gd name="T87" fmla="*/ 3688 h 2200"/>
                <a:gd name="T88" fmla="+- 0 3989 2295"/>
                <a:gd name="T89" fmla="*/ T88 w 1944"/>
                <a:gd name="T90" fmla="+- 0 3712 1521"/>
                <a:gd name="T91" fmla="*/ 3712 h 2200"/>
                <a:gd name="T92" fmla="+- 0 3915 2295"/>
                <a:gd name="T93" fmla="*/ T92 w 1944"/>
                <a:gd name="T94" fmla="+- 0 3721 1521"/>
                <a:gd name="T95" fmla="*/ 3721 h 2200"/>
                <a:gd name="T96" fmla="+- 0 2619 2295"/>
                <a:gd name="T97" fmla="*/ T96 w 1944"/>
                <a:gd name="T98" fmla="+- 0 3721 1521"/>
                <a:gd name="T99" fmla="*/ 3721 h 2200"/>
                <a:gd name="T100" fmla="+- 0 2545 2295"/>
                <a:gd name="T101" fmla="*/ T100 w 1944"/>
                <a:gd name="T102" fmla="+- 0 3712 1521"/>
                <a:gd name="T103" fmla="*/ 3712 h 2200"/>
                <a:gd name="T104" fmla="+- 0 2477 2295"/>
                <a:gd name="T105" fmla="*/ T104 w 1944"/>
                <a:gd name="T106" fmla="+- 0 3688 1521"/>
                <a:gd name="T107" fmla="*/ 3688 h 2200"/>
                <a:gd name="T108" fmla="+- 0 2417 2295"/>
                <a:gd name="T109" fmla="*/ T108 w 1944"/>
                <a:gd name="T110" fmla="+- 0 3649 1521"/>
                <a:gd name="T111" fmla="*/ 3649 h 2200"/>
                <a:gd name="T112" fmla="+- 0 2366 2295"/>
                <a:gd name="T113" fmla="*/ T112 w 1944"/>
                <a:gd name="T114" fmla="+- 0 3599 1521"/>
                <a:gd name="T115" fmla="*/ 3599 h 2200"/>
                <a:gd name="T116" fmla="+- 0 2328 2295"/>
                <a:gd name="T117" fmla="*/ T116 w 1944"/>
                <a:gd name="T118" fmla="+- 0 3539 1521"/>
                <a:gd name="T119" fmla="*/ 3539 h 2200"/>
                <a:gd name="T120" fmla="+- 0 2304 2295"/>
                <a:gd name="T121" fmla="*/ T120 w 1944"/>
                <a:gd name="T122" fmla="+- 0 3471 1521"/>
                <a:gd name="T123" fmla="*/ 3471 h 2200"/>
                <a:gd name="T124" fmla="+- 0 2295 2295"/>
                <a:gd name="T125" fmla="*/ T124 w 1944"/>
                <a:gd name="T126" fmla="+- 0 3397 1521"/>
                <a:gd name="T127" fmla="*/ 3397 h 2200"/>
                <a:gd name="T128" fmla="+- 0 2295 2295"/>
                <a:gd name="T129" fmla="*/ T128 w 1944"/>
                <a:gd name="T130" fmla="+- 0 1845 1521"/>
                <a:gd name="T131" fmla="*/ 1845 h 22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200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2" y="72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3" y="33"/>
                  </a:lnTo>
                  <a:lnTo>
                    <a:pt x="1823" y="72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1876"/>
                  </a:lnTo>
                  <a:lnTo>
                    <a:pt x="1935" y="1950"/>
                  </a:lnTo>
                  <a:lnTo>
                    <a:pt x="1911" y="2018"/>
                  </a:lnTo>
                  <a:lnTo>
                    <a:pt x="1873" y="2078"/>
                  </a:lnTo>
                  <a:lnTo>
                    <a:pt x="1823" y="2128"/>
                  </a:lnTo>
                  <a:lnTo>
                    <a:pt x="1763" y="2167"/>
                  </a:lnTo>
                  <a:lnTo>
                    <a:pt x="1694" y="2191"/>
                  </a:lnTo>
                  <a:lnTo>
                    <a:pt x="1620" y="2200"/>
                  </a:lnTo>
                  <a:lnTo>
                    <a:pt x="324" y="2200"/>
                  </a:lnTo>
                  <a:lnTo>
                    <a:pt x="250" y="2191"/>
                  </a:lnTo>
                  <a:lnTo>
                    <a:pt x="182" y="2167"/>
                  </a:lnTo>
                  <a:lnTo>
                    <a:pt x="122" y="2128"/>
                  </a:lnTo>
                  <a:lnTo>
                    <a:pt x="71" y="2078"/>
                  </a:lnTo>
                  <a:lnTo>
                    <a:pt x="33" y="2018"/>
                  </a:lnTo>
                  <a:lnTo>
                    <a:pt x="9" y="1950"/>
                  </a:lnTo>
                  <a:lnTo>
                    <a:pt x="0" y="1876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7" name="Text Box 579"/>
            <p:cNvSpPr txBox="1">
              <a:spLocks noChangeArrowheads="1"/>
            </p:cNvSpPr>
            <p:nvPr/>
          </p:nvSpPr>
          <p:spPr bwMode="auto">
            <a:xfrm>
              <a:off x="2275" y="1501"/>
              <a:ext cx="1984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1500" dirty="0">
                  <a:solidFill>
                    <a:srgbClr val="6C99C5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2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2023</a:t>
              </a:r>
            </a:p>
            <a:p>
              <a:pPr marL="162560" marR="161925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год</a:t>
              </a:r>
            </a:p>
            <a:p>
              <a:pPr marL="161925" marR="16192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4 366</a:t>
              </a:r>
              <a:endParaRPr lang="ru-RU" sz="22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002060"/>
                  </a:solidFill>
                  <a:effectLst/>
                  <a:ea typeface="Verdana" panose="020B0604030504040204" pitchFamily="34" charset="0"/>
                  <a:cs typeface="Segoe UI" panose="020B0502040204020203" pitchFamily="34" charset="0"/>
                </a:rPr>
                <a:t>рублей</a:t>
              </a:r>
            </a:p>
          </p:txBody>
        </p:sp>
      </p:grpSp>
      <p:grpSp>
        <p:nvGrpSpPr>
          <p:cNvPr id="28" name="Group 575"/>
          <p:cNvGrpSpPr>
            <a:grpSpLocks/>
          </p:cNvGrpSpPr>
          <p:nvPr/>
        </p:nvGrpSpPr>
        <p:grpSpPr bwMode="auto">
          <a:xfrm>
            <a:off x="2700020" y="1425334"/>
            <a:ext cx="1259840" cy="1708785"/>
            <a:chOff x="4354" y="1841"/>
            <a:chExt cx="1984" cy="1899"/>
          </a:xfrm>
        </p:grpSpPr>
        <p:sp>
          <p:nvSpPr>
            <p:cNvPr id="29" name="Freeform 577"/>
            <p:cNvSpPr>
              <a:spLocks/>
            </p:cNvSpPr>
            <p:nvPr/>
          </p:nvSpPr>
          <p:spPr bwMode="auto">
            <a:xfrm>
              <a:off x="4374" y="1861"/>
              <a:ext cx="1944" cy="1859"/>
            </a:xfrm>
            <a:custGeom>
              <a:avLst/>
              <a:gdLst>
                <a:gd name="T0" fmla="+- 0 4374 4374"/>
                <a:gd name="T1" fmla="*/ T0 w 1944"/>
                <a:gd name="T2" fmla="+- 0 2171 1862"/>
                <a:gd name="T3" fmla="*/ 2171 h 1859"/>
                <a:gd name="T4" fmla="+- 0 4382 4374"/>
                <a:gd name="T5" fmla="*/ T4 w 1944"/>
                <a:gd name="T6" fmla="+- 0 2100 1862"/>
                <a:gd name="T7" fmla="*/ 2100 h 1859"/>
                <a:gd name="T8" fmla="+- 0 4406 4374"/>
                <a:gd name="T9" fmla="*/ T8 w 1944"/>
                <a:gd name="T10" fmla="+- 0 2035 1862"/>
                <a:gd name="T11" fmla="*/ 2035 h 1859"/>
                <a:gd name="T12" fmla="+- 0 4442 4374"/>
                <a:gd name="T13" fmla="*/ T12 w 1944"/>
                <a:gd name="T14" fmla="+- 0 1978 1862"/>
                <a:gd name="T15" fmla="*/ 1978 h 1859"/>
                <a:gd name="T16" fmla="+- 0 4490 4374"/>
                <a:gd name="T17" fmla="*/ T16 w 1944"/>
                <a:gd name="T18" fmla="+- 0 1930 1862"/>
                <a:gd name="T19" fmla="*/ 1930 h 1859"/>
                <a:gd name="T20" fmla="+- 0 4548 4374"/>
                <a:gd name="T21" fmla="*/ T20 w 1944"/>
                <a:gd name="T22" fmla="+- 0 1893 1862"/>
                <a:gd name="T23" fmla="*/ 1893 h 1859"/>
                <a:gd name="T24" fmla="+- 0 4613 4374"/>
                <a:gd name="T25" fmla="*/ T24 w 1944"/>
                <a:gd name="T26" fmla="+- 0 1870 1862"/>
                <a:gd name="T27" fmla="*/ 1870 h 1859"/>
                <a:gd name="T28" fmla="+- 0 4684 4374"/>
                <a:gd name="T29" fmla="*/ T28 w 1944"/>
                <a:gd name="T30" fmla="+- 0 1862 1862"/>
                <a:gd name="T31" fmla="*/ 1862 h 1859"/>
                <a:gd name="T32" fmla="+- 0 6008 4374"/>
                <a:gd name="T33" fmla="*/ T32 w 1944"/>
                <a:gd name="T34" fmla="+- 0 1862 1862"/>
                <a:gd name="T35" fmla="*/ 1862 h 1859"/>
                <a:gd name="T36" fmla="+- 0 6079 4374"/>
                <a:gd name="T37" fmla="*/ T36 w 1944"/>
                <a:gd name="T38" fmla="+- 0 1870 1862"/>
                <a:gd name="T39" fmla="*/ 1870 h 1859"/>
                <a:gd name="T40" fmla="+- 0 6144 4374"/>
                <a:gd name="T41" fmla="*/ T40 w 1944"/>
                <a:gd name="T42" fmla="+- 0 1893 1862"/>
                <a:gd name="T43" fmla="*/ 1893 h 1859"/>
                <a:gd name="T44" fmla="+- 0 6202 4374"/>
                <a:gd name="T45" fmla="*/ T44 w 1944"/>
                <a:gd name="T46" fmla="+- 0 1930 1862"/>
                <a:gd name="T47" fmla="*/ 1930 h 1859"/>
                <a:gd name="T48" fmla="+- 0 6250 4374"/>
                <a:gd name="T49" fmla="*/ T48 w 1944"/>
                <a:gd name="T50" fmla="+- 0 1978 1862"/>
                <a:gd name="T51" fmla="*/ 1978 h 1859"/>
                <a:gd name="T52" fmla="+- 0 6286 4374"/>
                <a:gd name="T53" fmla="*/ T52 w 1944"/>
                <a:gd name="T54" fmla="+- 0 2035 1862"/>
                <a:gd name="T55" fmla="*/ 2035 h 1859"/>
                <a:gd name="T56" fmla="+- 0 6310 4374"/>
                <a:gd name="T57" fmla="*/ T56 w 1944"/>
                <a:gd name="T58" fmla="+- 0 2100 1862"/>
                <a:gd name="T59" fmla="*/ 2100 h 1859"/>
                <a:gd name="T60" fmla="+- 0 6318 4374"/>
                <a:gd name="T61" fmla="*/ T60 w 1944"/>
                <a:gd name="T62" fmla="+- 0 2171 1862"/>
                <a:gd name="T63" fmla="*/ 2171 h 1859"/>
                <a:gd name="T64" fmla="+- 0 6318 4374"/>
                <a:gd name="T65" fmla="*/ T64 w 1944"/>
                <a:gd name="T66" fmla="+- 0 3411 1862"/>
                <a:gd name="T67" fmla="*/ 3411 h 1859"/>
                <a:gd name="T68" fmla="+- 0 6310 4374"/>
                <a:gd name="T69" fmla="*/ T68 w 1944"/>
                <a:gd name="T70" fmla="+- 0 3482 1862"/>
                <a:gd name="T71" fmla="*/ 3482 h 1859"/>
                <a:gd name="T72" fmla="+- 0 6286 4374"/>
                <a:gd name="T73" fmla="*/ T72 w 1944"/>
                <a:gd name="T74" fmla="+- 0 3547 1862"/>
                <a:gd name="T75" fmla="*/ 3547 h 1859"/>
                <a:gd name="T76" fmla="+- 0 6250 4374"/>
                <a:gd name="T77" fmla="*/ T76 w 1944"/>
                <a:gd name="T78" fmla="+- 0 3605 1862"/>
                <a:gd name="T79" fmla="*/ 3605 h 1859"/>
                <a:gd name="T80" fmla="+- 0 6202 4374"/>
                <a:gd name="T81" fmla="*/ T80 w 1944"/>
                <a:gd name="T82" fmla="+- 0 3653 1862"/>
                <a:gd name="T83" fmla="*/ 3653 h 1859"/>
                <a:gd name="T84" fmla="+- 0 6144 4374"/>
                <a:gd name="T85" fmla="*/ T84 w 1944"/>
                <a:gd name="T86" fmla="+- 0 3689 1862"/>
                <a:gd name="T87" fmla="*/ 3689 h 1859"/>
                <a:gd name="T88" fmla="+- 0 6079 4374"/>
                <a:gd name="T89" fmla="*/ T88 w 1944"/>
                <a:gd name="T90" fmla="+- 0 3712 1862"/>
                <a:gd name="T91" fmla="*/ 3712 h 1859"/>
                <a:gd name="T92" fmla="+- 0 6008 4374"/>
                <a:gd name="T93" fmla="*/ T92 w 1944"/>
                <a:gd name="T94" fmla="+- 0 3721 1862"/>
                <a:gd name="T95" fmla="*/ 3721 h 1859"/>
                <a:gd name="T96" fmla="+- 0 4684 4374"/>
                <a:gd name="T97" fmla="*/ T96 w 1944"/>
                <a:gd name="T98" fmla="+- 0 3721 1862"/>
                <a:gd name="T99" fmla="*/ 3721 h 1859"/>
                <a:gd name="T100" fmla="+- 0 4613 4374"/>
                <a:gd name="T101" fmla="*/ T100 w 1944"/>
                <a:gd name="T102" fmla="+- 0 3712 1862"/>
                <a:gd name="T103" fmla="*/ 3712 h 1859"/>
                <a:gd name="T104" fmla="+- 0 4548 4374"/>
                <a:gd name="T105" fmla="*/ T104 w 1944"/>
                <a:gd name="T106" fmla="+- 0 3689 1862"/>
                <a:gd name="T107" fmla="*/ 3689 h 1859"/>
                <a:gd name="T108" fmla="+- 0 4490 4374"/>
                <a:gd name="T109" fmla="*/ T108 w 1944"/>
                <a:gd name="T110" fmla="+- 0 3653 1862"/>
                <a:gd name="T111" fmla="*/ 3653 h 1859"/>
                <a:gd name="T112" fmla="+- 0 4442 4374"/>
                <a:gd name="T113" fmla="*/ T112 w 1944"/>
                <a:gd name="T114" fmla="+- 0 3605 1862"/>
                <a:gd name="T115" fmla="*/ 3605 h 1859"/>
                <a:gd name="T116" fmla="+- 0 4406 4374"/>
                <a:gd name="T117" fmla="*/ T116 w 1944"/>
                <a:gd name="T118" fmla="+- 0 3547 1862"/>
                <a:gd name="T119" fmla="*/ 3547 h 1859"/>
                <a:gd name="T120" fmla="+- 0 4382 4374"/>
                <a:gd name="T121" fmla="*/ T120 w 1944"/>
                <a:gd name="T122" fmla="+- 0 3482 1862"/>
                <a:gd name="T123" fmla="*/ 3482 h 1859"/>
                <a:gd name="T124" fmla="+- 0 4374 4374"/>
                <a:gd name="T125" fmla="*/ T124 w 1944"/>
                <a:gd name="T126" fmla="+- 0 3411 1862"/>
                <a:gd name="T127" fmla="*/ 3411 h 1859"/>
                <a:gd name="T128" fmla="+- 0 4374 4374"/>
                <a:gd name="T129" fmla="*/ T128 w 1944"/>
                <a:gd name="T130" fmla="+- 0 2171 1862"/>
                <a:gd name="T131" fmla="*/ 2171 h 18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1859">
                  <a:moveTo>
                    <a:pt x="0" y="309"/>
                  </a:moveTo>
                  <a:lnTo>
                    <a:pt x="8" y="238"/>
                  </a:lnTo>
                  <a:lnTo>
                    <a:pt x="32" y="173"/>
                  </a:lnTo>
                  <a:lnTo>
                    <a:pt x="68" y="116"/>
                  </a:lnTo>
                  <a:lnTo>
                    <a:pt x="116" y="68"/>
                  </a:lnTo>
                  <a:lnTo>
                    <a:pt x="174" y="31"/>
                  </a:lnTo>
                  <a:lnTo>
                    <a:pt x="239" y="8"/>
                  </a:lnTo>
                  <a:lnTo>
                    <a:pt x="310" y="0"/>
                  </a:lnTo>
                  <a:lnTo>
                    <a:pt x="1634" y="0"/>
                  </a:lnTo>
                  <a:lnTo>
                    <a:pt x="1705" y="8"/>
                  </a:lnTo>
                  <a:lnTo>
                    <a:pt x="1770" y="31"/>
                  </a:lnTo>
                  <a:lnTo>
                    <a:pt x="1828" y="68"/>
                  </a:lnTo>
                  <a:lnTo>
                    <a:pt x="1876" y="116"/>
                  </a:lnTo>
                  <a:lnTo>
                    <a:pt x="1912" y="173"/>
                  </a:lnTo>
                  <a:lnTo>
                    <a:pt x="1936" y="238"/>
                  </a:lnTo>
                  <a:lnTo>
                    <a:pt x="1944" y="309"/>
                  </a:lnTo>
                  <a:lnTo>
                    <a:pt x="1944" y="1549"/>
                  </a:lnTo>
                  <a:lnTo>
                    <a:pt x="1936" y="1620"/>
                  </a:lnTo>
                  <a:lnTo>
                    <a:pt x="1912" y="1685"/>
                  </a:lnTo>
                  <a:lnTo>
                    <a:pt x="1876" y="1743"/>
                  </a:lnTo>
                  <a:lnTo>
                    <a:pt x="1828" y="1791"/>
                  </a:lnTo>
                  <a:lnTo>
                    <a:pt x="1770" y="1827"/>
                  </a:lnTo>
                  <a:lnTo>
                    <a:pt x="1705" y="1850"/>
                  </a:lnTo>
                  <a:lnTo>
                    <a:pt x="1634" y="1859"/>
                  </a:lnTo>
                  <a:lnTo>
                    <a:pt x="310" y="1859"/>
                  </a:lnTo>
                  <a:lnTo>
                    <a:pt x="239" y="1850"/>
                  </a:lnTo>
                  <a:lnTo>
                    <a:pt x="174" y="1827"/>
                  </a:lnTo>
                  <a:lnTo>
                    <a:pt x="116" y="1791"/>
                  </a:lnTo>
                  <a:lnTo>
                    <a:pt x="68" y="1743"/>
                  </a:lnTo>
                  <a:lnTo>
                    <a:pt x="32" y="1685"/>
                  </a:lnTo>
                  <a:lnTo>
                    <a:pt x="8" y="1620"/>
                  </a:lnTo>
                  <a:lnTo>
                    <a:pt x="0" y="1549"/>
                  </a:lnTo>
                  <a:lnTo>
                    <a:pt x="0" y="309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0" name="Text Box 576"/>
            <p:cNvSpPr txBox="1">
              <a:spLocks noChangeArrowheads="1"/>
            </p:cNvSpPr>
            <p:nvPr/>
          </p:nvSpPr>
          <p:spPr bwMode="auto">
            <a:xfrm>
              <a:off x="4354" y="1841"/>
              <a:ext cx="1984" cy="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1925" marR="161925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r>
                <a:rPr lang="ru-RU" sz="1500" dirty="0">
                  <a:solidFill>
                    <a:srgbClr val="6C99C5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r>
                <a:rPr lang="ru-RU" sz="22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2024</a:t>
              </a:r>
            </a:p>
            <a:p>
              <a:pPr marL="162560" marR="16129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год</a:t>
              </a:r>
            </a:p>
            <a:p>
              <a:pPr marL="162560" marR="161290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spc="-1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5 087</a:t>
              </a:r>
              <a:endParaRPr lang="ru-RU" sz="22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рублей</a:t>
              </a:r>
            </a:p>
          </p:txBody>
        </p:sp>
      </p:grpSp>
      <p:grpSp>
        <p:nvGrpSpPr>
          <p:cNvPr id="31" name="Group 572"/>
          <p:cNvGrpSpPr>
            <a:grpSpLocks/>
          </p:cNvGrpSpPr>
          <p:nvPr/>
        </p:nvGrpSpPr>
        <p:grpSpPr bwMode="auto">
          <a:xfrm>
            <a:off x="4031615" y="1794904"/>
            <a:ext cx="1282700" cy="1325245"/>
            <a:chOff x="6453" y="1633"/>
            <a:chExt cx="2020" cy="2087"/>
          </a:xfrm>
        </p:grpSpPr>
        <p:sp>
          <p:nvSpPr>
            <p:cNvPr id="32" name="Freeform 574"/>
            <p:cNvSpPr>
              <a:spLocks/>
            </p:cNvSpPr>
            <p:nvPr/>
          </p:nvSpPr>
          <p:spPr bwMode="auto">
            <a:xfrm>
              <a:off x="6453" y="1633"/>
              <a:ext cx="1944" cy="2087"/>
            </a:xfrm>
            <a:custGeom>
              <a:avLst/>
              <a:gdLst>
                <a:gd name="T0" fmla="+- 0 6453 6453"/>
                <a:gd name="T1" fmla="*/ T0 w 1944"/>
                <a:gd name="T2" fmla="+- 0 2306 2024"/>
                <a:gd name="T3" fmla="*/ 2306 h 1697"/>
                <a:gd name="T4" fmla="+- 0 6463 6453"/>
                <a:gd name="T5" fmla="*/ T4 w 1944"/>
                <a:gd name="T6" fmla="+- 0 2231 2024"/>
                <a:gd name="T7" fmla="*/ 2231 h 1697"/>
                <a:gd name="T8" fmla="+- 0 6492 6453"/>
                <a:gd name="T9" fmla="*/ T8 w 1944"/>
                <a:gd name="T10" fmla="+- 0 2164 2024"/>
                <a:gd name="T11" fmla="*/ 2164 h 1697"/>
                <a:gd name="T12" fmla="+- 0 6536 6453"/>
                <a:gd name="T13" fmla="*/ T12 w 1944"/>
                <a:gd name="T14" fmla="+- 0 2106 2024"/>
                <a:gd name="T15" fmla="*/ 2106 h 1697"/>
                <a:gd name="T16" fmla="+- 0 6593 6453"/>
                <a:gd name="T17" fmla="*/ T16 w 1944"/>
                <a:gd name="T18" fmla="+- 0 2062 2024"/>
                <a:gd name="T19" fmla="*/ 2062 h 1697"/>
                <a:gd name="T20" fmla="+- 0 6661 6453"/>
                <a:gd name="T21" fmla="*/ T20 w 1944"/>
                <a:gd name="T22" fmla="+- 0 2034 2024"/>
                <a:gd name="T23" fmla="*/ 2034 h 1697"/>
                <a:gd name="T24" fmla="+- 0 6736 6453"/>
                <a:gd name="T25" fmla="*/ T24 w 1944"/>
                <a:gd name="T26" fmla="+- 0 2024 2024"/>
                <a:gd name="T27" fmla="*/ 2024 h 1697"/>
                <a:gd name="T28" fmla="+- 0 8114 6453"/>
                <a:gd name="T29" fmla="*/ T28 w 1944"/>
                <a:gd name="T30" fmla="+- 0 2024 2024"/>
                <a:gd name="T31" fmla="*/ 2024 h 1697"/>
                <a:gd name="T32" fmla="+- 0 8189 6453"/>
                <a:gd name="T33" fmla="*/ T32 w 1944"/>
                <a:gd name="T34" fmla="+- 0 2034 2024"/>
                <a:gd name="T35" fmla="*/ 2034 h 1697"/>
                <a:gd name="T36" fmla="+- 0 8257 6453"/>
                <a:gd name="T37" fmla="*/ T36 w 1944"/>
                <a:gd name="T38" fmla="+- 0 2062 2024"/>
                <a:gd name="T39" fmla="*/ 2062 h 1697"/>
                <a:gd name="T40" fmla="+- 0 8314 6453"/>
                <a:gd name="T41" fmla="*/ T40 w 1944"/>
                <a:gd name="T42" fmla="+- 0 2106 2024"/>
                <a:gd name="T43" fmla="*/ 2106 h 1697"/>
                <a:gd name="T44" fmla="+- 0 8358 6453"/>
                <a:gd name="T45" fmla="*/ T44 w 1944"/>
                <a:gd name="T46" fmla="+- 0 2164 2024"/>
                <a:gd name="T47" fmla="*/ 2164 h 1697"/>
                <a:gd name="T48" fmla="+- 0 8387 6453"/>
                <a:gd name="T49" fmla="*/ T48 w 1944"/>
                <a:gd name="T50" fmla="+- 0 2231 2024"/>
                <a:gd name="T51" fmla="*/ 2231 h 1697"/>
                <a:gd name="T52" fmla="+- 0 8397 6453"/>
                <a:gd name="T53" fmla="*/ T52 w 1944"/>
                <a:gd name="T54" fmla="+- 0 2306 2024"/>
                <a:gd name="T55" fmla="*/ 2306 h 1697"/>
                <a:gd name="T56" fmla="+- 0 8397 6453"/>
                <a:gd name="T57" fmla="*/ T56 w 1944"/>
                <a:gd name="T58" fmla="+- 0 3438 2024"/>
                <a:gd name="T59" fmla="*/ 3438 h 1697"/>
                <a:gd name="T60" fmla="+- 0 8387 6453"/>
                <a:gd name="T61" fmla="*/ T60 w 1944"/>
                <a:gd name="T62" fmla="+- 0 3513 2024"/>
                <a:gd name="T63" fmla="*/ 3513 h 1697"/>
                <a:gd name="T64" fmla="+- 0 8358 6453"/>
                <a:gd name="T65" fmla="*/ T64 w 1944"/>
                <a:gd name="T66" fmla="+- 0 3581 2024"/>
                <a:gd name="T67" fmla="*/ 3581 h 1697"/>
                <a:gd name="T68" fmla="+- 0 8314 6453"/>
                <a:gd name="T69" fmla="*/ T68 w 1944"/>
                <a:gd name="T70" fmla="+- 0 3638 2024"/>
                <a:gd name="T71" fmla="*/ 3638 h 1697"/>
                <a:gd name="T72" fmla="+- 0 8257 6453"/>
                <a:gd name="T73" fmla="*/ T72 w 1944"/>
                <a:gd name="T74" fmla="+- 0 3682 2024"/>
                <a:gd name="T75" fmla="*/ 3682 h 1697"/>
                <a:gd name="T76" fmla="+- 0 8189 6453"/>
                <a:gd name="T77" fmla="*/ T76 w 1944"/>
                <a:gd name="T78" fmla="+- 0 3710 2024"/>
                <a:gd name="T79" fmla="*/ 3710 h 1697"/>
                <a:gd name="T80" fmla="+- 0 8114 6453"/>
                <a:gd name="T81" fmla="*/ T80 w 1944"/>
                <a:gd name="T82" fmla="+- 0 3721 2024"/>
                <a:gd name="T83" fmla="*/ 3721 h 1697"/>
                <a:gd name="T84" fmla="+- 0 6736 6453"/>
                <a:gd name="T85" fmla="*/ T84 w 1944"/>
                <a:gd name="T86" fmla="+- 0 3721 2024"/>
                <a:gd name="T87" fmla="*/ 3721 h 1697"/>
                <a:gd name="T88" fmla="+- 0 6661 6453"/>
                <a:gd name="T89" fmla="*/ T88 w 1944"/>
                <a:gd name="T90" fmla="+- 0 3710 2024"/>
                <a:gd name="T91" fmla="*/ 3710 h 1697"/>
                <a:gd name="T92" fmla="+- 0 6593 6453"/>
                <a:gd name="T93" fmla="*/ T92 w 1944"/>
                <a:gd name="T94" fmla="+- 0 3682 2024"/>
                <a:gd name="T95" fmla="*/ 3682 h 1697"/>
                <a:gd name="T96" fmla="+- 0 6536 6453"/>
                <a:gd name="T97" fmla="*/ T96 w 1944"/>
                <a:gd name="T98" fmla="+- 0 3638 2024"/>
                <a:gd name="T99" fmla="*/ 3638 h 1697"/>
                <a:gd name="T100" fmla="+- 0 6492 6453"/>
                <a:gd name="T101" fmla="*/ T100 w 1944"/>
                <a:gd name="T102" fmla="+- 0 3581 2024"/>
                <a:gd name="T103" fmla="*/ 3581 h 1697"/>
                <a:gd name="T104" fmla="+- 0 6463 6453"/>
                <a:gd name="T105" fmla="*/ T104 w 1944"/>
                <a:gd name="T106" fmla="+- 0 3513 2024"/>
                <a:gd name="T107" fmla="*/ 3513 h 1697"/>
                <a:gd name="T108" fmla="+- 0 6453 6453"/>
                <a:gd name="T109" fmla="*/ T108 w 1944"/>
                <a:gd name="T110" fmla="+- 0 3438 2024"/>
                <a:gd name="T111" fmla="*/ 3438 h 1697"/>
                <a:gd name="T112" fmla="+- 0 6453 6453"/>
                <a:gd name="T113" fmla="*/ T112 w 1944"/>
                <a:gd name="T114" fmla="+- 0 2306 2024"/>
                <a:gd name="T115" fmla="*/ 2306 h 16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944" h="1697">
                  <a:moveTo>
                    <a:pt x="0" y="282"/>
                  </a:moveTo>
                  <a:lnTo>
                    <a:pt x="10" y="207"/>
                  </a:lnTo>
                  <a:lnTo>
                    <a:pt x="39" y="140"/>
                  </a:lnTo>
                  <a:lnTo>
                    <a:pt x="83" y="82"/>
                  </a:lnTo>
                  <a:lnTo>
                    <a:pt x="140" y="38"/>
                  </a:lnTo>
                  <a:lnTo>
                    <a:pt x="208" y="10"/>
                  </a:lnTo>
                  <a:lnTo>
                    <a:pt x="283" y="0"/>
                  </a:lnTo>
                  <a:lnTo>
                    <a:pt x="1661" y="0"/>
                  </a:lnTo>
                  <a:lnTo>
                    <a:pt x="1736" y="10"/>
                  </a:lnTo>
                  <a:lnTo>
                    <a:pt x="1804" y="38"/>
                  </a:lnTo>
                  <a:lnTo>
                    <a:pt x="1861" y="82"/>
                  </a:lnTo>
                  <a:lnTo>
                    <a:pt x="1905" y="140"/>
                  </a:lnTo>
                  <a:lnTo>
                    <a:pt x="1934" y="207"/>
                  </a:lnTo>
                  <a:lnTo>
                    <a:pt x="1944" y="282"/>
                  </a:lnTo>
                  <a:lnTo>
                    <a:pt x="1944" y="1414"/>
                  </a:lnTo>
                  <a:lnTo>
                    <a:pt x="1934" y="1489"/>
                  </a:lnTo>
                  <a:lnTo>
                    <a:pt x="1905" y="1557"/>
                  </a:lnTo>
                  <a:lnTo>
                    <a:pt x="1861" y="1614"/>
                  </a:lnTo>
                  <a:lnTo>
                    <a:pt x="1804" y="1658"/>
                  </a:lnTo>
                  <a:lnTo>
                    <a:pt x="1736" y="1686"/>
                  </a:lnTo>
                  <a:lnTo>
                    <a:pt x="1661" y="1697"/>
                  </a:lnTo>
                  <a:lnTo>
                    <a:pt x="283" y="1697"/>
                  </a:lnTo>
                  <a:lnTo>
                    <a:pt x="208" y="1686"/>
                  </a:lnTo>
                  <a:lnTo>
                    <a:pt x="140" y="1658"/>
                  </a:lnTo>
                  <a:lnTo>
                    <a:pt x="83" y="1614"/>
                  </a:lnTo>
                  <a:lnTo>
                    <a:pt x="39" y="1557"/>
                  </a:lnTo>
                  <a:lnTo>
                    <a:pt x="10" y="1489"/>
                  </a:lnTo>
                  <a:lnTo>
                    <a:pt x="0" y="1414"/>
                  </a:lnTo>
                  <a:lnTo>
                    <a:pt x="0" y="282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3" name="Text Box 573"/>
            <p:cNvSpPr txBox="1">
              <a:spLocks noChangeArrowheads="1"/>
            </p:cNvSpPr>
            <p:nvPr/>
          </p:nvSpPr>
          <p:spPr bwMode="auto">
            <a:xfrm>
              <a:off x="6489" y="1995"/>
              <a:ext cx="1984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2560" marR="161925" algn="ctr">
                <a:lnSpc>
                  <a:spcPts val="1815"/>
                </a:lnSpc>
                <a:spcBef>
                  <a:spcPts val="15"/>
                </a:spcBef>
                <a:spcAft>
                  <a:spcPts val="0"/>
                </a:spcAft>
              </a:pPr>
              <a:r>
                <a:rPr lang="ru-RU" sz="22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2025</a:t>
              </a:r>
            </a:p>
            <a:p>
              <a:pPr marL="162560" marR="161290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год</a:t>
              </a:r>
            </a:p>
            <a:p>
              <a:pPr marL="162560" marR="16065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5 151</a:t>
              </a:r>
              <a:endParaRPr lang="ru-RU" sz="22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рублей</a:t>
              </a:r>
            </a:p>
          </p:txBody>
        </p:sp>
      </p:grpSp>
      <p:grpSp>
        <p:nvGrpSpPr>
          <p:cNvPr id="34" name="Group 569"/>
          <p:cNvGrpSpPr>
            <a:grpSpLocks/>
          </p:cNvGrpSpPr>
          <p:nvPr/>
        </p:nvGrpSpPr>
        <p:grpSpPr bwMode="auto">
          <a:xfrm>
            <a:off x="5420223" y="1588962"/>
            <a:ext cx="1247111" cy="1560086"/>
            <a:chOff x="8532" y="1594"/>
            <a:chExt cx="2021" cy="2204"/>
          </a:xfrm>
        </p:grpSpPr>
        <p:sp>
          <p:nvSpPr>
            <p:cNvPr id="35" name="Freeform 571"/>
            <p:cNvSpPr>
              <a:spLocks/>
            </p:cNvSpPr>
            <p:nvPr/>
          </p:nvSpPr>
          <p:spPr bwMode="auto">
            <a:xfrm>
              <a:off x="8532" y="1861"/>
              <a:ext cx="1944" cy="1859"/>
            </a:xfrm>
            <a:custGeom>
              <a:avLst/>
              <a:gdLst>
                <a:gd name="T0" fmla="+- 0 8532 8532"/>
                <a:gd name="T1" fmla="*/ T0 w 1944"/>
                <a:gd name="T2" fmla="+- 0 2171 1862"/>
                <a:gd name="T3" fmla="*/ 2171 h 1859"/>
                <a:gd name="T4" fmla="+- 0 8540 8532"/>
                <a:gd name="T5" fmla="*/ T4 w 1944"/>
                <a:gd name="T6" fmla="+- 0 2100 1862"/>
                <a:gd name="T7" fmla="*/ 2100 h 1859"/>
                <a:gd name="T8" fmla="+- 0 8564 8532"/>
                <a:gd name="T9" fmla="*/ T8 w 1944"/>
                <a:gd name="T10" fmla="+- 0 2035 1862"/>
                <a:gd name="T11" fmla="*/ 2035 h 1859"/>
                <a:gd name="T12" fmla="+- 0 8600 8532"/>
                <a:gd name="T13" fmla="*/ T12 w 1944"/>
                <a:gd name="T14" fmla="+- 0 1978 1862"/>
                <a:gd name="T15" fmla="*/ 1978 h 1859"/>
                <a:gd name="T16" fmla="+- 0 8648 8532"/>
                <a:gd name="T17" fmla="*/ T16 w 1944"/>
                <a:gd name="T18" fmla="+- 0 1930 1862"/>
                <a:gd name="T19" fmla="*/ 1930 h 1859"/>
                <a:gd name="T20" fmla="+- 0 8706 8532"/>
                <a:gd name="T21" fmla="*/ T20 w 1944"/>
                <a:gd name="T22" fmla="+- 0 1893 1862"/>
                <a:gd name="T23" fmla="*/ 1893 h 1859"/>
                <a:gd name="T24" fmla="+- 0 8771 8532"/>
                <a:gd name="T25" fmla="*/ T24 w 1944"/>
                <a:gd name="T26" fmla="+- 0 1870 1862"/>
                <a:gd name="T27" fmla="*/ 1870 h 1859"/>
                <a:gd name="T28" fmla="+- 0 8842 8532"/>
                <a:gd name="T29" fmla="*/ T28 w 1944"/>
                <a:gd name="T30" fmla="+- 0 1862 1862"/>
                <a:gd name="T31" fmla="*/ 1862 h 1859"/>
                <a:gd name="T32" fmla="+- 0 10166 8532"/>
                <a:gd name="T33" fmla="*/ T32 w 1944"/>
                <a:gd name="T34" fmla="+- 0 1862 1862"/>
                <a:gd name="T35" fmla="*/ 1862 h 1859"/>
                <a:gd name="T36" fmla="+- 0 10237 8532"/>
                <a:gd name="T37" fmla="*/ T36 w 1944"/>
                <a:gd name="T38" fmla="+- 0 1870 1862"/>
                <a:gd name="T39" fmla="*/ 1870 h 1859"/>
                <a:gd name="T40" fmla="+- 0 10302 8532"/>
                <a:gd name="T41" fmla="*/ T40 w 1944"/>
                <a:gd name="T42" fmla="+- 0 1893 1862"/>
                <a:gd name="T43" fmla="*/ 1893 h 1859"/>
                <a:gd name="T44" fmla="+- 0 10360 8532"/>
                <a:gd name="T45" fmla="*/ T44 w 1944"/>
                <a:gd name="T46" fmla="+- 0 1930 1862"/>
                <a:gd name="T47" fmla="*/ 1930 h 1859"/>
                <a:gd name="T48" fmla="+- 0 10408 8532"/>
                <a:gd name="T49" fmla="*/ T48 w 1944"/>
                <a:gd name="T50" fmla="+- 0 1978 1862"/>
                <a:gd name="T51" fmla="*/ 1978 h 1859"/>
                <a:gd name="T52" fmla="+- 0 10444 8532"/>
                <a:gd name="T53" fmla="*/ T52 w 1944"/>
                <a:gd name="T54" fmla="+- 0 2035 1862"/>
                <a:gd name="T55" fmla="*/ 2035 h 1859"/>
                <a:gd name="T56" fmla="+- 0 10468 8532"/>
                <a:gd name="T57" fmla="*/ T56 w 1944"/>
                <a:gd name="T58" fmla="+- 0 2100 1862"/>
                <a:gd name="T59" fmla="*/ 2100 h 1859"/>
                <a:gd name="T60" fmla="+- 0 10476 8532"/>
                <a:gd name="T61" fmla="*/ T60 w 1944"/>
                <a:gd name="T62" fmla="+- 0 2171 1862"/>
                <a:gd name="T63" fmla="*/ 2171 h 1859"/>
                <a:gd name="T64" fmla="+- 0 10476 8532"/>
                <a:gd name="T65" fmla="*/ T64 w 1944"/>
                <a:gd name="T66" fmla="+- 0 3411 1862"/>
                <a:gd name="T67" fmla="*/ 3411 h 1859"/>
                <a:gd name="T68" fmla="+- 0 10468 8532"/>
                <a:gd name="T69" fmla="*/ T68 w 1944"/>
                <a:gd name="T70" fmla="+- 0 3482 1862"/>
                <a:gd name="T71" fmla="*/ 3482 h 1859"/>
                <a:gd name="T72" fmla="+- 0 10444 8532"/>
                <a:gd name="T73" fmla="*/ T72 w 1944"/>
                <a:gd name="T74" fmla="+- 0 3547 1862"/>
                <a:gd name="T75" fmla="*/ 3547 h 1859"/>
                <a:gd name="T76" fmla="+- 0 10408 8532"/>
                <a:gd name="T77" fmla="*/ T76 w 1944"/>
                <a:gd name="T78" fmla="+- 0 3605 1862"/>
                <a:gd name="T79" fmla="*/ 3605 h 1859"/>
                <a:gd name="T80" fmla="+- 0 10360 8532"/>
                <a:gd name="T81" fmla="*/ T80 w 1944"/>
                <a:gd name="T82" fmla="+- 0 3653 1862"/>
                <a:gd name="T83" fmla="*/ 3653 h 1859"/>
                <a:gd name="T84" fmla="+- 0 10302 8532"/>
                <a:gd name="T85" fmla="*/ T84 w 1944"/>
                <a:gd name="T86" fmla="+- 0 3689 1862"/>
                <a:gd name="T87" fmla="*/ 3689 h 1859"/>
                <a:gd name="T88" fmla="+- 0 10237 8532"/>
                <a:gd name="T89" fmla="*/ T88 w 1944"/>
                <a:gd name="T90" fmla="+- 0 3712 1862"/>
                <a:gd name="T91" fmla="*/ 3712 h 1859"/>
                <a:gd name="T92" fmla="+- 0 10166 8532"/>
                <a:gd name="T93" fmla="*/ T92 w 1944"/>
                <a:gd name="T94" fmla="+- 0 3721 1862"/>
                <a:gd name="T95" fmla="*/ 3721 h 1859"/>
                <a:gd name="T96" fmla="+- 0 8842 8532"/>
                <a:gd name="T97" fmla="*/ T96 w 1944"/>
                <a:gd name="T98" fmla="+- 0 3721 1862"/>
                <a:gd name="T99" fmla="*/ 3721 h 1859"/>
                <a:gd name="T100" fmla="+- 0 8771 8532"/>
                <a:gd name="T101" fmla="*/ T100 w 1944"/>
                <a:gd name="T102" fmla="+- 0 3712 1862"/>
                <a:gd name="T103" fmla="*/ 3712 h 1859"/>
                <a:gd name="T104" fmla="+- 0 8706 8532"/>
                <a:gd name="T105" fmla="*/ T104 w 1944"/>
                <a:gd name="T106" fmla="+- 0 3689 1862"/>
                <a:gd name="T107" fmla="*/ 3689 h 1859"/>
                <a:gd name="T108" fmla="+- 0 8648 8532"/>
                <a:gd name="T109" fmla="*/ T108 w 1944"/>
                <a:gd name="T110" fmla="+- 0 3653 1862"/>
                <a:gd name="T111" fmla="*/ 3653 h 1859"/>
                <a:gd name="T112" fmla="+- 0 8600 8532"/>
                <a:gd name="T113" fmla="*/ T112 w 1944"/>
                <a:gd name="T114" fmla="+- 0 3605 1862"/>
                <a:gd name="T115" fmla="*/ 3605 h 1859"/>
                <a:gd name="T116" fmla="+- 0 8564 8532"/>
                <a:gd name="T117" fmla="*/ T116 w 1944"/>
                <a:gd name="T118" fmla="+- 0 3547 1862"/>
                <a:gd name="T119" fmla="*/ 3547 h 1859"/>
                <a:gd name="T120" fmla="+- 0 8540 8532"/>
                <a:gd name="T121" fmla="*/ T120 w 1944"/>
                <a:gd name="T122" fmla="+- 0 3482 1862"/>
                <a:gd name="T123" fmla="*/ 3482 h 1859"/>
                <a:gd name="T124" fmla="+- 0 8532 8532"/>
                <a:gd name="T125" fmla="*/ T124 w 1944"/>
                <a:gd name="T126" fmla="+- 0 3411 1862"/>
                <a:gd name="T127" fmla="*/ 3411 h 1859"/>
                <a:gd name="T128" fmla="+- 0 8532 8532"/>
                <a:gd name="T129" fmla="*/ T128 w 1944"/>
                <a:gd name="T130" fmla="+- 0 2171 1862"/>
                <a:gd name="T131" fmla="*/ 2171 h 18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1859">
                  <a:moveTo>
                    <a:pt x="0" y="309"/>
                  </a:moveTo>
                  <a:lnTo>
                    <a:pt x="8" y="238"/>
                  </a:lnTo>
                  <a:lnTo>
                    <a:pt x="32" y="173"/>
                  </a:lnTo>
                  <a:lnTo>
                    <a:pt x="68" y="116"/>
                  </a:lnTo>
                  <a:lnTo>
                    <a:pt x="116" y="68"/>
                  </a:lnTo>
                  <a:lnTo>
                    <a:pt x="174" y="31"/>
                  </a:lnTo>
                  <a:lnTo>
                    <a:pt x="239" y="8"/>
                  </a:lnTo>
                  <a:lnTo>
                    <a:pt x="310" y="0"/>
                  </a:lnTo>
                  <a:lnTo>
                    <a:pt x="1634" y="0"/>
                  </a:lnTo>
                  <a:lnTo>
                    <a:pt x="1705" y="8"/>
                  </a:lnTo>
                  <a:lnTo>
                    <a:pt x="1770" y="31"/>
                  </a:lnTo>
                  <a:lnTo>
                    <a:pt x="1828" y="68"/>
                  </a:lnTo>
                  <a:lnTo>
                    <a:pt x="1876" y="116"/>
                  </a:lnTo>
                  <a:lnTo>
                    <a:pt x="1912" y="173"/>
                  </a:lnTo>
                  <a:lnTo>
                    <a:pt x="1936" y="238"/>
                  </a:lnTo>
                  <a:lnTo>
                    <a:pt x="1944" y="309"/>
                  </a:lnTo>
                  <a:lnTo>
                    <a:pt x="1944" y="1549"/>
                  </a:lnTo>
                  <a:lnTo>
                    <a:pt x="1936" y="1620"/>
                  </a:lnTo>
                  <a:lnTo>
                    <a:pt x="1912" y="1685"/>
                  </a:lnTo>
                  <a:lnTo>
                    <a:pt x="1876" y="1743"/>
                  </a:lnTo>
                  <a:lnTo>
                    <a:pt x="1828" y="1791"/>
                  </a:lnTo>
                  <a:lnTo>
                    <a:pt x="1770" y="1827"/>
                  </a:lnTo>
                  <a:lnTo>
                    <a:pt x="1705" y="1850"/>
                  </a:lnTo>
                  <a:lnTo>
                    <a:pt x="1634" y="1859"/>
                  </a:lnTo>
                  <a:lnTo>
                    <a:pt x="310" y="1859"/>
                  </a:lnTo>
                  <a:lnTo>
                    <a:pt x="239" y="1850"/>
                  </a:lnTo>
                  <a:lnTo>
                    <a:pt x="174" y="1827"/>
                  </a:lnTo>
                  <a:lnTo>
                    <a:pt x="116" y="1791"/>
                  </a:lnTo>
                  <a:lnTo>
                    <a:pt x="68" y="1743"/>
                  </a:lnTo>
                  <a:lnTo>
                    <a:pt x="32" y="1685"/>
                  </a:lnTo>
                  <a:lnTo>
                    <a:pt x="8" y="1620"/>
                  </a:lnTo>
                  <a:lnTo>
                    <a:pt x="0" y="1549"/>
                  </a:lnTo>
                  <a:lnTo>
                    <a:pt x="0" y="309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6" name="Text Box 570"/>
            <p:cNvSpPr txBox="1">
              <a:spLocks noChangeArrowheads="1"/>
            </p:cNvSpPr>
            <p:nvPr/>
          </p:nvSpPr>
          <p:spPr bwMode="auto">
            <a:xfrm>
              <a:off x="8569" y="1594"/>
              <a:ext cx="1984" cy="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2560" marR="161290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endParaRPr lang="ru-RU" sz="22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1290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r>
                <a:rPr lang="ru-RU" sz="22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2026</a:t>
              </a:r>
            </a:p>
            <a:p>
              <a:pPr marL="162560" marR="16002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год</a:t>
              </a:r>
            </a:p>
            <a:p>
              <a:pPr marL="162560" marR="160020" algn="ctr">
                <a:lnSpc>
                  <a:spcPts val="1795"/>
                </a:lnSpc>
                <a:spcAft>
                  <a:spcPts val="0"/>
                </a:spcAft>
              </a:pPr>
              <a:endParaRPr lang="ru-RU" sz="1600" dirty="0">
                <a:solidFill>
                  <a:srgbClr val="00206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002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2200" b="1" spc="-1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5 285</a:t>
              </a:r>
              <a:endParaRPr lang="ru-RU" sz="22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1290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рублей</a:t>
              </a:r>
            </a:p>
          </p:txBody>
        </p:sp>
      </p:grp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62230" y="950391"/>
            <a:ext cx="54973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lang="ru-RU" altLang="ru-RU" sz="1400" dirty="0" bmk="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 меняются расходы на культуру в расчете 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одного жителя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городского округа Семеновский </a:t>
            </a:r>
            <a:endParaRPr lang="ru-RU" altLang="ru-RU" sz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ctangle 46"/>
          <p:cNvSpPr>
            <a:spLocks noChangeArrowheads="1"/>
          </p:cNvSpPr>
          <p:nvPr/>
        </p:nvSpPr>
        <p:spPr bwMode="auto">
          <a:xfrm>
            <a:off x="222885" y="2756656"/>
            <a:ext cx="653669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682350"/>
              </p:ext>
            </p:extLst>
          </p:nvPr>
        </p:nvGraphicFramePr>
        <p:xfrm>
          <a:off x="76200" y="3697982"/>
          <a:ext cx="6682740" cy="54047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30666221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8026631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29280141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553287348"/>
                    </a:ext>
                  </a:extLst>
                </a:gridCol>
                <a:gridCol w="874501">
                  <a:extLst>
                    <a:ext uri="{9D8B030D-6E8A-4147-A177-3AD203B41FA5}">
                      <a16:colId xmlns:a16="http://schemas.microsoft.com/office/drawing/2014/main" val="1171927273"/>
                    </a:ext>
                  </a:extLst>
                </a:gridCol>
                <a:gridCol w="779039">
                  <a:extLst>
                    <a:ext uri="{9D8B030D-6E8A-4147-A177-3AD203B41FA5}">
                      <a16:colId xmlns:a16="http://schemas.microsoft.com/office/drawing/2014/main" val="3381889233"/>
                    </a:ext>
                  </a:extLst>
                </a:gridCol>
              </a:tblGrid>
              <a:tr h="254026">
                <a:tc>
                  <a:txBody>
                    <a:bodyPr/>
                    <a:lstStyle/>
                    <a:p>
                      <a:pPr marL="617855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3665" marR="113665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2022год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6680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lang="ru-RU" sz="105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6680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sz="105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07950" marR="107950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2025год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07950" marR="164465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0387759"/>
                  </a:ext>
                </a:extLst>
              </a:tr>
              <a:tr h="650030">
                <a:tc>
                  <a:txBody>
                    <a:bodyPr/>
                    <a:lstStyle/>
                    <a:p>
                      <a:pPr marL="8890">
                        <a:lnSpc>
                          <a:spcPct val="98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дополнительным образованием в сфере </a:t>
                      </a:r>
                      <a:b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детей от общего количества детей в возрасте от 5 до 18 лет,</a:t>
                      </a:r>
                      <a:r>
                        <a:rPr lang="ru-RU" sz="105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3665" marR="11366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95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95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95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95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2959709"/>
                  </a:ext>
                </a:extLst>
              </a:tr>
              <a:tr h="650030">
                <a:tc>
                  <a:txBody>
                    <a:bodyPr/>
                    <a:lstStyle/>
                    <a:p>
                      <a:pPr marL="8890">
                        <a:lnSpc>
                          <a:spcPct val="98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награжденных в </a:t>
                      </a:r>
                      <a:br>
                        <a:rPr lang="ru-RU" sz="105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международных, всероссийских, межрегиональных и областных фестивалях и конкурсах, человек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1267817"/>
                  </a:ext>
                </a:extLst>
              </a:tr>
              <a:tr h="484098">
                <a:tc>
                  <a:txBody>
                    <a:bodyPr/>
                    <a:lstStyle/>
                    <a:p>
                      <a:pPr marL="8890">
                        <a:lnSpc>
                          <a:spcPts val="1085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105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Фактическая обеспеченность учреждениями культуры в </a:t>
                      </a:r>
                      <a:br>
                        <a:rPr lang="ru-RU" sz="105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spc="-5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городском округе музеями, ед.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3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03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03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03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03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6607660"/>
                  </a:ext>
                </a:extLst>
              </a:tr>
              <a:tr h="276329">
                <a:tc>
                  <a:txBody>
                    <a:bodyPr/>
                    <a:lstStyle/>
                    <a:p>
                      <a:pPr marL="8890">
                        <a:lnSpc>
                          <a:spcPts val="108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посетителей музеев,</a:t>
                      </a:r>
                      <a:r>
                        <a:rPr lang="ru-RU" sz="105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95920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97945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99115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101503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101503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9105893"/>
                  </a:ext>
                </a:extLst>
              </a:tr>
              <a:tr h="315804">
                <a:tc>
                  <a:txBody>
                    <a:bodyPr/>
                    <a:lstStyle/>
                    <a:p>
                      <a:pPr marL="8890" marR="556895">
                        <a:lnSpc>
                          <a:spcPts val="108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предметов музейного фонда,</a:t>
                      </a:r>
                      <a:r>
                        <a:rPr lang="ru-RU" sz="105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единиц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27832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27832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27832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27832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27832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2743118"/>
                  </a:ext>
                </a:extLst>
              </a:tr>
              <a:tr h="434231">
                <a:tc>
                  <a:txBody>
                    <a:bodyPr/>
                    <a:lstStyle/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Фактическая обеспеченность учреждениями культуры в городском округе библиотеками, ед.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3665" marR="112395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5410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5410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5410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5410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0424199"/>
                  </a:ext>
                </a:extLst>
              </a:tr>
              <a:tr h="331594">
                <a:tc>
                  <a:txBody>
                    <a:bodyPr/>
                    <a:lstStyle/>
                    <a:p>
                      <a:pPr marL="8890">
                        <a:lnSpc>
                          <a:spcPct val="98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пользователей библиотек,</a:t>
                      </a:r>
                      <a:r>
                        <a:rPr lang="ru-RU" sz="105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22689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22600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20700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20700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20700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0689824"/>
                  </a:ext>
                </a:extLst>
              </a:tr>
              <a:tr h="650030">
                <a:tc>
                  <a:txBody>
                    <a:bodyPr/>
                    <a:lstStyle/>
                    <a:p>
                      <a:pPr marL="8890" marR="77470">
                        <a:lnSpc>
                          <a:spcPct val="98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Фактическая обеспеченность учреждениями культуры в городском округе клубами и </a:t>
                      </a:r>
                      <a:b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учреждениями клубного типа, ед.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3665" marR="113665" algn="ctr">
                        <a:spcBef>
                          <a:spcPts val="9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6680" algn="ctr">
                        <a:spcBef>
                          <a:spcPts val="9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6680" algn="ctr">
                        <a:spcBef>
                          <a:spcPts val="9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6680" algn="ctr">
                        <a:spcBef>
                          <a:spcPts val="9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6680" algn="ctr">
                        <a:spcBef>
                          <a:spcPts val="9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5800070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 marL="8890" marR="556895">
                        <a:lnSpc>
                          <a:spcPts val="108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клубных формирований,</a:t>
                      </a:r>
                      <a:r>
                        <a:rPr lang="ru-RU" sz="105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277</a:t>
                      </a: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2775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2775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2775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8175267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 marL="8890">
                        <a:lnSpc>
                          <a:spcPts val="108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культурно-массовых мероприятий, единиц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5805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5810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5815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5820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5820</a:t>
                      </a:r>
                    </a:p>
                  </a:txBody>
                  <a:tcPr marL="68580" marR="6858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315743"/>
                  </a:ext>
                </a:extLst>
              </a:tr>
              <a:tr h="578974">
                <a:tc>
                  <a:txBody>
                    <a:bodyPr/>
                    <a:lstStyle/>
                    <a:p>
                      <a:pPr marL="8890" marR="556895">
                        <a:lnSpc>
                          <a:spcPts val="108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количества творческих коллективов, имеющие звание «Народный самодеятельный </a:t>
                      </a:r>
                      <a:r>
                        <a:rPr lang="ru-RU" sz="10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коллектив,ед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3665" marR="113665" algn="ctr">
                        <a:lnSpc>
                          <a:spcPts val="1085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3665" marR="11366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7950" algn="ctr">
                        <a:lnSpc>
                          <a:spcPts val="1085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31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7950" algn="ctr">
                        <a:lnSpc>
                          <a:spcPts val="1085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31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7950" algn="ctr">
                        <a:lnSpc>
                          <a:spcPts val="1085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31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marR="107950" algn="ctr">
                        <a:lnSpc>
                          <a:spcPts val="1085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0" marR="107315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90000">
                          <a:srgbClr val="EDF6F9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727885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5F5A28-9A39-C2AA-3DE4-98AB46E590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47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762850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bg1"/>
            </a:gs>
            <a:gs pos="95000">
              <a:schemeClr val="bg1"/>
            </a:gs>
            <a:gs pos="84358">
              <a:srgbClr val="F2F8FB"/>
            </a:gs>
            <a:gs pos="100000">
              <a:srgbClr val="EDF6F9"/>
            </a:gs>
            <a:gs pos="4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" y="14588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«Развитие физической культуры, спорта и молодежной политики и патриотического воспитания молодежи в городском округе Семеновский» на 2018-2025 годы</a:t>
            </a:r>
          </a:p>
        </p:txBody>
      </p:sp>
      <p:grpSp>
        <p:nvGrpSpPr>
          <p:cNvPr id="6" name="Group 558"/>
          <p:cNvGrpSpPr>
            <a:grpSpLocks/>
          </p:cNvGrpSpPr>
          <p:nvPr/>
        </p:nvGrpSpPr>
        <p:grpSpPr bwMode="auto">
          <a:xfrm>
            <a:off x="3453213" y="4327098"/>
            <a:ext cx="3016885" cy="1045375"/>
            <a:chOff x="5466" y="-217"/>
            <a:chExt cx="4751" cy="2761"/>
          </a:xfrm>
          <a:solidFill>
            <a:schemeClr val="tx2"/>
          </a:solidFill>
        </p:grpSpPr>
        <p:sp>
          <p:nvSpPr>
            <p:cNvPr id="8" name="Freeform 564"/>
            <p:cNvSpPr>
              <a:spLocks/>
            </p:cNvSpPr>
            <p:nvPr/>
          </p:nvSpPr>
          <p:spPr bwMode="auto">
            <a:xfrm>
              <a:off x="7410" y="-217"/>
              <a:ext cx="864" cy="2558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" name="Freeform 560"/>
            <p:cNvSpPr>
              <a:spLocks/>
            </p:cNvSpPr>
            <p:nvPr/>
          </p:nvSpPr>
          <p:spPr bwMode="auto">
            <a:xfrm>
              <a:off x="9094" y="-115"/>
              <a:ext cx="864" cy="2439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11" name="Line 559"/>
            <p:cNvCxnSpPr>
              <a:cxnSpLocks noChangeShapeType="1"/>
            </p:cNvCxnSpPr>
            <p:nvPr/>
          </p:nvCxnSpPr>
          <p:spPr bwMode="auto">
            <a:xfrm>
              <a:off x="5466" y="2544"/>
              <a:ext cx="4751" cy="0"/>
            </a:xfrm>
            <a:prstGeom prst="line">
              <a:avLst/>
            </a:prstGeom>
            <a:grpFill/>
            <a:ln w="9525">
              <a:solidFill>
                <a:schemeClr val="tx2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2" name="Freeform 560"/>
          <p:cNvSpPr>
            <a:spLocks/>
          </p:cNvSpPr>
          <p:nvPr/>
        </p:nvSpPr>
        <p:spPr bwMode="auto">
          <a:xfrm>
            <a:off x="3631966" y="4292420"/>
            <a:ext cx="548640" cy="1057804"/>
          </a:xfrm>
          <a:custGeom>
            <a:avLst/>
            <a:gdLst>
              <a:gd name="T0" fmla="+- 0 9839 9119"/>
              <a:gd name="T1" fmla="*/ T0 w 864"/>
              <a:gd name="T2" fmla="+- 0 956 956"/>
              <a:gd name="T3" fmla="*/ 956 h 2306"/>
              <a:gd name="T4" fmla="+- 0 9263 9119"/>
              <a:gd name="T5" fmla="*/ T4 w 864"/>
              <a:gd name="T6" fmla="+- 0 956 956"/>
              <a:gd name="T7" fmla="*/ 956 h 2306"/>
              <a:gd name="T8" fmla="+- 0 9207 9119"/>
              <a:gd name="T9" fmla="*/ T8 w 864"/>
              <a:gd name="T10" fmla="+- 0 968 956"/>
              <a:gd name="T11" fmla="*/ 968 h 2306"/>
              <a:gd name="T12" fmla="+- 0 9162 9119"/>
              <a:gd name="T13" fmla="*/ T12 w 864"/>
              <a:gd name="T14" fmla="+- 0 999 956"/>
              <a:gd name="T15" fmla="*/ 999 h 2306"/>
              <a:gd name="T16" fmla="+- 0 9131 9119"/>
              <a:gd name="T17" fmla="*/ T16 w 864"/>
              <a:gd name="T18" fmla="+- 0 1044 956"/>
              <a:gd name="T19" fmla="*/ 1044 h 2306"/>
              <a:gd name="T20" fmla="+- 0 9119 9119"/>
              <a:gd name="T21" fmla="*/ T20 w 864"/>
              <a:gd name="T22" fmla="+- 0 1100 956"/>
              <a:gd name="T23" fmla="*/ 1100 h 2306"/>
              <a:gd name="T24" fmla="+- 0 9119 9119"/>
              <a:gd name="T25" fmla="*/ T24 w 864"/>
              <a:gd name="T26" fmla="+- 0 3118 956"/>
              <a:gd name="T27" fmla="*/ 3118 h 2306"/>
              <a:gd name="T28" fmla="+- 0 9131 9119"/>
              <a:gd name="T29" fmla="*/ T28 w 864"/>
              <a:gd name="T30" fmla="+- 0 3174 956"/>
              <a:gd name="T31" fmla="*/ 3174 h 2306"/>
              <a:gd name="T32" fmla="+- 0 9162 9119"/>
              <a:gd name="T33" fmla="*/ T32 w 864"/>
              <a:gd name="T34" fmla="+- 0 3220 956"/>
              <a:gd name="T35" fmla="*/ 3220 h 2306"/>
              <a:gd name="T36" fmla="+- 0 9207 9119"/>
              <a:gd name="T37" fmla="*/ T36 w 864"/>
              <a:gd name="T38" fmla="+- 0 3251 956"/>
              <a:gd name="T39" fmla="*/ 3251 h 2306"/>
              <a:gd name="T40" fmla="+- 0 9263 9119"/>
              <a:gd name="T41" fmla="*/ T40 w 864"/>
              <a:gd name="T42" fmla="+- 0 3262 956"/>
              <a:gd name="T43" fmla="*/ 3262 h 2306"/>
              <a:gd name="T44" fmla="+- 0 9839 9119"/>
              <a:gd name="T45" fmla="*/ T44 w 864"/>
              <a:gd name="T46" fmla="+- 0 3262 956"/>
              <a:gd name="T47" fmla="*/ 3262 h 2306"/>
              <a:gd name="T48" fmla="+- 0 9895 9119"/>
              <a:gd name="T49" fmla="*/ T48 w 864"/>
              <a:gd name="T50" fmla="+- 0 3251 956"/>
              <a:gd name="T51" fmla="*/ 3251 h 2306"/>
              <a:gd name="T52" fmla="+- 0 9941 9119"/>
              <a:gd name="T53" fmla="*/ T52 w 864"/>
              <a:gd name="T54" fmla="+- 0 3220 956"/>
              <a:gd name="T55" fmla="*/ 3220 h 2306"/>
              <a:gd name="T56" fmla="+- 0 9972 9119"/>
              <a:gd name="T57" fmla="*/ T56 w 864"/>
              <a:gd name="T58" fmla="+- 0 3174 956"/>
              <a:gd name="T59" fmla="*/ 3174 h 2306"/>
              <a:gd name="T60" fmla="+- 0 9983 9119"/>
              <a:gd name="T61" fmla="*/ T60 w 864"/>
              <a:gd name="T62" fmla="+- 0 3118 956"/>
              <a:gd name="T63" fmla="*/ 3118 h 2306"/>
              <a:gd name="T64" fmla="+- 0 9983 9119"/>
              <a:gd name="T65" fmla="*/ T64 w 864"/>
              <a:gd name="T66" fmla="+- 0 1100 956"/>
              <a:gd name="T67" fmla="*/ 1100 h 2306"/>
              <a:gd name="T68" fmla="+- 0 9972 9119"/>
              <a:gd name="T69" fmla="*/ T68 w 864"/>
              <a:gd name="T70" fmla="+- 0 1044 956"/>
              <a:gd name="T71" fmla="*/ 1044 h 2306"/>
              <a:gd name="T72" fmla="+- 0 9941 9119"/>
              <a:gd name="T73" fmla="*/ T72 w 864"/>
              <a:gd name="T74" fmla="+- 0 999 956"/>
              <a:gd name="T75" fmla="*/ 999 h 2306"/>
              <a:gd name="T76" fmla="+- 0 9895 9119"/>
              <a:gd name="T77" fmla="*/ T76 w 864"/>
              <a:gd name="T78" fmla="+- 0 968 956"/>
              <a:gd name="T79" fmla="*/ 968 h 2306"/>
              <a:gd name="T80" fmla="+- 0 9839 9119"/>
              <a:gd name="T81" fmla="*/ T80 w 864"/>
              <a:gd name="T82" fmla="+- 0 956 956"/>
              <a:gd name="T83" fmla="*/ 956 h 230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</a:cxnLst>
            <a:rect l="0" t="0" r="r" b="b"/>
            <a:pathLst>
              <a:path w="864" h="2306">
                <a:moveTo>
                  <a:pt x="720" y="0"/>
                </a:moveTo>
                <a:lnTo>
                  <a:pt x="144" y="0"/>
                </a:lnTo>
                <a:lnTo>
                  <a:pt x="88" y="12"/>
                </a:lnTo>
                <a:lnTo>
                  <a:pt x="43" y="43"/>
                </a:lnTo>
                <a:lnTo>
                  <a:pt x="12" y="88"/>
                </a:lnTo>
                <a:lnTo>
                  <a:pt x="0" y="144"/>
                </a:lnTo>
                <a:lnTo>
                  <a:pt x="0" y="2162"/>
                </a:lnTo>
                <a:lnTo>
                  <a:pt x="12" y="2218"/>
                </a:lnTo>
                <a:lnTo>
                  <a:pt x="43" y="2264"/>
                </a:lnTo>
                <a:lnTo>
                  <a:pt x="88" y="2295"/>
                </a:lnTo>
                <a:lnTo>
                  <a:pt x="144" y="2306"/>
                </a:lnTo>
                <a:lnTo>
                  <a:pt x="720" y="2306"/>
                </a:lnTo>
                <a:lnTo>
                  <a:pt x="776" y="2295"/>
                </a:lnTo>
                <a:lnTo>
                  <a:pt x="822" y="2264"/>
                </a:lnTo>
                <a:lnTo>
                  <a:pt x="853" y="2218"/>
                </a:lnTo>
                <a:lnTo>
                  <a:pt x="864" y="2162"/>
                </a:lnTo>
                <a:lnTo>
                  <a:pt x="864" y="144"/>
                </a:lnTo>
                <a:lnTo>
                  <a:pt x="853" y="88"/>
                </a:lnTo>
                <a:lnTo>
                  <a:pt x="822" y="43"/>
                </a:lnTo>
                <a:lnTo>
                  <a:pt x="776" y="12"/>
                </a:lnTo>
                <a:lnTo>
                  <a:pt x="7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91230" y="3980838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</a:rPr>
              <a:t>127,8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38303" y="3988827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128,9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572676" y="3990325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128,8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27297" y="5295613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4369" y="5295613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43657" y="5299758"/>
            <a:ext cx="201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1035" marR="568960" algn="ctr">
              <a:spcAft>
                <a:spcPts val="0"/>
              </a:spcAft>
            </a:pPr>
            <a:r>
              <a:rPr lang="ru-RU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24200" y="1121585"/>
            <a:ext cx="3980307" cy="2931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180340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Утверждена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70510" marR="358140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rgbClr val="244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 администрации городского округа Семеновский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44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Нижегородской области от 24.11.2017 г.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44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 3020 "Об утверждении муниципальной программы "Развитие физической культуры, спорта и молодежной политики и патриотического воспитания молодежи в городском округе Семеновский на 2018-2025 годы".</a:t>
            </a:r>
          </a:p>
          <a:p>
            <a:pPr marL="270510" marR="358140">
              <a:lnSpc>
                <a:spcPts val="1325"/>
              </a:lnSpc>
              <a:spcAft>
                <a:spcPts val="0"/>
              </a:spcAft>
            </a:pPr>
            <a:r>
              <a:rPr lang="ru-RU" sz="1300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</a:t>
            </a:r>
            <a:r>
              <a:rPr lang="ru-RU" sz="1300" b="1" spc="5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заказчик-координатор</a:t>
            </a:r>
            <a:r>
              <a:rPr lang="ru-RU" sz="1300" b="1" spc="5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spc="-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0510" marR="376555">
              <a:lnSpc>
                <a:spcPct val="98000"/>
              </a:lnSpc>
              <a:spcAft>
                <a:spcPts val="0"/>
              </a:spcAft>
            </a:pPr>
            <a:r>
              <a:rPr lang="ru-RU" sz="1400" spc="-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 по спорту и молодежной </a:t>
            </a:r>
            <a:r>
              <a:rPr lang="ru-RU" sz="1400" spc="-100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политике администрации городского округа Семеновский</a:t>
            </a: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98818" y="1095349"/>
            <a:ext cx="3357842" cy="243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 программы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244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условий, обеспечивающих возможность гражданам систематически заниматься физической культурой и спортом; для подготовки спортсменов к участию в соревнованиях на областной, всероссийской и международной спортивных аренах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действия программы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5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2018-2025 годы</a:t>
            </a:r>
            <a:endParaRPr kumimoji="0" lang="ru-RU" altLang="ru-RU" sz="125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82260"/>
              </p:ext>
            </p:extLst>
          </p:nvPr>
        </p:nvGraphicFramePr>
        <p:xfrm>
          <a:off x="62230" y="5589552"/>
          <a:ext cx="6661496" cy="348872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552745411"/>
                    </a:ext>
                  </a:extLst>
                </a:gridCol>
                <a:gridCol w="696023">
                  <a:extLst>
                    <a:ext uri="{9D8B030D-6E8A-4147-A177-3AD203B41FA5}">
                      <a16:colId xmlns:a16="http://schemas.microsoft.com/office/drawing/2014/main" val="572769353"/>
                    </a:ext>
                  </a:extLst>
                </a:gridCol>
                <a:gridCol w="707559">
                  <a:extLst>
                    <a:ext uri="{9D8B030D-6E8A-4147-A177-3AD203B41FA5}">
                      <a16:colId xmlns:a16="http://schemas.microsoft.com/office/drawing/2014/main" val="2970629860"/>
                    </a:ext>
                  </a:extLst>
                </a:gridCol>
                <a:gridCol w="636583">
                  <a:extLst>
                    <a:ext uri="{9D8B030D-6E8A-4147-A177-3AD203B41FA5}">
                      <a16:colId xmlns:a16="http://schemas.microsoft.com/office/drawing/2014/main" val="3342710732"/>
                    </a:ext>
                  </a:extLst>
                </a:gridCol>
                <a:gridCol w="740635">
                  <a:extLst>
                    <a:ext uri="{9D8B030D-6E8A-4147-A177-3AD203B41FA5}">
                      <a16:colId xmlns:a16="http://schemas.microsoft.com/office/drawing/2014/main" val="2934307409"/>
                    </a:ext>
                  </a:extLst>
                </a:gridCol>
                <a:gridCol w="662450">
                  <a:extLst>
                    <a:ext uri="{9D8B030D-6E8A-4147-A177-3AD203B41FA5}">
                      <a16:colId xmlns:a16="http://schemas.microsoft.com/office/drawing/2014/main" val="490194339"/>
                    </a:ext>
                  </a:extLst>
                </a:gridCol>
                <a:gridCol w="689676">
                  <a:extLst>
                    <a:ext uri="{9D8B030D-6E8A-4147-A177-3AD203B41FA5}">
                      <a16:colId xmlns:a16="http://schemas.microsoft.com/office/drawing/2014/main" val="2336732583"/>
                    </a:ext>
                  </a:extLst>
                </a:gridCol>
              </a:tblGrid>
              <a:tr h="608357">
                <a:tc>
                  <a:txBody>
                    <a:bodyPr/>
                    <a:lstStyle/>
                    <a:p>
                      <a:pPr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41605" marR="136525" indent="3175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b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r>
                        <a:rPr lang="ru-RU" sz="11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году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40970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2026</a:t>
                      </a:r>
                      <a:r>
                        <a:rPr lang="ru-RU" sz="110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br>
                        <a:rPr lang="ru-RU" sz="110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7907659"/>
                  </a:ext>
                </a:extLst>
              </a:tr>
              <a:tr h="829578">
                <a:tc>
                  <a:txBody>
                    <a:bodyPr/>
                    <a:lstStyle/>
                    <a:p>
                      <a:pPr marL="8255" marR="81915"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</a:t>
                      </a:r>
                      <a:r>
                        <a:rPr lang="ru-RU" sz="12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физической</a:t>
                      </a:r>
                      <a:r>
                        <a:rPr lang="ru-RU" sz="12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культуры, спорта и молодежной политики и патриотического воспитания молодежи в г.о.Семеновский,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том числе</a:t>
                      </a:r>
                      <a:r>
                        <a:rPr lang="ru-RU" sz="1200" spc="-2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подпрограммы: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8105" marR="78740"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8105" marR="7874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81,3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108,5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127,8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117,9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128,9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128,8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2876614"/>
                  </a:ext>
                </a:extLst>
              </a:tr>
              <a:tr h="331831">
                <a:tc>
                  <a:txBody>
                    <a:bodyPr/>
                    <a:lstStyle/>
                    <a:p>
                      <a:pPr marL="8255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физической</a:t>
                      </a:r>
                      <a:r>
                        <a:rPr lang="ru-RU" sz="1200" spc="-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</a:t>
                      </a:r>
                      <a:r>
                        <a:rPr lang="ru-RU" sz="1200" spc="-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массового</a:t>
                      </a:r>
                      <a:r>
                        <a:rPr lang="ru-RU" sz="1200" spc="-7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8105" marR="7810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46,9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53,3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113,8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55,8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54,9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195673"/>
                  </a:ext>
                </a:extLst>
              </a:tr>
              <a:tr h="487723">
                <a:tc>
                  <a:txBody>
                    <a:bodyPr/>
                    <a:lstStyle/>
                    <a:p>
                      <a:pPr marL="8255">
                        <a:lnSpc>
                          <a:spcPct val="98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спорта</a:t>
                      </a:r>
                      <a:r>
                        <a:rPr lang="ru-RU" sz="1200" spc="-7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высших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достижений</a:t>
                      </a:r>
                      <a:r>
                        <a:rPr lang="ru-RU" sz="1200" spc="-10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200" spc="-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</a:t>
                      </a:r>
                      <a:r>
                        <a:rPr lang="ru-RU" sz="1200" spc="-26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подготовки</a:t>
                      </a:r>
                      <a:r>
                        <a:rPr lang="ru-RU" sz="1200" spc="-7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спортивного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резерва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8105" marR="78105" algn="ctr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32,3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125,6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30,9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31,7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1827754"/>
                  </a:ext>
                </a:extLst>
              </a:tr>
              <a:tr h="178763">
                <a:tc>
                  <a:txBody>
                    <a:bodyPr/>
                    <a:lstStyle/>
                    <a:p>
                      <a:pPr marL="8255">
                        <a:lnSpc>
                          <a:spcPct val="98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молодежной политики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6618620"/>
                  </a:ext>
                </a:extLst>
              </a:tr>
              <a:tr h="36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«Патриотическое воспитание молодежи»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6506531"/>
                  </a:ext>
                </a:extLst>
              </a:tr>
              <a:tr h="405161"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Обеспечение</a:t>
                      </a:r>
                      <a:r>
                        <a:rPr lang="ru-RU" sz="1200" spc="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  <a:r>
                        <a:rPr lang="ru-RU" sz="1200" spc="3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муниципальной</a:t>
                      </a:r>
                      <a:r>
                        <a:rPr lang="ru-RU" sz="1200" spc="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41,7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6000">
                          <a:srgbClr val="EDF6F9"/>
                        </a:gs>
                        <a:gs pos="82000">
                          <a:srgbClr val="EDF6F9"/>
                        </a:gs>
                        <a:gs pos="100000">
                          <a:srgbClr val="EDF6F9"/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85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298317"/>
                  </a:ext>
                </a:extLst>
              </a:tr>
            </a:tbl>
          </a:graphicData>
        </a:graphic>
      </p:graphicFrame>
      <p:sp>
        <p:nvSpPr>
          <p:cNvPr id="7" name="Text Box 567">
            <a:extLst>
              <a:ext uri="{FF2B5EF4-FFF2-40B4-BE49-F238E27FC236}">
                <a16:creationId xmlns:a16="http://schemas.microsoft.com/office/drawing/2014/main" id="{A0C4E5FC-5F30-5C1B-400F-97FABA33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70" y="4089844"/>
            <a:ext cx="2181803" cy="209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1445" algn="ctr">
              <a:spcBef>
                <a:spcPts val="3365"/>
              </a:spcBef>
              <a:spcAft>
                <a:spcPts val="0"/>
              </a:spcAft>
            </a:pPr>
            <a:r>
              <a:rPr lang="ru-RU" sz="3300" b="1" dirty="0"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127,8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335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300" b="1" spc="-5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1300" b="1" spc="-85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spc="-5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110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300" b="1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расходы</a:t>
            </a:r>
            <a:r>
              <a:rPr lang="ru-RU" sz="1300" b="1" spc="135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ru-RU" sz="1300" b="1" spc="13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выполнение</a:t>
            </a:r>
            <a:r>
              <a:rPr lang="ru-RU" sz="1300" b="1" spc="-42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</a:t>
            </a:r>
            <a:endParaRPr lang="ru-RU" sz="1100" b="1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1300" b="1" spc="-5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1300" b="1" spc="-7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spc="-5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r>
              <a:rPr lang="ru-RU" sz="1300" b="1" spc="-7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spc="-5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году</a:t>
            </a:r>
            <a:endParaRPr lang="ru-RU" sz="110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30106A-501E-7E8B-4867-DC27F4ECAB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48</a:t>
            </a:fld>
            <a:endParaRPr lang="ru-RU" spc="-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127DC-0E93-4541-1A2A-7D240199EAAF}"/>
              </a:ext>
            </a:extLst>
          </p:cNvPr>
          <p:cNvSpPr txBox="1"/>
          <p:nvPr/>
        </p:nvSpPr>
        <p:spPr>
          <a:xfrm>
            <a:off x="-252806" y="3452938"/>
            <a:ext cx="4105985" cy="63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marR="376555">
              <a:lnSpc>
                <a:spcPct val="98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Целевая</a:t>
            </a:r>
            <a:r>
              <a:rPr lang="ru-RU" sz="1400" b="1" spc="19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группа</a:t>
            </a:r>
            <a:r>
              <a:rPr lang="ru-RU" sz="1400" b="1" spc="145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70510">
              <a:lnSpc>
                <a:spcPts val="1335"/>
              </a:lnSpc>
              <a:spcAft>
                <a:spcPts val="0"/>
              </a:spcAft>
            </a:pPr>
            <a:r>
              <a:rPr lang="ru-RU" sz="1400" spc="-5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</a:t>
            </a:r>
            <a:r>
              <a:rPr lang="ru-RU" sz="1400" spc="-11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spc="-5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жители</a:t>
            </a:r>
            <a:r>
              <a:rPr lang="ru-RU" sz="1400" spc="-95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городского округа </a:t>
            </a:r>
          </a:p>
          <a:p>
            <a:pPr marL="270510">
              <a:lnSpc>
                <a:spcPts val="1335"/>
              </a:lnSpc>
              <a:spcAft>
                <a:spcPts val="0"/>
              </a:spcAft>
            </a:pPr>
            <a:r>
              <a:rPr lang="ru-RU" sz="1400" spc="-95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Семеновский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79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749">
              <a:schemeClr val="bg1"/>
            </a:gs>
            <a:gs pos="43000">
              <a:schemeClr val="accent1">
                <a:lumMod val="5000"/>
                <a:lumOff val="95000"/>
              </a:schemeClr>
            </a:gs>
            <a:gs pos="95000">
              <a:srgbClr val="EDF6F9"/>
            </a:gs>
            <a:gs pos="57000">
              <a:srgbClr val="EDF6F9"/>
            </a:gs>
            <a:gs pos="63000">
              <a:srgbClr val="EDF6F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" y="14588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«Развитие физической культуры, спорта и молодежной политики и патриотического воспитания молодежи в городском округе Семеновский» на 2018-2025 годы</a:t>
            </a:r>
          </a:p>
        </p:txBody>
      </p:sp>
      <p:sp>
        <p:nvSpPr>
          <p:cNvPr id="4" name="Freeform 557"/>
          <p:cNvSpPr>
            <a:spLocks/>
          </p:cNvSpPr>
          <p:nvPr/>
        </p:nvSpPr>
        <p:spPr bwMode="auto">
          <a:xfrm>
            <a:off x="221998" y="2438400"/>
            <a:ext cx="1142355" cy="1512007"/>
          </a:xfrm>
          <a:custGeom>
            <a:avLst/>
            <a:gdLst>
              <a:gd name="T0" fmla="+- 0 216 216"/>
              <a:gd name="T1" fmla="*/ T0 w 1944"/>
              <a:gd name="T2" fmla="+- 0 555 231"/>
              <a:gd name="T3" fmla="*/ 555 h 3298"/>
              <a:gd name="T4" fmla="+- 0 225 216"/>
              <a:gd name="T5" fmla="*/ T4 w 1944"/>
              <a:gd name="T6" fmla="+- 0 481 231"/>
              <a:gd name="T7" fmla="*/ 481 h 3298"/>
              <a:gd name="T8" fmla="+- 0 249 216"/>
              <a:gd name="T9" fmla="*/ T8 w 1944"/>
              <a:gd name="T10" fmla="+- 0 412 231"/>
              <a:gd name="T11" fmla="*/ 412 h 3298"/>
              <a:gd name="T12" fmla="+- 0 287 216"/>
              <a:gd name="T13" fmla="*/ T12 w 1944"/>
              <a:gd name="T14" fmla="+- 0 352 231"/>
              <a:gd name="T15" fmla="*/ 352 h 3298"/>
              <a:gd name="T16" fmla="+- 0 337 216"/>
              <a:gd name="T17" fmla="*/ T16 w 1944"/>
              <a:gd name="T18" fmla="+- 0 302 231"/>
              <a:gd name="T19" fmla="*/ 302 h 3298"/>
              <a:gd name="T20" fmla="+- 0 398 216"/>
              <a:gd name="T21" fmla="*/ T20 w 1944"/>
              <a:gd name="T22" fmla="+- 0 264 231"/>
              <a:gd name="T23" fmla="*/ 264 h 3298"/>
              <a:gd name="T24" fmla="+- 0 466 216"/>
              <a:gd name="T25" fmla="*/ T24 w 1944"/>
              <a:gd name="T26" fmla="+- 0 239 231"/>
              <a:gd name="T27" fmla="*/ 239 h 3298"/>
              <a:gd name="T28" fmla="+- 0 540 216"/>
              <a:gd name="T29" fmla="*/ T28 w 1944"/>
              <a:gd name="T30" fmla="+- 0 231 231"/>
              <a:gd name="T31" fmla="*/ 231 h 3298"/>
              <a:gd name="T32" fmla="+- 0 1836 216"/>
              <a:gd name="T33" fmla="*/ T32 w 1944"/>
              <a:gd name="T34" fmla="+- 0 231 231"/>
              <a:gd name="T35" fmla="*/ 231 h 3298"/>
              <a:gd name="T36" fmla="+- 0 1910 216"/>
              <a:gd name="T37" fmla="*/ T36 w 1944"/>
              <a:gd name="T38" fmla="+- 0 239 231"/>
              <a:gd name="T39" fmla="*/ 239 h 3298"/>
              <a:gd name="T40" fmla="+- 0 1978 216"/>
              <a:gd name="T41" fmla="*/ T40 w 1944"/>
              <a:gd name="T42" fmla="+- 0 264 231"/>
              <a:gd name="T43" fmla="*/ 264 h 3298"/>
              <a:gd name="T44" fmla="+- 0 2038 216"/>
              <a:gd name="T45" fmla="*/ T44 w 1944"/>
              <a:gd name="T46" fmla="+- 0 302 231"/>
              <a:gd name="T47" fmla="*/ 302 h 3298"/>
              <a:gd name="T48" fmla="+- 0 2089 216"/>
              <a:gd name="T49" fmla="*/ T48 w 1944"/>
              <a:gd name="T50" fmla="+- 0 352 231"/>
              <a:gd name="T51" fmla="*/ 352 h 3298"/>
              <a:gd name="T52" fmla="+- 0 2127 216"/>
              <a:gd name="T53" fmla="*/ T52 w 1944"/>
              <a:gd name="T54" fmla="+- 0 412 231"/>
              <a:gd name="T55" fmla="*/ 412 h 3298"/>
              <a:gd name="T56" fmla="+- 0 2151 216"/>
              <a:gd name="T57" fmla="*/ T56 w 1944"/>
              <a:gd name="T58" fmla="+- 0 481 231"/>
              <a:gd name="T59" fmla="*/ 481 h 3298"/>
              <a:gd name="T60" fmla="+- 0 2160 216"/>
              <a:gd name="T61" fmla="*/ T60 w 1944"/>
              <a:gd name="T62" fmla="+- 0 555 231"/>
              <a:gd name="T63" fmla="*/ 555 h 3298"/>
              <a:gd name="T64" fmla="+- 0 2160 216"/>
              <a:gd name="T65" fmla="*/ T64 w 1944"/>
              <a:gd name="T66" fmla="+- 0 3205 231"/>
              <a:gd name="T67" fmla="*/ 3205 h 3298"/>
              <a:gd name="T68" fmla="+- 0 2151 216"/>
              <a:gd name="T69" fmla="*/ T68 w 1944"/>
              <a:gd name="T70" fmla="+- 0 3279 231"/>
              <a:gd name="T71" fmla="*/ 3279 h 3298"/>
              <a:gd name="T72" fmla="+- 0 2127 216"/>
              <a:gd name="T73" fmla="*/ T72 w 1944"/>
              <a:gd name="T74" fmla="+- 0 3347 231"/>
              <a:gd name="T75" fmla="*/ 3347 h 3298"/>
              <a:gd name="T76" fmla="+- 0 2089 216"/>
              <a:gd name="T77" fmla="*/ T76 w 1944"/>
              <a:gd name="T78" fmla="+- 0 3407 231"/>
              <a:gd name="T79" fmla="*/ 3407 h 3298"/>
              <a:gd name="T80" fmla="+- 0 2038 216"/>
              <a:gd name="T81" fmla="*/ T80 w 1944"/>
              <a:gd name="T82" fmla="+- 0 3457 231"/>
              <a:gd name="T83" fmla="*/ 3457 h 3298"/>
              <a:gd name="T84" fmla="+- 0 1978 216"/>
              <a:gd name="T85" fmla="*/ T84 w 1944"/>
              <a:gd name="T86" fmla="+- 0 3495 231"/>
              <a:gd name="T87" fmla="*/ 3495 h 3298"/>
              <a:gd name="T88" fmla="+- 0 1910 216"/>
              <a:gd name="T89" fmla="*/ T88 w 1944"/>
              <a:gd name="T90" fmla="+- 0 3520 231"/>
              <a:gd name="T91" fmla="*/ 3520 h 3298"/>
              <a:gd name="T92" fmla="+- 0 1836 216"/>
              <a:gd name="T93" fmla="*/ T92 w 1944"/>
              <a:gd name="T94" fmla="+- 0 3528 231"/>
              <a:gd name="T95" fmla="*/ 3528 h 3298"/>
              <a:gd name="T96" fmla="+- 0 540 216"/>
              <a:gd name="T97" fmla="*/ T96 w 1944"/>
              <a:gd name="T98" fmla="+- 0 3528 231"/>
              <a:gd name="T99" fmla="*/ 3528 h 3298"/>
              <a:gd name="T100" fmla="+- 0 466 216"/>
              <a:gd name="T101" fmla="*/ T100 w 1944"/>
              <a:gd name="T102" fmla="+- 0 3520 231"/>
              <a:gd name="T103" fmla="*/ 3520 h 3298"/>
              <a:gd name="T104" fmla="+- 0 398 216"/>
              <a:gd name="T105" fmla="*/ T104 w 1944"/>
              <a:gd name="T106" fmla="+- 0 3495 231"/>
              <a:gd name="T107" fmla="*/ 3495 h 3298"/>
              <a:gd name="T108" fmla="+- 0 337 216"/>
              <a:gd name="T109" fmla="*/ T108 w 1944"/>
              <a:gd name="T110" fmla="+- 0 3457 231"/>
              <a:gd name="T111" fmla="*/ 3457 h 3298"/>
              <a:gd name="T112" fmla="+- 0 287 216"/>
              <a:gd name="T113" fmla="*/ T112 w 1944"/>
              <a:gd name="T114" fmla="+- 0 3407 231"/>
              <a:gd name="T115" fmla="*/ 3407 h 3298"/>
              <a:gd name="T116" fmla="+- 0 249 216"/>
              <a:gd name="T117" fmla="*/ T116 w 1944"/>
              <a:gd name="T118" fmla="+- 0 3347 231"/>
              <a:gd name="T119" fmla="*/ 3347 h 3298"/>
              <a:gd name="T120" fmla="+- 0 225 216"/>
              <a:gd name="T121" fmla="*/ T120 w 1944"/>
              <a:gd name="T122" fmla="+- 0 3279 231"/>
              <a:gd name="T123" fmla="*/ 3279 h 3298"/>
              <a:gd name="T124" fmla="+- 0 216 216"/>
              <a:gd name="T125" fmla="*/ T124 w 1944"/>
              <a:gd name="T126" fmla="+- 0 3205 231"/>
              <a:gd name="T127" fmla="*/ 3205 h 3298"/>
              <a:gd name="T128" fmla="+- 0 216 216"/>
              <a:gd name="T129" fmla="*/ T128 w 1944"/>
              <a:gd name="T130" fmla="+- 0 555 231"/>
              <a:gd name="T131" fmla="*/ 555 h 329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1944" h="3298">
                <a:moveTo>
                  <a:pt x="0" y="324"/>
                </a:moveTo>
                <a:lnTo>
                  <a:pt x="9" y="250"/>
                </a:lnTo>
                <a:lnTo>
                  <a:pt x="33" y="181"/>
                </a:lnTo>
                <a:lnTo>
                  <a:pt x="71" y="121"/>
                </a:lnTo>
                <a:lnTo>
                  <a:pt x="121" y="71"/>
                </a:lnTo>
                <a:lnTo>
                  <a:pt x="182" y="33"/>
                </a:lnTo>
                <a:lnTo>
                  <a:pt x="250" y="8"/>
                </a:lnTo>
                <a:lnTo>
                  <a:pt x="324" y="0"/>
                </a:lnTo>
                <a:lnTo>
                  <a:pt x="1620" y="0"/>
                </a:lnTo>
                <a:lnTo>
                  <a:pt x="1694" y="8"/>
                </a:lnTo>
                <a:lnTo>
                  <a:pt x="1762" y="33"/>
                </a:lnTo>
                <a:lnTo>
                  <a:pt x="1822" y="71"/>
                </a:lnTo>
                <a:lnTo>
                  <a:pt x="1873" y="121"/>
                </a:lnTo>
                <a:lnTo>
                  <a:pt x="1911" y="181"/>
                </a:lnTo>
                <a:lnTo>
                  <a:pt x="1935" y="250"/>
                </a:lnTo>
                <a:lnTo>
                  <a:pt x="1944" y="324"/>
                </a:lnTo>
                <a:lnTo>
                  <a:pt x="1944" y="2974"/>
                </a:lnTo>
                <a:lnTo>
                  <a:pt x="1935" y="3048"/>
                </a:lnTo>
                <a:lnTo>
                  <a:pt x="1911" y="3116"/>
                </a:lnTo>
                <a:lnTo>
                  <a:pt x="1873" y="3176"/>
                </a:lnTo>
                <a:lnTo>
                  <a:pt x="1822" y="3226"/>
                </a:lnTo>
                <a:lnTo>
                  <a:pt x="1762" y="3264"/>
                </a:lnTo>
                <a:lnTo>
                  <a:pt x="1694" y="3289"/>
                </a:lnTo>
                <a:lnTo>
                  <a:pt x="1620" y="3297"/>
                </a:lnTo>
                <a:lnTo>
                  <a:pt x="324" y="3297"/>
                </a:lnTo>
                <a:lnTo>
                  <a:pt x="250" y="3289"/>
                </a:lnTo>
                <a:lnTo>
                  <a:pt x="182" y="3264"/>
                </a:lnTo>
                <a:lnTo>
                  <a:pt x="121" y="3226"/>
                </a:lnTo>
                <a:lnTo>
                  <a:pt x="71" y="3176"/>
                </a:lnTo>
                <a:lnTo>
                  <a:pt x="33" y="3116"/>
                </a:lnTo>
                <a:lnTo>
                  <a:pt x="9" y="3048"/>
                </a:lnTo>
                <a:lnTo>
                  <a:pt x="0" y="2974"/>
                </a:lnTo>
                <a:lnTo>
                  <a:pt x="0" y="324"/>
                </a:lnTo>
                <a:close/>
              </a:path>
            </a:pathLst>
          </a:custGeom>
          <a:noFill/>
          <a:ln w="25400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7" name="Freeform 554"/>
          <p:cNvSpPr>
            <a:spLocks/>
          </p:cNvSpPr>
          <p:nvPr/>
        </p:nvSpPr>
        <p:spPr bwMode="auto">
          <a:xfrm>
            <a:off x="1506878" y="2187647"/>
            <a:ext cx="1234440" cy="1750060"/>
          </a:xfrm>
          <a:custGeom>
            <a:avLst/>
            <a:gdLst>
              <a:gd name="T0" fmla="+- 0 2349 2349"/>
              <a:gd name="T1" fmla="*/ T0 w 1944"/>
              <a:gd name="T2" fmla="+- 0 1091 767"/>
              <a:gd name="T3" fmla="*/ 1091 h 2756"/>
              <a:gd name="T4" fmla="+- 0 2358 2349"/>
              <a:gd name="T5" fmla="*/ T4 w 1944"/>
              <a:gd name="T6" fmla="+- 0 1016 767"/>
              <a:gd name="T7" fmla="*/ 1016 h 2756"/>
              <a:gd name="T8" fmla="+- 0 2382 2349"/>
              <a:gd name="T9" fmla="*/ T8 w 1944"/>
              <a:gd name="T10" fmla="+- 0 948 767"/>
              <a:gd name="T11" fmla="*/ 948 h 2756"/>
              <a:gd name="T12" fmla="+- 0 2420 2349"/>
              <a:gd name="T13" fmla="*/ T12 w 1944"/>
              <a:gd name="T14" fmla="+- 0 888 767"/>
              <a:gd name="T15" fmla="*/ 888 h 2756"/>
              <a:gd name="T16" fmla="+- 0 2470 2349"/>
              <a:gd name="T17" fmla="*/ T16 w 1944"/>
              <a:gd name="T18" fmla="+- 0 838 767"/>
              <a:gd name="T19" fmla="*/ 838 h 2756"/>
              <a:gd name="T20" fmla="+- 0 2530 2349"/>
              <a:gd name="T21" fmla="*/ T20 w 1944"/>
              <a:gd name="T22" fmla="+- 0 800 767"/>
              <a:gd name="T23" fmla="*/ 800 h 2756"/>
              <a:gd name="T24" fmla="+- 0 2599 2349"/>
              <a:gd name="T25" fmla="*/ T24 w 1944"/>
              <a:gd name="T26" fmla="+- 0 775 767"/>
              <a:gd name="T27" fmla="*/ 775 h 2756"/>
              <a:gd name="T28" fmla="+- 0 2673 2349"/>
              <a:gd name="T29" fmla="*/ T28 w 1944"/>
              <a:gd name="T30" fmla="+- 0 767 767"/>
              <a:gd name="T31" fmla="*/ 767 h 2756"/>
              <a:gd name="T32" fmla="+- 0 3969 2349"/>
              <a:gd name="T33" fmla="*/ T32 w 1944"/>
              <a:gd name="T34" fmla="+- 0 767 767"/>
              <a:gd name="T35" fmla="*/ 767 h 2756"/>
              <a:gd name="T36" fmla="+- 0 4043 2349"/>
              <a:gd name="T37" fmla="*/ T36 w 1944"/>
              <a:gd name="T38" fmla="+- 0 775 767"/>
              <a:gd name="T39" fmla="*/ 775 h 2756"/>
              <a:gd name="T40" fmla="+- 0 4111 2349"/>
              <a:gd name="T41" fmla="*/ T40 w 1944"/>
              <a:gd name="T42" fmla="+- 0 800 767"/>
              <a:gd name="T43" fmla="*/ 800 h 2756"/>
              <a:gd name="T44" fmla="+- 0 4171 2349"/>
              <a:gd name="T45" fmla="*/ T44 w 1944"/>
              <a:gd name="T46" fmla="+- 0 838 767"/>
              <a:gd name="T47" fmla="*/ 838 h 2756"/>
              <a:gd name="T48" fmla="+- 0 4222 2349"/>
              <a:gd name="T49" fmla="*/ T48 w 1944"/>
              <a:gd name="T50" fmla="+- 0 888 767"/>
              <a:gd name="T51" fmla="*/ 888 h 2756"/>
              <a:gd name="T52" fmla="+- 0 4260 2349"/>
              <a:gd name="T53" fmla="*/ T52 w 1944"/>
              <a:gd name="T54" fmla="+- 0 948 767"/>
              <a:gd name="T55" fmla="*/ 948 h 2756"/>
              <a:gd name="T56" fmla="+- 0 4284 2349"/>
              <a:gd name="T57" fmla="*/ T56 w 1944"/>
              <a:gd name="T58" fmla="+- 0 1016 767"/>
              <a:gd name="T59" fmla="*/ 1016 h 2756"/>
              <a:gd name="T60" fmla="+- 0 4293 2349"/>
              <a:gd name="T61" fmla="*/ T60 w 1944"/>
              <a:gd name="T62" fmla="+- 0 1091 767"/>
              <a:gd name="T63" fmla="*/ 1091 h 2756"/>
              <a:gd name="T64" fmla="+- 0 4293 2349"/>
              <a:gd name="T65" fmla="*/ T64 w 1944"/>
              <a:gd name="T66" fmla="+- 0 3199 767"/>
              <a:gd name="T67" fmla="*/ 3199 h 2756"/>
              <a:gd name="T68" fmla="+- 0 4284 2349"/>
              <a:gd name="T69" fmla="*/ T68 w 1944"/>
              <a:gd name="T70" fmla="+- 0 3273 767"/>
              <a:gd name="T71" fmla="*/ 3273 h 2756"/>
              <a:gd name="T72" fmla="+- 0 4260 2349"/>
              <a:gd name="T73" fmla="*/ T72 w 1944"/>
              <a:gd name="T74" fmla="+- 0 3341 767"/>
              <a:gd name="T75" fmla="*/ 3341 h 2756"/>
              <a:gd name="T76" fmla="+- 0 4222 2349"/>
              <a:gd name="T77" fmla="*/ T76 w 1944"/>
              <a:gd name="T78" fmla="+- 0 3401 767"/>
              <a:gd name="T79" fmla="*/ 3401 h 2756"/>
              <a:gd name="T80" fmla="+- 0 4171 2349"/>
              <a:gd name="T81" fmla="*/ T80 w 1944"/>
              <a:gd name="T82" fmla="+- 0 3451 767"/>
              <a:gd name="T83" fmla="*/ 3451 h 2756"/>
              <a:gd name="T84" fmla="+- 0 4111 2349"/>
              <a:gd name="T85" fmla="*/ T84 w 1944"/>
              <a:gd name="T86" fmla="+- 0 3490 767"/>
              <a:gd name="T87" fmla="*/ 3490 h 2756"/>
              <a:gd name="T88" fmla="+- 0 4043 2349"/>
              <a:gd name="T89" fmla="*/ T88 w 1944"/>
              <a:gd name="T90" fmla="+- 0 3514 767"/>
              <a:gd name="T91" fmla="*/ 3514 h 2756"/>
              <a:gd name="T92" fmla="+- 0 3969 2349"/>
              <a:gd name="T93" fmla="*/ T92 w 1944"/>
              <a:gd name="T94" fmla="+- 0 3523 767"/>
              <a:gd name="T95" fmla="*/ 3523 h 2756"/>
              <a:gd name="T96" fmla="+- 0 2673 2349"/>
              <a:gd name="T97" fmla="*/ T96 w 1944"/>
              <a:gd name="T98" fmla="+- 0 3523 767"/>
              <a:gd name="T99" fmla="*/ 3523 h 2756"/>
              <a:gd name="T100" fmla="+- 0 2599 2349"/>
              <a:gd name="T101" fmla="*/ T100 w 1944"/>
              <a:gd name="T102" fmla="+- 0 3514 767"/>
              <a:gd name="T103" fmla="*/ 3514 h 2756"/>
              <a:gd name="T104" fmla="+- 0 2530 2349"/>
              <a:gd name="T105" fmla="*/ T104 w 1944"/>
              <a:gd name="T106" fmla="+- 0 3490 767"/>
              <a:gd name="T107" fmla="*/ 3490 h 2756"/>
              <a:gd name="T108" fmla="+- 0 2470 2349"/>
              <a:gd name="T109" fmla="*/ T108 w 1944"/>
              <a:gd name="T110" fmla="+- 0 3451 767"/>
              <a:gd name="T111" fmla="*/ 3451 h 2756"/>
              <a:gd name="T112" fmla="+- 0 2420 2349"/>
              <a:gd name="T113" fmla="*/ T112 w 1944"/>
              <a:gd name="T114" fmla="+- 0 3401 767"/>
              <a:gd name="T115" fmla="*/ 3401 h 2756"/>
              <a:gd name="T116" fmla="+- 0 2382 2349"/>
              <a:gd name="T117" fmla="*/ T116 w 1944"/>
              <a:gd name="T118" fmla="+- 0 3341 767"/>
              <a:gd name="T119" fmla="*/ 3341 h 2756"/>
              <a:gd name="T120" fmla="+- 0 2358 2349"/>
              <a:gd name="T121" fmla="*/ T120 w 1944"/>
              <a:gd name="T122" fmla="+- 0 3273 767"/>
              <a:gd name="T123" fmla="*/ 3273 h 2756"/>
              <a:gd name="T124" fmla="+- 0 2349 2349"/>
              <a:gd name="T125" fmla="*/ T124 w 1944"/>
              <a:gd name="T126" fmla="+- 0 3199 767"/>
              <a:gd name="T127" fmla="*/ 3199 h 2756"/>
              <a:gd name="T128" fmla="+- 0 2349 2349"/>
              <a:gd name="T129" fmla="*/ T128 w 1944"/>
              <a:gd name="T130" fmla="+- 0 1091 767"/>
              <a:gd name="T131" fmla="*/ 1091 h 275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1944" h="2756">
                <a:moveTo>
                  <a:pt x="0" y="324"/>
                </a:moveTo>
                <a:lnTo>
                  <a:pt x="9" y="249"/>
                </a:lnTo>
                <a:lnTo>
                  <a:pt x="33" y="181"/>
                </a:lnTo>
                <a:lnTo>
                  <a:pt x="71" y="121"/>
                </a:lnTo>
                <a:lnTo>
                  <a:pt x="121" y="71"/>
                </a:lnTo>
                <a:lnTo>
                  <a:pt x="181" y="33"/>
                </a:lnTo>
                <a:lnTo>
                  <a:pt x="250" y="8"/>
                </a:lnTo>
                <a:lnTo>
                  <a:pt x="324" y="0"/>
                </a:lnTo>
                <a:lnTo>
                  <a:pt x="1620" y="0"/>
                </a:lnTo>
                <a:lnTo>
                  <a:pt x="1694" y="8"/>
                </a:lnTo>
                <a:lnTo>
                  <a:pt x="1762" y="33"/>
                </a:lnTo>
                <a:lnTo>
                  <a:pt x="1822" y="71"/>
                </a:lnTo>
                <a:lnTo>
                  <a:pt x="1873" y="121"/>
                </a:lnTo>
                <a:lnTo>
                  <a:pt x="1911" y="181"/>
                </a:lnTo>
                <a:lnTo>
                  <a:pt x="1935" y="249"/>
                </a:lnTo>
                <a:lnTo>
                  <a:pt x="1944" y="324"/>
                </a:lnTo>
                <a:lnTo>
                  <a:pt x="1944" y="2432"/>
                </a:lnTo>
                <a:lnTo>
                  <a:pt x="1935" y="2506"/>
                </a:lnTo>
                <a:lnTo>
                  <a:pt x="1911" y="2574"/>
                </a:lnTo>
                <a:lnTo>
                  <a:pt x="1873" y="2634"/>
                </a:lnTo>
                <a:lnTo>
                  <a:pt x="1822" y="2684"/>
                </a:lnTo>
                <a:lnTo>
                  <a:pt x="1762" y="2723"/>
                </a:lnTo>
                <a:lnTo>
                  <a:pt x="1694" y="2747"/>
                </a:lnTo>
                <a:lnTo>
                  <a:pt x="1620" y="2756"/>
                </a:lnTo>
                <a:lnTo>
                  <a:pt x="324" y="2756"/>
                </a:lnTo>
                <a:lnTo>
                  <a:pt x="250" y="2747"/>
                </a:lnTo>
                <a:lnTo>
                  <a:pt x="181" y="2723"/>
                </a:lnTo>
                <a:lnTo>
                  <a:pt x="121" y="2684"/>
                </a:lnTo>
                <a:lnTo>
                  <a:pt x="71" y="2634"/>
                </a:lnTo>
                <a:lnTo>
                  <a:pt x="33" y="2574"/>
                </a:lnTo>
                <a:lnTo>
                  <a:pt x="9" y="2506"/>
                </a:lnTo>
                <a:lnTo>
                  <a:pt x="0" y="2432"/>
                </a:lnTo>
                <a:lnTo>
                  <a:pt x="0" y="324"/>
                </a:lnTo>
                <a:close/>
              </a:path>
            </a:pathLst>
          </a:custGeom>
          <a:noFill/>
          <a:ln w="25400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0" name="Freeform 551"/>
          <p:cNvSpPr>
            <a:spLocks/>
          </p:cNvSpPr>
          <p:nvPr/>
        </p:nvSpPr>
        <p:spPr bwMode="auto">
          <a:xfrm>
            <a:off x="2845905" y="1823819"/>
            <a:ext cx="1234440" cy="2133645"/>
          </a:xfrm>
          <a:custGeom>
            <a:avLst/>
            <a:gdLst>
              <a:gd name="T0" fmla="+- 0 4482 4482"/>
              <a:gd name="T1" fmla="*/ T0 w 1944"/>
              <a:gd name="T2" fmla="+- 0 966 642"/>
              <a:gd name="T3" fmla="*/ 966 h 2881"/>
              <a:gd name="T4" fmla="+- 0 4491 4482"/>
              <a:gd name="T5" fmla="*/ T4 w 1944"/>
              <a:gd name="T6" fmla="+- 0 892 642"/>
              <a:gd name="T7" fmla="*/ 892 h 2881"/>
              <a:gd name="T8" fmla="+- 0 4515 4482"/>
              <a:gd name="T9" fmla="*/ T8 w 1944"/>
              <a:gd name="T10" fmla="+- 0 824 642"/>
              <a:gd name="T11" fmla="*/ 824 h 2881"/>
              <a:gd name="T12" fmla="+- 0 4553 4482"/>
              <a:gd name="T13" fmla="*/ T12 w 1944"/>
              <a:gd name="T14" fmla="+- 0 764 642"/>
              <a:gd name="T15" fmla="*/ 764 h 2881"/>
              <a:gd name="T16" fmla="+- 0 4603 4482"/>
              <a:gd name="T17" fmla="*/ T16 w 1944"/>
              <a:gd name="T18" fmla="+- 0 713 642"/>
              <a:gd name="T19" fmla="*/ 713 h 2881"/>
              <a:gd name="T20" fmla="+- 0 4663 4482"/>
              <a:gd name="T21" fmla="*/ T20 w 1944"/>
              <a:gd name="T22" fmla="+- 0 675 642"/>
              <a:gd name="T23" fmla="*/ 675 h 2881"/>
              <a:gd name="T24" fmla="+- 0 4732 4482"/>
              <a:gd name="T25" fmla="*/ T24 w 1944"/>
              <a:gd name="T26" fmla="+- 0 651 642"/>
              <a:gd name="T27" fmla="*/ 651 h 2881"/>
              <a:gd name="T28" fmla="+- 0 4806 4482"/>
              <a:gd name="T29" fmla="*/ T28 w 1944"/>
              <a:gd name="T30" fmla="+- 0 642 642"/>
              <a:gd name="T31" fmla="*/ 642 h 2881"/>
              <a:gd name="T32" fmla="+- 0 6102 4482"/>
              <a:gd name="T33" fmla="*/ T32 w 1944"/>
              <a:gd name="T34" fmla="+- 0 642 642"/>
              <a:gd name="T35" fmla="*/ 642 h 2881"/>
              <a:gd name="T36" fmla="+- 0 6176 4482"/>
              <a:gd name="T37" fmla="*/ T36 w 1944"/>
              <a:gd name="T38" fmla="+- 0 651 642"/>
              <a:gd name="T39" fmla="*/ 651 h 2881"/>
              <a:gd name="T40" fmla="+- 0 6244 4482"/>
              <a:gd name="T41" fmla="*/ T40 w 1944"/>
              <a:gd name="T42" fmla="+- 0 675 642"/>
              <a:gd name="T43" fmla="*/ 675 h 2881"/>
              <a:gd name="T44" fmla="+- 0 6304 4482"/>
              <a:gd name="T45" fmla="*/ T44 w 1944"/>
              <a:gd name="T46" fmla="+- 0 713 642"/>
              <a:gd name="T47" fmla="*/ 713 h 2881"/>
              <a:gd name="T48" fmla="+- 0 6355 4482"/>
              <a:gd name="T49" fmla="*/ T48 w 1944"/>
              <a:gd name="T50" fmla="+- 0 764 642"/>
              <a:gd name="T51" fmla="*/ 764 h 2881"/>
              <a:gd name="T52" fmla="+- 0 6393 4482"/>
              <a:gd name="T53" fmla="*/ T52 w 1944"/>
              <a:gd name="T54" fmla="+- 0 824 642"/>
              <a:gd name="T55" fmla="*/ 824 h 2881"/>
              <a:gd name="T56" fmla="+- 0 6417 4482"/>
              <a:gd name="T57" fmla="*/ T56 w 1944"/>
              <a:gd name="T58" fmla="+- 0 892 642"/>
              <a:gd name="T59" fmla="*/ 892 h 2881"/>
              <a:gd name="T60" fmla="+- 0 6426 4482"/>
              <a:gd name="T61" fmla="*/ T60 w 1944"/>
              <a:gd name="T62" fmla="+- 0 966 642"/>
              <a:gd name="T63" fmla="*/ 966 h 2881"/>
              <a:gd name="T64" fmla="+- 0 6426 4482"/>
              <a:gd name="T65" fmla="*/ T64 w 1944"/>
              <a:gd name="T66" fmla="+- 0 3199 642"/>
              <a:gd name="T67" fmla="*/ 3199 h 2881"/>
              <a:gd name="T68" fmla="+- 0 6417 4482"/>
              <a:gd name="T69" fmla="*/ T68 w 1944"/>
              <a:gd name="T70" fmla="+- 0 3273 642"/>
              <a:gd name="T71" fmla="*/ 3273 h 2881"/>
              <a:gd name="T72" fmla="+- 0 6393 4482"/>
              <a:gd name="T73" fmla="*/ T72 w 1944"/>
              <a:gd name="T74" fmla="+- 0 3341 642"/>
              <a:gd name="T75" fmla="*/ 3341 h 2881"/>
              <a:gd name="T76" fmla="+- 0 6355 4482"/>
              <a:gd name="T77" fmla="*/ T76 w 1944"/>
              <a:gd name="T78" fmla="+- 0 3401 642"/>
              <a:gd name="T79" fmla="*/ 3401 h 2881"/>
              <a:gd name="T80" fmla="+- 0 6304 4482"/>
              <a:gd name="T81" fmla="*/ T80 w 1944"/>
              <a:gd name="T82" fmla="+- 0 3451 642"/>
              <a:gd name="T83" fmla="*/ 3451 h 2881"/>
              <a:gd name="T84" fmla="+- 0 6244 4482"/>
              <a:gd name="T85" fmla="*/ T84 w 1944"/>
              <a:gd name="T86" fmla="+- 0 3490 642"/>
              <a:gd name="T87" fmla="*/ 3490 h 2881"/>
              <a:gd name="T88" fmla="+- 0 6176 4482"/>
              <a:gd name="T89" fmla="*/ T88 w 1944"/>
              <a:gd name="T90" fmla="+- 0 3514 642"/>
              <a:gd name="T91" fmla="*/ 3514 h 2881"/>
              <a:gd name="T92" fmla="+- 0 6102 4482"/>
              <a:gd name="T93" fmla="*/ T92 w 1944"/>
              <a:gd name="T94" fmla="+- 0 3523 642"/>
              <a:gd name="T95" fmla="*/ 3523 h 2881"/>
              <a:gd name="T96" fmla="+- 0 4806 4482"/>
              <a:gd name="T97" fmla="*/ T96 w 1944"/>
              <a:gd name="T98" fmla="+- 0 3523 642"/>
              <a:gd name="T99" fmla="*/ 3523 h 2881"/>
              <a:gd name="T100" fmla="+- 0 4732 4482"/>
              <a:gd name="T101" fmla="*/ T100 w 1944"/>
              <a:gd name="T102" fmla="+- 0 3514 642"/>
              <a:gd name="T103" fmla="*/ 3514 h 2881"/>
              <a:gd name="T104" fmla="+- 0 4663 4482"/>
              <a:gd name="T105" fmla="*/ T104 w 1944"/>
              <a:gd name="T106" fmla="+- 0 3490 642"/>
              <a:gd name="T107" fmla="*/ 3490 h 2881"/>
              <a:gd name="T108" fmla="+- 0 4603 4482"/>
              <a:gd name="T109" fmla="*/ T108 w 1944"/>
              <a:gd name="T110" fmla="+- 0 3451 642"/>
              <a:gd name="T111" fmla="*/ 3451 h 2881"/>
              <a:gd name="T112" fmla="+- 0 4553 4482"/>
              <a:gd name="T113" fmla="*/ T112 w 1944"/>
              <a:gd name="T114" fmla="+- 0 3401 642"/>
              <a:gd name="T115" fmla="*/ 3401 h 2881"/>
              <a:gd name="T116" fmla="+- 0 4515 4482"/>
              <a:gd name="T117" fmla="*/ T116 w 1944"/>
              <a:gd name="T118" fmla="+- 0 3341 642"/>
              <a:gd name="T119" fmla="*/ 3341 h 2881"/>
              <a:gd name="T120" fmla="+- 0 4491 4482"/>
              <a:gd name="T121" fmla="*/ T120 w 1944"/>
              <a:gd name="T122" fmla="+- 0 3273 642"/>
              <a:gd name="T123" fmla="*/ 3273 h 2881"/>
              <a:gd name="T124" fmla="+- 0 4482 4482"/>
              <a:gd name="T125" fmla="*/ T124 w 1944"/>
              <a:gd name="T126" fmla="+- 0 3199 642"/>
              <a:gd name="T127" fmla="*/ 3199 h 2881"/>
              <a:gd name="T128" fmla="+- 0 4482 4482"/>
              <a:gd name="T129" fmla="*/ T128 w 1944"/>
              <a:gd name="T130" fmla="+- 0 966 642"/>
              <a:gd name="T131" fmla="*/ 966 h 28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1944" h="2881">
                <a:moveTo>
                  <a:pt x="0" y="324"/>
                </a:moveTo>
                <a:lnTo>
                  <a:pt x="9" y="250"/>
                </a:lnTo>
                <a:lnTo>
                  <a:pt x="33" y="182"/>
                </a:lnTo>
                <a:lnTo>
                  <a:pt x="71" y="122"/>
                </a:lnTo>
                <a:lnTo>
                  <a:pt x="121" y="71"/>
                </a:lnTo>
                <a:lnTo>
                  <a:pt x="181" y="33"/>
                </a:lnTo>
                <a:lnTo>
                  <a:pt x="250" y="9"/>
                </a:lnTo>
                <a:lnTo>
                  <a:pt x="324" y="0"/>
                </a:lnTo>
                <a:lnTo>
                  <a:pt x="1620" y="0"/>
                </a:lnTo>
                <a:lnTo>
                  <a:pt x="1694" y="9"/>
                </a:lnTo>
                <a:lnTo>
                  <a:pt x="1762" y="33"/>
                </a:lnTo>
                <a:lnTo>
                  <a:pt x="1822" y="71"/>
                </a:lnTo>
                <a:lnTo>
                  <a:pt x="1873" y="122"/>
                </a:lnTo>
                <a:lnTo>
                  <a:pt x="1911" y="182"/>
                </a:lnTo>
                <a:lnTo>
                  <a:pt x="1935" y="250"/>
                </a:lnTo>
                <a:lnTo>
                  <a:pt x="1944" y="324"/>
                </a:lnTo>
                <a:lnTo>
                  <a:pt x="1944" y="2557"/>
                </a:lnTo>
                <a:lnTo>
                  <a:pt x="1935" y="2631"/>
                </a:lnTo>
                <a:lnTo>
                  <a:pt x="1911" y="2699"/>
                </a:lnTo>
                <a:lnTo>
                  <a:pt x="1873" y="2759"/>
                </a:lnTo>
                <a:lnTo>
                  <a:pt x="1822" y="2809"/>
                </a:lnTo>
                <a:lnTo>
                  <a:pt x="1762" y="2848"/>
                </a:lnTo>
                <a:lnTo>
                  <a:pt x="1694" y="2872"/>
                </a:lnTo>
                <a:lnTo>
                  <a:pt x="1620" y="2881"/>
                </a:lnTo>
                <a:lnTo>
                  <a:pt x="324" y="2881"/>
                </a:lnTo>
                <a:lnTo>
                  <a:pt x="250" y="2872"/>
                </a:lnTo>
                <a:lnTo>
                  <a:pt x="181" y="2848"/>
                </a:lnTo>
                <a:lnTo>
                  <a:pt x="121" y="2809"/>
                </a:lnTo>
                <a:lnTo>
                  <a:pt x="71" y="2759"/>
                </a:lnTo>
                <a:lnTo>
                  <a:pt x="33" y="2699"/>
                </a:lnTo>
                <a:lnTo>
                  <a:pt x="9" y="2631"/>
                </a:lnTo>
                <a:lnTo>
                  <a:pt x="0" y="2557"/>
                </a:lnTo>
                <a:lnTo>
                  <a:pt x="0" y="324"/>
                </a:lnTo>
                <a:close/>
              </a:path>
            </a:pathLst>
          </a:custGeom>
          <a:noFill/>
          <a:ln w="25400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pSp>
        <p:nvGrpSpPr>
          <p:cNvPr id="12" name="Group 543"/>
          <p:cNvGrpSpPr>
            <a:grpSpLocks/>
          </p:cNvGrpSpPr>
          <p:nvPr/>
        </p:nvGrpSpPr>
        <p:grpSpPr bwMode="auto">
          <a:xfrm>
            <a:off x="5553349" y="1849267"/>
            <a:ext cx="1242060" cy="2108197"/>
            <a:chOff x="8736" y="1447"/>
            <a:chExt cx="1956" cy="2076"/>
          </a:xfrm>
        </p:grpSpPr>
        <p:sp>
          <p:nvSpPr>
            <p:cNvPr id="13" name="Freeform 545"/>
            <p:cNvSpPr>
              <a:spLocks/>
            </p:cNvSpPr>
            <p:nvPr/>
          </p:nvSpPr>
          <p:spPr bwMode="auto">
            <a:xfrm>
              <a:off x="8748" y="1447"/>
              <a:ext cx="1944" cy="2076"/>
            </a:xfrm>
            <a:custGeom>
              <a:avLst/>
              <a:gdLst>
                <a:gd name="T0" fmla="+- 0 8748 8748"/>
                <a:gd name="T1" fmla="*/ T0 w 1944"/>
                <a:gd name="T2" fmla="+- 0 1771 1447"/>
                <a:gd name="T3" fmla="*/ 1771 h 2076"/>
                <a:gd name="T4" fmla="+- 0 8757 8748"/>
                <a:gd name="T5" fmla="*/ T4 w 1944"/>
                <a:gd name="T6" fmla="+- 0 1697 1447"/>
                <a:gd name="T7" fmla="*/ 1697 h 2076"/>
                <a:gd name="T8" fmla="+- 0 8781 8748"/>
                <a:gd name="T9" fmla="*/ T8 w 1944"/>
                <a:gd name="T10" fmla="+- 0 1629 1447"/>
                <a:gd name="T11" fmla="*/ 1629 h 2076"/>
                <a:gd name="T12" fmla="+- 0 8819 8748"/>
                <a:gd name="T13" fmla="*/ T12 w 1944"/>
                <a:gd name="T14" fmla="+- 0 1568 1447"/>
                <a:gd name="T15" fmla="*/ 1568 h 2076"/>
                <a:gd name="T16" fmla="+- 0 8869 8748"/>
                <a:gd name="T17" fmla="*/ T16 w 1944"/>
                <a:gd name="T18" fmla="+- 0 1518 1447"/>
                <a:gd name="T19" fmla="*/ 1518 h 2076"/>
                <a:gd name="T20" fmla="+- 0 8929 8748"/>
                <a:gd name="T21" fmla="*/ T20 w 1944"/>
                <a:gd name="T22" fmla="+- 0 1480 1447"/>
                <a:gd name="T23" fmla="*/ 1480 h 2076"/>
                <a:gd name="T24" fmla="+- 0 8998 8748"/>
                <a:gd name="T25" fmla="*/ T24 w 1944"/>
                <a:gd name="T26" fmla="+- 0 1456 1447"/>
                <a:gd name="T27" fmla="*/ 1456 h 2076"/>
                <a:gd name="T28" fmla="+- 0 9072 8748"/>
                <a:gd name="T29" fmla="*/ T28 w 1944"/>
                <a:gd name="T30" fmla="+- 0 1447 1447"/>
                <a:gd name="T31" fmla="*/ 1447 h 2076"/>
                <a:gd name="T32" fmla="+- 0 10368 8748"/>
                <a:gd name="T33" fmla="*/ T32 w 1944"/>
                <a:gd name="T34" fmla="+- 0 1447 1447"/>
                <a:gd name="T35" fmla="*/ 1447 h 2076"/>
                <a:gd name="T36" fmla="+- 0 10442 8748"/>
                <a:gd name="T37" fmla="*/ T36 w 1944"/>
                <a:gd name="T38" fmla="+- 0 1456 1447"/>
                <a:gd name="T39" fmla="*/ 1456 h 2076"/>
                <a:gd name="T40" fmla="+- 0 10510 8748"/>
                <a:gd name="T41" fmla="*/ T40 w 1944"/>
                <a:gd name="T42" fmla="+- 0 1480 1447"/>
                <a:gd name="T43" fmla="*/ 1480 h 2076"/>
                <a:gd name="T44" fmla="+- 0 10570 8748"/>
                <a:gd name="T45" fmla="*/ T44 w 1944"/>
                <a:gd name="T46" fmla="+- 0 1518 1447"/>
                <a:gd name="T47" fmla="*/ 1518 h 2076"/>
                <a:gd name="T48" fmla="+- 0 10621 8748"/>
                <a:gd name="T49" fmla="*/ T48 w 1944"/>
                <a:gd name="T50" fmla="+- 0 1568 1447"/>
                <a:gd name="T51" fmla="*/ 1568 h 2076"/>
                <a:gd name="T52" fmla="+- 0 10659 8748"/>
                <a:gd name="T53" fmla="*/ T52 w 1944"/>
                <a:gd name="T54" fmla="+- 0 1629 1447"/>
                <a:gd name="T55" fmla="*/ 1629 h 2076"/>
                <a:gd name="T56" fmla="+- 0 10683 8748"/>
                <a:gd name="T57" fmla="*/ T56 w 1944"/>
                <a:gd name="T58" fmla="+- 0 1697 1447"/>
                <a:gd name="T59" fmla="*/ 1697 h 2076"/>
                <a:gd name="T60" fmla="+- 0 10692 8748"/>
                <a:gd name="T61" fmla="*/ T60 w 1944"/>
                <a:gd name="T62" fmla="+- 0 1771 1447"/>
                <a:gd name="T63" fmla="*/ 1771 h 2076"/>
                <a:gd name="T64" fmla="+- 0 10692 8748"/>
                <a:gd name="T65" fmla="*/ T64 w 1944"/>
                <a:gd name="T66" fmla="+- 0 3199 1447"/>
                <a:gd name="T67" fmla="*/ 3199 h 2076"/>
                <a:gd name="T68" fmla="+- 0 10683 8748"/>
                <a:gd name="T69" fmla="*/ T68 w 1944"/>
                <a:gd name="T70" fmla="+- 0 3273 1447"/>
                <a:gd name="T71" fmla="*/ 3273 h 2076"/>
                <a:gd name="T72" fmla="+- 0 10659 8748"/>
                <a:gd name="T73" fmla="*/ T72 w 1944"/>
                <a:gd name="T74" fmla="+- 0 3341 1447"/>
                <a:gd name="T75" fmla="*/ 3341 h 2076"/>
                <a:gd name="T76" fmla="+- 0 10621 8748"/>
                <a:gd name="T77" fmla="*/ T76 w 1944"/>
                <a:gd name="T78" fmla="+- 0 3401 1447"/>
                <a:gd name="T79" fmla="*/ 3401 h 2076"/>
                <a:gd name="T80" fmla="+- 0 10570 8748"/>
                <a:gd name="T81" fmla="*/ T80 w 1944"/>
                <a:gd name="T82" fmla="+- 0 3451 1447"/>
                <a:gd name="T83" fmla="*/ 3451 h 2076"/>
                <a:gd name="T84" fmla="+- 0 10510 8748"/>
                <a:gd name="T85" fmla="*/ T84 w 1944"/>
                <a:gd name="T86" fmla="+- 0 3490 1447"/>
                <a:gd name="T87" fmla="*/ 3490 h 2076"/>
                <a:gd name="T88" fmla="+- 0 10442 8748"/>
                <a:gd name="T89" fmla="*/ T88 w 1944"/>
                <a:gd name="T90" fmla="+- 0 3514 1447"/>
                <a:gd name="T91" fmla="*/ 3514 h 2076"/>
                <a:gd name="T92" fmla="+- 0 10368 8748"/>
                <a:gd name="T93" fmla="*/ T92 w 1944"/>
                <a:gd name="T94" fmla="+- 0 3523 1447"/>
                <a:gd name="T95" fmla="*/ 3523 h 2076"/>
                <a:gd name="T96" fmla="+- 0 9072 8748"/>
                <a:gd name="T97" fmla="*/ T96 w 1944"/>
                <a:gd name="T98" fmla="+- 0 3523 1447"/>
                <a:gd name="T99" fmla="*/ 3523 h 2076"/>
                <a:gd name="T100" fmla="+- 0 8998 8748"/>
                <a:gd name="T101" fmla="*/ T100 w 1944"/>
                <a:gd name="T102" fmla="+- 0 3514 1447"/>
                <a:gd name="T103" fmla="*/ 3514 h 2076"/>
                <a:gd name="T104" fmla="+- 0 8929 8748"/>
                <a:gd name="T105" fmla="*/ T104 w 1944"/>
                <a:gd name="T106" fmla="+- 0 3490 1447"/>
                <a:gd name="T107" fmla="*/ 3490 h 2076"/>
                <a:gd name="T108" fmla="+- 0 8869 8748"/>
                <a:gd name="T109" fmla="*/ T108 w 1944"/>
                <a:gd name="T110" fmla="+- 0 3451 1447"/>
                <a:gd name="T111" fmla="*/ 3451 h 2076"/>
                <a:gd name="T112" fmla="+- 0 8819 8748"/>
                <a:gd name="T113" fmla="*/ T112 w 1944"/>
                <a:gd name="T114" fmla="+- 0 3401 1447"/>
                <a:gd name="T115" fmla="*/ 3401 h 2076"/>
                <a:gd name="T116" fmla="+- 0 8781 8748"/>
                <a:gd name="T117" fmla="*/ T116 w 1944"/>
                <a:gd name="T118" fmla="+- 0 3341 1447"/>
                <a:gd name="T119" fmla="*/ 3341 h 2076"/>
                <a:gd name="T120" fmla="+- 0 8757 8748"/>
                <a:gd name="T121" fmla="*/ T120 w 1944"/>
                <a:gd name="T122" fmla="+- 0 3273 1447"/>
                <a:gd name="T123" fmla="*/ 3273 h 2076"/>
                <a:gd name="T124" fmla="+- 0 8748 8748"/>
                <a:gd name="T125" fmla="*/ T124 w 1944"/>
                <a:gd name="T126" fmla="+- 0 3199 1447"/>
                <a:gd name="T127" fmla="*/ 3199 h 2076"/>
                <a:gd name="T128" fmla="+- 0 8748 8748"/>
                <a:gd name="T129" fmla="*/ T128 w 1944"/>
                <a:gd name="T130" fmla="+- 0 1771 1447"/>
                <a:gd name="T131" fmla="*/ 1771 h 20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076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1"/>
                  </a:lnTo>
                  <a:lnTo>
                    <a:pt x="121" y="71"/>
                  </a:lnTo>
                  <a:lnTo>
                    <a:pt x="181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2" y="33"/>
                  </a:lnTo>
                  <a:lnTo>
                    <a:pt x="1822" y="71"/>
                  </a:lnTo>
                  <a:lnTo>
                    <a:pt x="1873" y="121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1752"/>
                  </a:lnTo>
                  <a:lnTo>
                    <a:pt x="1935" y="1826"/>
                  </a:lnTo>
                  <a:lnTo>
                    <a:pt x="1911" y="1894"/>
                  </a:lnTo>
                  <a:lnTo>
                    <a:pt x="1873" y="1954"/>
                  </a:lnTo>
                  <a:lnTo>
                    <a:pt x="1822" y="2004"/>
                  </a:lnTo>
                  <a:lnTo>
                    <a:pt x="1762" y="2043"/>
                  </a:lnTo>
                  <a:lnTo>
                    <a:pt x="1694" y="2067"/>
                  </a:lnTo>
                  <a:lnTo>
                    <a:pt x="1620" y="2076"/>
                  </a:lnTo>
                  <a:lnTo>
                    <a:pt x="324" y="2076"/>
                  </a:lnTo>
                  <a:lnTo>
                    <a:pt x="250" y="2067"/>
                  </a:lnTo>
                  <a:lnTo>
                    <a:pt x="181" y="2043"/>
                  </a:lnTo>
                  <a:lnTo>
                    <a:pt x="121" y="2004"/>
                  </a:lnTo>
                  <a:lnTo>
                    <a:pt x="71" y="1954"/>
                  </a:lnTo>
                  <a:lnTo>
                    <a:pt x="33" y="1894"/>
                  </a:lnTo>
                  <a:lnTo>
                    <a:pt x="9" y="1826"/>
                  </a:lnTo>
                  <a:lnTo>
                    <a:pt x="0" y="1752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4" name="Text Box 544"/>
            <p:cNvSpPr txBox="1">
              <a:spLocks noChangeArrowheads="1"/>
            </p:cNvSpPr>
            <p:nvPr/>
          </p:nvSpPr>
          <p:spPr bwMode="auto">
            <a:xfrm>
              <a:off x="8736" y="1472"/>
              <a:ext cx="1746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2560" marR="160655" algn="ctr">
                <a:lnSpc>
                  <a:spcPts val="157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FF9A7B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0655" algn="ctr">
                <a:lnSpc>
                  <a:spcPts val="1575"/>
                </a:lnSpc>
                <a:spcAft>
                  <a:spcPts val="0"/>
                </a:spcAft>
              </a:pPr>
              <a:endParaRPr lang="ru-RU" sz="220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0655" algn="ctr">
                <a:lnSpc>
                  <a:spcPts val="1575"/>
                </a:lnSpc>
                <a:spcAft>
                  <a:spcPts val="0"/>
                </a:spcAft>
              </a:pPr>
              <a:endParaRPr lang="ru-RU" sz="22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0655" algn="ctr">
                <a:lnSpc>
                  <a:spcPts val="1575"/>
                </a:lnSpc>
                <a:spcAft>
                  <a:spcPts val="0"/>
                </a:spcAft>
              </a:pPr>
              <a:endParaRPr lang="ru-RU" sz="22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0655" algn="ctr">
                <a:lnSpc>
                  <a:spcPts val="1575"/>
                </a:lnSpc>
                <a:spcAft>
                  <a:spcPts val="0"/>
                </a:spcAft>
              </a:pPr>
              <a:r>
                <a:rPr lang="ru-RU" sz="2000" b="1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2026</a:t>
              </a:r>
            </a:p>
            <a:p>
              <a:pPr marL="162560" marR="160655" algn="ctr">
                <a:lnSpc>
                  <a:spcPts val="1560"/>
                </a:lnSpc>
                <a:spcAft>
                  <a:spcPts val="0"/>
                </a:spcAft>
              </a:pP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59385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000" b="1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2 941</a:t>
              </a:r>
              <a:endParaRPr lang="ru-RU" sz="20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290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4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</a:p>
          </p:txBody>
        </p:sp>
      </p:grpSp>
      <p:grpSp>
        <p:nvGrpSpPr>
          <p:cNvPr id="15" name="Group 555"/>
          <p:cNvGrpSpPr>
            <a:grpSpLocks/>
          </p:cNvGrpSpPr>
          <p:nvPr/>
        </p:nvGrpSpPr>
        <p:grpSpPr bwMode="auto">
          <a:xfrm>
            <a:off x="4157700" y="1312908"/>
            <a:ext cx="1301750" cy="2631409"/>
            <a:chOff x="110" y="-618"/>
            <a:chExt cx="2050" cy="4146"/>
          </a:xfrm>
        </p:grpSpPr>
        <p:sp>
          <p:nvSpPr>
            <p:cNvPr id="16" name="Freeform 557"/>
            <p:cNvSpPr>
              <a:spLocks/>
            </p:cNvSpPr>
            <p:nvPr/>
          </p:nvSpPr>
          <p:spPr bwMode="auto">
            <a:xfrm>
              <a:off x="216" y="230"/>
              <a:ext cx="1944" cy="3298"/>
            </a:xfrm>
            <a:custGeom>
              <a:avLst/>
              <a:gdLst>
                <a:gd name="T0" fmla="+- 0 216 216"/>
                <a:gd name="T1" fmla="*/ T0 w 1944"/>
                <a:gd name="T2" fmla="+- 0 555 231"/>
                <a:gd name="T3" fmla="*/ 555 h 3298"/>
                <a:gd name="T4" fmla="+- 0 225 216"/>
                <a:gd name="T5" fmla="*/ T4 w 1944"/>
                <a:gd name="T6" fmla="+- 0 481 231"/>
                <a:gd name="T7" fmla="*/ 481 h 3298"/>
                <a:gd name="T8" fmla="+- 0 249 216"/>
                <a:gd name="T9" fmla="*/ T8 w 1944"/>
                <a:gd name="T10" fmla="+- 0 412 231"/>
                <a:gd name="T11" fmla="*/ 412 h 3298"/>
                <a:gd name="T12" fmla="+- 0 287 216"/>
                <a:gd name="T13" fmla="*/ T12 w 1944"/>
                <a:gd name="T14" fmla="+- 0 352 231"/>
                <a:gd name="T15" fmla="*/ 352 h 3298"/>
                <a:gd name="T16" fmla="+- 0 337 216"/>
                <a:gd name="T17" fmla="*/ T16 w 1944"/>
                <a:gd name="T18" fmla="+- 0 302 231"/>
                <a:gd name="T19" fmla="*/ 302 h 3298"/>
                <a:gd name="T20" fmla="+- 0 398 216"/>
                <a:gd name="T21" fmla="*/ T20 w 1944"/>
                <a:gd name="T22" fmla="+- 0 264 231"/>
                <a:gd name="T23" fmla="*/ 264 h 3298"/>
                <a:gd name="T24" fmla="+- 0 466 216"/>
                <a:gd name="T25" fmla="*/ T24 w 1944"/>
                <a:gd name="T26" fmla="+- 0 239 231"/>
                <a:gd name="T27" fmla="*/ 239 h 3298"/>
                <a:gd name="T28" fmla="+- 0 540 216"/>
                <a:gd name="T29" fmla="*/ T28 w 1944"/>
                <a:gd name="T30" fmla="+- 0 231 231"/>
                <a:gd name="T31" fmla="*/ 231 h 3298"/>
                <a:gd name="T32" fmla="+- 0 1836 216"/>
                <a:gd name="T33" fmla="*/ T32 w 1944"/>
                <a:gd name="T34" fmla="+- 0 231 231"/>
                <a:gd name="T35" fmla="*/ 231 h 3298"/>
                <a:gd name="T36" fmla="+- 0 1910 216"/>
                <a:gd name="T37" fmla="*/ T36 w 1944"/>
                <a:gd name="T38" fmla="+- 0 239 231"/>
                <a:gd name="T39" fmla="*/ 239 h 3298"/>
                <a:gd name="T40" fmla="+- 0 1978 216"/>
                <a:gd name="T41" fmla="*/ T40 w 1944"/>
                <a:gd name="T42" fmla="+- 0 264 231"/>
                <a:gd name="T43" fmla="*/ 264 h 3298"/>
                <a:gd name="T44" fmla="+- 0 2038 216"/>
                <a:gd name="T45" fmla="*/ T44 w 1944"/>
                <a:gd name="T46" fmla="+- 0 302 231"/>
                <a:gd name="T47" fmla="*/ 302 h 3298"/>
                <a:gd name="T48" fmla="+- 0 2089 216"/>
                <a:gd name="T49" fmla="*/ T48 w 1944"/>
                <a:gd name="T50" fmla="+- 0 352 231"/>
                <a:gd name="T51" fmla="*/ 352 h 3298"/>
                <a:gd name="T52" fmla="+- 0 2127 216"/>
                <a:gd name="T53" fmla="*/ T52 w 1944"/>
                <a:gd name="T54" fmla="+- 0 412 231"/>
                <a:gd name="T55" fmla="*/ 412 h 3298"/>
                <a:gd name="T56" fmla="+- 0 2151 216"/>
                <a:gd name="T57" fmla="*/ T56 w 1944"/>
                <a:gd name="T58" fmla="+- 0 481 231"/>
                <a:gd name="T59" fmla="*/ 481 h 3298"/>
                <a:gd name="T60" fmla="+- 0 2160 216"/>
                <a:gd name="T61" fmla="*/ T60 w 1944"/>
                <a:gd name="T62" fmla="+- 0 555 231"/>
                <a:gd name="T63" fmla="*/ 555 h 3298"/>
                <a:gd name="T64" fmla="+- 0 2160 216"/>
                <a:gd name="T65" fmla="*/ T64 w 1944"/>
                <a:gd name="T66" fmla="+- 0 3205 231"/>
                <a:gd name="T67" fmla="*/ 3205 h 3298"/>
                <a:gd name="T68" fmla="+- 0 2151 216"/>
                <a:gd name="T69" fmla="*/ T68 w 1944"/>
                <a:gd name="T70" fmla="+- 0 3279 231"/>
                <a:gd name="T71" fmla="*/ 3279 h 3298"/>
                <a:gd name="T72" fmla="+- 0 2127 216"/>
                <a:gd name="T73" fmla="*/ T72 w 1944"/>
                <a:gd name="T74" fmla="+- 0 3347 231"/>
                <a:gd name="T75" fmla="*/ 3347 h 3298"/>
                <a:gd name="T76" fmla="+- 0 2089 216"/>
                <a:gd name="T77" fmla="*/ T76 w 1944"/>
                <a:gd name="T78" fmla="+- 0 3407 231"/>
                <a:gd name="T79" fmla="*/ 3407 h 3298"/>
                <a:gd name="T80" fmla="+- 0 2038 216"/>
                <a:gd name="T81" fmla="*/ T80 w 1944"/>
                <a:gd name="T82" fmla="+- 0 3457 231"/>
                <a:gd name="T83" fmla="*/ 3457 h 3298"/>
                <a:gd name="T84" fmla="+- 0 1978 216"/>
                <a:gd name="T85" fmla="*/ T84 w 1944"/>
                <a:gd name="T86" fmla="+- 0 3495 231"/>
                <a:gd name="T87" fmla="*/ 3495 h 3298"/>
                <a:gd name="T88" fmla="+- 0 1910 216"/>
                <a:gd name="T89" fmla="*/ T88 w 1944"/>
                <a:gd name="T90" fmla="+- 0 3520 231"/>
                <a:gd name="T91" fmla="*/ 3520 h 3298"/>
                <a:gd name="T92" fmla="+- 0 1836 216"/>
                <a:gd name="T93" fmla="*/ T92 w 1944"/>
                <a:gd name="T94" fmla="+- 0 3528 231"/>
                <a:gd name="T95" fmla="*/ 3528 h 3298"/>
                <a:gd name="T96" fmla="+- 0 540 216"/>
                <a:gd name="T97" fmla="*/ T96 w 1944"/>
                <a:gd name="T98" fmla="+- 0 3528 231"/>
                <a:gd name="T99" fmla="*/ 3528 h 3298"/>
                <a:gd name="T100" fmla="+- 0 466 216"/>
                <a:gd name="T101" fmla="*/ T100 w 1944"/>
                <a:gd name="T102" fmla="+- 0 3520 231"/>
                <a:gd name="T103" fmla="*/ 3520 h 3298"/>
                <a:gd name="T104" fmla="+- 0 398 216"/>
                <a:gd name="T105" fmla="*/ T104 w 1944"/>
                <a:gd name="T106" fmla="+- 0 3495 231"/>
                <a:gd name="T107" fmla="*/ 3495 h 3298"/>
                <a:gd name="T108" fmla="+- 0 337 216"/>
                <a:gd name="T109" fmla="*/ T108 w 1944"/>
                <a:gd name="T110" fmla="+- 0 3457 231"/>
                <a:gd name="T111" fmla="*/ 3457 h 3298"/>
                <a:gd name="T112" fmla="+- 0 287 216"/>
                <a:gd name="T113" fmla="*/ T112 w 1944"/>
                <a:gd name="T114" fmla="+- 0 3407 231"/>
                <a:gd name="T115" fmla="*/ 3407 h 3298"/>
                <a:gd name="T116" fmla="+- 0 249 216"/>
                <a:gd name="T117" fmla="*/ T116 w 1944"/>
                <a:gd name="T118" fmla="+- 0 3347 231"/>
                <a:gd name="T119" fmla="*/ 3347 h 3298"/>
                <a:gd name="T120" fmla="+- 0 225 216"/>
                <a:gd name="T121" fmla="*/ T120 w 1944"/>
                <a:gd name="T122" fmla="+- 0 3279 231"/>
                <a:gd name="T123" fmla="*/ 3279 h 3298"/>
                <a:gd name="T124" fmla="+- 0 216 216"/>
                <a:gd name="T125" fmla="*/ T124 w 1944"/>
                <a:gd name="T126" fmla="+- 0 3205 231"/>
                <a:gd name="T127" fmla="*/ 3205 h 3298"/>
                <a:gd name="T128" fmla="+- 0 216 216"/>
                <a:gd name="T129" fmla="*/ T128 w 1944"/>
                <a:gd name="T130" fmla="+- 0 555 231"/>
                <a:gd name="T131" fmla="*/ 555 h 32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3298">
                  <a:moveTo>
                    <a:pt x="0" y="324"/>
                  </a:moveTo>
                  <a:lnTo>
                    <a:pt x="9" y="250"/>
                  </a:lnTo>
                  <a:lnTo>
                    <a:pt x="33" y="181"/>
                  </a:lnTo>
                  <a:lnTo>
                    <a:pt x="71" y="121"/>
                  </a:lnTo>
                  <a:lnTo>
                    <a:pt x="121" y="71"/>
                  </a:lnTo>
                  <a:lnTo>
                    <a:pt x="182" y="33"/>
                  </a:lnTo>
                  <a:lnTo>
                    <a:pt x="250" y="8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8"/>
                  </a:lnTo>
                  <a:lnTo>
                    <a:pt x="1762" y="33"/>
                  </a:lnTo>
                  <a:lnTo>
                    <a:pt x="1822" y="71"/>
                  </a:lnTo>
                  <a:lnTo>
                    <a:pt x="1873" y="121"/>
                  </a:lnTo>
                  <a:lnTo>
                    <a:pt x="1911" y="181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974"/>
                  </a:lnTo>
                  <a:lnTo>
                    <a:pt x="1935" y="3048"/>
                  </a:lnTo>
                  <a:lnTo>
                    <a:pt x="1911" y="3116"/>
                  </a:lnTo>
                  <a:lnTo>
                    <a:pt x="1873" y="3176"/>
                  </a:lnTo>
                  <a:lnTo>
                    <a:pt x="1822" y="3226"/>
                  </a:lnTo>
                  <a:lnTo>
                    <a:pt x="1762" y="3264"/>
                  </a:lnTo>
                  <a:lnTo>
                    <a:pt x="1694" y="3289"/>
                  </a:lnTo>
                  <a:lnTo>
                    <a:pt x="1620" y="3297"/>
                  </a:lnTo>
                  <a:lnTo>
                    <a:pt x="324" y="3297"/>
                  </a:lnTo>
                  <a:lnTo>
                    <a:pt x="250" y="3289"/>
                  </a:lnTo>
                  <a:lnTo>
                    <a:pt x="182" y="3264"/>
                  </a:lnTo>
                  <a:lnTo>
                    <a:pt x="121" y="3226"/>
                  </a:lnTo>
                  <a:lnTo>
                    <a:pt x="71" y="3176"/>
                  </a:lnTo>
                  <a:lnTo>
                    <a:pt x="33" y="3116"/>
                  </a:lnTo>
                  <a:lnTo>
                    <a:pt x="9" y="3048"/>
                  </a:lnTo>
                  <a:lnTo>
                    <a:pt x="0" y="2974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7" name="Text Box 556"/>
            <p:cNvSpPr txBox="1">
              <a:spLocks noChangeArrowheads="1"/>
            </p:cNvSpPr>
            <p:nvPr/>
          </p:nvSpPr>
          <p:spPr bwMode="auto">
            <a:xfrm>
              <a:off x="110" y="-618"/>
              <a:ext cx="1984" cy="3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3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3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3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3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290" marR="161925" algn="ctr">
                <a:lnSpc>
                  <a:spcPts val="157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290" marR="161925" algn="ctr">
                <a:lnSpc>
                  <a:spcPts val="1575"/>
                </a:lnSpc>
                <a:spcAft>
                  <a:spcPts val="0"/>
                </a:spcAft>
              </a:pPr>
              <a:endParaRPr lang="ru-RU" sz="22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290" marR="161925" algn="ctr">
                <a:lnSpc>
                  <a:spcPts val="1575"/>
                </a:lnSpc>
                <a:spcAft>
                  <a:spcPts val="0"/>
                </a:spcAft>
              </a:pPr>
              <a:endParaRPr lang="ru-RU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1290" marR="161925" algn="ctr">
                <a:lnSpc>
                  <a:spcPts val="1575"/>
                </a:lnSpc>
                <a:spcAft>
                  <a:spcPts val="0"/>
                </a:spcAft>
              </a:pPr>
              <a:r>
                <a:rPr lang="ru-RU" sz="2000" b="1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2025</a:t>
              </a:r>
            </a:p>
            <a:p>
              <a:pPr marL="161925" marR="161925" algn="ctr">
                <a:lnSpc>
                  <a:spcPts val="1560"/>
                </a:lnSpc>
                <a:spcAft>
                  <a:spcPts val="0"/>
                </a:spcAft>
              </a:pP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1925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000" b="1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2 910</a:t>
              </a:r>
              <a:endParaRPr lang="ru-RU" sz="20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1290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4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</a:p>
          </p:txBody>
        </p:sp>
      </p:grp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95864" y="1114976"/>
            <a:ext cx="6705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Как меняются расходы на физическую культуру и спорт в расчете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одного жителя городского округа Семеновский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-115227" y="3553058"/>
            <a:ext cx="7156704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 индикаторы достижения цели и показатели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непосредственных результатов муниципальной программы</a:t>
            </a:r>
            <a:endParaRPr kumimoji="0" lang="ru-RU" altLang="ru-RU" sz="160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332091"/>
              </p:ext>
            </p:extLst>
          </p:nvPr>
        </p:nvGraphicFramePr>
        <p:xfrm>
          <a:off x="49529" y="4599007"/>
          <a:ext cx="6781800" cy="44075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73824582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0001864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5627424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13905985"/>
                    </a:ext>
                  </a:extLst>
                </a:gridCol>
                <a:gridCol w="687949">
                  <a:extLst>
                    <a:ext uri="{9D8B030D-6E8A-4147-A177-3AD203B41FA5}">
                      <a16:colId xmlns:a16="http://schemas.microsoft.com/office/drawing/2014/main" val="1101099631"/>
                    </a:ext>
                  </a:extLst>
                </a:gridCol>
                <a:gridCol w="722461">
                  <a:extLst>
                    <a:ext uri="{9D8B030D-6E8A-4147-A177-3AD203B41FA5}">
                      <a16:colId xmlns:a16="http://schemas.microsoft.com/office/drawing/2014/main" val="3310106045"/>
                    </a:ext>
                  </a:extLst>
                </a:gridCol>
                <a:gridCol w="608890">
                  <a:extLst>
                    <a:ext uri="{9D8B030D-6E8A-4147-A177-3AD203B41FA5}">
                      <a16:colId xmlns:a16="http://schemas.microsoft.com/office/drawing/2014/main" val="3635785225"/>
                    </a:ext>
                  </a:extLst>
                </a:gridCol>
              </a:tblGrid>
              <a:tr h="687196">
                <a:tc>
                  <a:txBody>
                    <a:bodyPr/>
                    <a:lstStyle/>
                    <a:p>
                      <a:pPr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684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</a:t>
                      </a:r>
                    </a:p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7480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158115" marR="156210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к 2023</a:t>
                      </a:r>
                    </a:p>
                    <a:p>
                      <a:pPr marL="158115" marR="156210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8115" marR="15684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</a:t>
                      </a:r>
                    </a:p>
                    <a:p>
                      <a:pPr marL="158115" marR="155575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85725" indent="22860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2026</a:t>
                      </a:r>
                    </a:p>
                    <a:p>
                      <a:pPr marL="85725" indent="90170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649641"/>
                  </a:ext>
                </a:extLst>
              </a:tr>
              <a:tr h="922128">
                <a:tc>
                  <a:txBody>
                    <a:bodyPr/>
                    <a:lstStyle/>
                    <a:p>
                      <a:pPr marL="8890" marR="98425" algn="l">
                        <a:lnSpc>
                          <a:spcPct val="98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  <a:tabLst>
                          <a:tab pos="1503045" algn="l"/>
                          <a:tab pos="1798320" algn="l"/>
                        </a:tabLs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граждан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городского округа Семеновский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систематически</a:t>
                      </a:r>
                      <a:r>
                        <a:rPr lang="ru-RU" sz="1100" spc="-37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занимающихся физической</a:t>
                      </a:r>
                      <a:r>
                        <a:rPr lang="ru-RU" sz="1100" spc="-37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культурой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спортом,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общей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численности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населения</a:t>
                      </a:r>
                      <a:r>
                        <a:rPr lang="ru-RU" sz="11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округа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sz="1100" spc="-4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   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149225" marR="1930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505640"/>
                  </a:ext>
                </a:extLst>
              </a:tr>
              <a:tr h="505822">
                <a:tc>
                  <a:txBody>
                    <a:bodyPr/>
                    <a:lstStyle/>
                    <a:p>
                      <a:pPr marL="8890" marR="98425" algn="just">
                        <a:lnSpc>
                          <a:spcPct val="98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Обеспеченность городской округ Семеновский спортивными залами, %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49225" marR="1930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6140125"/>
                  </a:ext>
                </a:extLst>
              </a:tr>
              <a:tr h="505822">
                <a:tc>
                  <a:txBody>
                    <a:bodyPr/>
                    <a:lstStyle/>
                    <a:p>
                      <a:pPr marL="8890" marR="98425">
                        <a:lnSpc>
                          <a:spcPct val="98000"/>
                        </a:lnSpc>
                        <a:spcBef>
                          <a:spcPts val="255"/>
                        </a:spcBef>
                        <a:spcAft>
                          <a:spcPts val="0"/>
                        </a:spcAft>
                        <a:tabLst>
                          <a:tab pos="572770" algn="l"/>
                          <a:tab pos="1645920" algn="l"/>
                        </a:tabLst>
                      </a:pPr>
                      <a:r>
                        <a:rPr lang="ru-RU" sz="11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Обеспеченность городской округ Семеновский плоскостными сооружениями, %</a:t>
                      </a:r>
                      <a:endParaRPr lang="ru-RU" sz="110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Bef>
                          <a:spcPts val="9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Bef>
                          <a:spcPts val="9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210" algn="ctr">
                        <a:spcBef>
                          <a:spcPts val="9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845" algn="ctr">
                        <a:spcBef>
                          <a:spcPts val="9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58115" marR="156210" algn="ctr">
                        <a:spcBef>
                          <a:spcPts val="9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49225" marR="193040" algn="ctr">
                        <a:spcBef>
                          <a:spcPts val="9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4400338"/>
                  </a:ext>
                </a:extLst>
              </a:tr>
              <a:tr h="437703">
                <a:tc>
                  <a:txBody>
                    <a:bodyPr/>
                    <a:lstStyle/>
                    <a:p>
                      <a:pPr marL="8890" marR="99060" algn="just">
                        <a:lnSpc>
                          <a:spcPct val="98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Обеспеченность городской округ Семеновский бассейнами, %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73675290"/>
                  </a:ext>
                </a:extLst>
              </a:tr>
              <a:tr h="843035">
                <a:tc>
                  <a:txBody>
                    <a:bodyPr/>
                    <a:lstStyle/>
                    <a:p>
                      <a:pPr marL="8890" marR="99060" algn="just">
                        <a:lnSpc>
                          <a:spcPct val="98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 занимающихся в спортивных школах от общей численности детей до 17 лет, занимающихся физической культурой и спортом, %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8142510"/>
                  </a:ext>
                </a:extLst>
              </a:tr>
              <a:tr h="505822">
                <a:tc>
                  <a:txBody>
                    <a:bodyPr/>
                    <a:lstStyle/>
                    <a:p>
                      <a:pPr marL="8890" marR="99060" algn="just">
                        <a:lnSpc>
                          <a:spcPct val="98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 квалицированных специалистов учреждений спорта, %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90000">
                          <a:schemeClr val="accent1">
                            <a:lumMod val="5000"/>
                            <a:lumOff val="95000"/>
                          </a:schemeClr>
                        </a:gs>
                        <a:gs pos="95000">
                          <a:schemeClr val="accent6">
                            <a:lumMod val="20000"/>
                            <a:lumOff val="80000"/>
                          </a:schemeClr>
                        </a:gs>
                        <a:gs pos="97000">
                          <a:srgbClr val="EDF6F9"/>
                        </a:gs>
                        <a:gs pos="93000">
                          <a:srgbClr val="EDF6F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612975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C42383A2-8EF4-3999-8054-2E57F7835C43}"/>
              </a:ext>
            </a:extLst>
          </p:cNvPr>
          <p:cNvSpPr txBox="1"/>
          <p:nvPr/>
        </p:nvSpPr>
        <p:spPr>
          <a:xfrm>
            <a:off x="-1004776" y="2419065"/>
            <a:ext cx="3577280" cy="1332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"/>
              </a:spcBef>
              <a:spcAft>
                <a:spcPts val="0"/>
              </a:spcAft>
            </a:pPr>
            <a:endParaRPr lang="ru-RU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1925" marR="161925" algn="ctr">
              <a:lnSpc>
                <a:spcPts val="1575"/>
              </a:lnSpc>
              <a:spcAft>
                <a:spcPts val="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2022</a:t>
            </a:r>
          </a:p>
          <a:p>
            <a:pPr marL="162560" marR="161925" algn="ctr">
              <a:lnSpc>
                <a:spcPts val="1560"/>
              </a:lnSpc>
              <a:spcAft>
                <a:spcPts val="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</a:p>
          <a:p>
            <a:pPr marL="162560" marR="160655" algn="ctr">
              <a:lnSpc>
                <a:spcPts val="2650"/>
              </a:lnSpc>
              <a:spcAft>
                <a:spcPts val="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1 787</a:t>
            </a:r>
            <a:endParaRPr lang="ru-RU" sz="20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160655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1D320D-80C9-96E1-F184-997DA325D865}"/>
              </a:ext>
            </a:extLst>
          </p:cNvPr>
          <p:cNvSpPr txBox="1"/>
          <p:nvPr/>
        </p:nvSpPr>
        <p:spPr>
          <a:xfrm>
            <a:off x="83547" y="2408213"/>
            <a:ext cx="4022124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"/>
              </a:spcBef>
              <a:spcAft>
                <a:spcPts val="0"/>
              </a:spcAft>
            </a:pPr>
            <a:endParaRPr lang="ru-RU" sz="1800" dirty="0">
              <a:solidFill>
                <a:schemeClr val="accent6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61925" marR="161925" algn="ctr">
              <a:lnSpc>
                <a:spcPts val="1575"/>
              </a:lnSpc>
              <a:spcAft>
                <a:spcPts val="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2023</a:t>
            </a:r>
          </a:p>
          <a:p>
            <a:pPr marL="162560" marR="161925" algn="ctr">
              <a:lnSpc>
                <a:spcPts val="1560"/>
              </a:lnSpc>
              <a:spcAft>
                <a:spcPts val="0"/>
              </a:spcAft>
            </a:pPr>
            <a:r>
              <a:rPr lang="ru-RU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</a:p>
          <a:p>
            <a:pPr marL="162560" marR="160655" algn="ctr">
              <a:lnSpc>
                <a:spcPts val="2650"/>
              </a:lnSpc>
              <a:spcAft>
                <a:spcPts val="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2 406</a:t>
            </a:r>
            <a:endParaRPr lang="ru-RU" sz="20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160655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рубля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32520EE7-A2A9-19E9-3AE3-62DB481C43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49</a:t>
            </a:fld>
            <a:endParaRPr lang="ru-RU" spc="-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5D905-F8DF-4BC3-FB1D-008A0FCEA822}"/>
              </a:ext>
            </a:extLst>
          </p:cNvPr>
          <p:cNvSpPr txBox="1"/>
          <p:nvPr/>
        </p:nvSpPr>
        <p:spPr>
          <a:xfrm>
            <a:off x="2755558" y="2401578"/>
            <a:ext cx="1388098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"/>
              </a:spcBef>
              <a:spcAft>
                <a:spcPts val="0"/>
              </a:spcAft>
            </a:pPr>
            <a:endParaRPr lang="ru-RU" sz="1800" dirty="0">
              <a:solidFill>
                <a:schemeClr val="accent6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61925" marR="161925" algn="ctr">
              <a:lnSpc>
                <a:spcPts val="1575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</a:p>
          <a:p>
            <a:pPr marL="162560" marR="161925" algn="ctr">
              <a:lnSpc>
                <a:spcPts val="156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</a:p>
          <a:p>
            <a:pPr marL="162560" marR="160655" algn="ctr">
              <a:lnSpc>
                <a:spcPts val="265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2 859</a:t>
            </a:r>
            <a:endParaRPr lang="ru-RU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160655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рубля</a:t>
            </a:r>
          </a:p>
        </p:txBody>
      </p:sp>
    </p:spTree>
    <p:extLst>
      <p:ext uri="{BB962C8B-B14F-4D97-AF65-F5344CB8AC3E}">
        <p14:creationId xmlns:p14="http://schemas.microsoft.com/office/powerpoint/2010/main" val="292582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4232" y="5931610"/>
            <a:ext cx="648335" cy="588645"/>
            <a:chOff x="505926" y="6332185"/>
            <a:chExt cx="648335" cy="58864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926" y="6332185"/>
              <a:ext cx="647761" cy="5883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616" y="6344856"/>
              <a:ext cx="568274" cy="5039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94621" y="7932257"/>
            <a:ext cx="609600" cy="586740"/>
            <a:chOff x="506011" y="8043706"/>
            <a:chExt cx="609600" cy="58674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011" y="8043706"/>
              <a:ext cx="609534" cy="5866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616" y="8055788"/>
              <a:ext cx="529196" cy="50399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15555" y="6822428"/>
            <a:ext cx="609600" cy="588645"/>
            <a:chOff x="506011" y="7194770"/>
            <a:chExt cx="609600" cy="5886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011" y="7194770"/>
              <a:ext cx="609534" cy="588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616" y="7208075"/>
              <a:ext cx="529196" cy="5039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70862" y="301531"/>
            <a:ext cx="627968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5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</a:t>
            </a:r>
            <a:r>
              <a:rPr lang="ru-RU" sz="2000" b="1" spc="-204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</a:t>
            </a:r>
            <a:r>
              <a:rPr lang="ru-RU" sz="2000" b="1" spc="-19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</a:t>
            </a:r>
            <a:r>
              <a:rPr lang="ru-RU" sz="2000" b="1" spc="-13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У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</a:t>
            </a:r>
            <a:r>
              <a:rPr lang="ru-RU" sz="2000" b="1" spc="-11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</a:t>
            </a:r>
            <a:r>
              <a:rPr lang="ru-RU" sz="2000" b="1" spc="-13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У</a:t>
            </a:r>
            <a:r>
              <a:rPr lang="ru-RU" sz="2000" b="1" spc="-24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Р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А</a:t>
            </a:r>
            <a:r>
              <a:rPr lang="ru-RU" sz="2000" b="1" spc="-18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</a:t>
            </a:r>
            <a:r>
              <a:rPr lang="ru-RU" sz="2000" b="1" spc="-14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Б</a:t>
            </a:r>
            <a:r>
              <a:rPr lang="ru-RU" sz="2000" b="1" spc="-19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ЮД</a:t>
            </a:r>
            <a:r>
              <a:rPr lang="ru-RU" sz="2000" b="1" spc="-21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Ж</a:t>
            </a:r>
            <a:r>
              <a:rPr lang="ru-RU" sz="2000" b="1" spc="-14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Е</a:t>
            </a:r>
            <a:r>
              <a:rPr lang="ru-RU" sz="2000" b="1" spc="-240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</a:t>
            </a:r>
            <a:r>
              <a:rPr lang="ru-RU" sz="2000" b="1" spc="-185" dirty="0">
                <a:solidFill>
                  <a:srgbClr val="00808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А ГОРОДСКОГО ОКРУГА</a:t>
            </a:r>
            <a:br>
              <a:rPr lang="ru-RU" sz="200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endParaRPr sz="200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7043" y="4724400"/>
            <a:ext cx="6192520" cy="0"/>
          </a:xfrm>
          <a:custGeom>
            <a:avLst/>
            <a:gdLst/>
            <a:ahLst/>
            <a:cxnLst/>
            <a:rect l="l" t="t" r="r" b="b"/>
            <a:pathLst>
              <a:path w="6192520">
                <a:moveTo>
                  <a:pt x="0" y="0"/>
                </a:moveTo>
                <a:lnTo>
                  <a:pt x="619197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 flipV="1">
            <a:off x="302767" y="615720"/>
            <a:ext cx="6192520" cy="70080"/>
          </a:xfrm>
          <a:custGeom>
            <a:avLst/>
            <a:gdLst/>
            <a:ahLst/>
            <a:cxnLst/>
            <a:rect l="l" t="t" r="r" b="b"/>
            <a:pathLst>
              <a:path w="6192520">
                <a:moveTo>
                  <a:pt x="0" y="0"/>
                </a:moveTo>
                <a:lnTo>
                  <a:pt x="619197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z="1200" spc="-100" dirty="0">
                <a:solidFill>
                  <a:srgbClr val="888888"/>
                </a:solidFill>
                <a:latin typeface="Verdana"/>
                <a:cs typeface="Verdana"/>
              </a:rPr>
              <a:t>5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B437A-484F-49F0-D9F0-D364DBA611CA}"/>
              </a:ext>
            </a:extLst>
          </p:cNvPr>
          <p:cNvSpPr txBox="1"/>
          <p:nvPr/>
        </p:nvSpPr>
        <p:spPr>
          <a:xfrm>
            <a:off x="-2926" y="908942"/>
            <a:ext cx="20046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РАСХОДЫ БЮДЖЕТА ГОРОДСКОГО ОКРУГА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689BE-C61D-7022-FE57-E24EC5F7FA25}"/>
              </a:ext>
            </a:extLst>
          </p:cNvPr>
          <p:cNvSpPr txBox="1"/>
          <p:nvPr/>
        </p:nvSpPr>
        <p:spPr>
          <a:xfrm>
            <a:off x="1751428" y="908942"/>
            <a:ext cx="47594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денежные средства, направляемые органами местного самоуправления из бюджета городского округа на решение вопросов местного значения</a:t>
            </a:r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3FE903-5263-0C12-55DF-C8A5FC5F2C2A}"/>
              </a:ext>
            </a:extLst>
          </p:cNvPr>
          <p:cNvSpPr txBox="1"/>
          <p:nvPr/>
        </p:nvSpPr>
        <p:spPr>
          <a:xfrm>
            <a:off x="17975" y="2232381"/>
            <a:ext cx="2004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СОЦИАЛЬНЫЕ РАСХОДЫ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748F3-9B78-0DD4-7175-9053BDDC10E6}"/>
              </a:ext>
            </a:extLst>
          </p:cNvPr>
          <p:cNvSpPr txBox="1"/>
          <p:nvPr/>
        </p:nvSpPr>
        <p:spPr>
          <a:xfrm>
            <a:off x="1756954" y="1981200"/>
            <a:ext cx="47594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25" dirty="0">
                <a:latin typeface="Arial" pitchFamily="34" charset="0"/>
                <a:cs typeface="Arial" pitchFamily="34" charset="0"/>
              </a:rPr>
              <a:t>расходы социального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характера, 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к которым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относятся 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расходы на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образование,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здравоохранение,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культуру,</a:t>
            </a:r>
            <a:r>
              <a:rPr lang="ru-RU" sz="1600" spc="-3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социальную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политику,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35" dirty="0">
                <a:latin typeface="Arial" pitchFamily="34" charset="0"/>
                <a:cs typeface="Arial" pitchFamily="34" charset="0"/>
              </a:rPr>
              <a:t>физкультуру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спорт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01E57-2948-2FF9-40F8-7F6A73B1AF28}"/>
              </a:ext>
            </a:extLst>
          </p:cNvPr>
          <p:cNvSpPr txBox="1"/>
          <p:nvPr/>
        </p:nvSpPr>
        <p:spPr>
          <a:xfrm>
            <a:off x="93828" y="3399366"/>
            <a:ext cx="2004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ДРУГИЕ </a:t>
            </a:r>
          </a:p>
          <a:p>
            <a:pPr algn="ctr"/>
            <a: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РАСХОДЫ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D67529-2ACE-7AF7-4785-F8CB5896F0A1}"/>
              </a:ext>
            </a:extLst>
          </p:cNvPr>
          <p:cNvSpPr txBox="1"/>
          <p:nvPr/>
        </p:nvSpPr>
        <p:spPr>
          <a:xfrm>
            <a:off x="1729078" y="3195834"/>
            <a:ext cx="48152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15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1600" spc="-60" dirty="0">
                <a:latin typeface="Arial" pitchFamily="34" charset="0"/>
                <a:cs typeface="Arial" pitchFamily="34" charset="0"/>
              </a:rPr>
              <a:t>х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оды 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жи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л</a:t>
            </a:r>
            <a:r>
              <a:rPr lang="ru-RU" sz="1600" spc="-35" dirty="0">
                <a:latin typeface="Arial" pitchFamily="34" charset="0"/>
                <a:cs typeface="Arial" pitchFamily="34" charset="0"/>
              </a:rPr>
              <a:t>ищн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о </a:t>
            </a:r>
            <a:r>
              <a:rPr lang="ru-RU" sz="1600" spc="5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м</a:t>
            </a:r>
            <a:r>
              <a:rPr lang="ru-RU" sz="1600" spc="-50" dirty="0">
                <a:latin typeface="Arial" pitchFamily="34" charset="0"/>
                <a:cs typeface="Arial" pitchFamily="34" charset="0"/>
              </a:rPr>
              <a:t>м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1600" spc="-5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л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ьн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ое </a:t>
            </a:r>
            <a:r>
              <a:rPr lang="ru-RU" sz="1600" spc="-45" dirty="0">
                <a:latin typeface="Arial" pitchFamily="34" charset="0"/>
                <a:cs typeface="Arial" pitchFamily="34" charset="0"/>
              </a:rPr>
              <a:t>х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яйство, 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общегосударственные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 вопросы,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охрану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35" dirty="0">
                <a:latin typeface="Arial" pitchFamily="34" charset="0"/>
                <a:cs typeface="Arial" pitchFamily="34" charset="0"/>
              </a:rPr>
              <a:t>окружающей</a:t>
            </a:r>
            <a:r>
              <a:rPr lang="ru-RU" sz="1600" spc="-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среды, 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обслуживание</a:t>
            </a:r>
            <a:r>
              <a:rPr lang="ru-RU" sz="1600" spc="-3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государственного</a:t>
            </a:r>
            <a:r>
              <a:rPr lang="ru-RU" sz="1600" spc="-4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долга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другие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38929E-81B2-73EF-3E84-17BE050B8B7A}"/>
              </a:ext>
            </a:extLst>
          </p:cNvPr>
          <p:cNvSpPr txBox="1"/>
          <p:nvPr/>
        </p:nvSpPr>
        <p:spPr>
          <a:xfrm>
            <a:off x="346611" y="4773852"/>
            <a:ext cx="63281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">
              <a:lnSpc>
                <a:spcPct val="100000"/>
              </a:lnSpc>
            </a:pPr>
            <a:r>
              <a:rPr lang="ru-RU" sz="1500" b="1" spc="-10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С</a:t>
            </a:r>
            <a:r>
              <a:rPr lang="ru-RU" sz="1500" b="1" spc="-8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Б</a:t>
            </a:r>
            <a:r>
              <a:rPr lang="ru-RU" sz="1500" b="1" spc="-1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А</a:t>
            </a:r>
            <a:r>
              <a:rPr lang="ru-RU" sz="1500" b="1" spc="-12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ЛАНСИ</a:t>
            </a:r>
            <a:r>
              <a:rPr lang="ru-RU" sz="1500" b="1" spc="-15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РО</a:t>
            </a:r>
            <a:r>
              <a:rPr lang="ru-RU" sz="1500" b="1" spc="-12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В</a:t>
            </a:r>
            <a:r>
              <a:rPr lang="ru-RU" sz="1500" b="1" spc="-14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АННО</a:t>
            </a:r>
            <a:r>
              <a:rPr lang="ru-RU" sz="1500" b="1" spc="-9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С</a:t>
            </a:r>
            <a:r>
              <a:rPr lang="ru-RU" sz="1500" b="1" spc="-15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ТЬ</a:t>
            </a:r>
            <a:r>
              <a:rPr lang="ru-RU" sz="1500" b="1" spc="-17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 </a:t>
            </a:r>
            <a:r>
              <a:rPr lang="ru-RU" sz="1500" b="1" spc="7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МУНИЦИПАЛЬНОГО</a:t>
            </a:r>
            <a:r>
              <a:rPr lang="ru-RU" sz="1500" b="1" spc="-15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 </a:t>
            </a:r>
            <a:r>
              <a:rPr lang="ru-RU" sz="1500" b="1" spc="-14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Б</a:t>
            </a:r>
            <a:r>
              <a:rPr lang="ru-RU" sz="1500" b="1" spc="-21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Ю</a:t>
            </a:r>
            <a:r>
              <a:rPr lang="ru-RU" sz="1500" b="1" spc="-15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Д</a:t>
            </a:r>
            <a:r>
              <a:rPr lang="ru-RU" sz="1500" b="1" spc="-19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Ж</a:t>
            </a:r>
            <a:r>
              <a:rPr lang="ru-RU" sz="1500" b="1" spc="-16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Е</a:t>
            </a:r>
            <a:r>
              <a:rPr lang="ru-RU" sz="1500" b="1" spc="-185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Franklin Gothic Medium"/>
              </a:rPr>
              <a:t>ТА</a:t>
            </a:r>
            <a:endParaRPr lang="ru-RU" sz="15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Franklin Gothic Medium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E4D6D0-2AD9-8FA2-27AB-2E3A1AC890C0}"/>
              </a:ext>
            </a:extLst>
          </p:cNvPr>
          <p:cNvSpPr txBox="1"/>
          <p:nvPr/>
        </p:nvSpPr>
        <p:spPr>
          <a:xfrm>
            <a:off x="17975" y="4490077"/>
            <a:ext cx="68551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5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400" spc="-105" dirty="0">
                <a:solidFill>
                  <a:srgbClr val="3B6996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spc="-105" dirty="0">
                <a:solidFill>
                  <a:srgbClr val="3B699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Сбалансированность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бюджета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по </a:t>
            </a:r>
            <a:r>
              <a:rPr lang="ru-RU" sz="1600" spc="-25" dirty="0">
                <a:latin typeface="Arial" pitchFamily="34" charset="0"/>
                <a:cs typeface="Arial" pitchFamily="34" charset="0"/>
              </a:rPr>
              <a:t>доходам и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расходам </a:t>
            </a:r>
            <a:r>
              <a:rPr lang="ru-RU" sz="1600" spc="10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основополагающее </a:t>
            </a:r>
            <a:r>
              <a:rPr lang="ru-RU" sz="1600" spc="-33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требование,</a:t>
            </a:r>
            <a:r>
              <a:rPr lang="ru-RU" sz="1600" spc="-3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5" dirty="0">
                <a:latin typeface="Arial" pitchFamily="34" charset="0"/>
                <a:cs typeface="Arial" pitchFamily="34" charset="0"/>
              </a:rPr>
              <a:t>предъявляемое </a:t>
            </a:r>
            <a:r>
              <a:rPr lang="ru-RU" sz="1600" spc="-40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16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20" dirty="0">
                <a:latin typeface="Arial" pitchFamily="34" charset="0"/>
                <a:cs typeface="Arial" pitchFamily="34" charset="0"/>
              </a:rPr>
              <a:t>органам местного самоуправления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spc="-5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8E4272-0E47-C4E8-A8CF-745208D782EE}"/>
              </a:ext>
            </a:extLst>
          </p:cNvPr>
          <p:cNvSpPr txBox="1"/>
          <p:nvPr/>
        </p:nvSpPr>
        <p:spPr>
          <a:xfrm>
            <a:off x="302767" y="5890460"/>
            <a:ext cx="4821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7470">
              <a:lnSpc>
                <a:spcPct val="100000"/>
              </a:lnSpc>
              <a:spcBef>
                <a:spcPts val="5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БЕЗДЕФИЦИТНЫЙ БЮДЖЕТ</a:t>
            </a:r>
          </a:p>
          <a:p>
            <a:pPr marL="1347470">
              <a:lnSpc>
                <a:spcPct val="100000"/>
              </a:lnSpc>
            </a:pPr>
            <a:r>
              <a:rPr lang="ru-RU" sz="1400" spc="-30" dirty="0">
                <a:latin typeface="Arial" pitchFamily="34" charset="0"/>
                <a:cs typeface="Arial" pitchFamily="34" charset="0"/>
              </a:rPr>
              <a:t>доходы</a:t>
            </a:r>
            <a:r>
              <a:rPr lang="ru-RU" sz="1400" spc="-4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1400" spc="-2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расходы</a:t>
            </a:r>
            <a:r>
              <a:rPr lang="ru-RU" sz="1400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равны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D048F0-3FFC-A181-4EBB-848EE5B21BDA}"/>
              </a:ext>
            </a:extLst>
          </p:cNvPr>
          <p:cNvSpPr txBox="1"/>
          <p:nvPr/>
        </p:nvSpPr>
        <p:spPr>
          <a:xfrm>
            <a:off x="289860" y="6639595"/>
            <a:ext cx="5842660" cy="129266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348740">
              <a:lnSpc>
                <a:spcPct val="10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ДЕФИЦИТ, РАСХОДЫ ПРЕВЫШАЮТ ДОХОД</a:t>
            </a:r>
            <a:r>
              <a:rPr lang="ru-RU" sz="1800" b="1" spc="-14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348740" marR="5080">
              <a:lnSpc>
                <a:spcPct val="100000"/>
              </a:lnSpc>
              <a:spcBef>
                <a:spcPts val="5"/>
              </a:spcBef>
            </a:pPr>
            <a:r>
              <a:rPr lang="ru-RU" sz="1400" spc="-50" dirty="0">
                <a:latin typeface="Arial" pitchFamily="34" charset="0"/>
                <a:cs typeface="Arial" pitchFamily="34" charset="0"/>
              </a:rPr>
              <a:t>необходимы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40" dirty="0">
                <a:latin typeface="Arial" pitchFamily="34" charset="0"/>
                <a:cs typeface="Arial" pitchFamily="34" charset="0"/>
              </a:rPr>
              <a:t>источники</a:t>
            </a:r>
            <a:r>
              <a:rPr lang="ru-RU" sz="1400" spc="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покрытия</a:t>
            </a:r>
            <a:r>
              <a:rPr lang="ru-RU" sz="1400" spc="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25" dirty="0">
                <a:latin typeface="Arial" pitchFamily="34" charset="0"/>
                <a:cs typeface="Arial" pitchFamily="34" charset="0"/>
              </a:rPr>
              <a:t>дефицита,</a:t>
            </a:r>
            <a:r>
              <a:rPr lang="ru-RU" sz="1400" spc="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40" dirty="0">
                <a:latin typeface="Arial" pitchFamily="34" charset="0"/>
                <a:cs typeface="Arial" pitchFamily="34" charset="0"/>
              </a:rPr>
              <a:t>можно</a:t>
            </a:r>
            <a:r>
              <a:rPr lang="ru-RU" sz="1400" spc="1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348740" marR="5080">
              <a:lnSpc>
                <a:spcPct val="100000"/>
              </a:lnSpc>
              <a:spcBef>
                <a:spcPts val="5"/>
              </a:spcBef>
            </a:pPr>
            <a:r>
              <a:rPr lang="ru-RU" sz="1400" spc="-40" dirty="0">
                <a:latin typeface="Arial" pitchFamily="34" charset="0"/>
                <a:cs typeface="Arial" pitchFamily="34" charset="0"/>
              </a:rPr>
              <a:t>использовать </a:t>
            </a:r>
            <a:r>
              <a:rPr lang="ru-RU" sz="1400" spc="-33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5" dirty="0">
                <a:latin typeface="Arial" pitchFamily="34" charset="0"/>
                <a:cs typeface="Arial" pitchFamily="34" charset="0"/>
              </a:rPr>
              <a:t>остатки </a:t>
            </a:r>
            <a:r>
              <a:rPr lang="ru-RU" sz="1400" spc="-20" dirty="0">
                <a:latin typeface="Arial" pitchFamily="34" charset="0"/>
                <a:cs typeface="Arial" pitchFamily="34" charset="0"/>
              </a:rPr>
              <a:t>средств</a:t>
            </a:r>
            <a:r>
              <a:rPr lang="ru-RU" sz="1400" spc="-3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20" dirty="0">
                <a:latin typeface="Arial" pitchFamily="34" charset="0"/>
                <a:cs typeface="Arial" pitchFamily="34" charset="0"/>
              </a:rPr>
              <a:t>или</a:t>
            </a:r>
            <a:r>
              <a:rPr lang="ru-RU" sz="14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привлечь</a:t>
            </a:r>
            <a:r>
              <a:rPr lang="ru-RU" sz="14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20" dirty="0">
                <a:latin typeface="Arial" pitchFamily="34" charset="0"/>
                <a:cs typeface="Arial" pitchFamily="34" charset="0"/>
              </a:rPr>
              <a:t>средства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1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spc="-20" dirty="0">
                <a:latin typeface="Arial" pitchFamily="34" charset="0"/>
                <a:cs typeface="Arial" pitchFamily="34" charset="0"/>
              </a:rPr>
              <a:t>долг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ru-RU" sz="1800" b="1" dirty="0">
              <a:solidFill>
                <a:srgbClr val="77933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037009-C996-9DFE-92EA-9E567B986BD7}"/>
              </a:ext>
            </a:extLst>
          </p:cNvPr>
          <p:cNvSpPr txBox="1"/>
          <p:nvPr/>
        </p:nvSpPr>
        <p:spPr>
          <a:xfrm>
            <a:off x="289860" y="7909729"/>
            <a:ext cx="58426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7470">
              <a:lnSpc>
                <a:spcPct val="100000"/>
              </a:lnSpc>
            </a:pPr>
            <a:r>
              <a:rPr lang="ru-RU" sz="1800" b="1" kern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ПРОФИЦИТ, ДОХОДЫ ПРЕВЫШАЮТ РАСХОДЫ</a:t>
            </a:r>
          </a:p>
          <a:p>
            <a:pPr marL="1347470">
              <a:lnSpc>
                <a:spcPct val="100000"/>
              </a:lnSpc>
            </a:pPr>
            <a:r>
              <a:rPr lang="ru-RU" sz="1400" spc="-20" dirty="0">
                <a:latin typeface="Arial" pitchFamily="34" charset="0"/>
                <a:cs typeface="Arial" pitchFamily="34" charset="0"/>
              </a:rPr>
              <a:t>можно</a:t>
            </a:r>
            <a:r>
              <a:rPr lang="ru-RU" sz="1400" spc="-4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25" dirty="0">
                <a:latin typeface="Arial" pitchFamily="34" charset="0"/>
                <a:cs typeface="Arial" pitchFamily="34" charset="0"/>
              </a:rPr>
              <a:t>накапливать</a:t>
            </a:r>
            <a:r>
              <a:rPr lang="ru-RU" sz="1400" spc="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15" dirty="0">
                <a:latin typeface="Arial" pitchFamily="34" charset="0"/>
                <a:cs typeface="Arial" pitchFamily="34" charset="0"/>
              </a:rPr>
              <a:t>резервы,</a:t>
            </a:r>
            <a:r>
              <a:rPr lang="ru-RU" sz="14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25" dirty="0">
                <a:latin typeface="Arial" pitchFamily="34" charset="0"/>
                <a:cs typeface="Arial" pitchFamily="34" charset="0"/>
              </a:rPr>
              <a:t>погашать</a:t>
            </a:r>
            <a:r>
              <a:rPr lang="ru-RU" sz="1400" spc="-4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30" dirty="0">
                <a:latin typeface="Arial" pitchFamily="34" charset="0"/>
                <a:cs typeface="Arial" pitchFamily="34" charset="0"/>
              </a:rPr>
              <a:t>имеющиеся</a:t>
            </a:r>
            <a:r>
              <a:rPr lang="ru-RU" sz="1400" spc="-15" dirty="0">
                <a:latin typeface="Arial" pitchFamily="34" charset="0"/>
                <a:cs typeface="Arial" pitchFamily="34" charset="0"/>
              </a:rPr>
              <a:t> долги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9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41"/>
          <p:cNvSpPr txBox="1">
            <a:spLocks noChangeArrowheads="1"/>
          </p:cNvSpPr>
          <p:nvPr/>
        </p:nvSpPr>
        <p:spPr bwMode="auto">
          <a:xfrm>
            <a:off x="380604" y="4029101"/>
            <a:ext cx="2293620" cy="229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50495" marR="107950" algn="ctr">
              <a:spcBef>
                <a:spcPts val="3465"/>
              </a:spcBef>
              <a:spcAft>
                <a:spcPts val="0"/>
              </a:spcAft>
            </a:pPr>
            <a:r>
              <a:rPr lang="ru-RU" sz="3300" b="1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49,0</a:t>
            </a:r>
            <a:endParaRPr lang="ru-RU" sz="11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9860" marR="10922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300" b="1" spc="-5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млн.</a:t>
            </a:r>
            <a:r>
              <a:rPr lang="ru-RU" sz="1300" b="1" spc="-85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spc="-5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11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532"/>
          <p:cNvGrpSpPr>
            <a:grpSpLocks/>
          </p:cNvGrpSpPr>
          <p:nvPr/>
        </p:nvGrpSpPr>
        <p:grpSpPr bwMode="auto">
          <a:xfrm>
            <a:off x="3789732" y="5372321"/>
            <a:ext cx="3016885" cy="1004224"/>
            <a:chOff x="5846" y="788"/>
            <a:chExt cx="4751" cy="1564"/>
          </a:xfrm>
        </p:grpSpPr>
        <p:sp>
          <p:nvSpPr>
            <p:cNvPr id="7" name="Freeform 538"/>
            <p:cNvSpPr>
              <a:spLocks/>
            </p:cNvSpPr>
            <p:nvPr/>
          </p:nvSpPr>
          <p:spPr bwMode="auto">
            <a:xfrm>
              <a:off x="5912" y="955"/>
              <a:ext cx="864" cy="1320"/>
            </a:xfrm>
            <a:custGeom>
              <a:avLst/>
              <a:gdLst>
                <a:gd name="T0" fmla="+- 0 6520 5800"/>
                <a:gd name="T1" fmla="*/ T0 w 864"/>
                <a:gd name="T2" fmla="+- 0 748 748"/>
                <a:gd name="T3" fmla="*/ 748 h 2467"/>
                <a:gd name="T4" fmla="+- 0 5944 5800"/>
                <a:gd name="T5" fmla="*/ T4 w 864"/>
                <a:gd name="T6" fmla="+- 0 748 748"/>
                <a:gd name="T7" fmla="*/ 748 h 2467"/>
                <a:gd name="T8" fmla="+- 0 5888 5800"/>
                <a:gd name="T9" fmla="*/ T8 w 864"/>
                <a:gd name="T10" fmla="+- 0 759 748"/>
                <a:gd name="T11" fmla="*/ 759 h 2467"/>
                <a:gd name="T12" fmla="+- 0 5842 5800"/>
                <a:gd name="T13" fmla="*/ T12 w 864"/>
                <a:gd name="T14" fmla="+- 0 790 748"/>
                <a:gd name="T15" fmla="*/ 790 h 2467"/>
                <a:gd name="T16" fmla="+- 0 5811 5800"/>
                <a:gd name="T17" fmla="*/ T16 w 864"/>
                <a:gd name="T18" fmla="+- 0 836 748"/>
                <a:gd name="T19" fmla="*/ 836 h 2467"/>
                <a:gd name="T20" fmla="+- 0 5800 5800"/>
                <a:gd name="T21" fmla="*/ T20 w 864"/>
                <a:gd name="T22" fmla="+- 0 892 748"/>
                <a:gd name="T23" fmla="*/ 892 h 2467"/>
                <a:gd name="T24" fmla="+- 0 5800 5800"/>
                <a:gd name="T25" fmla="*/ T24 w 864"/>
                <a:gd name="T26" fmla="+- 0 3071 748"/>
                <a:gd name="T27" fmla="*/ 3071 h 2467"/>
                <a:gd name="T28" fmla="+- 0 5811 5800"/>
                <a:gd name="T29" fmla="*/ T28 w 864"/>
                <a:gd name="T30" fmla="+- 0 3127 748"/>
                <a:gd name="T31" fmla="*/ 3127 h 2467"/>
                <a:gd name="T32" fmla="+- 0 5842 5800"/>
                <a:gd name="T33" fmla="*/ T32 w 864"/>
                <a:gd name="T34" fmla="+- 0 3173 748"/>
                <a:gd name="T35" fmla="*/ 3173 h 2467"/>
                <a:gd name="T36" fmla="+- 0 5888 5800"/>
                <a:gd name="T37" fmla="*/ T36 w 864"/>
                <a:gd name="T38" fmla="+- 0 3204 748"/>
                <a:gd name="T39" fmla="*/ 3204 h 2467"/>
                <a:gd name="T40" fmla="+- 0 5944 5800"/>
                <a:gd name="T41" fmla="*/ T40 w 864"/>
                <a:gd name="T42" fmla="+- 0 3215 748"/>
                <a:gd name="T43" fmla="*/ 3215 h 2467"/>
                <a:gd name="T44" fmla="+- 0 6520 5800"/>
                <a:gd name="T45" fmla="*/ T44 w 864"/>
                <a:gd name="T46" fmla="+- 0 3215 748"/>
                <a:gd name="T47" fmla="*/ 3215 h 2467"/>
                <a:gd name="T48" fmla="+- 0 6576 5800"/>
                <a:gd name="T49" fmla="*/ T48 w 864"/>
                <a:gd name="T50" fmla="+- 0 3204 748"/>
                <a:gd name="T51" fmla="*/ 3204 h 2467"/>
                <a:gd name="T52" fmla="+- 0 6622 5800"/>
                <a:gd name="T53" fmla="*/ T52 w 864"/>
                <a:gd name="T54" fmla="+- 0 3173 748"/>
                <a:gd name="T55" fmla="*/ 3173 h 2467"/>
                <a:gd name="T56" fmla="+- 0 6652 5800"/>
                <a:gd name="T57" fmla="*/ T56 w 864"/>
                <a:gd name="T58" fmla="+- 0 3127 748"/>
                <a:gd name="T59" fmla="*/ 3127 h 2467"/>
                <a:gd name="T60" fmla="+- 0 6664 5800"/>
                <a:gd name="T61" fmla="*/ T60 w 864"/>
                <a:gd name="T62" fmla="+- 0 3071 748"/>
                <a:gd name="T63" fmla="*/ 3071 h 2467"/>
                <a:gd name="T64" fmla="+- 0 6664 5800"/>
                <a:gd name="T65" fmla="*/ T64 w 864"/>
                <a:gd name="T66" fmla="+- 0 892 748"/>
                <a:gd name="T67" fmla="*/ 892 h 2467"/>
                <a:gd name="T68" fmla="+- 0 6652 5800"/>
                <a:gd name="T69" fmla="*/ T68 w 864"/>
                <a:gd name="T70" fmla="+- 0 836 748"/>
                <a:gd name="T71" fmla="*/ 836 h 2467"/>
                <a:gd name="T72" fmla="+- 0 6622 5800"/>
                <a:gd name="T73" fmla="*/ T72 w 864"/>
                <a:gd name="T74" fmla="+- 0 790 748"/>
                <a:gd name="T75" fmla="*/ 790 h 2467"/>
                <a:gd name="T76" fmla="+- 0 6576 5800"/>
                <a:gd name="T77" fmla="*/ T76 w 864"/>
                <a:gd name="T78" fmla="+- 0 759 748"/>
                <a:gd name="T79" fmla="*/ 759 h 2467"/>
                <a:gd name="T80" fmla="+- 0 6520 5800"/>
                <a:gd name="T81" fmla="*/ T80 w 864"/>
                <a:gd name="T82" fmla="+- 0 748 748"/>
                <a:gd name="T83" fmla="*/ 748 h 24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467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323"/>
                  </a:lnTo>
                  <a:lnTo>
                    <a:pt x="11" y="2379"/>
                  </a:lnTo>
                  <a:lnTo>
                    <a:pt x="42" y="2425"/>
                  </a:lnTo>
                  <a:lnTo>
                    <a:pt x="88" y="2456"/>
                  </a:lnTo>
                  <a:lnTo>
                    <a:pt x="144" y="2467"/>
                  </a:lnTo>
                  <a:lnTo>
                    <a:pt x="720" y="2467"/>
                  </a:lnTo>
                  <a:lnTo>
                    <a:pt x="776" y="2456"/>
                  </a:lnTo>
                  <a:lnTo>
                    <a:pt x="822" y="2425"/>
                  </a:lnTo>
                  <a:lnTo>
                    <a:pt x="852" y="2379"/>
                  </a:lnTo>
                  <a:lnTo>
                    <a:pt x="864" y="2323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sp>
          <p:nvSpPr>
            <p:cNvPr id="9" name="Freeform 536"/>
            <p:cNvSpPr>
              <a:spLocks/>
            </p:cNvSpPr>
            <p:nvPr/>
          </p:nvSpPr>
          <p:spPr bwMode="auto">
            <a:xfrm>
              <a:off x="7524" y="788"/>
              <a:ext cx="864" cy="1487"/>
            </a:xfrm>
            <a:custGeom>
              <a:avLst/>
              <a:gdLst>
                <a:gd name="T0" fmla="+- 0 8240 7520"/>
                <a:gd name="T1" fmla="*/ T0 w 864"/>
                <a:gd name="T2" fmla="+- 0 1009 1009"/>
                <a:gd name="T3" fmla="*/ 1009 h 2206"/>
                <a:gd name="T4" fmla="+- 0 7664 7520"/>
                <a:gd name="T5" fmla="*/ T4 w 864"/>
                <a:gd name="T6" fmla="+- 0 1009 1009"/>
                <a:gd name="T7" fmla="*/ 1009 h 2206"/>
                <a:gd name="T8" fmla="+- 0 7608 7520"/>
                <a:gd name="T9" fmla="*/ T8 w 864"/>
                <a:gd name="T10" fmla="+- 0 1020 1009"/>
                <a:gd name="T11" fmla="*/ 1020 h 2206"/>
                <a:gd name="T12" fmla="+- 0 7563 7520"/>
                <a:gd name="T13" fmla="*/ T12 w 864"/>
                <a:gd name="T14" fmla="+- 0 1051 1009"/>
                <a:gd name="T15" fmla="*/ 1051 h 2206"/>
                <a:gd name="T16" fmla="+- 0 7532 7520"/>
                <a:gd name="T17" fmla="*/ T16 w 864"/>
                <a:gd name="T18" fmla="+- 0 1097 1009"/>
                <a:gd name="T19" fmla="*/ 1097 h 2206"/>
                <a:gd name="T20" fmla="+- 0 7520 7520"/>
                <a:gd name="T21" fmla="*/ T20 w 864"/>
                <a:gd name="T22" fmla="+- 0 1153 1009"/>
                <a:gd name="T23" fmla="*/ 1153 h 2206"/>
                <a:gd name="T24" fmla="+- 0 7520 7520"/>
                <a:gd name="T25" fmla="*/ T24 w 864"/>
                <a:gd name="T26" fmla="+- 0 3071 1009"/>
                <a:gd name="T27" fmla="*/ 3071 h 2206"/>
                <a:gd name="T28" fmla="+- 0 7532 7520"/>
                <a:gd name="T29" fmla="*/ T28 w 864"/>
                <a:gd name="T30" fmla="+- 0 3127 1009"/>
                <a:gd name="T31" fmla="*/ 3127 h 2206"/>
                <a:gd name="T32" fmla="+- 0 7563 7520"/>
                <a:gd name="T33" fmla="*/ T32 w 864"/>
                <a:gd name="T34" fmla="+- 0 3173 1009"/>
                <a:gd name="T35" fmla="*/ 3173 h 2206"/>
                <a:gd name="T36" fmla="+- 0 7608 7520"/>
                <a:gd name="T37" fmla="*/ T36 w 864"/>
                <a:gd name="T38" fmla="+- 0 3204 1009"/>
                <a:gd name="T39" fmla="*/ 3204 h 2206"/>
                <a:gd name="T40" fmla="+- 0 7664 7520"/>
                <a:gd name="T41" fmla="*/ T40 w 864"/>
                <a:gd name="T42" fmla="+- 0 3215 1009"/>
                <a:gd name="T43" fmla="*/ 3215 h 2206"/>
                <a:gd name="T44" fmla="+- 0 8240 7520"/>
                <a:gd name="T45" fmla="*/ T44 w 864"/>
                <a:gd name="T46" fmla="+- 0 3215 1009"/>
                <a:gd name="T47" fmla="*/ 3215 h 2206"/>
                <a:gd name="T48" fmla="+- 0 8296 7520"/>
                <a:gd name="T49" fmla="*/ T48 w 864"/>
                <a:gd name="T50" fmla="+- 0 3204 1009"/>
                <a:gd name="T51" fmla="*/ 3204 h 2206"/>
                <a:gd name="T52" fmla="+- 0 8342 7520"/>
                <a:gd name="T53" fmla="*/ T52 w 864"/>
                <a:gd name="T54" fmla="+- 0 3173 1009"/>
                <a:gd name="T55" fmla="*/ 3173 h 2206"/>
                <a:gd name="T56" fmla="+- 0 8373 7520"/>
                <a:gd name="T57" fmla="*/ T56 w 864"/>
                <a:gd name="T58" fmla="+- 0 3127 1009"/>
                <a:gd name="T59" fmla="*/ 3127 h 2206"/>
                <a:gd name="T60" fmla="+- 0 8384 7520"/>
                <a:gd name="T61" fmla="*/ T60 w 864"/>
                <a:gd name="T62" fmla="+- 0 3071 1009"/>
                <a:gd name="T63" fmla="*/ 3071 h 2206"/>
                <a:gd name="T64" fmla="+- 0 8384 7520"/>
                <a:gd name="T65" fmla="*/ T64 w 864"/>
                <a:gd name="T66" fmla="+- 0 1153 1009"/>
                <a:gd name="T67" fmla="*/ 1153 h 2206"/>
                <a:gd name="T68" fmla="+- 0 8373 7520"/>
                <a:gd name="T69" fmla="*/ T68 w 864"/>
                <a:gd name="T70" fmla="+- 0 1097 1009"/>
                <a:gd name="T71" fmla="*/ 1097 h 2206"/>
                <a:gd name="T72" fmla="+- 0 8342 7520"/>
                <a:gd name="T73" fmla="*/ T72 w 864"/>
                <a:gd name="T74" fmla="+- 0 1051 1009"/>
                <a:gd name="T75" fmla="*/ 1051 h 2206"/>
                <a:gd name="T76" fmla="+- 0 8296 7520"/>
                <a:gd name="T77" fmla="*/ T76 w 864"/>
                <a:gd name="T78" fmla="+- 0 1020 1009"/>
                <a:gd name="T79" fmla="*/ 1020 h 2206"/>
                <a:gd name="T80" fmla="+- 0 8240 7520"/>
                <a:gd name="T81" fmla="*/ T80 w 864"/>
                <a:gd name="T82" fmla="+- 0 1009 1009"/>
                <a:gd name="T83" fmla="*/ 1009 h 22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206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3" y="42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062"/>
                  </a:lnTo>
                  <a:lnTo>
                    <a:pt x="12" y="2118"/>
                  </a:lnTo>
                  <a:lnTo>
                    <a:pt x="43" y="2164"/>
                  </a:lnTo>
                  <a:lnTo>
                    <a:pt x="88" y="2195"/>
                  </a:lnTo>
                  <a:lnTo>
                    <a:pt x="144" y="2206"/>
                  </a:lnTo>
                  <a:lnTo>
                    <a:pt x="720" y="2206"/>
                  </a:lnTo>
                  <a:lnTo>
                    <a:pt x="776" y="2195"/>
                  </a:lnTo>
                  <a:lnTo>
                    <a:pt x="822" y="2164"/>
                  </a:lnTo>
                  <a:lnTo>
                    <a:pt x="853" y="2118"/>
                  </a:lnTo>
                  <a:lnTo>
                    <a:pt x="864" y="20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sp>
          <p:nvSpPr>
            <p:cNvPr id="11" name="Freeform 534"/>
            <p:cNvSpPr>
              <a:spLocks/>
            </p:cNvSpPr>
            <p:nvPr/>
          </p:nvSpPr>
          <p:spPr bwMode="auto">
            <a:xfrm>
              <a:off x="9075" y="1062"/>
              <a:ext cx="864" cy="1195"/>
            </a:xfrm>
            <a:custGeom>
              <a:avLst/>
              <a:gdLst>
                <a:gd name="T0" fmla="+- 0 9961 9241"/>
                <a:gd name="T1" fmla="*/ T0 w 864"/>
                <a:gd name="T2" fmla="+- 0 541 541"/>
                <a:gd name="T3" fmla="*/ 541 h 2674"/>
                <a:gd name="T4" fmla="+- 0 9385 9241"/>
                <a:gd name="T5" fmla="*/ T4 w 864"/>
                <a:gd name="T6" fmla="+- 0 541 541"/>
                <a:gd name="T7" fmla="*/ 541 h 2674"/>
                <a:gd name="T8" fmla="+- 0 9329 9241"/>
                <a:gd name="T9" fmla="*/ T8 w 864"/>
                <a:gd name="T10" fmla="+- 0 552 541"/>
                <a:gd name="T11" fmla="*/ 552 h 2674"/>
                <a:gd name="T12" fmla="+- 0 9283 9241"/>
                <a:gd name="T13" fmla="*/ T12 w 864"/>
                <a:gd name="T14" fmla="+- 0 583 541"/>
                <a:gd name="T15" fmla="*/ 583 h 2674"/>
                <a:gd name="T16" fmla="+- 0 9252 9241"/>
                <a:gd name="T17" fmla="*/ T16 w 864"/>
                <a:gd name="T18" fmla="+- 0 629 541"/>
                <a:gd name="T19" fmla="*/ 629 h 2674"/>
                <a:gd name="T20" fmla="+- 0 9241 9241"/>
                <a:gd name="T21" fmla="*/ T20 w 864"/>
                <a:gd name="T22" fmla="+- 0 685 541"/>
                <a:gd name="T23" fmla="*/ 685 h 2674"/>
                <a:gd name="T24" fmla="+- 0 9241 9241"/>
                <a:gd name="T25" fmla="*/ T24 w 864"/>
                <a:gd name="T26" fmla="+- 0 3071 541"/>
                <a:gd name="T27" fmla="*/ 3071 h 2674"/>
                <a:gd name="T28" fmla="+- 0 9252 9241"/>
                <a:gd name="T29" fmla="*/ T28 w 864"/>
                <a:gd name="T30" fmla="+- 0 3127 541"/>
                <a:gd name="T31" fmla="*/ 3127 h 2674"/>
                <a:gd name="T32" fmla="+- 0 9283 9241"/>
                <a:gd name="T33" fmla="*/ T32 w 864"/>
                <a:gd name="T34" fmla="+- 0 3173 541"/>
                <a:gd name="T35" fmla="*/ 3173 h 2674"/>
                <a:gd name="T36" fmla="+- 0 9329 9241"/>
                <a:gd name="T37" fmla="*/ T36 w 864"/>
                <a:gd name="T38" fmla="+- 0 3204 541"/>
                <a:gd name="T39" fmla="*/ 3204 h 2674"/>
                <a:gd name="T40" fmla="+- 0 9385 9241"/>
                <a:gd name="T41" fmla="*/ T40 w 864"/>
                <a:gd name="T42" fmla="+- 0 3215 541"/>
                <a:gd name="T43" fmla="*/ 3215 h 2674"/>
                <a:gd name="T44" fmla="+- 0 9961 9241"/>
                <a:gd name="T45" fmla="*/ T44 w 864"/>
                <a:gd name="T46" fmla="+- 0 3215 541"/>
                <a:gd name="T47" fmla="*/ 3215 h 2674"/>
                <a:gd name="T48" fmla="+- 0 10017 9241"/>
                <a:gd name="T49" fmla="*/ T48 w 864"/>
                <a:gd name="T50" fmla="+- 0 3204 541"/>
                <a:gd name="T51" fmla="*/ 3204 h 2674"/>
                <a:gd name="T52" fmla="+- 0 10062 9241"/>
                <a:gd name="T53" fmla="*/ T52 w 864"/>
                <a:gd name="T54" fmla="+- 0 3173 541"/>
                <a:gd name="T55" fmla="*/ 3173 h 2674"/>
                <a:gd name="T56" fmla="+- 0 10093 9241"/>
                <a:gd name="T57" fmla="*/ T56 w 864"/>
                <a:gd name="T58" fmla="+- 0 3127 541"/>
                <a:gd name="T59" fmla="*/ 3127 h 2674"/>
                <a:gd name="T60" fmla="+- 0 10105 9241"/>
                <a:gd name="T61" fmla="*/ T60 w 864"/>
                <a:gd name="T62" fmla="+- 0 3071 541"/>
                <a:gd name="T63" fmla="*/ 3071 h 2674"/>
                <a:gd name="T64" fmla="+- 0 10105 9241"/>
                <a:gd name="T65" fmla="*/ T64 w 864"/>
                <a:gd name="T66" fmla="+- 0 685 541"/>
                <a:gd name="T67" fmla="*/ 685 h 2674"/>
                <a:gd name="T68" fmla="+- 0 10093 9241"/>
                <a:gd name="T69" fmla="*/ T68 w 864"/>
                <a:gd name="T70" fmla="+- 0 629 541"/>
                <a:gd name="T71" fmla="*/ 629 h 2674"/>
                <a:gd name="T72" fmla="+- 0 10062 9241"/>
                <a:gd name="T73" fmla="*/ T72 w 864"/>
                <a:gd name="T74" fmla="+- 0 583 541"/>
                <a:gd name="T75" fmla="*/ 583 h 2674"/>
                <a:gd name="T76" fmla="+- 0 10017 9241"/>
                <a:gd name="T77" fmla="*/ T76 w 864"/>
                <a:gd name="T78" fmla="+- 0 552 541"/>
                <a:gd name="T79" fmla="*/ 552 h 2674"/>
                <a:gd name="T80" fmla="+- 0 9961 9241"/>
                <a:gd name="T81" fmla="*/ T80 w 864"/>
                <a:gd name="T82" fmla="+- 0 541 541"/>
                <a:gd name="T83" fmla="*/ 541 h 2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74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30"/>
                  </a:lnTo>
                  <a:lnTo>
                    <a:pt x="11" y="2586"/>
                  </a:lnTo>
                  <a:lnTo>
                    <a:pt x="42" y="2632"/>
                  </a:lnTo>
                  <a:lnTo>
                    <a:pt x="88" y="2663"/>
                  </a:lnTo>
                  <a:lnTo>
                    <a:pt x="144" y="2674"/>
                  </a:lnTo>
                  <a:lnTo>
                    <a:pt x="720" y="2674"/>
                  </a:lnTo>
                  <a:lnTo>
                    <a:pt x="776" y="2663"/>
                  </a:lnTo>
                  <a:lnTo>
                    <a:pt x="821" y="2632"/>
                  </a:lnTo>
                  <a:lnTo>
                    <a:pt x="852" y="2586"/>
                  </a:lnTo>
                  <a:lnTo>
                    <a:pt x="864" y="253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28A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12" name="Line 533"/>
            <p:cNvCxnSpPr>
              <a:cxnSpLocks noChangeShapeType="1"/>
            </p:cNvCxnSpPr>
            <p:nvPr/>
          </p:nvCxnSpPr>
          <p:spPr bwMode="auto">
            <a:xfrm>
              <a:off x="5846" y="2352"/>
              <a:ext cx="4751" cy="0"/>
            </a:xfrm>
            <a:prstGeom prst="line">
              <a:avLst/>
            </a:prstGeom>
            <a:noFill/>
            <a:ln w="9525">
              <a:solidFill>
                <a:srgbClr val="28AE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Прямоугольник 15"/>
          <p:cNvSpPr/>
          <p:nvPr/>
        </p:nvSpPr>
        <p:spPr>
          <a:xfrm>
            <a:off x="4848323" y="5043115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50,4</a:t>
            </a:r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80584" y="5187655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45,1</a:t>
            </a:r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93117" y="5043115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49,0</a:t>
            </a:r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93976" y="6363405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rgbClr val="006666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42296" y="6366354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rgbClr val="006666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87434" y="6376544"/>
            <a:ext cx="1938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1035" marR="492125" algn="ctr"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rgbClr val="006666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94896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агропромышленного комплекса городского </a:t>
            </a:r>
          </a:p>
          <a:p>
            <a:pPr algn="ctr"/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округа Семеновский Нижегородской Области» </a:t>
            </a:r>
          </a:p>
          <a:p>
            <a:pPr algn="ctr"/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2015-2025 годы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-175413" y="1254283"/>
            <a:ext cx="3429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245"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br>
              <a:rPr lang="ru-RU" sz="1200" b="1" dirty="0">
                <a:solidFill>
                  <a:srgbClr val="28AEAF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производственно-финансовой       деятельности организаций  агропромышленного комплекса</a:t>
            </a:r>
            <a:endParaRPr lang="ru-RU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234689" y="2343776"/>
            <a:ext cx="3429000" cy="1811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245">
              <a:lnSpc>
                <a:spcPct val="98000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</a:t>
            </a:r>
            <a:r>
              <a:rPr lang="ru-RU" sz="1400" b="1" dirty="0">
                <a:solidFill>
                  <a:srgbClr val="33CC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эффективности деятельности управления сельского хозяйства и природопользования администрации городского округа  Семеновский Нижегородской области в сфере развития агропромышленного комплекса.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49669" y="1263099"/>
            <a:ext cx="3972425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Утверждена</a:t>
            </a:r>
            <a:endParaRPr lang="ru-RU" sz="1600" dirty="0">
              <a:solidFill>
                <a:srgbClr val="0066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01.10.2014</a:t>
            </a:r>
            <a:r>
              <a:rPr lang="ru-RU" sz="1400" spc="-75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г.№ 2694</a:t>
            </a:r>
          </a:p>
          <a:p>
            <a:pPr marL="270510">
              <a:spcBef>
                <a:spcPts val="5"/>
              </a:spcBef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 утверждении муниципальной программы  «Развитие агропромышленного комплекса   городского округа Семеновский </a:t>
            </a:r>
          </a:p>
          <a:p>
            <a:pPr marL="270510">
              <a:spcBef>
                <a:spcPts val="5"/>
              </a:spcBef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Нижегородской области» на 2015-2025 годы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22695" y="3406245"/>
            <a:ext cx="380863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8135">
              <a:lnSpc>
                <a:spcPts val="1565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Соисполнитель</a:t>
            </a:r>
            <a:endParaRPr lang="ru-RU" sz="1600" dirty="0">
              <a:solidFill>
                <a:srgbClr val="0066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8135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Управление сельского хозяйства и природопользования администрации городского округа Семеновский Нижегородской области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CC44D-B98B-C094-5AE9-824A924E8E07}"/>
              </a:ext>
            </a:extLst>
          </p:cNvPr>
          <p:cNvSpPr txBox="1"/>
          <p:nvPr/>
        </p:nvSpPr>
        <p:spPr>
          <a:xfrm>
            <a:off x="-128119" y="4749781"/>
            <a:ext cx="3707056" cy="695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495" marR="10922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2000" b="1" spc="135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2000" b="1" spc="130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 </a:t>
            </a:r>
            <a:r>
              <a:rPr lang="ru-RU" sz="2000" b="1" spc="-420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1800" b="1" spc="-5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1800" b="1" spc="-70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spc="-5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r>
              <a:rPr lang="ru-RU" sz="1800" b="1" spc="-70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spc="-5" dirty="0">
                <a:solidFill>
                  <a:srgbClr val="006666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году</a:t>
            </a:r>
            <a:endParaRPr lang="ru-RU" sz="14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CD8B42-8B28-22D2-CB0F-6C6B770AA1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50</a:t>
            </a:fld>
            <a:endParaRPr lang="ru-RU" spc="-1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6BB4F0-3AB4-5904-F4A7-13625854DDF4}"/>
              </a:ext>
            </a:extLst>
          </p:cNvPr>
          <p:cNvSpPr/>
          <p:nvPr/>
        </p:nvSpPr>
        <p:spPr>
          <a:xfrm>
            <a:off x="3311963" y="4424259"/>
            <a:ext cx="397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8135">
              <a:lnSpc>
                <a:spcPts val="1565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 заказчик-координатор программы</a:t>
            </a:r>
            <a:endParaRPr lang="ru-RU" sz="1600" dirty="0">
              <a:solidFill>
                <a:srgbClr val="0066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8135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Администрация го Семеновский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06AAA32-B738-8B82-38AC-CFC041B3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" y="5473519"/>
            <a:ext cx="3522649" cy="367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8FC24F-F6C2-BB3C-27A6-C3382166B6B5}"/>
              </a:ext>
            </a:extLst>
          </p:cNvPr>
          <p:cNvSpPr txBox="1"/>
          <p:nvPr/>
        </p:nvSpPr>
        <p:spPr>
          <a:xfrm>
            <a:off x="3258986" y="6691332"/>
            <a:ext cx="3763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601E2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37,3</a:t>
            </a:r>
            <a:r>
              <a:rPr lang="ru-RU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млн. рублей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Развитие сельского хозяйства 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городского округа Семеновский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DF0178-6D4D-2772-24C8-5AFF8E15D54A}"/>
              </a:ext>
            </a:extLst>
          </p:cNvPr>
          <p:cNvSpPr txBox="1"/>
          <p:nvPr/>
        </p:nvSpPr>
        <p:spPr>
          <a:xfrm>
            <a:off x="3247292" y="7465971"/>
            <a:ext cx="3763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822A3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6,5</a:t>
            </a:r>
            <a:r>
              <a:rPr lang="ru-RU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млн.рублей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Комплексное развитие</a:t>
            </a:r>
          </a:p>
        </p:txBody>
      </p:sp>
      <p:sp>
        <p:nvSpPr>
          <p:cNvPr id="5121" name="TextBox 5120">
            <a:extLst>
              <a:ext uri="{FF2B5EF4-FFF2-40B4-BE49-F238E27FC236}">
                <a16:creationId xmlns:a16="http://schemas.microsoft.com/office/drawing/2014/main" id="{A41F35C7-A57D-D11F-1730-9621DD0C9423}"/>
              </a:ext>
            </a:extLst>
          </p:cNvPr>
          <p:cNvSpPr txBox="1"/>
          <p:nvPr/>
        </p:nvSpPr>
        <p:spPr>
          <a:xfrm>
            <a:off x="3093284" y="8008048"/>
            <a:ext cx="4072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601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реализации 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565117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97000">
              <a:srgbClr val="EFF4FB"/>
            </a:gs>
            <a:gs pos="95000">
              <a:srgbClr val="EFF4FB"/>
            </a:gs>
            <a:gs pos="100000">
              <a:srgbClr val="EFF4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10" y="952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агропромышленного комплекса городского округа Семеновский» на 2015-2025 годы</a:t>
            </a:r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27000" y="1380268"/>
            <a:ext cx="1259840" cy="2069110"/>
            <a:chOff x="200" y="-482"/>
            <a:chExt cx="1984" cy="3984"/>
          </a:xfrm>
        </p:grpSpPr>
        <p:sp>
          <p:nvSpPr>
            <p:cNvPr id="4" name="Freeform 531"/>
            <p:cNvSpPr>
              <a:spLocks/>
            </p:cNvSpPr>
            <p:nvPr/>
          </p:nvSpPr>
          <p:spPr bwMode="auto">
            <a:xfrm>
              <a:off x="220" y="511"/>
              <a:ext cx="1944" cy="2991"/>
            </a:xfrm>
            <a:custGeom>
              <a:avLst/>
              <a:gdLst>
                <a:gd name="T0" fmla="+- 0 220 220"/>
                <a:gd name="T1" fmla="*/ T0 w 1944"/>
                <a:gd name="T2" fmla="+- 0 836 512"/>
                <a:gd name="T3" fmla="*/ 836 h 2991"/>
                <a:gd name="T4" fmla="+- 0 229 220"/>
                <a:gd name="T5" fmla="*/ T4 w 1944"/>
                <a:gd name="T6" fmla="+- 0 761 512"/>
                <a:gd name="T7" fmla="*/ 761 h 2991"/>
                <a:gd name="T8" fmla="+- 0 253 220"/>
                <a:gd name="T9" fmla="*/ T8 w 1944"/>
                <a:gd name="T10" fmla="+- 0 693 512"/>
                <a:gd name="T11" fmla="*/ 693 h 2991"/>
                <a:gd name="T12" fmla="+- 0 291 220"/>
                <a:gd name="T13" fmla="*/ T12 w 1944"/>
                <a:gd name="T14" fmla="+- 0 633 512"/>
                <a:gd name="T15" fmla="*/ 633 h 2991"/>
                <a:gd name="T16" fmla="+- 0 341 220"/>
                <a:gd name="T17" fmla="*/ T16 w 1944"/>
                <a:gd name="T18" fmla="+- 0 583 512"/>
                <a:gd name="T19" fmla="*/ 583 h 2991"/>
                <a:gd name="T20" fmla="+- 0 402 220"/>
                <a:gd name="T21" fmla="*/ T20 w 1944"/>
                <a:gd name="T22" fmla="+- 0 545 512"/>
                <a:gd name="T23" fmla="*/ 545 h 2991"/>
                <a:gd name="T24" fmla="+- 0 470 220"/>
                <a:gd name="T25" fmla="*/ T24 w 1944"/>
                <a:gd name="T26" fmla="+- 0 520 512"/>
                <a:gd name="T27" fmla="*/ 520 h 2991"/>
                <a:gd name="T28" fmla="+- 0 544 220"/>
                <a:gd name="T29" fmla="*/ T28 w 1944"/>
                <a:gd name="T30" fmla="+- 0 512 512"/>
                <a:gd name="T31" fmla="*/ 512 h 2991"/>
                <a:gd name="T32" fmla="+- 0 1840 220"/>
                <a:gd name="T33" fmla="*/ T32 w 1944"/>
                <a:gd name="T34" fmla="+- 0 512 512"/>
                <a:gd name="T35" fmla="*/ 512 h 2991"/>
                <a:gd name="T36" fmla="+- 0 1914 220"/>
                <a:gd name="T37" fmla="*/ T36 w 1944"/>
                <a:gd name="T38" fmla="+- 0 520 512"/>
                <a:gd name="T39" fmla="*/ 520 h 2991"/>
                <a:gd name="T40" fmla="+- 0 1982 220"/>
                <a:gd name="T41" fmla="*/ T40 w 1944"/>
                <a:gd name="T42" fmla="+- 0 545 512"/>
                <a:gd name="T43" fmla="*/ 545 h 2991"/>
                <a:gd name="T44" fmla="+- 0 2042 220"/>
                <a:gd name="T45" fmla="*/ T44 w 1944"/>
                <a:gd name="T46" fmla="+- 0 583 512"/>
                <a:gd name="T47" fmla="*/ 583 h 2991"/>
                <a:gd name="T48" fmla="+- 0 2093 220"/>
                <a:gd name="T49" fmla="*/ T48 w 1944"/>
                <a:gd name="T50" fmla="+- 0 633 512"/>
                <a:gd name="T51" fmla="*/ 633 h 2991"/>
                <a:gd name="T52" fmla="+- 0 2131 220"/>
                <a:gd name="T53" fmla="*/ T52 w 1944"/>
                <a:gd name="T54" fmla="+- 0 693 512"/>
                <a:gd name="T55" fmla="*/ 693 h 2991"/>
                <a:gd name="T56" fmla="+- 0 2155 220"/>
                <a:gd name="T57" fmla="*/ T56 w 1944"/>
                <a:gd name="T58" fmla="+- 0 761 512"/>
                <a:gd name="T59" fmla="*/ 761 h 2991"/>
                <a:gd name="T60" fmla="+- 0 2164 220"/>
                <a:gd name="T61" fmla="*/ T60 w 1944"/>
                <a:gd name="T62" fmla="+- 0 836 512"/>
                <a:gd name="T63" fmla="*/ 836 h 2991"/>
                <a:gd name="T64" fmla="+- 0 2164 220"/>
                <a:gd name="T65" fmla="*/ T64 w 1944"/>
                <a:gd name="T66" fmla="+- 0 3179 512"/>
                <a:gd name="T67" fmla="*/ 3179 h 2991"/>
                <a:gd name="T68" fmla="+- 0 2155 220"/>
                <a:gd name="T69" fmla="*/ T68 w 1944"/>
                <a:gd name="T70" fmla="+- 0 3253 512"/>
                <a:gd name="T71" fmla="*/ 3253 h 2991"/>
                <a:gd name="T72" fmla="+- 0 2131 220"/>
                <a:gd name="T73" fmla="*/ T72 w 1944"/>
                <a:gd name="T74" fmla="+- 0 3321 512"/>
                <a:gd name="T75" fmla="*/ 3321 h 2991"/>
                <a:gd name="T76" fmla="+- 0 2093 220"/>
                <a:gd name="T77" fmla="*/ T76 w 1944"/>
                <a:gd name="T78" fmla="+- 0 3381 512"/>
                <a:gd name="T79" fmla="*/ 3381 h 2991"/>
                <a:gd name="T80" fmla="+- 0 2042 220"/>
                <a:gd name="T81" fmla="*/ T80 w 1944"/>
                <a:gd name="T82" fmla="+- 0 3431 512"/>
                <a:gd name="T83" fmla="*/ 3431 h 2991"/>
                <a:gd name="T84" fmla="+- 0 1982 220"/>
                <a:gd name="T85" fmla="*/ T84 w 1944"/>
                <a:gd name="T86" fmla="+- 0 3470 512"/>
                <a:gd name="T87" fmla="*/ 3470 h 2991"/>
                <a:gd name="T88" fmla="+- 0 1914 220"/>
                <a:gd name="T89" fmla="*/ T88 w 1944"/>
                <a:gd name="T90" fmla="+- 0 3494 512"/>
                <a:gd name="T91" fmla="*/ 3494 h 2991"/>
                <a:gd name="T92" fmla="+- 0 1840 220"/>
                <a:gd name="T93" fmla="*/ T92 w 1944"/>
                <a:gd name="T94" fmla="+- 0 3503 512"/>
                <a:gd name="T95" fmla="*/ 3503 h 2991"/>
                <a:gd name="T96" fmla="+- 0 544 220"/>
                <a:gd name="T97" fmla="*/ T96 w 1944"/>
                <a:gd name="T98" fmla="+- 0 3503 512"/>
                <a:gd name="T99" fmla="*/ 3503 h 2991"/>
                <a:gd name="T100" fmla="+- 0 470 220"/>
                <a:gd name="T101" fmla="*/ T100 w 1944"/>
                <a:gd name="T102" fmla="+- 0 3494 512"/>
                <a:gd name="T103" fmla="*/ 3494 h 2991"/>
                <a:gd name="T104" fmla="+- 0 402 220"/>
                <a:gd name="T105" fmla="*/ T104 w 1944"/>
                <a:gd name="T106" fmla="+- 0 3470 512"/>
                <a:gd name="T107" fmla="*/ 3470 h 2991"/>
                <a:gd name="T108" fmla="+- 0 341 220"/>
                <a:gd name="T109" fmla="*/ T108 w 1944"/>
                <a:gd name="T110" fmla="+- 0 3431 512"/>
                <a:gd name="T111" fmla="*/ 3431 h 2991"/>
                <a:gd name="T112" fmla="+- 0 291 220"/>
                <a:gd name="T113" fmla="*/ T112 w 1944"/>
                <a:gd name="T114" fmla="+- 0 3381 512"/>
                <a:gd name="T115" fmla="*/ 3381 h 2991"/>
                <a:gd name="T116" fmla="+- 0 253 220"/>
                <a:gd name="T117" fmla="*/ T116 w 1944"/>
                <a:gd name="T118" fmla="+- 0 3321 512"/>
                <a:gd name="T119" fmla="*/ 3321 h 2991"/>
                <a:gd name="T120" fmla="+- 0 229 220"/>
                <a:gd name="T121" fmla="*/ T120 w 1944"/>
                <a:gd name="T122" fmla="+- 0 3253 512"/>
                <a:gd name="T123" fmla="*/ 3253 h 2991"/>
                <a:gd name="T124" fmla="+- 0 220 220"/>
                <a:gd name="T125" fmla="*/ T124 w 1944"/>
                <a:gd name="T126" fmla="+- 0 3179 512"/>
                <a:gd name="T127" fmla="*/ 3179 h 2991"/>
                <a:gd name="T128" fmla="+- 0 220 220"/>
                <a:gd name="T129" fmla="*/ T128 w 1944"/>
                <a:gd name="T130" fmla="+- 0 836 512"/>
                <a:gd name="T131" fmla="*/ 836 h 29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991">
                  <a:moveTo>
                    <a:pt x="0" y="324"/>
                  </a:moveTo>
                  <a:lnTo>
                    <a:pt x="9" y="249"/>
                  </a:lnTo>
                  <a:lnTo>
                    <a:pt x="33" y="181"/>
                  </a:lnTo>
                  <a:lnTo>
                    <a:pt x="71" y="121"/>
                  </a:lnTo>
                  <a:lnTo>
                    <a:pt x="121" y="71"/>
                  </a:lnTo>
                  <a:lnTo>
                    <a:pt x="182" y="33"/>
                  </a:lnTo>
                  <a:lnTo>
                    <a:pt x="250" y="8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8"/>
                  </a:lnTo>
                  <a:lnTo>
                    <a:pt x="1762" y="33"/>
                  </a:lnTo>
                  <a:lnTo>
                    <a:pt x="1822" y="71"/>
                  </a:lnTo>
                  <a:lnTo>
                    <a:pt x="1873" y="121"/>
                  </a:lnTo>
                  <a:lnTo>
                    <a:pt x="1911" y="181"/>
                  </a:lnTo>
                  <a:lnTo>
                    <a:pt x="1935" y="249"/>
                  </a:lnTo>
                  <a:lnTo>
                    <a:pt x="1944" y="324"/>
                  </a:lnTo>
                  <a:lnTo>
                    <a:pt x="1944" y="2667"/>
                  </a:lnTo>
                  <a:lnTo>
                    <a:pt x="1935" y="2741"/>
                  </a:lnTo>
                  <a:lnTo>
                    <a:pt x="1911" y="2809"/>
                  </a:lnTo>
                  <a:lnTo>
                    <a:pt x="1873" y="2869"/>
                  </a:lnTo>
                  <a:lnTo>
                    <a:pt x="1822" y="2919"/>
                  </a:lnTo>
                  <a:lnTo>
                    <a:pt x="1762" y="2958"/>
                  </a:lnTo>
                  <a:lnTo>
                    <a:pt x="1694" y="2982"/>
                  </a:lnTo>
                  <a:lnTo>
                    <a:pt x="1620" y="2991"/>
                  </a:lnTo>
                  <a:lnTo>
                    <a:pt x="324" y="2991"/>
                  </a:lnTo>
                  <a:lnTo>
                    <a:pt x="250" y="2982"/>
                  </a:lnTo>
                  <a:lnTo>
                    <a:pt x="182" y="2958"/>
                  </a:lnTo>
                  <a:lnTo>
                    <a:pt x="121" y="2919"/>
                  </a:lnTo>
                  <a:lnTo>
                    <a:pt x="71" y="2869"/>
                  </a:lnTo>
                  <a:lnTo>
                    <a:pt x="33" y="2809"/>
                  </a:lnTo>
                  <a:lnTo>
                    <a:pt x="9" y="2741"/>
                  </a:lnTo>
                  <a:lnTo>
                    <a:pt x="0" y="2667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28AE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5" name="Text Box 530"/>
            <p:cNvSpPr txBox="1">
              <a:spLocks noChangeArrowheads="1"/>
            </p:cNvSpPr>
            <p:nvPr/>
          </p:nvSpPr>
          <p:spPr bwMode="auto">
            <a:xfrm>
              <a:off x="200" y="-482"/>
              <a:ext cx="1984" cy="3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2022</a:t>
              </a:r>
            </a:p>
            <a:p>
              <a:pPr marL="162560" marR="16129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1290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1 100,0</a:t>
              </a:r>
              <a:endParaRPr lang="ru-RU" sz="1100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1925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  <a:endParaRPr lang="ru-RU" sz="1100" dirty="0"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1925" marR="161925" algn="ctr">
                <a:lnSpc>
                  <a:spcPts val="1565"/>
                </a:lnSpc>
                <a:spcAft>
                  <a:spcPts val="0"/>
                </a:spcAft>
              </a:pP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" name="Group 526"/>
          <p:cNvGrpSpPr>
            <a:grpSpLocks/>
          </p:cNvGrpSpPr>
          <p:nvPr/>
        </p:nvGrpSpPr>
        <p:grpSpPr bwMode="auto">
          <a:xfrm>
            <a:off x="1471295" y="685801"/>
            <a:ext cx="1259840" cy="2747478"/>
            <a:chOff x="2317" y="-935"/>
            <a:chExt cx="1984" cy="4439"/>
          </a:xfrm>
        </p:grpSpPr>
        <p:sp>
          <p:nvSpPr>
            <p:cNvPr id="7" name="Freeform 528"/>
            <p:cNvSpPr>
              <a:spLocks/>
            </p:cNvSpPr>
            <p:nvPr/>
          </p:nvSpPr>
          <p:spPr bwMode="auto">
            <a:xfrm>
              <a:off x="2337" y="234"/>
              <a:ext cx="1944" cy="3250"/>
            </a:xfrm>
            <a:custGeom>
              <a:avLst/>
              <a:gdLst>
                <a:gd name="T0" fmla="+- 0 2337 2337"/>
                <a:gd name="T1" fmla="*/ T0 w 1944"/>
                <a:gd name="T2" fmla="+- 0 558 234"/>
                <a:gd name="T3" fmla="*/ 558 h 3250"/>
                <a:gd name="T4" fmla="+- 0 2346 2337"/>
                <a:gd name="T5" fmla="*/ T4 w 1944"/>
                <a:gd name="T6" fmla="+- 0 484 234"/>
                <a:gd name="T7" fmla="*/ 484 h 3250"/>
                <a:gd name="T8" fmla="+- 0 2370 2337"/>
                <a:gd name="T9" fmla="*/ T8 w 1944"/>
                <a:gd name="T10" fmla="+- 0 416 234"/>
                <a:gd name="T11" fmla="*/ 416 h 3250"/>
                <a:gd name="T12" fmla="+- 0 2408 2337"/>
                <a:gd name="T13" fmla="*/ T12 w 1944"/>
                <a:gd name="T14" fmla="+- 0 356 234"/>
                <a:gd name="T15" fmla="*/ 356 h 3250"/>
                <a:gd name="T16" fmla="+- 0 2459 2337"/>
                <a:gd name="T17" fmla="*/ T16 w 1944"/>
                <a:gd name="T18" fmla="+- 0 305 234"/>
                <a:gd name="T19" fmla="*/ 305 h 3250"/>
                <a:gd name="T20" fmla="+- 0 2519 2337"/>
                <a:gd name="T21" fmla="*/ T20 w 1944"/>
                <a:gd name="T22" fmla="+- 0 267 234"/>
                <a:gd name="T23" fmla="*/ 267 h 3250"/>
                <a:gd name="T24" fmla="+- 0 2587 2337"/>
                <a:gd name="T25" fmla="*/ T24 w 1944"/>
                <a:gd name="T26" fmla="+- 0 243 234"/>
                <a:gd name="T27" fmla="*/ 243 h 3250"/>
                <a:gd name="T28" fmla="+- 0 2661 2337"/>
                <a:gd name="T29" fmla="*/ T28 w 1944"/>
                <a:gd name="T30" fmla="+- 0 234 234"/>
                <a:gd name="T31" fmla="*/ 234 h 3250"/>
                <a:gd name="T32" fmla="+- 0 3957 2337"/>
                <a:gd name="T33" fmla="*/ T32 w 1944"/>
                <a:gd name="T34" fmla="+- 0 234 234"/>
                <a:gd name="T35" fmla="*/ 234 h 3250"/>
                <a:gd name="T36" fmla="+- 0 4031 2337"/>
                <a:gd name="T37" fmla="*/ T36 w 1944"/>
                <a:gd name="T38" fmla="+- 0 243 234"/>
                <a:gd name="T39" fmla="*/ 243 h 3250"/>
                <a:gd name="T40" fmla="+- 0 4100 2337"/>
                <a:gd name="T41" fmla="*/ T40 w 1944"/>
                <a:gd name="T42" fmla="+- 0 267 234"/>
                <a:gd name="T43" fmla="*/ 267 h 3250"/>
                <a:gd name="T44" fmla="+- 0 4160 2337"/>
                <a:gd name="T45" fmla="*/ T44 w 1944"/>
                <a:gd name="T46" fmla="+- 0 305 234"/>
                <a:gd name="T47" fmla="*/ 305 h 3250"/>
                <a:gd name="T48" fmla="+- 0 4210 2337"/>
                <a:gd name="T49" fmla="*/ T48 w 1944"/>
                <a:gd name="T50" fmla="+- 0 356 234"/>
                <a:gd name="T51" fmla="*/ 356 h 3250"/>
                <a:gd name="T52" fmla="+- 0 4248 2337"/>
                <a:gd name="T53" fmla="*/ T52 w 1944"/>
                <a:gd name="T54" fmla="+- 0 416 234"/>
                <a:gd name="T55" fmla="*/ 416 h 3250"/>
                <a:gd name="T56" fmla="+- 0 4272 2337"/>
                <a:gd name="T57" fmla="*/ T56 w 1944"/>
                <a:gd name="T58" fmla="+- 0 484 234"/>
                <a:gd name="T59" fmla="*/ 484 h 3250"/>
                <a:gd name="T60" fmla="+- 0 4281 2337"/>
                <a:gd name="T61" fmla="*/ T60 w 1944"/>
                <a:gd name="T62" fmla="+- 0 558 234"/>
                <a:gd name="T63" fmla="*/ 558 h 3250"/>
                <a:gd name="T64" fmla="+- 0 4281 2337"/>
                <a:gd name="T65" fmla="*/ T64 w 1944"/>
                <a:gd name="T66" fmla="+- 0 3161 234"/>
                <a:gd name="T67" fmla="*/ 3161 h 3250"/>
                <a:gd name="T68" fmla="+- 0 4272 2337"/>
                <a:gd name="T69" fmla="*/ T68 w 1944"/>
                <a:gd name="T70" fmla="+- 0 3235 234"/>
                <a:gd name="T71" fmla="*/ 3235 h 3250"/>
                <a:gd name="T72" fmla="+- 0 4248 2337"/>
                <a:gd name="T73" fmla="*/ T72 w 1944"/>
                <a:gd name="T74" fmla="+- 0 3303 234"/>
                <a:gd name="T75" fmla="*/ 3303 h 3250"/>
                <a:gd name="T76" fmla="+- 0 4210 2337"/>
                <a:gd name="T77" fmla="*/ T76 w 1944"/>
                <a:gd name="T78" fmla="+- 0 3363 234"/>
                <a:gd name="T79" fmla="*/ 3363 h 3250"/>
                <a:gd name="T80" fmla="+- 0 4160 2337"/>
                <a:gd name="T81" fmla="*/ T80 w 1944"/>
                <a:gd name="T82" fmla="+- 0 3413 234"/>
                <a:gd name="T83" fmla="*/ 3413 h 3250"/>
                <a:gd name="T84" fmla="+- 0 4100 2337"/>
                <a:gd name="T85" fmla="*/ T84 w 1944"/>
                <a:gd name="T86" fmla="+- 0 3451 234"/>
                <a:gd name="T87" fmla="*/ 3451 h 3250"/>
                <a:gd name="T88" fmla="+- 0 4031 2337"/>
                <a:gd name="T89" fmla="*/ T88 w 1944"/>
                <a:gd name="T90" fmla="+- 0 3476 234"/>
                <a:gd name="T91" fmla="*/ 3476 h 3250"/>
                <a:gd name="T92" fmla="+- 0 3957 2337"/>
                <a:gd name="T93" fmla="*/ T92 w 1944"/>
                <a:gd name="T94" fmla="+- 0 3484 234"/>
                <a:gd name="T95" fmla="*/ 3484 h 3250"/>
                <a:gd name="T96" fmla="+- 0 2661 2337"/>
                <a:gd name="T97" fmla="*/ T96 w 1944"/>
                <a:gd name="T98" fmla="+- 0 3484 234"/>
                <a:gd name="T99" fmla="*/ 3484 h 3250"/>
                <a:gd name="T100" fmla="+- 0 2587 2337"/>
                <a:gd name="T101" fmla="*/ T100 w 1944"/>
                <a:gd name="T102" fmla="+- 0 3476 234"/>
                <a:gd name="T103" fmla="*/ 3476 h 3250"/>
                <a:gd name="T104" fmla="+- 0 2519 2337"/>
                <a:gd name="T105" fmla="*/ T104 w 1944"/>
                <a:gd name="T106" fmla="+- 0 3451 234"/>
                <a:gd name="T107" fmla="*/ 3451 h 3250"/>
                <a:gd name="T108" fmla="+- 0 2459 2337"/>
                <a:gd name="T109" fmla="*/ T108 w 1944"/>
                <a:gd name="T110" fmla="+- 0 3413 234"/>
                <a:gd name="T111" fmla="*/ 3413 h 3250"/>
                <a:gd name="T112" fmla="+- 0 2408 2337"/>
                <a:gd name="T113" fmla="*/ T112 w 1944"/>
                <a:gd name="T114" fmla="+- 0 3363 234"/>
                <a:gd name="T115" fmla="*/ 3363 h 3250"/>
                <a:gd name="T116" fmla="+- 0 2370 2337"/>
                <a:gd name="T117" fmla="*/ T116 w 1944"/>
                <a:gd name="T118" fmla="+- 0 3303 234"/>
                <a:gd name="T119" fmla="*/ 3303 h 3250"/>
                <a:gd name="T120" fmla="+- 0 2346 2337"/>
                <a:gd name="T121" fmla="*/ T120 w 1944"/>
                <a:gd name="T122" fmla="+- 0 3235 234"/>
                <a:gd name="T123" fmla="*/ 3235 h 3250"/>
                <a:gd name="T124" fmla="+- 0 2337 2337"/>
                <a:gd name="T125" fmla="*/ T124 w 1944"/>
                <a:gd name="T126" fmla="+- 0 3161 234"/>
                <a:gd name="T127" fmla="*/ 3161 h 3250"/>
                <a:gd name="T128" fmla="+- 0 2337 2337"/>
                <a:gd name="T129" fmla="*/ T128 w 1944"/>
                <a:gd name="T130" fmla="+- 0 558 234"/>
                <a:gd name="T131" fmla="*/ 558 h 32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3250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2" y="71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3" y="33"/>
                  </a:lnTo>
                  <a:lnTo>
                    <a:pt x="1823" y="71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927"/>
                  </a:lnTo>
                  <a:lnTo>
                    <a:pt x="1935" y="3001"/>
                  </a:lnTo>
                  <a:lnTo>
                    <a:pt x="1911" y="3069"/>
                  </a:lnTo>
                  <a:lnTo>
                    <a:pt x="1873" y="3129"/>
                  </a:lnTo>
                  <a:lnTo>
                    <a:pt x="1823" y="3179"/>
                  </a:lnTo>
                  <a:lnTo>
                    <a:pt x="1763" y="3217"/>
                  </a:lnTo>
                  <a:lnTo>
                    <a:pt x="1694" y="3242"/>
                  </a:lnTo>
                  <a:lnTo>
                    <a:pt x="1620" y="3250"/>
                  </a:lnTo>
                  <a:lnTo>
                    <a:pt x="324" y="3250"/>
                  </a:lnTo>
                  <a:lnTo>
                    <a:pt x="250" y="3242"/>
                  </a:lnTo>
                  <a:lnTo>
                    <a:pt x="182" y="3217"/>
                  </a:lnTo>
                  <a:lnTo>
                    <a:pt x="122" y="3179"/>
                  </a:lnTo>
                  <a:lnTo>
                    <a:pt x="71" y="3129"/>
                  </a:lnTo>
                  <a:lnTo>
                    <a:pt x="33" y="3069"/>
                  </a:lnTo>
                  <a:lnTo>
                    <a:pt x="9" y="3001"/>
                  </a:lnTo>
                  <a:lnTo>
                    <a:pt x="0" y="2927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28AE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" name="Text Box 527"/>
            <p:cNvSpPr txBox="1">
              <a:spLocks noChangeArrowheads="1"/>
            </p:cNvSpPr>
            <p:nvPr/>
          </p:nvSpPr>
          <p:spPr bwMode="auto">
            <a:xfrm>
              <a:off x="2317" y="-935"/>
              <a:ext cx="1984" cy="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5"/>
                </a:spcBef>
                <a:spcAft>
                  <a:spcPts val="0"/>
                </a:spcAft>
              </a:pPr>
              <a:r>
                <a:rPr lang="ru-RU" sz="18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endParaRPr lang="ru-RU" sz="2000" dirty="0">
                <a:solidFill>
                  <a:srgbClr val="006666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endParaRPr lang="ru-RU" sz="2000" dirty="0">
                <a:solidFill>
                  <a:srgbClr val="0066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2023</a:t>
              </a:r>
            </a:p>
            <a:p>
              <a:pPr marL="162560" marR="16129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065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ru-RU" sz="2200" b="1" spc="-10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r>
                <a:rPr lang="ru-RU" sz="2200" b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058,3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565"/>
                </a:lnSpc>
                <a:spcAft>
                  <a:spcPts val="0"/>
                </a:spcAft>
              </a:pP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oup 523"/>
          <p:cNvGrpSpPr>
            <a:grpSpLocks/>
          </p:cNvGrpSpPr>
          <p:nvPr/>
        </p:nvGrpSpPr>
        <p:grpSpPr bwMode="auto">
          <a:xfrm>
            <a:off x="2815590" y="1448418"/>
            <a:ext cx="1259840" cy="1979756"/>
            <a:chOff x="4434" y="1044"/>
            <a:chExt cx="1984" cy="2460"/>
          </a:xfrm>
        </p:grpSpPr>
        <p:sp>
          <p:nvSpPr>
            <p:cNvPr id="10" name="Freeform 525"/>
            <p:cNvSpPr>
              <a:spLocks/>
            </p:cNvSpPr>
            <p:nvPr/>
          </p:nvSpPr>
          <p:spPr bwMode="auto">
            <a:xfrm>
              <a:off x="4454" y="1044"/>
              <a:ext cx="1944" cy="2440"/>
            </a:xfrm>
            <a:custGeom>
              <a:avLst/>
              <a:gdLst>
                <a:gd name="T0" fmla="+- 0 4454 4454"/>
                <a:gd name="T1" fmla="*/ T0 w 1944"/>
                <a:gd name="T2" fmla="+- 0 1369 1045"/>
                <a:gd name="T3" fmla="*/ 1369 h 2440"/>
                <a:gd name="T4" fmla="+- 0 4463 4454"/>
                <a:gd name="T5" fmla="*/ T4 w 1944"/>
                <a:gd name="T6" fmla="+- 0 1294 1045"/>
                <a:gd name="T7" fmla="*/ 1294 h 2440"/>
                <a:gd name="T8" fmla="+- 0 4487 4454"/>
                <a:gd name="T9" fmla="*/ T8 w 1944"/>
                <a:gd name="T10" fmla="+- 0 1226 1045"/>
                <a:gd name="T11" fmla="*/ 1226 h 2440"/>
                <a:gd name="T12" fmla="+- 0 4525 4454"/>
                <a:gd name="T13" fmla="*/ T12 w 1944"/>
                <a:gd name="T14" fmla="+- 0 1166 1045"/>
                <a:gd name="T15" fmla="*/ 1166 h 2440"/>
                <a:gd name="T16" fmla="+- 0 4576 4454"/>
                <a:gd name="T17" fmla="*/ T16 w 1944"/>
                <a:gd name="T18" fmla="+- 0 1116 1045"/>
                <a:gd name="T19" fmla="*/ 1116 h 2440"/>
                <a:gd name="T20" fmla="+- 0 4636 4454"/>
                <a:gd name="T21" fmla="*/ T20 w 1944"/>
                <a:gd name="T22" fmla="+- 0 1077 1045"/>
                <a:gd name="T23" fmla="*/ 1077 h 2440"/>
                <a:gd name="T24" fmla="+- 0 4704 4454"/>
                <a:gd name="T25" fmla="*/ T24 w 1944"/>
                <a:gd name="T26" fmla="+- 0 1053 1045"/>
                <a:gd name="T27" fmla="*/ 1053 h 2440"/>
                <a:gd name="T28" fmla="+- 0 4778 4454"/>
                <a:gd name="T29" fmla="*/ T28 w 1944"/>
                <a:gd name="T30" fmla="+- 0 1045 1045"/>
                <a:gd name="T31" fmla="*/ 1045 h 2440"/>
                <a:gd name="T32" fmla="+- 0 6074 4454"/>
                <a:gd name="T33" fmla="*/ T32 w 1944"/>
                <a:gd name="T34" fmla="+- 0 1045 1045"/>
                <a:gd name="T35" fmla="*/ 1045 h 2440"/>
                <a:gd name="T36" fmla="+- 0 6148 4454"/>
                <a:gd name="T37" fmla="*/ T36 w 1944"/>
                <a:gd name="T38" fmla="+- 0 1053 1045"/>
                <a:gd name="T39" fmla="*/ 1053 h 2440"/>
                <a:gd name="T40" fmla="+- 0 6217 4454"/>
                <a:gd name="T41" fmla="*/ T40 w 1944"/>
                <a:gd name="T42" fmla="+- 0 1077 1045"/>
                <a:gd name="T43" fmla="*/ 1077 h 2440"/>
                <a:gd name="T44" fmla="+- 0 6277 4454"/>
                <a:gd name="T45" fmla="*/ T44 w 1944"/>
                <a:gd name="T46" fmla="+- 0 1116 1045"/>
                <a:gd name="T47" fmla="*/ 1116 h 2440"/>
                <a:gd name="T48" fmla="+- 0 6327 4454"/>
                <a:gd name="T49" fmla="*/ T48 w 1944"/>
                <a:gd name="T50" fmla="+- 0 1166 1045"/>
                <a:gd name="T51" fmla="*/ 1166 h 2440"/>
                <a:gd name="T52" fmla="+- 0 6365 4454"/>
                <a:gd name="T53" fmla="*/ T52 w 1944"/>
                <a:gd name="T54" fmla="+- 0 1226 1045"/>
                <a:gd name="T55" fmla="*/ 1226 h 2440"/>
                <a:gd name="T56" fmla="+- 0 6389 4454"/>
                <a:gd name="T57" fmla="*/ T56 w 1944"/>
                <a:gd name="T58" fmla="+- 0 1294 1045"/>
                <a:gd name="T59" fmla="*/ 1294 h 2440"/>
                <a:gd name="T60" fmla="+- 0 6398 4454"/>
                <a:gd name="T61" fmla="*/ T60 w 1944"/>
                <a:gd name="T62" fmla="+- 0 1369 1045"/>
                <a:gd name="T63" fmla="*/ 1369 h 2440"/>
                <a:gd name="T64" fmla="+- 0 6398 4454"/>
                <a:gd name="T65" fmla="*/ T64 w 1944"/>
                <a:gd name="T66" fmla="+- 0 3161 1045"/>
                <a:gd name="T67" fmla="*/ 3161 h 2440"/>
                <a:gd name="T68" fmla="+- 0 6389 4454"/>
                <a:gd name="T69" fmla="*/ T68 w 1944"/>
                <a:gd name="T70" fmla="+- 0 3235 1045"/>
                <a:gd name="T71" fmla="*/ 3235 h 2440"/>
                <a:gd name="T72" fmla="+- 0 6365 4454"/>
                <a:gd name="T73" fmla="*/ T72 w 1944"/>
                <a:gd name="T74" fmla="+- 0 3303 1045"/>
                <a:gd name="T75" fmla="*/ 3303 h 2440"/>
                <a:gd name="T76" fmla="+- 0 6327 4454"/>
                <a:gd name="T77" fmla="*/ T76 w 1944"/>
                <a:gd name="T78" fmla="+- 0 3363 1045"/>
                <a:gd name="T79" fmla="*/ 3363 h 2440"/>
                <a:gd name="T80" fmla="+- 0 6277 4454"/>
                <a:gd name="T81" fmla="*/ T80 w 1944"/>
                <a:gd name="T82" fmla="+- 0 3413 1045"/>
                <a:gd name="T83" fmla="*/ 3413 h 2440"/>
                <a:gd name="T84" fmla="+- 0 6217 4454"/>
                <a:gd name="T85" fmla="*/ T84 w 1944"/>
                <a:gd name="T86" fmla="+- 0 3451 1045"/>
                <a:gd name="T87" fmla="*/ 3451 h 2440"/>
                <a:gd name="T88" fmla="+- 0 6148 4454"/>
                <a:gd name="T89" fmla="*/ T88 w 1944"/>
                <a:gd name="T90" fmla="+- 0 3476 1045"/>
                <a:gd name="T91" fmla="*/ 3476 h 2440"/>
                <a:gd name="T92" fmla="+- 0 6074 4454"/>
                <a:gd name="T93" fmla="*/ T92 w 1944"/>
                <a:gd name="T94" fmla="+- 0 3484 1045"/>
                <a:gd name="T95" fmla="*/ 3484 h 2440"/>
                <a:gd name="T96" fmla="+- 0 4778 4454"/>
                <a:gd name="T97" fmla="*/ T96 w 1944"/>
                <a:gd name="T98" fmla="+- 0 3484 1045"/>
                <a:gd name="T99" fmla="*/ 3484 h 2440"/>
                <a:gd name="T100" fmla="+- 0 4704 4454"/>
                <a:gd name="T101" fmla="*/ T100 w 1944"/>
                <a:gd name="T102" fmla="+- 0 3476 1045"/>
                <a:gd name="T103" fmla="*/ 3476 h 2440"/>
                <a:gd name="T104" fmla="+- 0 4636 4454"/>
                <a:gd name="T105" fmla="*/ T104 w 1944"/>
                <a:gd name="T106" fmla="+- 0 3451 1045"/>
                <a:gd name="T107" fmla="*/ 3451 h 2440"/>
                <a:gd name="T108" fmla="+- 0 4576 4454"/>
                <a:gd name="T109" fmla="*/ T108 w 1944"/>
                <a:gd name="T110" fmla="+- 0 3413 1045"/>
                <a:gd name="T111" fmla="*/ 3413 h 2440"/>
                <a:gd name="T112" fmla="+- 0 4525 4454"/>
                <a:gd name="T113" fmla="*/ T112 w 1944"/>
                <a:gd name="T114" fmla="+- 0 3363 1045"/>
                <a:gd name="T115" fmla="*/ 3363 h 2440"/>
                <a:gd name="T116" fmla="+- 0 4487 4454"/>
                <a:gd name="T117" fmla="*/ T116 w 1944"/>
                <a:gd name="T118" fmla="+- 0 3303 1045"/>
                <a:gd name="T119" fmla="*/ 3303 h 2440"/>
                <a:gd name="T120" fmla="+- 0 4463 4454"/>
                <a:gd name="T121" fmla="*/ T120 w 1944"/>
                <a:gd name="T122" fmla="+- 0 3235 1045"/>
                <a:gd name="T123" fmla="*/ 3235 h 2440"/>
                <a:gd name="T124" fmla="+- 0 4454 4454"/>
                <a:gd name="T125" fmla="*/ T124 w 1944"/>
                <a:gd name="T126" fmla="+- 0 3161 1045"/>
                <a:gd name="T127" fmla="*/ 3161 h 2440"/>
                <a:gd name="T128" fmla="+- 0 4454 4454"/>
                <a:gd name="T129" fmla="*/ T128 w 1944"/>
                <a:gd name="T130" fmla="+- 0 1369 1045"/>
                <a:gd name="T131" fmla="*/ 1369 h 24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440">
                  <a:moveTo>
                    <a:pt x="0" y="324"/>
                  </a:moveTo>
                  <a:lnTo>
                    <a:pt x="9" y="249"/>
                  </a:lnTo>
                  <a:lnTo>
                    <a:pt x="33" y="181"/>
                  </a:lnTo>
                  <a:lnTo>
                    <a:pt x="71" y="121"/>
                  </a:lnTo>
                  <a:lnTo>
                    <a:pt x="122" y="71"/>
                  </a:lnTo>
                  <a:lnTo>
                    <a:pt x="182" y="32"/>
                  </a:lnTo>
                  <a:lnTo>
                    <a:pt x="250" y="8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8"/>
                  </a:lnTo>
                  <a:lnTo>
                    <a:pt x="1763" y="32"/>
                  </a:lnTo>
                  <a:lnTo>
                    <a:pt x="1823" y="71"/>
                  </a:lnTo>
                  <a:lnTo>
                    <a:pt x="1873" y="121"/>
                  </a:lnTo>
                  <a:lnTo>
                    <a:pt x="1911" y="181"/>
                  </a:lnTo>
                  <a:lnTo>
                    <a:pt x="1935" y="249"/>
                  </a:lnTo>
                  <a:lnTo>
                    <a:pt x="1944" y="324"/>
                  </a:lnTo>
                  <a:lnTo>
                    <a:pt x="1944" y="2116"/>
                  </a:lnTo>
                  <a:lnTo>
                    <a:pt x="1935" y="2190"/>
                  </a:lnTo>
                  <a:lnTo>
                    <a:pt x="1911" y="2258"/>
                  </a:lnTo>
                  <a:lnTo>
                    <a:pt x="1873" y="2318"/>
                  </a:lnTo>
                  <a:lnTo>
                    <a:pt x="1823" y="2368"/>
                  </a:lnTo>
                  <a:lnTo>
                    <a:pt x="1763" y="2406"/>
                  </a:lnTo>
                  <a:lnTo>
                    <a:pt x="1694" y="2431"/>
                  </a:lnTo>
                  <a:lnTo>
                    <a:pt x="1620" y="2439"/>
                  </a:lnTo>
                  <a:lnTo>
                    <a:pt x="324" y="2439"/>
                  </a:lnTo>
                  <a:lnTo>
                    <a:pt x="250" y="2431"/>
                  </a:lnTo>
                  <a:lnTo>
                    <a:pt x="182" y="2406"/>
                  </a:lnTo>
                  <a:lnTo>
                    <a:pt x="122" y="2368"/>
                  </a:lnTo>
                  <a:lnTo>
                    <a:pt x="71" y="2318"/>
                  </a:lnTo>
                  <a:lnTo>
                    <a:pt x="33" y="2258"/>
                  </a:lnTo>
                  <a:lnTo>
                    <a:pt x="9" y="2190"/>
                  </a:lnTo>
                  <a:lnTo>
                    <a:pt x="0" y="2116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28AE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1" name="Text Box 524"/>
            <p:cNvSpPr txBox="1">
              <a:spLocks noChangeArrowheads="1"/>
            </p:cNvSpPr>
            <p:nvPr/>
          </p:nvSpPr>
          <p:spPr bwMode="auto">
            <a:xfrm>
              <a:off x="4434" y="1044"/>
              <a:ext cx="1984" cy="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25"/>
                </a:spcBef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endParaRPr lang="ru-RU" sz="2000" dirty="0">
                <a:solidFill>
                  <a:srgbClr val="006666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2024</a:t>
              </a:r>
            </a:p>
            <a:p>
              <a:pPr marL="162560" marR="16129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065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ru-RU" sz="2200" b="1" spc="-10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r>
                <a:rPr lang="ru-RU" sz="2200" b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095,6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1925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up 520"/>
          <p:cNvGrpSpPr>
            <a:grpSpLocks/>
          </p:cNvGrpSpPr>
          <p:nvPr/>
        </p:nvGrpSpPr>
        <p:grpSpPr bwMode="auto">
          <a:xfrm>
            <a:off x="4172585" y="1471226"/>
            <a:ext cx="1259840" cy="1930241"/>
            <a:chOff x="6571" y="1571"/>
            <a:chExt cx="1984" cy="1916"/>
          </a:xfrm>
        </p:grpSpPr>
        <p:sp>
          <p:nvSpPr>
            <p:cNvPr id="13" name="Freeform 522"/>
            <p:cNvSpPr>
              <a:spLocks/>
            </p:cNvSpPr>
            <p:nvPr/>
          </p:nvSpPr>
          <p:spPr bwMode="auto">
            <a:xfrm>
              <a:off x="6571" y="1571"/>
              <a:ext cx="1944" cy="1913"/>
            </a:xfrm>
            <a:custGeom>
              <a:avLst/>
              <a:gdLst>
                <a:gd name="T0" fmla="+- 0 6571 6571"/>
                <a:gd name="T1" fmla="*/ T0 w 1944"/>
                <a:gd name="T2" fmla="+- 0 1890 1572"/>
                <a:gd name="T3" fmla="*/ 1890 h 1913"/>
                <a:gd name="T4" fmla="+- 0 6580 6571"/>
                <a:gd name="T5" fmla="*/ T4 w 1944"/>
                <a:gd name="T6" fmla="+- 0 1817 1572"/>
                <a:gd name="T7" fmla="*/ 1817 h 1913"/>
                <a:gd name="T8" fmla="+- 0 6604 6571"/>
                <a:gd name="T9" fmla="*/ T8 w 1944"/>
                <a:gd name="T10" fmla="+- 0 1750 1572"/>
                <a:gd name="T11" fmla="*/ 1750 h 1913"/>
                <a:gd name="T12" fmla="+- 0 6641 6571"/>
                <a:gd name="T13" fmla="*/ T12 w 1944"/>
                <a:gd name="T14" fmla="+- 0 1691 1572"/>
                <a:gd name="T15" fmla="*/ 1691 h 1913"/>
                <a:gd name="T16" fmla="+- 0 6691 6571"/>
                <a:gd name="T17" fmla="*/ T16 w 1944"/>
                <a:gd name="T18" fmla="+- 0 1642 1572"/>
                <a:gd name="T19" fmla="*/ 1642 h 1913"/>
                <a:gd name="T20" fmla="+- 0 6750 6571"/>
                <a:gd name="T21" fmla="*/ T20 w 1944"/>
                <a:gd name="T22" fmla="+- 0 1604 1572"/>
                <a:gd name="T23" fmla="*/ 1604 h 1913"/>
                <a:gd name="T24" fmla="+- 0 6817 6571"/>
                <a:gd name="T25" fmla="*/ T24 w 1944"/>
                <a:gd name="T26" fmla="+- 0 1580 1572"/>
                <a:gd name="T27" fmla="*/ 1580 h 1913"/>
                <a:gd name="T28" fmla="+- 0 6890 6571"/>
                <a:gd name="T29" fmla="*/ T28 w 1944"/>
                <a:gd name="T30" fmla="+- 0 1572 1572"/>
                <a:gd name="T31" fmla="*/ 1572 h 1913"/>
                <a:gd name="T32" fmla="+- 0 8196 6571"/>
                <a:gd name="T33" fmla="*/ T32 w 1944"/>
                <a:gd name="T34" fmla="+- 0 1572 1572"/>
                <a:gd name="T35" fmla="*/ 1572 h 1913"/>
                <a:gd name="T36" fmla="+- 0 8269 6571"/>
                <a:gd name="T37" fmla="*/ T36 w 1944"/>
                <a:gd name="T38" fmla="+- 0 1580 1572"/>
                <a:gd name="T39" fmla="*/ 1580 h 1913"/>
                <a:gd name="T40" fmla="+- 0 8336 6571"/>
                <a:gd name="T41" fmla="*/ T40 w 1944"/>
                <a:gd name="T42" fmla="+- 0 1604 1572"/>
                <a:gd name="T43" fmla="*/ 1604 h 1913"/>
                <a:gd name="T44" fmla="+- 0 8396 6571"/>
                <a:gd name="T45" fmla="*/ T44 w 1944"/>
                <a:gd name="T46" fmla="+- 0 1642 1572"/>
                <a:gd name="T47" fmla="*/ 1642 h 1913"/>
                <a:gd name="T48" fmla="+- 0 8445 6571"/>
                <a:gd name="T49" fmla="*/ T48 w 1944"/>
                <a:gd name="T50" fmla="+- 0 1691 1572"/>
                <a:gd name="T51" fmla="*/ 1691 h 1913"/>
                <a:gd name="T52" fmla="+- 0 8483 6571"/>
                <a:gd name="T53" fmla="*/ T52 w 1944"/>
                <a:gd name="T54" fmla="+- 0 1750 1572"/>
                <a:gd name="T55" fmla="*/ 1750 h 1913"/>
                <a:gd name="T56" fmla="+- 0 8507 6571"/>
                <a:gd name="T57" fmla="*/ T56 w 1944"/>
                <a:gd name="T58" fmla="+- 0 1817 1572"/>
                <a:gd name="T59" fmla="*/ 1817 h 1913"/>
                <a:gd name="T60" fmla="+- 0 8515 6571"/>
                <a:gd name="T61" fmla="*/ T60 w 1944"/>
                <a:gd name="T62" fmla="+- 0 1890 1572"/>
                <a:gd name="T63" fmla="*/ 1890 h 1913"/>
                <a:gd name="T64" fmla="+- 0 8515 6571"/>
                <a:gd name="T65" fmla="*/ T64 w 1944"/>
                <a:gd name="T66" fmla="+- 0 3166 1572"/>
                <a:gd name="T67" fmla="*/ 3166 h 1913"/>
                <a:gd name="T68" fmla="+- 0 8507 6571"/>
                <a:gd name="T69" fmla="*/ T68 w 1944"/>
                <a:gd name="T70" fmla="+- 0 3239 1572"/>
                <a:gd name="T71" fmla="*/ 3239 h 1913"/>
                <a:gd name="T72" fmla="+- 0 8483 6571"/>
                <a:gd name="T73" fmla="*/ T72 w 1944"/>
                <a:gd name="T74" fmla="+- 0 3306 1572"/>
                <a:gd name="T75" fmla="*/ 3306 h 1913"/>
                <a:gd name="T76" fmla="+- 0 8445 6571"/>
                <a:gd name="T77" fmla="*/ T76 w 1944"/>
                <a:gd name="T78" fmla="+- 0 3365 1572"/>
                <a:gd name="T79" fmla="*/ 3365 h 1913"/>
                <a:gd name="T80" fmla="+- 0 8396 6571"/>
                <a:gd name="T81" fmla="*/ T80 w 1944"/>
                <a:gd name="T82" fmla="+- 0 3414 1572"/>
                <a:gd name="T83" fmla="*/ 3414 h 1913"/>
                <a:gd name="T84" fmla="+- 0 8336 6571"/>
                <a:gd name="T85" fmla="*/ T84 w 1944"/>
                <a:gd name="T86" fmla="+- 0 3452 1572"/>
                <a:gd name="T87" fmla="*/ 3452 h 1913"/>
                <a:gd name="T88" fmla="+- 0 8269 6571"/>
                <a:gd name="T89" fmla="*/ T88 w 1944"/>
                <a:gd name="T90" fmla="+- 0 3476 1572"/>
                <a:gd name="T91" fmla="*/ 3476 h 1913"/>
                <a:gd name="T92" fmla="+- 0 8196 6571"/>
                <a:gd name="T93" fmla="*/ T92 w 1944"/>
                <a:gd name="T94" fmla="+- 0 3484 1572"/>
                <a:gd name="T95" fmla="*/ 3484 h 1913"/>
                <a:gd name="T96" fmla="+- 0 6890 6571"/>
                <a:gd name="T97" fmla="*/ T96 w 1944"/>
                <a:gd name="T98" fmla="+- 0 3484 1572"/>
                <a:gd name="T99" fmla="*/ 3484 h 1913"/>
                <a:gd name="T100" fmla="+- 0 6817 6571"/>
                <a:gd name="T101" fmla="*/ T100 w 1944"/>
                <a:gd name="T102" fmla="+- 0 3476 1572"/>
                <a:gd name="T103" fmla="*/ 3476 h 1913"/>
                <a:gd name="T104" fmla="+- 0 6750 6571"/>
                <a:gd name="T105" fmla="*/ T104 w 1944"/>
                <a:gd name="T106" fmla="+- 0 3452 1572"/>
                <a:gd name="T107" fmla="*/ 3452 h 1913"/>
                <a:gd name="T108" fmla="+- 0 6691 6571"/>
                <a:gd name="T109" fmla="*/ T108 w 1944"/>
                <a:gd name="T110" fmla="+- 0 3414 1572"/>
                <a:gd name="T111" fmla="*/ 3414 h 1913"/>
                <a:gd name="T112" fmla="+- 0 6641 6571"/>
                <a:gd name="T113" fmla="*/ T112 w 1944"/>
                <a:gd name="T114" fmla="+- 0 3365 1572"/>
                <a:gd name="T115" fmla="*/ 3365 h 1913"/>
                <a:gd name="T116" fmla="+- 0 6604 6571"/>
                <a:gd name="T117" fmla="*/ T116 w 1944"/>
                <a:gd name="T118" fmla="+- 0 3306 1572"/>
                <a:gd name="T119" fmla="*/ 3306 h 1913"/>
                <a:gd name="T120" fmla="+- 0 6580 6571"/>
                <a:gd name="T121" fmla="*/ T120 w 1944"/>
                <a:gd name="T122" fmla="+- 0 3239 1572"/>
                <a:gd name="T123" fmla="*/ 3239 h 1913"/>
                <a:gd name="T124" fmla="+- 0 6571 6571"/>
                <a:gd name="T125" fmla="*/ T124 w 1944"/>
                <a:gd name="T126" fmla="+- 0 3166 1572"/>
                <a:gd name="T127" fmla="*/ 3166 h 1913"/>
                <a:gd name="T128" fmla="+- 0 6571 6571"/>
                <a:gd name="T129" fmla="*/ T128 w 1944"/>
                <a:gd name="T130" fmla="+- 0 1890 1572"/>
                <a:gd name="T131" fmla="*/ 1890 h 19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1913">
                  <a:moveTo>
                    <a:pt x="0" y="318"/>
                  </a:moveTo>
                  <a:lnTo>
                    <a:pt x="9" y="245"/>
                  </a:lnTo>
                  <a:lnTo>
                    <a:pt x="33" y="178"/>
                  </a:lnTo>
                  <a:lnTo>
                    <a:pt x="70" y="119"/>
                  </a:lnTo>
                  <a:lnTo>
                    <a:pt x="120" y="70"/>
                  </a:lnTo>
                  <a:lnTo>
                    <a:pt x="179" y="32"/>
                  </a:lnTo>
                  <a:lnTo>
                    <a:pt x="246" y="8"/>
                  </a:lnTo>
                  <a:lnTo>
                    <a:pt x="319" y="0"/>
                  </a:lnTo>
                  <a:lnTo>
                    <a:pt x="1625" y="0"/>
                  </a:lnTo>
                  <a:lnTo>
                    <a:pt x="1698" y="8"/>
                  </a:lnTo>
                  <a:lnTo>
                    <a:pt x="1765" y="32"/>
                  </a:lnTo>
                  <a:lnTo>
                    <a:pt x="1825" y="70"/>
                  </a:lnTo>
                  <a:lnTo>
                    <a:pt x="1874" y="119"/>
                  </a:lnTo>
                  <a:lnTo>
                    <a:pt x="1912" y="178"/>
                  </a:lnTo>
                  <a:lnTo>
                    <a:pt x="1936" y="245"/>
                  </a:lnTo>
                  <a:lnTo>
                    <a:pt x="1944" y="318"/>
                  </a:lnTo>
                  <a:lnTo>
                    <a:pt x="1944" y="1594"/>
                  </a:lnTo>
                  <a:lnTo>
                    <a:pt x="1936" y="1667"/>
                  </a:lnTo>
                  <a:lnTo>
                    <a:pt x="1912" y="1734"/>
                  </a:lnTo>
                  <a:lnTo>
                    <a:pt x="1874" y="1793"/>
                  </a:lnTo>
                  <a:lnTo>
                    <a:pt x="1825" y="1842"/>
                  </a:lnTo>
                  <a:lnTo>
                    <a:pt x="1765" y="1880"/>
                  </a:lnTo>
                  <a:lnTo>
                    <a:pt x="1698" y="1904"/>
                  </a:lnTo>
                  <a:lnTo>
                    <a:pt x="1625" y="1912"/>
                  </a:lnTo>
                  <a:lnTo>
                    <a:pt x="319" y="1912"/>
                  </a:lnTo>
                  <a:lnTo>
                    <a:pt x="246" y="1904"/>
                  </a:lnTo>
                  <a:lnTo>
                    <a:pt x="179" y="1880"/>
                  </a:lnTo>
                  <a:lnTo>
                    <a:pt x="120" y="1842"/>
                  </a:lnTo>
                  <a:lnTo>
                    <a:pt x="70" y="1793"/>
                  </a:lnTo>
                  <a:lnTo>
                    <a:pt x="33" y="1734"/>
                  </a:lnTo>
                  <a:lnTo>
                    <a:pt x="9" y="1667"/>
                  </a:lnTo>
                  <a:lnTo>
                    <a:pt x="0" y="1594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25400">
              <a:solidFill>
                <a:srgbClr val="28AE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4" name="Text Box 521"/>
            <p:cNvSpPr txBox="1">
              <a:spLocks noChangeArrowheads="1"/>
            </p:cNvSpPr>
            <p:nvPr/>
          </p:nvSpPr>
          <p:spPr bwMode="auto">
            <a:xfrm>
              <a:off x="6571" y="2118"/>
              <a:ext cx="1984" cy="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2560" marR="161290" algn="ctr">
                <a:lnSpc>
                  <a:spcPts val="1815"/>
                </a:lnSpc>
                <a:spcBef>
                  <a:spcPts val="1045"/>
                </a:spcBef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2025</a:t>
              </a:r>
            </a:p>
            <a:p>
              <a:pPr marL="162560" marR="16002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0020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1 138,0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0020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5" name="Group 517"/>
          <p:cNvGrpSpPr>
            <a:grpSpLocks/>
          </p:cNvGrpSpPr>
          <p:nvPr/>
        </p:nvGrpSpPr>
        <p:grpSpPr bwMode="auto">
          <a:xfrm>
            <a:off x="5504180" y="1561304"/>
            <a:ext cx="1259840" cy="1850920"/>
            <a:chOff x="8668" y="851"/>
            <a:chExt cx="1984" cy="2653"/>
          </a:xfrm>
        </p:grpSpPr>
        <p:sp>
          <p:nvSpPr>
            <p:cNvPr id="16" name="Freeform 519"/>
            <p:cNvSpPr>
              <a:spLocks/>
            </p:cNvSpPr>
            <p:nvPr/>
          </p:nvSpPr>
          <p:spPr bwMode="auto">
            <a:xfrm>
              <a:off x="8688" y="851"/>
              <a:ext cx="1944" cy="2633"/>
            </a:xfrm>
            <a:custGeom>
              <a:avLst/>
              <a:gdLst>
                <a:gd name="T0" fmla="+- 0 8688 8688"/>
                <a:gd name="T1" fmla="*/ T0 w 1944"/>
                <a:gd name="T2" fmla="+- 0 1175 852"/>
                <a:gd name="T3" fmla="*/ 1175 h 2633"/>
                <a:gd name="T4" fmla="+- 0 8697 8688"/>
                <a:gd name="T5" fmla="*/ T4 w 1944"/>
                <a:gd name="T6" fmla="+- 0 1101 852"/>
                <a:gd name="T7" fmla="*/ 1101 h 2633"/>
                <a:gd name="T8" fmla="+- 0 8721 8688"/>
                <a:gd name="T9" fmla="*/ T8 w 1944"/>
                <a:gd name="T10" fmla="+- 0 1033 852"/>
                <a:gd name="T11" fmla="*/ 1033 h 2633"/>
                <a:gd name="T12" fmla="+- 0 8760 8688"/>
                <a:gd name="T13" fmla="*/ T12 w 1944"/>
                <a:gd name="T14" fmla="+- 0 973 852"/>
                <a:gd name="T15" fmla="*/ 973 h 2633"/>
                <a:gd name="T16" fmla="+- 0 8810 8688"/>
                <a:gd name="T17" fmla="*/ T16 w 1944"/>
                <a:gd name="T18" fmla="+- 0 923 852"/>
                <a:gd name="T19" fmla="*/ 923 h 2633"/>
                <a:gd name="T20" fmla="+- 0 8870 8688"/>
                <a:gd name="T21" fmla="*/ T20 w 1944"/>
                <a:gd name="T22" fmla="+- 0 884 852"/>
                <a:gd name="T23" fmla="*/ 884 h 2633"/>
                <a:gd name="T24" fmla="+- 0 8938 8688"/>
                <a:gd name="T25" fmla="*/ T24 w 1944"/>
                <a:gd name="T26" fmla="+- 0 860 852"/>
                <a:gd name="T27" fmla="*/ 860 h 2633"/>
                <a:gd name="T28" fmla="+- 0 9012 8688"/>
                <a:gd name="T29" fmla="*/ T28 w 1944"/>
                <a:gd name="T30" fmla="+- 0 852 852"/>
                <a:gd name="T31" fmla="*/ 852 h 2633"/>
                <a:gd name="T32" fmla="+- 0 10308 8688"/>
                <a:gd name="T33" fmla="*/ T32 w 1944"/>
                <a:gd name="T34" fmla="+- 0 852 852"/>
                <a:gd name="T35" fmla="*/ 852 h 2633"/>
                <a:gd name="T36" fmla="+- 0 10383 8688"/>
                <a:gd name="T37" fmla="*/ T36 w 1944"/>
                <a:gd name="T38" fmla="+- 0 860 852"/>
                <a:gd name="T39" fmla="*/ 860 h 2633"/>
                <a:gd name="T40" fmla="+- 0 10451 8688"/>
                <a:gd name="T41" fmla="*/ T40 w 1944"/>
                <a:gd name="T42" fmla="+- 0 884 852"/>
                <a:gd name="T43" fmla="*/ 884 h 2633"/>
                <a:gd name="T44" fmla="+- 0 10511 8688"/>
                <a:gd name="T45" fmla="*/ T44 w 1944"/>
                <a:gd name="T46" fmla="+- 0 923 852"/>
                <a:gd name="T47" fmla="*/ 923 h 2633"/>
                <a:gd name="T48" fmla="+- 0 10561 8688"/>
                <a:gd name="T49" fmla="*/ T48 w 1944"/>
                <a:gd name="T50" fmla="+- 0 973 852"/>
                <a:gd name="T51" fmla="*/ 973 h 2633"/>
                <a:gd name="T52" fmla="+- 0 10599 8688"/>
                <a:gd name="T53" fmla="*/ T52 w 1944"/>
                <a:gd name="T54" fmla="+- 0 1033 852"/>
                <a:gd name="T55" fmla="*/ 1033 h 2633"/>
                <a:gd name="T56" fmla="+- 0 10624 8688"/>
                <a:gd name="T57" fmla="*/ T56 w 1944"/>
                <a:gd name="T58" fmla="+- 0 1101 852"/>
                <a:gd name="T59" fmla="*/ 1101 h 2633"/>
                <a:gd name="T60" fmla="+- 0 10632 8688"/>
                <a:gd name="T61" fmla="*/ T60 w 1944"/>
                <a:gd name="T62" fmla="+- 0 1175 852"/>
                <a:gd name="T63" fmla="*/ 1175 h 2633"/>
                <a:gd name="T64" fmla="+- 0 10632 8688"/>
                <a:gd name="T65" fmla="*/ T64 w 1944"/>
                <a:gd name="T66" fmla="+- 0 3161 852"/>
                <a:gd name="T67" fmla="*/ 3161 h 2633"/>
                <a:gd name="T68" fmla="+- 0 10624 8688"/>
                <a:gd name="T69" fmla="*/ T68 w 1944"/>
                <a:gd name="T70" fmla="+- 0 3235 852"/>
                <a:gd name="T71" fmla="*/ 3235 h 2633"/>
                <a:gd name="T72" fmla="+- 0 10599 8688"/>
                <a:gd name="T73" fmla="*/ T72 w 1944"/>
                <a:gd name="T74" fmla="+- 0 3303 852"/>
                <a:gd name="T75" fmla="*/ 3303 h 2633"/>
                <a:gd name="T76" fmla="+- 0 10561 8688"/>
                <a:gd name="T77" fmla="*/ T76 w 1944"/>
                <a:gd name="T78" fmla="+- 0 3363 852"/>
                <a:gd name="T79" fmla="*/ 3363 h 2633"/>
                <a:gd name="T80" fmla="+- 0 10511 8688"/>
                <a:gd name="T81" fmla="*/ T80 w 1944"/>
                <a:gd name="T82" fmla="+- 0 3413 852"/>
                <a:gd name="T83" fmla="*/ 3413 h 2633"/>
                <a:gd name="T84" fmla="+- 0 10451 8688"/>
                <a:gd name="T85" fmla="*/ T84 w 1944"/>
                <a:gd name="T86" fmla="+- 0 3451 852"/>
                <a:gd name="T87" fmla="*/ 3451 h 2633"/>
                <a:gd name="T88" fmla="+- 0 10383 8688"/>
                <a:gd name="T89" fmla="*/ T88 w 1944"/>
                <a:gd name="T90" fmla="+- 0 3476 852"/>
                <a:gd name="T91" fmla="*/ 3476 h 2633"/>
                <a:gd name="T92" fmla="+- 0 10308 8688"/>
                <a:gd name="T93" fmla="*/ T92 w 1944"/>
                <a:gd name="T94" fmla="+- 0 3484 852"/>
                <a:gd name="T95" fmla="*/ 3484 h 2633"/>
                <a:gd name="T96" fmla="+- 0 9012 8688"/>
                <a:gd name="T97" fmla="*/ T96 w 1944"/>
                <a:gd name="T98" fmla="+- 0 3484 852"/>
                <a:gd name="T99" fmla="*/ 3484 h 2633"/>
                <a:gd name="T100" fmla="+- 0 8938 8688"/>
                <a:gd name="T101" fmla="*/ T100 w 1944"/>
                <a:gd name="T102" fmla="+- 0 3476 852"/>
                <a:gd name="T103" fmla="*/ 3476 h 2633"/>
                <a:gd name="T104" fmla="+- 0 8870 8688"/>
                <a:gd name="T105" fmla="*/ T104 w 1944"/>
                <a:gd name="T106" fmla="+- 0 3451 852"/>
                <a:gd name="T107" fmla="*/ 3451 h 2633"/>
                <a:gd name="T108" fmla="+- 0 8810 8688"/>
                <a:gd name="T109" fmla="*/ T108 w 1944"/>
                <a:gd name="T110" fmla="+- 0 3413 852"/>
                <a:gd name="T111" fmla="*/ 3413 h 2633"/>
                <a:gd name="T112" fmla="+- 0 8760 8688"/>
                <a:gd name="T113" fmla="*/ T112 w 1944"/>
                <a:gd name="T114" fmla="+- 0 3363 852"/>
                <a:gd name="T115" fmla="*/ 3363 h 2633"/>
                <a:gd name="T116" fmla="+- 0 8721 8688"/>
                <a:gd name="T117" fmla="*/ T116 w 1944"/>
                <a:gd name="T118" fmla="+- 0 3303 852"/>
                <a:gd name="T119" fmla="*/ 3303 h 2633"/>
                <a:gd name="T120" fmla="+- 0 8697 8688"/>
                <a:gd name="T121" fmla="*/ T120 w 1944"/>
                <a:gd name="T122" fmla="+- 0 3235 852"/>
                <a:gd name="T123" fmla="*/ 3235 h 2633"/>
                <a:gd name="T124" fmla="+- 0 8688 8688"/>
                <a:gd name="T125" fmla="*/ T124 w 1944"/>
                <a:gd name="T126" fmla="+- 0 3161 852"/>
                <a:gd name="T127" fmla="*/ 3161 h 2633"/>
                <a:gd name="T128" fmla="+- 0 8688 8688"/>
                <a:gd name="T129" fmla="*/ T128 w 1944"/>
                <a:gd name="T130" fmla="+- 0 1175 852"/>
                <a:gd name="T131" fmla="*/ 1175 h 26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633">
                  <a:moveTo>
                    <a:pt x="0" y="323"/>
                  </a:moveTo>
                  <a:lnTo>
                    <a:pt x="9" y="249"/>
                  </a:lnTo>
                  <a:lnTo>
                    <a:pt x="33" y="181"/>
                  </a:lnTo>
                  <a:lnTo>
                    <a:pt x="72" y="121"/>
                  </a:lnTo>
                  <a:lnTo>
                    <a:pt x="122" y="71"/>
                  </a:lnTo>
                  <a:lnTo>
                    <a:pt x="182" y="32"/>
                  </a:lnTo>
                  <a:lnTo>
                    <a:pt x="250" y="8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5" y="8"/>
                  </a:lnTo>
                  <a:lnTo>
                    <a:pt x="1763" y="32"/>
                  </a:lnTo>
                  <a:lnTo>
                    <a:pt x="1823" y="71"/>
                  </a:lnTo>
                  <a:lnTo>
                    <a:pt x="1873" y="121"/>
                  </a:lnTo>
                  <a:lnTo>
                    <a:pt x="1911" y="181"/>
                  </a:lnTo>
                  <a:lnTo>
                    <a:pt x="1936" y="249"/>
                  </a:lnTo>
                  <a:lnTo>
                    <a:pt x="1944" y="323"/>
                  </a:lnTo>
                  <a:lnTo>
                    <a:pt x="1944" y="2309"/>
                  </a:lnTo>
                  <a:lnTo>
                    <a:pt x="1936" y="2383"/>
                  </a:lnTo>
                  <a:lnTo>
                    <a:pt x="1911" y="2451"/>
                  </a:lnTo>
                  <a:lnTo>
                    <a:pt x="1873" y="2511"/>
                  </a:lnTo>
                  <a:lnTo>
                    <a:pt x="1823" y="2561"/>
                  </a:lnTo>
                  <a:lnTo>
                    <a:pt x="1763" y="2599"/>
                  </a:lnTo>
                  <a:lnTo>
                    <a:pt x="1695" y="2624"/>
                  </a:lnTo>
                  <a:lnTo>
                    <a:pt x="1620" y="2632"/>
                  </a:lnTo>
                  <a:lnTo>
                    <a:pt x="324" y="2632"/>
                  </a:lnTo>
                  <a:lnTo>
                    <a:pt x="250" y="2624"/>
                  </a:lnTo>
                  <a:lnTo>
                    <a:pt x="182" y="2599"/>
                  </a:lnTo>
                  <a:lnTo>
                    <a:pt x="122" y="2561"/>
                  </a:lnTo>
                  <a:lnTo>
                    <a:pt x="72" y="2511"/>
                  </a:lnTo>
                  <a:lnTo>
                    <a:pt x="33" y="2451"/>
                  </a:lnTo>
                  <a:lnTo>
                    <a:pt x="9" y="2383"/>
                  </a:lnTo>
                  <a:lnTo>
                    <a:pt x="0" y="2309"/>
                  </a:lnTo>
                  <a:lnTo>
                    <a:pt x="0" y="323"/>
                  </a:lnTo>
                  <a:close/>
                </a:path>
              </a:pathLst>
            </a:custGeom>
            <a:noFill/>
            <a:ln w="25400">
              <a:solidFill>
                <a:srgbClr val="28AE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7" name="Text Box 518"/>
            <p:cNvSpPr txBox="1">
              <a:spLocks noChangeArrowheads="1"/>
            </p:cNvSpPr>
            <p:nvPr/>
          </p:nvSpPr>
          <p:spPr bwMode="auto">
            <a:xfrm>
              <a:off x="8668" y="896"/>
              <a:ext cx="1984" cy="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1290" algn="ctr">
                <a:lnSpc>
                  <a:spcPts val="1815"/>
                </a:lnSpc>
                <a:spcBef>
                  <a:spcPts val="990"/>
                </a:spcBef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2026</a:t>
              </a:r>
            </a:p>
            <a:p>
              <a:pPr marL="162560" marR="159385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666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5938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ru-RU" sz="2200" b="1" spc="-5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r>
                <a:rPr lang="ru-RU" sz="2200" b="1" spc="-5" dirty="0">
                  <a:solidFill>
                    <a:srgbClr val="006666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029,3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1290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рублей</a:t>
              </a:r>
              <a:endParaRPr lang="ru-RU" sz="11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60798" y="967881"/>
            <a:ext cx="597330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Как меняются расходы в расчете на одного жителя городского округа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Семеновский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127000" y="3073594"/>
            <a:ext cx="663702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421929"/>
              </p:ext>
            </p:extLst>
          </p:nvPr>
        </p:nvGraphicFramePr>
        <p:xfrm>
          <a:off x="127000" y="3999899"/>
          <a:ext cx="6604000" cy="25941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17810">
                  <a:extLst>
                    <a:ext uri="{9D8B030D-6E8A-4147-A177-3AD203B41FA5}">
                      <a16:colId xmlns:a16="http://schemas.microsoft.com/office/drawing/2014/main" val="3496257158"/>
                    </a:ext>
                  </a:extLst>
                </a:gridCol>
                <a:gridCol w="786190">
                  <a:extLst>
                    <a:ext uri="{9D8B030D-6E8A-4147-A177-3AD203B41FA5}">
                      <a16:colId xmlns:a16="http://schemas.microsoft.com/office/drawing/2014/main" val="1727040697"/>
                    </a:ext>
                  </a:extLst>
                </a:gridCol>
              </a:tblGrid>
              <a:tr h="241343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Индикаторы</a:t>
                      </a:r>
                      <a:r>
                        <a:rPr lang="ru-RU" sz="1400" spc="17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достижения</a:t>
                      </a:r>
                      <a:r>
                        <a:rPr lang="ru-RU" sz="1400" spc="19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целей </a:t>
                      </a:r>
                      <a:r>
                        <a:rPr lang="ru-RU" sz="1400" spc="-29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программы: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9266551"/>
                  </a:ext>
                </a:extLst>
              </a:tr>
              <a:tr h="194739">
                <a:tc>
                  <a:txBody>
                    <a:bodyPr/>
                    <a:lstStyle/>
                    <a:p>
                      <a:pPr marR="62865" algn="just">
                        <a:lnSpc>
                          <a:spcPct val="98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Индекс</a:t>
                      </a:r>
                      <a:r>
                        <a:rPr lang="ru-RU" sz="12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производства</a:t>
                      </a:r>
                      <a:r>
                        <a:rPr lang="ru-RU" sz="12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продукции</a:t>
                      </a:r>
                      <a:r>
                        <a:rPr lang="ru-RU" sz="1200" spc="-37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сельского хозяйства в хозяйствах всех</a:t>
                      </a:r>
                      <a:r>
                        <a:rPr lang="ru-RU" sz="1200" spc="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категорий</a:t>
                      </a:r>
                      <a:r>
                        <a:rPr lang="ru-RU" sz="1200" spc="-6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(в</a:t>
                      </a:r>
                      <a:r>
                        <a:rPr lang="ru-RU" sz="1200" spc="-3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сопоставимых</a:t>
                      </a:r>
                      <a:r>
                        <a:rPr lang="ru-RU" sz="1200" spc="-8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ценах),</a:t>
                      </a:r>
                    </a:p>
                    <a:p>
                      <a:pPr algn="just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100,5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249307"/>
                  </a:ext>
                </a:extLst>
              </a:tr>
              <a:tr h="245056">
                <a:tc>
                  <a:txBody>
                    <a:bodyPr/>
                    <a:lstStyle/>
                    <a:p>
                      <a:pPr>
                        <a:lnSpc>
                          <a:spcPts val="133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100,5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3135386"/>
                  </a:ext>
                </a:extLst>
              </a:tr>
              <a:tr h="245056">
                <a:tc>
                  <a:txBody>
                    <a:bodyPr/>
                    <a:lstStyle/>
                    <a:p>
                      <a:pPr marR="60325">
                        <a:lnSpc>
                          <a:spcPct val="98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Индекс</a:t>
                      </a:r>
                      <a:r>
                        <a:rPr lang="ru-RU" sz="1200" spc="2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физического</a:t>
                      </a:r>
                      <a:r>
                        <a:rPr lang="ru-RU" sz="1200" spc="3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объема</a:t>
                      </a:r>
                      <a:r>
                        <a:rPr lang="ru-RU" sz="1200" spc="2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инвестиций</a:t>
                      </a:r>
                      <a:r>
                        <a:rPr lang="ru-RU" sz="1200" spc="-37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200" spc="-2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основной</a:t>
                      </a:r>
                      <a:r>
                        <a:rPr lang="ru-RU" sz="1200" spc="-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капитал</a:t>
                      </a:r>
                      <a:r>
                        <a:rPr lang="ru-RU" sz="1200" spc="-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сельского</a:t>
                      </a:r>
                      <a:r>
                        <a:rPr lang="ru-RU" sz="1200" spc="-3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хозяйства,</a:t>
                      </a:r>
                    </a:p>
                    <a:p>
                      <a:pPr>
                        <a:lnSpc>
                          <a:spcPts val="11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100,0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6986719"/>
                  </a:ext>
                </a:extLst>
              </a:tr>
              <a:tr h="245056">
                <a:tc>
                  <a:txBody>
                    <a:bodyPr/>
                    <a:lstStyle/>
                    <a:p>
                      <a:pPr marR="62865" algn="just">
                        <a:lnSpc>
                          <a:spcPct val="98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tabLst>
                          <a:tab pos="2456815" algn="l"/>
                        </a:tabLs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Уровень рентабельности сельскохозяйственных организаций %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588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3035586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 marR="62865" algn="just">
                        <a:lnSpc>
                          <a:spcPct val="98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Стоимость валовой сельскохозяйственной продукции в действующих ценах в хозяйствах всех категорий млн. руб.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just">
                        <a:lnSpc>
                          <a:spcPts val="11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5880" algn="ctr"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1 083,0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640528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386921"/>
              </p:ext>
            </p:extLst>
          </p:nvPr>
        </p:nvGraphicFramePr>
        <p:xfrm>
          <a:off x="115261" y="6503415"/>
          <a:ext cx="6615739" cy="25550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15739">
                  <a:extLst>
                    <a:ext uri="{9D8B030D-6E8A-4147-A177-3AD203B41FA5}">
                      <a16:colId xmlns:a16="http://schemas.microsoft.com/office/drawing/2014/main" val="2398804571"/>
                    </a:ext>
                  </a:extLst>
                </a:gridCol>
              </a:tblGrid>
              <a:tr h="338040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непосредственных результатов Программы: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81182140"/>
                  </a:ext>
                </a:extLst>
              </a:tr>
              <a:tr h="362760"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Валовой сбор зерновых и зернобобовых культур на конечную дату реализации программы достигнет 3840,0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2896592"/>
                  </a:ext>
                </a:extLst>
              </a:tr>
              <a:tr h="362760"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Валовой сбор льноволокна и пеньковолокна к 2024 году составит 157,0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0877785"/>
                  </a:ext>
                </a:extLst>
              </a:tr>
              <a:tr h="362760"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Валовой сбор картофеля достигнет показателя в 354,0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3248333"/>
                  </a:ext>
                </a:extLst>
              </a:tr>
              <a:tr h="362760"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Валовой сбор овощей открытого грунта на конечную дату реализации программы достигнет 252,0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7651564"/>
                  </a:ext>
                </a:extLst>
              </a:tr>
              <a:tr h="362760"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Производство скота и птицы на убой (в живом весе) составит 541,0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rgbClr val="F3FBFB">
                            <a:alpha val="36000"/>
                          </a:srgbClr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  <a:gs pos="100000">
                          <a:srgbClr val="F3FBF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9026718"/>
                  </a:ext>
                </a:extLst>
              </a:tr>
              <a:tr h="362760"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Производство молока на конечную дату реализации программы составит 11 000,0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1041859"/>
                  </a:ext>
                </a:extLst>
              </a:tr>
            </a:tbl>
          </a:graphicData>
        </a:graphic>
      </p:graphicFrame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43A307DD-0C57-0045-3732-C881B459B4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51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283478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505057"/>
              </p:ext>
            </p:extLst>
          </p:nvPr>
        </p:nvGraphicFramePr>
        <p:xfrm>
          <a:off x="76200" y="1213029"/>
          <a:ext cx="6705599" cy="78289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44625">
                  <a:extLst>
                    <a:ext uri="{9D8B030D-6E8A-4147-A177-3AD203B41FA5}">
                      <a16:colId xmlns:a16="http://schemas.microsoft.com/office/drawing/2014/main" val="4139062177"/>
                    </a:ext>
                  </a:extLst>
                </a:gridCol>
                <a:gridCol w="938784">
                  <a:extLst>
                    <a:ext uri="{9D8B030D-6E8A-4147-A177-3AD203B41FA5}">
                      <a16:colId xmlns:a16="http://schemas.microsoft.com/office/drawing/2014/main" val="4101017116"/>
                    </a:ext>
                  </a:extLst>
                </a:gridCol>
                <a:gridCol w="850391">
                  <a:extLst>
                    <a:ext uri="{9D8B030D-6E8A-4147-A177-3AD203B41FA5}">
                      <a16:colId xmlns:a16="http://schemas.microsoft.com/office/drawing/2014/main" val="5885567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897825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150109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74642419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991351419"/>
                    </a:ext>
                  </a:extLst>
                </a:gridCol>
              </a:tblGrid>
              <a:tr h="802027"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87705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700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606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700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22606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700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22606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7005" indent="40640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sz="1200" spc="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en-US" sz="12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году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700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20701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700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207010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55623049"/>
                  </a:ext>
                </a:extLst>
              </a:tr>
              <a:tr h="726364">
                <a:tc>
                  <a:txBody>
                    <a:bodyPr/>
                    <a:lstStyle/>
                    <a:p>
                      <a:pPr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агропромышленного комплекса   городского округа Семеновский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50 050,9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47 727,2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48 966,6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854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  102,6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50 412,5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45 081,7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0032728"/>
                  </a:ext>
                </a:extLst>
              </a:tr>
              <a:tr h="573784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отраслей агропромышленного комплекса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" marR="73025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40 361,0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36 538,7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33 714,8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92,3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37 669,4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37 077,3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8280566"/>
                  </a:ext>
                </a:extLst>
              </a:tr>
              <a:tr h="983618"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Техническая и технологическая модернизация, инновационное развитие (субсидирование части затрат)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3 809,6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4 530,1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1 981,9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87325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43,8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3660" marR="7366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1 981,9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5565" marR="78105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1 981,9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6494404"/>
                  </a:ext>
                </a:extLst>
              </a:tr>
              <a:tr h="822490">
                <a:tc>
                  <a:txBody>
                    <a:bodyPr/>
                    <a:lstStyle/>
                    <a:p>
                      <a:pPr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Стимулирование инвестиционной деятельности в агропромышленном комплексе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1 942,5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1 785,0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1 435,3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80,4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753,3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753,3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93124969"/>
                  </a:ext>
                </a:extLst>
              </a:tr>
              <a:tr h="2579702">
                <a:tc>
                  <a:txBody>
                    <a:bodyPr/>
                    <a:lstStyle/>
                    <a:p>
                      <a:pPr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конкурсов с целью повышения заин-тересованности в расп-ространении передового опыта в агропромышленном комплексе и улучшении результатов деятельности по производству, пере-работке и хранению сельско-хозяйственной продукции, оказанию услуг и выполнению работ для сельскохозяйственных организаций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" marR="73025" algn="ctr">
                        <a:spcBef>
                          <a:spcPts val="11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90,0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166,7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5871163"/>
                  </a:ext>
                </a:extLst>
              </a:tr>
              <a:tr h="500347"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«Обеспечение реализации муниципальной программы»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 marR="73025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3 847,8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4295" marR="730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4 783,4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74295" marR="730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5 231,7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873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         109,4    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5 119,2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5 119,2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95500996"/>
                  </a:ext>
                </a:extLst>
              </a:tr>
              <a:tr h="785295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Комплексное развитие сельских территорий городского округа Семеновский Нижегородской области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 marR="730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730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6 452,9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0,0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4 738,7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0,0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67727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" y="127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агропромышленного комплекса городского округа Семеновский Нижегородской Области» </a:t>
            </a:r>
          </a:p>
          <a:p>
            <a:pPr algn="ctr"/>
            <a:r>
              <a:rPr lang="ru-RU" b="1" dirty="0">
                <a:solidFill>
                  <a:srgbClr val="00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2015-2024 годы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102379-155D-D82B-4C84-8102F62428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52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183600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lumMod val="5000"/>
                <a:lumOff val="95000"/>
              </a:schemeClr>
            </a:gs>
            <a:gs pos="74000">
              <a:srgbClr val="FFFDFB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9549" y="-2247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«Комплексное благоустройство и развитие дорожного хозяйства городского округа Семеновский»                            на 2018-2025годы </a:t>
            </a:r>
          </a:p>
        </p:txBody>
      </p:sp>
      <p:grpSp>
        <p:nvGrpSpPr>
          <p:cNvPr id="14" name="Group 446"/>
          <p:cNvGrpSpPr>
            <a:grpSpLocks/>
          </p:cNvGrpSpPr>
          <p:nvPr/>
        </p:nvGrpSpPr>
        <p:grpSpPr bwMode="auto">
          <a:xfrm>
            <a:off x="3670934" y="3865912"/>
            <a:ext cx="3016885" cy="1670685"/>
            <a:chOff x="5725" y="-508"/>
            <a:chExt cx="4751" cy="2631"/>
          </a:xfrm>
        </p:grpSpPr>
        <p:sp>
          <p:nvSpPr>
            <p:cNvPr id="16" name="Freeform 452"/>
            <p:cNvSpPr>
              <a:spLocks/>
            </p:cNvSpPr>
            <p:nvPr/>
          </p:nvSpPr>
          <p:spPr bwMode="auto">
            <a:xfrm>
              <a:off x="5941" y="-508"/>
              <a:ext cx="864" cy="2616"/>
            </a:xfrm>
            <a:custGeom>
              <a:avLst/>
              <a:gdLst>
                <a:gd name="T0" fmla="+- 0 6638 5918"/>
                <a:gd name="T1" fmla="*/ T0 w 864"/>
                <a:gd name="T2" fmla="+- 0 -867 -867"/>
                <a:gd name="T3" fmla="*/ -867 h 2616"/>
                <a:gd name="T4" fmla="+- 0 6062 5918"/>
                <a:gd name="T5" fmla="*/ T4 w 864"/>
                <a:gd name="T6" fmla="+- 0 -867 -867"/>
                <a:gd name="T7" fmla="*/ -867 h 2616"/>
                <a:gd name="T8" fmla="+- 0 6006 5918"/>
                <a:gd name="T9" fmla="*/ T8 w 864"/>
                <a:gd name="T10" fmla="+- 0 -855 -867"/>
                <a:gd name="T11" fmla="*/ -855 h 2616"/>
                <a:gd name="T12" fmla="+- 0 5960 5918"/>
                <a:gd name="T13" fmla="*/ T12 w 864"/>
                <a:gd name="T14" fmla="+- 0 -825 -867"/>
                <a:gd name="T15" fmla="*/ -825 h 2616"/>
                <a:gd name="T16" fmla="+- 0 5929 5918"/>
                <a:gd name="T17" fmla="*/ T16 w 864"/>
                <a:gd name="T18" fmla="+- 0 -779 -867"/>
                <a:gd name="T19" fmla="*/ -779 h 2616"/>
                <a:gd name="T20" fmla="+- 0 5918 5918"/>
                <a:gd name="T21" fmla="*/ T20 w 864"/>
                <a:gd name="T22" fmla="+- 0 -723 -867"/>
                <a:gd name="T23" fmla="*/ -723 h 2616"/>
                <a:gd name="T24" fmla="+- 0 5918 5918"/>
                <a:gd name="T25" fmla="*/ T24 w 864"/>
                <a:gd name="T26" fmla="+- 0 1605 -867"/>
                <a:gd name="T27" fmla="*/ 1605 h 2616"/>
                <a:gd name="T28" fmla="+- 0 5929 5918"/>
                <a:gd name="T29" fmla="*/ T28 w 864"/>
                <a:gd name="T30" fmla="+- 0 1661 -867"/>
                <a:gd name="T31" fmla="*/ 1661 h 2616"/>
                <a:gd name="T32" fmla="+- 0 5960 5918"/>
                <a:gd name="T33" fmla="*/ T32 w 864"/>
                <a:gd name="T34" fmla="+- 0 1706 -867"/>
                <a:gd name="T35" fmla="*/ 1706 h 2616"/>
                <a:gd name="T36" fmla="+- 0 6006 5918"/>
                <a:gd name="T37" fmla="*/ T36 w 864"/>
                <a:gd name="T38" fmla="+- 0 1737 -867"/>
                <a:gd name="T39" fmla="*/ 1737 h 2616"/>
                <a:gd name="T40" fmla="+- 0 6062 5918"/>
                <a:gd name="T41" fmla="*/ T40 w 864"/>
                <a:gd name="T42" fmla="+- 0 1749 -867"/>
                <a:gd name="T43" fmla="*/ 1749 h 2616"/>
                <a:gd name="T44" fmla="+- 0 6638 5918"/>
                <a:gd name="T45" fmla="*/ T44 w 864"/>
                <a:gd name="T46" fmla="+- 0 1749 -867"/>
                <a:gd name="T47" fmla="*/ 1749 h 2616"/>
                <a:gd name="T48" fmla="+- 0 6694 5918"/>
                <a:gd name="T49" fmla="*/ T48 w 864"/>
                <a:gd name="T50" fmla="+- 0 1737 -867"/>
                <a:gd name="T51" fmla="*/ 1737 h 2616"/>
                <a:gd name="T52" fmla="+- 0 6739 5918"/>
                <a:gd name="T53" fmla="*/ T52 w 864"/>
                <a:gd name="T54" fmla="+- 0 1706 -867"/>
                <a:gd name="T55" fmla="*/ 1706 h 2616"/>
                <a:gd name="T56" fmla="+- 0 6770 5918"/>
                <a:gd name="T57" fmla="*/ T56 w 864"/>
                <a:gd name="T58" fmla="+- 0 1661 -867"/>
                <a:gd name="T59" fmla="*/ 1661 h 2616"/>
                <a:gd name="T60" fmla="+- 0 6782 5918"/>
                <a:gd name="T61" fmla="*/ T60 w 864"/>
                <a:gd name="T62" fmla="+- 0 1605 -867"/>
                <a:gd name="T63" fmla="*/ 1605 h 2616"/>
                <a:gd name="T64" fmla="+- 0 6782 5918"/>
                <a:gd name="T65" fmla="*/ T64 w 864"/>
                <a:gd name="T66" fmla="+- 0 -723 -867"/>
                <a:gd name="T67" fmla="*/ -723 h 2616"/>
                <a:gd name="T68" fmla="+- 0 6770 5918"/>
                <a:gd name="T69" fmla="*/ T68 w 864"/>
                <a:gd name="T70" fmla="+- 0 -779 -867"/>
                <a:gd name="T71" fmla="*/ -779 h 2616"/>
                <a:gd name="T72" fmla="+- 0 6739 5918"/>
                <a:gd name="T73" fmla="*/ T72 w 864"/>
                <a:gd name="T74" fmla="+- 0 -825 -867"/>
                <a:gd name="T75" fmla="*/ -825 h 2616"/>
                <a:gd name="T76" fmla="+- 0 6694 5918"/>
                <a:gd name="T77" fmla="*/ T76 w 864"/>
                <a:gd name="T78" fmla="+- 0 -855 -867"/>
                <a:gd name="T79" fmla="*/ -855 h 2616"/>
                <a:gd name="T80" fmla="+- 0 6638 5918"/>
                <a:gd name="T81" fmla="*/ T80 w 864"/>
                <a:gd name="T82" fmla="+- 0 -867 -867"/>
                <a:gd name="T83" fmla="*/ -867 h 26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1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472"/>
                  </a:lnTo>
                  <a:lnTo>
                    <a:pt x="11" y="2528"/>
                  </a:lnTo>
                  <a:lnTo>
                    <a:pt x="42" y="2573"/>
                  </a:lnTo>
                  <a:lnTo>
                    <a:pt x="88" y="2604"/>
                  </a:lnTo>
                  <a:lnTo>
                    <a:pt x="144" y="2616"/>
                  </a:lnTo>
                  <a:lnTo>
                    <a:pt x="720" y="2616"/>
                  </a:lnTo>
                  <a:lnTo>
                    <a:pt x="776" y="2604"/>
                  </a:lnTo>
                  <a:lnTo>
                    <a:pt x="821" y="2573"/>
                  </a:lnTo>
                  <a:lnTo>
                    <a:pt x="852" y="2528"/>
                  </a:lnTo>
                  <a:lnTo>
                    <a:pt x="864" y="2472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43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8" name="Freeform 450"/>
            <p:cNvSpPr>
              <a:spLocks/>
            </p:cNvSpPr>
            <p:nvPr/>
          </p:nvSpPr>
          <p:spPr bwMode="auto">
            <a:xfrm>
              <a:off x="7668" y="-244"/>
              <a:ext cx="864" cy="2352"/>
            </a:xfrm>
            <a:custGeom>
              <a:avLst/>
              <a:gdLst>
                <a:gd name="T0" fmla="+- 0 8358 7638"/>
                <a:gd name="T1" fmla="*/ T0 w 864"/>
                <a:gd name="T2" fmla="+- 0 -450 -450"/>
                <a:gd name="T3" fmla="*/ -450 h 2199"/>
                <a:gd name="T4" fmla="+- 0 7782 7638"/>
                <a:gd name="T5" fmla="*/ T4 w 864"/>
                <a:gd name="T6" fmla="+- 0 -450 -450"/>
                <a:gd name="T7" fmla="*/ -450 h 2199"/>
                <a:gd name="T8" fmla="+- 0 7726 7638"/>
                <a:gd name="T9" fmla="*/ T8 w 864"/>
                <a:gd name="T10" fmla="+- 0 -438 -450"/>
                <a:gd name="T11" fmla="*/ -438 h 2199"/>
                <a:gd name="T12" fmla="+- 0 7680 7638"/>
                <a:gd name="T13" fmla="*/ T12 w 864"/>
                <a:gd name="T14" fmla="+- 0 -408 -450"/>
                <a:gd name="T15" fmla="*/ -408 h 2199"/>
                <a:gd name="T16" fmla="+- 0 7650 7638"/>
                <a:gd name="T17" fmla="*/ T16 w 864"/>
                <a:gd name="T18" fmla="+- 0 -362 -450"/>
                <a:gd name="T19" fmla="*/ -362 h 2199"/>
                <a:gd name="T20" fmla="+- 0 7638 7638"/>
                <a:gd name="T21" fmla="*/ T20 w 864"/>
                <a:gd name="T22" fmla="+- 0 -306 -450"/>
                <a:gd name="T23" fmla="*/ -306 h 2199"/>
                <a:gd name="T24" fmla="+- 0 7638 7638"/>
                <a:gd name="T25" fmla="*/ T24 w 864"/>
                <a:gd name="T26" fmla="+- 0 1605 -450"/>
                <a:gd name="T27" fmla="*/ 1605 h 2199"/>
                <a:gd name="T28" fmla="+- 0 7650 7638"/>
                <a:gd name="T29" fmla="*/ T28 w 864"/>
                <a:gd name="T30" fmla="+- 0 1661 -450"/>
                <a:gd name="T31" fmla="*/ 1661 h 2199"/>
                <a:gd name="T32" fmla="+- 0 7680 7638"/>
                <a:gd name="T33" fmla="*/ T32 w 864"/>
                <a:gd name="T34" fmla="+- 0 1706 -450"/>
                <a:gd name="T35" fmla="*/ 1706 h 2199"/>
                <a:gd name="T36" fmla="+- 0 7726 7638"/>
                <a:gd name="T37" fmla="*/ T36 w 864"/>
                <a:gd name="T38" fmla="+- 0 1737 -450"/>
                <a:gd name="T39" fmla="*/ 1737 h 2199"/>
                <a:gd name="T40" fmla="+- 0 7782 7638"/>
                <a:gd name="T41" fmla="*/ T40 w 864"/>
                <a:gd name="T42" fmla="+- 0 1749 -450"/>
                <a:gd name="T43" fmla="*/ 1749 h 2199"/>
                <a:gd name="T44" fmla="+- 0 8358 7638"/>
                <a:gd name="T45" fmla="*/ T44 w 864"/>
                <a:gd name="T46" fmla="+- 0 1749 -450"/>
                <a:gd name="T47" fmla="*/ 1749 h 2199"/>
                <a:gd name="T48" fmla="+- 0 8414 7638"/>
                <a:gd name="T49" fmla="*/ T48 w 864"/>
                <a:gd name="T50" fmla="+- 0 1737 -450"/>
                <a:gd name="T51" fmla="*/ 1737 h 2199"/>
                <a:gd name="T52" fmla="+- 0 8460 7638"/>
                <a:gd name="T53" fmla="*/ T52 w 864"/>
                <a:gd name="T54" fmla="+- 0 1706 -450"/>
                <a:gd name="T55" fmla="*/ 1706 h 2199"/>
                <a:gd name="T56" fmla="+- 0 8491 7638"/>
                <a:gd name="T57" fmla="*/ T56 w 864"/>
                <a:gd name="T58" fmla="+- 0 1661 -450"/>
                <a:gd name="T59" fmla="*/ 1661 h 2199"/>
                <a:gd name="T60" fmla="+- 0 8502 7638"/>
                <a:gd name="T61" fmla="*/ T60 w 864"/>
                <a:gd name="T62" fmla="+- 0 1605 -450"/>
                <a:gd name="T63" fmla="*/ 1605 h 2199"/>
                <a:gd name="T64" fmla="+- 0 8502 7638"/>
                <a:gd name="T65" fmla="*/ T64 w 864"/>
                <a:gd name="T66" fmla="+- 0 -306 -450"/>
                <a:gd name="T67" fmla="*/ -306 h 2199"/>
                <a:gd name="T68" fmla="+- 0 8491 7638"/>
                <a:gd name="T69" fmla="*/ T68 w 864"/>
                <a:gd name="T70" fmla="+- 0 -362 -450"/>
                <a:gd name="T71" fmla="*/ -362 h 2199"/>
                <a:gd name="T72" fmla="+- 0 8460 7638"/>
                <a:gd name="T73" fmla="*/ T72 w 864"/>
                <a:gd name="T74" fmla="+- 0 -408 -450"/>
                <a:gd name="T75" fmla="*/ -408 h 2199"/>
                <a:gd name="T76" fmla="+- 0 8414 7638"/>
                <a:gd name="T77" fmla="*/ T76 w 864"/>
                <a:gd name="T78" fmla="+- 0 -438 -450"/>
                <a:gd name="T79" fmla="*/ -438 h 2199"/>
                <a:gd name="T80" fmla="+- 0 8358 7638"/>
                <a:gd name="T81" fmla="*/ T80 w 864"/>
                <a:gd name="T82" fmla="+- 0 -450 -450"/>
                <a:gd name="T83" fmla="*/ -450 h 21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199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2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055"/>
                  </a:lnTo>
                  <a:lnTo>
                    <a:pt x="12" y="2111"/>
                  </a:lnTo>
                  <a:lnTo>
                    <a:pt x="42" y="2156"/>
                  </a:lnTo>
                  <a:lnTo>
                    <a:pt x="88" y="2187"/>
                  </a:lnTo>
                  <a:lnTo>
                    <a:pt x="144" y="2199"/>
                  </a:lnTo>
                  <a:lnTo>
                    <a:pt x="720" y="2199"/>
                  </a:lnTo>
                  <a:lnTo>
                    <a:pt x="776" y="2187"/>
                  </a:lnTo>
                  <a:lnTo>
                    <a:pt x="822" y="2156"/>
                  </a:lnTo>
                  <a:lnTo>
                    <a:pt x="853" y="2111"/>
                  </a:lnTo>
                  <a:lnTo>
                    <a:pt x="864" y="2055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2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43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sp>
          <p:nvSpPr>
            <p:cNvPr id="20" name="Freeform 448"/>
            <p:cNvSpPr>
              <a:spLocks/>
            </p:cNvSpPr>
            <p:nvPr/>
          </p:nvSpPr>
          <p:spPr bwMode="auto">
            <a:xfrm>
              <a:off x="9375" y="-311"/>
              <a:ext cx="864" cy="2403"/>
            </a:xfrm>
            <a:custGeom>
              <a:avLst/>
              <a:gdLst>
                <a:gd name="T0" fmla="+- 0 10078 9358"/>
                <a:gd name="T1" fmla="*/ T0 w 864"/>
                <a:gd name="T2" fmla="+- 0 -772 -772"/>
                <a:gd name="T3" fmla="*/ -772 h 2521"/>
                <a:gd name="T4" fmla="+- 0 9502 9358"/>
                <a:gd name="T5" fmla="*/ T4 w 864"/>
                <a:gd name="T6" fmla="+- 0 -772 -772"/>
                <a:gd name="T7" fmla="*/ -772 h 2521"/>
                <a:gd name="T8" fmla="+- 0 9446 9358"/>
                <a:gd name="T9" fmla="*/ T8 w 864"/>
                <a:gd name="T10" fmla="+- 0 -761 -772"/>
                <a:gd name="T11" fmla="*/ -761 h 2521"/>
                <a:gd name="T12" fmla="+- 0 9401 9358"/>
                <a:gd name="T13" fmla="*/ T12 w 864"/>
                <a:gd name="T14" fmla="+- 0 -730 -772"/>
                <a:gd name="T15" fmla="*/ -730 h 2521"/>
                <a:gd name="T16" fmla="+- 0 9370 9358"/>
                <a:gd name="T17" fmla="*/ T16 w 864"/>
                <a:gd name="T18" fmla="+- 0 -684 -772"/>
                <a:gd name="T19" fmla="*/ -684 h 2521"/>
                <a:gd name="T20" fmla="+- 0 9358 9358"/>
                <a:gd name="T21" fmla="*/ T20 w 864"/>
                <a:gd name="T22" fmla="+- 0 -628 -772"/>
                <a:gd name="T23" fmla="*/ -628 h 2521"/>
                <a:gd name="T24" fmla="+- 0 9358 9358"/>
                <a:gd name="T25" fmla="*/ T24 w 864"/>
                <a:gd name="T26" fmla="+- 0 1605 -772"/>
                <a:gd name="T27" fmla="*/ 1605 h 2521"/>
                <a:gd name="T28" fmla="+- 0 9370 9358"/>
                <a:gd name="T29" fmla="*/ T28 w 864"/>
                <a:gd name="T30" fmla="+- 0 1661 -772"/>
                <a:gd name="T31" fmla="*/ 1661 h 2521"/>
                <a:gd name="T32" fmla="+- 0 9401 9358"/>
                <a:gd name="T33" fmla="*/ T32 w 864"/>
                <a:gd name="T34" fmla="+- 0 1706 -772"/>
                <a:gd name="T35" fmla="*/ 1706 h 2521"/>
                <a:gd name="T36" fmla="+- 0 9446 9358"/>
                <a:gd name="T37" fmla="*/ T36 w 864"/>
                <a:gd name="T38" fmla="+- 0 1737 -772"/>
                <a:gd name="T39" fmla="*/ 1737 h 2521"/>
                <a:gd name="T40" fmla="+- 0 9502 9358"/>
                <a:gd name="T41" fmla="*/ T40 w 864"/>
                <a:gd name="T42" fmla="+- 0 1749 -772"/>
                <a:gd name="T43" fmla="*/ 1749 h 2521"/>
                <a:gd name="T44" fmla="+- 0 10078 9358"/>
                <a:gd name="T45" fmla="*/ T44 w 864"/>
                <a:gd name="T46" fmla="+- 0 1749 -772"/>
                <a:gd name="T47" fmla="*/ 1749 h 2521"/>
                <a:gd name="T48" fmla="+- 0 10134 9358"/>
                <a:gd name="T49" fmla="*/ T48 w 864"/>
                <a:gd name="T50" fmla="+- 0 1737 -772"/>
                <a:gd name="T51" fmla="*/ 1737 h 2521"/>
                <a:gd name="T52" fmla="+- 0 10180 9358"/>
                <a:gd name="T53" fmla="*/ T52 w 864"/>
                <a:gd name="T54" fmla="+- 0 1706 -772"/>
                <a:gd name="T55" fmla="*/ 1706 h 2521"/>
                <a:gd name="T56" fmla="+- 0 10211 9358"/>
                <a:gd name="T57" fmla="*/ T56 w 864"/>
                <a:gd name="T58" fmla="+- 0 1661 -772"/>
                <a:gd name="T59" fmla="*/ 1661 h 2521"/>
                <a:gd name="T60" fmla="+- 0 10222 9358"/>
                <a:gd name="T61" fmla="*/ T60 w 864"/>
                <a:gd name="T62" fmla="+- 0 1605 -772"/>
                <a:gd name="T63" fmla="*/ 1605 h 2521"/>
                <a:gd name="T64" fmla="+- 0 10222 9358"/>
                <a:gd name="T65" fmla="*/ T64 w 864"/>
                <a:gd name="T66" fmla="+- 0 -628 -772"/>
                <a:gd name="T67" fmla="*/ -628 h 2521"/>
                <a:gd name="T68" fmla="+- 0 10211 9358"/>
                <a:gd name="T69" fmla="*/ T68 w 864"/>
                <a:gd name="T70" fmla="+- 0 -684 -772"/>
                <a:gd name="T71" fmla="*/ -684 h 2521"/>
                <a:gd name="T72" fmla="+- 0 10180 9358"/>
                <a:gd name="T73" fmla="*/ T72 w 864"/>
                <a:gd name="T74" fmla="+- 0 -730 -772"/>
                <a:gd name="T75" fmla="*/ -730 h 2521"/>
                <a:gd name="T76" fmla="+- 0 10134 9358"/>
                <a:gd name="T77" fmla="*/ T76 w 864"/>
                <a:gd name="T78" fmla="+- 0 -761 -772"/>
                <a:gd name="T79" fmla="*/ -761 h 2521"/>
                <a:gd name="T80" fmla="+- 0 10078 9358"/>
                <a:gd name="T81" fmla="*/ T80 w 864"/>
                <a:gd name="T82" fmla="+- 0 -772 -772"/>
                <a:gd name="T83" fmla="*/ -772 h 25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521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3" y="42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377"/>
                  </a:lnTo>
                  <a:lnTo>
                    <a:pt x="12" y="2433"/>
                  </a:lnTo>
                  <a:lnTo>
                    <a:pt x="43" y="2478"/>
                  </a:lnTo>
                  <a:lnTo>
                    <a:pt x="88" y="2509"/>
                  </a:lnTo>
                  <a:lnTo>
                    <a:pt x="144" y="2521"/>
                  </a:lnTo>
                  <a:lnTo>
                    <a:pt x="720" y="2521"/>
                  </a:lnTo>
                  <a:lnTo>
                    <a:pt x="776" y="2509"/>
                  </a:lnTo>
                  <a:lnTo>
                    <a:pt x="822" y="2478"/>
                  </a:lnTo>
                  <a:lnTo>
                    <a:pt x="853" y="2433"/>
                  </a:lnTo>
                  <a:lnTo>
                    <a:pt x="864" y="2377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43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/>
            </a:p>
          </p:txBody>
        </p:sp>
        <p:cxnSp>
          <p:nvCxnSpPr>
            <p:cNvPr id="21" name="Line 447"/>
            <p:cNvCxnSpPr>
              <a:cxnSpLocks noChangeShapeType="1"/>
            </p:cNvCxnSpPr>
            <p:nvPr/>
          </p:nvCxnSpPr>
          <p:spPr bwMode="auto">
            <a:xfrm>
              <a:off x="5725" y="2123"/>
              <a:ext cx="4751" cy="0"/>
            </a:xfrm>
            <a:prstGeom prst="line">
              <a:avLst/>
            </a:prstGeom>
            <a:noFill/>
            <a:ln w="9525">
              <a:solidFill>
                <a:srgbClr val="94373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21830" y="3540949"/>
            <a:ext cx="34831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Жители городского округа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Семеновский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06998" y="3681246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43735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155,3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701163" y="3509797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43735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186,8 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847078" y="3598237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43735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160,9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-178101" y="3305849"/>
            <a:ext cx="3429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8450">
              <a:spcBef>
                <a:spcPts val="805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Целевая</a:t>
            </a:r>
            <a:r>
              <a:rPr lang="ru-RU" sz="1400" b="1" spc="205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группа</a:t>
            </a:r>
            <a:r>
              <a:rPr lang="ru-RU" sz="1400" b="1" spc="160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-136632" y="1022496"/>
            <a:ext cx="3429000" cy="3131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0195">
              <a:lnSpc>
                <a:spcPts val="1565"/>
              </a:lnSpc>
              <a:spcBef>
                <a:spcPts val="88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</a:t>
            </a:r>
            <a:r>
              <a:rPr lang="ru-RU" sz="1400" b="1" spc="-40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действия</a:t>
            </a:r>
            <a:r>
              <a:rPr lang="ru-RU" sz="1400" b="1" spc="-40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35"/>
              </a:lnSpc>
              <a:spcAft>
                <a:spcPts val="0"/>
              </a:spcAft>
            </a:pPr>
            <a:r>
              <a:rPr lang="ru-RU" sz="1400" dirty="0">
                <a:solidFill>
                  <a:srgbClr val="24406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</a:t>
            </a:r>
            <a:r>
              <a:rPr lang="ru-RU" sz="14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2018-2025</a:t>
            </a:r>
            <a:r>
              <a:rPr lang="ru-RU" sz="1400" spc="95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годы</a:t>
            </a:r>
          </a:p>
          <a:p>
            <a:pPr marL="290195">
              <a:lnSpc>
                <a:spcPts val="1335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400" b="1" spc="135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 </a:t>
            </a: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</a:t>
            </a:r>
            <a:r>
              <a:rPr lang="ru-RU" sz="1400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24406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– 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 уровня </a:t>
            </a: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качества жизни населения городского округа  Семеновский, улучшение благоустройства города, санитарного состояния, уличного освещения, а также повышение устойчивости и надёжности функционирования прочих объектов благоустройства</a:t>
            </a: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местах массового отдыха </a:t>
            </a: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населения.</a:t>
            </a: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endParaRPr lang="ru-RU" sz="1400" dirty="0">
              <a:solidFill>
                <a:srgbClr val="244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endParaRPr lang="ru-RU" sz="1400" dirty="0">
              <a:solidFill>
                <a:srgbClr val="244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endParaRPr lang="ru-RU" sz="1400" dirty="0">
              <a:solidFill>
                <a:srgbClr val="244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70409" y="587248"/>
            <a:ext cx="3736177" cy="3203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195">
              <a:lnSpc>
                <a:spcPts val="1565"/>
              </a:lnSpc>
              <a:spcBef>
                <a:spcPts val="880"/>
              </a:spcBef>
              <a:spcAft>
                <a:spcPts val="0"/>
              </a:spcAft>
            </a:pPr>
            <a:endParaRPr lang="ru-RU" sz="1300" b="1" dirty="0">
              <a:solidFill>
                <a:srgbClr val="C00000"/>
              </a:solidFill>
              <a:latin typeface="Tahom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0195">
              <a:lnSpc>
                <a:spcPts val="1565"/>
              </a:lnSpc>
              <a:spcBef>
                <a:spcPts val="88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Утверждена</a:t>
            </a: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 администрации городского округа Семеновский Нижегородской области  от 17.11.2017 г.№ 2911 «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 утверждении муниципальной программы «Комплексное благоустройство и развитие дорожного хозяйства городского округа Семеновский Нижегородской области на 2018-2025 годы»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</a:t>
            </a:r>
            <a:r>
              <a:rPr lang="ru-RU" sz="1400" b="1" spc="5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заказчик-координатор</a:t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Администрация городского округа Семеновский</a:t>
            </a:r>
          </a:p>
          <a:p>
            <a:pPr>
              <a:spcAft>
                <a:spcPts val="0"/>
              </a:spcAft>
            </a:pP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07052" y="5556282"/>
            <a:ext cx="309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43735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2024        2025        2026</a:t>
            </a:r>
            <a:endParaRPr lang="ru-RU" dirty="0"/>
          </a:p>
        </p:txBody>
      </p:sp>
      <p:sp>
        <p:nvSpPr>
          <p:cNvPr id="22" name="Text Box 463">
            <a:extLst>
              <a:ext uri="{FF2B5EF4-FFF2-40B4-BE49-F238E27FC236}">
                <a16:creationId xmlns:a16="http://schemas.microsoft.com/office/drawing/2014/main" id="{0D1B6F1E-F48C-9BFD-858D-61B45569A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130" y="6644077"/>
            <a:ext cx="2322830" cy="22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1605" marR="138430" algn="ctr">
              <a:spcBef>
                <a:spcPts val="3440"/>
              </a:spcBef>
              <a:spcAft>
                <a:spcPts val="0"/>
              </a:spcAft>
            </a:pPr>
            <a:r>
              <a:rPr lang="ru-RU" sz="3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186,8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marR="13843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1300" b="1" spc="230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2875" marR="138430" algn="ctr">
              <a:lnSpc>
                <a:spcPts val="1565"/>
              </a:lnSpc>
              <a:spcAft>
                <a:spcPts val="0"/>
              </a:spcAft>
            </a:pPr>
            <a:r>
              <a:rPr lang="ru-RU" sz="1300" dirty="0">
                <a:solidFill>
                  <a:srgbClr val="9437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расходы</a:t>
            </a:r>
            <a:r>
              <a:rPr lang="ru-RU" sz="1300" spc="80" dirty="0">
                <a:solidFill>
                  <a:srgbClr val="9437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9437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ru-RU" sz="1300" spc="75" dirty="0">
                <a:solidFill>
                  <a:srgbClr val="9437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rgbClr val="9437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выполнение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2240" marR="138430" algn="ctr">
              <a:lnSpc>
                <a:spcPts val="1565"/>
              </a:lnSpc>
              <a:spcAft>
                <a:spcPts val="0"/>
              </a:spcAft>
            </a:pPr>
            <a:r>
              <a:rPr lang="ru-RU" sz="1300" dirty="0">
                <a:solidFill>
                  <a:srgbClr val="9437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1605" marR="138430" algn="ctr">
              <a:lnSpc>
                <a:spcPts val="1560"/>
              </a:lnSpc>
              <a:spcAft>
                <a:spcPts val="0"/>
              </a:spcAft>
            </a:pP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1300" b="1" spc="55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r>
              <a:rPr lang="ru-RU" sz="1300" b="1" spc="50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году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F605D7-8765-4830-2C6D-50B342A830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53</a:t>
            </a:fld>
            <a:endParaRPr lang="ru-RU" spc="-1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DB10AC-F199-BE76-45C9-6481D119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4" y="6648242"/>
            <a:ext cx="4154927" cy="2337146"/>
          </a:xfrm>
          <a:prstGeom prst="rect">
            <a:avLst/>
          </a:prstGeom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90FC95AC-4049-D81C-8D66-D49B3A60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266" y="4076840"/>
            <a:ext cx="501122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90,8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 Развитие транспортной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Инфраструктуры городского округа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Семеновский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</a:rPr>
              <a:t>69,9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млн.рублей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Ремонт и Содержание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D4A70-AF15-7800-7B3D-368849200086}"/>
              </a:ext>
            </a:extLst>
          </p:cNvPr>
          <p:cNvSpPr txBox="1"/>
          <p:nvPr/>
        </p:nvSpPr>
        <p:spPr>
          <a:xfrm>
            <a:off x="237266" y="5240789"/>
            <a:ext cx="59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млн. рублей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сетей уличного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освещения городского округа Семеновский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59BE1B-2A50-1110-952A-4E5BF846004B}"/>
              </a:ext>
            </a:extLst>
          </p:cNvPr>
          <p:cNvSpPr txBox="1"/>
          <p:nvPr/>
        </p:nvSpPr>
        <p:spPr>
          <a:xfrm>
            <a:off x="218370" y="5953260"/>
            <a:ext cx="29637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601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млн.рублей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и обеспечение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1122275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lumMod val="5000"/>
                <a:lumOff val="95000"/>
              </a:schemeClr>
            </a:gs>
            <a:gs pos="74000">
              <a:srgbClr val="FFFDFB"/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«Комплексное благоустройство и развитие дорожного хозяйства городского округа Семеновский» </a:t>
            </a:r>
          </a:p>
          <a:p>
            <a:pPr algn="ctr"/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2018-2025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048152"/>
              </p:ext>
            </p:extLst>
          </p:nvPr>
        </p:nvGraphicFramePr>
        <p:xfrm>
          <a:off x="38102" y="1121310"/>
          <a:ext cx="6793227" cy="77064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2098">
                  <a:extLst>
                    <a:ext uri="{9D8B030D-6E8A-4147-A177-3AD203B41FA5}">
                      <a16:colId xmlns:a16="http://schemas.microsoft.com/office/drawing/2014/main" val="1889002268"/>
                    </a:ext>
                  </a:extLst>
                </a:gridCol>
                <a:gridCol w="925831">
                  <a:extLst>
                    <a:ext uri="{9D8B030D-6E8A-4147-A177-3AD203B41FA5}">
                      <a16:colId xmlns:a16="http://schemas.microsoft.com/office/drawing/2014/main" val="24039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42017133"/>
                    </a:ext>
                  </a:extLst>
                </a:gridCol>
                <a:gridCol w="979169">
                  <a:extLst>
                    <a:ext uri="{9D8B030D-6E8A-4147-A177-3AD203B41FA5}">
                      <a16:colId xmlns:a16="http://schemas.microsoft.com/office/drawing/2014/main" val="15311520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68069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66957056"/>
                    </a:ext>
                  </a:extLst>
                </a:gridCol>
                <a:gridCol w="887729">
                  <a:extLst>
                    <a:ext uri="{9D8B030D-6E8A-4147-A177-3AD203B41FA5}">
                      <a16:colId xmlns:a16="http://schemas.microsoft.com/office/drawing/2014/main" val="2675690536"/>
                    </a:ext>
                  </a:extLst>
                </a:gridCol>
              </a:tblGrid>
              <a:tr h="774150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Наименование подпрограмм</a:t>
                      </a: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10490" algn="ctr">
                        <a:lnSpc>
                          <a:spcPts val="1325"/>
                        </a:lnSpc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marL="111125" marR="110490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10490" algn="ctr">
                        <a:lnSpc>
                          <a:spcPts val="1325"/>
                        </a:lnSpc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111125" marR="110490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110490" algn="ctr">
                        <a:lnSpc>
                          <a:spcPts val="1325"/>
                        </a:lnSpc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111760" marR="110490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113030" marR="10985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200" spc="-3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113030" marR="109855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году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tc>
                  <a:txBody>
                    <a:bodyPr/>
                    <a:lstStyle/>
                    <a:p>
                      <a:pPr marR="78740" algn="r">
                        <a:spcBef>
                          <a:spcPts val="11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2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76200" algn="ctr">
                        <a:spcBef>
                          <a:spcPts val="11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ru-RU" sz="12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22A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889863"/>
                  </a:ext>
                </a:extLst>
              </a:tr>
              <a:tr h="1439919">
                <a:tc>
                  <a:txBody>
                    <a:bodyPr/>
                    <a:lstStyle/>
                    <a:p>
                      <a:pPr marR="8445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транспортной инфраструктуры городского округа Семеновский»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954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55 997,2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86 033,3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9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789,0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498,6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009,0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7985598"/>
                  </a:ext>
                </a:extLst>
              </a:tr>
              <a:tr h="2123383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и выполнение работ по ремонту и содержанию объектов внешнего благоустройства и прочих услуг по благоустройству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43 899,9</a:t>
                      </a:r>
                    </a:p>
                    <a:p>
                      <a:pPr marL="12954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64 276,6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69 920,6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108,8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68 720,4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68 720,4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0817680"/>
                  </a:ext>
                </a:extLst>
              </a:tr>
              <a:tr h="1585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5250" algn="l"/>
                          <a:tab pos="270510" algn="l"/>
                          <a:tab pos="810260" algn="l"/>
                        </a:tabLs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  совершенствование сетей уличного освещения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080" algn="l"/>
                        </a:tabLs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округа Семеновский</a:t>
                      </a:r>
                    </a:p>
                    <a:p>
                      <a:pPr marL="68580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081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30 198,0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31 715,9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18 495,5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58,3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18 495,5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18 495,5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0112946"/>
                  </a:ext>
                </a:extLst>
              </a:tr>
              <a:tr h="1126950">
                <a:tc>
                  <a:txBody>
                    <a:bodyPr/>
                    <a:lstStyle/>
                    <a:p>
                      <a:pPr marL="5080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обеспечение </a:t>
                      </a:r>
                    </a:p>
                    <a:p>
                      <a:pPr marL="508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учреждений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7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7 511,7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6 721,9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7 627,8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113,5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7 627,8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7 627,8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471565"/>
                  </a:ext>
                </a:extLst>
              </a:tr>
              <a:tr h="645862">
                <a:tc>
                  <a:txBody>
                    <a:bodyPr/>
                    <a:lstStyle/>
                    <a:p>
                      <a:pPr marL="5080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7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57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657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137 606,8</a:t>
                      </a:r>
                      <a:endParaRPr lang="ru-RU" sz="1300" b="1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188 747,7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832,9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6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2546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2546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98,9</a:t>
                      </a:r>
                      <a:endParaRPr lang="ru-RU" sz="1300" b="1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342,3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852,7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1616121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B857BE3-AA45-90F0-A924-82B530F1F1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54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673293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lumMod val="5000"/>
                <a:lumOff val="95000"/>
              </a:schemeClr>
            </a:gs>
            <a:gs pos="74000">
              <a:srgbClr val="FFFDFB"/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56881" y="653694"/>
            <a:ext cx="7887335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меняются расходы в расчете на одного жителя городского округа Семеновский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Основные индикаторы достижения цели и показатели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непосредственных результатов государственной программы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440"/>
          <p:cNvGrpSpPr>
            <a:grpSpLocks/>
          </p:cNvGrpSpPr>
          <p:nvPr/>
        </p:nvGrpSpPr>
        <p:grpSpPr bwMode="auto">
          <a:xfrm>
            <a:off x="85932" y="2349668"/>
            <a:ext cx="1259840" cy="1302528"/>
            <a:chOff x="177" y="1265"/>
            <a:chExt cx="1984" cy="2762"/>
          </a:xfrm>
        </p:grpSpPr>
        <p:sp>
          <p:nvSpPr>
            <p:cNvPr id="3" name="Freeform 442"/>
            <p:cNvSpPr>
              <a:spLocks/>
            </p:cNvSpPr>
            <p:nvPr/>
          </p:nvSpPr>
          <p:spPr bwMode="auto">
            <a:xfrm>
              <a:off x="216" y="1454"/>
              <a:ext cx="1944" cy="2573"/>
            </a:xfrm>
            <a:custGeom>
              <a:avLst/>
              <a:gdLst>
                <a:gd name="T0" fmla="+- 0 216 216"/>
                <a:gd name="T1" fmla="*/ T0 w 1944"/>
                <a:gd name="T2" fmla="+- 0 1778 1454"/>
                <a:gd name="T3" fmla="*/ 1778 h 2573"/>
                <a:gd name="T4" fmla="+- 0 225 216"/>
                <a:gd name="T5" fmla="*/ T4 w 1944"/>
                <a:gd name="T6" fmla="+- 0 1704 1454"/>
                <a:gd name="T7" fmla="*/ 1704 h 2573"/>
                <a:gd name="T8" fmla="+- 0 249 216"/>
                <a:gd name="T9" fmla="*/ T8 w 1944"/>
                <a:gd name="T10" fmla="+- 0 1636 1454"/>
                <a:gd name="T11" fmla="*/ 1636 h 2573"/>
                <a:gd name="T12" fmla="+- 0 287 216"/>
                <a:gd name="T13" fmla="*/ T12 w 1944"/>
                <a:gd name="T14" fmla="+- 0 1576 1454"/>
                <a:gd name="T15" fmla="*/ 1576 h 2573"/>
                <a:gd name="T16" fmla="+- 0 337 216"/>
                <a:gd name="T17" fmla="*/ T16 w 1944"/>
                <a:gd name="T18" fmla="+- 0 1526 1454"/>
                <a:gd name="T19" fmla="*/ 1526 h 2573"/>
                <a:gd name="T20" fmla="+- 0 398 216"/>
                <a:gd name="T21" fmla="*/ T20 w 1944"/>
                <a:gd name="T22" fmla="+- 0 1487 1454"/>
                <a:gd name="T23" fmla="*/ 1487 h 2573"/>
                <a:gd name="T24" fmla="+- 0 466 216"/>
                <a:gd name="T25" fmla="*/ T24 w 1944"/>
                <a:gd name="T26" fmla="+- 0 1463 1454"/>
                <a:gd name="T27" fmla="*/ 1463 h 2573"/>
                <a:gd name="T28" fmla="+- 0 540 216"/>
                <a:gd name="T29" fmla="*/ T28 w 1944"/>
                <a:gd name="T30" fmla="+- 0 1454 1454"/>
                <a:gd name="T31" fmla="*/ 1454 h 2573"/>
                <a:gd name="T32" fmla="+- 0 1836 216"/>
                <a:gd name="T33" fmla="*/ T32 w 1944"/>
                <a:gd name="T34" fmla="+- 0 1454 1454"/>
                <a:gd name="T35" fmla="*/ 1454 h 2573"/>
                <a:gd name="T36" fmla="+- 0 1910 216"/>
                <a:gd name="T37" fmla="*/ T36 w 1944"/>
                <a:gd name="T38" fmla="+- 0 1463 1454"/>
                <a:gd name="T39" fmla="*/ 1463 h 2573"/>
                <a:gd name="T40" fmla="+- 0 1978 216"/>
                <a:gd name="T41" fmla="*/ T40 w 1944"/>
                <a:gd name="T42" fmla="+- 0 1487 1454"/>
                <a:gd name="T43" fmla="*/ 1487 h 2573"/>
                <a:gd name="T44" fmla="+- 0 2038 216"/>
                <a:gd name="T45" fmla="*/ T44 w 1944"/>
                <a:gd name="T46" fmla="+- 0 1526 1454"/>
                <a:gd name="T47" fmla="*/ 1526 h 2573"/>
                <a:gd name="T48" fmla="+- 0 2089 216"/>
                <a:gd name="T49" fmla="*/ T48 w 1944"/>
                <a:gd name="T50" fmla="+- 0 1576 1454"/>
                <a:gd name="T51" fmla="*/ 1576 h 2573"/>
                <a:gd name="T52" fmla="+- 0 2127 216"/>
                <a:gd name="T53" fmla="*/ T52 w 1944"/>
                <a:gd name="T54" fmla="+- 0 1636 1454"/>
                <a:gd name="T55" fmla="*/ 1636 h 2573"/>
                <a:gd name="T56" fmla="+- 0 2151 216"/>
                <a:gd name="T57" fmla="*/ T56 w 1944"/>
                <a:gd name="T58" fmla="+- 0 1704 1454"/>
                <a:gd name="T59" fmla="*/ 1704 h 2573"/>
                <a:gd name="T60" fmla="+- 0 2160 216"/>
                <a:gd name="T61" fmla="*/ T60 w 1944"/>
                <a:gd name="T62" fmla="+- 0 1778 1454"/>
                <a:gd name="T63" fmla="*/ 1778 h 2573"/>
                <a:gd name="T64" fmla="+- 0 2160 216"/>
                <a:gd name="T65" fmla="*/ T64 w 1944"/>
                <a:gd name="T66" fmla="+- 0 3703 1454"/>
                <a:gd name="T67" fmla="*/ 3703 h 2573"/>
                <a:gd name="T68" fmla="+- 0 2151 216"/>
                <a:gd name="T69" fmla="*/ T68 w 1944"/>
                <a:gd name="T70" fmla="+- 0 3778 1454"/>
                <a:gd name="T71" fmla="*/ 3778 h 2573"/>
                <a:gd name="T72" fmla="+- 0 2127 216"/>
                <a:gd name="T73" fmla="*/ T72 w 1944"/>
                <a:gd name="T74" fmla="+- 0 3846 1454"/>
                <a:gd name="T75" fmla="*/ 3846 h 2573"/>
                <a:gd name="T76" fmla="+- 0 2089 216"/>
                <a:gd name="T77" fmla="*/ T76 w 1944"/>
                <a:gd name="T78" fmla="+- 0 3906 1454"/>
                <a:gd name="T79" fmla="*/ 3906 h 2573"/>
                <a:gd name="T80" fmla="+- 0 2038 216"/>
                <a:gd name="T81" fmla="*/ T80 w 1944"/>
                <a:gd name="T82" fmla="+- 0 3956 1454"/>
                <a:gd name="T83" fmla="*/ 3956 h 2573"/>
                <a:gd name="T84" fmla="+- 0 1978 216"/>
                <a:gd name="T85" fmla="*/ T84 w 1944"/>
                <a:gd name="T86" fmla="+- 0 3994 1454"/>
                <a:gd name="T87" fmla="*/ 3994 h 2573"/>
                <a:gd name="T88" fmla="+- 0 1910 216"/>
                <a:gd name="T89" fmla="*/ T88 w 1944"/>
                <a:gd name="T90" fmla="+- 0 4019 1454"/>
                <a:gd name="T91" fmla="*/ 4019 h 2573"/>
                <a:gd name="T92" fmla="+- 0 1836 216"/>
                <a:gd name="T93" fmla="*/ T92 w 1944"/>
                <a:gd name="T94" fmla="+- 0 4027 1454"/>
                <a:gd name="T95" fmla="*/ 4027 h 2573"/>
                <a:gd name="T96" fmla="+- 0 540 216"/>
                <a:gd name="T97" fmla="*/ T96 w 1944"/>
                <a:gd name="T98" fmla="+- 0 4027 1454"/>
                <a:gd name="T99" fmla="*/ 4027 h 2573"/>
                <a:gd name="T100" fmla="+- 0 466 216"/>
                <a:gd name="T101" fmla="*/ T100 w 1944"/>
                <a:gd name="T102" fmla="+- 0 4019 1454"/>
                <a:gd name="T103" fmla="*/ 4019 h 2573"/>
                <a:gd name="T104" fmla="+- 0 398 216"/>
                <a:gd name="T105" fmla="*/ T104 w 1944"/>
                <a:gd name="T106" fmla="+- 0 3994 1454"/>
                <a:gd name="T107" fmla="*/ 3994 h 2573"/>
                <a:gd name="T108" fmla="+- 0 337 216"/>
                <a:gd name="T109" fmla="*/ T108 w 1944"/>
                <a:gd name="T110" fmla="+- 0 3956 1454"/>
                <a:gd name="T111" fmla="*/ 3956 h 2573"/>
                <a:gd name="T112" fmla="+- 0 287 216"/>
                <a:gd name="T113" fmla="*/ T112 w 1944"/>
                <a:gd name="T114" fmla="+- 0 3906 1454"/>
                <a:gd name="T115" fmla="*/ 3906 h 2573"/>
                <a:gd name="T116" fmla="+- 0 249 216"/>
                <a:gd name="T117" fmla="*/ T116 w 1944"/>
                <a:gd name="T118" fmla="+- 0 3846 1454"/>
                <a:gd name="T119" fmla="*/ 3846 h 2573"/>
                <a:gd name="T120" fmla="+- 0 225 216"/>
                <a:gd name="T121" fmla="*/ T120 w 1944"/>
                <a:gd name="T122" fmla="+- 0 3778 1454"/>
                <a:gd name="T123" fmla="*/ 3778 h 2573"/>
                <a:gd name="T124" fmla="+- 0 216 216"/>
                <a:gd name="T125" fmla="*/ T124 w 1944"/>
                <a:gd name="T126" fmla="+- 0 3703 1454"/>
                <a:gd name="T127" fmla="*/ 3703 h 2573"/>
                <a:gd name="T128" fmla="+- 0 216 216"/>
                <a:gd name="T129" fmla="*/ T128 w 1944"/>
                <a:gd name="T130" fmla="+- 0 1778 1454"/>
                <a:gd name="T131" fmla="*/ 1778 h 25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573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1" y="72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2" y="33"/>
                  </a:lnTo>
                  <a:lnTo>
                    <a:pt x="1822" y="72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249"/>
                  </a:lnTo>
                  <a:lnTo>
                    <a:pt x="1935" y="2324"/>
                  </a:lnTo>
                  <a:lnTo>
                    <a:pt x="1911" y="2392"/>
                  </a:lnTo>
                  <a:lnTo>
                    <a:pt x="1873" y="2452"/>
                  </a:lnTo>
                  <a:lnTo>
                    <a:pt x="1822" y="2502"/>
                  </a:lnTo>
                  <a:lnTo>
                    <a:pt x="1762" y="2540"/>
                  </a:lnTo>
                  <a:lnTo>
                    <a:pt x="1694" y="2565"/>
                  </a:lnTo>
                  <a:lnTo>
                    <a:pt x="1620" y="2573"/>
                  </a:lnTo>
                  <a:lnTo>
                    <a:pt x="324" y="2573"/>
                  </a:lnTo>
                  <a:lnTo>
                    <a:pt x="250" y="2565"/>
                  </a:lnTo>
                  <a:lnTo>
                    <a:pt x="182" y="2540"/>
                  </a:lnTo>
                  <a:lnTo>
                    <a:pt x="121" y="2502"/>
                  </a:lnTo>
                  <a:lnTo>
                    <a:pt x="71" y="2452"/>
                  </a:lnTo>
                  <a:lnTo>
                    <a:pt x="33" y="2392"/>
                  </a:lnTo>
                  <a:lnTo>
                    <a:pt x="9" y="2324"/>
                  </a:lnTo>
                  <a:lnTo>
                    <a:pt x="0" y="2249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" name="Text Box 441"/>
            <p:cNvSpPr txBox="1">
              <a:spLocks noChangeArrowheads="1"/>
            </p:cNvSpPr>
            <p:nvPr/>
          </p:nvSpPr>
          <p:spPr bwMode="auto">
            <a:xfrm>
              <a:off x="177" y="1265"/>
              <a:ext cx="1984" cy="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25"/>
                </a:spcBef>
                <a:spcAft>
                  <a:spcPts val="0"/>
                </a:spcAft>
              </a:pPr>
              <a:r>
                <a:rPr lang="ru-RU" sz="18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" name="Group 437"/>
          <p:cNvGrpSpPr>
            <a:grpSpLocks/>
          </p:cNvGrpSpPr>
          <p:nvPr/>
        </p:nvGrpSpPr>
        <p:grpSpPr bwMode="auto">
          <a:xfrm>
            <a:off x="1402922" y="1440492"/>
            <a:ext cx="1262380" cy="2277110"/>
            <a:chOff x="2251" y="544"/>
            <a:chExt cx="1988" cy="3586"/>
          </a:xfrm>
        </p:grpSpPr>
        <p:sp>
          <p:nvSpPr>
            <p:cNvPr id="6" name="Freeform 439"/>
            <p:cNvSpPr>
              <a:spLocks/>
            </p:cNvSpPr>
            <p:nvPr/>
          </p:nvSpPr>
          <p:spPr bwMode="auto">
            <a:xfrm>
              <a:off x="2295" y="1680"/>
              <a:ext cx="1944" cy="2332"/>
            </a:xfrm>
            <a:custGeom>
              <a:avLst/>
              <a:gdLst>
                <a:gd name="T0" fmla="+- 0 2295 2295"/>
                <a:gd name="T1" fmla="*/ T0 w 1944"/>
                <a:gd name="T2" fmla="+- 0 791 467"/>
                <a:gd name="T3" fmla="*/ 791 h 3546"/>
                <a:gd name="T4" fmla="+- 0 2304 2295"/>
                <a:gd name="T5" fmla="*/ T4 w 1944"/>
                <a:gd name="T6" fmla="+- 0 716 467"/>
                <a:gd name="T7" fmla="*/ 716 h 3546"/>
                <a:gd name="T8" fmla="+- 0 2328 2295"/>
                <a:gd name="T9" fmla="*/ T8 w 1944"/>
                <a:gd name="T10" fmla="+- 0 648 467"/>
                <a:gd name="T11" fmla="*/ 648 h 3546"/>
                <a:gd name="T12" fmla="+- 0 2366 2295"/>
                <a:gd name="T13" fmla="*/ T12 w 1944"/>
                <a:gd name="T14" fmla="+- 0 588 467"/>
                <a:gd name="T15" fmla="*/ 588 h 3546"/>
                <a:gd name="T16" fmla="+- 0 2416 2295"/>
                <a:gd name="T17" fmla="*/ T16 w 1944"/>
                <a:gd name="T18" fmla="+- 0 538 467"/>
                <a:gd name="T19" fmla="*/ 538 h 3546"/>
                <a:gd name="T20" fmla="+- 0 2477 2295"/>
                <a:gd name="T21" fmla="*/ T20 w 1944"/>
                <a:gd name="T22" fmla="+- 0 500 467"/>
                <a:gd name="T23" fmla="*/ 500 h 3546"/>
                <a:gd name="T24" fmla="+- 0 2545 2295"/>
                <a:gd name="T25" fmla="*/ T24 w 1944"/>
                <a:gd name="T26" fmla="+- 0 475 467"/>
                <a:gd name="T27" fmla="*/ 475 h 3546"/>
                <a:gd name="T28" fmla="+- 0 2619 2295"/>
                <a:gd name="T29" fmla="*/ T28 w 1944"/>
                <a:gd name="T30" fmla="+- 0 467 467"/>
                <a:gd name="T31" fmla="*/ 467 h 3546"/>
                <a:gd name="T32" fmla="+- 0 3915 2295"/>
                <a:gd name="T33" fmla="*/ T32 w 1944"/>
                <a:gd name="T34" fmla="+- 0 467 467"/>
                <a:gd name="T35" fmla="*/ 467 h 3546"/>
                <a:gd name="T36" fmla="+- 0 3989 2295"/>
                <a:gd name="T37" fmla="*/ T36 w 1944"/>
                <a:gd name="T38" fmla="+- 0 475 467"/>
                <a:gd name="T39" fmla="*/ 475 h 3546"/>
                <a:gd name="T40" fmla="+- 0 4057 2295"/>
                <a:gd name="T41" fmla="*/ T40 w 1944"/>
                <a:gd name="T42" fmla="+- 0 500 467"/>
                <a:gd name="T43" fmla="*/ 500 h 3546"/>
                <a:gd name="T44" fmla="+- 0 4117 2295"/>
                <a:gd name="T45" fmla="*/ T44 w 1944"/>
                <a:gd name="T46" fmla="+- 0 538 467"/>
                <a:gd name="T47" fmla="*/ 538 h 3546"/>
                <a:gd name="T48" fmla="+- 0 4168 2295"/>
                <a:gd name="T49" fmla="*/ T48 w 1944"/>
                <a:gd name="T50" fmla="+- 0 588 467"/>
                <a:gd name="T51" fmla="*/ 588 h 3546"/>
                <a:gd name="T52" fmla="+- 0 4206 2295"/>
                <a:gd name="T53" fmla="*/ T52 w 1944"/>
                <a:gd name="T54" fmla="+- 0 648 467"/>
                <a:gd name="T55" fmla="*/ 648 h 3546"/>
                <a:gd name="T56" fmla="+- 0 4230 2295"/>
                <a:gd name="T57" fmla="*/ T56 w 1944"/>
                <a:gd name="T58" fmla="+- 0 716 467"/>
                <a:gd name="T59" fmla="*/ 716 h 3546"/>
                <a:gd name="T60" fmla="+- 0 4239 2295"/>
                <a:gd name="T61" fmla="*/ T60 w 1944"/>
                <a:gd name="T62" fmla="+- 0 791 467"/>
                <a:gd name="T63" fmla="*/ 791 h 3546"/>
                <a:gd name="T64" fmla="+- 0 4239 2295"/>
                <a:gd name="T65" fmla="*/ T64 w 1944"/>
                <a:gd name="T66" fmla="+- 0 3689 467"/>
                <a:gd name="T67" fmla="*/ 3689 h 3546"/>
                <a:gd name="T68" fmla="+- 0 4230 2295"/>
                <a:gd name="T69" fmla="*/ T68 w 1944"/>
                <a:gd name="T70" fmla="+- 0 3763 467"/>
                <a:gd name="T71" fmla="*/ 3763 h 3546"/>
                <a:gd name="T72" fmla="+- 0 4206 2295"/>
                <a:gd name="T73" fmla="*/ T72 w 1944"/>
                <a:gd name="T74" fmla="+- 0 3831 467"/>
                <a:gd name="T75" fmla="*/ 3831 h 3546"/>
                <a:gd name="T76" fmla="+- 0 4168 2295"/>
                <a:gd name="T77" fmla="*/ T76 w 1944"/>
                <a:gd name="T78" fmla="+- 0 3891 467"/>
                <a:gd name="T79" fmla="*/ 3891 h 3546"/>
                <a:gd name="T80" fmla="+- 0 4117 2295"/>
                <a:gd name="T81" fmla="*/ T80 w 1944"/>
                <a:gd name="T82" fmla="+- 0 3942 467"/>
                <a:gd name="T83" fmla="*/ 3942 h 3546"/>
                <a:gd name="T84" fmla="+- 0 4057 2295"/>
                <a:gd name="T85" fmla="*/ T84 w 1944"/>
                <a:gd name="T86" fmla="+- 0 3980 467"/>
                <a:gd name="T87" fmla="*/ 3980 h 3546"/>
                <a:gd name="T88" fmla="+- 0 3989 2295"/>
                <a:gd name="T89" fmla="*/ T88 w 1944"/>
                <a:gd name="T90" fmla="+- 0 4004 467"/>
                <a:gd name="T91" fmla="*/ 4004 h 3546"/>
                <a:gd name="T92" fmla="+- 0 3915 2295"/>
                <a:gd name="T93" fmla="*/ T92 w 1944"/>
                <a:gd name="T94" fmla="+- 0 4013 467"/>
                <a:gd name="T95" fmla="*/ 4013 h 3546"/>
                <a:gd name="T96" fmla="+- 0 2619 2295"/>
                <a:gd name="T97" fmla="*/ T96 w 1944"/>
                <a:gd name="T98" fmla="+- 0 4013 467"/>
                <a:gd name="T99" fmla="*/ 4013 h 3546"/>
                <a:gd name="T100" fmla="+- 0 2545 2295"/>
                <a:gd name="T101" fmla="*/ T100 w 1944"/>
                <a:gd name="T102" fmla="+- 0 4004 467"/>
                <a:gd name="T103" fmla="*/ 4004 h 3546"/>
                <a:gd name="T104" fmla="+- 0 2477 2295"/>
                <a:gd name="T105" fmla="*/ T104 w 1944"/>
                <a:gd name="T106" fmla="+- 0 3980 467"/>
                <a:gd name="T107" fmla="*/ 3980 h 3546"/>
                <a:gd name="T108" fmla="+- 0 2416 2295"/>
                <a:gd name="T109" fmla="*/ T108 w 1944"/>
                <a:gd name="T110" fmla="+- 0 3942 467"/>
                <a:gd name="T111" fmla="*/ 3942 h 3546"/>
                <a:gd name="T112" fmla="+- 0 2366 2295"/>
                <a:gd name="T113" fmla="*/ T112 w 1944"/>
                <a:gd name="T114" fmla="+- 0 3891 467"/>
                <a:gd name="T115" fmla="*/ 3891 h 3546"/>
                <a:gd name="T116" fmla="+- 0 2328 2295"/>
                <a:gd name="T117" fmla="*/ T116 w 1944"/>
                <a:gd name="T118" fmla="+- 0 3831 467"/>
                <a:gd name="T119" fmla="*/ 3831 h 3546"/>
                <a:gd name="T120" fmla="+- 0 2304 2295"/>
                <a:gd name="T121" fmla="*/ T120 w 1944"/>
                <a:gd name="T122" fmla="+- 0 3763 467"/>
                <a:gd name="T123" fmla="*/ 3763 h 3546"/>
                <a:gd name="T124" fmla="+- 0 2295 2295"/>
                <a:gd name="T125" fmla="*/ T124 w 1944"/>
                <a:gd name="T126" fmla="+- 0 3689 467"/>
                <a:gd name="T127" fmla="*/ 3689 h 3546"/>
                <a:gd name="T128" fmla="+- 0 2295 2295"/>
                <a:gd name="T129" fmla="*/ T128 w 1944"/>
                <a:gd name="T130" fmla="+- 0 791 467"/>
                <a:gd name="T131" fmla="*/ 791 h 35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3546">
                  <a:moveTo>
                    <a:pt x="0" y="324"/>
                  </a:moveTo>
                  <a:lnTo>
                    <a:pt x="9" y="249"/>
                  </a:lnTo>
                  <a:lnTo>
                    <a:pt x="33" y="181"/>
                  </a:lnTo>
                  <a:lnTo>
                    <a:pt x="71" y="121"/>
                  </a:lnTo>
                  <a:lnTo>
                    <a:pt x="121" y="71"/>
                  </a:lnTo>
                  <a:lnTo>
                    <a:pt x="182" y="33"/>
                  </a:lnTo>
                  <a:lnTo>
                    <a:pt x="250" y="8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8"/>
                  </a:lnTo>
                  <a:lnTo>
                    <a:pt x="1762" y="33"/>
                  </a:lnTo>
                  <a:lnTo>
                    <a:pt x="1822" y="71"/>
                  </a:lnTo>
                  <a:lnTo>
                    <a:pt x="1873" y="121"/>
                  </a:lnTo>
                  <a:lnTo>
                    <a:pt x="1911" y="181"/>
                  </a:lnTo>
                  <a:lnTo>
                    <a:pt x="1935" y="249"/>
                  </a:lnTo>
                  <a:lnTo>
                    <a:pt x="1944" y="324"/>
                  </a:lnTo>
                  <a:lnTo>
                    <a:pt x="1944" y="3222"/>
                  </a:lnTo>
                  <a:lnTo>
                    <a:pt x="1935" y="3296"/>
                  </a:lnTo>
                  <a:lnTo>
                    <a:pt x="1911" y="3364"/>
                  </a:lnTo>
                  <a:lnTo>
                    <a:pt x="1873" y="3424"/>
                  </a:lnTo>
                  <a:lnTo>
                    <a:pt x="1822" y="3475"/>
                  </a:lnTo>
                  <a:lnTo>
                    <a:pt x="1762" y="3513"/>
                  </a:lnTo>
                  <a:lnTo>
                    <a:pt x="1694" y="3537"/>
                  </a:lnTo>
                  <a:lnTo>
                    <a:pt x="1620" y="3546"/>
                  </a:lnTo>
                  <a:lnTo>
                    <a:pt x="324" y="3546"/>
                  </a:lnTo>
                  <a:lnTo>
                    <a:pt x="250" y="3537"/>
                  </a:lnTo>
                  <a:lnTo>
                    <a:pt x="182" y="3513"/>
                  </a:lnTo>
                  <a:lnTo>
                    <a:pt x="121" y="3475"/>
                  </a:lnTo>
                  <a:lnTo>
                    <a:pt x="71" y="3424"/>
                  </a:lnTo>
                  <a:lnTo>
                    <a:pt x="33" y="3364"/>
                  </a:lnTo>
                  <a:lnTo>
                    <a:pt x="9" y="3296"/>
                  </a:lnTo>
                  <a:lnTo>
                    <a:pt x="0" y="3222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7" name="Text Box 438"/>
            <p:cNvSpPr txBox="1">
              <a:spLocks noChangeArrowheads="1"/>
            </p:cNvSpPr>
            <p:nvPr/>
          </p:nvSpPr>
          <p:spPr bwMode="auto">
            <a:xfrm>
              <a:off x="2251" y="544"/>
              <a:ext cx="1984" cy="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25"/>
                </a:spcBef>
                <a:spcAft>
                  <a:spcPts val="0"/>
                </a:spcAft>
              </a:pPr>
              <a:r>
                <a:rPr lang="ru-RU" sz="13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2023</a:t>
              </a:r>
            </a:p>
            <a:p>
              <a:pPr marL="162560" marR="161290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1925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4 185,1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925" algn="ctr">
                <a:lnSpc>
                  <a:spcPts val="1810"/>
                </a:lnSpc>
                <a:spcAft>
                  <a:spcPts val="0"/>
                </a:spcAft>
              </a:pPr>
              <a:r>
                <a:rPr lang="ru-RU" sz="15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434"/>
          <p:cNvGrpSpPr>
            <a:grpSpLocks/>
          </p:cNvGrpSpPr>
          <p:nvPr/>
        </p:nvGrpSpPr>
        <p:grpSpPr bwMode="auto">
          <a:xfrm>
            <a:off x="2753409" y="1272308"/>
            <a:ext cx="1259840" cy="2484755"/>
            <a:chOff x="4354" y="279"/>
            <a:chExt cx="1984" cy="3913"/>
          </a:xfrm>
        </p:grpSpPr>
        <p:sp>
          <p:nvSpPr>
            <p:cNvPr id="9" name="Freeform 436"/>
            <p:cNvSpPr>
              <a:spLocks/>
            </p:cNvSpPr>
            <p:nvPr/>
          </p:nvSpPr>
          <p:spPr bwMode="auto">
            <a:xfrm>
              <a:off x="4374" y="660"/>
              <a:ext cx="1944" cy="3353"/>
            </a:xfrm>
            <a:custGeom>
              <a:avLst/>
              <a:gdLst>
                <a:gd name="T0" fmla="+- 0 4374 4374"/>
                <a:gd name="T1" fmla="*/ T0 w 1944"/>
                <a:gd name="T2" fmla="+- 0 985 661"/>
                <a:gd name="T3" fmla="*/ 985 h 3353"/>
                <a:gd name="T4" fmla="+- 0 4383 4374"/>
                <a:gd name="T5" fmla="*/ T4 w 1944"/>
                <a:gd name="T6" fmla="+- 0 910 661"/>
                <a:gd name="T7" fmla="*/ 910 h 3353"/>
                <a:gd name="T8" fmla="+- 0 4407 4374"/>
                <a:gd name="T9" fmla="*/ T8 w 1944"/>
                <a:gd name="T10" fmla="+- 0 842 661"/>
                <a:gd name="T11" fmla="*/ 842 h 3353"/>
                <a:gd name="T12" fmla="+- 0 4445 4374"/>
                <a:gd name="T13" fmla="*/ T12 w 1944"/>
                <a:gd name="T14" fmla="+- 0 782 661"/>
                <a:gd name="T15" fmla="*/ 782 h 3353"/>
                <a:gd name="T16" fmla="+- 0 4495 4374"/>
                <a:gd name="T17" fmla="*/ T16 w 1944"/>
                <a:gd name="T18" fmla="+- 0 732 661"/>
                <a:gd name="T19" fmla="*/ 732 h 3353"/>
                <a:gd name="T20" fmla="+- 0 4556 4374"/>
                <a:gd name="T21" fmla="*/ T20 w 1944"/>
                <a:gd name="T22" fmla="+- 0 694 661"/>
                <a:gd name="T23" fmla="*/ 694 h 3353"/>
                <a:gd name="T24" fmla="+- 0 4624 4374"/>
                <a:gd name="T25" fmla="*/ T24 w 1944"/>
                <a:gd name="T26" fmla="+- 0 669 661"/>
                <a:gd name="T27" fmla="*/ 669 h 3353"/>
                <a:gd name="T28" fmla="+- 0 4698 4374"/>
                <a:gd name="T29" fmla="*/ T28 w 1944"/>
                <a:gd name="T30" fmla="+- 0 661 661"/>
                <a:gd name="T31" fmla="*/ 661 h 3353"/>
                <a:gd name="T32" fmla="+- 0 5994 4374"/>
                <a:gd name="T33" fmla="*/ T32 w 1944"/>
                <a:gd name="T34" fmla="+- 0 661 661"/>
                <a:gd name="T35" fmla="*/ 661 h 3353"/>
                <a:gd name="T36" fmla="+- 0 6068 4374"/>
                <a:gd name="T37" fmla="*/ T36 w 1944"/>
                <a:gd name="T38" fmla="+- 0 669 661"/>
                <a:gd name="T39" fmla="*/ 669 h 3353"/>
                <a:gd name="T40" fmla="+- 0 6136 4374"/>
                <a:gd name="T41" fmla="*/ T40 w 1944"/>
                <a:gd name="T42" fmla="+- 0 694 661"/>
                <a:gd name="T43" fmla="*/ 694 h 3353"/>
                <a:gd name="T44" fmla="+- 0 6197 4374"/>
                <a:gd name="T45" fmla="*/ T44 w 1944"/>
                <a:gd name="T46" fmla="+- 0 732 661"/>
                <a:gd name="T47" fmla="*/ 732 h 3353"/>
                <a:gd name="T48" fmla="+- 0 6247 4374"/>
                <a:gd name="T49" fmla="*/ T48 w 1944"/>
                <a:gd name="T50" fmla="+- 0 782 661"/>
                <a:gd name="T51" fmla="*/ 782 h 3353"/>
                <a:gd name="T52" fmla="+- 0 6285 4374"/>
                <a:gd name="T53" fmla="*/ T52 w 1944"/>
                <a:gd name="T54" fmla="+- 0 842 661"/>
                <a:gd name="T55" fmla="*/ 842 h 3353"/>
                <a:gd name="T56" fmla="+- 0 6309 4374"/>
                <a:gd name="T57" fmla="*/ T56 w 1944"/>
                <a:gd name="T58" fmla="+- 0 910 661"/>
                <a:gd name="T59" fmla="*/ 910 h 3353"/>
                <a:gd name="T60" fmla="+- 0 6318 4374"/>
                <a:gd name="T61" fmla="*/ T60 w 1944"/>
                <a:gd name="T62" fmla="+- 0 985 661"/>
                <a:gd name="T63" fmla="*/ 985 h 3353"/>
                <a:gd name="T64" fmla="+- 0 6318 4374"/>
                <a:gd name="T65" fmla="*/ T64 w 1944"/>
                <a:gd name="T66" fmla="+- 0 3689 661"/>
                <a:gd name="T67" fmla="*/ 3689 h 3353"/>
                <a:gd name="T68" fmla="+- 0 6309 4374"/>
                <a:gd name="T69" fmla="*/ T68 w 1944"/>
                <a:gd name="T70" fmla="+- 0 3763 661"/>
                <a:gd name="T71" fmla="*/ 3763 h 3353"/>
                <a:gd name="T72" fmla="+- 0 6285 4374"/>
                <a:gd name="T73" fmla="*/ T72 w 1944"/>
                <a:gd name="T74" fmla="+- 0 3831 661"/>
                <a:gd name="T75" fmla="*/ 3831 h 3353"/>
                <a:gd name="T76" fmla="+- 0 6247 4374"/>
                <a:gd name="T77" fmla="*/ T76 w 1944"/>
                <a:gd name="T78" fmla="+- 0 3891 661"/>
                <a:gd name="T79" fmla="*/ 3891 h 3353"/>
                <a:gd name="T80" fmla="+- 0 6197 4374"/>
                <a:gd name="T81" fmla="*/ T80 w 1944"/>
                <a:gd name="T82" fmla="+- 0 3942 661"/>
                <a:gd name="T83" fmla="*/ 3942 h 3353"/>
                <a:gd name="T84" fmla="+- 0 6136 4374"/>
                <a:gd name="T85" fmla="*/ T84 w 1944"/>
                <a:gd name="T86" fmla="+- 0 3980 661"/>
                <a:gd name="T87" fmla="*/ 3980 h 3353"/>
                <a:gd name="T88" fmla="+- 0 6068 4374"/>
                <a:gd name="T89" fmla="*/ T88 w 1944"/>
                <a:gd name="T90" fmla="+- 0 4004 661"/>
                <a:gd name="T91" fmla="*/ 4004 h 3353"/>
                <a:gd name="T92" fmla="+- 0 5994 4374"/>
                <a:gd name="T93" fmla="*/ T92 w 1944"/>
                <a:gd name="T94" fmla="+- 0 4013 661"/>
                <a:gd name="T95" fmla="*/ 4013 h 3353"/>
                <a:gd name="T96" fmla="+- 0 4698 4374"/>
                <a:gd name="T97" fmla="*/ T96 w 1944"/>
                <a:gd name="T98" fmla="+- 0 4013 661"/>
                <a:gd name="T99" fmla="*/ 4013 h 3353"/>
                <a:gd name="T100" fmla="+- 0 4624 4374"/>
                <a:gd name="T101" fmla="*/ T100 w 1944"/>
                <a:gd name="T102" fmla="+- 0 4004 661"/>
                <a:gd name="T103" fmla="*/ 4004 h 3353"/>
                <a:gd name="T104" fmla="+- 0 4556 4374"/>
                <a:gd name="T105" fmla="*/ T104 w 1944"/>
                <a:gd name="T106" fmla="+- 0 3980 661"/>
                <a:gd name="T107" fmla="*/ 3980 h 3353"/>
                <a:gd name="T108" fmla="+- 0 4495 4374"/>
                <a:gd name="T109" fmla="*/ T108 w 1944"/>
                <a:gd name="T110" fmla="+- 0 3942 661"/>
                <a:gd name="T111" fmla="*/ 3942 h 3353"/>
                <a:gd name="T112" fmla="+- 0 4445 4374"/>
                <a:gd name="T113" fmla="*/ T112 w 1944"/>
                <a:gd name="T114" fmla="+- 0 3891 661"/>
                <a:gd name="T115" fmla="*/ 3891 h 3353"/>
                <a:gd name="T116" fmla="+- 0 4407 4374"/>
                <a:gd name="T117" fmla="*/ T116 w 1944"/>
                <a:gd name="T118" fmla="+- 0 3831 661"/>
                <a:gd name="T119" fmla="*/ 3831 h 3353"/>
                <a:gd name="T120" fmla="+- 0 4383 4374"/>
                <a:gd name="T121" fmla="*/ T120 w 1944"/>
                <a:gd name="T122" fmla="+- 0 3763 661"/>
                <a:gd name="T123" fmla="*/ 3763 h 3353"/>
                <a:gd name="T124" fmla="+- 0 4374 4374"/>
                <a:gd name="T125" fmla="*/ T124 w 1944"/>
                <a:gd name="T126" fmla="+- 0 3689 661"/>
                <a:gd name="T127" fmla="*/ 3689 h 3353"/>
                <a:gd name="T128" fmla="+- 0 4374 4374"/>
                <a:gd name="T129" fmla="*/ T128 w 1944"/>
                <a:gd name="T130" fmla="+- 0 985 661"/>
                <a:gd name="T131" fmla="*/ 985 h 33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3353">
                  <a:moveTo>
                    <a:pt x="0" y="324"/>
                  </a:moveTo>
                  <a:lnTo>
                    <a:pt x="9" y="249"/>
                  </a:lnTo>
                  <a:lnTo>
                    <a:pt x="33" y="181"/>
                  </a:lnTo>
                  <a:lnTo>
                    <a:pt x="71" y="121"/>
                  </a:lnTo>
                  <a:lnTo>
                    <a:pt x="121" y="71"/>
                  </a:lnTo>
                  <a:lnTo>
                    <a:pt x="182" y="33"/>
                  </a:lnTo>
                  <a:lnTo>
                    <a:pt x="250" y="8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8"/>
                  </a:lnTo>
                  <a:lnTo>
                    <a:pt x="1762" y="33"/>
                  </a:lnTo>
                  <a:lnTo>
                    <a:pt x="1823" y="71"/>
                  </a:lnTo>
                  <a:lnTo>
                    <a:pt x="1873" y="121"/>
                  </a:lnTo>
                  <a:lnTo>
                    <a:pt x="1911" y="181"/>
                  </a:lnTo>
                  <a:lnTo>
                    <a:pt x="1935" y="249"/>
                  </a:lnTo>
                  <a:lnTo>
                    <a:pt x="1944" y="324"/>
                  </a:lnTo>
                  <a:lnTo>
                    <a:pt x="1944" y="3028"/>
                  </a:lnTo>
                  <a:lnTo>
                    <a:pt x="1935" y="3102"/>
                  </a:lnTo>
                  <a:lnTo>
                    <a:pt x="1911" y="3170"/>
                  </a:lnTo>
                  <a:lnTo>
                    <a:pt x="1873" y="3230"/>
                  </a:lnTo>
                  <a:lnTo>
                    <a:pt x="1823" y="3281"/>
                  </a:lnTo>
                  <a:lnTo>
                    <a:pt x="1762" y="3319"/>
                  </a:lnTo>
                  <a:lnTo>
                    <a:pt x="1694" y="3343"/>
                  </a:lnTo>
                  <a:lnTo>
                    <a:pt x="1620" y="3352"/>
                  </a:lnTo>
                  <a:lnTo>
                    <a:pt x="324" y="3352"/>
                  </a:lnTo>
                  <a:lnTo>
                    <a:pt x="250" y="3343"/>
                  </a:lnTo>
                  <a:lnTo>
                    <a:pt x="182" y="3319"/>
                  </a:lnTo>
                  <a:lnTo>
                    <a:pt x="121" y="3281"/>
                  </a:lnTo>
                  <a:lnTo>
                    <a:pt x="71" y="3230"/>
                  </a:lnTo>
                  <a:lnTo>
                    <a:pt x="33" y="3170"/>
                  </a:lnTo>
                  <a:lnTo>
                    <a:pt x="9" y="3102"/>
                  </a:lnTo>
                  <a:lnTo>
                    <a:pt x="0" y="3028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" name="Text Box 435"/>
            <p:cNvSpPr txBox="1">
              <a:spLocks noChangeArrowheads="1"/>
            </p:cNvSpPr>
            <p:nvPr/>
          </p:nvSpPr>
          <p:spPr bwMode="auto">
            <a:xfrm>
              <a:off x="4354" y="279"/>
              <a:ext cx="1984" cy="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30"/>
                </a:spcBef>
                <a:spcAft>
                  <a:spcPts val="0"/>
                </a:spcAft>
              </a:pPr>
              <a:r>
                <a:rPr lang="ru-RU" sz="20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endParaRPr lang="ru-RU" sz="160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2024</a:t>
              </a:r>
            </a:p>
            <a:p>
              <a:pPr marL="162560" marR="161290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1925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4 179,7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925" algn="ctr">
                <a:lnSpc>
                  <a:spcPts val="1810"/>
                </a:lnSpc>
                <a:spcAft>
                  <a:spcPts val="0"/>
                </a:spcAft>
              </a:pPr>
              <a:r>
                <a:rPr lang="ru-RU" sz="15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рубля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431"/>
          <p:cNvGrpSpPr>
            <a:grpSpLocks/>
          </p:cNvGrpSpPr>
          <p:nvPr/>
        </p:nvGrpSpPr>
        <p:grpSpPr bwMode="auto">
          <a:xfrm>
            <a:off x="4058492" y="1527231"/>
            <a:ext cx="1259840" cy="2116076"/>
            <a:chOff x="6433" y="962"/>
            <a:chExt cx="1984" cy="3051"/>
          </a:xfrm>
        </p:grpSpPr>
        <p:sp>
          <p:nvSpPr>
            <p:cNvPr id="12" name="Freeform 433"/>
            <p:cNvSpPr>
              <a:spLocks/>
            </p:cNvSpPr>
            <p:nvPr/>
          </p:nvSpPr>
          <p:spPr bwMode="auto">
            <a:xfrm>
              <a:off x="6453" y="1114"/>
              <a:ext cx="1944" cy="2899"/>
            </a:xfrm>
            <a:custGeom>
              <a:avLst/>
              <a:gdLst>
                <a:gd name="T0" fmla="+- 0 6453 6453"/>
                <a:gd name="T1" fmla="*/ T0 w 1944"/>
                <a:gd name="T2" fmla="+- 0 1438 1114"/>
                <a:gd name="T3" fmla="*/ 1438 h 2899"/>
                <a:gd name="T4" fmla="+- 0 6462 6453"/>
                <a:gd name="T5" fmla="*/ T4 w 1944"/>
                <a:gd name="T6" fmla="+- 0 1364 1114"/>
                <a:gd name="T7" fmla="*/ 1364 h 2899"/>
                <a:gd name="T8" fmla="+- 0 6486 6453"/>
                <a:gd name="T9" fmla="*/ T8 w 1944"/>
                <a:gd name="T10" fmla="+- 0 1296 1114"/>
                <a:gd name="T11" fmla="*/ 1296 h 2899"/>
                <a:gd name="T12" fmla="+- 0 6524 6453"/>
                <a:gd name="T13" fmla="*/ T12 w 1944"/>
                <a:gd name="T14" fmla="+- 0 1236 1114"/>
                <a:gd name="T15" fmla="*/ 1236 h 2899"/>
                <a:gd name="T16" fmla="+- 0 6575 6453"/>
                <a:gd name="T17" fmla="*/ T16 w 1944"/>
                <a:gd name="T18" fmla="+- 0 1185 1114"/>
                <a:gd name="T19" fmla="*/ 1185 h 2899"/>
                <a:gd name="T20" fmla="+- 0 6635 6453"/>
                <a:gd name="T21" fmla="*/ T20 w 1944"/>
                <a:gd name="T22" fmla="+- 0 1147 1114"/>
                <a:gd name="T23" fmla="*/ 1147 h 2899"/>
                <a:gd name="T24" fmla="+- 0 6703 6453"/>
                <a:gd name="T25" fmla="*/ T24 w 1944"/>
                <a:gd name="T26" fmla="+- 0 1123 1114"/>
                <a:gd name="T27" fmla="*/ 1123 h 2899"/>
                <a:gd name="T28" fmla="+- 0 6777 6453"/>
                <a:gd name="T29" fmla="*/ T28 w 1944"/>
                <a:gd name="T30" fmla="+- 0 1114 1114"/>
                <a:gd name="T31" fmla="*/ 1114 h 2899"/>
                <a:gd name="T32" fmla="+- 0 8073 6453"/>
                <a:gd name="T33" fmla="*/ T32 w 1944"/>
                <a:gd name="T34" fmla="+- 0 1114 1114"/>
                <a:gd name="T35" fmla="*/ 1114 h 2899"/>
                <a:gd name="T36" fmla="+- 0 8147 6453"/>
                <a:gd name="T37" fmla="*/ T36 w 1944"/>
                <a:gd name="T38" fmla="+- 0 1123 1114"/>
                <a:gd name="T39" fmla="*/ 1123 h 2899"/>
                <a:gd name="T40" fmla="+- 0 8215 6453"/>
                <a:gd name="T41" fmla="*/ T40 w 1944"/>
                <a:gd name="T42" fmla="+- 0 1147 1114"/>
                <a:gd name="T43" fmla="*/ 1147 h 2899"/>
                <a:gd name="T44" fmla="+- 0 8276 6453"/>
                <a:gd name="T45" fmla="*/ T44 w 1944"/>
                <a:gd name="T46" fmla="+- 0 1185 1114"/>
                <a:gd name="T47" fmla="*/ 1185 h 2899"/>
                <a:gd name="T48" fmla="+- 0 8326 6453"/>
                <a:gd name="T49" fmla="*/ T48 w 1944"/>
                <a:gd name="T50" fmla="+- 0 1236 1114"/>
                <a:gd name="T51" fmla="*/ 1236 h 2899"/>
                <a:gd name="T52" fmla="+- 0 8364 6453"/>
                <a:gd name="T53" fmla="*/ T52 w 1944"/>
                <a:gd name="T54" fmla="+- 0 1296 1114"/>
                <a:gd name="T55" fmla="*/ 1296 h 2899"/>
                <a:gd name="T56" fmla="+- 0 8388 6453"/>
                <a:gd name="T57" fmla="*/ T56 w 1944"/>
                <a:gd name="T58" fmla="+- 0 1364 1114"/>
                <a:gd name="T59" fmla="*/ 1364 h 2899"/>
                <a:gd name="T60" fmla="+- 0 8397 6453"/>
                <a:gd name="T61" fmla="*/ T60 w 1944"/>
                <a:gd name="T62" fmla="+- 0 1438 1114"/>
                <a:gd name="T63" fmla="*/ 1438 h 2899"/>
                <a:gd name="T64" fmla="+- 0 8397 6453"/>
                <a:gd name="T65" fmla="*/ T64 w 1944"/>
                <a:gd name="T66" fmla="+- 0 3689 1114"/>
                <a:gd name="T67" fmla="*/ 3689 h 2899"/>
                <a:gd name="T68" fmla="+- 0 8388 6453"/>
                <a:gd name="T69" fmla="*/ T68 w 1944"/>
                <a:gd name="T70" fmla="+- 0 3763 1114"/>
                <a:gd name="T71" fmla="*/ 3763 h 2899"/>
                <a:gd name="T72" fmla="+- 0 8364 6453"/>
                <a:gd name="T73" fmla="*/ T72 w 1944"/>
                <a:gd name="T74" fmla="+- 0 3831 1114"/>
                <a:gd name="T75" fmla="*/ 3831 h 2899"/>
                <a:gd name="T76" fmla="+- 0 8326 6453"/>
                <a:gd name="T77" fmla="*/ T76 w 1944"/>
                <a:gd name="T78" fmla="+- 0 3891 1114"/>
                <a:gd name="T79" fmla="*/ 3891 h 2899"/>
                <a:gd name="T80" fmla="+- 0 8276 6453"/>
                <a:gd name="T81" fmla="*/ T80 w 1944"/>
                <a:gd name="T82" fmla="+- 0 3942 1114"/>
                <a:gd name="T83" fmla="*/ 3942 h 2899"/>
                <a:gd name="T84" fmla="+- 0 8215 6453"/>
                <a:gd name="T85" fmla="*/ T84 w 1944"/>
                <a:gd name="T86" fmla="+- 0 3980 1114"/>
                <a:gd name="T87" fmla="*/ 3980 h 2899"/>
                <a:gd name="T88" fmla="+- 0 8147 6453"/>
                <a:gd name="T89" fmla="*/ T88 w 1944"/>
                <a:gd name="T90" fmla="+- 0 4004 1114"/>
                <a:gd name="T91" fmla="*/ 4004 h 2899"/>
                <a:gd name="T92" fmla="+- 0 8073 6453"/>
                <a:gd name="T93" fmla="*/ T92 w 1944"/>
                <a:gd name="T94" fmla="+- 0 4013 1114"/>
                <a:gd name="T95" fmla="*/ 4013 h 2899"/>
                <a:gd name="T96" fmla="+- 0 6777 6453"/>
                <a:gd name="T97" fmla="*/ T96 w 1944"/>
                <a:gd name="T98" fmla="+- 0 4013 1114"/>
                <a:gd name="T99" fmla="*/ 4013 h 2899"/>
                <a:gd name="T100" fmla="+- 0 6703 6453"/>
                <a:gd name="T101" fmla="*/ T100 w 1944"/>
                <a:gd name="T102" fmla="+- 0 4004 1114"/>
                <a:gd name="T103" fmla="*/ 4004 h 2899"/>
                <a:gd name="T104" fmla="+- 0 6635 6453"/>
                <a:gd name="T105" fmla="*/ T104 w 1944"/>
                <a:gd name="T106" fmla="+- 0 3980 1114"/>
                <a:gd name="T107" fmla="*/ 3980 h 2899"/>
                <a:gd name="T108" fmla="+- 0 6575 6453"/>
                <a:gd name="T109" fmla="*/ T108 w 1944"/>
                <a:gd name="T110" fmla="+- 0 3942 1114"/>
                <a:gd name="T111" fmla="*/ 3942 h 2899"/>
                <a:gd name="T112" fmla="+- 0 6524 6453"/>
                <a:gd name="T113" fmla="*/ T112 w 1944"/>
                <a:gd name="T114" fmla="+- 0 3891 1114"/>
                <a:gd name="T115" fmla="*/ 3891 h 2899"/>
                <a:gd name="T116" fmla="+- 0 6486 6453"/>
                <a:gd name="T117" fmla="*/ T116 w 1944"/>
                <a:gd name="T118" fmla="+- 0 3831 1114"/>
                <a:gd name="T119" fmla="*/ 3831 h 2899"/>
                <a:gd name="T120" fmla="+- 0 6462 6453"/>
                <a:gd name="T121" fmla="*/ T120 w 1944"/>
                <a:gd name="T122" fmla="+- 0 3763 1114"/>
                <a:gd name="T123" fmla="*/ 3763 h 2899"/>
                <a:gd name="T124" fmla="+- 0 6453 6453"/>
                <a:gd name="T125" fmla="*/ T124 w 1944"/>
                <a:gd name="T126" fmla="+- 0 3689 1114"/>
                <a:gd name="T127" fmla="*/ 3689 h 2899"/>
                <a:gd name="T128" fmla="+- 0 6453 6453"/>
                <a:gd name="T129" fmla="*/ T128 w 1944"/>
                <a:gd name="T130" fmla="+- 0 1438 1114"/>
                <a:gd name="T131" fmla="*/ 1438 h 28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899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2" y="71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2" y="33"/>
                  </a:lnTo>
                  <a:lnTo>
                    <a:pt x="1823" y="71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575"/>
                  </a:lnTo>
                  <a:lnTo>
                    <a:pt x="1935" y="2649"/>
                  </a:lnTo>
                  <a:lnTo>
                    <a:pt x="1911" y="2717"/>
                  </a:lnTo>
                  <a:lnTo>
                    <a:pt x="1873" y="2777"/>
                  </a:lnTo>
                  <a:lnTo>
                    <a:pt x="1823" y="2828"/>
                  </a:lnTo>
                  <a:lnTo>
                    <a:pt x="1762" y="2866"/>
                  </a:lnTo>
                  <a:lnTo>
                    <a:pt x="1694" y="2890"/>
                  </a:lnTo>
                  <a:lnTo>
                    <a:pt x="1620" y="2899"/>
                  </a:lnTo>
                  <a:lnTo>
                    <a:pt x="324" y="2899"/>
                  </a:lnTo>
                  <a:lnTo>
                    <a:pt x="250" y="2890"/>
                  </a:lnTo>
                  <a:lnTo>
                    <a:pt x="182" y="2866"/>
                  </a:lnTo>
                  <a:lnTo>
                    <a:pt x="122" y="2828"/>
                  </a:lnTo>
                  <a:lnTo>
                    <a:pt x="71" y="2777"/>
                  </a:lnTo>
                  <a:lnTo>
                    <a:pt x="33" y="2717"/>
                  </a:lnTo>
                  <a:lnTo>
                    <a:pt x="9" y="2649"/>
                  </a:lnTo>
                  <a:lnTo>
                    <a:pt x="0" y="2575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3" name="Text Box 432"/>
            <p:cNvSpPr txBox="1">
              <a:spLocks noChangeArrowheads="1"/>
            </p:cNvSpPr>
            <p:nvPr/>
          </p:nvSpPr>
          <p:spPr bwMode="auto">
            <a:xfrm>
              <a:off x="6433" y="962"/>
              <a:ext cx="1984" cy="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17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1925" algn="ctr">
                <a:lnSpc>
                  <a:spcPts val="1815"/>
                </a:lnSpc>
                <a:spcAft>
                  <a:spcPts val="0"/>
                </a:spcAft>
              </a:pPr>
              <a:endParaRPr lang="ru-RU" sz="15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2560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2025</a:t>
              </a:r>
            </a:p>
            <a:p>
              <a:pPr marL="162560" marR="160655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1290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822A3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3 506,6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290" algn="ctr">
                <a:lnSpc>
                  <a:spcPts val="1810"/>
                </a:lnSpc>
                <a:spcAft>
                  <a:spcPts val="0"/>
                </a:spcAft>
              </a:pPr>
              <a:r>
                <a:rPr lang="ru-RU" sz="15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428"/>
          <p:cNvGrpSpPr>
            <a:grpSpLocks/>
          </p:cNvGrpSpPr>
          <p:nvPr/>
        </p:nvGrpSpPr>
        <p:grpSpPr bwMode="auto">
          <a:xfrm>
            <a:off x="5353257" y="1555280"/>
            <a:ext cx="1272540" cy="2088825"/>
            <a:chOff x="8472" y="503"/>
            <a:chExt cx="2004" cy="3510"/>
          </a:xfrm>
        </p:grpSpPr>
        <p:sp>
          <p:nvSpPr>
            <p:cNvPr id="15" name="Freeform 430"/>
            <p:cNvSpPr>
              <a:spLocks/>
            </p:cNvSpPr>
            <p:nvPr/>
          </p:nvSpPr>
          <p:spPr bwMode="auto">
            <a:xfrm>
              <a:off x="8532" y="774"/>
              <a:ext cx="1944" cy="3239"/>
            </a:xfrm>
            <a:custGeom>
              <a:avLst/>
              <a:gdLst>
                <a:gd name="T0" fmla="+- 0 8532 8532"/>
                <a:gd name="T1" fmla="*/ T0 w 1944"/>
                <a:gd name="T2" fmla="+- 0 1098 774"/>
                <a:gd name="T3" fmla="*/ 1098 h 3239"/>
                <a:gd name="T4" fmla="+- 0 8541 8532"/>
                <a:gd name="T5" fmla="*/ T4 w 1944"/>
                <a:gd name="T6" fmla="+- 0 1024 774"/>
                <a:gd name="T7" fmla="*/ 1024 h 3239"/>
                <a:gd name="T8" fmla="+- 0 8565 8532"/>
                <a:gd name="T9" fmla="*/ T8 w 1944"/>
                <a:gd name="T10" fmla="+- 0 956 774"/>
                <a:gd name="T11" fmla="*/ 956 h 3239"/>
                <a:gd name="T12" fmla="+- 0 8603 8532"/>
                <a:gd name="T13" fmla="*/ T12 w 1944"/>
                <a:gd name="T14" fmla="+- 0 895 774"/>
                <a:gd name="T15" fmla="*/ 895 h 3239"/>
                <a:gd name="T16" fmla="+- 0 8654 8532"/>
                <a:gd name="T17" fmla="*/ T16 w 1944"/>
                <a:gd name="T18" fmla="+- 0 845 774"/>
                <a:gd name="T19" fmla="*/ 845 h 3239"/>
                <a:gd name="T20" fmla="+- 0 8714 8532"/>
                <a:gd name="T21" fmla="*/ T20 w 1944"/>
                <a:gd name="T22" fmla="+- 0 807 774"/>
                <a:gd name="T23" fmla="*/ 807 h 3239"/>
                <a:gd name="T24" fmla="+- 0 8782 8532"/>
                <a:gd name="T25" fmla="*/ T24 w 1944"/>
                <a:gd name="T26" fmla="+- 0 783 774"/>
                <a:gd name="T27" fmla="*/ 783 h 3239"/>
                <a:gd name="T28" fmla="+- 0 8856 8532"/>
                <a:gd name="T29" fmla="*/ T28 w 1944"/>
                <a:gd name="T30" fmla="+- 0 774 774"/>
                <a:gd name="T31" fmla="*/ 774 h 3239"/>
                <a:gd name="T32" fmla="+- 0 10152 8532"/>
                <a:gd name="T33" fmla="*/ T32 w 1944"/>
                <a:gd name="T34" fmla="+- 0 774 774"/>
                <a:gd name="T35" fmla="*/ 774 h 3239"/>
                <a:gd name="T36" fmla="+- 0 10226 8532"/>
                <a:gd name="T37" fmla="*/ T36 w 1944"/>
                <a:gd name="T38" fmla="+- 0 783 774"/>
                <a:gd name="T39" fmla="*/ 783 h 3239"/>
                <a:gd name="T40" fmla="+- 0 10294 8532"/>
                <a:gd name="T41" fmla="*/ T40 w 1944"/>
                <a:gd name="T42" fmla="+- 0 807 774"/>
                <a:gd name="T43" fmla="*/ 807 h 3239"/>
                <a:gd name="T44" fmla="+- 0 10355 8532"/>
                <a:gd name="T45" fmla="*/ T44 w 1944"/>
                <a:gd name="T46" fmla="+- 0 845 774"/>
                <a:gd name="T47" fmla="*/ 845 h 3239"/>
                <a:gd name="T48" fmla="+- 0 10405 8532"/>
                <a:gd name="T49" fmla="*/ T48 w 1944"/>
                <a:gd name="T50" fmla="+- 0 895 774"/>
                <a:gd name="T51" fmla="*/ 895 h 3239"/>
                <a:gd name="T52" fmla="+- 0 10443 8532"/>
                <a:gd name="T53" fmla="*/ T52 w 1944"/>
                <a:gd name="T54" fmla="+- 0 956 774"/>
                <a:gd name="T55" fmla="*/ 956 h 3239"/>
                <a:gd name="T56" fmla="+- 0 10467 8532"/>
                <a:gd name="T57" fmla="*/ T56 w 1944"/>
                <a:gd name="T58" fmla="+- 0 1024 774"/>
                <a:gd name="T59" fmla="*/ 1024 h 3239"/>
                <a:gd name="T60" fmla="+- 0 10476 8532"/>
                <a:gd name="T61" fmla="*/ T60 w 1944"/>
                <a:gd name="T62" fmla="+- 0 1098 774"/>
                <a:gd name="T63" fmla="*/ 1098 h 3239"/>
                <a:gd name="T64" fmla="+- 0 10476 8532"/>
                <a:gd name="T65" fmla="*/ T64 w 1944"/>
                <a:gd name="T66" fmla="+- 0 3689 774"/>
                <a:gd name="T67" fmla="*/ 3689 h 3239"/>
                <a:gd name="T68" fmla="+- 0 10467 8532"/>
                <a:gd name="T69" fmla="*/ T68 w 1944"/>
                <a:gd name="T70" fmla="+- 0 3763 774"/>
                <a:gd name="T71" fmla="*/ 3763 h 3239"/>
                <a:gd name="T72" fmla="+- 0 10443 8532"/>
                <a:gd name="T73" fmla="*/ T72 w 1944"/>
                <a:gd name="T74" fmla="+- 0 3831 774"/>
                <a:gd name="T75" fmla="*/ 3831 h 3239"/>
                <a:gd name="T76" fmla="+- 0 10405 8532"/>
                <a:gd name="T77" fmla="*/ T76 w 1944"/>
                <a:gd name="T78" fmla="+- 0 3891 774"/>
                <a:gd name="T79" fmla="*/ 3891 h 3239"/>
                <a:gd name="T80" fmla="+- 0 10355 8532"/>
                <a:gd name="T81" fmla="*/ T80 w 1944"/>
                <a:gd name="T82" fmla="+- 0 3942 774"/>
                <a:gd name="T83" fmla="*/ 3942 h 3239"/>
                <a:gd name="T84" fmla="+- 0 10294 8532"/>
                <a:gd name="T85" fmla="*/ T84 w 1944"/>
                <a:gd name="T86" fmla="+- 0 3980 774"/>
                <a:gd name="T87" fmla="*/ 3980 h 3239"/>
                <a:gd name="T88" fmla="+- 0 10226 8532"/>
                <a:gd name="T89" fmla="*/ T88 w 1944"/>
                <a:gd name="T90" fmla="+- 0 4004 774"/>
                <a:gd name="T91" fmla="*/ 4004 h 3239"/>
                <a:gd name="T92" fmla="+- 0 10152 8532"/>
                <a:gd name="T93" fmla="*/ T92 w 1944"/>
                <a:gd name="T94" fmla="+- 0 4013 774"/>
                <a:gd name="T95" fmla="*/ 4013 h 3239"/>
                <a:gd name="T96" fmla="+- 0 8856 8532"/>
                <a:gd name="T97" fmla="*/ T96 w 1944"/>
                <a:gd name="T98" fmla="+- 0 4013 774"/>
                <a:gd name="T99" fmla="*/ 4013 h 3239"/>
                <a:gd name="T100" fmla="+- 0 8782 8532"/>
                <a:gd name="T101" fmla="*/ T100 w 1944"/>
                <a:gd name="T102" fmla="+- 0 4004 774"/>
                <a:gd name="T103" fmla="*/ 4004 h 3239"/>
                <a:gd name="T104" fmla="+- 0 8714 8532"/>
                <a:gd name="T105" fmla="*/ T104 w 1944"/>
                <a:gd name="T106" fmla="+- 0 3980 774"/>
                <a:gd name="T107" fmla="*/ 3980 h 3239"/>
                <a:gd name="T108" fmla="+- 0 8654 8532"/>
                <a:gd name="T109" fmla="*/ T108 w 1944"/>
                <a:gd name="T110" fmla="+- 0 3942 774"/>
                <a:gd name="T111" fmla="*/ 3942 h 3239"/>
                <a:gd name="T112" fmla="+- 0 8603 8532"/>
                <a:gd name="T113" fmla="*/ T112 w 1944"/>
                <a:gd name="T114" fmla="+- 0 3891 774"/>
                <a:gd name="T115" fmla="*/ 3891 h 3239"/>
                <a:gd name="T116" fmla="+- 0 8565 8532"/>
                <a:gd name="T117" fmla="*/ T116 w 1944"/>
                <a:gd name="T118" fmla="+- 0 3831 774"/>
                <a:gd name="T119" fmla="*/ 3831 h 3239"/>
                <a:gd name="T120" fmla="+- 0 8541 8532"/>
                <a:gd name="T121" fmla="*/ T120 w 1944"/>
                <a:gd name="T122" fmla="+- 0 3763 774"/>
                <a:gd name="T123" fmla="*/ 3763 h 3239"/>
                <a:gd name="T124" fmla="+- 0 8532 8532"/>
                <a:gd name="T125" fmla="*/ T124 w 1944"/>
                <a:gd name="T126" fmla="+- 0 3689 774"/>
                <a:gd name="T127" fmla="*/ 3689 h 3239"/>
                <a:gd name="T128" fmla="+- 0 8532 8532"/>
                <a:gd name="T129" fmla="*/ T128 w 1944"/>
                <a:gd name="T130" fmla="+- 0 1098 774"/>
                <a:gd name="T131" fmla="*/ 1098 h 32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3239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1"/>
                  </a:lnTo>
                  <a:lnTo>
                    <a:pt x="122" y="71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2" y="33"/>
                  </a:lnTo>
                  <a:lnTo>
                    <a:pt x="1823" y="71"/>
                  </a:lnTo>
                  <a:lnTo>
                    <a:pt x="1873" y="121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915"/>
                  </a:lnTo>
                  <a:lnTo>
                    <a:pt x="1935" y="2989"/>
                  </a:lnTo>
                  <a:lnTo>
                    <a:pt x="1911" y="3057"/>
                  </a:lnTo>
                  <a:lnTo>
                    <a:pt x="1873" y="3117"/>
                  </a:lnTo>
                  <a:lnTo>
                    <a:pt x="1823" y="3168"/>
                  </a:lnTo>
                  <a:lnTo>
                    <a:pt x="1762" y="3206"/>
                  </a:lnTo>
                  <a:lnTo>
                    <a:pt x="1694" y="3230"/>
                  </a:lnTo>
                  <a:lnTo>
                    <a:pt x="1620" y="3239"/>
                  </a:lnTo>
                  <a:lnTo>
                    <a:pt x="324" y="3239"/>
                  </a:lnTo>
                  <a:lnTo>
                    <a:pt x="250" y="3230"/>
                  </a:lnTo>
                  <a:lnTo>
                    <a:pt x="182" y="3206"/>
                  </a:lnTo>
                  <a:lnTo>
                    <a:pt x="122" y="3168"/>
                  </a:lnTo>
                  <a:lnTo>
                    <a:pt x="71" y="3117"/>
                  </a:lnTo>
                  <a:lnTo>
                    <a:pt x="33" y="3057"/>
                  </a:lnTo>
                  <a:lnTo>
                    <a:pt x="9" y="2989"/>
                  </a:lnTo>
                  <a:lnTo>
                    <a:pt x="0" y="2915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" name="Text Box 429"/>
            <p:cNvSpPr txBox="1">
              <a:spLocks noChangeArrowheads="1"/>
            </p:cNvSpPr>
            <p:nvPr/>
          </p:nvSpPr>
          <p:spPr bwMode="auto">
            <a:xfrm>
              <a:off x="8472" y="503"/>
              <a:ext cx="1984" cy="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10"/>
                </a:spcBef>
                <a:spcAft>
                  <a:spcPts val="0"/>
                </a:spcAft>
              </a:pPr>
              <a:r>
                <a:rPr lang="ru-RU" sz="16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290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2026</a:t>
              </a:r>
            </a:p>
            <a:p>
              <a:pPr marL="162560" marR="160020" algn="ctr">
                <a:lnSpc>
                  <a:spcPts val="18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59385" algn="ctr">
                <a:lnSpc>
                  <a:spcPts val="2650"/>
                </a:lnSpc>
                <a:spcAft>
                  <a:spcPts val="0"/>
                </a:spcAft>
              </a:pPr>
              <a:r>
                <a:rPr lang="ru-RU" sz="2200" b="1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3 672,4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290" algn="ctr">
                <a:lnSpc>
                  <a:spcPts val="1810"/>
                </a:lnSpc>
                <a:spcAft>
                  <a:spcPts val="0"/>
                </a:spcAft>
              </a:pPr>
              <a:r>
                <a:rPr lang="ru-RU" sz="1500" dirty="0">
                  <a:solidFill>
                    <a:srgbClr val="822A3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рубля</a:t>
              </a:r>
              <a:endParaRPr lang="ru-RU" sz="1100" dirty="0"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26463" y="101885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-60753" y="59951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Муниципальная программа</a:t>
            </a:r>
            <a:b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solidFill>
                  <a:srgbClr val="822A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«Комплексное благоустройство и развитие дорожного хозяйства городского округа Семеновский»                             на 2018-2025 годы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590867"/>
              </p:ext>
            </p:extLst>
          </p:nvPr>
        </p:nvGraphicFramePr>
        <p:xfrm>
          <a:off x="124032" y="4182560"/>
          <a:ext cx="6619668" cy="488423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619668">
                  <a:extLst>
                    <a:ext uri="{9D8B030D-6E8A-4147-A177-3AD203B41FA5}">
                      <a16:colId xmlns:a16="http://schemas.microsoft.com/office/drawing/2014/main" val="2780660455"/>
                    </a:ext>
                  </a:extLst>
                </a:gridCol>
              </a:tblGrid>
              <a:tr h="473550"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68580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Индикаторы</a:t>
                      </a:r>
                      <a:r>
                        <a:rPr lang="ru-RU" sz="1400" spc="15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достижения</a:t>
                      </a:r>
                      <a:r>
                        <a:rPr lang="ru-RU" sz="1400" spc="1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целей </a:t>
                      </a:r>
                      <a:r>
                        <a:rPr lang="ru-RU" sz="1400" spc="-26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программы:</a:t>
                      </a:r>
                    </a:p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 </a:t>
                      </a:r>
                      <a:endParaRPr lang="ru-RU" sz="105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solidFill>
                      <a:srgbClr val="822A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63894"/>
                  </a:ext>
                </a:extLst>
              </a:tr>
              <a:tr h="4003739">
                <a:tc>
                  <a:txBody>
                    <a:bodyPr/>
                    <a:lstStyle/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транспортной инфраструктуры ремонт автомобильных дорог общего пользования местного значения к 2026 году достигнет значения 51 194 кв. м.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жалоб со стороны населения в письменной форме к 2026 году достигнет результата не более 10 на 1000 жителей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контейнеров, по улучшению качества услуги по обращению с ТКО, на конечную дату реализации муниципальной программы, достигнет 30.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Обкашиваемая площадь территории общего пользования в 2026 году составит 667 276 кв. м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кладбищ в 2026 году - 148 шт.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детских игровых площадок к 2026 году - 20 650 кв. м.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  <a:tabLst>
                          <a:tab pos="1630680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совершенствование сетей уличного освещения, на конечную дату реализации муниципальной программы, достигнет 259 314 м.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планируемых расходов от фактических расходов не более 3 %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просроченной кредиторской задолженности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нарушений сроков предоставления отчетов о выполнении плана ФХД - 0 ед. </a:t>
                      </a:r>
                    </a:p>
                    <a:p>
                      <a:pPr marL="90805" marR="99060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удовлетворенности населения качеством жизни на селе к 2026г - 100 %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26554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06D3ACE-8872-5AB1-4B54-BECA193E460D}"/>
              </a:ext>
            </a:extLst>
          </p:cNvPr>
          <p:cNvSpPr txBox="1"/>
          <p:nvPr/>
        </p:nvSpPr>
        <p:spPr>
          <a:xfrm>
            <a:off x="-1307692" y="2513875"/>
            <a:ext cx="4034480" cy="120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marR="161925" lvl="0" indent="0" algn="ctr" defTabSz="914400" rtl="0" eaLnBrk="1" fontAlgn="auto" latinLnBrk="0" hangingPunct="1">
              <a:lnSpc>
                <a:spcPts val="18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2022</a:t>
            </a:r>
          </a:p>
          <a:p>
            <a:pPr marL="162560" marR="161925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</a:p>
          <a:p>
            <a:pPr marL="162560" marR="161925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3 024,3</a:t>
            </a:r>
            <a:endParaRPr lang="ru-RU" sz="11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161925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822A3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рубля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822A3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DCC6C0A2-5FE8-2A15-4A23-9C534311C9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55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530896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49000">
              <a:srgbClr val="FFFDFB"/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83CB3A-96BA-49C7-BB10-3F8E10675BED}"/>
              </a:ext>
            </a:extLst>
          </p:cNvPr>
          <p:cNvSpPr/>
          <p:nvPr/>
        </p:nvSpPr>
        <p:spPr>
          <a:xfrm>
            <a:off x="52710" y="4157070"/>
            <a:ext cx="3574701" cy="849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943634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8,6 млн. рублей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02C33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Благоустройство дворовых территорий городского округа Семеновский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8BBA39-1866-4E39-BCDD-28F92470ADA7}"/>
              </a:ext>
            </a:extLst>
          </p:cNvPr>
          <p:cNvSpPr/>
          <p:nvPr/>
        </p:nvSpPr>
        <p:spPr>
          <a:xfrm>
            <a:off x="0" y="4987808"/>
            <a:ext cx="4114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943634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27,0 млн. рублей, в </a:t>
            </a:r>
            <a:r>
              <a:rPr lang="ru-RU" sz="1600" b="1" dirty="0" err="1">
                <a:solidFill>
                  <a:srgbClr val="943634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т.числе</a:t>
            </a:r>
            <a:r>
              <a:rPr lang="ru-RU" sz="1600" b="1" dirty="0">
                <a:solidFill>
                  <a:srgbClr val="943634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-(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Национальный проект  «Жилье и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городская среда) 14,8 млн.рублей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1)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«Благоустройство общественного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пространства пл. Малая Соборная» 2 этап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2)«Благоустройство общественных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пространств на ул. Нижегородская г. Семенов»</a:t>
            </a:r>
            <a:endParaRPr lang="ru-RU" sz="13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26394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</a:t>
            </a:r>
            <a:r>
              <a: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содержание объектов благоустройства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общественных территорий- 12,2 млн.рублей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79353" y="1150417"/>
            <a:ext cx="3429000" cy="15927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0195">
              <a:lnSpc>
                <a:spcPts val="1565"/>
              </a:lnSpc>
              <a:spcBef>
                <a:spcPts val="88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действия программы</a:t>
            </a: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35"/>
              </a:lnSpc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2018-2025</a:t>
            </a:r>
            <a:r>
              <a:rPr lang="ru-RU" sz="1400" spc="9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годы</a:t>
            </a:r>
          </a:p>
          <a:p>
            <a:pPr marL="290195">
              <a:lnSpc>
                <a:spcPts val="1565"/>
              </a:lnSpc>
              <a:spcBef>
                <a:spcPts val="66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400" b="1" spc="135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solidFill>
                <a:srgbClr val="822A3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 комфортности условий проживания и уровня благоустройства территории городского округа Семеновский</a:t>
            </a:r>
          </a:p>
          <a:p>
            <a:pPr marL="290195">
              <a:lnSpc>
                <a:spcPts val="1325"/>
              </a:lnSpc>
              <a:spcAft>
                <a:spcPts val="0"/>
              </a:spcAft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83375" y="1148434"/>
            <a:ext cx="3353816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Утверждена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822A3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 администрации городского округа Семеновский Нижегородской области от </a:t>
            </a:r>
            <a:r>
              <a:rPr lang="ru-RU" alt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28.03.2018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г.№ 668 « </a:t>
            </a:r>
            <a:r>
              <a:rPr lang="ru-RU" sz="1400" kern="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Об утверждении муниципальной адресной программы «Формирование современной городской среды на территории городского округа Семеновский на 2018-2025 годы»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822A3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 заказчик-координатор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822A3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Административно-техническая инспекция администрации городского округа Семеновский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10" y="11498"/>
            <a:ext cx="725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«Формирование современной городской среды на территории городского округа Семеновский                </a:t>
            </a:r>
          </a:p>
          <a:p>
            <a:pPr algn="ctr"/>
            <a:r>
              <a:rPr lang="ru-RU" b="1" dirty="0">
                <a:solidFill>
                  <a:srgbClr val="822A3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на 2018-2025 годы»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42643"/>
              </p:ext>
            </p:extLst>
          </p:nvPr>
        </p:nvGraphicFramePr>
        <p:xfrm>
          <a:off x="52710" y="7076246"/>
          <a:ext cx="6752579" cy="20172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52579">
                  <a:extLst>
                    <a:ext uri="{9D8B030D-6E8A-4147-A177-3AD203B41FA5}">
                      <a16:colId xmlns:a16="http://schemas.microsoft.com/office/drawing/2014/main" val="4055313711"/>
                    </a:ext>
                  </a:extLst>
                </a:gridCol>
              </a:tblGrid>
              <a:tr h="588533">
                <a:tc>
                  <a:txBody>
                    <a:bodyPr/>
                    <a:lstStyle/>
                    <a:p>
                      <a:pPr marL="617855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индикаторы достижения цели и показатели непосредственных результатов муниципальной программы</a:t>
                      </a:r>
                    </a:p>
                    <a:p>
                      <a:pPr marL="617855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822A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1919"/>
                  </a:ext>
                </a:extLst>
              </a:tr>
              <a:tr h="985200">
                <a:tc>
                  <a:txBody>
                    <a:bodyPr/>
                    <a:lstStyle/>
                    <a:p>
                      <a:pPr marL="8890" algn="l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890" algn="l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Индикатор достижения цели </a:t>
                      </a:r>
                    </a:p>
                    <a:p>
                      <a:pPr marL="8890" algn="l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94640" indent="-285750" algn="l">
                        <a:lnSpc>
                          <a:spcPts val="108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общественных территорий -2 ед. в 2024 г.</a:t>
                      </a:r>
                    </a:p>
                    <a:p>
                      <a:pPr marL="294640" indent="-285750" algn="l">
                        <a:lnSpc>
                          <a:spcPts val="108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890" algn="l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Доля финансирования заинтересованных лиц  от общего числа собственников помещений в многоквартирных домах, собственников иных зданий и сооружений, расположенных в границах дворовых территорий, подлежащих благоустройству (дополнительный перечень работ) к 2025г -20%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4613844"/>
                  </a:ext>
                </a:extLst>
              </a:tr>
            </a:tbl>
          </a:graphicData>
        </a:graphic>
      </p:graphicFrame>
      <p:sp>
        <p:nvSpPr>
          <p:cNvPr id="16" name="Text Box 463">
            <a:extLst>
              <a:ext uri="{FF2B5EF4-FFF2-40B4-BE49-F238E27FC236}">
                <a16:creationId xmlns:a16="http://schemas.microsoft.com/office/drawing/2014/main" id="{DFCF6170-E84D-5ECA-57DA-B5402AC8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878" y="2574286"/>
            <a:ext cx="3619841" cy="19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1605" marR="138430" algn="ctr">
              <a:spcBef>
                <a:spcPts val="3440"/>
              </a:spcBef>
              <a:spcAft>
                <a:spcPts val="0"/>
              </a:spcAft>
            </a:pPr>
            <a:r>
              <a:rPr lang="ru-RU" sz="3300" b="1" dirty="0">
                <a:solidFill>
                  <a:srgbClr val="943735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35,6</a:t>
            </a:r>
            <a:endParaRPr lang="ru-RU" sz="11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39700" marR="13843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1300" b="1" spc="230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>
                <a:solidFill>
                  <a:srgbClr val="943735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2875" marR="138430" algn="ctr">
              <a:lnSpc>
                <a:spcPts val="1565"/>
              </a:lnSpc>
              <a:spcAft>
                <a:spcPts val="0"/>
              </a:spcAft>
            </a:pPr>
            <a:r>
              <a:rPr lang="ru-RU" sz="1600" dirty="0">
                <a:solidFill>
                  <a:srgbClr val="94373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расходы</a:t>
            </a:r>
            <a:r>
              <a:rPr lang="ru-RU" sz="1600" spc="80" dirty="0">
                <a:solidFill>
                  <a:srgbClr val="94373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rgbClr val="94373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на</a:t>
            </a:r>
            <a:r>
              <a:rPr lang="ru-RU" sz="1600" spc="75" dirty="0">
                <a:solidFill>
                  <a:srgbClr val="94373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rgbClr val="94373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выполнение</a:t>
            </a:r>
            <a:endParaRPr lang="ru-RU" sz="16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2240" marR="138430" algn="ctr">
              <a:lnSpc>
                <a:spcPts val="1565"/>
              </a:lnSpc>
              <a:spcAft>
                <a:spcPts val="0"/>
              </a:spcAft>
            </a:pPr>
            <a:r>
              <a:rPr lang="ru-RU" sz="1600" dirty="0">
                <a:solidFill>
                  <a:srgbClr val="94373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программы</a:t>
            </a:r>
            <a:endParaRPr lang="ru-RU" sz="16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1605" marR="138430" algn="ctr">
              <a:lnSpc>
                <a:spcPts val="1560"/>
              </a:lnSpc>
              <a:spcAft>
                <a:spcPts val="0"/>
              </a:spcAft>
            </a:pPr>
            <a:r>
              <a:rPr lang="ru-RU" b="1" dirty="0">
                <a:solidFill>
                  <a:srgbClr val="943735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b="1" spc="55" dirty="0">
                <a:solidFill>
                  <a:srgbClr val="943735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943735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b="1" spc="50" dirty="0">
                <a:solidFill>
                  <a:srgbClr val="943735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943735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ru-RU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87D16-E125-9E08-5BFD-1A6FDD25DF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56</a:t>
            </a:fld>
            <a:endParaRPr lang="ru-RU" spc="-1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E2384C0-1025-820D-E748-206CF5B3E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09" y="4569190"/>
            <a:ext cx="3137780" cy="21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177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49000">
              <a:srgbClr val="FFFDFB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79" y="-161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и строительство социальной и инженерной инфраструктуры на территории городского округа Семеновский» на 20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4-2026 годы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02970" y="1149335"/>
            <a:ext cx="3429000" cy="25442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80340">
              <a:spcBef>
                <a:spcPts val="15"/>
              </a:spcBef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материальной базы для развития социальной и инженерной инфраструктуры для обеспечения повышения качества жизни населения городского округа Семеновский, улучшение обеспечения коммунальными услугами населения района.</a:t>
            </a:r>
            <a:b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</a:t>
            </a:r>
            <a:r>
              <a:rPr lang="ru-RU" sz="1600" b="1" spc="-4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действия</a:t>
            </a:r>
            <a:r>
              <a:rPr lang="ru-RU" sz="1600" b="1" spc="-4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2024-2026</a:t>
            </a:r>
            <a:r>
              <a:rPr lang="ru-RU" spc="145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F24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годы</a:t>
            </a:r>
            <a:endParaRPr lang="ru-RU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4289" y="1050770"/>
            <a:ext cx="3429000" cy="29384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100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Утверждена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2100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</a:t>
            </a:r>
            <a:r>
              <a:rPr lang="ru-RU" sz="1400" spc="-9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17.11.2020</a:t>
            </a:r>
            <a:r>
              <a:rPr lang="ru-RU" sz="1400" spc="-75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 №2474 «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утверждении муниципальной программы «Развитие и строительство социальной и инженерной инфраструктуры на территории городского округа Семеновский» на 2024-2026годы» </a:t>
            </a:r>
          </a:p>
          <a:p>
            <a:pPr marL="292100">
              <a:lnSpc>
                <a:spcPts val="1325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 заказчик-координатор</a:t>
            </a:r>
          </a:p>
          <a:p>
            <a:pPr marL="292100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казенное учреждение «Семеновстройсервис»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9085" marR="340360">
              <a:lnSpc>
                <a:spcPct val="98000"/>
              </a:lnSpc>
              <a:spcBef>
                <a:spcPts val="1115"/>
              </a:spcBef>
              <a:spcAft>
                <a:spcPts val="0"/>
              </a:spcAft>
            </a:pPr>
            <a:r>
              <a:rPr lang="ru-RU" sz="1100" b="1" spc="5" dirty="0">
                <a:solidFill>
                  <a:srgbClr val="6C99C5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400" dirty="0">
              <a:solidFill>
                <a:schemeClr val="tx2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584"/>
          <p:cNvGrpSpPr>
            <a:grpSpLocks/>
          </p:cNvGrpSpPr>
          <p:nvPr/>
        </p:nvGrpSpPr>
        <p:grpSpPr bwMode="auto">
          <a:xfrm>
            <a:off x="3471879" y="3902044"/>
            <a:ext cx="3017520" cy="1298575"/>
            <a:chOff x="5498" y="1028"/>
            <a:chExt cx="4752" cy="2045"/>
          </a:xfrm>
        </p:grpSpPr>
        <p:sp>
          <p:nvSpPr>
            <p:cNvPr id="10" name="Freeform 590"/>
            <p:cNvSpPr>
              <a:spLocks/>
            </p:cNvSpPr>
            <p:nvPr/>
          </p:nvSpPr>
          <p:spPr bwMode="auto">
            <a:xfrm>
              <a:off x="5691" y="1028"/>
              <a:ext cx="864" cy="2029"/>
            </a:xfrm>
            <a:custGeom>
              <a:avLst/>
              <a:gdLst>
                <a:gd name="T0" fmla="+- 0 6411 5692"/>
                <a:gd name="T1" fmla="*/ T0 w 864"/>
                <a:gd name="T2" fmla="+- 0 654 654"/>
                <a:gd name="T3" fmla="*/ 654 h 2404"/>
                <a:gd name="T4" fmla="+- 0 5836 5692"/>
                <a:gd name="T5" fmla="*/ T4 w 864"/>
                <a:gd name="T6" fmla="+- 0 654 654"/>
                <a:gd name="T7" fmla="*/ 654 h 2404"/>
                <a:gd name="T8" fmla="+- 0 5780 5692"/>
                <a:gd name="T9" fmla="*/ T8 w 864"/>
                <a:gd name="T10" fmla="+- 0 665 654"/>
                <a:gd name="T11" fmla="*/ 665 h 2404"/>
                <a:gd name="T12" fmla="+- 0 5734 5692"/>
                <a:gd name="T13" fmla="*/ T12 w 864"/>
                <a:gd name="T14" fmla="+- 0 696 654"/>
                <a:gd name="T15" fmla="*/ 696 h 2404"/>
                <a:gd name="T16" fmla="+- 0 5703 5692"/>
                <a:gd name="T17" fmla="*/ T16 w 864"/>
                <a:gd name="T18" fmla="+- 0 742 654"/>
                <a:gd name="T19" fmla="*/ 742 h 2404"/>
                <a:gd name="T20" fmla="+- 0 5692 5692"/>
                <a:gd name="T21" fmla="*/ T20 w 864"/>
                <a:gd name="T22" fmla="+- 0 798 654"/>
                <a:gd name="T23" fmla="*/ 798 h 2404"/>
                <a:gd name="T24" fmla="+- 0 5692 5692"/>
                <a:gd name="T25" fmla="*/ T24 w 864"/>
                <a:gd name="T26" fmla="+- 0 2914 654"/>
                <a:gd name="T27" fmla="*/ 2914 h 2404"/>
                <a:gd name="T28" fmla="+- 0 5703 5692"/>
                <a:gd name="T29" fmla="*/ T28 w 864"/>
                <a:gd name="T30" fmla="+- 0 2970 654"/>
                <a:gd name="T31" fmla="*/ 2970 h 2404"/>
                <a:gd name="T32" fmla="+- 0 5734 5692"/>
                <a:gd name="T33" fmla="*/ T32 w 864"/>
                <a:gd name="T34" fmla="+- 0 3016 654"/>
                <a:gd name="T35" fmla="*/ 3016 h 2404"/>
                <a:gd name="T36" fmla="+- 0 5780 5692"/>
                <a:gd name="T37" fmla="*/ T36 w 864"/>
                <a:gd name="T38" fmla="+- 0 3047 654"/>
                <a:gd name="T39" fmla="*/ 3047 h 2404"/>
                <a:gd name="T40" fmla="+- 0 5836 5692"/>
                <a:gd name="T41" fmla="*/ T40 w 864"/>
                <a:gd name="T42" fmla="+- 0 3058 654"/>
                <a:gd name="T43" fmla="*/ 3058 h 2404"/>
                <a:gd name="T44" fmla="+- 0 6411 5692"/>
                <a:gd name="T45" fmla="*/ T44 w 864"/>
                <a:gd name="T46" fmla="+- 0 3058 654"/>
                <a:gd name="T47" fmla="*/ 3058 h 2404"/>
                <a:gd name="T48" fmla="+- 0 6467 5692"/>
                <a:gd name="T49" fmla="*/ T48 w 864"/>
                <a:gd name="T50" fmla="+- 0 3047 654"/>
                <a:gd name="T51" fmla="*/ 3047 h 2404"/>
                <a:gd name="T52" fmla="+- 0 6513 5692"/>
                <a:gd name="T53" fmla="*/ T52 w 864"/>
                <a:gd name="T54" fmla="+- 0 3016 654"/>
                <a:gd name="T55" fmla="*/ 3016 h 2404"/>
                <a:gd name="T56" fmla="+- 0 6544 5692"/>
                <a:gd name="T57" fmla="*/ T56 w 864"/>
                <a:gd name="T58" fmla="+- 0 2970 654"/>
                <a:gd name="T59" fmla="*/ 2970 h 2404"/>
                <a:gd name="T60" fmla="+- 0 6555 5692"/>
                <a:gd name="T61" fmla="*/ T60 w 864"/>
                <a:gd name="T62" fmla="+- 0 2914 654"/>
                <a:gd name="T63" fmla="*/ 2914 h 2404"/>
                <a:gd name="T64" fmla="+- 0 6555 5692"/>
                <a:gd name="T65" fmla="*/ T64 w 864"/>
                <a:gd name="T66" fmla="+- 0 798 654"/>
                <a:gd name="T67" fmla="*/ 798 h 2404"/>
                <a:gd name="T68" fmla="+- 0 6544 5692"/>
                <a:gd name="T69" fmla="*/ T68 w 864"/>
                <a:gd name="T70" fmla="+- 0 742 654"/>
                <a:gd name="T71" fmla="*/ 742 h 2404"/>
                <a:gd name="T72" fmla="+- 0 6513 5692"/>
                <a:gd name="T73" fmla="*/ T72 w 864"/>
                <a:gd name="T74" fmla="+- 0 696 654"/>
                <a:gd name="T75" fmla="*/ 696 h 2404"/>
                <a:gd name="T76" fmla="+- 0 6467 5692"/>
                <a:gd name="T77" fmla="*/ T76 w 864"/>
                <a:gd name="T78" fmla="+- 0 665 654"/>
                <a:gd name="T79" fmla="*/ 665 h 2404"/>
                <a:gd name="T80" fmla="+- 0 6411 5692"/>
                <a:gd name="T81" fmla="*/ T80 w 864"/>
                <a:gd name="T82" fmla="+- 0 654 654"/>
                <a:gd name="T83" fmla="*/ 654 h 24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404">
                  <a:moveTo>
                    <a:pt x="719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260"/>
                  </a:lnTo>
                  <a:lnTo>
                    <a:pt x="11" y="2316"/>
                  </a:lnTo>
                  <a:lnTo>
                    <a:pt x="42" y="2362"/>
                  </a:lnTo>
                  <a:lnTo>
                    <a:pt x="88" y="2393"/>
                  </a:lnTo>
                  <a:lnTo>
                    <a:pt x="144" y="2404"/>
                  </a:lnTo>
                  <a:lnTo>
                    <a:pt x="719" y="2404"/>
                  </a:lnTo>
                  <a:lnTo>
                    <a:pt x="775" y="2393"/>
                  </a:lnTo>
                  <a:lnTo>
                    <a:pt x="821" y="2362"/>
                  </a:lnTo>
                  <a:lnTo>
                    <a:pt x="852" y="2316"/>
                  </a:lnTo>
                  <a:lnTo>
                    <a:pt x="863" y="2260"/>
                  </a:lnTo>
                  <a:lnTo>
                    <a:pt x="863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5" y="1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2" name="Freeform 588"/>
            <p:cNvSpPr>
              <a:spLocks/>
            </p:cNvSpPr>
            <p:nvPr/>
          </p:nvSpPr>
          <p:spPr bwMode="auto">
            <a:xfrm>
              <a:off x="7411" y="1586"/>
              <a:ext cx="977" cy="1472"/>
            </a:xfrm>
            <a:custGeom>
              <a:avLst/>
              <a:gdLst>
                <a:gd name="T0" fmla="+- 0 8132 7412"/>
                <a:gd name="T1" fmla="*/ T0 w 864"/>
                <a:gd name="T2" fmla="+- 0 1168 1168"/>
                <a:gd name="T3" fmla="*/ 1168 h 1890"/>
                <a:gd name="T4" fmla="+- 0 7556 7412"/>
                <a:gd name="T5" fmla="*/ T4 w 864"/>
                <a:gd name="T6" fmla="+- 0 1168 1168"/>
                <a:gd name="T7" fmla="*/ 1168 h 1890"/>
                <a:gd name="T8" fmla="+- 0 7500 7412"/>
                <a:gd name="T9" fmla="*/ T8 w 864"/>
                <a:gd name="T10" fmla="+- 0 1179 1168"/>
                <a:gd name="T11" fmla="*/ 1179 h 1890"/>
                <a:gd name="T12" fmla="+- 0 7454 7412"/>
                <a:gd name="T13" fmla="*/ T12 w 864"/>
                <a:gd name="T14" fmla="+- 0 1210 1168"/>
                <a:gd name="T15" fmla="*/ 1210 h 1890"/>
                <a:gd name="T16" fmla="+- 0 7423 7412"/>
                <a:gd name="T17" fmla="*/ T16 w 864"/>
                <a:gd name="T18" fmla="+- 0 1256 1168"/>
                <a:gd name="T19" fmla="*/ 1256 h 1890"/>
                <a:gd name="T20" fmla="+- 0 7412 7412"/>
                <a:gd name="T21" fmla="*/ T20 w 864"/>
                <a:gd name="T22" fmla="+- 0 1312 1168"/>
                <a:gd name="T23" fmla="*/ 1312 h 1890"/>
                <a:gd name="T24" fmla="+- 0 7412 7412"/>
                <a:gd name="T25" fmla="*/ T24 w 864"/>
                <a:gd name="T26" fmla="+- 0 2914 1168"/>
                <a:gd name="T27" fmla="*/ 2914 h 1890"/>
                <a:gd name="T28" fmla="+- 0 7423 7412"/>
                <a:gd name="T29" fmla="*/ T28 w 864"/>
                <a:gd name="T30" fmla="+- 0 2970 1168"/>
                <a:gd name="T31" fmla="*/ 2970 h 1890"/>
                <a:gd name="T32" fmla="+- 0 7454 7412"/>
                <a:gd name="T33" fmla="*/ T32 w 864"/>
                <a:gd name="T34" fmla="+- 0 3016 1168"/>
                <a:gd name="T35" fmla="*/ 3016 h 1890"/>
                <a:gd name="T36" fmla="+- 0 7500 7412"/>
                <a:gd name="T37" fmla="*/ T36 w 864"/>
                <a:gd name="T38" fmla="+- 0 3047 1168"/>
                <a:gd name="T39" fmla="*/ 3047 h 1890"/>
                <a:gd name="T40" fmla="+- 0 7556 7412"/>
                <a:gd name="T41" fmla="*/ T40 w 864"/>
                <a:gd name="T42" fmla="+- 0 3058 1168"/>
                <a:gd name="T43" fmla="*/ 3058 h 1890"/>
                <a:gd name="T44" fmla="+- 0 8132 7412"/>
                <a:gd name="T45" fmla="*/ T44 w 864"/>
                <a:gd name="T46" fmla="+- 0 3058 1168"/>
                <a:gd name="T47" fmla="*/ 3058 h 1890"/>
                <a:gd name="T48" fmla="+- 0 8188 7412"/>
                <a:gd name="T49" fmla="*/ T48 w 864"/>
                <a:gd name="T50" fmla="+- 0 3047 1168"/>
                <a:gd name="T51" fmla="*/ 3047 h 1890"/>
                <a:gd name="T52" fmla="+- 0 8234 7412"/>
                <a:gd name="T53" fmla="*/ T52 w 864"/>
                <a:gd name="T54" fmla="+- 0 3016 1168"/>
                <a:gd name="T55" fmla="*/ 3016 h 1890"/>
                <a:gd name="T56" fmla="+- 0 8264 7412"/>
                <a:gd name="T57" fmla="*/ T56 w 864"/>
                <a:gd name="T58" fmla="+- 0 2970 1168"/>
                <a:gd name="T59" fmla="*/ 2970 h 1890"/>
                <a:gd name="T60" fmla="+- 0 8276 7412"/>
                <a:gd name="T61" fmla="*/ T60 w 864"/>
                <a:gd name="T62" fmla="+- 0 2914 1168"/>
                <a:gd name="T63" fmla="*/ 2914 h 1890"/>
                <a:gd name="T64" fmla="+- 0 8276 7412"/>
                <a:gd name="T65" fmla="*/ T64 w 864"/>
                <a:gd name="T66" fmla="+- 0 1312 1168"/>
                <a:gd name="T67" fmla="*/ 1312 h 1890"/>
                <a:gd name="T68" fmla="+- 0 8264 7412"/>
                <a:gd name="T69" fmla="*/ T68 w 864"/>
                <a:gd name="T70" fmla="+- 0 1256 1168"/>
                <a:gd name="T71" fmla="*/ 1256 h 1890"/>
                <a:gd name="T72" fmla="+- 0 8234 7412"/>
                <a:gd name="T73" fmla="*/ T72 w 864"/>
                <a:gd name="T74" fmla="+- 0 1210 1168"/>
                <a:gd name="T75" fmla="*/ 1210 h 1890"/>
                <a:gd name="T76" fmla="+- 0 8188 7412"/>
                <a:gd name="T77" fmla="*/ T76 w 864"/>
                <a:gd name="T78" fmla="+- 0 1179 1168"/>
                <a:gd name="T79" fmla="*/ 1179 h 1890"/>
                <a:gd name="T80" fmla="+- 0 8132 7412"/>
                <a:gd name="T81" fmla="*/ T80 w 864"/>
                <a:gd name="T82" fmla="+- 0 1168 1168"/>
                <a:gd name="T83" fmla="*/ 1168 h 18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1890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1746"/>
                  </a:lnTo>
                  <a:lnTo>
                    <a:pt x="11" y="1802"/>
                  </a:lnTo>
                  <a:lnTo>
                    <a:pt x="42" y="1848"/>
                  </a:lnTo>
                  <a:lnTo>
                    <a:pt x="88" y="1879"/>
                  </a:lnTo>
                  <a:lnTo>
                    <a:pt x="144" y="1890"/>
                  </a:lnTo>
                  <a:lnTo>
                    <a:pt x="720" y="1890"/>
                  </a:lnTo>
                  <a:lnTo>
                    <a:pt x="776" y="1879"/>
                  </a:lnTo>
                  <a:lnTo>
                    <a:pt x="822" y="1848"/>
                  </a:lnTo>
                  <a:lnTo>
                    <a:pt x="852" y="1802"/>
                  </a:lnTo>
                  <a:lnTo>
                    <a:pt x="864" y="1746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3" name="Freeform 586"/>
            <p:cNvSpPr>
              <a:spLocks/>
            </p:cNvSpPr>
            <p:nvPr/>
          </p:nvSpPr>
          <p:spPr bwMode="auto">
            <a:xfrm>
              <a:off x="9132" y="1577"/>
              <a:ext cx="864" cy="1480"/>
            </a:xfrm>
            <a:custGeom>
              <a:avLst/>
              <a:gdLst>
                <a:gd name="T0" fmla="+- 0 9852 9132"/>
                <a:gd name="T1" fmla="*/ T0 w 864"/>
                <a:gd name="T2" fmla="+- 0 654 654"/>
                <a:gd name="T3" fmla="*/ 654 h 2404"/>
                <a:gd name="T4" fmla="+- 0 9276 9132"/>
                <a:gd name="T5" fmla="*/ T4 w 864"/>
                <a:gd name="T6" fmla="+- 0 654 654"/>
                <a:gd name="T7" fmla="*/ 654 h 2404"/>
                <a:gd name="T8" fmla="+- 0 9220 9132"/>
                <a:gd name="T9" fmla="*/ T8 w 864"/>
                <a:gd name="T10" fmla="+- 0 665 654"/>
                <a:gd name="T11" fmla="*/ 665 h 2404"/>
                <a:gd name="T12" fmla="+- 0 9174 9132"/>
                <a:gd name="T13" fmla="*/ T12 w 864"/>
                <a:gd name="T14" fmla="+- 0 696 654"/>
                <a:gd name="T15" fmla="*/ 696 h 2404"/>
                <a:gd name="T16" fmla="+- 0 9144 9132"/>
                <a:gd name="T17" fmla="*/ T16 w 864"/>
                <a:gd name="T18" fmla="+- 0 742 654"/>
                <a:gd name="T19" fmla="*/ 742 h 2404"/>
                <a:gd name="T20" fmla="+- 0 9132 9132"/>
                <a:gd name="T21" fmla="*/ T20 w 864"/>
                <a:gd name="T22" fmla="+- 0 798 654"/>
                <a:gd name="T23" fmla="*/ 798 h 2404"/>
                <a:gd name="T24" fmla="+- 0 9132 9132"/>
                <a:gd name="T25" fmla="*/ T24 w 864"/>
                <a:gd name="T26" fmla="+- 0 2914 654"/>
                <a:gd name="T27" fmla="*/ 2914 h 2404"/>
                <a:gd name="T28" fmla="+- 0 9144 9132"/>
                <a:gd name="T29" fmla="*/ T28 w 864"/>
                <a:gd name="T30" fmla="+- 0 2970 654"/>
                <a:gd name="T31" fmla="*/ 2970 h 2404"/>
                <a:gd name="T32" fmla="+- 0 9174 9132"/>
                <a:gd name="T33" fmla="*/ T32 w 864"/>
                <a:gd name="T34" fmla="+- 0 3016 654"/>
                <a:gd name="T35" fmla="*/ 3016 h 2404"/>
                <a:gd name="T36" fmla="+- 0 9220 9132"/>
                <a:gd name="T37" fmla="*/ T36 w 864"/>
                <a:gd name="T38" fmla="+- 0 3047 654"/>
                <a:gd name="T39" fmla="*/ 3047 h 2404"/>
                <a:gd name="T40" fmla="+- 0 9276 9132"/>
                <a:gd name="T41" fmla="*/ T40 w 864"/>
                <a:gd name="T42" fmla="+- 0 3058 654"/>
                <a:gd name="T43" fmla="*/ 3058 h 2404"/>
                <a:gd name="T44" fmla="+- 0 9852 9132"/>
                <a:gd name="T45" fmla="*/ T44 w 864"/>
                <a:gd name="T46" fmla="+- 0 3058 654"/>
                <a:gd name="T47" fmla="*/ 3058 h 2404"/>
                <a:gd name="T48" fmla="+- 0 9908 9132"/>
                <a:gd name="T49" fmla="*/ T48 w 864"/>
                <a:gd name="T50" fmla="+- 0 3047 654"/>
                <a:gd name="T51" fmla="*/ 3047 h 2404"/>
                <a:gd name="T52" fmla="+- 0 9954 9132"/>
                <a:gd name="T53" fmla="*/ T52 w 864"/>
                <a:gd name="T54" fmla="+- 0 3016 654"/>
                <a:gd name="T55" fmla="*/ 3016 h 2404"/>
                <a:gd name="T56" fmla="+- 0 9985 9132"/>
                <a:gd name="T57" fmla="*/ T56 w 864"/>
                <a:gd name="T58" fmla="+- 0 2970 654"/>
                <a:gd name="T59" fmla="*/ 2970 h 2404"/>
                <a:gd name="T60" fmla="+- 0 9996 9132"/>
                <a:gd name="T61" fmla="*/ T60 w 864"/>
                <a:gd name="T62" fmla="+- 0 2914 654"/>
                <a:gd name="T63" fmla="*/ 2914 h 2404"/>
                <a:gd name="T64" fmla="+- 0 9996 9132"/>
                <a:gd name="T65" fmla="*/ T64 w 864"/>
                <a:gd name="T66" fmla="+- 0 798 654"/>
                <a:gd name="T67" fmla="*/ 798 h 2404"/>
                <a:gd name="T68" fmla="+- 0 9985 9132"/>
                <a:gd name="T69" fmla="*/ T68 w 864"/>
                <a:gd name="T70" fmla="+- 0 742 654"/>
                <a:gd name="T71" fmla="*/ 742 h 2404"/>
                <a:gd name="T72" fmla="+- 0 9954 9132"/>
                <a:gd name="T73" fmla="*/ T72 w 864"/>
                <a:gd name="T74" fmla="+- 0 696 654"/>
                <a:gd name="T75" fmla="*/ 696 h 2404"/>
                <a:gd name="T76" fmla="+- 0 9908 9132"/>
                <a:gd name="T77" fmla="*/ T76 w 864"/>
                <a:gd name="T78" fmla="+- 0 665 654"/>
                <a:gd name="T79" fmla="*/ 665 h 2404"/>
                <a:gd name="T80" fmla="+- 0 9852 9132"/>
                <a:gd name="T81" fmla="*/ T80 w 864"/>
                <a:gd name="T82" fmla="+- 0 654 654"/>
                <a:gd name="T83" fmla="*/ 654 h 24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404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260"/>
                  </a:lnTo>
                  <a:lnTo>
                    <a:pt x="12" y="2316"/>
                  </a:lnTo>
                  <a:lnTo>
                    <a:pt x="42" y="2362"/>
                  </a:lnTo>
                  <a:lnTo>
                    <a:pt x="88" y="2393"/>
                  </a:lnTo>
                  <a:lnTo>
                    <a:pt x="144" y="2404"/>
                  </a:lnTo>
                  <a:lnTo>
                    <a:pt x="720" y="2404"/>
                  </a:lnTo>
                  <a:lnTo>
                    <a:pt x="776" y="2393"/>
                  </a:lnTo>
                  <a:lnTo>
                    <a:pt x="822" y="2362"/>
                  </a:lnTo>
                  <a:lnTo>
                    <a:pt x="853" y="2316"/>
                  </a:lnTo>
                  <a:lnTo>
                    <a:pt x="864" y="2260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14" name="Line 585"/>
            <p:cNvCxnSpPr>
              <a:cxnSpLocks noChangeShapeType="1"/>
            </p:cNvCxnSpPr>
            <p:nvPr/>
          </p:nvCxnSpPr>
          <p:spPr bwMode="auto">
            <a:xfrm>
              <a:off x="5498" y="3073"/>
              <a:ext cx="4752" cy="0"/>
            </a:xfrm>
            <a:prstGeom prst="line">
              <a:avLst/>
            </a:prstGeom>
            <a:noFill/>
            <a:ln w="9525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Прямоугольник 14"/>
          <p:cNvSpPr/>
          <p:nvPr/>
        </p:nvSpPr>
        <p:spPr>
          <a:xfrm>
            <a:off x="3506608" y="5165289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87692" y="3549018"/>
            <a:ext cx="962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780" marR="131445" algn="ctr">
              <a:spcBef>
                <a:spcPts val="3165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38,3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95223" y="3811996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24,1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07284" y="3827701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24,1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5445" y="5153097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1445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36823" y="5130249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1035" marR="561340" algn="ctr">
              <a:spcBef>
                <a:spcPts val="1445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257415"/>
              </p:ext>
            </p:extLst>
          </p:nvPr>
        </p:nvGraphicFramePr>
        <p:xfrm>
          <a:off x="79481" y="5480125"/>
          <a:ext cx="6705600" cy="36097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34322">
                  <a:extLst>
                    <a:ext uri="{9D8B030D-6E8A-4147-A177-3AD203B41FA5}">
                      <a16:colId xmlns:a16="http://schemas.microsoft.com/office/drawing/2014/main" val="678104354"/>
                    </a:ext>
                  </a:extLst>
                </a:gridCol>
                <a:gridCol w="542278">
                  <a:extLst>
                    <a:ext uri="{9D8B030D-6E8A-4147-A177-3AD203B41FA5}">
                      <a16:colId xmlns:a16="http://schemas.microsoft.com/office/drawing/2014/main" val="407736552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0137903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64979599"/>
                    </a:ext>
                  </a:extLst>
                </a:gridCol>
                <a:gridCol w="896643">
                  <a:extLst>
                    <a:ext uri="{9D8B030D-6E8A-4147-A177-3AD203B41FA5}">
                      <a16:colId xmlns:a16="http://schemas.microsoft.com/office/drawing/2014/main" val="1102770175"/>
                    </a:ext>
                  </a:extLst>
                </a:gridCol>
                <a:gridCol w="716132">
                  <a:extLst>
                    <a:ext uri="{9D8B030D-6E8A-4147-A177-3AD203B41FA5}">
                      <a16:colId xmlns:a16="http://schemas.microsoft.com/office/drawing/2014/main" val="1951911724"/>
                    </a:ext>
                  </a:extLst>
                </a:gridCol>
                <a:gridCol w="520825">
                  <a:extLst>
                    <a:ext uri="{9D8B030D-6E8A-4147-A177-3AD203B41FA5}">
                      <a16:colId xmlns:a16="http://schemas.microsoft.com/office/drawing/2014/main" val="1588929272"/>
                    </a:ext>
                  </a:extLst>
                </a:gridCol>
              </a:tblGrid>
              <a:tr h="417033"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4460" algn="ctr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56210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4460" algn="ctr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156210" algn="ctr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17335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74295" marR="55880"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100" spc="-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74295" marR="56515" algn="ctr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году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  <a:p>
                      <a:pPr marL="20002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1085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  <a:p>
                      <a:pPr marL="132080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0866620"/>
                  </a:ext>
                </a:extLst>
              </a:tr>
              <a:tr h="716776">
                <a:tc>
                  <a:txBody>
                    <a:bodyPr/>
                    <a:lstStyle/>
                    <a:p>
                      <a:pPr>
                        <a:lnSpc>
                          <a:spcPts val="108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в рамках МП "Развитие и строительство социальной и инженерной инфраструктуры на территории городского округа Семеновский на 2024-2026 годы«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числе: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1085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1085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1009,8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1085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29,6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marR="2349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6923584"/>
                  </a:ext>
                </a:extLst>
              </a:tr>
              <a:tr h="363442">
                <a:tc>
                  <a:txBody>
                    <a:bodyPr/>
                    <a:lstStyle/>
                    <a:p>
                      <a:pPr algn="l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Комплексное развитие территорий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      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      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2464"/>
                  </a:ext>
                </a:extLst>
              </a:tr>
              <a:tr h="344053">
                <a:tc>
                  <a:txBody>
                    <a:bodyPr/>
                    <a:lstStyle/>
                    <a:p>
                      <a:pPr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Объекты коммунальной инфраструктуры                  (газопроводы)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29,0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marR="2349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9814928"/>
                  </a:ext>
                </a:extLst>
              </a:tr>
              <a:tr h="289675">
                <a:tc>
                  <a:txBody>
                    <a:bodyPr/>
                    <a:lstStyle/>
                    <a:p>
                      <a:pPr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Объекты коммунальной инфраструктуры (инженерные коммуникации)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8,9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29,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Увеличение в 3 раза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marR="23495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9469808"/>
                  </a:ext>
                </a:extLst>
              </a:tr>
              <a:tr h="446640">
                <a:tc>
                  <a:txBody>
                    <a:bodyPr/>
                    <a:lstStyle/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доли загрязненных сточных вод федеральный проект «Оздоровление Волги»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224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marR="2349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5295043"/>
                  </a:ext>
                </a:extLst>
              </a:tr>
              <a:tr h="305164">
                <a:tc>
                  <a:txBody>
                    <a:bodyPr/>
                    <a:lstStyle/>
                    <a:p>
                      <a:pPr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проект "Современная школа"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745,9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2323379"/>
                  </a:ext>
                </a:extLst>
              </a:tr>
              <a:tr h="340670">
                <a:tc>
                  <a:txBody>
                    <a:bodyPr/>
                    <a:lstStyle/>
                    <a:p>
                      <a:pPr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Строительство прочих сооружений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marR="2349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3612498"/>
                  </a:ext>
                </a:extLst>
              </a:tr>
              <a:tr h="340670">
                <a:tc>
                  <a:txBody>
                    <a:bodyPr/>
                    <a:lstStyle/>
                    <a:p>
                      <a:pPr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Подпрограмма "Содержание и обеспечение деятельности учреждений"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7,6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135" marR="10858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8,7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295" marR="5842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170" marR="23495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marR="16510" algn="ctr">
                        <a:lnSpc>
                          <a:spcPts val="102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8964658"/>
                  </a:ext>
                </a:extLst>
              </a:tr>
            </a:tbl>
          </a:graphicData>
        </a:graphic>
      </p:graphicFrame>
      <p:sp>
        <p:nvSpPr>
          <p:cNvPr id="2" name="Text Box 593">
            <a:extLst>
              <a:ext uri="{FF2B5EF4-FFF2-40B4-BE49-F238E27FC236}">
                <a16:creationId xmlns:a16="http://schemas.microsoft.com/office/drawing/2014/main" id="{8764A48C-CB13-8F22-4B85-3DA164A20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9" y="4064356"/>
            <a:ext cx="4000730" cy="160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1445" algn="ctr">
              <a:spcBef>
                <a:spcPts val="3165"/>
              </a:spcBef>
              <a:spcAft>
                <a:spcPts val="0"/>
              </a:spcAft>
            </a:pPr>
            <a:r>
              <a:rPr lang="ru-RU" sz="33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38,3</a:t>
            </a:r>
            <a:endParaRPr lang="ru-RU" sz="11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algn="ctr">
              <a:lnSpc>
                <a:spcPts val="156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300" b="1" spc="-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</a:t>
            </a:r>
            <a:r>
              <a:rPr lang="ru-RU" sz="1300" b="1" spc="-8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1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1600" spc="13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1600" spc="12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 </a:t>
            </a:r>
          </a:p>
          <a:p>
            <a:pPr marL="144780" marR="133350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600" spc="-42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2000" b="1" spc="-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b="1" spc="-7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000" b="1" spc="-7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C941D-F362-9136-0405-F27812F782EA}"/>
              </a:ext>
            </a:extLst>
          </p:cNvPr>
          <p:cNvSpPr txBox="1"/>
          <p:nvPr/>
        </p:nvSpPr>
        <p:spPr>
          <a:xfrm>
            <a:off x="-196785" y="3584538"/>
            <a:ext cx="4076869" cy="672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085" marR="340360" lvl="0" indent="0" algn="l" defTabSz="914400" rtl="0" eaLnBrk="1" fontAlgn="auto" latinLnBrk="0" hangingPunct="1">
              <a:lnSpc>
                <a:spcPct val="980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Целевая</a:t>
            </a:r>
            <a:r>
              <a:rPr kumimoji="0" lang="ru-RU" sz="1600" b="1" i="0" u="none" strike="noStrike" kern="1200" cap="none" spc="19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группа</a:t>
            </a:r>
            <a:r>
              <a:rPr kumimoji="0" lang="ru-RU" sz="1600" b="1" i="0" u="none" strike="noStrike" kern="1200" cap="none" spc="1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00990" marR="0" lvl="0" indent="0" algn="l" defTabSz="914400" rtl="0" eaLnBrk="1" fontAlgn="auto" latinLnBrk="0" hangingPunct="1">
              <a:lnSpc>
                <a:spcPts val="1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</a:t>
            </a:r>
            <a:r>
              <a:rPr kumimoji="0" lang="ru-RU" sz="1600" b="0" i="0" u="none" strike="noStrike" kern="1200" cap="none" spc="-1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жители</a:t>
            </a:r>
            <a:r>
              <a:rPr kumimoji="0" lang="ru-RU" sz="1600" b="0" i="0" u="none" strike="noStrike" kern="1200" cap="none" spc="-9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городского округа Семеновский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28FAD0-908E-23A1-43DF-7F31EB7C82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57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4078625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lumMod val="5000"/>
                <a:lumOff val="95000"/>
              </a:schemeClr>
            </a:gs>
            <a:gs pos="77000">
              <a:srgbClr val="FFFDFB"/>
            </a:gs>
            <a:gs pos="83000">
              <a:schemeClr val="bg1"/>
            </a:gs>
            <a:gs pos="35754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49" y="21263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и строительство социальной и инженерной инфраструктуры на территории городского округа Семеновский» на 20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4-2026 годы</a:t>
            </a:r>
          </a:p>
        </p:txBody>
      </p:sp>
      <p:grpSp>
        <p:nvGrpSpPr>
          <p:cNvPr id="20" name="Group 581"/>
          <p:cNvGrpSpPr>
            <a:grpSpLocks/>
          </p:cNvGrpSpPr>
          <p:nvPr/>
        </p:nvGrpSpPr>
        <p:grpSpPr bwMode="auto">
          <a:xfrm>
            <a:off x="108672" y="1891006"/>
            <a:ext cx="1259840" cy="2088636"/>
            <a:chOff x="195" y="-297"/>
            <a:chExt cx="1984" cy="4018"/>
          </a:xfrm>
        </p:grpSpPr>
        <p:sp>
          <p:nvSpPr>
            <p:cNvPr id="21" name="Freeform 583"/>
            <p:cNvSpPr>
              <a:spLocks/>
            </p:cNvSpPr>
            <p:nvPr/>
          </p:nvSpPr>
          <p:spPr bwMode="auto">
            <a:xfrm>
              <a:off x="216" y="954"/>
              <a:ext cx="1944" cy="2767"/>
            </a:xfrm>
            <a:custGeom>
              <a:avLst/>
              <a:gdLst>
                <a:gd name="T0" fmla="+- 0 216 216"/>
                <a:gd name="T1" fmla="*/ T0 w 1944"/>
                <a:gd name="T2" fmla="+- 0 1278 954"/>
                <a:gd name="T3" fmla="*/ 1278 h 2767"/>
                <a:gd name="T4" fmla="+- 0 225 216"/>
                <a:gd name="T5" fmla="*/ T4 w 1944"/>
                <a:gd name="T6" fmla="+- 0 1204 954"/>
                <a:gd name="T7" fmla="*/ 1204 h 2767"/>
                <a:gd name="T8" fmla="+- 0 249 216"/>
                <a:gd name="T9" fmla="*/ T8 w 1944"/>
                <a:gd name="T10" fmla="+- 0 1136 954"/>
                <a:gd name="T11" fmla="*/ 1136 h 2767"/>
                <a:gd name="T12" fmla="+- 0 287 216"/>
                <a:gd name="T13" fmla="*/ T12 w 1944"/>
                <a:gd name="T14" fmla="+- 0 1076 954"/>
                <a:gd name="T15" fmla="*/ 1076 h 2767"/>
                <a:gd name="T16" fmla="+- 0 338 216"/>
                <a:gd name="T17" fmla="*/ T16 w 1944"/>
                <a:gd name="T18" fmla="+- 0 1026 954"/>
                <a:gd name="T19" fmla="*/ 1026 h 2767"/>
                <a:gd name="T20" fmla="+- 0 398 216"/>
                <a:gd name="T21" fmla="*/ T20 w 1944"/>
                <a:gd name="T22" fmla="+- 0 987 954"/>
                <a:gd name="T23" fmla="*/ 987 h 2767"/>
                <a:gd name="T24" fmla="+- 0 466 216"/>
                <a:gd name="T25" fmla="*/ T24 w 1944"/>
                <a:gd name="T26" fmla="+- 0 963 954"/>
                <a:gd name="T27" fmla="*/ 963 h 2767"/>
                <a:gd name="T28" fmla="+- 0 540 216"/>
                <a:gd name="T29" fmla="*/ T28 w 1944"/>
                <a:gd name="T30" fmla="+- 0 954 954"/>
                <a:gd name="T31" fmla="*/ 954 h 2767"/>
                <a:gd name="T32" fmla="+- 0 1836 216"/>
                <a:gd name="T33" fmla="*/ T32 w 1944"/>
                <a:gd name="T34" fmla="+- 0 954 954"/>
                <a:gd name="T35" fmla="*/ 954 h 2767"/>
                <a:gd name="T36" fmla="+- 0 1910 216"/>
                <a:gd name="T37" fmla="*/ T36 w 1944"/>
                <a:gd name="T38" fmla="+- 0 963 954"/>
                <a:gd name="T39" fmla="*/ 963 h 2767"/>
                <a:gd name="T40" fmla="+- 0 1979 216"/>
                <a:gd name="T41" fmla="*/ T40 w 1944"/>
                <a:gd name="T42" fmla="+- 0 987 954"/>
                <a:gd name="T43" fmla="*/ 987 h 2767"/>
                <a:gd name="T44" fmla="+- 0 2039 216"/>
                <a:gd name="T45" fmla="*/ T44 w 1944"/>
                <a:gd name="T46" fmla="+- 0 1026 954"/>
                <a:gd name="T47" fmla="*/ 1026 h 2767"/>
                <a:gd name="T48" fmla="+- 0 2089 216"/>
                <a:gd name="T49" fmla="*/ T48 w 1944"/>
                <a:gd name="T50" fmla="+- 0 1076 954"/>
                <a:gd name="T51" fmla="*/ 1076 h 2767"/>
                <a:gd name="T52" fmla="+- 0 2127 216"/>
                <a:gd name="T53" fmla="*/ T52 w 1944"/>
                <a:gd name="T54" fmla="+- 0 1136 954"/>
                <a:gd name="T55" fmla="*/ 1136 h 2767"/>
                <a:gd name="T56" fmla="+- 0 2151 216"/>
                <a:gd name="T57" fmla="*/ T56 w 1944"/>
                <a:gd name="T58" fmla="+- 0 1204 954"/>
                <a:gd name="T59" fmla="*/ 1204 h 2767"/>
                <a:gd name="T60" fmla="+- 0 2160 216"/>
                <a:gd name="T61" fmla="*/ T60 w 1944"/>
                <a:gd name="T62" fmla="+- 0 1278 954"/>
                <a:gd name="T63" fmla="*/ 1278 h 2767"/>
                <a:gd name="T64" fmla="+- 0 2160 216"/>
                <a:gd name="T65" fmla="*/ T64 w 1944"/>
                <a:gd name="T66" fmla="+- 0 3397 954"/>
                <a:gd name="T67" fmla="*/ 3397 h 2767"/>
                <a:gd name="T68" fmla="+- 0 2151 216"/>
                <a:gd name="T69" fmla="*/ T68 w 1944"/>
                <a:gd name="T70" fmla="+- 0 3471 954"/>
                <a:gd name="T71" fmla="*/ 3471 h 2767"/>
                <a:gd name="T72" fmla="+- 0 2127 216"/>
                <a:gd name="T73" fmla="*/ T72 w 1944"/>
                <a:gd name="T74" fmla="+- 0 3539 954"/>
                <a:gd name="T75" fmla="*/ 3539 h 2767"/>
                <a:gd name="T76" fmla="+- 0 2089 216"/>
                <a:gd name="T77" fmla="*/ T76 w 1944"/>
                <a:gd name="T78" fmla="+- 0 3599 954"/>
                <a:gd name="T79" fmla="*/ 3599 h 2767"/>
                <a:gd name="T80" fmla="+- 0 2039 216"/>
                <a:gd name="T81" fmla="*/ T80 w 1944"/>
                <a:gd name="T82" fmla="+- 0 3649 954"/>
                <a:gd name="T83" fmla="*/ 3649 h 2767"/>
                <a:gd name="T84" fmla="+- 0 1979 216"/>
                <a:gd name="T85" fmla="*/ T84 w 1944"/>
                <a:gd name="T86" fmla="+- 0 3688 954"/>
                <a:gd name="T87" fmla="*/ 3688 h 2767"/>
                <a:gd name="T88" fmla="+- 0 1910 216"/>
                <a:gd name="T89" fmla="*/ T88 w 1944"/>
                <a:gd name="T90" fmla="+- 0 3712 954"/>
                <a:gd name="T91" fmla="*/ 3712 h 2767"/>
                <a:gd name="T92" fmla="+- 0 1836 216"/>
                <a:gd name="T93" fmla="*/ T92 w 1944"/>
                <a:gd name="T94" fmla="+- 0 3721 954"/>
                <a:gd name="T95" fmla="*/ 3721 h 2767"/>
                <a:gd name="T96" fmla="+- 0 540 216"/>
                <a:gd name="T97" fmla="*/ T96 w 1944"/>
                <a:gd name="T98" fmla="+- 0 3721 954"/>
                <a:gd name="T99" fmla="*/ 3721 h 2767"/>
                <a:gd name="T100" fmla="+- 0 466 216"/>
                <a:gd name="T101" fmla="*/ T100 w 1944"/>
                <a:gd name="T102" fmla="+- 0 3712 954"/>
                <a:gd name="T103" fmla="*/ 3712 h 2767"/>
                <a:gd name="T104" fmla="+- 0 398 216"/>
                <a:gd name="T105" fmla="*/ T104 w 1944"/>
                <a:gd name="T106" fmla="+- 0 3688 954"/>
                <a:gd name="T107" fmla="*/ 3688 h 2767"/>
                <a:gd name="T108" fmla="+- 0 338 216"/>
                <a:gd name="T109" fmla="*/ T108 w 1944"/>
                <a:gd name="T110" fmla="+- 0 3649 954"/>
                <a:gd name="T111" fmla="*/ 3649 h 2767"/>
                <a:gd name="T112" fmla="+- 0 287 216"/>
                <a:gd name="T113" fmla="*/ T112 w 1944"/>
                <a:gd name="T114" fmla="+- 0 3599 954"/>
                <a:gd name="T115" fmla="*/ 3599 h 2767"/>
                <a:gd name="T116" fmla="+- 0 249 216"/>
                <a:gd name="T117" fmla="*/ T116 w 1944"/>
                <a:gd name="T118" fmla="+- 0 3539 954"/>
                <a:gd name="T119" fmla="*/ 3539 h 2767"/>
                <a:gd name="T120" fmla="+- 0 225 216"/>
                <a:gd name="T121" fmla="*/ T120 w 1944"/>
                <a:gd name="T122" fmla="+- 0 3471 954"/>
                <a:gd name="T123" fmla="*/ 3471 h 2767"/>
                <a:gd name="T124" fmla="+- 0 216 216"/>
                <a:gd name="T125" fmla="*/ T124 w 1944"/>
                <a:gd name="T126" fmla="+- 0 3397 954"/>
                <a:gd name="T127" fmla="*/ 3397 h 2767"/>
                <a:gd name="T128" fmla="+- 0 216 216"/>
                <a:gd name="T129" fmla="*/ T128 w 1944"/>
                <a:gd name="T130" fmla="+- 0 1278 954"/>
                <a:gd name="T131" fmla="*/ 1278 h 27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767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2" y="72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3" y="33"/>
                  </a:lnTo>
                  <a:lnTo>
                    <a:pt x="1823" y="72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2443"/>
                  </a:lnTo>
                  <a:lnTo>
                    <a:pt x="1935" y="2517"/>
                  </a:lnTo>
                  <a:lnTo>
                    <a:pt x="1911" y="2585"/>
                  </a:lnTo>
                  <a:lnTo>
                    <a:pt x="1873" y="2645"/>
                  </a:lnTo>
                  <a:lnTo>
                    <a:pt x="1823" y="2695"/>
                  </a:lnTo>
                  <a:lnTo>
                    <a:pt x="1763" y="2734"/>
                  </a:lnTo>
                  <a:lnTo>
                    <a:pt x="1694" y="2758"/>
                  </a:lnTo>
                  <a:lnTo>
                    <a:pt x="1620" y="2767"/>
                  </a:lnTo>
                  <a:lnTo>
                    <a:pt x="324" y="2767"/>
                  </a:lnTo>
                  <a:lnTo>
                    <a:pt x="250" y="2758"/>
                  </a:lnTo>
                  <a:lnTo>
                    <a:pt x="182" y="2734"/>
                  </a:lnTo>
                  <a:lnTo>
                    <a:pt x="122" y="2695"/>
                  </a:lnTo>
                  <a:lnTo>
                    <a:pt x="71" y="2645"/>
                  </a:lnTo>
                  <a:lnTo>
                    <a:pt x="33" y="2585"/>
                  </a:lnTo>
                  <a:lnTo>
                    <a:pt x="9" y="2517"/>
                  </a:lnTo>
                  <a:lnTo>
                    <a:pt x="0" y="2443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2" name="Text Box 582"/>
            <p:cNvSpPr txBox="1">
              <a:spLocks noChangeArrowheads="1"/>
            </p:cNvSpPr>
            <p:nvPr/>
          </p:nvSpPr>
          <p:spPr bwMode="auto">
            <a:xfrm>
              <a:off x="195" y="-297"/>
              <a:ext cx="1984" cy="2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5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ts val="15"/>
                </a:spcBef>
                <a:spcAft>
                  <a:spcPts val="0"/>
                </a:spcAft>
              </a:pPr>
              <a:r>
                <a:rPr lang="ru-RU" sz="135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" name="Group 578"/>
          <p:cNvGrpSpPr>
            <a:grpSpLocks/>
          </p:cNvGrpSpPr>
          <p:nvPr/>
        </p:nvGrpSpPr>
        <p:grpSpPr bwMode="auto">
          <a:xfrm>
            <a:off x="1426020" y="2197416"/>
            <a:ext cx="1329055" cy="2452511"/>
            <a:chOff x="2220" y="1521"/>
            <a:chExt cx="2093" cy="2980"/>
          </a:xfrm>
        </p:grpSpPr>
        <p:sp>
          <p:nvSpPr>
            <p:cNvPr id="24" name="Freeform 580"/>
            <p:cNvSpPr>
              <a:spLocks/>
            </p:cNvSpPr>
            <p:nvPr/>
          </p:nvSpPr>
          <p:spPr bwMode="auto">
            <a:xfrm>
              <a:off x="2295" y="1521"/>
              <a:ext cx="1944" cy="2200"/>
            </a:xfrm>
            <a:custGeom>
              <a:avLst/>
              <a:gdLst>
                <a:gd name="T0" fmla="+- 0 2295 2295"/>
                <a:gd name="T1" fmla="*/ T0 w 1944"/>
                <a:gd name="T2" fmla="+- 0 1845 1521"/>
                <a:gd name="T3" fmla="*/ 1845 h 2200"/>
                <a:gd name="T4" fmla="+- 0 2304 2295"/>
                <a:gd name="T5" fmla="*/ T4 w 1944"/>
                <a:gd name="T6" fmla="+- 0 1771 1521"/>
                <a:gd name="T7" fmla="*/ 1771 h 2200"/>
                <a:gd name="T8" fmla="+- 0 2328 2295"/>
                <a:gd name="T9" fmla="*/ T8 w 1944"/>
                <a:gd name="T10" fmla="+- 0 1703 1521"/>
                <a:gd name="T11" fmla="*/ 1703 h 2200"/>
                <a:gd name="T12" fmla="+- 0 2366 2295"/>
                <a:gd name="T13" fmla="*/ T12 w 1944"/>
                <a:gd name="T14" fmla="+- 0 1643 1521"/>
                <a:gd name="T15" fmla="*/ 1643 h 2200"/>
                <a:gd name="T16" fmla="+- 0 2417 2295"/>
                <a:gd name="T17" fmla="*/ T16 w 1944"/>
                <a:gd name="T18" fmla="+- 0 1593 1521"/>
                <a:gd name="T19" fmla="*/ 1593 h 2200"/>
                <a:gd name="T20" fmla="+- 0 2477 2295"/>
                <a:gd name="T21" fmla="*/ T20 w 1944"/>
                <a:gd name="T22" fmla="+- 0 1554 1521"/>
                <a:gd name="T23" fmla="*/ 1554 h 2200"/>
                <a:gd name="T24" fmla="+- 0 2545 2295"/>
                <a:gd name="T25" fmla="*/ T24 w 1944"/>
                <a:gd name="T26" fmla="+- 0 1530 1521"/>
                <a:gd name="T27" fmla="*/ 1530 h 2200"/>
                <a:gd name="T28" fmla="+- 0 2619 2295"/>
                <a:gd name="T29" fmla="*/ T28 w 1944"/>
                <a:gd name="T30" fmla="+- 0 1521 1521"/>
                <a:gd name="T31" fmla="*/ 1521 h 2200"/>
                <a:gd name="T32" fmla="+- 0 3915 2295"/>
                <a:gd name="T33" fmla="*/ T32 w 1944"/>
                <a:gd name="T34" fmla="+- 0 1521 1521"/>
                <a:gd name="T35" fmla="*/ 1521 h 2200"/>
                <a:gd name="T36" fmla="+- 0 3989 2295"/>
                <a:gd name="T37" fmla="*/ T36 w 1944"/>
                <a:gd name="T38" fmla="+- 0 1530 1521"/>
                <a:gd name="T39" fmla="*/ 1530 h 2200"/>
                <a:gd name="T40" fmla="+- 0 4058 2295"/>
                <a:gd name="T41" fmla="*/ T40 w 1944"/>
                <a:gd name="T42" fmla="+- 0 1554 1521"/>
                <a:gd name="T43" fmla="*/ 1554 h 2200"/>
                <a:gd name="T44" fmla="+- 0 4118 2295"/>
                <a:gd name="T45" fmla="*/ T44 w 1944"/>
                <a:gd name="T46" fmla="+- 0 1593 1521"/>
                <a:gd name="T47" fmla="*/ 1593 h 2200"/>
                <a:gd name="T48" fmla="+- 0 4168 2295"/>
                <a:gd name="T49" fmla="*/ T48 w 1944"/>
                <a:gd name="T50" fmla="+- 0 1643 1521"/>
                <a:gd name="T51" fmla="*/ 1643 h 2200"/>
                <a:gd name="T52" fmla="+- 0 4206 2295"/>
                <a:gd name="T53" fmla="*/ T52 w 1944"/>
                <a:gd name="T54" fmla="+- 0 1703 1521"/>
                <a:gd name="T55" fmla="*/ 1703 h 2200"/>
                <a:gd name="T56" fmla="+- 0 4230 2295"/>
                <a:gd name="T57" fmla="*/ T56 w 1944"/>
                <a:gd name="T58" fmla="+- 0 1771 1521"/>
                <a:gd name="T59" fmla="*/ 1771 h 2200"/>
                <a:gd name="T60" fmla="+- 0 4239 2295"/>
                <a:gd name="T61" fmla="*/ T60 w 1944"/>
                <a:gd name="T62" fmla="+- 0 1845 1521"/>
                <a:gd name="T63" fmla="*/ 1845 h 2200"/>
                <a:gd name="T64" fmla="+- 0 4239 2295"/>
                <a:gd name="T65" fmla="*/ T64 w 1944"/>
                <a:gd name="T66" fmla="+- 0 3397 1521"/>
                <a:gd name="T67" fmla="*/ 3397 h 2200"/>
                <a:gd name="T68" fmla="+- 0 4230 2295"/>
                <a:gd name="T69" fmla="*/ T68 w 1944"/>
                <a:gd name="T70" fmla="+- 0 3471 1521"/>
                <a:gd name="T71" fmla="*/ 3471 h 2200"/>
                <a:gd name="T72" fmla="+- 0 4206 2295"/>
                <a:gd name="T73" fmla="*/ T72 w 1944"/>
                <a:gd name="T74" fmla="+- 0 3539 1521"/>
                <a:gd name="T75" fmla="*/ 3539 h 2200"/>
                <a:gd name="T76" fmla="+- 0 4168 2295"/>
                <a:gd name="T77" fmla="*/ T76 w 1944"/>
                <a:gd name="T78" fmla="+- 0 3599 1521"/>
                <a:gd name="T79" fmla="*/ 3599 h 2200"/>
                <a:gd name="T80" fmla="+- 0 4118 2295"/>
                <a:gd name="T81" fmla="*/ T80 w 1944"/>
                <a:gd name="T82" fmla="+- 0 3649 1521"/>
                <a:gd name="T83" fmla="*/ 3649 h 2200"/>
                <a:gd name="T84" fmla="+- 0 4058 2295"/>
                <a:gd name="T85" fmla="*/ T84 w 1944"/>
                <a:gd name="T86" fmla="+- 0 3688 1521"/>
                <a:gd name="T87" fmla="*/ 3688 h 2200"/>
                <a:gd name="T88" fmla="+- 0 3989 2295"/>
                <a:gd name="T89" fmla="*/ T88 w 1944"/>
                <a:gd name="T90" fmla="+- 0 3712 1521"/>
                <a:gd name="T91" fmla="*/ 3712 h 2200"/>
                <a:gd name="T92" fmla="+- 0 3915 2295"/>
                <a:gd name="T93" fmla="*/ T92 w 1944"/>
                <a:gd name="T94" fmla="+- 0 3721 1521"/>
                <a:gd name="T95" fmla="*/ 3721 h 2200"/>
                <a:gd name="T96" fmla="+- 0 2619 2295"/>
                <a:gd name="T97" fmla="*/ T96 w 1944"/>
                <a:gd name="T98" fmla="+- 0 3721 1521"/>
                <a:gd name="T99" fmla="*/ 3721 h 2200"/>
                <a:gd name="T100" fmla="+- 0 2545 2295"/>
                <a:gd name="T101" fmla="*/ T100 w 1944"/>
                <a:gd name="T102" fmla="+- 0 3712 1521"/>
                <a:gd name="T103" fmla="*/ 3712 h 2200"/>
                <a:gd name="T104" fmla="+- 0 2477 2295"/>
                <a:gd name="T105" fmla="*/ T104 w 1944"/>
                <a:gd name="T106" fmla="+- 0 3688 1521"/>
                <a:gd name="T107" fmla="*/ 3688 h 2200"/>
                <a:gd name="T108" fmla="+- 0 2417 2295"/>
                <a:gd name="T109" fmla="*/ T108 w 1944"/>
                <a:gd name="T110" fmla="+- 0 3649 1521"/>
                <a:gd name="T111" fmla="*/ 3649 h 2200"/>
                <a:gd name="T112" fmla="+- 0 2366 2295"/>
                <a:gd name="T113" fmla="*/ T112 w 1944"/>
                <a:gd name="T114" fmla="+- 0 3599 1521"/>
                <a:gd name="T115" fmla="*/ 3599 h 2200"/>
                <a:gd name="T116" fmla="+- 0 2328 2295"/>
                <a:gd name="T117" fmla="*/ T116 w 1944"/>
                <a:gd name="T118" fmla="+- 0 3539 1521"/>
                <a:gd name="T119" fmla="*/ 3539 h 2200"/>
                <a:gd name="T120" fmla="+- 0 2304 2295"/>
                <a:gd name="T121" fmla="*/ T120 w 1944"/>
                <a:gd name="T122" fmla="+- 0 3471 1521"/>
                <a:gd name="T123" fmla="*/ 3471 h 2200"/>
                <a:gd name="T124" fmla="+- 0 2295 2295"/>
                <a:gd name="T125" fmla="*/ T124 w 1944"/>
                <a:gd name="T126" fmla="+- 0 3397 1521"/>
                <a:gd name="T127" fmla="*/ 3397 h 2200"/>
                <a:gd name="T128" fmla="+- 0 2295 2295"/>
                <a:gd name="T129" fmla="*/ T128 w 1944"/>
                <a:gd name="T130" fmla="+- 0 1845 1521"/>
                <a:gd name="T131" fmla="*/ 1845 h 22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2200">
                  <a:moveTo>
                    <a:pt x="0" y="324"/>
                  </a:moveTo>
                  <a:lnTo>
                    <a:pt x="9" y="250"/>
                  </a:lnTo>
                  <a:lnTo>
                    <a:pt x="33" y="182"/>
                  </a:lnTo>
                  <a:lnTo>
                    <a:pt x="71" y="122"/>
                  </a:lnTo>
                  <a:lnTo>
                    <a:pt x="122" y="72"/>
                  </a:lnTo>
                  <a:lnTo>
                    <a:pt x="182" y="33"/>
                  </a:lnTo>
                  <a:lnTo>
                    <a:pt x="250" y="9"/>
                  </a:lnTo>
                  <a:lnTo>
                    <a:pt x="324" y="0"/>
                  </a:lnTo>
                  <a:lnTo>
                    <a:pt x="1620" y="0"/>
                  </a:lnTo>
                  <a:lnTo>
                    <a:pt x="1694" y="9"/>
                  </a:lnTo>
                  <a:lnTo>
                    <a:pt x="1763" y="33"/>
                  </a:lnTo>
                  <a:lnTo>
                    <a:pt x="1823" y="72"/>
                  </a:lnTo>
                  <a:lnTo>
                    <a:pt x="1873" y="122"/>
                  </a:lnTo>
                  <a:lnTo>
                    <a:pt x="1911" y="182"/>
                  </a:lnTo>
                  <a:lnTo>
                    <a:pt x="1935" y="250"/>
                  </a:lnTo>
                  <a:lnTo>
                    <a:pt x="1944" y="324"/>
                  </a:lnTo>
                  <a:lnTo>
                    <a:pt x="1944" y="1876"/>
                  </a:lnTo>
                  <a:lnTo>
                    <a:pt x="1935" y="1950"/>
                  </a:lnTo>
                  <a:lnTo>
                    <a:pt x="1911" y="2018"/>
                  </a:lnTo>
                  <a:lnTo>
                    <a:pt x="1873" y="2078"/>
                  </a:lnTo>
                  <a:lnTo>
                    <a:pt x="1823" y="2128"/>
                  </a:lnTo>
                  <a:lnTo>
                    <a:pt x="1763" y="2167"/>
                  </a:lnTo>
                  <a:lnTo>
                    <a:pt x="1694" y="2191"/>
                  </a:lnTo>
                  <a:lnTo>
                    <a:pt x="1620" y="2200"/>
                  </a:lnTo>
                  <a:lnTo>
                    <a:pt x="324" y="2200"/>
                  </a:lnTo>
                  <a:lnTo>
                    <a:pt x="250" y="2191"/>
                  </a:lnTo>
                  <a:lnTo>
                    <a:pt x="182" y="2167"/>
                  </a:lnTo>
                  <a:lnTo>
                    <a:pt x="122" y="2128"/>
                  </a:lnTo>
                  <a:lnTo>
                    <a:pt x="71" y="2078"/>
                  </a:lnTo>
                  <a:lnTo>
                    <a:pt x="33" y="2018"/>
                  </a:lnTo>
                  <a:lnTo>
                    <a:pt x="9" y="1950"/>
                  </a:lnTo>
                  <a:lnTo>
                    <a:pt x="0" y="1876"/>
                  </a:lnTo>
                  <a:lnTo>
                    <a:pt x="0" y="324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5" name="Text Box 579"/>
            <p:cNvSpPr txBox="1">
              <a:spLocks noChangeArrowheads="1"/>
            </p:cNvSpPr>
            <p:nvPr/>
          </p:nvSpPr>
          <p:spPr bwMode="auto">
            <a:xfrm>
              <a:off x="2220" y="2261"/>
              <a:ext cx="2093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35"/>
                </a:spcBef>
                <a:spcAft>
                  <a:spcPts val="0"/>
                </a:spcAft>
              </a:pPr>
              <a:r>
                <a:rPr lang="ru-RU" sz="20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61925" marR="161925" algn="ctr">
                <a:lnSpc>
                  <a:spcPts val="1815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rgbClr val="6C99C5"/>
                  </a:solidFill>
                  <a:effectLst/>
                  <a:latin typeface="Calibri" panose="020F05020202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           </a:t>
              </a: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6" name="Group 575"/>
          <p:cNvGrpSpPr>
            <a:grpSpLocks/>
          </p:cNvGrpSpPr>
          <p:nvPr/>
        </p:nvGrpSpPr>
        <p:grpSpPr bwMode="auto">
          <a:xfrm>
            <a:off x="2788833" y="2538551"/>
            <a:ext cx="1259840" cy="1432731"/>
            <a:chOff x="4354" y="2024"/>
            <a:chExt cx="1984" cy="1696"/>
          </a:xfrm>
        </p:grpSpPr>
        <p:sp>
          <p:nvSpPr>
            <p:cNvPr id="27" name="Freeform 577"/>
            <p:cNvSpPr>
              <a:spLocks/>
            </p:cNvSpPr>
            <p:nvPr/>
          </p:nvSpPr>
          <p:spPr bwMode="auto">
            <a:xfrm>
              <a:off x="4374" y="2024"/>
              <a:ext cx="1944" cy="1696"/>
            </a:xfrm>
            <a:custGeom>
              <a:avLst/>
              <a:gdLst>
                <a:gd name="T0" fmla="+- 0 4374 4374"/>
                <a:gd name="T1" fmla="*/ T0 w 1944"/>
                <a:gd name="T2" fmla="+- 0 2171 1862"/>
                <a:gd name="T3" fmla="*/ 2171 h 1859"/>
                <a:gd name="T4" fmla="+- 0 4382 4374"/>
                <a:gd name="T5" fmla="*/ T4 w 1944"/>
                <a:gd name="T6" fmla="+- 0 2100 1862"/>
                <a:gd name="T7" fmla="*/ 2100 h 1859"/>
                <a:gd name="T8" fmla="+- 0 4406 4374"/>
                <a:gd name="T9" fmla="*/ T8 w 1944"/>
                <a:gd name="T10" fmla="+- 0 2035 1862"/>
                <a:gd name="T11" fmla="*/ 2035 h 1859"/>
                <a:gd name="T12" fmla="+- 0 4442 4374"/>
                <a:gd name="T13" fmla="*/ T12 w 1944"/>
                <a:gd name="T14" fmla="+- 0 1978 1862"/>
                <a:gd name="T15" fmla="*/ 1978 h 1859"/>
                <a:gd name="T16" fmla="+- 0 4490 4374"/>
                <a:gd name="T17" fmla="*/ T16 w 1944"/>
                <a:gd name="T18" fmla="+- 0 1930 1862"/>
                <a:gd name="T19" fmla="*/ 1930 h 1859"/>
                <a:gd name="T20" fmla="+- 0 4548 4374"/>
                <a:gd name="T21" fmla="*/ T20 w 1944"/>
                <a:gd name="T22" fmla="+- 0 1893 1862"/>
                <a:gd name="T23" fmla="*/ 1893 h 1859"/>
                <a:gd name="T24" fmla="+- 0 4613 4374"/>
                <a:gd name="T25" fmla="*/ T24 w 1944"/>
                <a:gd name="T26" fmla="+- 0 1870 1862"/>
                <a:gd name="T27" fmla="*/ 1870 h 1859"/>
                <a:gd name="T28" fmla="+- 0 4684 4374"/>
                <a:gd name="T29" fmla="*/ T28 w 1944"/>
                <a:gd name="T30" fmla="+- 0 1862 1862"/>
                <a:gd name="T31" fmla="*/ 1862 h 1859"/>
                <a:gd name="T32" fmla="+- 0 6008 4374"/>
                <a:gd name="T33" fmla="*/ T32 w 1944"/>
                <a:gd name="T34" fmla="+- 0 1862 1862"/>
                <a:gd name="T35" fmla="*/ 1862 h 1859"/>
                <a:gd name="T36" fmla="+- 0 6079 4374"/>
                <a:gd name="T37" fmla="*/ T36 w 1944"/>
                <a:gd name="T38" fmla="+- 0 1870 1862"/>
                <a:gd name="T39" fmla="*/ 1870 h 1859"/>
                <a:gd name="T40" fmla="+- 0 6144 4374"/>
                <a:gd name="T41" fmla="*/ T40 w 1944"/>
                <a:gd name="T42" fmla="+- 0 1893 1862"/>
                <a:gd name="T43" fmla="*/ 1893 h 1859"/>
                <a:gd name="T44" fmla="+- 0 6202 4374"/>
                <a:gd name="T45" fmla="*/ T44 w 1944"/>
                <a:gd name="T46" fmla="+- 0 1930 1862"/>
                <a:gd name="T47" fmla="*/ 1930 h 1859"/>
                <a:gd name="T48" fmla="+- 0 6250 4374"/>
                <a:gd name="T49" fmla="*/ T48 w 1944"/>
                <a:gd name="T50" fmla="+- 0 1978 1862"/>
                <a:gd name="T51" fmla="*/ 1978 h 1859"/>
                <a:gd name="T52" fmla="+- 0 6286 4374"/>
                <a:gd name="T53" fmla="*/ T52 w 1944"/>
                <a:gd name="T54" fmla="+- 0 2035 1862"/>
                <a:gd name="T55" fmla="*/ 2035 h 1859"/>
                <a:gd name="T56" fmla="+- 0 6310 4374"/>
                <a:gd name="T57" fmla="*/ T56 w 1944"/>
                <a:gd name="T58" fmla="+- 0 2100 1862"/>
                <a:gd name="T59" fmla="*/ 2100 h 1859"/>
                <a:gd name="T60" fmla="+- 0 6318 4374"/>
                <a:gd name="T61" fmla="*/ T60 w 1944"/>
                <a:gd name="T62" fmla="+- 0 2171 1862"/>
                <a:gd name="T63" fmla="*/ 2171 h 1859"/>
                <a:gd name="T64" fmla="+- 0 6318 4374"/>
                <a:gd name="T65" fmla="*/ T64 w 1944"/>
                <a:gd name="T66" fmla="+- 0 3411 1862"/>
                <a:gd name="T67" fmla="*/ 3411 h 1859"/>
                <a:gd name="T68" fmla="+- 0 6310 4374"/>
                <a:gd name="T69" fmla="*/ T68 w 1944"/>
                <a:gd name="T70" fmla="+- 0 3482 1862"/>
                <a:gd name="T71" fmla="*/ 3482 h 1859"/>
                <a:gd name="T72" fmla="+- 0 6286 4374"/>
                <a:gd name="T73" fmla="*/ T72 w 1944"/>
                <a:gd name="T74" fmla="+- 0 3547 1862"/>
                <a:gd name="T75" fmla="*/ 3547 h 1859"/>
                <a:gd name="T76" fmla="+- 0 6250 4374"/>
                <a:gd name="T77" fmla="*/ T76 w 1944"/>
                <a:gd name="T78" fmla="+- 0 3605 1862"/>
                <a:gd name="T79" fmla="*/ 3605 h 1859"/>
                <a:gd name="T80" fmla="+- 0 6202 4374"/>
                <a:gd name="T81" fmla="*/ T80 w 1944"/>
                <a:gd name="T82" fmla="+- 0 3653 1862"/>
                <a:gd name="T83" fmla="*/ 3653 h 1859"/>
                <a:gd name="T84" fmla="+- 0 6144 4374"/>
                <a:gd name="T85" fmla="*/ T84 w 1944"/>
                <a:gd name="T86" fmla="+- 0 3689 1862"/>
                <a:gd name="T87" fmla="*/ 3689 h 1859"/>
                <a:gd name="T88" fmla="+- 0 6079 4374"/>
                <a:gd name="T89" fmla="*/ T88 w 1944"/>
                <a:gd name="T90" fmla="+- 0 3712 1862"/>
                <a:gd name="T91" fmla="*/ 3712 h 1859"/>
                <a:gd name="T92" fmla="+- 0 6008 4374"/>
                <a:gd name="T93" fmla="*/ T92 w 1944"/>
                <a:gd name="T94" fmla="+- 0 3721 1862"/>
                <a:gd name="T95" fmla="*/ 3721 h 1859"/>
                <a:gd name="T96" fmla="+- 0 4684 4374"/>
                <a:gd name="T97" fmla="*/ T96 w 1944"/>
                <a:gd name="T98" fmla="+- 0 3721 1862"/>
                <a:gd name="T99" fmla="*/ 3721 h 1859"/>
                <a:gd name="T100" fmla="+- 0 4613 4374"/>
                <a:gd name="T101" fmla="*/ T100 w 1944"/>
                <a:gd name="T102" fmla="+- 0 3712 1862"/>
                <a:gd name="T103" fmla="*/ 3712 h 1859"/>
                <a:gd name="T104" fmla="+- 0 4548 4374"/>
                <a:gd name="T105" fmla="*/ T104 w 1944"/>
                <a:gd name="T106" fmla="+- 0 3689 1862"/>
                <a:gd name="T107" fmla="*/ 3689 h 1859"/>
                <a:gd name="T108" fmla="+- 0 4490 4374"/>
                <a:gd name="T109" fmla="*/ T108 w 1944"/>
                <a:gd name="T110" fmla="+- 0 3653 1862"/>
                <a:gd name="T111" fmla="*/ 3653 h 1859"/>
                <a:gd name="T112" fmla="+- 0 4442 4374"/>
                <a:gd name="T113" fmla="*/ T112 w 1944"/>
                <a:gd name="T114" fmla="+- 0 3605 1862"/>
                <a:gd name="T115" fmla="*/ 3605 h 1859"/>
                <a:gd name="T116" fmla="+- 0 4406 4374"/>
                <a:gd name="T117" fmla="*/ T116 w 1944"/>
                <a:gd name="T118" fmla="+- 0 3547 1862"/>
                <a:gd name="T119" fmla="*/ 3547 h 1859"/>
                <a:gd name="T120" fmla="+- 0 4382 4374"/>
                <a:gd name="T121" fmla="*/ T120 w 1944"/>
                <a:gd name="T122" fmla="+- 0 3482 1862"/>
                <a:gd name="T123" fmla="*/ 3482 h 1859"/>
                <a:gd name="T124" fmla="+- 0 4374 4374"/>
                <a:gd name="T125" fmla="*/ T124 w 1944"/>
                <a:gd name="T126" fmla="+- 0 3411 1862"/>
                <a:gd name="T127" fmla="*/ 3411 h 1859"/>
                <a:gd name="T128" fmla="+- 0 4374 4374"/>
                <a:gd name="T129" fmla="*/ T128 w 1944"/>
                <a:gd name="T130" fmla="+- 0 2171 1862"/>
                <a:gd name="T131" fmla="*/ 2171 h 18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1859">
                  <a:moveTo>
                    <a:pt x="0" y="309"/>
                  </a:moveTo>
                  <a:lnTo>
                    <a:pt x="8" y="238"/>
                  </a:lnTo>
                  <a:lnTo>
                    <a:pt x="32" y="173"/>
                  </a:lnTo>
                  <a:lnTo>
                    <a:pt x="68" y="116"/>
                  </a:lnTo>
                  <a:lnTo>
                    <a:pt x="116" y="68"/>
                  </a:lnTo>
                  <a:lnTo>
                    <a:pt x="174" y="31"/>
                  </a:lnTo>
                  <a:lnTo>
                    <a:pt x="239" y="8"/>
                  </a:lnTo>
                  <a:lnTo>
                    <a:pt x="310" y="0"/>
                  </a:lnTo>
                  <a:lnTo>
                    <a:pt x="1634" y="0"/>
                  </a:lnTo>
                  <a:lnTo>
                    <a:pt x="1705" y="8"/>
                  </a:lnTo>
                  <a:lnTo>
                    <a:pt x="1770" y="31"/>
                  </a:lnTo>
                  <a:lnTo>
                    <a:pt x="1828" y="68"/>
                  </a:lnTo>
                  <a:lnTo>
                    <a:pt x="1876" y="116"/>
                  </a:lnTo>
                  <a:lnTo>
                    <a:pt x="1912" y="173"/>
                  </a:lnTo>
                  <a:lnTo>
                    <a:pt x="1936" y="238"/>
                  </a:lnTo>
                  <a:lnTo>
                    <a:pt x="1944" y="309"/>
                  </a:lnTo>
                  <a:lnTo>
                    <a:pt x="1944" y="1549"/>
                  </a:lnTo>
                  <a:lnTo>
                    <a:pt x="1936" y="1620"/>
                  </a:lnTo>
                  <a:lnTo>
                    <a:pt x="1912" y="1685"/>
                  </a:lnTo>
                  <a:lnTo>
                    <a:pt x="1876" y="1743"/>
                  </a:lnTo>
                  <a:lnTo>
                    <a:pt x="1828" y="1791"/>
                  </a:lnTo>
                  <a:lnTo>
                    <a:pt x="1770" y="1827"/>
                  </a:lnTo>
                  <a:lnTo>
                    <a:pt x="1705" y="1850"/>
                  </a:lnTo>
                  <a:lnTo>
                    <a:pt x="1634" y="1859"/>
                  </a:lnTo>
                  <a:lnTo>
                    <a:pt x="310" y="1859"/>
                  </a:lnTo>
                  <a:lnTo>
                    <a:pt x="239" y="1850"/>
                  </a:lnTo>
                  <a:lnTo>
                    <a:pt x="174" y="1827"/>
                  </a:lnTo>
                  <a:lnTo>
                    <a:pt x="116" y="1791"/>
                  </a:lnTo>
                  <a:lnTo>
                    <a:pt x="68" y="1743"/>
                  </a:lnTo>
                  <a:lnTo>
                    <a:pt x="32" y="1685"/>
                  </a:lnTo>
                  <a:lnTo>
                    <a:pt x="8" y="1620"/>
                  </a:lnTo>
                  <a:lnTo>
                    <a:pt x="0" y="1549"/>
                  </a:lnTo>
                  <a:lnTo>
                    <a:pt x="0" y="309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Text Box 576"/>
            <p:cNvSpPr txBox="1">
              <a:spLocks noChangeArrowheads="1"/>
            </p:cNvSpPr>
            <p:nvPr/>
          </p:nvSpPr>
          <p:spPr bwMode="auto">
            <a:xfrm>
              <a:off x="4354" y="2024"/>
              <a:ext cx="1984" cy="1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1925" marR="161925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endParaRPr lang="ru-RU" sz="110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Group 572"/>
          <p:cNvGrpSpPr>
            <a:grpSpLocks/>
          </p:cNvGrpSpPr>
          <p:nvPr/>
        </p:nvGrpSpPr>
        <p:grpSpPr bwMode="auto">
          <a:xfrm>
            <a:off x="4154697" y="2596203"/>
            <a:ext cx="1316355" cy="1843498"/>
            <a:chOff x="6399" y="2023"/>
            <a:chExt cx="2073" cy="2235"/>
          </a:xfrm>
        </p:grpSpPr>
        <p:sp>
          <p:nvSpPr>
            <p:cNvPr id="30" name="Freeform 574"/>
            <p:cNvSpPr>
              <a:spLocks/>
            </p:cNvSpPr>
            <p:nvPr/>
          </p:nvSpPr>
          <p:spPr bwMode="auto">
            <a:xfrm>
              <a:off x="6453" y="2023"/>
              <a:ext cx="1944" cy="1697"/>
            </a:xfrm>
            <a:custGeom>
              <a:avLst/>
              <a:gdLst>
                <a:gd name="T0" fmla="+- 0 6453 6453"/>
                <a:gd name="T1" fmla="*/ T0 w 1944"/>
                <a:gd name="T2" fmla="+- 0 2306 2024"/>
                <a:gd name="T3" fmla="*/ 2306 h 1697"/>
                <a:gd name="T4" fmla="+- 0 6463 6453"/>
                <a:gd name="T5" fmla="*/ T4 w 1944"/>
                <a:gd name="T6" fmla="+- 0 2231 2024"/>
                <a:gd name="T7" fmla="*/ 2231 h 1697"/>
                <a:gd name="T8" fmla="+- 0 6492 6453"/>
                <a:gd name="T9" fmla="*/ T8 w 1944"/>
                <a:gd name="T10" fmla="+- 0 2164 2024"/>
                <a:gd name="T11" fmla="*/ 2164 h 1697"/>
                <a:gd name="T12" fmla="+- 0 6536 6453"/>
                <a:gd name="T13" fmla="*/ T12 w 1944"/>
                <a:gd name="T14" fmla="+- 0 2106 2024"/>
                <a:gd name="T15" fmla="*/ 2106 h 1697"/>
                <a:gd name="T16" fmla="+- 0 6593 6453"/>
                <a:gd name="T17" fmla="*/ T16 w 1944"/>
                <a:gd name="T18" fmla="+- 0 2062 2024"/>
                <a:gd name="T19" fmla="*/ 2062 h 1697"/>
                <a:gd name="T20" fmla="+- 0 6661 6453"/>
                <a:gd name="T21" fmla="*/ T20 w 1944"/>
                <a:gd name="T22" fmla="+- 0 2034 2024"/>
                <a:gd name="T23" fmla="*/ 2034 h 1697"/>
                <a:gd name="T24" fmla="+- 0 6736 6453"/>
                <a:gd name="T25" fmla="*/ T24 w 1944"/>
                <a:gd name="T26" fmla="+- 0 2024 2024"/>
                <a:gd name="T27" fmla="*/ 2024 h 1697"/>
                <a:gd name="T28" fmla="+- 0 8114 6453"/>
                <a:gd name="T29" fmla="*/ T28 w 1944"/>
                <a:gd name="T30" fmla="+- 0 2024 2024"/>
                <a:gd name="T31" fmla="*/ 2024 h 1697"/>
                <a:gd name="T32" fmla="+- 0 8189 6453"/>
                <a:gd name="T33" fmla="*/ T32 w 1944"/>
                <a:gd name="T34" fmla="+- 0 2034 2024"/>
                <a:gd name="T35" fmla="*/ 2034 h 1697"/>
                <a:gd name="T36" fmla="+- 0 8257 6453"/>
                <a:gd name="T37" fmla="*/ T36 w 1944"/>
                <a:gd name="T38" fmla="+- 0 2062 2024"/>
                <a:gd name="T39" fmla="*/ 2062 h 1697"/>
                <a:gd name="T40" fmla="+- 0 8314 6453"/>
                <a:gd name="T41" fmla="*/ T40 w 1944"/>
                <a:gd name="T42" fmla="+- 0 2106 2024"/>
                <a:gd name="T43" fmla="*/ 2106 h 1697"/>
                <a:gd name="T44" fmla="+- 0 8358 6453"/>
                <a:gd name="T45" fmla="*/ T44 w 1944"/>
                <a:gd name="T46" fmla="+- 0 2164 2024"/>
                <a:gd name="T47" fmla="*/ 2164 h 1697"/>
                <a:gd name="T48" fmla="+- 0 8387 6453"/>
                <a:gd name="T49" fmla="*/ T48 w 1944"/>
                <a:gd name="T50" fmla="+- 0 2231 2024"/>
                <a:gd name="T51" fmla="*/ 2231 h 1697"/>
                <a:gd name="T52" fmla="+- 0 8397 6453"/>
                <a:gd name="T53" fmla="*/ T52 w 1944"/>
                <a:gd name="T54" fmla="+- 0 2306 2024"/>
                <a:gd name="T55" fmla="*/ 2306 h 1697"/>
                <a:gd name="T56" fmla="+- 0 8397 6453"/>
                <a:gd name="T57" fmla="*/ T56 w 1944"/>
                <a:gd name="T58" fmla="+- 0 3438 2024"/>
                <a:gd name="T59" fmla="*/ 3438 h 1697"/>
                <a:gd name="T60" fmla="+- 0 8387 6453"/>
                <a:gd name="T61" fmla="*/ T60 w 1944"/>
                <a:gd name="T62" fmla="+- 0 3513 2024"/>
                <a:gd name="T63" fmla="*/ 3513 h 1697"/>
                <a:gd name="T64" fmla="+- 0 8358 6453"/>
                <a:gd name="T65" fmla="*/ T64 w 1944"/>
                <a:gd name="T66" fmla="+- 0 3581 2024"/>
                <a:gd name="T67" fmla="*/ 3581 h 1697"/>
                <a:gd name="T68" fmla="+- 0 8314 6453"/>
                <a:gd name="T69" fmla="*/ T68 w 1944"/>
                <a:gd name="T70" fmla="+- 0 3638 2024"/>
                <a:gd name="T71" fmla="*/ 3638 h 1697"/>
                <a:gd name="T72" fmla="+- 0 8257 6453"/>
                <a:gd name="T73" fmla="*/ T72 w 1944"/>
                <a:gd name="T74" fmla="+- 0 3682 2024"/>
                <a:gd name="T75" fmla="*/ 3682 h 1697"/>
                <a:gd name="T76" fmla="+- 0 8189 6453"/>
                <a:gd name="T77" fmla="*/ T76 w 1944"/>
                <a:gd name="T78" fmla="+- 0 3710 2024"/>
                <a:gd name="T79" fmla="*/ 3710 h 1697"/>
                <a:gd name="T80" fmla="+- 0 8114 6453"/>
                <a:gd name="T81" fmla="*/ T80 w 1944"/>
                <a:gd name="T82" fmla="+- 0 3721 2024"/>
                <a:gd name="T83" fmla="*/ 3721 h 1697"/>
                <a:gd name="T84" fmla="+- 0 6736 6453"/>
                <a:gd name="T85" fmla="*/ T84 w 1944"/>
                <a:gd name="T86" fmla="+- 0 3721 2024"/>
                <a:gd name="T87" fmla="*/ 3721 h 1697"/>
                <a:gd name="T88" fmla="+- 0 6661 6453"/>
                <a:gd name="T89" fmla="*/ T88 w 1944"/>
                <a:gd name="T90" fmla="+- 0 3710 2024"/>
                <a:gd name="T91" fmla="*/ 3710 h 1697"/>
                <a:gd name="T92" fmla="+- 0 6593 6453"/>
                <a:gd name="T93" fmla="*/ T92 w 1944"/>
                <a:gd name="T94" fmla="+- 0 3682 2024"/>
                <a:gd name="T95" fmla="*/ 3682 h 1697"/>
                <a:gd name="T96" fmla="+- 0 6536 6453"/>
                <a:gd name="T97" fmla="*/ T96 w 1944"/>
                <a:gd name="T98" fmla="+- 0 3638 2024"/>
                <a:gd name="T99" fmla="*/ 3638 h 1697"/>
                <a:gd name="T100" fmla="+- 0 6492 6453"/>
                <a:gd name="T101" fmla="*/ T100 w 1944"/>
                <a:gd name="T102" fmla="+- 0 3581 2024"/>
                <a:gd name="T103" fmla="*/ 3581 h 1697"/>
                <a:gd name="T104" fmla="+- 0 6463 6453"/>
                <a:gd name="T105" fmla="*/ T104 w 1944"/>
                <a:gd name="T106" fmla="+- 0 3513 2024"/>
                <a:gd name="T107" fmla="*/ 3513 h 1697"/>
                <a:gd name="T108" fmla="+- 0 6453 6453"/>
                <a:gd name="T109" fmla="*/ T108 w 1944"/>
                <a:gd name="T110" fmla="+- 0 3438 2024"/>
                <a:gd name="T111" fmla="*/ 3438 h 1697"/>
                <a:gd name="T112" fmla="+- 0 6453 6453"/>
                <a:gd name="T113" fmla="*/ T112 w 1944"/>
                <a:gd name="T114" fmla="+- 0 2306 2024"/>
                <a:gd name="T115" fmla="*/ 2306 h 16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944" h="1697">
                  <a:moveTo>
                    <a:pt x="0" y="282"/>
                  </a:moveTo>
                  <a:lnTo>
                    <a:pt x="10" y="207"/>
                  </a:lnTo>
                  <a:lnTo>
                    <a:pt x="39" y="140"/>
                  </a:lnTo>
                  <a:lnTo>
                    <a:pt x="83" y="82"/>
                  </a:lnTo>
                  <a:lnTo>
                    <a:pt x="140" y="38"/>
                  </a:lnTo>
                  <a:lnTo>
                    <a:pt x="208" y="10"/>
                  </a:lnTo>
                  <a:lnTo>
                    <a:pt x="283" y="0"/>
                  </a:lnTo>
                  <a:lnTo>
                    <a:pt x="1661" y="0"/>
                  </a:lnTo>
                  <a:lnTo>
                    <a:pt x="1736" y="10"/>
                  </a:lnTo>
                  <a:lnTo>
                    <a:pt x="1804" y="38"/>
                  </a:lnTo>
                  <a:lnTo>
                    <a:pt x="1861" y="82"/>
                  </a:lnTo>
                  <a:lnTo>
                    <a:pt x="1905" y="140"/>
                  </a:lnTo>
                  <a:lnTo>
                    <a:pt x="1934" y="207"/>
                  </a:lnTo>
                  <a:lnTo>
                    <a:pt x="1944" y="282"/>
                  </a:lnTo>
                  <a:lnTo>
                    <a:pt x="1944" y="1414"/>
                  </a:lnTo>
                  <a:lnTo>
                    <a:pt x="1934" y="1489"/>
                  </a:lnTo>
                  <a:lnTo>
                    <a:pt x="1905" y="1557"/>
                  </a:lnTo>
                  <a:lnTo>
                    <a:pt x="1861" y="1614"/>
                  </a:lnTo>
                  <a:lnTo>
                    <a:pt x="1804" y="1658"/>
                  </a:lnTo>
                  <a:lnTo>
                    <a:pt x="1736" y="1686"/>
                  </a:lnTo>
                  <a:lnTo>
                    <a:pt x="1661" y="1697"/>
                  </a:lnTo>
                  <a:lnTo>
                    <a:pt x="283" y="1697"/>
                  </a:lnTo>
                  <a:lnTo>
                    <a:pt x="208" y="1686"/>
                  </a:lnTo>
                  <a:lnTo>
                    <a:pt x="140" y="1658"/>
                  </a:lnTo>
                  <a:lnTo>
                    <a:pt x="83" y="1614"/>
                  </a:lnTo>
                  <a:lnTo>
                    <a:pt x="39" y="1557"/>
                  </a:lnTo>
                  <a:lnTo>
                    <a:pt x="10" y="1489"/>
                  </a:lnTo>
                  <a:lnTo>
                    <a:pt x="0" y="1414"/>
                  </a:lnTo>
                  <a:lnTo>
                    <a:pt x="0" y="282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1" name="Text Box 573"/>
            <p:cNvSpPr txBox="1">
              <a:spLocks noChangeArrowheads="1"/>
            </p:cNvSpPr>
            <p:nvPr/>
          </p:nvSpPr>
          <p:spPr bwMode="auto">
            <a:xfrm>
              <a:off x="6399" y="2521"/>
              <a:ext cx="2073" cy="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2560" marR="161925" algn="ctr">
                <a:lnSpc>
                  <a:spcPts val="1815"/>
                </a:lnSpc>
                <a:spcBef>
                  <a:spcPts val="15"/>
                </a:spcBef>
                <a:spcAft>
                  <a:spcPts val="0"/>
                </a:spcAft>
              </a:pPr>
              <a:endParaRPr lang="ru-RU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2" name="Group 569"/>
          <p:cNvGrpSpPr>
            <a:grpSpLocks/>
          </p:cNvGrpSpPr>
          <p:nvPr/>
        </p:nvGrpSpPr>
        <p:grpSpPr bwMode="auto">
          <a:xfrm>
            <a:off x="5393141" y="2613902"/>
            <a:ext cx="1655445" cy="1426509"/>
            <a:chOff x="8238" y="822"/>
            <a:chExt cx="2607" cy="2898"/>
          </a:xfrm>
        </p:grpSpPr>
        <p:sp>
          <p:nvSpPr>
            <p:cNvPr id="33" name="Freeform 571"/>
            <p:cNvSpPr>
              <a:spLocks/>
            </p:cNvSpPr>
            <p:nvPr/>
          </p:nvSpPr>
          <p:spPr bwMode="auto">
            <a:xfrm>
              <a:off x="8532" y="1044"/>
              <a:ext cx="1944" cy="2676"/>
            </a:xfrm>
            <a:custGeom>
              <a:avLst/>
              <a:gdLst>
                <a:gd name="T0" fmla="+- 0 8532 8532"/>
                <a:gd name="T1" fmla="*/ T0 w 1944"/>
                <a:gd name="T2" fmla="+- 0 2171 1862"/>
                <a:gd name="T3" fmla="*/ 2171 h 1859"/>
                <a:gd name="T4" fmla="+- 0 8540 8532"/>
                <a:gd name="T5" fmla="*/ T4 w 1944"/>
                <a:gd name="T6" fmla="+- 0 2100 1862"/>
                <a:gd name="T7" fmla="*/ 2100 h 1859"/>
                <a:gd name="T8" fmla="+- 0 8564 8532"/>
                <a:gd name="T9" fmla="*/ T8 w 1944"/>
                <a:gd name="T10" fmla="+- 0 2035 1862"/>
                <a:gd name="T11" fmla="*/ 2035 h 1859"/>
                <a:gd name="T12" fmla="+- 0 8600 8532"/>
                <a:gd name="T13" fmla="*/ T12 w 1944"/>
                <a:gd name="T14" fmla="+- 0 1978 1862"/>
                <a:gd name="T15" fmla="*/ 1978 h 1859"/>
                <a:gd name="T16" fmla="+- 0 8648 8532"/>
                <a:gd name="T17" fmla="*/ T16 w 1944"/>
                <a:gd name="T18" fmla="+- 0 1930 1862"/>
                <a:gd name="T19" fmla="*/ 1930 h 1859"/>
                <a:gd name="T20" fmla="+- 0 8706 8532"/>
                <a:gd name="T21" fmla="*/ T20 w 1944"/>
                <a:gd name="T22" fmla="+- 0 1893 1862"/>
                <a:gd name="T23" fmla="*/ 1893 h 1859"/>
                <a:gd name="T24" fmla="+- 0 8771 8532"/>
                <a:gd name="T25" fmla="*/ T24 w 1944"/>
                <a:gd name="T26" fmla="+- 0 1870 1862"/>
                <a:gd name="T27" fmla="*/ 1870 h 1859"/>
                <a:gd name="T28" fmla="+- 0 8842 8532"/>
                <a:gd name="T29" fmla="*/ T28 w 1944"/>
                <a:gd name="T30" fmla="+- 0 1862 1862"/>
                <a:gd name="T31" fmla="*/ 1862 h 1859"/>
                <a:gd name="T32" fmla="+- 0 10166 8532"/>
                <a:gd name="T33" fmla="*/ T32 w 1944"/>
                <a:gd name="T34" fmla="+- 0 1862 1862"/>
                <a:gd name="T35" fmla="*/ 1862 h 1859"/>
                <a:gd name="T36" fmla="+- 0 10237 8532"/>
                <a:gd name="T37" fmla="*/ T36 w 1944"/>
                <a:gd name="T38" fmla="+- 0 1870 1862"/>
                <a:gd name="T39" fmla="*/ 1870 h 1859"/>
                <a:gd name="T40" fmla="+- 0 10302 8532"/>
                <a:gd name="T41" fmla="*/ T40 w 1944"/>
                <a:gd name="T42" fmla="+- 0 1893 1862"/>
                <a:gd name="T43" fmla="*/ 1893 h 1859"/>
                <a:gd name="T44" fmla="+- 0 10360 8532"/>
                <a:gd name="T45" fmla="*/ T44 w 1944"/>
                <a:gd name="T46" fmla="+- 0 1930 1862"/>
                <a:gd name="T47" fmla="*/ 1930 h 1859"/>
                <a:gd name="T48" fmla="+- 0 10408 8532"/>
                <a:gd name="T49" fmla="*/ T48 w 1944"/>
                <a:gd name="T50" fmla="+- 0 1978 1862"/>
                <a:gd name="T51" fmla="*/ 1978 h 1859"/>
                <a:gd name="T52" fmla="+- 0 10444 8532"/>
                <a:gd name="T53" fmla="*/ T52 w 1944"/>
                <a:gd name="T54" fmla="+- 0 2035 1862"/>
                <a:gd name="T55" fmla="*/ 2035 h 1859"/>
                <a:gd name="T56" fmla="+- 0 10468 8532"/>
                <a:gd name="T57" fmla="*/ T56 w 1944"/>
                <a:gd name="T58" fmla="+- 0 2100 1862"/>
                <a:gd name="T59" fmla="*/ 2100 h 1859"/>
                <a:gd name="T60" fmla="+- 0 10476 8532"/>
                <a:gd name="T61" fmla="*/ T60 w 1944"/>
                <a:gd name="T62" fmla="+- 0 2171 1862"/>
                <a:gd name="T63" fmla="*/ 2171 h 1859"/>
                <a:gd name="T64" fmla="+- 0 10476 8532"/>
                <a:gd name="T65" fmla="*/ T64 w 1944"/>
                <a:gd name="T66" fmla="+- 0 3411 1862"/>
                <a:gd name="T67" fmla="*/ 3411 h 1859"/>
                <a:gd name="T68" fmla="+- 0 10468 8532"/>
                <a:gd name="T69" fmla="*/ T68 w 1944"/>
                <a:gd name="T70" fmla="+- 0 3482 1862"/>
                <a:gd name="T71" fmla="*/ 3482 h 1859"/>
                <a:gd name="T72" fmla="+- 0 10444 8532"/>
                <a:gd name="T73" fmla="*/ T72 w 1944"/>
                <a:gd name="T74" fmla="+- 0 3547 1862"/>
                <a:gd name="T75" fmla="*/ 3547 h 1859"/>
                <a:gd name="T76" fmla="+- 0 10408 8532"/>
                <a:gd name="T77" fmla="*/ T76 w 1944"/>
                <a:gd name="T78" fmla="+- 0 3605 1862"/>
                <a:gd name="T79" fmla="*/ 3605 h 1859"/>
                <a:gd name="T80" fmla="+- 0 10360 8532"/>
                <a:gd name="T81" fmla="*/ T80 w 1944"/>
                <a:gd name="T82" fmla="+- 0 3653 1862"/>
                <a:gd name="T83" fmla="*/ 3653 h 1859"/>
                <a:gd name="T84" fmla="+- 0 10302 8532"/>
                <a:gd name="T85" fmla="*/ T84 w 1944"/>
                <a:gd name="T86" fmla="+- 0 3689 1862"/>
                <a:gd name="T87" fmla="*/ 3689 h 1859"/>
                <a:gd name="T88" fmla="+- 0 10237 8532"/>
                <a:gd name="T89" fmla="*/ T88 w 1944"/>
                <a:gd name="T90" fmla="+- 0 3712 1862"/>
                <a:gd name="T91" fmla="*/ 3712 h 1859"/>
                <a:gd name="T92" fmla="+- 0 10166 8532"/>
                <a:gd name="T93" fmla="*/ T92 w 1944"/>
                <a:gd name="T94" fmla="+- 0 3721 1862"/>
                <a:gd name="T95" fmla="*/ 3721 h 1859"/>
                <a:gd name="T96" fmla="+- 0 8842 8532"/>
                <a:gd name="T97" fmla="*/ T96 w 1944"/>
                <a:gd name="T98" fmla="+- 0 3721 1862"/>
                <a:gd name="T99" fmla="*/ 3721 h 1859"/>
                <a:gd name="T100" fmla="+- 0 8771 8532"/>
                <a:gd name="T101" fmla="*/ T100 w 1944"/>
                <a:gd name="T102" fmla="+- 0 3712 1862"/>
                <a:gd name="T103" fmla="*/ 3712 h 1859"/>
                <a:gd name="T104" fmla="+- 0 8706 8532"/>
                <a:gd name="T105" fmla="*/ T104 w 1944"/>
                <a:gd name="T106" fmla="+- 0 3689 1862"/>
                <a:gd name="T107" fmla="*/ 3689 h 1859"/>
                <a:gd name="T108" fmla="+- 0 8648 8532"/>
                <a:gd name="T109" fmla="*/ T108 w 1944"/>
                <a:gd name="T110" fmla="+- 0 3653 1862"/>
                <a:gd name="T111" fmla="*/ 3653 h 1859"/>
                <a:gd name="T112" fmla="+- 0 8600 8532"/>
                <a:gd name="T113" fmla="*/ T112 w 1944"/>
                <a:gd name="T114" fmla="+- 0 3605 1862"/>
                <a:gd name="T115" fmla="*/ 3605 h 1859"/>
                <a:gd name="T116" fmla="+- 0 8564 8532"/>
                <a:gd name="T117" fmla="*/ T116 w 1944"/>
                <a:gd name="T118" fmla="+- 0 3547 1862"/>
                <a:gd name="T119" fmla="*/ 3547 h 1859"/>
                <a:gd name="T120" fmla="+- 0 8540 8532"/>
                <a:gd name="T121" fmla="*/ T120 w 1944"/>
                <a:gd name="T122" fmla="+- 0 3482 1862"/>
                <a:gd name="T123" fmla="*/ 3482 h 1859"/>
                <a:gd name="T124" fmla="+- 0 8532 8532"/>
                <a:gd name="T125" fmla="*/ T124 w 1944"/>
                <a:gd name="T126" fmla="+- 0 3411 1862"/>
                <a:gd name="T127" fmla="*/ 3411 h 1859"/>
                <a:gd name="T128" fmla="+- 0 8532 8532"/>
                <a:gd name="T129" fmla="*/ T128 w 1944"/>
                <a:gd name="T130" fmla="+- 0 2171 1862"/>
                <a:gd name="T131" fmla="*/ 2171 h 18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944" h="1859">
                  <a:moveTo>
                    <a:pt x="0" y="309"/>
                  </a:moveTo>
                  <a:lnTo>
                    <a:pt x="8" y="238"/>
                  </a:lnTo>
                  <a:lnTo>
                    <a:pt x="32" y="173"/>
                  </a:lnTo>
                  <a:lnTo>
                    <a:pt x="68" y="116"/>
                  </a:lnTo>
                  <a:lnTo>
                    <a:pt x="116" y="68"/>
                  </a:lnTo>
                  <a:lnTo>
                    <a:pt x="174" y="31"/>
                  </a:lnTo>
                  <a:lnTo>
                    <a:pt x="239" y="8"/>
                  </a:lnTo>
                  <a:lnTo>
                    <a:pt x="310" y="0"/>
                  </a:lnTo>
                  <a:lnTo>
                    <a:pt x="1634" y="0"/>
                  </a:lnTo>
                  <a:lnTo>
                    <a:pt x="1705" y="8"/>
                  </a:lnTo>
                  <a:lnTo>
                    <a:pt x="1770" y="31"/>
                  </a:lnTo>
                  <a:lnTo>
                    <a:pt x="1828" y="68"/>
                  </a:lnTo>
                  <a:lnTo>
                    <a:pt x="1876" y="116"/>
                  </a:lnTo>
                  <a:lnTo>
                    <a:pt x="1912" y="173"/>
                  </a:lnTo>
                  <a:lnTo>
                    <a:pt x="1936" y="238"/>
                  </a:lnTo>
                  <a:lnTo>
                    <a:pt x="1944" y="309"/>
                  </a:lnTo>
                  <a:lnTo>
                    <a:pt x="1944" y="1549"/>
                  </a:lnTo>
                  <a:lnTo>
                    <a:pt x="1936" y="1620"/>
                  </a:lnTo>
                  <a:lnTo>
                    <a:pt x="1912" y="1685"/>
                  </a:lnTo>
                  <a:lnTo>
                    <a:pt x="1876" y="1743"/>
                  </a:lnTo>
                  <a:lnTo>
                    <a:pt x="1828" y="1791"/>
                  </a:lnTo>
                  <a:lnTo>
                    <a:pt x="1770" y="1827"/>
                  </a:lnTo>
                  <a:lnTo>
                    <a:pt x="1705" y="1850"/>
                  </a:lnTo>
                  <a:lnTo>
                    <a:pt x="1634" y="1859"/>
                  </a:lnTo>
                  <a:lnTo>
                    <a:pt x="310" y="1859"/>
                  </a:lnTo>
                  <a:lnTo>
                    <a:pt x="239" y="1850"/>
                  </a:lnTo>
                  <a:lnTo>
                    <a:pt x="174" y="1827"/>
                  </a:lnTo>
                  <a:lnTo>
                    <a:pt x="116" y="1791"/>
                  </a:lnTo>
                  <a:lnTo>
                    <a:pt x="68" y="1743"/>
                  </a:lnTo>
                  <a:lnTo>
                    <a:pt x="32" y="1685"/>
                  </a:lnTo>
                  <a:lnTo>
                    <a:pt x="8" y="1620"/>
                  </a:lnTo>
                  <a:lnTo>
                    <a:pt x="0" y="1549"/>
                  </a:lnTo>
                  <a:lnTo>
                    <a:pt x="0" y="309"/>
                  </a:lnTo>
                  <a:close/>
                </a:path>
              </a:pathLst>
            </a:custGeom>
            <a:noFill/>
            <a:ln w="25400">
              <a:solidFill>
                <a:srgbClr val="6C99C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4" name="Text Box 570"/>
            <p:cNvSpPr txBox="1">
              <a:spLocks noChangeArrowheads="1"/>
            </p:cNvSpPr>
            <p:nvPr/>
          </p:nvSpPr>
          <p:spPr bwMode="auto">
            <a:xfrm>
              <a:off x="8238" y="822"/>
              <a:ext cx="2607" cy="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2560" marR="161290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endParaRPr lang="ru-RU" dirty="0">
                <a:solidFill>
                  <a:srgbClr val="6C99C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 marL="162560" marR="161290" algn="ctr">
                <a:lnSpc>
                  <a:spcPts val="1815"/>
                </a:lnSpc>
                <a:spcBef>
                  <a:spcPts val="785"/>
                </a:spcBef>
                <a:spcAft>
                  <a:spcPts val="0"/>
                </a:spcAft>
              </a:pPr>
              <a:r>
                <a:rPr lang="ru-RU" sz="2400" dirty="0">
                  <a:solidFill>
                    <a:schemeClr val="tx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</a:t>
              </a:r>
              <a:r>
                <a:rPr lang="ru-RU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6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0020" algn="ctr">
                <a:lnSpc>
                  <a:spcPts val="1795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год</a:t>
              </a:r>
            </a:p>
            <a:p>
              <a:pPr marL="162560" marR="160655" algn="ctr">
                <a:lnSpc>
                  <a:spcPts val="2645"/>
                </a:lnSpc>
                <a:spcAft>
                  <a:spcPts val="0"/>
                </a:spcAft>
              </a:pP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552,3</a:t>
              </a:r>
              <a:endParaRPr lang="ru-RU" sz="2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162560" marR="161290" algn="ctr">
                <a:lnSpc>
                  <a:spcPts val="1565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рублей</a:t>
              </a:r>
            </a:p>
          </p:txBody>
        </p:sp>
      </p:grpSp>
      <p:sp>
        <p:nvSpPr>
          <p:cNvPr id="35" name="Rectangle 3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172719" y="1063701"/>
            <a:ext cx="655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Как меняются расходы развитие и строительство социальной и инженерной инфраструктуры в расчете на одного жителя   городского округа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664024"/>
              </p:ext>
            </p:extLst>
          </p:nvPr>
        </p:nvGraphicFramePr>
        <p:xfrm>
          <a:off x="120625" y="4127135"/>
          <a:ext cx="6750049" cy="283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0049">
                  <a:extLst>
                    <a:ext uri="{9D8B030D-6E8A-4147-A177-3AD203B41FA5}">
                      <a16:colId xmlns:a16="http://schemas.microsoft.com/office/drawing/2014/main" val="6697577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17855" algn="ctr">
                        <a:spcBef>
                          <a:spcPts val="94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Основные индикаторы достижения цели и показатели непосредственных результатов муниципальной программы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8279910"/>
                  </a:ext>
                </a:extLst>
              </a:tr>
              <a:tr h="1339316">
                <a:tc>
                  <a:txBody>
                    <a:bodyPr/>
                    <a:lstStyle/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Индикатор достижения цели:</a:t>
                      </a:r>
                    </a:p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 marR="0" lvl="0" indent="0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Протяженность инженерных сетей - 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6 452,3 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сетей водоотведения к индивидуальным жилым домам в населенных пунктах городского округа Семеновский.</a:t>
                      </a:r>
                    </a:p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 indent="0">
                        <a:lnSpc>
                          <a:spcPts val="108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Результат: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 marR="0" lvl="0" indent="0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 marR="0" lvl="0" indent="0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Построено инженерных сетей -  </a:t>
                      </a: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6 452,3 </a:t>
                      </a:r>
                      <a:r>
                        <a:rPr kumimoji="0" lang="ru-RU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п.м</a:t>
                      </a: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сетей водоотведения к индивидуальным жилым домам в населенных пунктах городского округа Семеновский.</a:t>
                      </a:r>
                    </a:p>
                    <a:p>
                      <a:pPr marL="8890" marR="0" lvl="0" indent="0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889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4664093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7160" y="8393486"/>
            <a:ext cx="4912895" cy="454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25">
              <a:lnSpc>
                <a:spcPct val="98000"/>
              </a:lnSpc>
              <a:spcBef>
                <a:spcPts val="510"/>
              </a:spcBef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ru-RU" sz="1200" spc="15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ru-RU" sz="1200" spc="16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200" spc="15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2023</a:t>
            </a:r>
            <a:r>
              <a:rPr lang="ru-RU" sz="1200" spc="16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r>
              <a:rPr lang="ru-RU" sz="1200" spc="15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200" spc="16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расходах</a:t>
            </a:r>
            <a:r>
              <a:rPr lang="ru-RU" sz="1200" spc="15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городского округа </a:t>
            </a:r>
            <a:r>
              <a:rPr lang="ru-RU" sz="1200" spc="15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предусмотрены</a:t>
            </a:r>
            <a:r>
              <a:rPr lang="ru-RU" sz="1200" spc="15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средства</a:t>
            </a:r>
            <a:r>
              <a:rPr lang="ru-RU" sz="1200" spc="15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1200" spc="-33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 новой школы</a:t>
            </a:r>
            <a:endParaRPr lang="ru-RU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DF29D-2517-5937-EA75-33B964DD0ACE}"/>
              </a:ext>
            </a:extLst>
          </p:cNvPr>
          <p:cNvSpPr txBox="1"/>
          <p:nvPr/>
        </p:nvSpPr>
        <p:spPr>
          <a:xfrm>
            <a:off x="-1009889" y="2700824"/>
            <a:ext cx="3496962" cy="1187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marR="161925" lvl="0" indent="0" algn="ctr" defTabSz="914400" rtl="0" eaLnBrk="1" fontAlgn="auto" latinLnBrk="0" hangingPunct="1">
              <a:lnSpc>
                <a:spcPts val="18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161925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61925" marR="161925" lvl="0" indent="0" algn="ctr" defTabSz="914400" rtl="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7 430,8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1925" marR="161925" lvl="0" indent="0" algn="ctr" defTabSz="914400" rtl="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 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286DEF-EEDA-BABF-7EC6-1113A054460C}"/>
              </a:ext>
            </a:extLst>
          </p:cNvPr>
          <p:cNvSpPr txBox="1"/>
          <p:nvPr/>
        </p:nvSpPr>
        <p:spPr>
          <a:xfrm>
            <a:off x="-330625" y="2846765"/>
            <a:ext cx="4998308" cy="1083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marR="161925" lvl="0" indent="0" algn="ctr" defTabSz="914400" rtl="0" eaLnBrk="1" fontAlgn="auto" latinLnBrk="0" hangingPunct="1">
              <a:lnSpc>
                <a:spcPts val="1815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2023</a:t>
            </a:r>
          </a:p>
          <a:p>
            <a:pPr marL="162560" marR="161290" lvl="0" indent="0" algn="ctr" defTabSz="914400" rtl="0" eaLnBrk="1" fontAlgn="auto" latinLnBrk="0" hangingPunct="1">
              <a:lnSpc>
                <a:spcPts val="17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год</a:t>
            </a:r>
          </a:p>
          <a:p>
            <a:pPr marL="162560" marR="161290" lvl="0" indent="0" algn="ctr" defTabSz="914400" rtl="0" eaLnBrk="1" fontAlgn="auto" latinLnBrk="0" hangingPunct="1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22 558,8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1925" marR="161925" lvl="0" indent="0" algn="ctr" defTabSz="914400" rtl="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рублей</a:t>
            </a:r>
            <a:r>
              <a:rPr lang="ru-RU" sz="1600" b="1" dirty="0">
                <a:solidFill>
                  <a:srgbClr val="6C99C5"/>
                </a:solidFill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*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85B2C-6AB5-6ADA-D5FD-357623A330A3}"/>
              </a:ext>
            </a:extLst>
          </p:cNvPr>
          <p:cNvSpPr txBox="1"/>
          <p:nvPr/>
        </p:nvSpPr>
        <p:spPr>
          <a:xfrm>
            <a:off x="1402802" y="2891800"/>
            <a:ext cx="3972696" cy="109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2560" marR="161925" algn="ctr">
              <a:lnSpc>
                <a:spcPts val="1815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</a:p>
          <a:p>
            <a:pPr marL="162560" marR="161290" algn="ctr">
              <a:lnSpc>
                <a:spcPts val="18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</a:p>
          <a:p>
            <a:pPr marL="162560" marR="160655" algn="ctr">
              <a:lnSpc>
                <a:spcPts val="2645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849,2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86995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416C38-BA4D-5FE9-B988-37FD087CB4B9}"/>
              </a:ext>
            </a:extLst>
          </p:cNvPr>
          <p:cNvSpPr txBox="1"/>
          <p:nvPr/>
        </p:nvSpPr>
        <p:spPr>
          <a:xfrm>
            <a:off x="2823893" y="2546537"/>
            <a:ext cx="3972696" cy="144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2560" marR="161290" algn="ctr">
              <a:lnSpc>
                <a:spcPts val="1815"/>
              </a:lnSpc>
              <a:spcBef>
                <a:spcPts val="78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62560" marR="161290" algn="ctr">
              <a:lnSpc>
                <a:spcPts val="1815"/>
              </a:lnSpc>
              <a:spcBef>
                <a:spcPts val="785"/>
              </a:spcBef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</a:t>
            </a:r>
          </a:p>
          <a:p>
            <a:pPr marL="162560" marR="160020" algn="ctr">
              <a:lnSpc>
                <a:spcPts val="1795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</a:p>
          <a:p>
            <a:pPr marL="162560" marR="160655" algn="ctr">
              <a:lnSpc>
                <a:spcPts val="2645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546,3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62560" marR="161290" algn="ctr">
              <a:lnSpc>
                <a:spcPts val="1565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рублей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9F2F61-F626-B4BB-C768-E3233B6A8A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58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908668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229">
              <a:schemeClr val="accent1">
                <a:lumMod val="5000"/>
                <a:lumOff val="95000"/>
              </a:schemeClr>
            </a:gs>
            <a:gs pos="54749">
              <a:schemeClr val="bg1"/>
            </a:gs>
            <a:gs pos="43000">
              <a:schemeClr val="accent1">
                <a:lumMod val="5000"/>
                <a:lumOff val="95000"/>
              </a:schemeClr>
            </a:gs>
            <a:gs pos="95000">
              <a:srgbClr val="EDF6F9"/>
            </a:gs>
            <a:gs pos="57000">
              <a:srgbClr val="EDF6F9"/>
            </a:gs>
            <a:gs pos="63000">
              <a:srgbClr val="EDF6F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33400" y="106103"/>
            <a:ext cx="7215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Прогнозный план капитального строительства 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городскому округу Семеновский на 2024-2026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гг</a:t>
            </a:r>
            <a:endParaRPr lang="ru-RU" sz="2000" dirty="0">
              <a:solidFill>
                <a:schemeClr val="tx2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EC0188-1B7D-236E-FF95-74005A56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3684588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4204F36-542E-F1FE-7E9A-776015223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376345"/>
              </p:ext>
            </p:extLst>
          </p:nvPr>
        </p:nvGraphicFramePr>
        <p:xfrm>
          <a:off x="76200" y="838200"/>
          <a:ext cx="6606209" cy="8086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13299903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3250035"/>
                    </a:ext>
                  </a:extLst>
                </a:gridCol>
                <a:gridCol w="877350">
                  <a:extLst>
                    <a:ext uri="{9D8B030D-6E8A-4147-A177-3AD203B41FA5}">
                      <a16:colId xmlns:a16="http://schemas.microsoft.com/office/drawing/2014/main" val="1348526891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035679193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242035342"/>
                    </a:ext>
                  </a:extLst>
                </a:gridCol>
              </a:tblGrid>
              <a:tr h="38100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Стоимость, тыс. рублей</a:t>
                      </a:r>
                      <a:endParaRPr lang="ru-RU" dirty="0"/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7715"/>
                  </a:ext>
                </a:extLst>
              </a:tr>
              <a:tr h="2603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02723"/>
                  </a:ext>
                </a:extLst>
              </a:tr>
              <a:tr h="2396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8096167"/>
                  </a:ext>
                </a:extLst>
              </a:tr>
              <a:tr h="4081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60453"/>
                  </a:ext>
                </a:extLst>
              </a:tr>
              <a:tr h="1370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 инициативного бюджетирования "Вам решать!" "Система водоотведения д.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Деяново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г.о. Семеновский, Нижегородская область , 1 этап. Ул. Центральная"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2 741,0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2 741,0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693644"/>
                  </a:ext>
                </a:extLst>
              </a:tr>
              <a:tr h="1024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"Система водоотведения д.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Деяново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г.о. Семеновский, Нижегородская область , 2 этап. Ул. Центральная, Лесная"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5 833,0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82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82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5 833,0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82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7588610"/>
                  </a:ext>
                </a:extLst>
              </a:tr>
              <a:tr h="1248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"Система водоотведения д.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Деяново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г.о. Семеновский, Нижегородская область , 3 этап. Ул. Центральная,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Лесная,Парковая,Полевая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4691,0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4691,0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081135"/>
                  </a:ext>
                </a:extLst>
              </a:tr>
              <a:tr h="1151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"Наружные сети водоотведения по адресу: Нижегородская обл., г. Семенов, ул. Урицкого, ул. Добролюбова, ул. Ворошилова"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1 804,3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1 804,3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776941"/>
                  </a:ext>
                </a:extLst>
              </a:tr>
              <a:tr h="2001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 инициативного бюджетирования "Вам решать!" "Наружные сети водоотведения по адресу: Нижегородская обл., г. Семенов, ул.3-й Интернационал, д. 21, 23, 27, 29, 31, 33, 37, 42, 44, 48, 50, 52, 54, 56, 58, 60, 62, 64, 66, 38; ул.1-е Мая д. 22"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664,0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664,0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876340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10B4E87-E097-E820-EA01-C36CA803E3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59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647466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bg1"/>
            </a:gs>
            <a:gs pos="75000">
              <a:schemeClr val="bg1"/>
            </a:gs>
            <a:gs pos="100000">
              <a:schemeClr val="bg1"/>
            </a:gs>
            <a:gs pos="92000">
              <a:schemeClr val="bg1"/>
            </a:gs>
            <a:gs pos="5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/>
          <p:cNvGrpSpPr/>
          <p:nvPr/>
        </p:nvGrpSpPr>
        <p:grpSpPr>
          <a:xfrm>
            <a:off x="234695" y="962778"/>
            <a:ext cx="6524243" cy="862615"/>
            <a:chOff x="243840" y="961628"/>
            <a:chExt cx="6524243" cy="86261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" y="961628"/>
              <a:ext cx="6524243" cy="8626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0642" y="978535"/>
              <a:ext cx="6436360" cy="774065"/>
            </a:xfrm>
            <a:custGeom>
              <a:avLst/>
              <a:gdLst/>
              <a:ahLst/>
              <a:cxnLst/>
              <a:rect l="l" t="t" r="r" b="b"/>
              <a:pathLst>
                <a:path w="6436359" h="774064">
                  <a:moveTo>
                    <a:pt x="6306781" y="0"/>
                  </a:moveTo>
                  <a:lnTo>
                    <a:pt x="128993" y="0"/>
                  </a:lnTo>
                  <a:lnTo>
                    <a:pt x="78786" y="10122"/>
                  </a:lnTo>
                  <a:lnTo>
                    <a:pt x="37784" y="37734"/>
                  </a:lnTo>
                  <a:lnTo>
                    <a:pt x="10137" y="78706"/>
                  </a:lnTo>
                  <a:lnTo>
                    <a:pt x="0" y="128905"/>
                  </a:lnTo>
                  <a:lnTo>
                    <a:pt x="0" y="644906"/>
                  </a:lnTo>
                  <a:lnTo>
                    <a:pt x="10137" y="695104"/>
                  </a:lnTo>
                  <a:lnTo>
                    <a:pt x="37784" y="736076"/>
                  </a:lnTo>
                  <a:lnTo>
                    <a:pt x="78786" y="763688"/>
                  </a:lnTo>
                  <a:lnTo>
                    <a:pt x="128993" y="773811"/>
                  </a:lnTo>
                  <a:lnTo>
                    <a:pt x="6306781" y="773811"/>
                  </a:lnTo>
                  <a:lnTo>
                    <a:pt x="6357000" y="763688"/>
                  </a:lnTo>
                  <a:lnTo>
                    <a:pt x="6398015" y="736076"/>
                  </a:lnTo>
                  <a:lnTo>
                    <a:pt x="6425671" y="695104"/>
                  </a:lnTo>
                  <a:lnTo>
                    <a:pt x="6435813" y="644906"/>
                  </a:lnTo>
                  <a:lnTo>
                    <a:pt x="6435813" y="128905"/>
                  </a:lnTo>
                  <a:lnTo>
                    <a:pt x="6425671" y="78706"/>
                  </a:lnTo>
                  <a:lnTo>
                    <a:pt x="6398015" y="37734"/>
                  </a:lnTo>
                  <a:lnTo>
                    <a:pt x="6357000" y="10122"/>
                  </a:lnTo>
                  <a:lnTo>
                    <a:pt x="6306781" y="0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0" y="1197006"/>
              <a:ext cx="411429" cy="39185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87627" y="1158256"/>
            <a:ext cx="52806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Послание</a:t>
            </a:r>
            <a:r>
              <a:rPr sz="1400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</a:t>
            </a:r>
            <a:r>
              <a:rPr sz="1400" b="1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</a:t>
            </a:r>
            <a:r>
              <a:rPr sz="1400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r>
              <a:rPr sz="14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Федеральному</a:t>
            </a:r>
            <a:r>
              <a:rPr sz="14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Собранию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4695" y="1821551"/>
            <a:ext cx="6434760" cy="812119"/>
          </a:xfrm>
          <a:custGeom>
            <a:avLst/>
            <a:gdLst/>
            <a:ahLst/>
            <a:cxnLst/>
            <a:rect l="l" t="t" r="r" b="b"/>
            <a:pathLst>
              <a:path w="6436995" h="774064">
                <a:moveTo>
                  <a:pt x="6307797" y="0"/>
                </a:moveTo>
                <a:lnTo>
                  <a:pt x="128993" y="0"/>
                </a:lnTo>
                <a:lnTo>
                  <a:pt x="78786" y="10142"/>
                </a:lnTo>
                <a:lnTo>
                  <a:pt x="37784" y="37798"/>
                </a:lnTo>
                <a:lnTo>
                  <a:pt x="10137" y="78813"/>
                </a:lnTo>
                <a:lnTo>
                  <a:pt x="0" y="129031"/>
                </a:lnTo>
                <a:lnTo>
                  <a:pt x="0" y="644905"/>
                </a:lnTo>
                <a:lnTo>
                  <a:pt x="10137" y="695124"/>
                </a:lnTo>
                <a:lnTo>
                  <a:pt x="37784" y="736139"/>
                </a:lnTo>
                <a:lnTo>
                  <a:pt x="78786" y="763795"/>
                </a:lnTo>
                <a:lnTo>
                  <a:pt x="128993" y="773938"/>
                </a:lnTo>
                <a:lnTo>
                  <a:pt x="6307797" y="773938"/>
                </a:lnTo>
                <a:lnTo>
                  <a:pt x="6358016" y="763795"/>
                </a:lnTo>
                <a:lnTo>
                  <a:pt x="6399031" y="736139"/>
                </a:lnTo>
                <a:lnTo>
                  <a:pt x="6426687" y="695124"/>
                </a:lnTo>
                <a:lnTo>
                  <a:pt x="6436829" y="644905"/>
                </a:lnTo>
                <a:lnTo>
                  <a:pt x="6436829" y="129031"/>
                </a:lnTo>
                <a:lnTo>
                  <a:pt x="6426687" y="78813"/>
                </a:lnTo>
                <a:lnTo>
                  <a:pt x="6399031" y="37798"/>
                </a:lnTo>
                <a:lnTo>
                  <a:pt x="6358016" y="10142"/>
                </a:lnTo>
                <a:lnTo>
                  <a:pt x="6307797" y="0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34695" y="2007610"/>
            <a:ext cx="6543040" cy="2430780"/>
            <a:chOff x="234695" y="2005583"/>
            <a:chExt cx="6543040" cy="243078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3" y="2005583"/>
              <a:ext cx="518159" cy="498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373" y="2031682"/>
              <a:ext cx="411429" cy="3918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695" y="2688335"/>
              <a:ext cx="6542532" cy="8793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60642" y="2714243"/>
              <a:ext cx="6436995" cy="774065"/>
            </a:xfrm>
            <a:custGeom>
              <a:avLst/>
              <a:gdLst/>
              <a:ahLst/>
              <a:cxnLst/>
              <a:rect l="l" t="t" r="r" b="b"/>
              <a:pathLst>
                <a:path w="6436995" h="774064">
                  <a:moveTo>
                    <a:pt x="6307797" y="0"/>
                  </a:moveTo>
                  <a:lnTo>
                    <a:pt x="128993" y="0"/>
                  </a:lnTo>
                  <a:lnTo>
                    <a:pt x="78786" y="10122"/>
                  </a:lnTo>
                  <a:lnTo>
                    <a:pt x="37784" y="37734"/>
                  </a:lnTo>
                  <a:lnTo>
                    <a:pt x="10137" y="78706"/>
                  </a:lnTo>
                  <a:lnTo>
                    <a:pt x="0" y="128904"/>
                  </a:lnTo>
                  <a:lnTo>
                    <a:pt x="0" y="644905"/>
                  </a:lnTo>
                  <a:lnTo>
                    <a:pt x="10137" y="695104"/>
                  </a:lnTo>
                  <a:lnTo>
                    <a:pt x="37784" y="736076"/>
                  </a:lnTo>
                  <a:lnTo>
                    <a:pt x="78786" y="763688"/>
                  </a:lnTo>
                  <a:lnTo>
                    <a:pt x="128993" y="773810"/>
                  </a:lnTo>
                  <a:lnTo>
                    <a:pt x="6307797" y="773810"/>
                  </a:lnTo>
                  <a:lnTo>
                    <a:pt x="6358016" y="763688"/>
                  </a:lnTo>
                  <a:lnTo>
                    <a:pt x="6399031" y="736076"/>
                  </a:lnTo>
                  <a:lnTo>
                    <a:pt x="6426687" y="695104"/>
                  </a:lnTo>
                  <a:lnTo>
                    <a:pt x="6436829" y="644905"/>
                  </a:lnTo>
                  <a:lnTo>
                    <a:pt x="6436829" y="128904"/>
                  </a:lnTo>
                  <a:lnTo>
                    <a:pt x="6426687" y="78706"/>
                  </a:lnTo>
                  <a:lnTo>
                    <a:pt x="6399031" y="37734"/>
                  </a:lnTo>
                  <a:lnTo>
                    <a:pt x="6358016" y="10122"/>
                  </a:lnTo>
                  <a:lnTo>
                    <a:pt x="6307797" y="0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373" y="2905188"/>
              <a:ext cx="411429" cy="39185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5" y="3555491"/>
              <a:ext cx="6542532" cy="88087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60642" y="3582034"/>
              <a:ext cx="6436995" cy="774065"/>
            </a:xfrm>
            <a:custGeom>
              <a:avLst/>
              <a:gdLst/>
              <a:ahLst/>
              <a:cxnLst/>
              <a:rect l="l" t="t" r="r" b="b"/>
              <a:pathLst>
                <a:path w="6436995" h="774064">
                  <a:moveTo>
                    <a:pt x="6436830" y="129032"/>
                  </a:moveTo>
                  <a:lnTo>
                    <a:pt x="6426682" y="78816"/>
                  </a:lnTo>
                  <a:lnTo>
                    <a:pt x="6399022" y="37807"/>
                  </a:lnTo>
                  <a:lnTo>
                    <a:pt x="6358014" y="10147"/>
                  </a:lnTo>
                  <a:lnTo>
                    <a:pt x="6307798" y="0"/>
                  </a:lnTo>
                  <a:lnTo>
                    <a:pt x="128993" y="0"/>
                  </a:lnTo>
                  <a:lnTo>
                    <a:pt x="78778" y="10147"/>
                  </a:lnTo>
                  <a:lnTo>
                    <a:pt x="37782" y="37807"/>
                  </a:lnTo>
                  <a:lnTo>
                    <a:pt x="10134" y="78816"/>
                  </a:lnTo>
                  <a:lnTo>
                    <a:pt x="0" y="129032"/>
                  </a:lnTo>
                  <a:lnTo>
                    <a:pt x="0" y="644906"/>
                  </a:lnTo>
                  <a:lnTo>
                    <a:pt x="10134" y="695134"/>
                  </a:lnTo>
                  <a:lnTo>
                    <a:pt x="37782" y="736142"/>
                  </a:lnTo>
                  <a:lnTo>
                    <a:pt x="78778" y="763803"/>
                  </a:lnTo>
                  <a:lnTo>
                    <a:pt x="128993" y="773938"/>
                  </a:lnTo>
                  <a:lnTo>
                    <a:pt x="6307798" y="773938"/>
                  </a:lnTo>
                  <a:lnTo>
                    <a:pt x="6358014" y="763803"/>
                  </a:lnTo>
                  <a:lnTo>
                    <a:pt x="6399022" y="736142"/>
                  </a:lnTo>
                  <a:lnTo>
                    <a:pt x="6426682" y="695134"/>
                  </a:lnTo>
                  <a:lnTo>
                    <a:pt x="6436830" y="644906"/>
                  </a:lnTo>
                  <a:lnTo>
                    <a:pt x="6436830" y="129032"/>
                  </a:lnTo>
                  <a:close/>
                </a:path>
              </a:pathLst>
            </a:custGeom>
            <a:solidFill>
              <a:srgbClr val="7F2F2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84767" y="229355"/>
            <a:ext cx="682409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 marR="5080">
              <a:lnSpc>
                <a:spcPct val="100000"/>
              </a:lnSpc>
              <a:spcBef>
                <a:spcPts val="100"/>
              </a:spcBef>
            </a:pPr>
            <a:r>
              <a:rPr b="1" spc="-16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</a:t>
            </a:r>
            <a:r>
              <a:rPr b="1" spc="-15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</a:t>
            </a:r>
            <a:r>
              <a:rPr b="1" spc="-12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2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</a:t>
            </a:r>
            <a:r>
              <a:rPr b="1" spc="-10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b="1" spc="-10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</a:t>
            </a:r>
            <a:r>
              <a:rPr b="1" spc="-14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3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</a:t>
            </a:r>
            <a:r>
              <a:rPr b="1" spc="-7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b="1" spc="-16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АНО</a:t>
            </a:r>
            <a:r>
              <a:rPr b="1" spc="-14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6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b="1" spc="-12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</a:t>
            </a:r>
            <a:r>
              <a:rPr b="1" spc="-7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b="1" spc="-229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</a:t>
            </a:r>
            <a:r>
              <a:rPr b="1" spc="-12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АВЛ</a:t>
            </a:r>
            <a:r>
              <a:rPr b="1" spc="-10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b="1" spc="-13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</a:t>
            </a:r>
            <a:r>
              <a:rPr b="1" spc="-12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b="1" spc="-12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b="1" spc="-17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60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</a:t>
            </a:r>
            <a:r>
              <a:rPr b="1" spc="-16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</a:t>
            </a:r>
            <a:r>
              <a:rPr b="1" spc="-18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</a:t>
            </a:r>
            <a:r>
              <a:rPr b="1" spc="-13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spc="-13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75" dirty="0">
                <a:solidFill>
                  <a:srgbClr val="A836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БЮДЖЕТА</a:t>
            </a:r>
          </a:p>
        </p:txBody>
      </p:sp>
      <p:sp>
        <p:nvSpPr>
          <p:cNvPr id="30" name="object 30"/>
          <p:cNvSpPr/>
          <p:nvPr/>
        </p:nvSpPr>
        <p:spPr>
          <a:xfrm>
            <a:off x="188645" y="681446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5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z="1200" spc="-100" dirty="0">
                <a:solidFill>
                  <a:srgbClr val="888888"/>
                </a:solidFill>
                <a:latin typeface="Verdana"/>
                <a:cs typeface="Verdana"/>
              </a:rPr>
              <a:t>6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33" name="object 26"/>
          <p:cNvSpPr/>
          <p:nvPr/>
        </p:nvSpPr>
        <p:spPr>
          <a:xfrm>
            <a:off x="260642" y="4502467"/>
            <a:ext cx="6454799" cy="768466"/>
          </a:xfrm>
          <a:custGeom>
            <a:avLst/>
            <a:gdLst/>
            <a:ahLst/>
            <a:cxnLst/>
            <a:rect l="l" t="t" r="r" b="b"/>
            <a:pathLst>
              <a:path w="6436995" h="774064">
                <a:moveTo>
                  <a:pt x="6436830" y="129032"/>
                </a:moveTo>
                <a:lnTo>
                  <a:pt x="6426682" y="78816"/>
                </a:lnTo>
                <a:lnTo>
                  <a:pt x="6399022" y="37807"/>
                </a:lnTo>
                <a:lnTo>
                  <a:pt x="6358014" y="10147"/>
                </a:lnTo>
                <a:lnTo>
                  <a:pt x="6307798" y="0"/>
                </a:lnTo>
                <a:lnTo>
                  <a:pt x="128993" y="0"/>
                </a:lnTo>
                <a:lnTo>
                  <a:pt x="78778" y="10147"/>
                </a:lnTo>
                <a:lnTo>
                  <a:pt x="37782" y="37807"/>
                </a:lnTo>
                <a:lnTo>
                  <a:pt x="10134" y="78816"/>
                </a:lnTo>
                <a:lnTo>
                  <a:pt x="0" y="129032"/>
                </a:lnTo>
                <a:lnTo>
                  <a:pt x="0" y="644906"/>
                </a:lnTo>
                <a:lnTo>
                  <a:pt x="10134" y="695134"/>
                </a:lnTo>
                <a:lnTo>
                  <a:pt x="37782" y="736142"/>
                </a:lnTo>
                <a:lnTo>
                  <a:pt x="78778" y="763803"/>
                </a:lnTo>
                <a:lnTo>
                  <a:pt x="128993" y="773938"/>
                </a:lnTo>
                <a:lnTo>
                  <a:pt x="6307798" y="773938"/>
                </a:lnTo>
                <a:lnTo>
                  <a:pt x="6358014" y="763803"/>
                </a:lnTo>
                <a:lnTo>
                  <a:pt x="6399022" y="736142"/>
                </a:lnTo>
                <a:lnTo>
                  <a:pt x="6426682" y="695134"/>
                </a:lnTo>
                <a:lnTo>
                  <a:pt x="6436830" y="644906"/>
                </a:lnTo>
                <a:lnTo>
                  <a:pt x="6436830" y="129032"/>
                </a:lnTo>
                <a:close/>
              </a:path>
            </a:pathLst>
          </a:custGeom>
          <a:solidFill>
            <a:srgbClr val="7F2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Блок-схема: перфолента 33"/>
          <p:cNvSpPr/>
          <p:nvPr/>
        </p:nvSpPr>
        <p:spPr>
          <a:xfrm>
            <a:off x="531242" y="4679948"/>
            <a:ext cx="274560" cy="41910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00808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4276" y="4588790"/>
            <a:ext cx="481692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Муниципальные программы городского округа Семеновский (21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программ)</a:t>
            </a: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40359" y="22935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Freeform 2182"/>
          <p:cNvSpPr>
            <a:spLocks/>
          </p:cNvSpPr>
          <p:nvPr/>
        </p:nvSpPr>
        <p:spPr bwMode="auto">
          <a:xfrm>
            <a:off x="142333" y="6250592"/>
            <a:ext cx="6480810" cy="45085"/>
          </a:xfrm>
          <a:custGeom>
            <a:avLst/>
            <a:gdLst>
              <a:gd name="T0" fmla="+- 0 297 297"/>
              <a:gd name="T1" fmla="*/ T0 w 10206"/>
              <a:gd name="T2" fmla="+- 0 10503 297"/>
              <a:gd name="T3" fmla="*/ T2 w 10206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0206">
                <a:moveTo>
                  <a:pt x="0" y="0"/>
                </a:moveTo>
                <a:lnTo>
                  <a:pt x="10206" y="0"/>
                </a:lnTo>
              </a:path>
            </a:pathLst>
          </a:custGeom>
          <a:noFill/>
          <a:ln w="9525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19441" y="550708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КТО</a:t>
            </a:r>
            <a:r>
              <a:rPr lang="ru-RU" b="1" spc="29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ЗАНИМАЕТСЯ</a:t>
            </a:r>
            <a:r>
              <a:rPr lang="ru-RU" b="1" spc="26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СОСТАВЛЕНИЕМ</a:t>
            </a:r>
          </a:p>
          <a:p>
            <a:pPr algn="ctr"/>
            <a:r>
              <a:rPr lang="ru-RU" b="1" spc="23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Arial" panose="020B0604020202020204" pitchFamily="34" charset="0"/>
              </a:rPr>
              <a:t>ПРОЕКТА БЮДЖЕТА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2107" y="6380557"/>
            <a:ext cx="6480810" cy="529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5755" marR="413385" indent="254000" algn="just">
              <a:lnSpc>
                <a:spcPct val="105000"/>
              </a:lnSpc>
              <a:spcBef>
                <a:spcPts val="505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Составление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проектов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бюджетов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исключительная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прерогатива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1400" spc="-33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городского округа Семеновский.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2107" y="7010202"/>
            <a:ext cx="626618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5755" marR="414020" indent="254000" algn="just">
              <a:lnSpc>
                <a:spcPct val="10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Непосредственное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составление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проектов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бюджетов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осуществляют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финансовое управление городского округа.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25755" marR="414020" indent="254000" algn="just">
              <a:lnSpc>
                <a:spcPct val="10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25755" marR="414020" indent="254000" algn="just">
              <a:lnSpc>
                <a:spcPct val="10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бюджета городского округа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утверждается решением Совета депутатов городского округа Семеновский Нижегородской области сроком на три года - очередной финансовый год и плановый</a:t>
            </a:r>
            <a:r>
              <a:rPr lang="ru-RU" sz="1400" spc="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период.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1798137"/>
            <a:ext cx="67154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0120">
              <a:spcBef>
                <a:spcPts val="510"/>
              </a:spcBef>
              <a:spcAft>
                <a:spcPts val="0"/>
              </a:spcAft>
            </a:pP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</a:t>
            </a:r>
            <a:r>
              <a:rPr lang="ru-RU" sz="1400" b="1" spc="5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направления</a:t>
            </a:r>
            <a:r>
              <a:rPr lang="ru-RU" sz="1400" b="1" spc="6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бюджетной</a:t>
            </a:r>
            <a:r>
              <a:rPr lang="ru-RU" sz="1400" b="1" spc="5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400" b="1" spc="5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налоговой</a:t>
            </a:r>
            <a:r>
              <a:rPr lang="ru-RU" sz="1400" b="1" spc="6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политики</a:t>
            </a:r>
            <a:r>
              <a:rPr lang="ru-RU" sz="1400" b="1" spc="5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городском округе Семеновский</a:t>
            </a:r>
            <a:r>
              <a:rPr lang="ru-RU" sz="1400" b="1" spc="-2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2024</a:t>
            </a:r>
            <a:r>
              <a:rPr lang="ru-RU" sz="1400" b="1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</a:t>
            </a:r>
            <a:r>
              <a:rPr lang="ru-RU" sz="1400" b="1" spc="-3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400" b="1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1400" b="1" spc="1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плановый</a:t>
            </a:r>
            <a:r>
              <a:rPr lang="ru-RU" sz="1400" b="1" spc="-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период</a:t>
            </a:r>
            <a:r>
              <a:rPr lang="ru-RU" sz="1400" b="1" spc="-1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</a:t>
            </a:r>
            <a:r>
              <a:rPr lang="ru-RU" sz="1400" b="1" spc="-3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400" b="1" spc="5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2026 годов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7" y="3683965"/>
            <a:ext cx="528332" cy="517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C49B5-BD8D-1B26-4AE6-A35111D10621}"/>
              </a:ext>
            </a:extLst>
          </p:cNvPr>
          <p:cNvSpPr txBox="1"/>
          <p:nvPr/>
        </p:nvSpPr>
        <p:spPr>
          <a:xfrm>
            <a:off x="209372" y="2698452"/>
            <a:ext cx="674035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0120" marR="288290" lvl="0" indent="0" algn="just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Прогноз социально-экономического развития городского округа Семеновский на</a:t>
            </a:r>
            <a: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среднесрочный период (на 2024 год и на</a:t>
            </a:r>
            <a: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плановый период 2025 и 2026</a:t>
            </a:r>
            <a: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годов)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80250A-5D9D-5E6C-0779-7C2E983D1B56}"/>
              </a:ext>
            </a:extLst>
          </p:cNvPr>
          <p:cNvSpPr txBox="1"/>
          <p:nvPr/>
        </p:nvSpPr>
        <p:spPr>
          <a:xfrm>
            <a:off x="-123721" y="3618089"/>
            <a:ext cx="7554170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0120" marR="0" lvl="0" indent="0" algn="l" defTabSz="914400" rtl="0" eaLnBrk="1" fontAlgn="auto" latinLnBrk="0" hangingPunct="1">
              <a:lnSpc>
                <a:spcPts val="1325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Указы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Президента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Российской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Федерации</a:t>
            </a:r>
            <a:r>
              <a:rPr kumimoji="0" lang="ru-RU" sz="14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kumimoji="0" lang="ru-RU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мая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2012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г.,</a:t>
            </a:r>
            <a:r>
              <a:rPr kumimoji="0" lang="ru-RU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960120" marR="0" lvl="0" indent="0" algn="l" defTabSz="914400" rtl="0" eaLnBrk="1" fontAlgn="auto" latinLnBrk="0" hangingPunct="1">
              <a:lnSpc>
                <a:spcPts val="1325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kumimoji="0" lang="ru-RU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мая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</a:t>
            </a:r>
            <a:r>
              <a:rPr kumimoji="0" lang="ru-RU" sz="14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г.№204, от</a:t>
            </a:r>
            <a:r>
              <a:rPr kumimoji="0" lang="ru-RU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</a:t>
            </a:r>
            <a: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июля</a:t>
            </a:r>
            <a:r>
              <a:rPr kumimoji="0" lang="ru-RU" sz="1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2020 г.</a:t>
            </a:r>
            <a: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№474 "О</a:t>
            </a: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национальных </a:t>
            </a:r>
          </a:p>
          <a:p>
            <a:pPr marL="960120" marR="0" lvl="0" indent="0" algn="l" defTabSz="914400" rtl="0" eaLnBrk="1" fontAlgn="auto" latinLnBrk="0" hangingPunct="1">
              <a:lnSpc>
                <a:spcPts val="1325"/>
              </a:lnSpc>
              <a:spcBef>
                <a:spcPts val="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целях</a:t>
            </a: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развития</a:t>
            </a: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Российской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Федерации</a:t>
            </a:r>
            <a:r>
              <a:rPr kumimoji="0" lang="ru-RU" sz="14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kumimoji="0" lang="ru-RU" sz="1400" b="1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период</a:t>
            </a:r>
            <a:r>
              <a:rPr kumimoji="0" lang="ru-RU" sz="1400" b="1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</a:t>
            </a:r>
            <a:r>
              <a:rPr kumimoji="0" lang="ru-RU" sz="14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2030</a:t>
            </a:r>
            <a:r>
              <a:rPr kumimoji="0" lang="ru-RU" sz="140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года"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229">
              <a:schemeClr val="accent1">
                <a:lumMod val="5000"/>
                <a:lumOff val="95000"/>
              </a:schemeClr>
            </a:gs>
            <a:gs pos="54749">
              <a:schemeClr val="bg1"/>
            </a:gs>
            <a:gs pos="43000">
              <a:schemeClr val="accent1">
                <a:lumMod val="5000"/>
                <a:lumOff val="95000"/>
              </a:schemeClr>
            </a:gs>
            <a:gs pos="95000">
              <a:srgbClr val="EDF6F9"/>
            </a:gs>
            <a:gs pos="57000">
              <a:srgbClr val="EDF6F9"/>
            </a:gs>
            <a:gs pos="63000">
              <a:srgbClr val="EDF6F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27990" y="130150"/>
            <a:ext cx="7215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Прогнозный план капитального строительства 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городскому округу Семеновский на 2024-2026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гг</a:t>
            </a:r>
            <a:endParaRPr lang="ru-RU" sz="2000" dirty="0">
              <a:solidFill>
                <a:schemeClr val="tx2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EC0188-1B7D-236E-FF95-74005A56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3684588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4204F36-542E-F1FE-7E9A-776015223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17052"/>
              </p:ext>
            </p:extLst>
          </p:nvPr>
        </p:nvGraphicFramePr>
        <p:xfrm>
          <a:off x="125895" y="1066800"/>
          <a:ext cx="6606209" cy="7617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13299903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3250035"/>
                    </a:ext>
                  </a:extLst>
                </a:gridCol>
                <a:gridCol w="877350">
                  <a:extLst>
                    <a:ext uri="{9D8B030D-6E8A-4147-A177-3AD203B41FA5}">
                      <a16:colId xmlns:a16="http://schemas.microsoft.com/office/drawing/2014/main" val="1348526891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035679193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242035342"/>
                    </a:ext>
                  </a:extLst>
                </a:gridCol>
              </a:tblGrid>
              <a:tr h="5926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Стоимость, тыс. рублей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7715"/>
                  </a:ext>
                </a:extLst>
              </a:tr>
              <a:tr h="249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02723"/>
                  </a:ext>
                </a:extLst>
              </a:tr>
              <a:tr h="3012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8096167"/>
                  </a:ext>
                </a:extLst>
              </a:tr>
              <a:tr h="46881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60453"/>
                  </a:ext>
                </a:extLst>
              </a:tr>
              <a:tr h="1914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 инициативного бюджетирования "Вам решать!" "Наружные сети водоотведения по адресу: Нижегородская обл., г. Семенов, ул. Грибоедова, д. 45, 49, 57, 61, 64, 66, 67, 70, 76, 47, 53, 55, 63,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ул.Пионерская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д. 85, 87, ул. Дружбы, д.38, 51, 53, ул. Папанина, д. 69"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382,0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382,0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693644"/>
                  </a:ext>
                </a:extLst>
              </a:tr>
              <a:tr h="980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ПИР "Строительство системы водоснабжения из подземных источников г. Семенов- д. Озерочная"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12 200,0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12 200,0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588610"/>
                  </a:ext>
                </a:extLst>
              </a:tr>
              <a:tr h="1194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Прочие работы, услуги по объектам коммунального хозяйства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081135"/>
                  </a:ext>
                </a:extLst>
              </a:tr>
              <a:tr h="1194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"Наружные сети водоотведения по адресу: Нижегородская обл., г. Семенов, ул.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Б.Корнилова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800,00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800,00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076747"/>
                  </a:ext>
                </a:extLst>
              </a:tr>
              <a:tr h="1101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29 615,3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29 615,3</a:t>
                      </a:r>
                      <a:endParaRPr kumimoji="0" lang="ru-RU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848171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10B4E87-E097-E820-EA01-C36CA803E3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60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5023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229">
              <a:schemeClr val="accent1">
                <a:lumMod val="5000"/>
                <a:lumOff val="95000"/>
              </a:schemeClr>
            </a:gs>
            <a:gs pos="54749">
              <a:schemeClr val="bg1"/>
            </a:gs>
            <a:gs pos="43000">
              <a:schemeClr val="accent1">
                <a:lumMod val="5000"/>
                <a:lumOff val="95000"/>
              </a:schemeClr>
            </a:gs>
            <a:gs pos="95000">
              <a:srgbClr val="EDF6F9"/>
            </a:gs>
            <a:gs pos="57000">
              <a:srgbClr val="EDF6F9"/>
            </a:gs>
            <a:gs pos="63000">
              <a:srgbClr val="EDF6F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71005" y="194781"/>
            <a:ext cx="7215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Прогнозный план капитального строительства 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городскому округу Семеновский на 2024-2026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гг</a:t>
            </a:r>
            <a:endParaRPr lang="ru-RU" sz="2000" dirty="0">
              <a:solidFill>
                <a:schemeClr val="tx2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EC0188-1B7D-236E-FF95-74005A56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3684588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4204F36-542E-F1FE-7E9A-776015223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799229"/>
              </p:ext>
            </p:extLst>
          </p:nvPr>
        </p:nvGraphicFramePr>
        <p:xfrm>
          <a:off x="138595" y="927750"/>
          <a:ext cx="6606209" cy="3938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13299903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3250035"/>
                    </a:ext>
                  </a:extLst>
                </a:gridCol>
                <a:gridCol w="877350">
                  <a:extLst>
                    <a:ext uri="{9D8B030D-6E8A-4147-A177-3AD203B41FA5}">
                      <a16:colId xmlns:a16="http://schemas.microsoft.com/office/drawing/2014/main" val="1348526891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035679193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242035342"/>
                    </a:ext>
                  </a:extLst>
                </a:gridCol>
              </a:tblGrid>
              <a:tr h="20472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Стоимость, тыс. рублей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7715"/>
                  </a:ext>
                </a:extLst>
              </a:tr>
              <a:tr h="233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02723"/>
                  </a:ext>
                </a:extLst>
              </a:tr>
              <a:tr h="215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8096167"/>
                  </a:ext>
                </a:extLst>
              </a:tr>
              <a:tr h="46132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60453"/>
                  </a:ext>
                </a:extLst>
              </a:tr>
              <a:tr h="1345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"Наружные сети водоотведения по адресу: Нижегородская область, г. Семенов, ул. Морозова, ул. Красина, ул. Трудовая, ул. Гражданская, ул. Октябрьская, ул. Песочная"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14 457,0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14 457,0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693644"/>
                  </a:ext>
                </a:extLst>
              </a:tr>
              <a:tr h="627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Прочие работы, услуги по объектам коммунального хозяйства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1081135"/>
                  </a:ext>
                </a:extLst>
              </a:tr>
              <a:tr h="832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15 457,0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15 457,0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848171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10B4E87-E097-E820-EA01-C36CA803E3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61</a:t>
            </a:fld>
            <a:endParaRPr lang="ru-RU" spc="-1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D651601-0C8F-C931-8994-558FB1D62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54780"/>
              </p:ext>
            </p:extLst>
          </p:nvPr>
        </p:nvGraphicFramePr>
        <p:xfrm>
          <a:off x="138595" y="4979586"/>
          <a:ext cx="6606209" cy="3969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13299903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3250035"/>
                    </a:ext>
                  </a:extLst>
                </a:gridCol>
                <a:gridCol w="877350">
                  <a:extLst>
                    <a:ext uri="{9D8B030D-6E8A-4147-A177-3AD203B41FA5}">
                      <a16:colId xmlns:a16="http://schemas.microsoft.com/office/drawing/2014/main" val="1348526891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035679193"/>
                    </a:ext>
                  </a:extLst>
                </a:gridCol>
                <a:gridCol w="1073729">
                  <a:extLst>
                    <a:ext uri="{9D8B030D-6E8A-4147-A177-3AD203B41FA5}">
                      <a16:colId xmlns:a16="http://schemas.microsoft.com/office/drawing/2014/main" val="1242035342"/>
                    </a:ext>
                  </a:extLst>
                </a:gridCol>
              </a:tblGrid>
              <a:tr h="34541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Стоимость, тыс. рублей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7715"/>
                  </a:ext>
                </a:extLst>
              </a:tr>
              <a:tr h="233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год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02723"/>
                  </a:ext>
                </a:extLst>
              </a:tr>
              <a:tr h="215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gradFill>
                      <a:gsLst>
                        <a:gs pos="54749">
                          <a:schemeClr val="accent5">
                            <a:lumMod val="20000"/>
                            <a:lumOff val="80000"/>
                          </a:schemeClr>
                        </a:gs>
                        <a:gs pos="43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  <a:gs pos="86032">
                          <a:schemeClr val="accent5">
                            <a:lumMod val="20000"/>
                            <a:lumOff val="80000"/>
                          </a:schemeClr>
                        </a:gs>
                        <a:gs pos="76000">
                          <a:schemeClr val="accent5">
                            <a:lumMod val="20000"/>
                            <a:lumOff val="80000"/>
                          </a:schemeClr>
                        </a:gs>
                        <a:gs pos="65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8096167"/>
                  </a:ext>
                </a:extLst>
              </a:tr>
              <a:tr h="35096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46" marR="24446" marT="0" marB="0" anchor="ctr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60453"/>
                  </a:ext>
                </a:extLst>
              </a:tr>
              <a:tr h="1345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"Наружные сети водоотведения по адресу: Нижегородская область, г. Семенов, ул. Морозова, ул. Красина, ул. Трудовая, ул. Гражданская, ул. Октябрьская, ул. Песочная"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14 457,0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14 457,0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693644"/>
                  </a:ext>
                </a:extLst>
              </a:tr>
              <a:tr h="627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Прочие работы, услуги по объектам коммунального хозяйства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1081135"/>
                  </a:ext>
                </a:extLst>
              </a:tr>
              <a:tr h="832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54749">
                          <a:srgbClr val="336699"/>
                        </a:gs>
                        <a:gs pos="43000">
                          <a:srgbClr val="336699"/>
                        </a:gs>
                        <a:gs pos="100000">
                          <a:srgbClr val="336699"/>
                        </a:gs>
                        <a:gs pos="89000">
                          <a:srgbClr val="336699"/>
                        </a:gs>
                        <a:gs pos="100000">
                          <a:srgbClr val="3366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15 457,0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15 457,0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84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5045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lumMod val="5000"/>
                <a:lumOff val="95000"/>
              </a:schemeClr>
            </a:gs>
            <a:gs pos="74000">
              <a:srgbClr val="FFFDFB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117224" y="90613"/>
            <a:ext cx="6553200" cy="5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</a:t>
            </a:r>
            <a:r>
              <a:rPr lang="ru-RU" b="1" spc="155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</a:t>
            </a:r>
            <a:endParaRPr lang="en-US" b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Управление муниципальными финансами                    городского округа Семеновский"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77553" y="967562"/>
            <a:ext cx="3429000" cy="1964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</a:p>
          <a:p>
            <a:pPr marL="314960">
              <a:lnSpc>
                <a:spcPts val="1270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сбалансированности и устойчивости бюджета городского округа Семеновский Нижегородской области, повышение эффективности и качества управления муниципальными финансами городского округа Семеновский Нижегородской области</a:t>
            </a:r>
            <a:b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1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93824" y="851037"/>
            <a:ext cx="3429000" cy="25058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4960">
              <a:spcBef>
                <a:spcPts val="85"/>
              </a:spcBef>
              <a:spcAft>
                <a:spcPts val="0"/>
              </a:spcAft>
              <a:tabLst>
                <a:tab pos="2970530" algn="l"/>
              </a:tabLst>
            </a:pPr>
            <a:r>
              <a:rPr lang="ru-RU" sz="1600" b="1" spc="-34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рограмма Утверждена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27.11.2017 №3033 "Об утверждении муниципальной</a:t>
            </a:r>
            <a:r>
              <a:rPr lang="ru-RU" sz="1400" spc="5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400" spc="5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"Управление муниципальными финансами городского округа Семеновский"</a:t>
            </a:r>
            <a:br>
              <a:rPr lang="ru-RU" sz="1400" dirty="0">
                <a:solidFill>
                  <a:srgbClr val="244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Муниципальный</a:t>
            </a:r>
            <a:r>
              <a:rPr lang="ru-RU" sz="1600" b="1" spc="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заказчик-координатор</a:t>
            </a:r>
            <a:r>
              <a:rPr lang="ru-RU" sz="1600" b="1" spc="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ru-RU" sz="1400" b="1" spc="5" dirty="0">
                <a:solidFill>
                  <a:srgbClr val="FF9A7B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Финансовое управление администрации городского округа Семеновский</a:t>
            </a:r>
          </a:p>
        </p:txBody>
      </p:sp>
      <p:grpSp>
        <p:nvGrpSpPr>
          <p:cNvPr id="9" name="Group 558"/>
          <p:cNvGrpSpPr>
            <a:grpSpLocks/>
          </p:cNvGrpSpPr>
          <p:nvPr/>
        </p:nvGrpSpPr>
        <p:grpSpPr bwMode="auto">
          <a:xfrm>
            <a:off x="3563469" y="3518605"/>
            <a:ext cx="3016885" cy="737252"/>
            <a:chOff x="5486" y="2140"/>
            <a:chExt cx="4751" cy="1137"/>
          </a:xfrm>
          <a:solidFill>
            <a:schemeClr val="tx2"/>
          </a:solidFill>
        </p:grpSpPr>
        <p:sp>
          <p:nvSpPr>
            <p:cNvPr id="10" name="Freeform 564"/>
            <p:cNvSpPr>
              <a:spLocks/>
            </p:cNvSpPr>
            <p:nvPr/>
          </p:nvSpPr>
          <p:spPr bwMode="auto">
            <a:xfrm>
              <a:off x="5674" y="2140"/>
              <a:ext cx="864" cy="1118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297083"/>
                </a:solidFill>
              </a:endParaRPr>
            </a:p>
          </p:txBody>
        </p:sp>
        <p:sp>
          <p:nvSpPr>
            <p:cNvPr id="11" name="Freeform 562"/>
            <p:cNvSpPr>
              <a:spLocks/>
            </p:cNvSpPr>
            <p:nvPr/>
          </p:nvSpPr>
          <p:spPr bwMode="auto">
            <a:xfrm>
              <a:off x="7429" y="2140"/>
              <a:ext cx="864" cy="1099"/>
            </a:xfrm>
            <a:custGeom>
              <a:avLst/>
              <a:gdLst>
                <a:gd name="T0" fmla="+- 0 8119 7399"/>
                <a:gd name="T1" fmla="*/ T0 w 864"/>
                <a:gd name="T2" fmla="+- 0 956 956"/>
                <a:gd name="T3" fmla="*/ 956 h 2306"/>
                <a:gd name="T4" fmla="+- 0 7543 7399"/>
                <a:gd name="T5" fmla="*/ T4 w 864"/>
                <a:gd name="T6" fmla="+- 0 956 956"/>
                <a:gd name="T7" fmla="*/ 956 h 2306"/>
                <a:gd name="T8" fmla="+- 0 7487 7399"/>
                <a:gd name="T9" fmla="*/ T8 w 864"/>
                <a:gd name="T10" fmla="+- 0 968 956"/>
                <a:gd name="T11" fmla="*/ 968 h 2306"/>
                <a:gd name="T12" fmla="+- 0 7441 7399"/>
                <a:gd name="T13" fmla="*/ T12 w 864"/>
                <a:gd name="T14" fmla="+- 0 999 956"/>
                <a:gd name="T15" fmla="*/ 999 h 2306"/>
                <a:gd name="T16" fmla="+- 0 7411 7399"/>
                <a:gd name="T17" fmla="*/ T16 w 864"/>
                <a:gd name="T18" fmla="+- 0 1044 956"/>
                <a:gd name="T19" fmla="*/ 1044 h 2306"/>
                <a:gd name="T20" fmla="+- 0 7399 7399"/>
                <a:gd name="T21" fmla="*/ T20 w 864"/>
                <a:gd name="T22" fmla="+- 0 1100 956"/>
                <a:gd name="T23" fmla="*/ 1100 h 2306"/>
                <a:gd name="T24" fmla="+- 0 7399 7399"/>
                <a:gd name="T25" fmla="*/ T24 w 864"/>
                <a:gd name="T26" fmla="+- 0 3118 956"/>
                <a:gd name="T27" fmla="*/ 3118 h 2306"/>
                <a:gd name="T28" fmla="+- 0 7411 7399"/>
                <a:gd name="T29" fmla="*/ T28 w 864"/>
                <a:gd name="T30" fmla="+- 0 3174 956"/>
                <a:gd name="T31" fmla="*/ 3174 h 2306"/>
                <a:gd name="T32" fmla="+- 0 7441 7399"/>
                <a:gd name="T33" fmla="*/ T32 w 864"/>
                <a:gd name="T34" fmla="+- 0 3220 956"/>
                <a:gd name="T35" fmla="*/ 3220 h 2306"/>
                <a:gd name="T36" fmla="+- 0 7487 7399"/>
                <a:gd name="T37" fmla="*/ T36 w 864"/>
                <a:gd name="T38" fmla="+- 0 3251 956"/>
                <a:gd name="T39" fmla="*/ 3251 h 2306"/>
                <a:gd name="T40" fmla="+- 0 7543 7399"/>
                <a:gd name="T41" fmla="*/ T40 w 864"/>
                <a:gd name="T42" fmla="+- 0 3262 956"/>
                <a:gd name="T43" fmla="*/ 3262 h 2306"/>
                <a:gd name="T44" fmla="+- 0 8119 7399"/>
                <a:gd name="T45" fmla="*/ T44 w 864"/>
                <a:gd name="T46" fmla="+- 0 3262 956"/>
                <a:gd name="T47" fmla="*/ 3262 h 2306"/>
                <a:gd name="T48" fmla="+- 0 8175 7399"/>
                <a:gd name="T49" fmla="*/ T48 w 864"/>
                <a:gd name="T50" fmla="+- 0 3251 956"/>
                <a:gd name="T51" fmla="*/ 3251 h 2306"/>
                <a:gd name="T52" fmla="+- 0 8221 7399"/>
                <a:gd name="T53" fmla="*/ T52 w 864"/>
                <a:gd name="T54" fmla="+- 0 3220 956"/>
                <a:gd name="T55" fmla="*/ 3220 h 2306"/>
                <a:gd name="T56" fmla="+- 0 8252 7399"/>
                <a:gd name="T57" fmla="*/ T56 w 864"/>
                <a:gd name="T58" fmla="+- 0 3174 956"/>
                <a:gd name="T59" fmla="*/ 3174 h 2306"/>
                <a:gd name="T60" fmla="+- 0 8263 7399"/>
                <a:gd name="T61" fmla="*/ T60 w 864"/>
                <a:gd name="T62" fmla="+- 0 3118 956"/>
                <a:gd name="T63" fmla="*/ 3118 h 2306"/>
                <a:gd name="T64" fmla="+- 0 8263 7399"/>
                <a:gd name="T65" fmla="*/ T64 w 864"/>
                <a:gd name="T66" fmla="+- 0 1100 956"/>
                <a:gd name="T67" fmla="*/ 1100 h 2306"/>
                <a:gd name="T68" fmla="+- 0 8252 7399"/>
                <a:gd name="T69" fmla="*/ T68 w 864"/>
                <a:gd name="T70" fmla="+- 0 1044 956"/>
                <a:gd name="T71" fmla="*/ 1044 h 2306"/>
                <a:gd name="T72" fmla="+- 0 8221 7399"/>
                <a:gd name="T73" fmla="*/ T72 w 864"/>
                <a:gd name="T74" fmla="+- 0 999 956"/>
                <a:gd name="T75" fmla="*/ 999 h 2306"/>
                <a:gd name="T76" fmla="+- 0 8175 7399"/>
                <a:gd name="T77" fmla="*/ T76 w 864"/>
                <a:gd name="T78" fmla="+- 0 968 956"/>
                <a:gd name="T79" fmla="*/ 968 h 2306"/>
                <a:gd name="T80" fmla="+- 0 8119 739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2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297083"/>
                </a:solidFill>
              </a:endParaRPr>
            </a:p>
          </p:txBody>
        </p:sp>
        <p:sp>
          <p:nvSpPr>
            <p:cNvPr id="12" name="Freeform 560"/>
            <p:cNvSpPr>
              <a:spLocks/>
            </p:cNvSpPr>
            <p:nvPr/>
          </p:nvSpPr>
          <p:spPr bwMode="auto">
            <a:xfrm>
              <a:off x="9105" y="2140"/>
              <a:ext cx="864" cy="1118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297083"/>
                </a:solidFill>
              </a:endParaRPr>
            </a:p>
          </p:txBody>
        </p:sp>
        <p:cxnSp>
          <p:nvCxnSpPr>
            <p:cNvPr id="13" name="Line 559"/>
            <p:cNvCxnSpPr>
              <a:cxnSpLocks noChangeShapeType="1"/>
            </p:cNvCxnSpPr>
            <p:nvPr/>
          </p:nvCxnSpPr>
          <p:spPr bwMode="auto">
            <a:xfrm>
              <a:off x="5486" y="3277"/>
              <a:ext cx="4751" cy="0"/>
            </a:xfrm>
            <a:prstGeom prst="line">
              <a:avLst/>
            </a:prstGeom>
            <a:grpFill/>
            <a:ln w="9525">
              <a:solidFill>
                <a:srgbClr val="297083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5" name="Прямоугольник 14"/>
          <p:cNvSpPr/>
          <p:nvPr/>
        </p:nvSpPr>
        <p:spPr>
          <a:xfrm>
            <a:off x="3599176" y="3195097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24,6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17169" y="3178345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24,6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59865" y="3178345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24,6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58707" y="4194209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09635" y="4194209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93273" y="4216851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745579"/>
              </p:ext>
            </p:extLst>
          </p:nvPr>
        </p:nvGraphicFramePr>
        <p:xfrm>
          <a:off x="51669" y="4519025"/>
          <a:ext cx="6754662" cy="26186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4931">
                  <a:extLst>
                    <a:ext uri="{9D8B030D-6E8A-4147-A177-3AD203B41FA5}">
                      <a16:colId xmlns:a16="http://schemas.microsoft.com/office/drawing/2014/main" val="377480846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89986029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7836792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5412535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700703708"/>
                    </a:ext>
                  </a:extLst>
                </a:gridCol>
                <a:gridCol w="554028">
                  <a:extLst>
                    <a:ext uri="{9D8B030D-6E8A-4147-A177-3AD203B41FA5}">
                      <a16:colId xmlns:a16="http://schemas.microsoft.com/office/drawing/2014/main" val="322115713"/>
                    </a:ext>
                  </a:extLst>
                </a:gridCol>
                <a:gridCol w="537303">
                  <a:extLst>
                    <a:ext uri="{9D8B030D-6E8A-4147-A177-3AD203B41FA5}">
                      <a16:colId xmlns:a16="http://schemas.microsoft.com/office/drawing/2014/main" val="260076594"/>
                    </a:ext>
                  </a:extLst>
                </a:gridCol>
              </a:tblGrid>
              <a:tr h="521293">
                <a:tc>
                  <a:txBody>
                    <a:bodyPr/>
                    <a:lstStyle/>
                    <a:p>
                      <a:pPr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Наименование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41605" marR="136525" indent="3175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2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2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году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4160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  <a:p>
                      <a:pPr marL="172085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40970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  <a:p>
                      <a:pPr marL="171450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418652"/>
                  </a:ext>
                </a:extLst>
              </a:tr>
              <a:tr h="477852">
                <a:tc>
                  <a:txBody>
                    <a:bodyPr/>
                    <a:lstStyle/>
                    <a:p>
                      <a:pPr marL="8255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Управление муниципальными финансами городского округа Семеновский, в т. числе;</a:t>
                      </a: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7810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20,6</a:t>
                      </a:r>
                    </a:p>
                  </a:txBody>
                  <a:tcPr marL="0" marR="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23,1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24,6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106,8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24,6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25,6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588827"/>
                  </a:ext>
                </a:extLst>
              </a:tr>
              <a:tr h="637136">
                <a:tc>
                  <a:txBody>
                    <a:bodyPr/>
                    <a:lstStyle/>
                    <a:p>
                      <a:pPr marL="8255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Организация и совершенствование бюджетного процесса городского округа Семеновский Нижегородской области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105" marR="7810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3,8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7410264"/>
                  </a:ext>
                </a:extLst>
              </a:tr>
              <a:tr h="468259">
                <a:tc>
                  <a:txBody>
                    <a:bodyPr/>
                    <a:lstStyle/>
                    <a:p>
                      <a:pPr marL="8255">
                        <a:lnSpc>
                          <a:spcPct val="98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Повышение эффективности бюджетных расходов городского округа Семеновский НО</a:t>
                      </a: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78105" algn="ctr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7810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7810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7810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7810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154009"/>
                  </a:ext>
                </a:extLst>
              </a:tr>
              <a:tr h="417409"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105" marR="78105" algn="ctr"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19,2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20,7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107,9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20,7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20,7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5780681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48712"/>
              </p:ext>
            </p:extLst>
          </p:nvPr>
        </p:nvGraphicFramePr>
        <p:xfrm>
          <a:off x="31791" y="7117906"/>
          <a:ext cx="6794418" cy="195396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794418">
                  <a:extLst>
                    <a:ext uri="{9D8B030D-6E8A-4147-A177-3AD203B41FA5}">
                      <a16:colId xmlns:a16="http://schemas.microsoft.com/office/drawing/2014/main" val="156122950"/>
                    </a:ext>
                  </a:extLst>
                </a:gridCol>
              </a:tblGrid>
              <a:tr h="44141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Непосредственные результаты реализации муниципальной программы</a:t>
                      </a:r>
                    </a:p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32543"/>
                  </a:ext>
                </a:extLst>
              </a:tr>
              <a:tr h="462082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Доходы бюджета городского округа Семеновский на душу населения, на конечную дату реализации муниципальной программы, должны составлять не менее 37 ,0 тыс. руб.</a:t>
                      </a:r>
                      <a:endParaRPr lang="ru-RU" sz="12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841791"/>
                  </a:ext>
                </a:extLst>
              </a:tr>
              <a:tr h="649612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Доля расходов бюджета городского округа Семеновский, формируемые в рамках муниципальных программ, в общем объеме бюджета городского округа  к 2026 г. будет соответствовать показателю - 90%</a:t>
                      </a:r>
                      <a:endParaRPr lang="ru-RU" sz="12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832405"/>
                  </a:ext>
                </a:extLst>
              </a:tr>
              <a:tr h="192534">
                <a:tc>
                  <a:txBody>
                    <a:bodyPr/>
                    <a:lstStyle/>
                    <a:p>
                      <a:pPr marL="83820" marR="9017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Удельный вес муниципального долга составит к 2026г. менее 4%</a:t>
                      </a:r>
                    </a:p>
                  </a:txBody>
                  <a:tcPr marL="7620" marR="7620" marT="7620" marB="0" anchor="b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1386"/>
                  </a:ext>
                </a:extLst>
              </a:tr>
              <a:tr h="192534">
                <a:tc>
                  <a:txBody>
                    <a:bodyPr/>
                    <a:lstStyle/>
                    <a:p>
                      <a:pPr marL="83820" marR="9017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Разработан бюджетный прогноз на долгосрочный период - Да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05423155"/>
                  </a:ext>
                </a:extLst>
              </a:tr>
            </a:tbl>
          </a:graphicData>
        </a:graphic>
      </p:graphicFrame>
      <p:sp>
        <p:nvSpPr>
          <p:cNvPr id="14" name="Text Box 567">
            <a:extLst>
              <a:ext uri="{FF2B5EF4-FFF2-40B4-BE49-F238E27FC236}">
                <a16:creationId xmlns:a16="http://schemas.microsoft.com/office/drawing/2014/main" id="{B2128DC1-4B10-2B28-853A-3141B428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9" y="2504197"/>
            <a:ext cx="3189715" cy="177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2000" spc="135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2000" spc="13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  <a:r>
              <a:rPr lang="ru-RU" sz="2000" spc="-42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en-US" sz="20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b="1" spc="-7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000" b="1" spc="-7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kumimoji="0" lang="ru-RU" sz="2000" b="1" i="0" u="none" strike="noStrike" kern="1200" cap="none" spc="-5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33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,6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b="1" spc="-5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60244A-3C9A-C2EF-10B2-9DBB53D31C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62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22937957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4">
                <a:lumMod val="20000"/>
                <a:lumOff val="80000"/>
              </a:schemeClr>
            </a:gs>
            <a:gs pos="95000">
              <a:schemeClr val="accent4">
                <a:lumMod val="20000"/>
                <a:lumOff val="80000"/>
              </a:schemeClr>
            </a:gs>
            <a:gs pos="9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-171702" y="-13722"/>
            <a:ext cx="7131052" cy="5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</a:t>
            </a:r>
            <a:r>
              <a:rPr lang="ru-RU" b="1" spc="155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"Управление муниципальным имуществом и земельными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ресурсами городского округа Семеновский Нижегородской 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 на 2021-2025 годы 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5176" y="1115358"/>
            <a:ext cx="3429000" cy="12977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270"/>
              </a:lnSpc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эффективности управления муниципальным имуществом и земельными ресурсами городского округа Семеновский Нижегородской области</a:t>
            </a:r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83850" y="1142272"/>
            <a:ext cx="3571680" cy="197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60">
              <a:spcBef>
                <a:spcPts val="85"/>
              </a:spcBef>
              <a:spcAft>
                <a:spcPts val="0"/>
              </a:spcAft>
              <a:tabLst>
                <a:tab pos="2970530" algn="l"/>
              </a:tabLst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Утверждена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17.12.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2020 № 2784 "Об утверждении муниципальной</a:t>
            </a:r>
            <a:r>
              <a:rPr lang="ru-RU" sz="1400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4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Комитет по управлению муниципальным имуществом администрации городского округа Семеновский Нижегородской области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"</a:t>
            </a:r>
          </a:p>
        </p:txBody>
      </p:sp>
      <p:grpSp>
        <p:nvGrpSpPr>
          <p:cNvPr id="9" name="Group 558"/>
          <p:cNvGrpSpPr>
            <a:grpSpLocks/>
          </p:cNvGrpSpPr>
          <p:nvPr/>
        </p:nvGrpSpPr>
        <p:grpSpPr bwMode="auto">
          <a:xfrm>
            <a:off x="3494120" y="3442602"/>
            <a:ext cx="3016885" cy="889631"/>
            <a:chOff x="5486" y="1905"/>
            <a:chExt cx="4751" cy="1372"/>
          </a:xfrm>
          <a:solidFill>
            <a:schemeClr val="tx2"/>
          </a:solidFill>
        </p:grpSpPr>
        <p:sp>
          <p:nvSpPr>
            <p:cNvPr id="10" name="Freeform 564"/>
            <p:cNvSpPr>
              <a:spLocks/>
            </p:cNvSpPr>
            <p:nvPr/>
          </p:nvSpPr>
          <p:spPr bwMode="auto">
            <a:xfrm>
              <a:off x="5674" y="2140"/>
              <a:ext cx="864" cy="1118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Freeform 562"/>
            <p:cNvSpPr>
              <a:spLocks/>
            </p:cNvSpPr>
            <p:nvPr/>
          </p:nvSpPr>
          <p:spPr bwMode="auto">
            <a:xfrm>
              <a:off x="7429" y="2131"/>
              <a:ext cx="864" cy="1108"/>
            </a:xfrm>
            <a:custGeom>
              <a:avLst/>
              <a:gdLst>
                <a:gd name="T0" fmla="+- 0 8119 7399"/>
                <a:gd name="T1" fmla="*/ T0 w 864"/>
                <a:gd name="T2" fmla="+- 0 956 956"/>
                <a:gd name="T3" fmla="*/ 956 h 2306"/>
                <a:gd name="T4" fmla="+- 0 7543 7399"/>
                <a:gd name="T5" fmla="*/ T4 w 864"/>
                <a:gd name="T6" fmla="+- 0 956 956"/>
                <a:gd name="T7" fmla="*/ 956 h 2306"/>
                <a:gd name="T8" fmla="+- 0 7487 7399"/>
                <a:gd name="T9" fmla="*/ T8 w 864"/>
                <a:gd name="T10" fmla="+- 0 968 956"/>
                <a:gd name="T11" fmla="*/ 968 h 2306"/>
                <a:gd name="T12" fmla="+- 0 7441 7399"/>
                <a:gd name="T13" fmla="*/ T12 w 864"/>
                <a:gd name="T14" fmla="+- 0 999 956"/>
                <a:gd name="T15" fmla="*/ 999 h 2306"/>
                <a:gd name="T16" fmla="+- 0 7411 7399"/>
                <a:gd name="T17" fmla="*/ T16 w 864"/>
                <a:gd name="T18" fmla="+- 0 1044 956"/>
                <a:gd name="T19" fmla="*/ 1044 h 2306"/>
                <a:gd name="T20" fmla="+- 0 7399 7399"/>
                <a:gd name="T21" fmla="*/ T20 w 864"/>
                <a:gd name="T22" fmla="+- 0 1100 956"/>
                <a:gd name="T23" fmla="*/ 1100 h 2306"/>
                <a:gd name="T24" fmla="+- 0 7399 7399"/>
                <a:gd name="T25" fmla="*/ T24 w 864"/>
                <a:gd name="T26" fmla="+- 0 3118 956"/>
                <a:gd name="T27" fmla="*/ 3118 h 2306"/>
                <a:gd name="T28" fmla="+- 0 7411 7399"/>
                <a:gd name="T29" fmla="*/ T28 w 864"/>
                <a:gd name="T30" fmla="+- 0 3174 956"/>
                <a:gd name="T31" fmla="*/ 3174 h 2306"/>
                <a:gd name="T32" fmla="+- 0 7441 7399"/>
                <a:gd name="T33" fmla="*/ T32 w 864"/>
                <a:gd name="T34" fmla="+- 0 3220 956"/>
                <a:gd name="T35" fmla="*/ 3220 h 2306"/>
                <a:gd name="T36" fmla="+- 0 7487 7399"/>
                <a:gd name="T37" fmla="*/ T36 w 864"/>
                <a:gd name="T38" fmla="+- 0 3251 956"/>
                <a:gd name="T39" fmla="*/ 3251 h 2306"/>
                <a:gd name="T40" fmla="+- 0 7543 7399"/>
                <a:gd name="T41" fmla="*/ T40 w 864"/>
                <a:gd name="T42" fmla="+- 0 3262 956"/>
                <a:gd name="T43" fmla="*/ 3262 h 2306"/>
                <a:gd name="T44" fmla="+- 0 8119 7399"/>
                <a:gd name="T45" fmla="*/ T44 w 864"/>
                <a:gd name="T46" fmla="+- 0 3262 956"/>
                <a:gd name="T47" fmla="*/ 3262 h 2306"/>
                <a:gd name="T48" fmla="+- 0 8175 7399"/>
                <a:gd name="T49" fmla="*/ T48 w 864"/>
                <a:gd name="T50" fmla="+- 0 3251 956"/>
                <a:gd name="T51" fmla="*/ 3251 h 2306"/>
                <a:gd name="T52" fmla="+- 0 8221 7399"/>
                <a:gd name="T53" fmla="*/ T52 w 864"/>
                <a:gd name="T54" fmla="+- 0 3220 956"/>
                <a:gd name="T55" fmla="*/ 3220 h 2306"/>
                <a:gd name="T56" fmla="+- 0 8252 7399"/>
                <a:gd name="T57" fmla="*/ T56 w 864"/>
                <a:gd name="T58" fmla="+- 0 3174 956"/>
                <a:gd name="T59" fmla="*/ 3174 h 2306"/>
                <a:gd name="T60" fmla="+- 0 8263 7399"/>
                <a:gd name="T61" fmla="*/ T60 w 864"/>
                <a:gd name="T62" fmla="+- 0 3118 956"/>
                <a:gd name="T63" fmla="*/ 3118 h 2306"/>
                <a:gd name="T64" fmla="+- 0 8263 7399"/>
                <a:gd name="T65" fmla="*/ T64 w 864"/>
                <a:gd name="T66" fmla="+- 0 1100 956"/>
                <a:gd name="T67" fmla="*/ 1100 h 2306"/>
                <a:gd name="T68" fmla="+- 0 8252 7399"/>
                <a:gd name="T69" fmla="*/ T68 w 864"/>
                <a:gd name="T70" fmla="+- 0 1044 956"/>
                <a:gd name="T71" fmla="*/ 1044 h 2306"/>
                <a:gd name="T72" fmla="+- 0 8221 7399"/>
                <a:gd name="T73" fmla="*/ T72 w 864"/>
                <a:gd name="T74" fmla="+- 0 999 956"/>
                <a:gd name="T75" fmla="*/ 999 h 2306"/>
                <a:gd name="T76" fmla="+- 0 8175 7399"/>
                <a:gd name="T77" fmla="*/ T76 w 864"/>
                <a:gd name="T78" fmla="+- 0 968 956"/>
                <a:gd name="T79" fmla="*/ 968 h 2306"/>
                <a:gd name="T80" fmla="+- 0 8119 739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2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" name="Freeform 560"/>
            <p:cNvSpPr>
              <a:spLocks/>
            </p:cNvSpPr>
            <p:nvPr/>
          </p:nvSpPr>
          <p:spPr bwMode="auto">
            <a:xfrm>
              <a:off x="9136" y="1905"/>
              <a:ext cx="864" cy="1311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3" name="Line 559"/>
            <p:cNvCxnSpPr>
              <a:cxnSpLocks noChangeShapeType="1"/>
            </p:cNvCxnSpPr>
            <p:nvPr/>
          </p:nvCxnSpPr>
          <p:spPr bwMode="auto">
            <a:xfrm>
              <a:off x="5486" y="3277"/>
              <a:ext cx="4751" cy="0"/>
            </a:xfrm>
            <a:prstGeom prst="line">
              <a:avLst/>
            </a:prstGeom>
            <a:grpFill/>
            <a:ln w="9525">
              <a:solidFill>
                <a:srgbClr val="297083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5" name="Прямоугольник 14"/>
          <p:cNvSpPr/>
          <p:nvPr/>
        </p:nvSpPr>
        <p:spPr>
          <a:xfrm>
            <a:off x="3535848" y="3156462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35,6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54424" y="3209738"/>
            <a:ext cx="75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35,6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28441" y="3073065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45,6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4120" y="4363567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6888" y="4356874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98904" y="4363567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567">
            <a:extLst>
              <a:ext uri="{FF2B5EF4-FFF2-40B4-BE49-F238E27FC236}">
                <a16:creationId xmlns:a16="http://schemas.microsoft.com/office/drawing/2014/main" id="{B2128DC1-4B10-2B28-853A-3141B428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6" y="3241353"/>
            <a:ext cx="3189715" cy="1775771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b="1" spc="13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b="1" spc="13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  <a:r>
              <a:rPr lang="ru-RU" b="1" spc="-42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b="1" spc="-7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000" b="1" spc="-7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kumimoji="0" lang="ru-RU" sz="2000" b="1" i="0" u="none" strike="noStrike" kern="1200" cap="none" spc="-5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35,6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b="1" spc="-5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4645458-72A2-EFF1-FB81-1C6B91CD1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527715"/>
              </p:ext>
            </p:extLst>
          </p:nvPr>
        </p:nvGraphicFramePr>
        <p:xfrm>
          <a:off x="118946" y="4896845"/>
          <a:ext cx="6604000" cy="237007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5824654">
                  <a:extLst>
                    <a:ext uri="{9D8B030D-6E8A-4147-A177-3AD203B41FA5}">
                      <a16:colId xmlns:a16="http://schemas.microsoft.com/office/drawing/2014/main" val="3496257158"/>
                    </a:ext>
                  </a:extLst>
                </a:gridCol>
                <a:gridCol w="779346">
                  <a:extLst>
                    <a:ext uri="{9D8B030D-6E8A-4147-A177-3AD203B41FA5}">
                      <a16:colId xmlns:a16="http://schemas.microsoft.com/office/drawing/2014/main" val="1727040697"/>
                    </a:ext>
                  </a:extLst>
                </a:gridCol>
              </a:tblGrid>
              <a:tr h="592519">
                <a:tc>
                  <a:txBody>
                    <a:bodyPr/>
                    <a:lstStyle/>
                    <a:p>
                      <a:pPr marL="1091565" indent="-697230" algn="ctr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Индикаторы</a:t>
                      </a:r>
                      <a:r>
                        <a:rPr lang="ru-RU" sz="1400" spc="17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достижения</a:t>
                      </a:r>
                      <a:r>
                        <a:rPr lang="ru-RU" sz="1400" spc="19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целей </a:t>
                      </a:r>
                      <a:r>
                        <a:rPr lang="ru-RU" sz="1400" spc="-29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программы: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66551"/>
                  </a:ext>
                </a:extLst>
              </a:tr>
              <a:tr h="592519">
                <a:tc>
                  <a:txBody>
                    <a:bodyPr/>
                    <a:lstStyle/>
                    <a:p>
                      <a:pPr marR="62865" algn="just">
                        <a:lnSpc>
                          <a:spcPct val="98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Процент исполнения плана по сбору неналоговых доходов от управления и распоряжения муниципальным имуществом и земельными ресурсами: ежегодно на период действия программы (</a:t>
                      </a:r>
                      <a:r>
                        <a:rPr lang="en-US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9307"/>
                  </a:ext>
                </a:extLst>
              </a:tr>
              <a:tr h="592519">
                <a:tc>
                  <a:txBody>
                    <a:bodyPr/>
                    <a:lstStyle/>
                    <a:p>
                      <a:pPr algn="l">
                        <a:lnSpc>
                          <a:spcPts val="133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 отремонтированных объектов муниципального имущества от  общего количества  муниципального имущества, включенного в казну (</a:t>
                      </a:r>
                      <a:r>
                        <a:rPr lang="en-US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0,9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3135386"/>
                  </a:ext>
                </a:extLst>
              </a:tr>
              <a:tr h="592519">
                <a:tc>
                  <a:txBody>
                    <a:bodyPr/>
                    <a:lstStyle/>
                    <a:p>
                      <a:pPr marL="113665" marR="85725" indent="-30480" algn="just">
                        <a:lnSpc>
                          <a:spcPct val="101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tabLst>
                          <a:tab pos="880110" algn="l"/>
                          <a:tab pos="1048385" algn="l"/>
                          <a:tab pos="1725930" algn="l"/>
                        </a:tabLs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Обеспечение бесперебойного исполнения Программы(%)</a:t>
                      </a: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9867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A0AE880-F8F4-ACFD-FD86-850F3D388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910889"/>
              </p:ext>
            </p:extLst>
          </p:nvPr>
        </p:nvGraphicFramePr>
        <p:xfrm>
          <a:off x="51123" y="7131060"/>
          <a:ext cx="6675602" cy="1929651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675602">
                  <a:extLst>
                    <a:ext uri="{9D8B030D-6E8A-4147-A177-3AD203B41FA5}">
                      <a16:colId xmlns:a16="http://schemas.microsoft.com/office/drawing/2014/main" val="2398804571"/>
                    </a:ext>
                  </a:extLst>
                </a:gridCol>
              </a:tblGrid>
              <a:tr h="293248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непосредственных результатов Программы: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82140"/>
                  </a:ext>
                </a:extLst>
              </a:tr>
              <a:tr h="539080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Величина прямых финансовых поступлений в бюджет городского округа Семеновский неналоговых доходов, администрируемых КУМИ: за период реализации программы , 33,0млн.руб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6592"/>
                  </a:ext>
                </a:extLst>
              </a:tr>
              <a:tr h="491968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3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произведенных ремонтов объектов муниципального имущества, включенных в казну(</a:t>
                      </a:r>
                      <a:r>
                        <a:rPr lang="ru-RU" sz="1300" spc="-5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шт</a:t>
                      </a:r>
                      <a:r>
                        <a:rPr lang="ru-RU" sz="1300" spc="-5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 12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77785"/>
                  </a:ext>
                </a:extLst>
              </a:tr>
              <a:tr h="519190">
                <a:tc>
                  <a:txBody>
                    <a:bodyPr/>
                    <a:lstStyle/>
                    <a:p>
                      <a:pPr marL="46355" marR="40005" algn="l">
                        <a:lnSpc>
                          <a:spcPct val="101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913765" algn="l"/>
                          <a:tab pos="1486535" algn="l"/>
                        </a:tabLs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Обеспечение выполнения целей и задач Программы (%) 100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4833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878AD87-C15B-1E76-BD8E-9C6FDB1290B8}"/>
              </a:ext>
            </a:extLst>
          </p:cNvPr>
          <p:cNvSpPr txBox="1"/>
          <p:nvPr/>
        </p:nvSpPr>
        <p:spPr>
          <a:xfrm>
            <a:off x="-29913" y="2365090"/>
            <a:ext cx="3564834" cy="12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245" marR="0" lvl="0" indent="0" algn="l" defTabSz="914400" rtl="0" eaLnBrk="1" fontAlgn="auto" latinLnBrk="0" hangingPunct="1">
              <a:lnSpc>
                <a:spcPts val="1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Муниципальный</a:t>
            </a:r>
            <a:r>
              <a:rPr kumimoji="0" lang="ru-RU" sz="1600" b="1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заказчик-координатор</a:t>
            </a:r>
            <a:r>
              <a:rPr kumimoji="0" lang="ru-RU" sz="1600" b="1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FF9A7B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Комитет по управлению муниципальным имуществом администрации городского округа Семеновский Нижегородской области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508C2C-CF38-568A-3A50-8B0AB93B9B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63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105885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4">
                <a:lumMod val="20000"/>
                <a:lumOff val="80000"/>
              </a:schemeClr>
            </a:gs>
            <a:gs pos="95000">
              <a:schemeClr val="accent4">
                <a:lumMod val="20000"/>
                <a:lumOff val="80000"/>
              </a:schemeClr>
            </a:gs>
            <a:gs pos="9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-952109" y="45222"/>
            <a:ext cx="8839200" cy="10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</a:t>
            </a:r>
            <a:r>
              <a:rPr lang="ru-RU" b="1" spc="15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Защита населения и территорий от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чрезвычайных                                     ситуаций, обеспечение пожарной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безопасности городского                               округа Семеновский на 2022 — 2026 годы "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endParaRPr lang="ru-RU" sz="1800" dirty="0">
              <a:solidFill>
                <a:srgbClr val="002060"/>
              </a:solidFill>
              <a:effectLst/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endParaRPr lang="ru-RU" sz="1800" dirty="0">
              <a:solidFill>
                <a:srgbClr val="002060"/>
              </a:solidFill>
              <a:effectLst/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endParaRPr lang="ru-RU" sz="11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52044" y="1191101"/>
            <a:ext cx="3429000" cy="22980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27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Реализация прав граждан городского округа Семеновский на обеспечение безопасных условий жизнедеятельности, создание необходимых предпосылок для укрепления пожарной безопасности в населенных пунктах городского округа Семеновский, уменьшение гибели и травматизма, а также размера материальных потерь от пожаров и чрезвычайных ситуаций</a:t>
            </a:r>
            <a:endParaRPr lang="ru-RU" sz="13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320" y="1111487"/>
            <a:ext cx="3571680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60">
              <a:spcBef>
                <a:spcPts val="85"/>
              </a:spcBef>
              <a:spcAft>
                <a:spcPts val="0"/>
              </a:spcAft>
              <a:tabLst>
                <a:tab pos="2970530" algn="l"/>
              </a:tabLs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Утверждена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2.01.2022 № 10 "Об утверждении муниципальной</a:t>
            </a:r>
            <a:r>
              <a:rPr lang="ru-RU" sz="1400" spc="5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400" spc="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Защита населения и территорий от чрезвычайных ситуаций, обеспечение пожарной безопасности городского округа Семеновский на 2022 — 2026 годы </a:t>
            </a: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Муниципальный</a:t>
            </a:r>
            <a:r>
              <a:rPr lang="ru-RU" sz="1600" b="1" spc="5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заказчик-координатор</a:t>
            </a:r>
            <a:r>
              <a:rPr lang="ru-RU" sz="1600" b="1" spc="5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lang="ru-RU" sz="1400" b="1" spc="5" dirty="0">
                <a:solidFill>
                  <a:srgbClr val="FF9A7B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4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Администрация городского округа Семеновский Нижегородской области</a:t>
            </a:r>
          </a:p>
        </p:txBody>
      </p:sp>
      <p:grpSp>
        <p:nvGrpSpPr>
          <p:cNvPr id="9" name="Group 558"/>
          <p:cNvGrpSpPr>
            <a:grpSpLocks/>
          </p:cNvGrpSpPr>
          <p:nvPr/>
        </p:nvGrpSpPr>
        <p:grpSpPr bwMode="auto">
          <a:xfrm>
            <a:off x="3508908" y="4078724"/>
            <a:ext cx="3016885" cy="692838"/>
            <a:chOff x="5486" y="2138"/>
            <a:chExt cx="4751" cy="1139"/>
          </a:xfrm>
          <a:solidFill>
            <a:schemeClr val="tx2"/>
          </a:solidFill>
        </p:grpSpPr>
        <p:sp>
          <p:nvSpPr>
            <p:cNvPr id="10" name="Freeform 564"/>
            <p:cNvSpPr>
              <a:spLocks/>
            </p:cNvSpPr>
            <p:nvPr/>
          </p:nvSpPr>
          <p:spPr bwMode="auto">
            <a:xfrm>
              <a:off x="5674" y="2140"/>
              <a:ext cx="864" cy="1118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1" name="Freeform 562"/>
            <p:cNvSpPr>
              <a:spLocks/>
            </p:cNvSpPr>
            <p:nvPr/>
          </p:nvSpPr>
          <p:spPr bwMode="auto">
            <a:xfrm>
              <a:off x="7429" y="2161"/>
              <a:ext cx="864" cy="1078"/>
            </a:xfrm>
            <a:custGeom>
              <a:avLst/>
              <a:gdLst>
                <a:gd name="T0" fmla="+- 0 8119 7399"/>
                <a:gd name="T1" fmla="*/ T0 w 864"/>
                <a:gd name="T2" fmla="+- 0 956 956"/>
                <a:gd name="T3" fmla="*/ 956 h 2306"/>
                <a:gd name="T4" fmla="+- 0 7543 7399"/>
                <a:gd name="T5" fmla="*/ T4 w 864"/>
                <a:gd name="T6" fmla="+- 0 956 956"/>
                <a:gd name="T7" fmla="*/ 956 h 2306"/>
                <a:gd name="T8" fmla="+- 0 7487 7399"/>
                <a:gd name="T9" fmla="*/ T8 w 864"/>
                <a:gd name="T10" fmla="+- 0 968 956"/>
                <a:gd name="T11" fmla="*/ 968 h 2306"/>
                <a:gd name="T12" fmla="+- 0 7441 7399"/>
                <a:gd name="T13" fmla="*/ T12 w 864"/>
                <a:gd name="T14" fmla="+- 0 999 956"/>
                <a:gd name="T15" fmla="*/ 999 h 2306"/>
                <a:gd name="T16" fmla="+- 0 7411 7399"/>
                <a:gd name="T17" fmla="*/ T16 w 864"/>
                <a:gd name="T18" fmla="+- 0 1044 956"/>
                <a:gd name="T19" fmla="*/ 1044 h 2306"/>
                <a:gd name="T20" fmla="+- 0 7399 7399"/>
                <a:gd name="T21" fmla="*/ T20 w 864"/>
                <a:gd name="T22" fmla="+- 0 1100 956"/>
                <a:gd name="T23" fmla="*/ 1100 h 2306"/>
                <a:gd name="T24" fmla="+- 0 7399 7399"/>
                <a:gd name="T25" fmla="*/ T24 w 864"/>
                <a:gd name="T26" fmla="+- 0 3118 956"/>
                <a:gd name="T27" fmla="*/ 3118 h 2306"/>
                <a:gd name="T28" fmla="+- 0 7411 7399"/>
                <a:gd name="T29" fmla="*/ T28 w 864"/>
                <a:gd name="T30" fmla="+- 0 3174 956"/>
                <a:gd name="T31" fmla="*/ 3174 h 2306"/>
                <a:gd name="T32" fmla="+- 0 7441 7399"/>
                <a:gd name="T33" fmla="*/ T32 w 864"/>
                <a:gd name="T34" fmla="+- 0 3220 956"/>
                <a:gd name="T35" fmla="*/ 3220 h 2306"/>
                <a:gd name="T36" fmla="+- 0 7487 7399"/>
                <a:gd name="T37" fmla="*/ T36 w 864"/>
                <a:gd name="T38" fmla="+- 0 3251 956"/>
                <a:gd name="T39" fmla="*/ 3251 h 2306"/>
                <a:gd name="T40" fmla="+- 0 7543 7399"/>
                <a:gd name="T41" fmla="*/ T40 w 864"/>
                <a:gd name="T42" fmla="+- 0 3262 956"/>
                <a:gd name="T43" fmla="*/ 3262 h 2306"/>
                <a:gd name="T44" fmla="+- 0 8119 7399"/>
                <a:gd name="T45" fmla="*/ T44 w 864"/>
                <a:gd name="T46" fmla="+- 0 3262 956"/>
                <a:gd name="T47" fmla="*/ 3262 h 2306"/>
                <a:gd name="T48" fmla="+- 0 8175 7399"/>
                <a:gd name="T49" fmla="*/ T48 w 864"/>
                <a:gd name="T50" fmla="+- 0 3251 956"/>
                <a:gd name="T51" fmla="*/ 3251 h 2306"/>
                <a:gd name="T52" fmla="+- 0 8221 7399"/>
                <a:gd name="T53" fmla="*/ T52 w 864"/>
                <a:gd name="T54" fmla="+- 0 3220 956"/>
                <a:gd name="T55" fmla="*/ 3220 h 2306"/>
                <a:gd name="T56" fmla="+- 0 8252 7399"/>
                <a:gd name="T57" fmla="*/ T56 w 864"/>
                <a:gd name="T58" fmla="+- 0 3174 956"/>
                <a:gd name="T59" fmla="*/ 3174 h 2306"/>
                <a:gd name="T60" fmla="+- 0 8263 7399"/>
                <a:gd name="T61" fmla="*/ T60 w 864"/>
                <a:gd name="T62" fmla="+- 0 3118 956"/>
                <a:gd name="T63" fmla="*/ 3118 h 2306"/>
                <a:gd name="T64" fmla="+- 0 8263 7399"/>
                <a:gd name="T65" fmla="*/ T64 w 864"/>
                <a:gd name="T66" fmla="+- 0 1100 956"/>
                <a:gd name="T67" fmla="*/ 1100 h 2306"/>
                <a:gd name="T68" fmla="+- 0 8252 7399"/>
                <a:gd name="T69" fmla="*/ T68 w 864"/>
                <a:gd name="T70" fmla="+- 0 1044 956"/>
                <a:gd name="T71" fmla="*/ 1044 h 2306"/>
                <a:gd name="T72" fmla="+- 0 8221 7399"/>
                <a:gd name="T73" fmla="*/ T72 w 864"/>
                <a:gd name="T74" fmla="+- 0 999 956"/>
                <a:gd name="T75" fmla="*/ 999 h 2306"/>
                <a:gd name="T76" fmla="+- 0 8175 7399"/>
                <a:gd name="T77" fmla="*/ T76 w 864"/>
                <a:gd name="T78" fmla="+- 0 968 956"/>
                <a:gd name="T79" fmla="*/ 968 h 2306"/>
                <a:gd name="T80" fmla="+- 0 8119 739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2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2" name="Freeform 560"/>
            <p:cNvSpPr>
              <a:spLocks/>
            </p:cNvSpPr>
            <p:nvPr/>
          </p:nvSpPr>
          <p:spPr bwMode="auto">
            <a:xfrm>
              <a:off x="9136" y="2138"/>
              <a:ext cx="864" cy="1078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cxnSp>
          <p:nvCxnSpPr>
            <p:cNvPr id="13" name="Line 559"/>
            <p:cNvCxnSpPr>
              <a:cxnSpLocks noChangeShapeType="1"/>
            </p:cNvCxnSpPr>
            <p:nvPr/>
          </p:nvCxnSpPr>
          <p:spPr bwMode="auto">
            <a:xfrm>
              <a:off x="5486" y="3277"/>
              <a:ext cx="4751" cy="0"/>
            </a:xfrm>
            <a:prstGeom prst="line">
              <a:avLst/>
            </a:prstGeom>
            <a:grpFill/>
            <a:ln w="9525">
              <a:solidFill>
                <a:srgbClr val="297083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5" name="Прямоугольник 14"/>
          <p:cNvSpPr/>
          <p:nvPr/>
        </p:nvSpPr>
        <p:spPr>
          <a:xfrm>
            <a:off x="3560729" y="3766060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39,0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37281" y="3766060"/>
            <a:ext cx="759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38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66290" y="3729871"/>
            <a:ext cx="75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83817" y="4692031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35628" y="4695048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26130" y="4694287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567">
            <a:extLst>
              <a:ext uri="{FF2B5EF4-FFF2-40B4-BE49-F238E27FC236}">
                <a16:creationId xmlns:a16="http://schemas.microsoft.com/office/drawing/2014/main" id="{B2128DC1-4B10-2B28-853A-3141B428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0" y="3100926"/>
            <a:ext cx="3344346" cy="1775771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sz="2000" b="1" spc="135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sz="2000" b="1" spc="13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  <a:r>
              <a:rPr lang="ru-RU" sz="2000" b="1" spc="-42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400" b="1" spc="-5" dirty="0">
              <a:solidFill>
                <a:srgbClr val="002060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2400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400" b="1" spc="-7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400" b="1" spc="-7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kumimoji="0" lang="ru-RU" sz="2000" b="1" i="0" u="none" strike="noStrike" kern="1200" cap="none" spc="-5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39,0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b="1" spc="-5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4645458-72A2-EFF1-FB81-1C6B91CD1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136995"/>
              </p:ext>
            </p:extLst>
          </p:nvPr>
        </p:nvGraphicFramePr>
        <p:xfrm>
          <a:off x="115261" y="5023927"/>
          <a:ext cx="6604000" cy="213795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817810">
                  <a:extLst>
                    <a:ext uri="{9D8B030D-6E8A-4147-A177-3AD203B41FA5}">
                      <a16:colId xmlns:a16="http://schemas.microsoft.com/office/drawing/2014/main" val="3496257158"/>
                    </a:ext>
                  </a:extLst>
                </a:gridCol>
                <a:gridCol w="786190">
                  <a:extLst>
                    <a:ext uri="{9D8B030D-6E8A-4147-A177-3AD203B41FA5}">
                      <a16:colId xmlns:a16="http://schemas.microsoft.com/office/drawing/2014/main" val="1727040697"/>
                    </a:ext>
                  </a:extLst>
                </a:gridCol>
              </a:tblGrid>
              <a:tr h="397517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Индикаторы</a:t>
                      </a:r>
                      <a:r>
                        <a:rPr lang="ru-RU" sz="1400" spc="17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достижения</a:t>
                      </a:r>
                      <a:r>
                        <a:rPr lang="ru-RU" sz="1400" spc="19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целей </a:t>
                      </a:r>
                      <a:r>
                        <a:rPr lang="ru-RU" sz="1400" spc="-29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программы: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66551"/>
                  </a:ext>
                </a:extLst>
              </a:tr>
              <a:tr h="647189">
                <a:tc>
                  <a:txBody>
                    <a:bodyPr/>
                    <a:lstStyle/>
                    <a:p>
                      <a:pPr marR="62865" algn="just">
                        <a:lnSpc>
                          <a:spcPct val="98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обеспеченность муниципальной и добровольной пожарной охраны исправной пожарной техникой и необходимым пожарным имуществом от штатной нормы 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,%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25400" cmpd="sng">
                      <a:noFill/>
                    </a:lnT>
                    <a:lnB>
                      <a:noFill/>
                    </a:lnB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9307"/>
                  </a:ext>
                </a:extLst>
              </a:tr>
              <a:tr h="440327">
                <a:tc>
                  <a:txBody>
                    <a:bodyPr/>
                    <a:lstStyle/>
                    <a:p>
                      <a:pPr>
                        <a:lnSpc>
                          <a:spcPts val="133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33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количества пожаров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,%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83135386"/>
                  </a:ext>
                </a:extLst>
              </a:tr>
              <a:tr h="652923">
                <a:tc>
                  <a:txBody>
                    <a:bodyPr/>
                    <a:lstStyle/>
                    <a:p>
                      <a:pPr marL="113665" marR="85725" indent="-30480" algn="just">
                        <a:lnSpc>
                          <a:spcPct val="101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tabLst>
                          <a:tab pos="880110" algn="l"/>
                          <a:tab pos="1048385" algn="l"/>
                          <a:tab pos="1725930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руководящего состава и должностных лиц, прошедших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обучение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вопросам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гражданской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обороны,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защите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чрезвычайных</a:t>
                      </a:r>
                      <a:r>
                        <a:rPr lang="ru-RU" sz="13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ситуаций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пожарной</a:t>
                      </a:r>
                      <a:r>
                        <a:rPr lang="ru-RU" sz="13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безопасности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,%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>
                      <a:noFill/>
                    </a:lnT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9867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A0AE880-F8F4-ACFD-FD86-850F3D388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0174"/>
              </p:ext>
            </p:extLst>
          </p:nvPr>
        </p:nvGraphicFramePr>
        <p:xfrm>
          <a:off x="115262" y="7161884"/>
          <a:ext cx="6636540" cy="185196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636540">
                  <a:extLst>
                    <a:ext uri="{9D8B030D-6E8A-4147-A177-3AD203B41FA5}">
                      <a16:colId xmlns:a16="http://schemas.microsoft.com/office/drawing/2014/main" val="2398804571"/>
                    </a:ext>
                  </a:extLst>
                </a:gridCol>
              </a:tblGrid>
              <a:tr h="410089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непосредственных результатов Программы: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82140"/>
                  </a:ext>
                </a:extLst>
              </a:tr>
              <a:tr h="360553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</a:t>
                      </a:r>
                      <a:r>
                        <a:rPr lang="ru-RU" sz="13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ru-RU" sz="1300" spc="-30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(нормативное)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прибытия </a:t>
                      </a:r>
                      <a:r>
                        <a:rPr lang="ru-RU" sz="13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первых</a:t>
                      </a:r>
                      <a:r>
                        <a:rPr lang="ru-RU" sz="1300" spc="-30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пожарных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подразделений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10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мин,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6592"/>
                  </a:ext>
                </a:extLst>
              </a:tr>
              <a:tr h="526107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30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числа пострадавших в чрезвычайных ситуациях и происшествиях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77785"/>
                  </a:ext>
                </a:extLst>
              </a:tr>
              <a:tr h="555218">
                <a:tc>
                  <a:txBody>
                    <a:bodyPr/>
                    <a:lstStyle/>
                    <a:p>
                      <a:pPr marL="46355" marR="40005" algn="l">
                        <a:lnSpc>
                          <a:spcPct val="101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913765" algn="l"/>
                          <a:tab pos="148653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Время, необходимое </a:t>
                      </a:r>
                      <a:r>
                        <a:rPr lang="ru-RU" sz="1300" spc="-30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13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принятия </a:t>
                      </a:r>
                      <a:r>
                        <a:rPr lang="ru-RU" sz="1300" spc="-3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решений </a:t>
                      </a:r>
                      <a:r>
                        <a:rPr lang="ru-RU" sz="13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проведения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превентивных</a:t>
                      </a:r>
                      <a:r>
                        <a:rPr lang="ru-RU" sz="13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час)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48333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D65213-E4C3-1C5D-1C52-F973A8DAAB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64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1836791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4">
                <a:lumMod val="20000"/>
                <a:lumOff val="80000"/>
              </a:schemeClr>
            </a:gs>
            <a:gs pos="95000">
              <a:schemeClr val="accent4">
                <a:lumMod val="20000"/>
                <a:lumOff val="80000"/>
              </a:schemeClr>
            </a:gs>
            <a:gs pos="9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-169252" y="53151"/>
            <a:ext cx="7131052" cy="5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</a:t>
            </a:r>
            <a:r>
              <a:rPr lang="ru-RU" b="1" spc="155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Развитие предпринимательства и туризма 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территории городского округа Семеновский 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Нижегородской области на 2019 – 2026 годы 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0390" y="1286350"/>
            <a:ext cx="369531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270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и обеспечение благоприятных условий для развития и повышения конкурентоспособности малого и среднего предпринимательства на территории городского округа Семеновский Нижегородской области, включая туризм, торговлю и НХП, повышение их роли в социально-экономическом развитии городского округа Семеновский Нижегородской области, стимулирование экономической активности субъектов малого и среднего предпринимательства </a:t>
            </a:r>
            <a:endParaRPr lang="ru-RU" sz="13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5815" y="1227250"/>
            <a:ext cx="3571680" cy="264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60">
              <a:spcBef>
                <a:spcPts val="85"/>
              </a:spcBef>
              <a:spcAft>
                <a:spcPts val="0"/>
              </a:spcAft>
              <a:tabLst>
                <a:tab pos="2970530" algn="l"/>
              </a:tabLst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Утверждена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9.11.2018 № 2645 "Об утверждении муниципальной</a:t>
            </a:r>
            <a:r>
              <a:rPr lang="ru-RU" sz="1400" spc="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400" spc="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Развитие предпринимательства и туризма на территории городского округа Семеновский Нижегородской области на 2019 – 2026 годы "</a:t>
            </a: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</a:t>
            </a:r>
            <a:r>
              <a:rPr lang="ru-RU" sz="1400" b="1" spc="5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заказчик-координатор</a:t>
            </a:r>
            <a:r>
              <a:rPr lang="ru-RU" sz="1400" b="1" spc="5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400" b="1" spc="5" dirty="0">
                <a:solidFill>
                  <a:srgbClr val="4F227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Администрация городского округа Семеновский Нижегородской области</a:t>
            </a:r>
          </a:p>
        </p:txBody>
      </p:sp>
      <p:grpSp>
        <p:nvGrpSpPr>
          <p:cNvPr id="9" name="Group 558"/>
          <p:cNvGrpSpPr>
            <a:grpSpLocks/>
          </p:cNvGrpSpPr>
          <p:nvPr/>
        </p:nvGrpSpPr>
        <p:grpSpPr bwMode="auto">
          <a:xfrm>
            <a:off x="3483817" y="3988612"/>
            <a:ext cx="3016885" cy="770322"/>
            <a:chOff x="5486" y="2089"/>
            <a:chExt cx="4751" cy="1188"/>
          </a:xfr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rgbClr val="F3FBFB"/>
              </a:gs>
              <a:gs pos="100000">
                <a:srgbClr val="F3FBFB"/>
              </a:gs>
              <a:gs pos="100000">
                <a:srgbClr val="F3FBFB"/>
              </a:gs>
              <a:gs pos="100000">
                <a:srgbClr val="F3FBFB"/>
              </a:gs>
              <a:gs pos="100000">
                <a:srgbClr val="F3FBFB"/>
              </a:gs>
              <a:gs pos="100000">
                <a:srgbClr val="F3FBFB"/>
              </a:gs>
            </a:gsLst>
            <a:lin ang="5400000" scaled="1"/>
          </a:gradFill>
        </p:grpSpPr>
        <p:sp>
          <p:nvSpPr>
            <p:cNvPr id="10" name="Freeform 564"/>
            <p:cNvSpPr>
              <a:spLocks/>
            </p:cNvSpPr>
            <p:nvPr/>
          </p:nvSpPr>
          <p:spPr bwMode="auto">
            <a:xfrm>
              <a:off x="5674" y="2140"/>
              <a:ext cx="864" cy="1118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Freeform 562"/>
            <p:cNvSpPr>
              <a:spLocks/>
            </p:cNvSpPr>
            <p:nvPr/>
          </p:nvSpPr>
          <p:spPr bwMode="auto">
            <a:xfrm>
              <a:off x="7429" y="2131"/>
              <a:ext cx="864" cy="1108"/>
            </a:xfrm>
            <a:custGeom>
              <a:avLst/>
              <a:gdLst>
                <a:gd name="T0" fmla="+- 0 8119 7399"/>
                <a:gd name="T1" fmla="*/ T0 w 864"/>
                <a:gd name="T2" fmla="+- 0 956 956"/>
                <a:gd name="T3" fmla="*/ 956 h 2306"/>
                <a:gd name="T4" fmla="+- 0 7543 7399"/>
                <a:gd name="T5" fmla="*/ T4 w 864"/>
                <a:gd name="T6" fmla="+- 0 956 956"/>
                <a:gd name="T7" fmla="*/ 956 h 2306"/>
                <a:gd name="T8" fmla="+- 0 7487 7399"/>
                <a:gd name="T9" fmla="*/ T8 w 864"/>
                <a:gd name="T10" fmla="+- 0 968 956"/>
                <a:gd name="T11" fmla="*/ 968 h 2306"/>
                <a:gd name="T12" fmla="+- 0 7441 7399"/>
                <a:gd name="T13" fmla="*/ T12 w 864"/>
                <a:gd name="T14" fmla="+- 0 999 956"/>
                <a:gd name="T15" fmla="*/ 999 h 2306"/>
                <a:gd name="T16" fmla="+- 0 7411 7399"/>
                <a:gd name="T17" fmla="*/ T16 w 864"/>
                <a:gd name="T18" fmla="+- 0 1044 956"/>
                <a:gd name="T19" fmla="*/ 1044 h 2306"/>
                <a:gd name="T20" fmla="+- 0 7399 7399"/>
                <a:gd name="T21" fmla="*/ T20 w 864"/>
                <a:gd name="T22" fmla="+- 0 1100 956"/>
                <a:gd name="T23" fmla="*/ 1100 h 2306"/>
                <a:gd name="T24" fmla="+- 0 7399 7399"/>
                <a:gd name="T25" fmla="*/ T24 w 864"/>
                <a:gd name="T26" fmla="+- 0 3118 956"/>
                <a:gd name="T27" fmla="*/ 3118 h 2306"/>
                <a:gd name="T28" fmla="+- 0 7411 7399"/>
                <a:gd name="T29" fmla="*/ T28 w 864"/>
                <a:gd name="T30" fmla="+- 0 3174 956"/>
                <a:gd name="T31" fmla="*/ 3174 h 2306"/>
                <a:gd name="T32" fmla="+- 0 7441 7399"/>
                <a:gd name="T33" fmla="*/ T32 w 864"/>
                <a:gd name="T34" fmla="+- 0 3220 956"/>
                <a:gd name="T35" fmla="*/ 3220 h 2306"/>
                <a:gd name="T36" fmla="+- 0 7487 7399"/>
                <a:gd name="T37" fmla="*/ T36 w 864"/>
                <a:gd name="T38" fmla="+- 0 3251 956"/>
                <a:gd name="T39" fmla="*/ 3251 h 2306"/>
                <a:gd name="T40" fmla="+- 0 7543 7399"/>
                <a:gd name="T41" fmla="*/ T40 w 864"/>
                <a:gd name="T42" fmla="+- 0 3262 956"/>
                <a:gd name="T43" fmla="*/ 3262 h 2306"/>
                <a:gd name="T44" fmla="+- 0 8119 7399"/>
                <a:gd name="T45" fmla="*/ T44 w 864"/>
                <a:gd name="T46" fmla="+- 0 3262 956"/>
                <a:gd name="T47" fmla="*/ 3262 h 2306"/>
                <a:gd name="T48" fmla="+- 0 8175 7399"/>
                <a:gd name="T49" fmla="*/ T48 w 864"/>
                <a:gd name="T50" fmla="+- 0 3251 956"/>
                <a:gd name="T51" fmla="*/ 3251 h 2306"/>
                <a:gd name="T52" fmla="+- 0 8221 7399"/>
                <a:gd name="T53" fmla="*/ T52 w 864"/>
                <a:gd name="T54" fmla="+- 0 3220 956"/>
                <a:gd name="T55" fmla="*/ 3220 h 2306"/>
                <a:gd name="T56" fmla="+- 0 8252 7399"/>
                <a:gd name="T57" fmla="*/ T56 w 864"/>
                <a:gd name="T58" fmla="+- 0 3174 956"/>
                <a:gd name="T59" fmla="*/ 3174 h 2306"/>
                <a:gd name="T60" fmla="+- 0 8263 7399"/>
                <a:gd name="T61" fmla="*/ T60 w 864"/>
                <a:gd name="T62" fmla="+- 0 3118 956"/>
                <a:gd name="T63" fmla="*/ 3118 h 2306"/>
                <a:gd name="T64" fmla="+- 0 8263 7399"/>
                <a:gd name="T65" fmla="*/ T64 w 864"/>
                <a:gd name="T66" fmla="+- 0 1100 956"/>
                <a:gd name="T67" fmla="*/ 1100 h 2306"/>
                <a:gd name="T68" fmla="+- 0 8252 7399"/>
                <a:gd name="T69" fmla="*/ T68 w 864"/>
                <a:gd name="T70" fmla="+- 0 1044 956"/>
                <a:gd name="T71" fmla="*/ 1044 h 2306"/>
                <a:gd name="T72" fmla="+- 0 8221 7399"/>
                <a:gd name="T73" fmla="*/ T72 w 864"/>
                <a:gd name="T74" fmla="+- 0 999 956"/>
                <a:gd name="T75" fmla="*/ 999 h 2306"/>
                <a:gd name="T76" fmla="+- 0 8175 7399"/>
                <a:gd name="T77" fmla="*/ T76 w 864"/>
                <a:gd name="T78" fmla="+- 0 968 956"/>
                <a:gd name="T79" fmla="*/ 968 h 2306"/>
                <a:gd name="T80" fmla="+- 0 8119 739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2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2" name="Freeform 560"/>
            <p:cNvSpPr>
              <a:spLocks/>
            </p:cNvSpPr>
            <p:nvPr/>
          </p:nvSpPr>
          <p:spPr bwMode="auto">
            <a:xfrm>
              <a:off x="9136" y="2089"/>
              <a:ext cx="864" cy="1127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cxnSp>
          <p:nvCxnSpPr>
            <p:cNvPr id="13" name="Line 559"/>
            <p:cNvCxnSpPr>
              <a:cxnSpLocks noChangeShapeType="1"/>
            </p:cNvCxnSpPr>
            <p:nvPr/>
          </p:nvCxnSpPr>
          <p:spPr bwMode="auto">
            <a:xfrm>
              <a:off x="5486" y="3277"/>
              <a:ext cx="4751" cy="0"/>
            </a:xfrm>
            <a:prstGeom prst="line">
              <a:avLst/>
            </a:prstGeom>
            <a:grpFill/>
            <a:ln w="9525">
              <a:solidFill>
                <a:srgbClr val="A50021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5" name="Прямоугольник 14"/>
          <p:cNvSpPr/>
          <p:nvPr/>
        </p:nvSpPr>
        <p:spPr>
          <a:xfrm>
            <a:off x="3607232" y="3696653"/>
            <a:ext cx="61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7,5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24548" y="3656466"/>
            <a:ext cx="61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7,5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56021" y="3639668"/>
            <a:ext cx="61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7,5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83817" y="4692031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94455" y="4695048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26130" y="4694287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567">
            <a:extLst>
              <a:ext uri="{FF2B5EF4-FFF2-40B4-BE49-F238E27FC236}">
                <a16:creationId xmlns:a16="http://schemas.microsoft.com/office/drawing/2014/main" id="{B2128DC1-4B10-2B28-853A-3141B428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86596" y="3570883"/>
            <a:ext cx="5164621" cy="130164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b="1" spc="135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b="1" spc="13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spc="-42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b="1" spc="-7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000" b="1" spc="-7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kumimoji="0" lang="ru-RU" sz="2800" b="1" i="0" u="none" strike="noStrike" kern="1200" cap="none" spc="-5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7,5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b="1" spc="-5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4645458-72A2-EFF1-FB81-1C6B91CD1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196936"/>
              </p:ext>
            </p:extLst>
          </p:nvPr>
        </p:nvGraphicFramePr>
        <p:xfrm>
          <a:off x="138738" y="5048377"/>
          <a:ext cx="6604000" cy="225318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817810">
                  <a:extLst>
                    <a:ext uri="{9D8B030D-6E8A-4147-A177-3AD203B41FA5}">
                      <a16:colId xmlns:a16="http://schemas.microsoft.com/office/drawing/2014/main" val="3496257158"/>
                    </a:ext>
                  </a:extLst>
                </a:gridCol>
                <a:gridCol w="786190">
                  <a:extLst>
                    <a:ext uri="{9D8B030D-6E8A-4147-A177-3AD203B41FA5}">
                      <a16:colId xmlns:a16="http://schemas.microsoft.com/office/drawing/2014/main" val="1727040697"/>
                    </a:ext>
                  </a:extLst>
                </a:gridCol>
              </a:tblGrid>
              <a:tr h="406322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Индикаторы</a:t>
                      </a:r>
                      <a:r>
                        <a:rPr lang="ru-RU" sz="1400" spc="17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достижения</a:t>
                      </a:r>
                      <a:r>
                        <a:rPr lang="ru-RU" sz="1400" spc="19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целей </a:t>
                      </a:r>
                      <a:r>
                        <a:rPr lang="ru-RU" sz="1400" spc="-29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программы: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66551"/>
                  </a:ext>
                </a:extLst>
              </a:tr>
              <a:tr h="373008">
                <a:tc>
                  <a:txBody>
                    <a:bodyPr/>
                    <a:lstStyle/>
                    <a:p>
                      <a:pPr marR="62865" algn="l">
                        <a:lnSpc>
                          <a:spcPct val="98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работников малых предприятий (</a:t>
                      </a:r>
                      <a:r>
                        <a:rPr lang="ru-RU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тыс.чел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9307"/>
                  </a:ext>
                </a:extLst>
              </a:tr>
              <a:tr h="270144">
                <a:tc>
                  <a:txBody>
                    <a:bodyPr/>
                    <a:lstStyle/>
                    <a:p>
                      <a:pPr algn="l">
                        <a:lnSpc>
                          <a:spcPts val="133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малых предприятий (</a:t>
                      </a:r>
                      <a:r>
                        <a:rPr lang="ru-RU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940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3135386"/>
                  </a:ext>
                </a:extLst>
              </a:tr>
              <a:tr h="590238">
                <a:tc>
                  <a:txBody>
                    <a:bodyPr/>
                    <a:lstStyle/>
                    <a:p>
                      <a:pPr marL="113665" marR="85725" indent="-30480" algn="l">
                        <a:lnSpc>
                          <a:spcPct val="101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tabLst>
                          <a:tab pos="880110" algn="l"/>
                          <a:tab pos="1048385" algn="l"/>
                          <a:tab pos="1725930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удовлетворенности граждан городского округа Семеновский Нижегородской области качеством предоставления туристских услуг 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,%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986719"/>
                  </a:ext>
                </a:extLst>
              </a:tr>
              <a:tr h="590238">
                <a:tc>
                  <a:txBody>
                    <a:bodyPr/>
                    <a:lstStyle/>
                    <a:p>
                      <a:pPr marL="113665" marR="85725" indent="-30480" algn="l">
                        <a:lnSpc>
                          <a:spcPct val="101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tabLst>
                          <a:tab pos="880110" algn="l"/>
                          <a:tab pos="1048385" algn="l"/>
                          <a:tab pos="1725930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Оборот малых и средних предприятий (</a:t>
                      </a:r>
                      <a:r>
                        <a:rPr lang="ru-RU" sz="1300" dirty="0" err="1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.)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4 550,0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1962355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A0AE880-F8F4-ACFD-FD86-850F3D388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530345"/>
              </p:ext>
            </p:extLst>
          </p:nvPr>
        </p:nvGraphicFramePr>
        <p:xfrm>
          <a:off x="89348" y="7010400"/>
          <a:ext cx="6636540" cy="201646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636540">
                  <a:extLst>
                    <a:ext uri="{9D8B030D-6E8A-4147-A177-3AD203B41FA5}">
                      <a16:colId xmlns:a16="http://schemas.microsoft.com/office/drawing/2014/main" val="2398804571"/>
                    </a:ext>
                  </a:extLst>
                </a:gridCol>
              </a:tblGrid>
              <a:tr h="446514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непосредственных результатов Программы: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82140"/>
                  </a:ext>
                </a:extLst>
              </a:tr>
              <a:tr h="392578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субъектов МСП, получивших поддержку в виде грантов(</a:t>
                      </a:r>
                      <a:r>
                        <a:rPr lang="ru-RU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               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2896592"/>
                  </a:ext>
                </a:extLst>
              </a:tr>
              <a:tr h="572837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300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услуг, оказанных организациями инфраструктуры                                                                                поддержки субъектов малого и среднего предпринимательства (ед.)                 4 450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877785"/>
                  </a:ext>
                </a:extLst>
              </a:tr>
              <a:tr h="604534">
                <a:tc>
                  <a:txBody>
                    <a:bodyPr/>
                    <a:lstStyle/>
                    <a:p>
                      <a:pPr marL="46355" marR="40005" algn="l">
                        <a:lnSpc>
                          <a:spcPct val="101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913765" algn="l"/>
                          <a:tab pos="148653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выставок- ярмарок по реализации продукции нижегородских товаропроизводителей «Покупайте нижегородское»(ед.)                                       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48333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B7EA1A-A897-2CB5-FEA6-FB7A9975D2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65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4264730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-171702" y="169949"/>
            <a:ext cx="7131052" cy="5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</a:t>
            </a:r>
            <a:r>
              <a:rPr lang="ru-RU" b="1" spc="15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Обеспечение жильем молодых семей на территории городского округа Семеновский Нижегородской области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период 2015 - 2025 годов"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3027" y="1316193"/>
            <a:ext cx="369531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14960">
              <a:lnSpc>
                <a:spcPts val="127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Государственная поддержка молодых семей проживающих на территории городского округа Семеновский Нижегородской области в решении жилищной проблемы</a:t>
            </a: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5429" y="1249439"/>
            <a:ext cx="3571680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60">
              <a:spcBef>
                <a:spcPts val="85"/>
              </a:spcBef>
              <a:spcAft>
                <a:spcPts val="0"/>
              </a:spcAft>
              <a:tabLst>
                <a:tab pos="2970530" algn="l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Утверждена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09245">
              <a:lnSpc>
                <a:spcPts val="1325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</a:t>
            </a:r>
            <a:r>
              <a:rPr lang="ru-RU" sz="1400" spc="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</a:t>
            </a:r>
            <a:r>
              <a:rPr lang="ru-RU" sz="1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31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.12.2010 № 222 "Об утверждении муниципальной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400" spc="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Обеспечение жильем молодых семей на территории городского округа Семеновский Нижегородской области на период 2015 - 2025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гг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</a:t>
            </a:r>
          </a:p>
        </p:txBody>
      </p:sp>
      <p:grpSp>
        <p:nvGrpSpPr>
          <p:cNvPr id="9" name="Group 558"/>
          <p:cNvGrpSpPr>
            <a:grpSpLocks/>
          </p:cNvGrpSpPr>
          <p:nvPr/>
        </p:nvGrpSpPr>
        <p:grpSpPr bwMode="auto">
          <a:xfrm>
            <a:off x="3695209" y="3607974"/>
            <a:ext cx="3016885" cy="1019963"/>
            <a:chOff x="5486" y="1704"/>
            <a:chExt cx="4751" cy="1573"/>
          </a:xfrm>
          <a:solidFill>
            <a:srgbClr val="4F2270"/>
          </a:solidFill>
        </p:grpSpPr>
        <p:sp>
          <p:nvSpPr>
            <p:cNvPr id="10" name="Freeform 564"/>
            <p:cNvSpPr>
              <a:spLocks/>
            </p:cNvSpPr>
            <p:nvPr/>
          </p:nvSpPr>
          <p:spPr bwMode="auto">
            <a:xfrm>
              <a:off x="5674" y="2140"/>
              <a:ext cx="864" cy="1118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Freeform 562"/>
            <p:cNvSpPr>
              <a:spLocks/>
            </p:cNvSpPr>
            <p:nvPr/>
          </p:nvSpPr>
          <p:spPr bwMode="auto">
            <a:xfrm>
              <a:off x="7429" y="1822"/>
              <a:ext cx="864" cy="1455"/>
            </a:xfrm>
            <a:custGeom>
              <a:avLst/>
              <a:gdLst>
                <a:gd name="T0" fmla="+- 0 8119 7399"/>
                <a:gd name="T1" fmla="*/ T0 w 864"/>
                <a:gd name="T2" fmla="+- 0 956 956"/>
                <a:gd name="T3" fmla="*/ 956 h 2306"/>
                <a:gd name="T4" fmla="+- 0 7543 7399"/>
                <a:gd name="T5" fmla="*/ T4 w 864"/>
                <a:gd name="T6" fmla="+- 0 956 956"/>
                <a:gd name="T7" fmla="*/ 956 h 2306"/>
                <a:gd name="T8" fmla="+- 0 7487 7399"/>
                <a:gd name="T9" fmla="*/ T8 w 864"/>
                <a:gd name="T10" fmla="+- 0 968 956"/>
                <a:gd name="T11" fmla="*/ 968 h 2306"/>
                <a:gd name="T12" fmla="+- 0 7441 7399"/>
                <a:gd name="T13" fmla="*/ T12 w 864"/>
                <a:gd name="T14" fmla="+- 0 999 956"/>
                <a:gd name="T15" fmla="*/ 999 h 2306"/>
                <a:gd name="T16" fmla="+- 0 7411 7399"/>
                <a:gd name="T17" fmla="*/ T16 w 864"/>
                <a:gd name="T18" fmla="+- 0 1044 956"/>
                <a:gd name="T19" fmla="*/ 1044 h 2306"/>
                <a:gd name="T20" fmla="+- 0 7399 7399"/>
                <a:gd name="T21" fmla="*/ T20 w 864"/>
                <a:gd name="T22" fmla="+- 0 1100 956"/>
                <a:gd name="T23" fmla="*/ 1100 h 2306"/>
                <a:gd name="T24" fmla="+- 0 7399 7399"/>
                <a:gd name="T25" fmla="*/ T24 w 864"/>
                <a:gd name="T26" fmla="+- 0 3118 956"/>
                <a:gd name="T27" fmla="*/ 3118 h 2306"/>
                <a:gd name="T28" fmla="+- 0 7411 7399"/>
                <a:gd name="T29" fmla="*/ T28 w 864"/>
                <a:gd name="T30" fmla="+- 0 3174 956"/>
                <a:gd name="T31" fmla="*/ 3174 h 2306"/>
                <a:gd name="T32" fmla="+- 0 7441 7399"/>
                <a:gd name="T33" fmla="*/ T32 w 864"/>
                <a:gd name="T34" fmla="+- 0 3220 956"/>
                <a:gd name="T35" fmla="*/ 3220 h 2306"/>
                <a:gd name="T36" fmla="+- 0 7487 7399"/>
                <a:gd name="T37" fmla="*/ T36 w 864"/>
                <a:gd name="T38" fmla="+- 0 3251 956"/>
                <a:gd name="T39" fmla="*/ 3251 h 2306"/>
                <a:gd name="T40" fmla="+- 0 7543 7399"/>
                <a:gd name="T41" fmla="*/ T40 w 864"/>
                <a:gd name="T42" fmla="+- 0 3262 956"/>
                <a:gd name="T43" fmla="*/ 3262 h 2306"/>
                <a:gd name="T44" fmla="+- 0 8119 7399"/>
                <a:gd name="T45" fmla="*/ T44 w 864"/>
                <a:gd name="T46" fmla="+- 0 3262 956"/>
                <a:gd name="T47" fmla="*/ 3262 h 2306"/>
                <a:gd name="T48" fmla="+- 0 8175 7399"/>
                <a:gd name="T49" fmla="*/ T48 w 864"/>
                <a:gd name="T50" fmla="+- 0 3251 956"/>
                <a:gd name="T51" fmla="*/ 3251 h 2306"/>
                <a:gd name="T52" fmla="+- 0 8221 7399"/>
                <a:gd name="T53" fmla="*/ T52 w 864"/>
                <a:gd name="T54" fmla="+- 0 3220 956"/>
                <a:gd name="T55" fmla="*/ 3220 h 2306"/>
                <a:gd name="T56" fmla="+- 0 8252 7399"/>
                <a:gd name="T57" fmla="*/ T56 w 864"/>
                <a:gd name="T58" fmla="+- 0 3174 956"/>
                <a:gd name="T59" fmla="*/ 3174 h 2306"/>
                <a:gd name="T60" fmla="+- 0 8263 7399"/>
                <a:gd name="T61" fmla="*/ T60 w 864"/>
                <a:gd name="T62" fmla="+- 0 3118 956"/>
                <a:gd name="T63" fmla="*/ 3118 h 2306"/>
                <a:gd name="T64" fmla="+- 0 8263 7399"/>
                <a:gd name="T65" fmla="*/ T64 w 864"/>
                <a:gd name="T66" fmla="+- 0 1100 956"/>
                <a:gd name="T67" fmla="*/ 1100 h 2306"/>
                <a:gd name="T68" fmla="+- 0 8252 7399"/>
                <a:gd name="T69" fmla="*/ T68 w 864"/>
                <a:gd name="T70" fmla="+- 0 1044 956"/>
                <a:gd name="T71" fmla="*/ 1044 h 2306"/>
                <a:gd name="T72" fmla="+- 0 8221 7399"/>
                <a:gd name="T73" fmla="*/ T72 w 864"/>
                <a:gd name="T74" fmla="+- 0 999 956"/>
                <a:gd name="T75" fmla="*/ 999 h 2306"/>
                <a:gd name="T76" fmla="+- 0 8175 7399"/>
                <a:gd name="T77" fmla="*/ T76 w 864"/>
                <a:gd name="T78" fmla="+- 0 968 956"/>
                <a:gd name="T79" fmla="*/ 968 h 2306"/>
                <a:gd name="T80" fmla="+- 0 8119 739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2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560"/>
            <p:cNvSpPr>
              <a:spLocks/>
            </p:cNvSpPr>
            <p:nvPr/>
          </p:nvSpPr>
          <p:spPr bwMode="auto">
            <a:xfrm>
              <a:off x="9143" y="1704"/>
              <a:ext cx="864" cy="1554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cxnSp>
          <p:nvCxnSpPr>
            <p:cNvPr id="13" name="Line 559"/>
            <p:cNvCxnSpPr>
              <a:cxnSpLocks noChangeShapeType="1"/>
            </p:cNvCxnSpPr>
            <p:nvPr/>
          </p:nvCxnSpPr>
          <p:spPr bwMode="auto">
            <a:xfrm>
              <a:off x="5486" y="3277"/>
              <a:ext cx="4751" cy="0"/>
            </a:xfrm>
            <a:prstGeom prst="line">
              <a:avLst/>
            </a:prstGeom>
            <a:grpFill/>
            <a:ln w="9525">
              <a:solidFill>
                <a:schemeClr val="tx2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5" name="Прямоугольник 14"/>
          <p:cNvSpPr/>
          <p:nvPr/>
        </p:nvSpPr>
        <p:spPr>
          <a:xfrm>
            <a:off x="3734430" y="3391905"/>
            <a:ext cx="672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9,1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24992" y="3239575"/>
            <a:ext cx="844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10,6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46499" y="3219215"/>
            <a:ext cx="844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10,8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01623" y="4618686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2490" y="4615618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13247" y="4615618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567">
            <a:extLst>
              <a:ext uri="{FF2B5EF4-FFF2-40B4-BE49-F238E27FC236}">
                <a16:creationId xmlns:a16="http://schemas.microsoft.com/office/drawing/2014/main" id="{B2128DC1-4B10-2B28-853A-3141B428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9254" y="3315273"/>
            <a:ext cx="5164621" cy="130164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b="1" spc="13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b="1" spc="13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spc="-42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b="1" spc="-7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000" b="1" spc="-7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en-US" sz="2000" b="1" spc="-5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9,1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b="1" spc="-5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4645458-72A2-EFF1-FB81-1C6B91CD1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2805"/>
              </p:ext>
            </p:extLst>
          </p:nvPr>
        </p:nvGraphicFramePr>
        <p:xfrm>
          <a:off x="117224" y="4984950"/>
          <a:ext cx="6636540" cy="231925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846476">
                  <a:extLst>
                    <a:ext uri="{9D8B030D-6E8A-4147-A177-3AD203B41FA5}">
                      <a16:colId xmlns:a16="http://schemas.microsoft.com/office/drawing/2014/main" val="3496257158"/>
                    </a:ext>
                  </a:extLst>
                </a:gridCol>
                <a:gridCol w="790064">
                  <a:extLst>
                    <a:ext uri="{9D8B030D-6E8A-4147-A177-3AD203B41FA5}">
                      <a16:colId xmlns:a16="http://schemas.microsoft.com/office/drawing/2014/main" val="172704069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Индикаторы</a:t>
                      </a:r>
                      <a:r>
                        <a:rPr lang="ru-RU" sz="1400" spc="17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достижения</a:t>
                      </a:r>
                      <a:r>
                        <a:rPr lang="ru-RU" sz="1400" spc="19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целей </a:t>
                      </a:r>
                      <a:r>
                        <a:rPr lang="ru-RU" sz="1400" spc="-29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программы: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66551"/>
                  </a:ext>
                </a:extLst>
              </a:tr>
              <a:tr h="1263450">
                <a:tc>
                  <a:txBody>
                    <a:bodyPr/>
                    <a:lstStyle/>
                    <a:p>
                      <a:pPr marR="62865" algn="l">
                        <a:lnSpc>
                          <a:spcPct val="98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помещения, в общем количестве молодых семей, нуждающихся в улучшении жилищных условий по состоянию на 1 января 2015 года (%)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249307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algn="l">
                        <a:lnSpc>
                          <a:spcPts val="133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313538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A0AE880-F8F4-ACFD-FD86-850F3D388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940333"/>
              </p:ext>
            </p:extLst>
          </p:nvPr>
        </p:nvGraphicFramePr>
        <p:xfrm>
          <a:off x="117224" y="6839384"/>
          <a:ext cx="6652810" cy="194713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652810">
                  <a:extLst>
                    <a:ext uri="{9D8B030D-6E8A-4147-A177-3AD203B41FA5}">
                      <a16:colId xmlns:a16="http://schemas.microsoft.com/office/drawing/2014/main" val="2398804571"/>
                    </a:ext>
                  </a:extLst>
                </a:gridCol>
              </a:tblGrid>
              <a:tr h="771251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непосредственных результатов Программы: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82140"/>
                  </a:ext>
                </a:extLst>
              </a:tr>
              <a:tr h="1175886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семей, получивших свидетельства о праве                                                                        на получение социальной выплаты на приобретение                                                               12 (строительство) жилого помещения (семей)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6592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AD90513-B61F-BF49-2B3D-20918F650FD6}"/>
              </a:ext>
            </a:extLst>
          </p:cNvPr>
          <p:cNvSpPr txBox="1"/>
          <p:nvPr/>
        </p:nvSpPr>
        <p:spPr>
          <a:xfrm>
            <a:off x="-171702" y="2603621"/>
            <a:ext cx="392926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245" marR="0" lvl="0" indent="0" algn="l" defTabSz="914400" rtl="0" eaLnBrk="1" fontAlgn="auto" latinLnBrk="0" hangingPunct="1">
              <a:lnSpc>
                <a:spcPts val="1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Муниципальный</a:t>
            </a:r>
            <a:r>
              <a:rPr kumimoji="0" lang="ru-RU" sz="1600" b="1" i="0" u="none" strike="noStrike" kern="1200" cap="none" spc="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заказчик-координатор</a:t>
            </a:r>
            <a:r>
              <a:rPr kumimoji="0" lang="ru-RU" sz="1600" b="1" i="0" u="none" strike="noStrike" kern="1200" cap="none" spc="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Администрация городского округа Семеновский Нижегородской области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E489E1-4CE3-0EFF-318C-FC0B91E941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66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963214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-171702" y="169948"/>
            <a:ext cx="7131052" cy="91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жилищно-коммунального хозяйства и инфраструктуры городского округа Семеновский»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3448" y="1161477"/>
            <a:ext cx="3695311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245">
              <a:lnSpc>
                <a:spcPts val="1565"/>
              </a:lnSpc>
              <a:spcBef>
                <a:spcPts val="605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600" b="1" spc="1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</a:p>
          <a:p>
            <a:pPr marL="314960">
              <a:lnSpc>
                <a:spcPts val="127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жилищно-коммунального хозяйства и инфраструктуры городского округа Семеновский и приведение к нормативным показателям, обеспечивающим комфортное проживание жителей</a:t>
            </a: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67050" y="1111118"/>
            <a:ext cx="3571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60">
              <a:spcBef>
                <a:spcPts val="85"/>
              </a:spcBef>
              <a:spcAft>
                <a:spcPts val="0"/>
              </a:spcAft>
              <a:tabLst>
                <a:tab pos="2970530" algn="l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Утверждена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558"/>
          <p:cNvGrpSpPr>
            <a:grpSpLocks/>
          </p:cNvGrpSpPr>
          <p:nvPr/>
        </p:nvGrpSpPr>
        <p:grpSpPr bwMode="auto">
          <a:xfrm>
            <a:off x="3695209" y="3278577"/>
            <a:ext cx="3016885" cy="1349360"/>
            <a:chOff x="5486" y="1196"/>
            <a:chExt cx="4751" cy="2081"/>
          </a:xfrm>
          <a:solidFill>
            <a:srgbClr val="4F2270"/>
          </a:solidFill>
        </p:grpSpPr>
        <p:sp>
          <p:nvSpPr>
            <p:cNvPr id="10" name="Freeform 564"/>
            <p:cNvSpPr>
              <a:spLocks/>
            </p:cNvSpPr>
            <p:nvPr/>
          </p:nvSpPr>
          <p:spPr bwMode="auto">
            <a:xfrm>
              <a:off x="5674" y="1704"/>
              <a:ext cx="864" cy="1554"/>
            </a:xfrm>
            <a:custGeom>
              <a:avLst/>
              <a:gdLst>
                <a:gd name="T0" fmla="+- 0 6399 5679"/>
                <a:gd name="T1" fmla="*/ T0 w 864"/>
                <a:gd name="T2" fmla="+- 0 578 578"/>
                <a:gd name="T3" fmla="*/ 578 h 2685"/>
                <a:gd name="T4" fmla="+- 0 5823 5679"/>
                <a:gd name="T5" fmla="*/ T4 w 864"/>
                <a:gd name="T6" fmla="+- 0 578 578"/>
                <a:gd name="T7" fmla="*/ 578 h 2685"/>
                <a:gd name="T8" fmla="+- 0 5767 5679"/>
                <a:gd name="T9" fmla="*/ T8 w 864"/>
                <a:gd name="T10" fmla="+- 0 589 578"/>
                <a:gd name="T11" fmla="*/ 589 h 2685"/>
                <a:gd name="T12" fmla="+- 0 5721 5679"/>
                <a:gd name="T13" fmla="*/ T12 w 864"/>
                <a:gd name="T14" fmla="+- 0 620 578"/>
                <a:gd name="T15" fmla="*/ 620 h 2685"/>
                <a:gd name="T16" fmla="+- 0 5690 5679"/>
                <a:gd name="T17" fmla="*/ T16 w 864"/>
                <a:gd name="T18" fmla="+- 0 666 578"/>
                <a:gd name="T19" fmla="*/ 666 h 2685"/>
                <a:gd name="T20" fmla="+- 0 5679 5679"/>
                <a:gd name="T21" fmla="*/ T20 w 864"/>
                <a:gd name="T22" fmla="+- 0 722 578"/>
                <a:gd name="T23" fmla="*/ 722 h 2685"/>
                <a:gd name="T24" fmla="+- 0 5679 5679"/>
                <a:gd name="T25" fmla="*/ T24 w 864"/>
                <a:gd name="T26" fmla="+- 0 3118 578"/>
                <a:gd name="T27" fmla="*/ 3118 h 2685"/>
                <a:gd name="T28" fmla="+- 0 5690 5679"/>
                <a:gd name="T29" fmla="*/ T28 w 864"/>
                <a:gd name="T30" fmla="+- 0 3174 578"/>
                <a:gd name="T31" fmla="*/ 3174 h 2685"/>
                <a:gd name="T32" fmla="+- 0 5721 5679"/>
                <a:gd name="T33" fmla="*/ T32 w 864"/>
                <a:gd name="T34" fmla="+- 0 3220 578"/>
                <a:gd name="T35" fmla="*/ 3220 h 2685"/>
                <a:gd name="T36" fmla="+- 0 5767 5679"/>
                <a:gd name="T37" fmla="*/ T36 w 864"/>
                <a:gd name="T38" fmla="+- 0 3251 578"/>
                <a:gd name="T39" fmla="*/ 3251 h 2685"/>
                <a:gd name="T40" fmla="+- 0 5823 5679"/>
                <a:gd name="T41" fmla="*/ T40 w 864"/>
                <a:gd name="T42" fmla="+- 0 3262 578"/>
                <a:gd name="T43" fmla="*/ 3262 h 2685"/>
                <a:gd name="T44" fmla="+- 0 6399 5679"/>
                <a:gd name="T45" fmla="*/ T44 w 864"/>
                <a:gd name="T46" fmla="+- 0 3262 578"/>
                <a:gd name="T47" fmla="*/ 3262 h 2685"/>
                <a:gd name="T48" fmla="+- 0 6455 5679"/>
                <a:gd name="T49" fmla="*/ T48 w 864"/>
                <a:gd name="T50" fmla="+- 0 3251 578"/>
                <a:gd name="T51" fmla="*/ 3251 h 2685"/>
                <a:gd name="T52" fmla="+- 0 6500 5679"/>
                <a:gd name="T53" fmla="*/ T52 w 864"/>
                <a:gd name="T54" fmla="+- 0 3220 578"/>
                <a:gd name="T55" fmla="*/ 3220 h 2685"/>
                <a:gd name="T56" fmla="+- 0 6531 5679"/>
                <a:gd name="T57" fmla="*/ T56 w 864"/>
                <a:gd name="T58" fmla="+- 0 3174 578"/>
                <a:gd name="T59" fmla="*/ 3174 h 2685"/>
                <a:gd name="T60" fmla="+- 0 6543 5679"/>
                <a:gd name="T61" fmla="*/ T60 w 864"/>
                <a:gd name="T62" fmla="+- 0 3118 578"/>
                <a:gd name="T63" fmla="*/ 3118 h 2685"/>
                <a:gd name="T64" fmla="+- 0 6543 5679"/>
                <a:gd name="T65" fmla="*/ T64 w 864"/>
                <a:gd name="T66" fmla="+- 0 722 578"/>
                <a:gd name="T67" fmla="*/ 722 h 2685"/>
                <a:gd name="T68" fmla="+- 0 6531 5679"/>
                <a:gd name="T69" fmla="*/ T68 w 864"/>
                <a:gd name="T70" fmla="+- 0 666 578"/>
                <a:gd name="T71" fmla="*/ 666 h 2685"/>
                <a:gd name="T72" fmla="+- 0 6500 5679"/>
                <a:gd name="T73" fmla="*/ T72 w 864"/>
                <a:gd name="T74" fmla="+- 0 620 578"/>
                <a:gd name="T75" fmla="*/ 620 h 2685"/>
                <a:gd name="T76" fmla="+- 0 6455 5679"/>
                <a:gd name="T77" fmla="*/ T76 w 864"/>
                <a:gd name="T78" fmla="+- 0 589 578"/>
                <a:gd name="T79" fmla="*/ 589 h 2685"/>
                <a:gd name="T80" fmla="+- 0 6399 5679"/>
                <a:gd name="T81" fmla="*/ T80 w 864"/>
                <a:gd name="T82" fmla="+- 0 578 578"/>
                <a:gd name="T83" fmla="*/ 578 h 26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685">
                  <a:moveTo>
                    <a:pt x="720" y="0"/>
                  </a:moveTo>
                  <a:lnTo>
                    <a:pt x="144" y="0"/>
                  </a:lnTo>
                  <a:lnTo>
                    <a:pt x="88" y="11"/>
                  </a:lnTo>
                  <a:lnTo>
                    <a:pt x="42" y="42"/>
                  </a:lnTo>
                  <a:lnTo>
                    <a:pt x="11" y="88"/>
                  </a:lnTo>
                  <a:lnTo>
                    <a:pt x="0" y="144"/>
                  </a:lnTo>
                  <a:lnTo>
                    <a:pt x="0" y="2540"/>
                  </a:lnTo>
                  <a:lnTo>
                    <a:pt x="11" y="2596"/>
                  </a:lnTo>
                  <a:lnTo>
                    <a:pt x="42" y="2642"/>
                  </a:lnTo>
                  <a:lnTo>
                    <a:pt x="88" y="2673"/>
                  </a:lnTo>
                  <a:lnTo>
                    <a:pt x="144" y="2684"/>
                  </a:lnTo>
                  <a:lnTo>
                    <a:pt x="720" y="2684"/>
                  </a:lnTo>
                  <a:lnTo>
                    <a:pt x="776" y="2673"/>
                  </a:lnTo>
                  <a:lnTo>
                    <a:pt x="821" y="2642"/>
                  </a:lnTo>
                  <a:lnTo>
                    <a:pt x="852" y="2596"/>
                  </a:lnTo>
                  <a:lnTo>
                    <a:pt x="864" y="2540"/>
                  </a:lnTo>
                  <a:lnTo>
                    <a:pt x="864" y="144"/>
                  </a:lnTo>
                  <a:lnTo>
                    <a:pt x="852" y="88"/>
                  </a:lnTo>
                  <a:lnTo>
                    <a:pt x="821" y="42"/>
                  </a:lnTo>
                  <a:lnTo>
                    <a:pt x="776" y="1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Freeform 562"/>
            <p:cNvSpPr>
              <a:spLocks/>
            </p:cNvSpPr>
            <p:nvPr/>
          </p:nvSpPr>
          <p:spPr bwMode="auto">
            <a:xfrm>
              <a:off x="7429" y="1822"/>
              <a:ext cx="864" cy="1455"/>
            </a:xfrm>
            <a:custGeom>
              <a:avLst/>
              <a:gdLst>
                <a:gd name="T0" fmla="+- 0 8119 7399"/>
                <a:gd name="T1" fmla="*/ T0 w 864"/>
                <a:gd name="T2" fmla="+- 0 956 956"/>
                <a:gd name="T3" fmla="*/ 956 h 2306"/>
                <a:gd name="T4" fmla="+- 0 7543 7399"/>
                <a:gd name="T5" fmla="*/ T4 w 864"/>
                <a:gd name="T6" fmla="+- 0 956 956"/>
                <a:gd name="T7" fmla="*/ 956 h 2306"/>
                <a:gd name="T8" fmla="+- 0 7487 7399"/>
                <a:gd name="T9" fmla="*/ T8 w 864"/>
                <a:gd name="T10" fmla="+- 0 968 956"/>
                <a:gd name="T11" fmla="*/ 968 h 2306"/>
                <a:gd name="T12" fmla="+- 0 7441 7399"/>
                <a:gd name="T13" fmla="*/ T12 w 864"/>
                <a:gd name="T14" fmla="+- 0 999 956"/>
                <a:gd name="T15" fmla="*/ 999 h 2306"/>
                <a:gd name="T16" fmla="+- 0 7411 7399"/>
                <a:gd name="T17" fmla="*/ T16 w 864"/>
                <a:gd name="T18" fmla="+- 0 1044 956"/>
                <a:gd name="T19" fmla="*/ 1044 h 2306"/>
                <a:gd name="T20" fmla="+- 0 7399 7399"/>
                <a:gd name="T21" fmla="*/ T20 w 864"/>
                <a:gd name="T22" fmla="+- 0 1100 956"/>
                <a:gd name="T23" fmla="*/ 1100 h 2306"/>
                <a:gd name="T24" fmla="+- 0 7399 7399"/>
                <a:gd name="T25" fmla="*/ T24 w 864"/>
                <a:gd name="T26" fmla="+- 0 3118 956"/>
                <a:gd name="T27" fmla="*/ 3118 h 2306"/>
                <a:gd name="T28" fmla="+- 0 7411 7399"/>
                <a:gd name="T29" fmla="*/ T28 w 864"/>
                <a:gd name="T30" fmla="+- 0 3174 956"/>
                <a:gd name="T31" fmla="*/ 3174 h 2306"/>
                <a:gd name="T32" fmla="+- 0 7441 7399"/>
                <a:gd name="T33" fmla="*/ T32 w 864"/>
                <a:gd name="T34" fmla="+- 0 3220 956"/>
                <a:gd name="T35" fmla="*/ 3220 h 2306"/>
                <a:gd name="T36" fmla="+- 0 7487 7399"/>
                <a:gd name="T37" fmla="*/ T36 w 864"/>
                <a:gd name="T38" fmla="+- 0 3251 956"/>
                <a:gd name="T39" fmla="*/ 3251 h 2306"/>
                <a:gd name="T40" fmla="+- 0 7543 7399"/>
                <a:gd name="T41" fmla="*/ T40 w 864"/>
                <a:gd name="T42" fmla="+- 0 3262 956"/>
                <a:gd name="T43" fmla="*/ 3262 h 2306"/>
                <a:gd name="T44" fmla="+- 0 8119 7399"/>
                <a:gd name="T45" fmla="*/ T44 w 864"/>
                <a:gd name="T46" fmla="+- 0 3262 956"/>
                <a:gd name="T47" fmla="*/ 3262 h 2306"/>
                <a:gd name="T48" fmla="+- 0 8175 7399"/>
                <a:gd name="T49" fmla="*/ T48 w 864"/>
                <a:gd name="T50" fmla="+- 0 3251 956"/>
                <a:gd name="T51" fmla="*/ 3251 h 2306"/>
                <a:gd name="T52" fmla="+- 0 8221 7399"/>
                <a:gd name="T53" fmla="*/ T52 w 864"/>
                <a:gd name="T54" fmla="+- 0 3220 956"/>
                <a:gd name="T55" fmla="*/ 3220 h 2306"/>
                <a:gd name="T56" fmla="+- 0 8252 7399"/>
                <a:gd name="T57" fmla="*/ T56 w 864"/>
                <a:gd name="T58" fmla="+- 0 3174 956"/>
                <a:gd name="T59" fmla="*/ 3174 h 2306"/>
                <a:gd name="T60" fmla="+- 0 8263 7399"/>
                <a:gd name="T61" fmla="*/ T60 w 864"/>
                <a:gd name="T62" fmla="+- 0 3118 956"/>
                <a:gd name="T63" fmla="*/ 3118 h 2306"/>
                <a:gd name="T64" fmla="+- 0 8263 7399"/>
                <a:gd name="T65" fmla="*/ T64 w 864"/>
                <a:gd name="T66" fmla="+- 0 1100 956"/>
                <a:gd name="T67" fmla="*/ 1100 h 2306"/>
                <a:gd name="T68" fmla="+- 0 8252 7399"/>
                <a:gd name="T69" fmla="*/ T68 w 864"/>
                <a:gd name="T70" fmla="+- 0 1044 956"/>
                <a:gd name="T71" fmla="*/ 1044 h 2306"/>
                <a:gd name="T72" fmla="+- 0 8221 7399"/>
                <a:gd name="T73" fmla="*/ T72 w 864"/>
                <a:gd name="T74" fmla="+- 0 999 956"/>
                <a:gd name="T75" fmla="*/ 999 h 2306"/>
                <a:gd name="T76" fmla="+- 0 8175 7399"/>
                <a:gd name="T77" fmla="*/ T76 w 864"/>
                <a:gd name="T78" fmla="+- 0 968 956"/>
                <a:gd name="T79" fmla="*/ 968 h 2306"/>
                <a:gd name="T80" fmla="+- 0 8119 739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2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2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560"/>
            <p:cNvSpPr>
              <a:spLocks/>
            </p:cNvSpPr>
            <p:nvPr/>
          </p:nvSpPr>
          <p:spPr bwMode="auto">
            <a:xfrm>
              <a:off x="9143" y="1196"/>
              <a:ext cx="864" cy="2062"/>
            </a:xfrm>
            <a:custGeom>
              <a:avLst/>
              <a:gdLst>
                <a:gd name="T0" fmla="+- 0 9839 9119"/>
                <a:gd name="T1" fmla="*/ T0 w 864"/>
                <a:gd name="T2" fmla="+- 0 956 956"/>
                <a:gd name="T3" fmla="*/ 956 h 2306"/>
                <a:gd name="T4" fmla="+- 0 9263 9119"/>
                <a:gd name="T5" fmla="*/ T4 w 864"/>
                <a:gd name="T6" fmla="+- 0 956 956"/>
                <a:gd name="T7" fmla="*/ 956 h 2306"/>
                <a:gd name="T8" fmla="+- 0 9207 9119"/>
                <a:gd name="T9" fmla="*/ T8 w 864"/>
                <a:gd name="T10" fmla="+- 0 968 956"/>
                <a:gd name="T11" fmla="*/ 968 h 2306"/>
                <a:gd name="T12" fmla="+- 0 9162 9119"/>
                <a:gd name="T13" fmla="*/ T12 w 864"/>
                <a:gd name="T14" fmla="+- 0 999 956"/>
                <a:gd name="T15" fmla="*/ 999 h 2306"/>
                <a:gd name="T16" fmla="+- 0 9131 9119"/>
                <a:gd name="T17" fmla="*/ T16 w 864"/>
                <a:gd name="T18" fmla="+- 0 1044 956"/>
                <a:gd name="T19" fmla="*/ 1044 h 2306"/>
                <a:gd name="T20" fmla="+- 0 9119 9119"/>
                <a:gd name="T21" fmla="*/ T20 w 864"/>
                <a:gd name="T22" fmla="+- 0 1100 956"/>
                <a:gd name="T23" fmla="*/ 1100 h 2306"/>
                <a:gd name="T24" fmla="+- 0 9119 9119"/>
                <a:gd name="T25" fmla="*/ T24 w 864"/>
                <a:gd name="T26" fmla="+- 0 3118 956"/>
                <a:gd name="T27" fmla="*/ 3118 h 2306"/>
                <a:gd name="T28" fmla="+- 0 9131 9119"/>
                <a:gd name="T29" fmla="*/ T28 w 864"/>
                <a:gd name="T30" fmla="+- 0 3174 956"/>
                <a:gd name="T31" fmla="*/ 3174 h 2306"/>
                <a:gd name="T32" fmla="+- 0 9162 9119"/>
                <a:gd name="T33" fmla="*/ T32 w 864"/>
                <a:gd name="T34" fmla="+- 0 3220 956"/>
                <a:gd name="T35" fmla="*/ 3220 h 2306"/>
                <a:gd name="T36" fmla="+- 0 9207 9119"/>
                <a:gd name="T37" fmla="*/ T36 w 864"/>
                <a:gd name="T38" fmla="+- 0 3251 956"/>
                <a:gd name="T39" fmla="*/ 3251 h 2306"/>
                <a:gd name="T40" fmla="+- 0 9263 9119"/>
                <a:gd name="T41" fmla="*/ T40 w 864"/>
                <a:gd name="T42" fmla="+- 0 3262 956"/>
                <a:gd name="T43" fmla="*/ 3262 h 2306"/>
                <a:gd name="T44" fmla="+- 0 9839 9119"/>
                <a:gd name="T45" fmla="*/ T44 w 864"/>
                <a:gd name="T46" fmla="+- 0 3262 956"/>
                <a:gd name="T47" fmla="*/ 3262 h 2306"/>
                <a:gd name="T48" fmla="+- 0 9895 9119"/>
                <a:gd name="T49" fmla="*/ T48 w 864"/>
                <a:gd name="T50" fmla="+- 0 3251 956"/>
                <a:gd name="T51" fmla="*/ 3251 h 2306"/>
                <a:gd name="T52" fmla="+- 0 9941 9119"/>
                <a:gd name="T53" fmla="*/ T52 w 864"/>
                <a:gd name="T54" fmla="+- 0 3220 956"/>
                <a:gd name="T55" fmla="*/ 3220 h 2306"/>
                <a:gd name="T56" fmla="+- 0 9972 9119"/>
                <a:gd name="T57" fmla="*/ T56 w 864"/>
                <a:gd name="T58" fmla="+- 0 3174 956"/>
                <a:gd name="T59" fmla="*/ 3174 h 2306"/>
                <a:gd name="T60" fmla="+- 0 9983 9119"/>
                <a:gd name="T61" fmla="*/ T60 w 864"/>
                <a:gd name="T62" fmla="+- 0 3118 956"/>
                <a:gd name="T63" fmla="*/ 3118 h 2306"/>
                <a:gd name="T64" fmla="+- 0 9983 9119"/>
                <a:gd name="T65" fmla="*/ T64 w 864"/>
                <a:gd name="T66" fmla="+- 0 1100 956"/>
                <a:gd name="T67" fmla="*/ 1100 h 2306"/>
                <a:gd name="T68" fmla="+- 0 9972 9119"/>
                <a:gd name="T69" fmla="*/ T68 w 864"/>
                <a:gd name="T70" fmla="+- 0 1044 956"/>
                <a:gd name="T71" fmla="*/ 1044 h 2306"/>
                <a:gd name="T72" fmla="+- 0 9941 9119"/>
                <a:gd name="T73" fmla="*/ T72 w 864"/>
                <a:gd name="T74" fmla="+- 0 999 956"/>
                <a:gd name="T75" fmla="*/ 999 h 2306"/>
                <a:gd name="T76" fmla="+- 0 9895 9119"/>
                <a:gd name="T77" fmla="*/ T76 w 864"/>
                <a:gd name="T78" fmla="+- 0 968 956"/>
                <a:gd name="T79" fmla="*/ 968 h 2306"/>
                <a:gd name="T80" fmla="+- 0 9839 9119"/>
                <a:gd name="T81" fmla="*/ T80 w 864"/>
                <a:gd name="T82" fmla="+- 0 956 956"/>
                <a:gd name="T83" fmla="*/ 956 h 2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64" h="2306">
                  <a:moveTo>
                    <a:pt x="720" y="0"/>
                  </a:moveTo>
                  <a:lnTo>
                    <a:pt x="144" y="0"/>
                  </a:lnTo>
                  <a:lnTo>
                    <a:pt x="88" y="12"/>
                  </a:lnTo>
                  <a:lnTo>
                    <a:pt x="43" y="43"/>
                  </a:lnTo>
                  <a:lnTo>
                    <a:pt x="12" y="88"/>
                  </a:lnTo>
                  <a:lnTo>
                    <a:pt x="0" y="144"/>
                  </a:lnTo>
                  <a:lnTo>
                    <a:pt x="0" y="2162"/>
                  </a:lnTo>
                  <a:lnTo>
                    <a:pt x="12" y="2218"/>
                  </a:lnTo>
                  <a:lnTo>
                    <a:pt x="43" y="2264"/>
                  </a:lnTo>
                  <a:lnTo>
                    <a:pt x="88" y="2295"/>
                  </a:lnTo>
                  <a:lnTo>
                    <a:pt x="144" y="2306"/>
                  </a:lnTo>
                  <a:lnTo>
                    <a:pt x="720" y="2306"/>
                  </a:lnTo>
                  <a:lnTo>
                    <a:pt x="776" y="2295"/>
                  </a:lnTo>
                  <a:lnTo>
                    <a:pt x="822" y="2264"/>
                  </a:lnTo>
                  <a:lnTo>
                    <a:pt x="853" y="2218"/>
                  </a:lnTo>
                  <a:lnTo>
                    <a:pt x="864" y="2162"/>
                  </a:lnTo>
                  <a:lnTo>
                    <a:pt x="864" y="144"/>
                  </a:lnTo>
                  <a:lnTo>
                    <a:pt x="853" y="88"/>
                  </a:lnTo>
                  <a:lnTo>
                    <a:pt x="822" y="43"/>
                  </a:lnTo>
                  <a:lnTo>
                    <a:pt x="776" y="12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cxnSp>
          <p:nvCxnSpPr>
            <p:cNvPr id="13" name="Line 559"/>
            <p:cNvCxnSpPr>
              <a:cxnSpLocks noChangeShapeType="1"/>
            </p:cNvCxnSpPr>
            <p:nvPr/>
          </p:nvCxnSpPr>
          <p:spPr bwMode="auto">
            <a:xfrm>
              <a:off x="5486" y="3277"/>
              <a:ext cx="4751" cy="0"/>
            </a:xfrm>
            <a:prstGeom prst="line">
              <a:avLst/>
            </a:prstGeom>
            <a:grpFill/>
            <a:ln w="9525">
              <a:solidFill>
                <a:schemeClr val="tx2"/>
              </a:solidFill>
              <a:prstDash val="solid"/>
              <a:round/>
              <a:headEnd/>
              <a:tailEnd/>
            </a:ln>
          </p:spPr>
        </p:cxnSp>
      </p:grpSp>
      <p:sp>
        <p:nvSpPr>
          <p:cNvPr id="15" name="Прямоугольник 14"/>
          <p:cNvSpPr/>
          <p:nvPr/>
        </p:nvSpPr>
        <p:spPr>
          <a:xfrm>
            <a:off x="3612242" y="3188030"/>
            <a:ext cx="84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15,8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90156" y="3214583"/>
            <a:ext cx="84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15,0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09301" y="2853781"/>
            <a:ext cx="84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20,0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01623" y="4618686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2490" y="4615618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13247" y="4615618"/>
            <a:ext cx="77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567">
            <a:extLst>
              <a:ext uri="{FF2B5EF4-FFF2-40B4-BE49-F238E27FC236}">
                <a16:creationId xmlns:a16="http://schemas.microsoft.com/office/drawing/2014/main" id="{B2128DC1-4B10-2B28-853A-3141B428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5186" y="3381135"/>
            <a:ext cx="5164621" cy="130164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</a:t>
            </a:r>
            <a:r>
              <a:rPr lang="ru-RU" b="1" spc="13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b="1" spc="13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</a:t>
            </a: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spc="-42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b="1" spc="-7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</a:t>
            </a:r>
            <a:r>
              <a:rPr lang="ru-RU" sz="2000" b="1" spc="-7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</a:t>
            </a:r>
            <a:endParaRPr lang="en-US" sz="2000" b="1" spc="-5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2715" algn="ctr">
              <a:lnSpc>
                <a:spcPct val="98000"/>
              </a:lnSpc>
              <a:spcBef>
                <a:spcPts val="5"/>
              </a:spcBef>
              <a:spcAft>
                <a:spcPts val="0"/>
              </a:spcAft>
            </a:pP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15,8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44780" marR="133350" lvl="0" indent="0" algn="ctr" defTabSz="914400" rtl="0" eaLnBrk="1" fontAlgn="auto" latinLnBrk="0" hangingPunct="1">
              <a:lnSpc>
                <a:spcPts val="15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kumimoji="0" lang="ru-RU" sz="1300" b="1" i="0" u="none" strike="noStrike" kern="1200" cap="none" spc="-8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3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b="1" spc="-5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144780" marR="132080" algn="ctr">
              <a:lnSpc>
                <a:spcPts val="1555"/>
              </a:lnSpc>
              <a:spcAft>
                <a:spcPts val="0"/>
              </a:spcAft>
            </a:pP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D90513-B61F-BF49-2B3D-20918F650FD6}"/>
              </a:ext>
            </a:extLst>
          </p:cNvPr>
          <p:cNvSpPr txBox="1"/>
          <p:nvPr/>
        </p:nvSpPr>
        <p:spPr>
          <a:xfrm>
            <a:off x="-163448" y="2582597"/>
            <a:ext cx="392926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245" marR="0" lvl="0" indent="0" algn="l" defTabSz="914400" rtl="0" eaLnBrk="1" fontAlgn="auto" latinLnBrk="0" hangingPunct="1">
              <a:lnSpc>
                <a:spcPts val="1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Муниципальный</a:t>
            </a:r>
            <a:r>
              <a:rPr kumimoji="0" lang="ru-RU" sz="1600" b="1" i="0" u="none" strike="noStrike" kern="1200" cap="none" spc="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заказчик-координатор</a:t>
            </a:r>
            <a:r>
              <a:rPr kumimoji="0" lang="ru-RU" sz="1600" b="1" i="0" u="none" strike="noStrike" kern="1200" cap="none" spc="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ru-RU" sz="1400" b="1" i="0" u="none" strike="noStrike" kern="1200" cap="none" spc="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 жилищно-коммунального хозяйства и жилищной политики администрации Семеновского муниципального округа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E489E1-4CE3-0EFF-318C-FC0B91E941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67</a:t>
            </a:fld>
            <a:endParaRPr lang="ru-RU" spc="-100" dirty="0"/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B0754A27-01D0-6566-0DBA-BB8CF82AC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220155"/>
              </p:ext>
            </p:extLst>
          </p:nvPr>
        </p:nvGraphicFramePr>
        <p:xfrm>
          <a:off x="71118" y="4951143"/>
          <a:ext cx="6682645" cy="182021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5894018">
                  <a:extLst>
                    <a:ext uri="{9D8B030D-6E8A-4147-A177-3AD203B41FA5}">
                      <a16:colId xmlns:a16="http://schemas.microsoft.com/office/drawing/2014/main" val="3496257158"/>
                    </a:ext>
                  </a:extLst>
                </a:gridCol>
                <a:gridCol w="788627">
                  <a:extLst>
                    <a:ext uri="{9D8B030D-6E8A-4147-A177-3AD203B41FA5}">
                      <a16:colId xmlns:a16="http://schemas.microsoft.com/office/drawing/2014/main" val="1727040697"/>
                    </a:ext>
                  </a:extLst>
                </a:gridCol>
              </a:tblGrid>
              <a:tr h="474659">
                <a:tc>
                  <a:txBody>
                    <a:bodyPr/>
                    <a:lstStyle/>
                    <a:p>
                      <a:pPr marL="1091565" indent="-697230" algn="ctr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Индикаторы</a:t>
                      </a:r>
                      <a:r>
                        <a:rPr lang="ru-RU" sz="1400" spc="17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достижения</a:t>
                      </a:r>
                      <a:r>
                        <a:rPr lang="ru-RU" sz="1400" spc="19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целей </a:t>
                      </a:r>
                      <a:r>
                        <a:rPr lang="ru-RU" sz="1400" spc="-295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программы: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4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66551"/>
                  </a:ext>
                </a:extLst>
              </a:tr>
              <a:tr h="474659">
                <a:tc>
                  <a:txBody>
                    <a:bodyPr/>
                    <a:lstStyle/>
                    <a:p>
                      <a:pPr marR="62865" algn="just">
                        <a:lnSpc>
                          <a:spcPct val="98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0,1</a:t>
                      </a:r>
                    </a:p>
                  </a:txBody>
                  <a:tcPr marL="0" marR="0" marT="0" marB="0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9307"/>
                  </a:ext>
                </a:extLst>
              </a:tr>
              <a:tr h="283312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Коэффициент обновления систем теплоснабжения(%)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0,6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3135386"/>
                  </a:ext>
                </a:extLst>
              </a:tr>
              <a:tr h="474659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Коэффициент выполнения работ по ремонту муниципального жилого фонда (по заявлениям) (%)</a:t>
                      </a: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  <a:p>
                      <a:pPr marL="55880" marR="5461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986719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7132DBF-9857-B909-2C43-9618E8C61F1B}"/>
              </a:ext>
            </a:extLst>
          </p:cNvPr>
          <p:cNvSpPr txBox="1"/>
          <p:nvPr/>
        </p:nvSpPr>
        <p:spPr>
          <a:xfrm>
            <a:off x="0" y="5466930"/>
            <a:ext cx="6184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Коэффициент проведения ремонтных работ сетей/объектов инфраструктуры г.о.Семеновский (%)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EC15F-96F3-0D8D-7DE8-13432E18FB20}"/>
              </a:ext>
            </a:extLst>
          </p:cNvPr>
          <p:cNvSpPr txBox="1"/>
          <p:nvPr/>
        </p:nvSpPr>
        <p:spPr>
          <a:xfrm>
            <a:off x="3362821" y="1381256"/>
            <a:ext cx="3930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 Постановление</a:t>
            </a:r>
            <a:r>
              <a:rPr lang="ru-RU" sz="1400" spc="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администрации городского округа Семеновский Нижегородской</a:t>
            </a:r>
            <a:r>
              <a:rPr lang="ru-RU" sz="1400" spc="-1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ru-RU" sz="1400" spc="-9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«Об утверждении муниципальной программы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«Развитие жилищно-коммунального хозяйства и инфраструктуры городского округа Семеновский»»</a:t>
            </a:r>
          </a:p>
          <a:p>
            <a:endParaRPr lang="ru-RU" sz="1400" dirty="0"/>
          </a:p>
        </p:txBody>
      </p: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8C2B1D05-12A9-1E80-5F7A-0F7A8FBDC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22129"/>
              </p:ext>
            </p:extLst>
          </p:nvPr>
        </p:nvGraphicFramePr>
        <p:xfrm>
          <a:off x="55542" y="6697421"/>
          <a:ext cx="6731340" cy="2358391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31340">
                  <a:extLst>
                    <a:ext uri="{9D8B030D-6E8A-4147-A177-3AD203B41FA5}">
                      <a16:colId xmlns:a16="http://schemas.microsoft.com/office/drawing/2014/main" val="2398804571"/>
                    </a:ext>
                  </a:extLst>
                </a:gridCol>
              </a:tblGrid>
              <a:tr h="344542">
                <a:tc>
                  <a:txBody>
                    <a:bodyPr/>
                    <a:lstStyle/>
                    <a:p>
                      <a:pPr marL="1091565" indent="-697230"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непосредственных результатов Программы:</a:t>
                      </a:r>
                    </a:p>
                    <a:p>
                      <a:pPr marL="221615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82140"/>
                  </a:ext>
                </a:extLst>
              </a:tr>
              <a:tr h="470731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результате проведенных мероприятий произойдет снижение числа аварий на системах теплоснабжения, получение качественных услуг теплоснабжения потребителям городского округа Семеновский.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25400" cmpd="sng">
                      <a:noFill/>
                    </a:lnT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659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Исключение задолженности по оплате за капитальный ремонт муниципальных помещений (начисления пеней за неуплату).</a:t>
                      </a:r>
                    </a:p>
                    <a:p>
                      <a:pPr algn="l">
                        <a:lnSpc>
                          <a:spcPts val="1325"/>
                        </a:lnSpc>
                        <a:spcBef>
                          <a:spcPts val="106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77785"/>
                  </a:ext>
                </a:extLst>
              </a:tr>
              <a:tr h="770679">
                <a:tc>
                  <a:txBody>
                    <a:bodyPr/>
                    <a:lstStyle/>
                    <a:p>
                      <a:pPr marL="46355" marR="40005" algn="l">
                        <a:lnSpc>
                          <a:spcPct val="101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913765" algn="l"/>
                          <a:tab pos="1486535" algn="l"/>
                        </a:tabLs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Выполнение поступивших заявок граждан (нанимателей): по проведению капитального ремонта муниципального жилого фонда, по установке индивидуальных приборов учета, инженерного оборудования в муниципальном жилом фонде.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4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2321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27;p41"/>
          <p:cNvSpPr txBox="1">
            <a:spLocks noChangeArrowheads="1"/>
          </p:cNvSpPr>
          <p:nvPr/>
        </p:nvSpPr>
        <p:spPr bwMode="auto">
          <a:xfrm>
            <a:off x="92584" y="2576151"/>
            <a:ext cx="6765416" cy="6544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FF4FB"/>
              </a:gs>
              <a:gs pos="83000">
                <a:srgbClr val="EFF4FB"/>
              </a:gs>
              <a:gs pos="100000">
                <a:srgbClr val="EFF4FB"/>
              </a:gs>
            </a:gsLst>
            <a:lin ang="5400000" scaled="1"/>
          </a:gradFill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помещениями;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2024 - </a:t>
            </a:r>
            <a:r>
              <a:rPr lang="ru-RU" sz="135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15 178,0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  </a:t>
            </a: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2025 год - </a:t>
            </a:r>
            <a:r>
              <a:rPr lang="ru-RU" sz="135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15 860,9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                                                  </a:t>
            </a: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2026 год в -</a:t>
            </a:r>
            <a:r>
              <a:rPr lang="ru-RU" sz="135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16 380,0 </a:t>
            </a:r>
            <a:r>
              <a:rPr lang="ru-RU" sz="1200" dirty="0" err="1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тыс.руб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.</a:t>
            </a:r>
            <a:b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Выплаты компенсации части родительской платы за присмотр и уход за ребенком в государственных и муниципальных дошкольных образовательных организациях, частных образовательных организациях, реализующих образовательную программу дошкольного образования, в том числе обеспечение организации выплаты компенсации части родительской платы за счет средств областного бюджета</a:t>
            </a:r>
            <a:endParaRPr lang="ru-RU" sz="1350" dirty="0">
              <a:solidFill>
                <a:schemeClr val="dk1"/>
              </a:solidFill>
              <a:ea typeface="Verdana"/>
              <a:cs typeface="Arial" panose="020B0604020202020204" pitchFamily="34" charset="0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2024 год – 12 163,5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   </a:t>
            </a: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2025 год – </a:t>
            </a:r>
            <a:r>
              <a:rPr lang="ru-RU" sz="13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12 163,5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 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2026 год – </a:t>
            </a:r>
            <a:r>
              <a:rPr lang="ru-RU" sz="13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12 163,5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тыс.рублей.</a:t>
            </a:r>
            <a:b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</a:b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Социальные выплаты молодым семьям на приобретение жилья  или строительство индивидуального жилого дома</a:t>
            </a:r>
            <a:endParaRPr kumimoji="0" lang="ru-RU" altLang="ru-RU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2024 год – </a:t>
            </a:r>
            <a:r>
              <a:rPr lang="ru-RU" sz="13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9 103,7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 </a:t>
            </a: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2025год – </a:t>
            </a:r>
            <a:r>
              <a:rPr lang="ru-RU" sz="13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10 597,1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  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2026 год – 10 801,0 </a:t>
            </a:r>
            <a:r>
              <a:rPr lang="ru-RU" sz="1200" dirty="0">
                <a:solidFill>
                  <a:schemeClr val="dk1"/>
                </a:solidFill>
                <a:ea typeface="Verdana"/>
                <a:cs typeface="Arial" panose="020B0604020202020204" pitchFamily="34" charset="0"/>
                <a:sym typeface="Verdana"/>
              </a:rPr>
              <a:t>тыс. рублей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Ежемесячная доплата к пенсиям лицам, замещавшим муниципальные должности городского округа</a:t>
            </a:r>
            <a:endParaRPr kumimoji="0" lang="ru-RU" altLang="ru-RU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2024 год – 11 613,0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тыс. рублей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2025 год 11 613,0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тыс. рублей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2026 год – 11 613,0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тыс. рублей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Выплаты материальной помощи ветеранам ВОВ и многодетным семьям (ремонт жилых помещений в соответствии с п.1.6 постановления Правительства НО от 23.03.2007 № 86)</a:t>
            </a:r>
            <a:endParaRPr kumimoji="0" lang="ru-RU" altLang="ru-RU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2024 год – 700,0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тыс. рублей </a:t>
            </a: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202</a:t>
            </a:r>
            <a:r>
              <a:rPr lang="ru-RU" altLang="ru-RU" sz="135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год – 700,0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тыс.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ублей  </a:t>
            </a: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2026 год – 7</a:t>
            </a:r>
            <a:r>
              <a:rPr lang="ru-RU" altLang="ru-RU" sz="135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</a:t>
            </a: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0,0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тыс. руб</a:t>
            </a:r>
            <a:r>
              <a:rPr kumimoji="0" lang="ru-RU" altLang="ru-RU" sz="13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kumimoji="0" lang="ru-RU" altLang="ru-RU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altLang="ru-RU" sz="135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Социальные выплаты малоимущим гражданам городского округа на газификацию </a:t>
            </a:r>
            <a:r>
              <a:rPr lang="ru-RU" altLang="ru-RU" sz="135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жилья  2024 год – 300,0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тыс. рублей  </a:t>
            </a:r>
            <a:r>
              <a:rPr lang="ru-RU" altLang="ru-RU" sz="135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2025 год – 300,0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тыс. рублей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altLang="ru-RU" sz="135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2026 год – 300,0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тыс. руб</a:t>
            </a:r>
            <a:r>
              <a:rPr lang="ru-RU" altLang="ru-RU" sz="13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altLang="ru-RU" sz="13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6354" y="344718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3048" y="34417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036701" y="964374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54264" y="539606"/>
            <a:ext cx="51107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C797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Инвалиды и другие маломобильные группы населения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645033" y="924419"/>
            <a:ext cx="5110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"/>
              </a:spcBef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864235">
              <a:spcBef>
                <a:spcPts val="5"/>
              </a:spcBef>
              <a:spcAft>
                <a:spcPts val="0"/>
              </a:spcAft>
            </a:pPr>
            <a:r>
              <a:rPr lang="ru-RU" sz="1600" b="1" spc="-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Граждане</a:t>
            </a:r>
            <a:r>
              <a:rPr lang="ru-RU" sz="1600" b="1" spc="-7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пожилого</a:t>
            </a:r>
            <a:r>
              <a:rPr lang="ru-RU" sz="1600" b="1" spc="-7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возраста</a:t>
            </a:r>
            <a:endParaRPr lang="ru-RU" sz="1600" b="1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645033" y="1561600"/>
            <a:ext cx="6385751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235" algn="just">
              <a:lnSpc>
                <a:spcPct val="88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Ветераны Великой Отечественной</a:t>
            </a:r>
            <a:r>
              <a:rPr lang="ru-RU" sz="1600" b="1" spc="-32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войны,</a:t>
            </a:r>
            <a:r>
              <a:rPr lang="ru-RU" sz="1600" b="1" spc="-5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ветераны</a:t>
            </a:r>
            <a:r>
              <a:rPr lang="ru-RU" sz="1600" b="1" spc="-4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военной</a:t>
            </a:r>
            <a:r>
              <a:rPr lang="ru-RU" sz="1600" b="1" spc="-5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службы,</a:t>
            </a:r>
            <a:r>
              <a:rPr lang="ru-RU" sz="1600" b="1" spc="-32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ветераны</a:t>
            </a:r>
            <a:r>
              <a:rPr lang="ru-RU" sz="1600" b="1" spc="-7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труда</a:t>
            </a:r>
            <a:endParaRPr lang="ru-RU" sz="1600" b="1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-637032" y="2050494"/>
            <a:ext cx="4535622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235" marR="67945">
              <a:lnSpc>
                <a:spcPct val="88000"/>
              </a:lnSpc>
              <a:spcBef>
                <a:spcPts val="103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Семьи с несовершеннолетними</a:t>
            </a:r>
            <a:r>
              <a:rPr lang="ru-RU" sz="1600" b="1" spc="5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детьми,</a:t>
            </a:r>
            <a:r>
              <a:rPr lang="ru-RU" sz="1600" b="1" spc="-90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C797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дети-сироты</a:t>
            </a:r>
            <a:endParaRPr lang="ru-RU" sz="1600" b="1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502476" y="2301429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502476" y="2301429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192187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Социальная поддержка граждан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EA77DB8D-C932-7F25-F2BF-27C0463BC5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68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5899549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352" y="496669"/>
            <a:ext cx="6134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647065" algn="ct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 ДОЛГ ГОРОДСКОГО ОКРУГА СЕМЕНОВСКИЙ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E98CE96-CF3E-4503-B884-0D92A1C5C2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007948"/>
              </p:ext>
            </p:extLst>
          </p:nvPr>
        </p:nvGraphicFramePr>
        <p:xfrm>
          <a:off x="130809" y="1576070"/>
          <a:ext cx="6557010" cy="4596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5552" y="6172200"/>
            <a:ext cx="6743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647065">
              <a:spcAft>
                <a:spcPts val="0"/>
              </a:spcAft>
            </a:pP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долг в бюджете городского округа Семеновский на 2024 год и на плановый период 2025 и 2026 годов отсутствует.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340" marR="647065">
              <a:spcAft>
                <a:spcPts val="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D2F0FB-7994-B318-71FD-FBEF79D86B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69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3154804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79">
              <a:schemeClr val="bg1"/>
            </a:gs>
            <a:gs pos="74000">
              <a:schemeClr val="accent1">
                <a:lumMod val="5000"/>
                <a:lumOff val="95000"/>
              </a:schemeClr>
            </a:gs>
            <a:gs pos="75000">
              <a:schemeClr val="bg1"/>
            </a:gs>
            <a:gs pos="100000">
              <a:schemeClr val="bg1"/>
            </a:gs>
            <a:gs pos="92000">
              <a:srgbClr val="EFF4FB"/>
            </a:gs>
            <a:gs pos="90000">
              <a:srgbClr val="EFF4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951598" y="738613"/>
            <a:ext cx="1255178" cy="300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ИЮЛЬ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55010" y="4482926"/>
            <a:ext cx="3002624" cy="4623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5"/>
              </a:spcBef>
            </a:pPr>
            <a:endParaRPr lang="ru-RU" b="1" spc="-114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675"/>
              </a:lnSpc>
              <a:spcBef>
                <a:spcPts val="105"/>
              </a:spcBef>
            </a:pPr>
            <a:r>
              <a:rPr b="1" spc="-114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72869" y="3350582"/>
            <a:ext cx="586740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1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СЕНТЯБРЬ-ОКТЯБРЬ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55010" y="6103264"/>
            <a:ext cx="2385976" cy="2308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0"/>
              </a:spcBef>
            </a:pPr>
            <a:r>
              <a:rPr b="1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90929" y="7566956"/>
            <a:ext cx="3031694" cy="2314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5"/>
              </a:spcBef>
            </a:pPr>
            <a:r>
              <a:rPr b="1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</a:t>
            </a:r>
            <a:r>
              <a:rPr lang="ru-RU" b="1" spc="-1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37591" y="144412"/>
            <a:ext cx="666770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8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</a:t>
            </a:r>
            <a:r>
              <a:rPr b="1" spc="-18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</a:t>
            </a:r>
            <a:r>
              <a:rPr b="1" spc="-17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</a:t>
            </a:r>
            <a:r>
              <a:rPr b="1" spc="-12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3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ПРОИС</a:t>
            </a:r>
            <a:r>
              <a:rPr b="1" spc="-19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</a:t>
            </a:r>
            <a:r>
              <a:rPr b="1" spc="-15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</a:t>
            </a:r>
            <a:r>
              <a:rPr b="1" spc="-18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</a:t>
            </a:r>
            <a:r>
              <a:rPr b="1" spc="-13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</a:t>
            </a:r>
            <a:r>
              <a:rPr b="1" spc="-16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6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b="1" spc="-12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</a:t>
            </a:r>
            <a:r>
              <a:rPr b="1" spc="-7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b="1" spc="-229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</a:t>
            </a:r>
            <a:r>
              <a:rPr b="1" spc="-12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АВЛ</a:t>
            </a:r>
            <a:r>
              <a:rPr b="1" spc="-10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b="1" spc="-13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</a:t>
            </a:r>
            <a:r>
              <a:rPr b="1" spc="-12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b="1" spc="-12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lang="ru-RU" b="1" spc="-17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b="1" spc="-14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</a:t>
            </a:r>
            <a:r>
              <a:rPr b="1" spc="-21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Ю</a:t>
            </a:r>
            <a:r>
              <a:rPr b="1" spc="-15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</a:t>
            </a:r>
            <a:r>
              <a:rPr b="1" spc="-19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</a:t>
            </a:r>
            <a:r>
              <a:rPr b="1" spc="-16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b="1" spc="-18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</a:t>
            </a:r>
            <a:r>
              <a:rPr lang="ru-RU" b="1" spc="-185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ГОРОДСКОГО ОКРУГА</a:t>
            </a:r>
            <a:endParaRPr b="1" spc="-185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426329" y="2007642"/>
            <a:ext cx="320526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</a:t>
            </a:r>
            <a:r>
              <a:rPr lang="ru-RU" b="1" spc="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-ОКТЯБРЬ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z="1200" spc="-100" dirty="0">
                <a:solidFill>
                  <a:srgbClr val="888888"/>
                </a:solidFill>
                <a:latin typeface="Verdana"/>
                <a:cs typeface="Verdana"/>
              </a:rPr>
              <a:t>7</a:t>
            </a:fld>
            <a:endParaRPr sz="1200" dirty="0">
              <a:latin typeface="Verdana"/>
              <a:cs typeface="Verdana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1CB169-E2D3-F910-1B79-FFE3D4200F2B}"/>
              </a:ext>
            </a:extLst>
          </p:cNvPr>
          <p:cNvSpPr/>
          <p:nvPr/>
        </p:nvSpPr>
        <p:spPr>
          <a:xfrm>
            <a:off x="679937" y="1046575"/>
            <a:ext cx="5531188" cy="914400"/>
          </a:xfrm>
          <a:prstGeom prst="roundRect">
            <a:avLst/>
          </a:prstGeom>
          <a:gradFill>
            <a:gsLst>
              <a:gs pos="84000">
                <a:srgbClr val="EDF6F9"/>
              </a:gs>
              <a:gs pos="74000">
                <a:schemeClr val="accent1">
                  <a:lumMod val="5000"/>
                  <a:lumOff val="95000"/>
                </a:schemeClr>
              </a:gs>
              <a:gs pos="75000">
                <a:srgbClr val="EFF4FB"/>
              </a:gs>
              <a:gs pos="100000">
                <a:schemeClr val="accent1">
                  <a:lumMod val="20000"/>
                  <a:lumOff val="80000"/>
                </a:schemeClr>
              </a:gs>
              <a:gs pos="92000">
                <a:srgbClr val="EFF4FB"/>
              </a:gs>
              <a:gs pos="90000">
                <a:srgbClr val="EFF4FB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 основных показателей прогноза социально-экономического развития городского округа на трехлетний период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30DDA51-D959-CD3B-D303-0C70828776B8}"/>
              </a:ext>
            </a:extLst>
          </p:cNvPr>
          <p:cNvSpPr/>
          <p:nvPr/>
        </p:nvSpPr>
        <p:spPr>
          <a:xfrm>
            <a:off x="679937" y="5016060"/>
            <a:ext cx="5531188" cy="914400"/>
          </a:xfrm>
          <a:prstGeom prst="roundRect">
            <a:avLst/>
          </a:prstGeom>
          <a:gradFill>
            <a:gsLst>
              <a:gs pos="83000">
                <a:srgbClr val="EDF6F9"/>
              </a:gs>
              <a:gs pos="74000">
                <a:schemeClr val="accent1">
                  <a:lumMod val="5000"/>
                  <a:lumOff val="95000"/>
                </a:schemeClr>
              </a:gs>
              <a:gs pos="75000">
                <a:srgbClr val="EFF4FB"/>
              </a:gs>
              <a:gs pos="100000">
                <a:schemeClr val="accent1">
                  <a:lumMod val="20000"/>
                  <a:lumOff val="80000"/>
                </a:schemeClr>
              </a:gs>
              <a:gs pos="92000">
                <a:srgbClr val="EFF4FB"/>
              </a:gs>
              <a:gs pos="90000">
                <a:srgbClr val="EFF4FB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Внесение проекта бюджета городского округа в Совет депутатов.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Рассмотрение проекта бюджета на заседаниях постоянных комиссий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B322766-F059-97EA-BD43-2153FEAB9ABF}"/>
              </a:ext>
            </a:extLst>
          </p:cNvPr>
          <p:cNvSpPr/>
          <p:nvPr/>
        </p:nvSpPr>
        <p:spPr>
          <a:xfrm>
            <a:off x="663406" y="3700499"/>
            <a:ext cx="5531188" cy="914400"/>
          </a:xfrm>
          <a:prstGeom prst="roundRect">
            <a:avLst/>
          </a:prstGeom>
          <a:gradFill>
            <a:gsLst>
              <a:gs pos="80000">
                <a:srgbClr val="EDF6F9"/>
              </a:gs>
              <a:gs pos="74000">
                <a:schemeClr val="accent1">
                  <a:lumMod val="5000"/>
                  <a:lumOff val="95000"/>
                </a:schemeClr>
              </a:gs>
              <a:gs pos="75000">
                <a:srgbClr val="EFF4FB"/>
              </a:gs>
              <a:gs pos="100000">
                <a:schemeClr val="accent1">
                  <a:lumMod val="20000"/>
                  <a:lumOff val="80000"/>
                </a:schemeClr>
              </a:gs>
              <a:gs pos="92000">
                <a:srgbClr val="EFF4FB"/>
              </a:gs>
              <a:gs pos="90000">
                <a:srgbClr val="EFF4FB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Работа субъектами бюджетного планирования по подготовке обоснований бюджетных ассигнований и бюджетных заявок.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Формирование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проекта бюджета городского округа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7E3DA34-0926-0426-CCA8-3E38625EA50E}"/>
              </a:ext>
            </a:extLst>
          </p:cNvPr>
          <p:cNvSpPr/>
          <p:nvPr/>
        </p:nvSpPr>
        <p:spPr>
          <a:xfrm>
            <a:off x="663406" y="6416652"/>
            <a:ext cx="5531188" cy="914400"/>
          </a:xfrm>
          <a:prstGeom prst="roundRect">
            <a:avLst/>
          </a:prstGeom>
          <a:gradFill>
            <a:gsLst>
              <a:gs pos="88000">
                <a:srgbClr val="EDF6F9"/>
              </a:gs>
              <a:gs pos="74000">
                <a:schemeClr val="accent1">
                  <a:lumMod val="5000"/>
                  <a:lumOff val="95000"/>
                </a:schemeClr>
              </a:gs>
              <a:gs pos="75000">
                <a:srgbClr val="EFF4FB"/>
              </a:gs>
              <a:gs pos="100000">
                <a:schemeClr val="accent1">
                  <a:lumMod val="20000"/>
                  <a:lumOff val="80000"/>
                </a:schemeClr>
              </a:gs>
              <a:gs pos="92000">
                <a:srgbClr val="EFF4FB"/>
              </a:gs>
              <a:gs pos="90000">
                <a:srgbClr val="EFF4FB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indent="0" algn="ctr" defTabSz="914400" rtl="0" eaLnBrk="1" fontAlgn="auto" latinLnBrk="0" hangingPunct="1">
              <a:lnSpc>
                <a:spcPts val="132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39520" algn="l"/>
              </a:tabLst>
              <a:defRPr/>
            </a:pP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Принятие проекта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бюджета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асе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нии Совета депутатов городского округа Семеновский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0F2178F-192A-7E5D-8E32-1EB4C78981F4}"/>
              </a:ext>
            </a:extLst>
          </p:cNvPr>
          <p:cNvSpPr/>
          <p:nvPr/>
        </p:nvSpPr>
        <p:spPr>
          <a:xfrm>
            <a:off x="672549" y="2362491"/>
            <a:ext cx="5531188" cy="914400"/>
          </a:xfrm>
          <a:prstGeom prst="roundRect">
            <a:avLst/>
          </a:prstGeom>
          <a:gradFill>
            <a:gsLst>
              <a:gs pos="85000">
                <a:srgbClr val="EDF6F9"/>
              </a:gs>
              <a:gs pos="74000">
                <a:schemeClr val="accent1">
                  <a:lumMod val="5000"/>
                  <a:lumOff val="95000"/>
                </a:schemeClr>
              </a:gs>
              <a:gs pos="75000">
                <a:srgbClr val="EFF4FB"/>
              </a:gs>
              <a:gs pos="100000">
                <a:schemeClr val="accent1">
                  <a:lumMod val="20000"/>
                  <a:lumOff val="80000"/>
                </a:schemeClr>
              </a:gs>
              <a:gs pos="92000">
                <a:srgbClr val="EFF4FB"/>
              </a:gs>
              <a:gs pos="90000">
                <a:srgbClr val="EFF4FB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Определение основных направлений бюджетной и налоговой политики на трехлетний период.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Определение основных параметров бюджета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2144201-B45E-7B65-3B95-53ADDB0A7911}"/>
              </a:ext>
            </a:extLst>
          </p:cNvPr>
          <p:cNvSpPr/>
          <p:nvPr/>
        </p:nvSpPr>
        <p:spPr>
          <a:xfrm>
            <a:off x="679937" y="7872121"/>
            <a:ext cx="5531188" cy="914400"/>
          </a:xfrm>
          <a:prstGeom prst="roundRect">
            <a:avLst/>
          </a:prstGeom>
          <a:gradFill>
            <a:gsLst>
              <a:gs pos="82000">
                <a:srgbClr val="EDF6F9"/>
              </a:gs>
              <a:gs pos="74000">
                <a:schemeClr val="accent1">
                  <a:lumMod val="5000"/>
                  <a:lumOff val="95000"/>
                </a:schemeClr>
              </a:gs>
              <a:gs pos="75000">
                <a:srgbClr val="EFF4FB"/>
              </a:gs>
              <a:gs pos="100000">
                <a:schemeClr val="accent1">
                  <a:lumMod val="20000"/>
                  <a:lumOff val="80000"/>
                </a:schemeClr>
              </a:gs>
              <a:gs pos="92000">
                <a:srgbClr val="EFF4FB"/>
              </a:gs>
              <a:gs pos="90000">
                <a:srgbClr val="EFF4FB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ctr" defTabSz="914400" rtl="0" eaLnBrk="1" fontAlgn="auto" latinLnBrk="0" hangingPunct="1">
              <a:lnSpc>
                <a:spcPts val="167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Вступление</a:t>
            </a:r>
            <a:r>
              <a:rPr kumimoji="0" lang="ru-RU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силу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решения Совета депутатов о бюджете городского округа Семеновский на очередной финансовый год и плановый период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1DB567E-A38C-B7EE-8F75-E6FCB06E49E2}"/>
              </a:ext>
            </a:extLst>
          </p:cNvPr>
          <p:cNvCxnSpPr/>
          <p:nvPr/>
        </p:nvCxnSpPr>
        <p:spPr>
          <a:xfrm>
            <a:off x="6211124" y="8458200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8A998FFD-8F46-A7A0-2507-CDEB12FE0EC8}"/>
              </a:ext>
            </a:extLst>
          </p:cNvPr>
          <p:cNvCxnSpPr/>
          <p:nvPr/>
        </p:nvCxnSpPr>
        <p:spPr>
          <a:xfrm>
            <a:off x="6194594" y="6873852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46A59A76-5219-8C25-6A63-11A649D2C496}"/>
              </a:ext>
            </a:extLst>
          </p:cNvPr>
          <p:cNvCxnSpPr/>
          <p:nvPr/>
        </p:nvCxnSpPr>
        <p:spPr>
          <a:xfrm>
            <a:off x="6194594" y="5473260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232A4E1D-5323-F75B-F0C8-76A810DD7F13}"/>
              </a:ext>
            </a:extLst>
          </p:cNvPr>
          <p:cNvCxnSpPr>
            <a:cxnSpLocks/>
          </p:cNvCxnSpPr>
          <p:nvPr/>
        </p:nvCxnSpPr>
        <p:spPr>
          <a:xfrm>
            <a:off x="6194594" y="4157699"/>
            <a:ext cx="5275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9613EB8-7D76-67FA-D477-46878FA91DCE}"/>
              </a:ext>
            </a:extLst>
          </p:cNvPr>
          <p:cNvCxnSpPr>
            <a:cxnSpLocks/>
          </p:cNvCxnSpPr>
          <p:nvPr/>
        </p:nvCxnSpPr>
        <p:spPr>
          <a:xfrm>
            <a:off x="6194594" y="2743200"/>
            <a:ext cx="5275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5CD70D58-4ED7-99FF-C6F2-AEEF274D08ED}"/>
              </a:ext>
            </a:extLst>
          </p:cNvPr>
          <p:cNvCxnSpPr/>
          <p:nvPr/>
        </p:nvCxnSpPr>
        <p:spPr>
          <a:xfrm>
            <a:off x="168930" y="2743200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39D9940-DD35-19FA-5433-B81D07824C26}"/>
              </a:ext>
            </a:extLst>
          </p:cNvPr>
          <p:cNvCxnSpPr/>
          <p:nvPr/>
        </p:nvCxnSpPr>
        <p:spPr>
          <a:xfrm>
            <a:off x="137592" y="4183099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1241A9C-1D29-C65F-D4DD-0C0BF38665E6}"/>
              </a:ext>
            </a:extLst>
          </p:cNvPr>
          <p:cNvCxnSpPr>
            <a:cxnSpLocks/>
          </p:cNvCxnSpPr>
          <p:nvPr/>
        </p:nvCxnSpPr>
        <p:spPr>
          <a:xfrm flipV="1">
            <a:off x="137592" y="5460560"/>
            <a:ext cx="542345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BCE1B4D8-FD8B-41A5-6867-BDDA1B313DD7}"/>
              </a:ext>
            </a:extLst>
          </p:cNvPr>
          <p:cNvCxnSpPr/>
          <p:nvPr/>
        </p:nvCxnSpPr>
        <p:spPr>
          <a:xfrm>
            <a:off x="137592" y="6848452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AA832893-66CE-0B35-1E05-EB9EC83ABBFD}"/>
              </a:ext>
            </a:extLst>
          </p:cNvPr>
          <p:cNvCxnSpPr>
            <a:cxnSpLocks/>
          </p:cNvCxnSpPr>
          <p:nvPr/>
        </p:nvCxnSpPr>
        <p:spPr>
          <a:xfrm flipV="1">
            <a:off x="142977" y="8316621"/>
            <a:ext cx="539891" cy="126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CA9B6835-D88D-5FA0-EEAE-88664153A54D}"/>
              </a:ext>
            </a:extLst>
          </p:cNvPr>
          <p:cNvCxnSpPr>
            <a:cxnSpLocks/>
          </p:cNvCxnSpPr>
          <p:nvPr/>
        </p:nvCxnSpPr>
        <p:spPr>
          <a:xfrm flipH="1">
            <a:off x="142977" y="1143000"/>
            <a:ext cx="25953" cy="7186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D0AB3C37-DB32-58FE-EF06-E551F1F598D2}"/>
              </a:ext>
            </a:extLst>
          </p:cNvPr>
          <p:cNvCxnSpPr>
            <a:cxnSpLocks/>
          </p:cNvCxnSpPr>
          <p:nvPr/>
        </p:nvCxnSpPr>
        <p:spPr>
          <a:xfrm>
            <a:off x="168930" y="1143000"/>
            <a:ext cx="5110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90DDC5F5-9CF5-C433-6CBC-EFD8E6639365}"/>
              </a:ext>
            </a:extLst>
          </p:cNvPr>
          <p:cNvCxnSpPr>
            <a:cxnSpLocks/>
          </p:cNvCxnSpPr>
          <p:nvPr/>
        </p:nvCxnSpPr>
        <p:spPr>
          <a:xfrm>
            <a:off x="6722132" y="1130301"/>
            <a:ext cx="0" cy="7327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00D3093-CCB9-8705-AC13-4391CBF71312}"/>
              </a:ext>
            </a:extLst>
          </p:cNvPr>
          <p:cNvCxnSpPr/>
          <p:nvPr/>
        </p:nvCxnSpPr>
        <p:spPr>
          <a:xfrm>
            <a:off x="6227656" y="1143000"/>
            <a:ext cx="49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327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352" y="496669"/>
            <a:ext cx="6134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647065" algn="ctr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МУНИЦИПАЛЬНЫЙ ДОЛГ ГОРОДСКОГО ОКРУГА СЕМЕНОВСКИЙ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552" y="6172200"/>
            <a:ext cx="6743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647065">
              <a:spcAft>
                <a:spcPts val="0"/>
              </a:spcAft>
            </a:pP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долг в бюджете городского округа Семеновский на 2024 год и на плановый период 2025 и 2026 годов отсутствует.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340" marR="647065">
              <a:spcAft>
                <a:spcPts val="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D2F0FB-7994-B318-71FD-FBEF79D86B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70</a:t>
            </a:fld>
            <a:endParaRPr lang="ru-RU" spc="-100" dirty="0"/>
          </a:p>
        </p:txBody>
      </p:sp>
      <p:sp>
        <p:nvSpPr>
          <p:cNvPr id="6" name="Google Shape;1796;p117">
            <a:extLst>
              <a:ext uri="{FF2B5EF4-FFF2-40B4-BE49-F238E27FC236}">
                <a16:creationId xmlns:a16="http://schemas.microsoft.com/office/drawing/2014/main" id="{1081E4B5-5AC9-5BB2-143B-353C1A60368A}"/>
              </a:ext>
            </a:extLst>
          </p:cNvPr>
          <p:cNvSpPr txBox="1"/>
          <p:nvPr/>
        </p:nvSpPr>
        <p:spPr>
          <a:xfrm>
            <a:off x="225552" y="1324389"/>
            <a:ext cx="268174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Oswald Medium"/>
                <a:ea typeface="Oswald Medium"/>
                <a:cs typeface="Oswald Medium"/>
                <a:sym typeface="Oswald Medium"/>
              </a:rPr>
              <a:t>Верхний предел муниципального</a:t>
            </a:r>
            <a:r>
              <a:rPr lang="en-GB" dirty="0">
                <a:latin typeface="Oswald Medium"/>
                <a:ea typeface="Oswald Medium"/>
                <a:cs typeface="Oswald Medium"/>
                <a:sym typeface="Oswald Medium"/>
              </a:rPr>
              <a:t> долга</a:t>
            </a:r>
            <a:endParaRPr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A471062D-8D95-FBE7-1985-0B71A19E03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121185"/>
              </p:ext>
            </p:extLst>
          </p:nvPr>
        </p:nvGraphicFramePr>
        <p:xfrm>
          <a:off x="0" y="2675438"/>
          <a:ext cx="4102100" cy="261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492CD0-DD59-5657-3C7E-F9EB67968049}"/>
              </a:ext>
            </a:extLst>
          </p:cNvPr>
          <p:cNvSpPr/>
          <p:nvPr/>
        </p:nvSpPr>
        <p:spPr>
          <a:xfrm>
            <a:off x="2443014" y="2494049"/>
            <a:ext cx="10047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Млн.рублей</a:t>
            </a:r>
          </a:p>
        </p:txBody>
      </p:sp>
      <p:sp>
        <p:nvSpPr>
          <p:cNvPr id="10" name="Google Shape;1797;p117">
            <a:extLst>
              <a:ext uri="{FF2B5EF4-FFF2-40B4-BE49-F238E27FC236}">
                <a16:creationId xmlns:a16="http://schemas.microsoft.com/office/drawing/2014/main" id="{FFA316CB-88AC-6A92-CFA6-E854DC50CEF5}"/>
              </a:ext>
            </a:extLst>
          </p:cNvPr>
          <p:cNvSpPr txBox="1"/>
          <p:nvPr/>
        </p:nvSpPr>
        <p:spPr>
          <a:xfrm>
            <a:off x="3278100" y="1146431"/>
            <a:ext cx="3579900" cy="156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Расходы на обслуживание муниципального долга (уплата процентов за пользование кредитами)</a:t>
            </a:r>
            <a:endParaRPr dirty="0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8F470F33-A04F-DF09-B9B4-0D9566D95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943985"/>
              </p:ext>
            </p:extLst>
          </p:nvPr>
        </p:nvGraphicFramePr>
        <p:xfrm>
          <a:off x="3278100" y="2740270"/>
          <a:ext cx="4102100" cy="261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E1E802D-173A-6A87-FF93-B89CE0338E67}"/>
              </a:ext>
            </a:extLst>
          </p:cNvPr>
          <p:cNvSpPr/>
          <p:nvPr/>
        </p:nvSpPr>
        <p:spPr>
          <a:xfrm>
            <a:off x="5683057" y="2525912"/>
            <a:ext cx="10047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6990" algn="r">
              <a:spcBef>
                <a:spcPts val="595"/>
              </a:spcBef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Млн.рублей</a:t>
            </a:r>
          </a:p>
        </p:txBody>
      </p:sp>
    </p:spTree>
    <p:extLst>
      <p:ext uri="{BB962C8B-B14F-4D97-AF65-F5344CB8AC3E}">
        <p14:creationId xmlns:p14="http://schemas.microsoft.com/office/powerpoint/2010/main" val="3677023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96000">
              <a:schemeClr val="accent6">
                <a:lumMod val="20000"/>
                <a:lumOff val="80000"/>
              </a:schemeClr>
            </a:gs>
            <a:gs pos="97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81200" y="67348"/>
            <a:ext cx="70223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ГЛОССАРИЙ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0975" y="1766569"/>
            <a:ext cx="7022393" cy="61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447" y="454260"/>
            <a:ext cx="6710553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55955"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система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главный элемент финансовой системы государства, в который включаются бюджеты муниципальных и государственных организаций, основанных на экономических отношениях и юридических нормах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R="655955"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Модельное бюджетирование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-бюджет на очередной финансовый год, рассчитанный министерством финансов Нижегородской области для каждого муниципального образования в отраслевом разрезе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Бюджетные инвестиции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 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Налоговый потенциал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совокупный объем налогооблагаемых ресурсов территории с учетом макроэкомических показателей развития региона, собираемости налогов и сборов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Льгота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скидка, предоставление преимуществ кому-либо, полное или частичное освобождение от выполнения установленных правил, обязанностей, или облегчение условий их выполнения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Сбалансированность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состояние бюджетов хозяйственной системы предприятия, региона, государства, при котором доходы и расходы уравновешены, равны друг другу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контроль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совокупность действий и операций по проверке финансовых и связанных с ними вопросов деятельности субъектов хозяйствования и управления с применением специфических форм и методов его организации</a:t>
            </a:r>
            <a:endParaRPr lang="ru-RU" sz="1400" b="1" i="1" dirty="0">
              <a:solidFill>
                <a:srgbClr val="517AA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R="655955"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проект (программа), направленный на достижение национальных целей и их целевых показателей, определенных Указом Президента Российской Федерации от 21 июля 2020 г. N 474 "О национальных целях развития Российской Федерации на период до 2030 года", и обеспечивающий достижение общественно значимых результатов и их показателей, а также задач, не являющихся общественно значимыми результатами, и их показателей по поручению и (или) указанию.</a:t>
            </a:r>
          </a:p>
          <a:p>
            <a:pPr marR="655955" algn="just" eaLnBrk="0" fontAlgn="base" hangingPunct="0">
              <a:spcAft>
                <a:spcPts val="0"/>
              </a:spcAft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Региональный проект </a:t>
            </a:r>
            <a:r>
              <a:rPr lang="ru-RU" sz="1400" b="1" i="1" dirty="0">
                <a:solidFill>
                  <a:srgbClr val="517AA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 проект, обеспечивающий достижение показателей и результатов федерального проекта, которые относятся к законодательно установленным полномочиям субъекта Российской Федерации, а также к вопросам местного значения муниципальных образований, расположенных на территории указанного субъекта Российской Федерации.</a:t>
            </a:r>
            <a:endParaRPr lang="ru-RU" sz="1400" b="1" i="1" dirty="0">
              <a:solidFill>
                <a:srgbClr val="517AA2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3AA362-127B-239C-4B72-26AA7CB1A3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71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194948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96000">
              <a:schemeClr val="accent6">
                <a:lumMod val="20000"/>
                <a:lumOff val="80000"/>
              </a:schemeClr>
            </a:gs>
            <a:gs pos="97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0975" y="1766569"/>
            <a:ext cx="7022393" cy="61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325830"/>
            <a:ext cx="5679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ОТКРЫТЫЕ ИНФОРМАЦИОННЫЕ РЕСУРСЫ</a:t>
            </a:r>
            <a:endParaRPr lang="ru-RU" sz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F489D9-0FA2-464C-81E1-E029E6F8B7AB}"/>
              </a:ext>
            </a:extLst>
          </p:cNvPr>
          <p:cNvSpPr/>
          <p:nvPr/>
        </p:nvSpPr>
        <p:spPr>
          <a:xfrm>
            <a:off x="146014" y="1756499"/>
            <a:ext cx="6606540" cy="480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R="750570" fontAlgn="base">
              <a:spcAft>
                <a:spcPts val="0"/>
              </a:spcAft>
            </a:pP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Официальный сайт Правительства Нижегородской области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http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://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government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nnov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6014" y="2417705"/>
            <a:ext cx="6606540" cy="360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/>
          <a:p>
            <a:pPr fontAlgn="base">
              <a:spcAft>
                <a:spcPts val="0"/>
              </a:spcAft>
            </a:pP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Официальный сайт Министерства финансов Нижегородской области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http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://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mf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nnov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F16990-8EBE-4415-99E0-B14D66275C14}"/>
              </a:ext>
            </a:extLst>
          </p:cNvPr>
          <p:cNvSpPr/>
          <p:nvPr/>
        </p:nvSpPr>
        <p:spPr>
          <a:xfrm>
            <a:off x="216535" y="3048000"/>
            <a:ext cx="660654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R="931545" fontAlgn="base">
              <a:spcAft>
                <a:spcPts val="0"/>
              </a:spcAft>
            </a:pP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Официальный сайт администрации городского округа Семеновский Нижегородской области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http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://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semenov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nnov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634" y="897173"/>
            <a:ext cx="6606731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R="1175385" fontAlgn="base">
              <a:spcAft>
                <a:spcPts val="0"/>
              </a:spcAft>
            </a:pP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Официальный сайт финансового управления администрации городского округа Семеновский Нижегородской области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http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://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semenov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0975" y="3774135"/>
            <a:ext cx="6612636" cy="360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929640" fontAlgn="base">
              <a:spcAft>
                <a:spcPts val="0"/>
              </a:spcAft>
            </a:pP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Портал закупок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http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://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zakupki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gov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</a:t>
            </a:r>
            <a:endParaRPr lang="ru-RU" sz="1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3AA362-127B-239C-4B72-26AA7CB1A3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72</a:t>
            </a:fld>
            <a:endParaRPr lang="ru-RU" spc="-100" dirty="0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D24098BC-E9FE-EEB3-4ADE-438E29BC1D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2BDCE9A6-2537-1F0D-32E2-42144A4CD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29000" y="457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CC6F61D-3738-8599-0EA7-FFCCA174EFFE}"/>
              </a:ext>
            </a:extLst>
          </p:cNvPr>
          <p:cNvSpPr/>
          <p:nvPr/>
        </p:nvSpPr>
        <p:spPr>
          <a:xfrm>
            <a:off x="91721" y="4815370"/>
            <a:ext cx="72009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lnSpc>
                <a:spcPts val="1570"/>
              </a:lnSpc>
              <a:spcBef>
                <a:spcPts val="585"/>
              </a:spcBef>
              <a:spcAft>
                <a:spcPts val="0"/>
              </a:spcAft>
              <a:tabLst>
                <a:tab pos="3422015" algn="l"/>
              </a:tabLst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Разработчиком презентации «Бюджет для граждан» является финансовое      управление администрации городского округа Семеновский.</a:t>
            </a:r>
            <a:b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 задачи:</a:t>
            </a:r>
          </a:p>
          <a:p>
            <a:pPr>
              <a:lnSpc>
                <a:spcPts val="1570"/>
              </a:lnSpc>
              <a:spcBef>
                <a:spcPts val="585"/>
              </a:spcBef>
              <a:spcAft>
                <a:spcPts val="0"/>
              </a:spcAft>
              <a:tabLst>
                <a:tab pos="3422015" algn="l"/>
              </a:tabLst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Составление проекта бюджета на очередной финансовый год и     плановый  период;</a:t>
            </a:r>
          </a:p>
          <a:p>
            <a:pPr>
              <a:lnSpc>
                <a:spcPts val="1570"/>
              </a:lnSpc>
              <a:spcBef>
                <a:spcPts val="585"/>
              </a:spcBef>
              <a:spcAft>
                <a:spcPts val="0"/>
              </a:spcAft>
              <a:tabLst>
                <a:tab pos="3422015" algn="l"/>
              </a:tabLst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Организация исполнения бюджета;</a:t>
            </a:r>
          </a:p>
          <a:p>
            <a:pPr>
              <a:lnSpc>
                <a:spcPts val="1570"/>
              </a:lnSpc>
              <a:spcBef>
                <a:spcPts val="585"/>
              </a:spcBef>
              <a:spcAft>
                <a:spcPts val="0"/>
              </a:spcAft>
              <a:tabLst>
                <a:tab pos="3422015" algn="l"/>
              </a:tabLst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Организация финансового контроля за исполнением бюджета</a:t>
            </a:r>
            <a:endParaRPr lang="ru-RU" sz="1600" dirty="0">
              <a:solidFill>
                <a:schemeClr val="tx2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3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0" y="0"/>
            <a:ext cx="1659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algn="ctr">
              <a:spcBef>
                <a:spcPts val="360"/>
              </a:spcBef>
              <a:spcAft>
                <a:spcPts val="0"/>
              </a:spcAft>
            </a:pPr>
            <a:r>
              <a:rPr lang="ru-RU" dirty="0">
                <a:solidFill>
                  <a:srgbClr val="3B6996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СОДЕРЖАНИЕ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88CC864-4F03-45DE-8A05-74F82901E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740619"/>
              </p:ext>
            </p:extLst>
          </p:nvPr>
        </p:nvGraphicFramePr>
        <p:xfrm>
          <a:off x="45167" y="314029"/>
          <a:ext cx="6776223" cy="8699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494">
                  <a:extLst>
                    <a:ext uri="{9D8B030D-6E8A-4147-A177-3AD203B41FA5}">
                      <a16:colId xmlns:a16="http://schemas.microsoft.com/office/drawing/2014/main" val="1367370684"/>
                    </a:ext>
                  </a:extLst>
                </a:gridCol>
                <a:gridCol w="5840729">
                  <a:extLst>
                    <a:ext uri="{9D8B030D-6E8A-4147-A177-3AD203B41FA5}">
                      <a16:colId xmlns:a16="http://schemas.microsoft.com/office/drawing/2014/main" val="1106827775"/>
                    </a:ext>
                  </a:extLst>
                </a:gridCol>
              </a:tblGrid>
              <a:tr h="210954">
                <a:tc>
                  <a:txBody>
                    <a:bodyPr/>
                    <a:lstStyle/>
                    <a:p>
                      <a:pPr marL="100330" marR="91440" algn="l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Страница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642657197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889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Что</a:t>
                      </a:r>
                      <a:r>
                        <a:rPr lang="ru-RU" sz="1100" spc="-4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такое</a:t>
                      </a:r>
                      <a:r>
                        <a:rPr lang="ru-RU" sz="1100" spc="-5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"Бюджет</a:t>
                      </a:r>
                      <a:r>
                        <a:rPr lang="ru-RU" sz="1100" spc="-4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для</a:t>
                      </a:r>
                      <a:r>
                        <a:rPr lang="ru-RU" sz="1100" spc="1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граждан"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950766928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4-5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Структура</a:t>
                      </a:r>
                      <a:r>
                        <a:rPr lang="ru-RU" sz="1100" spc="-6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городского округа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358724012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889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На чем основано составление проекта бюджета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669519340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889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</a:t>
                      </a:r>
                      <a:r>
                        <a:rPr lang="ru-RU" sz="1100" spc="-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происходит</a:t>
                      </a:r>
                      <a:r>
                        <a:rPr lang="ru-RU" sz="1100" spc="-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составление</a:t>
                      </a:r>
                      <a:r>
                        <a:rPr lang="ru-RU" sz="1100" spc="-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 городского округа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130743809"/>
                  </a:ext>
                </a:extLst>
              </a:tr>
              <a:tr h="408794">
                <a:tc>
                  <a:txBody>
                    <a:bodyPr/>
                    <a:lstStyle/>
                    <a:p>
                      <a:pPr marL="8890"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100" spc="0" baseline="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Основные направления бюджетной и налоговой политики городского округа Семеновский на 2022-2024 годы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872240296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Доходы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 городского округа Семеновский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4235065503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10 -12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Динамика</a:t>
                      </a:r>
                      <a:r>
                        <a:rPr lang="ru-RU" sz="1100" spc="4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прогнозных</a:t>
                      </a:r>
                      <a:r>
                        <a:rPr lang="ru-RU" sz="1100" spc="44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показателей</a:t>
                      </a:r>
                      <a:r>
                        <a:rPr lang="ru-RU" sz="1100" spc="3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социально-экономического</a:t>
                      </a:r>
                      <a:r>
                        <a:rPr lang="ru-RU" sz="1100" spc="4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развития</a:t>
                      </a:r>
                      <a:r>
                        <a:rPr lang="ru-RU" sz="1100" spc="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округа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402960868"/>
                  </a:ext>
                </a:extLst>
              </a:tr>
              <a:tr h="39747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13-14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Какое</a:t>
                      </a:r>
                      <a:r>
                        <a:rPr lang="ru-RU" sz="1100" spc="-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место</a:t>
                      </a:r>
                      <a:r>
                        <a:rPr lang="ru-RU" sz="1100" spc="-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среди</a:t>
                      </a:r>
                      <a:r>
                        <a:rPr lang="ru-RU" sz="1100" spc="-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регионов</a:t>
                      </a:r>
                      <a:r>
                        <a:rPr lang="ru-RU" sz="1100" spc="-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ПФО</a:t>
                      </a:r>
                      <a:r>
                        <a:rPr lang="ru-RU" sz="1100" spc="-5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занимает</a:t>
                      </a:r>
                      <a:r>
                        <a:rPr lang="ru-RU" sz="1100" spc="-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область</a:t>
                      </a:r>
                      <a:r>
                        <a:rPr lang="ru-RU" sz="1100" spc="-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</a:t>
                      </a:r>
                      <a:r>
                        <a:rPr lang="ru-RU" sz="1100" spc="-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отдельным</a:t>
                      </a:r>
                      <a:r>
                        <a:rPr lang="ru-RU" sz="1100" spc="-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показателям</a:t>
                      </a:r>
                      <a:r>
                        <a:rPr lang="ru-RU" sz="1100" spc="-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региональных</a:t>
                      </a:r>
                      <a:r>
                        <a:rPr lang="ru-RU" sz="1100" spc="-9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бюджетов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980591179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Доходы</a:t>
                      </a:r>
                      <a:r>
                        <a:rPr lang="ru-RU" sz="1100" spc="-5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spc="-8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</a:t>
                      </a:r>
                      <a:r>
                        <a:rPr lang="ru-RU" sz="1100" spc="-5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городского округа Семеновский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594154661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Какие налоги зачисляются на территории городского округа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1307919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Из</a:t>
                      </a:r>
                      <a:r>
                        <a:rPr lang="ru-RU" sz="1100" spc="1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каких поступлений</a:t>
                      </a:r>
                      <a:r>
                        <a:rPr lang="ru-RU" sz="1100" spc="-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формируются</a:t>
                      </a:r>
                      <a:r>
                        <a:rPr lang="ru-RU" sz="1100" spc="-4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доходы</a:t>
                      </a:r>
                      <a:r>
                        <a:rPr lang="ru-RU" sz="1100" spc="2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областного</a:t>
                      </a:r>
                      <a:r>
                        <a:rPr lang="ru-RU" sz="1100" spc="-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</a:t>
                      </a:r>
                      <a:r>
                        <a:rPr lang="ru-RU" sz="1100" spc="2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100" spc="6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2022-2024</a:t>
                      </a:r>
                      <a:r>
                        <a:rPr lang="ru-RU" sz="1100" spc="-3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годах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117646886"/>
                  </a:ext>
                </a:extLst>
              </a:tr>
              <a:tr h="39747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18-19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Динамика налоговых и неналоговых доходов бюджета городского округа Семеновский по видам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060997784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Какую помощь из других бюджетов получает городской округ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601628771"/>
                  </a:ext>
                </a:extLst>
              </a:tr>
              <a:tr h="299236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Перечень действующий налоговых льгот городского округа, уставленных нормативно-правовыми актами городского округа Семеновский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36210011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Расходы бюджета городского округа Семеновский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855155528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Что такое программный бюджет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798040192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Какие показатели характеризуют городской округ Семеновский в 2021 году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720230586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Расходы бюджета городского округа Семеновский Нижегородской области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611490821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Особенности формирования бюджета городского округа Семеновский по расходам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4076623268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Информация о реализации национальных проектов в 2022-2024 годах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523901643"/>
                  </a:ext>
                </a:extLst>
              </a:tr>
              <a:tr h="299236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</a:t>
                      </a:r>
                      <a:r>
                        <a:rPr lang="ru-RU" sz="1100" spc="7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распределены</a:t>
                      </a:r>
                      <a:r>
                        <a:rPr lang="ru-RU" sz="1100" spc="4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расходы</a:t>
                      </a:r>
                      <a:r>
                        <a:rPr lang="ru-RU" sz="1100" spc="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 городского округа</a:t>
                      </a:r>
                      <a:r>
                        <a:rPr lang="ru-RU" sz="1100" spc="11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2022-2024</a:t>
                      </a:r>
                      <a:r>
                        <a:rPr lang="ru-RU" sz="1100" spc="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годов</a:t>
                      </a:r>
                      <a:r>
                        <a:rPr lang="ru-RU" sz="1100" spc="8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</a:t>
                      </a:r>
                      <a:r>
                        <a:rPr lang="ru-RU" sz="1100" spc="8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основным</a:t>
                      </a:r>
                      <a:r>
                        <a:rPr lang="ru-RU" sz="1100" spc="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отраслям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8269035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Что</a:t>
                      </a:r>
                      <a:r>
                        <a:rPr lang="ru-RU" sz="1100" spc="6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включают</a:t>
                      </a:r>
                      <a:r>
                        <a:rPr lang="ru-RU" sz="1100" spc="4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100" spc="6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себя</a:t>
                      </a:r>
                      <a:r>
                        <a:rPr lang="ru-RU" sz="1100" spc="5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отрасли</a:t>
                      </a:r>
                      <a:r>
                        <a:rPr lang="ru-RU" sz="1100" spc="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социальной</a:t>
                      </a:r>
                      <a:r>
                        <a:rPr lang="ru-RU" sz="1100" spc="1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сферы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166481885"/>
                  </a:ext>
                </a:extLst>
              </a:tr>
              <a:tr h="39747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29-31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Сведения</a:t>
                      </a:r>
                      <a:r>
                        <a:rPr lang="ru-RU" sz="1100" spc="-1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</a:t>
                      </a:r>
                      <a:r>
                        <a:rPr lang="ru-RU" sz="1100" spc="1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расходах бюджета городского округа</a:t>
                      </a:r>
                      <a:r>
                        <a:rPr lang="ru-RU" sz="1100" spc="1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 разделам</a:t>
                      </a:r>
                      <a:r>
                        <a:rPr lang="ru-RU" sz="1100" spc="-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и</a:t>
                      </a:r>
                      <a:r>
                        <a:rPr lang="ru-RU" sz="1100" spc="1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подразделам</a:t>
                      </a:r>
                      <a:r>
                        <a:rPr lang="ru-RU" sz="1100" spc="-4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бюджетной</a:t>
                      </a:r>
                      <a:r>
                        <a:rPr lang="ru-RU" sz="1100" spc="-3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классификации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751377718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Программные</a:t>
                      </a:r>
                      <a:r>
                        <a:rPr lang="ru-RU" sz="1100" spc="1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и</a:t>
                      </a:r>
                      <a:r>
                        <a:rPr lang="ru-RU" sz="1100" spc="5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непрограммные</a:t>
                      </a:r>
                      <a:r>
                        <a:rPr lang="ru-RU" sz="1100" spc="2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расходы</a:t>
                      </a:r>
                      <a:r>
                        <a:rPr lang="ru-RU" sz="1100" spc="3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областного</a:t>
                      </a:r>
                      <a:r>
                        <a:rPr lang="ru-RU" sz="1100" spc="3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бюджета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42112409"/>
                  </a:ext>
                </a:extLst>
              </a:tr>
              <a:tr h="18007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Какие</a:t>
                      </a:r>
                      <a:r>
                        <a:rPr lang="ru-RU" sz="1100" spc="1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основные</a:t>
                      </a:r>
                      <a:r>
                        <a:rPr lang="ru-RU" sz="1100" spc="1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муниципальные</a:t>
                      </a:r>
                      <a:r>
                        <a:rPr lang="ru-RU" sz="1100" spc="-2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программы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будут</a:t>
                      </a:r>
                      <a:r>
                        <a:rPr lang="ru-RU" sz="1100" spc="1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реализовываться</a:t>
                      </a: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100" spc="7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2022</a:t>
                      </a:r>
                      <a:r>
                        <a:rPr lang="ru-RU" sz="1100" spc="-1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году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934848580"/>
                  </a:ext>
                </a:extLst>
              </a:tr>
              <a:tr h="216431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34-36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Как</a:t>
                      </a:r>
                      <a:r>
                        <a:rPr lang="ru-RU" sz="1100" spc="25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изменится</a:t>
                      </a:r>
                      <a:r>
                        <a:rPr lang="ru-RU" sz="1100" spc="5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финансирование</a:t>
                      </a:r>
                      <a:r>
                        <a:rPr lang="ru-RU" sz="1100" spc="-1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муниципальных</a:t>
                      </a:r>
                      <a:r>
                        <a:rPr lang="ru-RU" sz="1100" spc="25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программ</a:t>
                      </a:r>
                      <a:r>
                        <a:rPr lang="ru-RU" sz="1100" spc="15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в</a:t>
                      </a:r>
                      <a:r>
                        <a:rPr lang="ru-RU" sz="1100" spc="45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2020-2024</a:t>
                      </a:r>
                      <a:r>
                        <a:rPr lang="ru-RU" sz="1100" spc="-15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годах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771236388"/>
                  </a:ext>
                </a:extLst>
              </a:tr>
              <a:tr h="39747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37-43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</a:t>
                      </a:r>
                      <a:b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«Развитие образования городского округа Семеновский на 2018-2023 годы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661211671"/>
                  </a:ext>
                </a:extLst>
              </a:tr>
              <a:tr h="43974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44-46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 Муниципальная программа</a:t>
                      </a:r>
                      <a:b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«Развитие культуры городского округа Семеновский на 2018-2023 годы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919113279"/>
                  </a:ext>
                </a:extLst>
              </a:tr>
              <a:tr h="614859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47-48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 Муниципальная программа</a:t>
                      </a:r>
                      <a:b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«Развитие физической культуры, спорта и молодежной политики и патриотического воспитания молодежи в городском округе Семеновский» на 2018-2023 годы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792282674"/>
                  </a:ext>
                </a:extLst>
              </a:tr>
              <a:tr h="447372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49-51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</a:t>
                      </a:r>
                      <a:b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«Развитие агропромышленного комплекса городского округа Семеновский Нижегородской Области»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414902164"/>
                  </a:ext>
                </a:extLst>
              </a:tr>
              <a:tr h="614859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52-54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</a:t>
                      </a:r>
                      <a:b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«Комплексное благоустройство и развитие дорожного хозяйства городского округа Семеновский» на 2018-2023 годы</a:t>
                      </a:r>
                    </a:p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759116479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90CE4F-C8A2-7BC4-4C2F-8C09CEAE4C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73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1267053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0" y="0"/>
            <a:ext cx="1659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algn="ctr">
              <a:spcBef>
                <a:spcPts val="360"/>
              </a:spcBef>
              <a:spcAft>
                <a:spcPts val="0"/>
              </a:spcAft>
            </a:pPr>
            <a:r>
              <a:rPr lang="ru-RU" dirty="0">
                <a:solidFill>
                  <a:srgbClr val="3B6996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СОДЕРЖАНИЕ</a:t>
            </a:r>
            <a:endParaRPr lang="ru-RU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88CC864-4F03-45DE-8A05-74F82901E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078872"/>
              </p:ext>
            </p:extLst>
          </p:nvPr>
        </p:nvGraphicFramePr>
        <p:xfrm>
          <a:off x="55106" y="367603"/>
          <a:ext cx="6776223" cy="6960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694">
                  <a:extLst>
                    <a:ext uri="{9D8B030D-6E8A-4147-A177-3AD203B41FA5}">
                      <a16:colId xmlns:a16="http://schemas.microsoft.com/office/drawing/2014/main" val="1367370684"/>
                    </a:ext>
                  </a:extLst>
                </a:gridCol>
                <a:gridCol w="5764529">
                  <a:extLst>
                    <a:ext uri="{9D8B030D-6E8A-4147-A177-3AD203B41FA5}">
                      <a16:colId xmlns:a16="http://schemas.microsoft.com/office/drawing/2014/main" val="1106827775"/>
                    </a:ext>
                  </a:extLst>
                </a:gridCol>
              </a:tblGrid>
              <a:tr h="546797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Страница</a:t>
                      </a:r>
                    </a:p>
                  </a:txBody>
                  <a:tcPr marL="2286" marR="2286" marT="22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86" marR="2286" marT="2286" marB="0"/>
                </a:tc>
                <a:extLst>
                  <a:ext uri="{0D108BD9-81ED-4DB2-BD59-A6C34878D82A}">
                    <a16:rowId xmlns:a16="http://schemas.microsoft.com/office/drawing/2014/main" val="3642657197"/>
                  </a:ext>
                </a:extLst>
              </a:tr>
              <a:tr h="63318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</a:t>
                      </a:r>
                      <a:b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«Переселение граждан из аварийного жилищного фонда на территории городского округа Семеновский Нижегородской области» на 2020-2025 годы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248349035"/>
                  </a:ext>
                </a:extLst>
              </a:tr>
              <a:tr h="63318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56 -57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 algn="l">
                        <a:lnSpc>
                          <a:spcPts val="965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</a:t>
                      </a:r>
                      <a:b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«Развитие и строительство социальной и инженерной инфраструктуры на территории городского округа Семеновский» на 2018-2023 годы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458081883"/>
                  </a:ext>
                </a:extLst>
              </a:tr>
              <a:tr h="633180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58-61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Прогнозный план капитального строительства 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по городскому округу Семеновский на 2022-2024 годы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559865593"/>
                  </a:ext>
                </a:extLst>
              </a:tr>
              <a:tr h="43086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62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программа" Управление муниципальными финансами городского округа Семеновский"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2164650107"/>
                  </a:ext>
                </a:extLst>
              </a:tr>
              <a:tr h="64416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63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 "Управление муниципальным имуществом и земельными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ресурсами городского округа Семеновский Нижегородской области на 2021-2024 годы "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453471754"/>
                  </a:ext>
                </a:extLst>
              </a:tr>
              <a:tr h="683024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64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 " Защита населения и территорий от чрезвычайных                                     ситуаций, обеспечение пожарной безопасности городского округа Семеновский на 2022 — 2024 годы "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419085839"/>
                  </a:ext>
                </a:extLst>
              </a:tr>
              <a:tr h="64416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65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программа" Развитие предпринимательства и туризма 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на территории городского округа Семеновский Нижегородской области на 2019 – 2023 годы "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308701861"/>
                  </a:ext>
                </a:extLst>
              </a:tr>
              <a:tr h="64416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66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Муниципальная программа" Обеспечение жильем молодых семей на территории городского округа Семеновский Нижегородской области на период 2015 - 2025 годов"</a:t>
                      </a:r>
                    </a:p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94922631"/>
                  </a:ext>
                </a:extLst>
              </a:tr>
              <a:tr h="285376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67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Социальная поддержка граждан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212046800"/>
                  </a:ext>
                </a:extLst>
              </a:tr>
              <a:tr h="233204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68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Муниципальный долг городского округа Семеновский</a:t>
                      </a:r>
                      <a:endParaRPr lang="ru-RU" sz="1100" dirty="0">
                        <a:effectLst/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391048766"/>
                  </a:ext>
                </a:extLst>
              </a:tr>
              <a:tr h="259291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69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Глоссарий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3064657058"/>
                  </a:ext>
                </a:extLst>
              </a:tr>
              <a:tr h="259291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70-71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Содержание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1320899973"/>
                  </a:ext>
                </a:extLst>
              </a:tr>
              <a:tr h="430868">
                <a:tc>
                  <a:txBody>
                    <a:bodyPr/>
                    <a:lstStyle/>
                    <a:p>
                      <a:pPr marL="100330" marR="91440" algn="ctr">
                        <a:lnSpc>
                          <a:spcPts val="92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72</a:t>
                      </a:r>
                    </a:p>
                  </a:txBody>
                  <a:tcPr marL="2286" marR="2286" marT="2286" marB="0" anchor="ctr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91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Контактная информация финансового управления администрации городского округа Семеновский</a:t>
                      </a:r>
                    </a:p>
                  </a:txBody>
                  <a:tcPr marL="2286" marR="2286" marT="2286" marB="0" anchor="ctr"/>
                </a:tc>
                <a:extLst>
                  <a:ext uri="{0D108BD9-81ED-4DB2-BD59-A6C34878D82A}">
                    <a16:rowId xmlns:a16="http://schemas.microsoft.com/office/drawing/2014/main" val="402399779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90CE4F-C8A2-7BC4-4C2F-8C09CEAE4C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74</a:t>
            </a:fld>
            <a:endParaRPr lang="ru-RU" spc="-100" dirty="0"/>
          </a:p>
        </p:txBody>
      </p:sp>
    </p:spTree>
    <p:extLst>
      <p:ext uri="{BB962C8B-B14F-4D97-AF65-F5344CB8AC3E}">
        <p14:creationId xmlns:p14="http://schemas.microsoft.com/office/powerpoint/2010/main" val="40897011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57EC23-E040-E18F-B362-E2FC04AD0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37" t="21747" r="1247" b="8509"/>
          <a:stretch/>
        </p:blipFill>
        <p:spPr>
          <a:xfrm>
            <a:off x="101600" y="1295400"/>
            <a:ext cx="6643371" cy="421615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5A45E32-5BB2-4FF4-A16F-1C2F4ACF8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1447800"/>
          </a:xfrm>
          <a:prstGeom prst="flowChartProcess">
            <a:avLst/>
          </a:prstGeom>
          <a:solidFill>
            <a:srgbClr val="C6E7FC">
              <a:alpha val="8313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000" b="1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+mn-ea"/>
                <a:cs typeface="+mn-cs"/>
              </a:rPr>
              <a:t>КОНТАКТНАЯ ИНФОРМАЦИЯ ФИНАНСОВОГО УПРАВЛЕНИЯ</a:t>
            </a:r>
            <a:endParaRPr lang="ru-RU" sz="11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000" b="1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+mn-ea"/>
                <a:cs typeface="+mn-cs"/>
              </a:rPr>
              <a:t>АДМИНИСТРАЦИИ ГОРОДСКОГО ОКРУГА СЕМЕНОВСКИЙ</a:t>
            </a:r>
            <a:endParaRPr lang="ru-RU" sz="11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637166"/>
              </p:ext>
            </p:extLst>
          </p:nvPr>
        </p:nvGraphicFramePr>
        <p:xfrm>
          <a:off x="113029" y="4549956"/>
          <a:ext cx="6705600" cy="43502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4413">
                  <a:extLst>
                    <a:ext uri="{9D8B030D-6E8A-4147-A177-3AD203B41FA5}">
                      <a16:colId xmlns:a16="http://schemas.microsoft.com/office/drawing/2014/main" val="2607358028"/>
                    </a:ext>
                  </a:extLst>
                </a:gridCol>
                <a:gridCol w="3741187">
                  <a:extLst>
                    <a:ext uri="{9D8B030D-6E8A-4147-A177-3AD203B41FA5}">
                      <a16:colId xmlns:a16="http://schemas.microsoft.com/office/drawing/2014/main" val="234874040"/>
                    </a:ext>
                  </a:extLst>
                </a:gridCol>
              </a:tblGrid>
              <a:tr h="479736"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517AA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Контактная информация</a:t>
                      </a:r>
                      <a:endParaRPr lang="ru-RU" sz="1800" b="1" dirty="0">
                        <a:solidFill>
                          <a:srgbClr val="517AA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485829"/>
                  </a:ext>
                </a:extLst>
              </a:tr>
              <a:tr h="39290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Начальник финансового управления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Иванова Екатерина Валентиновна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extLst>
                  <a:ext uri="{0D108BD9-81ED-4DB2-BD59-A6C34878D82A}">
                    <a16:rowId xmlns:a16="http://schemas.microsoft.com/office/drawing/2014/main" val="1375684556"/>
                  </a:ext>
                </a:extLst>
              </a:tr>
              <a:tr h="480576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606650, Нижегородская обл., </a:t>
                      </a:r>
                      <a:r>
                        <a:rPr lang="ru-RU" sz="14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г.Семенов</a:t>
                      </a: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ул.1Мая, д.1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extLst>
                  <a:ext uri="{0D108BD9-81ED-4DB2-BD59-A6C34878D82A}">
                    <a16:rowId xmlns:a16="http://schemas.microsoft.com/office/drawing/2014/main" val="698228815"/>
                  </a:ext>
                </a:extLst>
              </a:tr>
              <a:tr h="480576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Телефон, факс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8(83162) 5-29-96 - приемная, 8(83162) 5-29-96 - факс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extLst>
                  <a:ext uri="{0D108BD9-81ED-4DB2-BD59-A6C34878D82A}">
                    <a16:rowId xmlns:a16="http://schemas.microsoft.com/office/drawing/2014/main" val="2675943014"/>
                  </a:ext>
                </a:extLst>
              </a:tr>
              <a:tr h="39290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электронной почты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</a:t>
                      </a: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semenov</a:t>
                      </a: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.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nnov</a:t>
                      </a: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.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extLst>
                  <a:ext uri="{0D108BD9-81ED-4DB2-BD59-A6C34878D82A}">
                    <a16:rowId xmlns:a16="http://schemas.microsoft.com/office/drawing/2014/main" val="2178177701"/>
                  </a:ext>
                </a:extLst>
              </a:tr>
              <a:tr h="47756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Информационный ресурс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http:/fin-semenov.ru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extLst>
                  <a:ext uri="{0D108BD9-81ED-4DB2-BD59-A6C34878D82A}">
                    <a16:rowId xmlns:a16="http://schemas.microsoft.com/office/drawing/2014/main" val="386756860"/>
                  </a:ext>
                </a:extLst>
              </a:tr>
              <a:tr h="1562939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График работы финансового управления: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понедельник-пятница 8.00 – 17.00;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перерыв: 12.00 – 13.00;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суббота- воскресенье: выходные дни.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9214" marR="49214" marT="24607" marB="24607"/>
                </a:tc>
                <a:extLst>
                  <a:ext uri="{0D108BD9-81ED-4DB2-BD59-A6C34878D82A}">
                    <a16:rowId xmlns:a16="http://schemas.microsoft.com/office/drawing/2014/main" val="2869384515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A019F8-6BC3-5968-F549-D8DE803A6B3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334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lang="ru-RU" spc="-100" smtClean="0"/>
              <a:t>75</a:t>
            </a:fld>
            <a:endParaRPr lang="ru-RU" spc="-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64DD1A-E5D2-49EB-6BD9-0EB953DA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633934"/>
            <a:ext cx="914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8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786" y="5104515"/>
            <a:ext cx="243141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Обеспечение</a:t>
            </a:r>
            <a:r>
              <a:rPr kumimoji="0" lang="en-US" sz="1200" b="0" i="0" u="none" strike="noStrike" kern="1200" cap="none" spc="1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1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устойчивости и сбалансированности бюджета городского округа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4520" y="5081909"/>
            <a:ext cx="570230" cy="573405"/>
            <a:chOff x="309325" y="4721387"/>
            <a:chExt cx="570230" cy="57340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325" y="4721387"/>
              <a:ext cx="570045" cy="5729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>
              <a:biLevel thresh="50000"/>
            </a:blip>
            <a:stretch>
              <a:fillRect/>
            </a:stretch>
          </p:blipFill>
          <p:spPr>
            <a:xfrm>
              <a:off x="318135" y="4733429"/>
              <a:ext cx="489597" cy="489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>
              <a:biLevel thresh="50000"/>
            </a:blip>
            <a:stretch>
              <a:fillRect/>
            </a:stretch>
          </p:blipFill>
          <p:spPr>
            <a:xfrm>
              <a:off x="417525" y="4857406"/>
              <a:ext cx="230403" cy="2317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02639" y="5007834"/>
            <a:ext cx="219816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Развитие информационных технологий и интеграции информационных ресурсов в сфере управления финансами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56843" y="5072764"/>
            <a:ext cx="542925" cy="577850"/>
            <a:chOff x="3541648" y="4712242"/>
            <a:chExt cx="542925" cy="5778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7952" y="4712242"/>
              <a:ext cx="536264" cy="5775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>
              <a:biLevel thresh="75000"/>
            </a:blip>
            <a:stretch>
              <a:fillRect/>
            </a:stretch>
          </p:blipFill>
          <p:spPr>
            <a:xfrm>
              <a:off x="3541648" y="4724336"/>
              <a:ext cx="503999" cy="5039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60786" y="4084186"/>
            <a:ext cx="243395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8310" algn="l"/>
              </a:tabLst>
              <a:defRPr/>
            </a:pP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Оптимизация и приоритизация инвестиционных проектов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24616" y="4018457"/>
            <a:ext cx="536575" cy="541020"/>
            <a:chOff x="309421" y="3544861"/>
            <a:chExt cx="536575" cy="54102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421" y="3544861"/>
              <a:ext cx="536373" cy="5409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>
              <a:biLevel thresh="75000"/>
            </a:blip>
            <a:stretch>
              <a:fillRect/>
            </a:stretch>
          </p:blipFill>
          <p:spPr>
            <a:xfrm>
              <a:off x="318135" y="3558031"/>
              <a:ext cx="457200" cy="45720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205052" y="4084185"/>
            <a:ext cx="24022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4030" algn="l"/>
              </a:tabLst>
              <a:defRPr/>
            </a:pP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Повы</a:t>
            </a:r>
            <a:r>
              <a:rPr kumimoji="0" sz="1200" b="0" i="0" u="none" strike="noStrike" kern="1200" cap="none" spc="-7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ш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</a:t>
            </a:r>
            <a:r>
              <a:rPr kumimoji="0" lang="ru-RU" sz="1200" b="0" i="0" u="none" strike="noStrike" kern="1200" cap="none" spc="-2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ие эффективности муниципального управления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40231" y="3989717"/>
            <a:ext cx="546100" cy="541020"/>
            <a:chOff x="3525036" y="3518953"/>
            <a:chExt cx="546100" cy="54102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25036" y="3518953"/>
              <a:ext cx="545542" cy="5409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>
              <a:biLevel thresh="75000"/>
            </a:blip>
            <a:stretch>
              <a:fillRect/>
            </a:stretch>
          </p:blipFill>
          <p:spPr>
            <a:xfrm>
              <a:off x="3541648" y="3532022"/>
              <a:ext cx="457200" cy="45717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168856" y="2654149"/>
            <a:ext cx="19320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Осуществление мер по повышению эффективности использования бюджетных средств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540231" y="2686195"/>
            <a:ext cx="546100" cy="536575"/>
            <a:chOff x="3525036" y="2325673"/>
            <a:chExt cx="546100" cy="53657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25036" y="2325673"/>
              <a:ext cx="545542" cy="5363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541648" y="2333751"/>
              <a:ext cx="457200" cy="45720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943454" y="2484872"/>
            <a:ext cx="240474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Концентрация финансовых ресурсов на достижение целей и результатов приоритетных проектов городского округа, региональных проектов, направленных на реализацию национальных проектов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24616" y="2716650"/>
            <a:ext cx="536575" cy="546100"/>
            <a:chOff x="309421" y="2356128"/>
            <a:chExt cx="536575" cy="546100"/>
          </a:xfrm>
        </p:grpSpPr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9421" y="2356128"/>
              <a:ext cx="536373" cy="54554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>
              <a:biLevel thresh="75000"/>
            </a:blip>
            <a:stretch>
              <a:fillRect/>
            </a:stretch>
          </p:blipFill>
          <p:spPr>
            <a:xfrm>
              <a:off x="318135" y="2372639"/>
              <a:ext cx="457200" cy="457174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34268" y="7437485"/>
            <a:ext cx="24504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25" dirty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kumimoji="0" lang="ru-RU" sz="1200" b="0" i="0" u="none" strike="noStrike" kern="1200" cap="none" spc="2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качества финансового менеджмента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24616" y="7402348"/>
            <a:ext cx="536575" cy="541020"/>
            <a:chOff x="309421" y="7187220"/>
            <a:chExt cx="536575" cy="541020"/>
          </a:xfrm>
        </p:grpSpPr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9421" y="7187220"/>
              <a:ext cx="536373" cy="5409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>
              <a:biLevel thresh="75000"/>
            </a:blip>
            <a:stretch>
              <a:fillRect/>
            </a:stretch>
          </p:blipFill>
          <p:spPr>
            <a:xfrm>
              <a:off x="318135" y="7200264"/>
              <a:ext cx="457200" cy="45720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4171940" y="7340905"/>
            <a:ext cx="224299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Реализация принципов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открытости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прозрачности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управления муниципальными финансами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553311" y="7415392"/>
            <a:ext cx="546100" cy="541020"/>
            <a:chOff x="3525036" y="7197889"/>
            <a:chExt cx="546100" cy="541020"/>
          </a:xfrm>
        </p:grpSpPr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25036" y="7197889"/>
              <a:ext cx="545542" cy="54095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>
              <a:biLevel thresh="75000"/>
            </a:blip>
            <a:stretch>
              <a:fillRect/>
            </a:stretch>
          </p:blipFill>
          <p:spPr>
            <a:xfrm>
              <a:off x="3541648" y="7211187"/>
              <a:ext cx="457200" cy="457200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306232" y="1066800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33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3342" y="2494502"/>
            <a:ext cx="6155969" cy="9525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371746" y="3867993"/>
            <a:ext cx="6156325" cy="0"/>
          </a:xfrm>
          <a:custGeom>
            <a:avLst/>
            <a:gdLst/>
            <a:ahLst/>
            <a:cxnLst/>
            <a:rect l="l" t="t" r="r" b="b"/>
            <a:pathLst>
              <a:path w="6156325">
                <a:moveTo>
                  <a:pt x="0" y="0"/>
                </a:moveTo>
                <a:lnTo>
                  <a:pt x="615596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83342" y="4817841"/>
            <a:ext cx="6156325" cy="0"/>
          </a:xfrm>
          <a:custGeom>
            <a:avLst/>
            <a:gdLst/>
            <a:ahLst/>
            <a:cxnLst/>
            <a:rect l="l" t="t" r="r" b="b"/>
            <a:pathLst>
              <a:path w="6156325">
                <a:moveTo>
                  <a:pt x="0" y="0"/>
                </a:moveTo>
                <a:lnTo>
                  <a:pt x="615596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83342" y="6146514"/>
            <a:ext cx="6156325" cy="0"/>
          </a:xfrm>
          <a:custGeom>
            <a:avLst/>
            <a:gdLst/>
            <a:ahLst/>
            <a:cxnLst/>
            <a:rect l="l" t="t" r="r" b="b"/>
            <a:pathLst>
              <a:path w="6156325">
                <a:moveTo>
                  <a:pt x="0" y="0"/>
                </a:moveTo>
                <a:lnTo>
                  <a:pt x="615596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 flipV="1">
            <a:off x="383342" y="6884740"/>
            <a:ext cx="6156325" cy="125659"/>
          </a:xfrm>
          <a:custGeom>
            <a:avLst/>
            <a:gdLst/>
            <a:ahLst/>
            <a:cxnLst/>
            <a:rect l="l" t="t" r="r" b="b"/>
            <a:pathLst>
              <a:path w="6156325">
                <a:moveTo>
                  <a:pt x="0" y="0"/>
                </a:moveTo>
                <a:lnTo>
                  <a:pt x="615596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158442" y="1335562"/>
            <a:ext cx="19424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2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Обеспечение финансовыми ресурсами действующих расходных обязательств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540231" y="1360303"/>
            <a:ext cx="546100" cy="541020"/>
            <a:chOff x="3525036" y="999781"/>
            <a:chExt cx="546100" cy="541020"/>
          </a:xfrm>
        </p:grpSpPr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25036" y="999781"/>
              <a:ext cx="545542" cy="54095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1" cstate="print">
              <a:biLevel thresh="75000"/>
            </a:blip>
            <a:stretch>
              <a:fillRect/>
            </a:stretch>
          </p:blipFill>
          <p:spPr>
            <a:xfrm>
              <a:off x="3541648" y="1012088"/>
              <a:ext cx="457200" cy="457174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894565" y="1175909"/>
            <a:ext cx="249763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Поддержание объема дефицита, объема муниципального долга в пределах ограничений, установленных нормами бюджетного законодательства Российской  Федерации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71149" y="6335128"/>
            <a:ext cx="24898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2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Повышение операционной эффективности бюджетных  средств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24616" y="6328542"/>
            <a:ext cx="536575" cy="541020"/>
            <a:chOff x="309421" y="5968020"/>
            <a:chExt cx="536575" cy="541020"/>
          </a:xfrm>
        </p:grpSpPr>
        <p:pic>
          <p:nvPicPr>
            <p:cNvPr id="63" name="object 6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9421" y="5968020"/>
              <a:ext cx="536373" cy="54095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3" cstate="print">
              <a:biLevel thresh="75000"/>
            </a:blip>
            <a:stretch>
              <a:fillRect/>
            </a:stretch>
          </p:blipFill>
          <p:spPr>
            <a:xfrm>
              <a:off x="318135" y="5980836"/>
              <a:ext cx="457200" cy="457174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4182088" y="6394256"/>
            <a:ext cx="24339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2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Формирование реалистичного прогноза по доходам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540231" y="6343783"/>
            <a:ext cx="546100" cy="541020"/>
            <a:chOff x="3525036" y="5983261"/>
            <a:chExt cx="546100" cy="541020"/>
          </a:xfrm>
        </p:grpSpPr>
        <p:pic>
          <p:nvPicPr>
            <p:cNvPr id="67" name="object 6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25036" y="5983261"/>
              <a:ext cx="545542" cy="54095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5" cstate="print">
              <a:biLevel thresh="75000"/>
            </a:blip>
            <a:stretch>
              <a:fillRect/>
            </a:stretch>
          </p:blipFill>
          <p:spPr>
            <a:xfrm>
              <a:off x="3541648" y="5996177"/>
              <a:ext cx="457200" cy="457200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 marR="0" lvl="0" indent="0" algn="l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10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5334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-1524000" y="57934"/>
            <a:ext cx="9133851" cy="102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marR="0" lvl="0" indent="-629920" algn="ctr" defTabSz="914400" rtl="0" eaLnBrk="1" fontAlgn="auto" latinLnBrk="0" hangingPunct="1">
              <a:lnSpc>
                <a:spcPct val="105000"/>
              </a:lnSpc>
              <a:spcBef>
                <a:spcPts val="365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       ОСНОВНЫЕ</a:t>
            </a:r>
            <a:r>
              <a:rPr kumimoji="0" lang="ru-RU" b="1" i="0" u="none" strike="noStrike" kern="1200" cap="none" spc="30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НАПРАВЛЕНИЯ</a:t>
            </a:r>
            <a:r>
              <a:rPr kumimoji="0" lang="ru-RU" b="1" i="0" u="none" strike="noStrike" kern="1200" cap="none" spc="30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БЮДЖЕТНОЙ</a:t>
            </a:r>
            <a:r>
              <a:rPr kumimoji="0" lang="ru-RU" b="1" i="0" u="none" strike="noStrike" kern="1200" cap="none" spc="30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</a:t>
            </a:r>
            <a:r>
              <a:rPr kumimoji="0" lang="ru-RU" b="1" i="0" u="none" strike="noStrike" kern="1200" cap="none" spc="30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НАЛОГОВОЙ</a:t>
            </a:r>
            <a:r>
              <a:rPr kumimoji="0" lang="en-US" b="1" i="0" u="none" strike="noStrike" kern="1200" cap="none" spc="31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br>
              <a:rPr kumimoji="0" lang="en-US" b="1" i="0" u="none" strike="noStrike" kern="1200" cap="none" spc="31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ПОЛИТИКИ </a:t>
            </a:r>
            <a:r>
              <a:rPr kumimoji="0" lang="ru-RU" b="1" i="0" u="none" strike="noStrike" kern="1200" cap="none" spc="-39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 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ГОРОДСКОГО ОКРУГА СЕМЕНОВСКИЙ</a:t>
            </a:r>
            <a:r>
              <a:rPr kumimoji="0" lang="ru-RU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  <a:p>
            <a:pPr marL="810260" marR="0" lvl="0" indent="-629920" algn="ctr" defTabSz="914400" rtl="0" eaLnBrk="1" fontAlgn="auto" latinLnBrk="0" hangingPunct="1">
              <a:lnSpc>
                <a:spcPct val="105000"/>
              </a:lnSpc>
              <a:spcBef>
                <a:spcPts val="365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4BACC6">
                    <a:lumMod val="50000"/>
                  </a:srgbClr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</a:t>
            </a:r>
            <a:r>
              <a:rPr kumimoji="0" lang="ru-RU" b="1" i="0" u="none" strike="noStrike" kern="1200" cap="none" spc="-3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2024-2026 ГОДЫ</a:t>
            </a:r>
          </a:p>
        </p:txBody>
      </p:sp>
      <p:grpSp>
        <p:nvGrpSpPr>
          <p:cNvPr id="71" name="Group 2103"/>
          <p:cNvGrpSpPr>
            <a:grpSpLocks/>
          </p:cNvGrpSpPr>
          <p:nvPr/>
        </p:nvGrpSpPr>
        <p:grpSpPr bwMode="auto">
          <a:xfrm>
            <a:off x="323179" y="1436798"/>
            <a:ext cx="536575" cy="541020"/>
            <a:chOff x="487" y="115"/>
            <a:chExt cx="845" cy="852"/>
          </a:xfrm>
        </p:grpSpPr>
        <p:pic>
          <p:nvPicPr>
            <p:cNvPr id="72" name="Picture 2105"/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" y="115"/>
              <a:ext cx="845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104"/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136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" name="object 47"/>
          <p:cNvSpPr/>
          <p:nvPr/>
        </p:nvSpPr>
        <p:spPr>
          <a:xfrm flipV="1">
            <a:off x="382833" y="833396"/>
            <a:ext cx="6156325" cy="1524985"/>
          </a:xfrm>
          <a:custGeom>
            <a:avLst/>
            <a:gdLst/>
            <a:ahLst/>
            <a:cxnLst/>
            <a:rect l="l" t="t" r="r" b="b"/>
            <a:pathLst>
              <a:path w="6156325">
                <a:moveTo>
                  <a:pt x="0" y="0"/>
                </a:moveTo>
                <a:lnTo>
                  <a:pt x="615596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79841" y="851932"/>
            <a:ext cx="2232660" cy="852169"/>
            <a:chOff x="179841" y="851932"/>
            <a:chExt cx="2232660" cy="85216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841" y="851932"/>
              <a:ext cx="2232641" cy="8518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539" y="976883"/>
              <a:ext cx="1824227" cy="6507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3217" y="868425"/>
              <a:ext cx="2152650" cy="765175"/>
            </a:xfrm>
            <a:custGeom>
              <a:avLst/>
              <a:gdLst/>
              <a:ahLst/>
              <a:cxnLst/>
              <a:rect l="l" t="t" r="r" b="b"/>
              <a:pathLst>
                <a:path w="2152650" h="765175">
                  <a:moveTo>
                    <a:pt x="2080971" y="0"/>
                  </a:moveTo>
                  <a:lnTo>
                    <a:pt x="0" y="0"/>
                  </a:lnTo>
                  <a:lnTo>
                    <a:pt x="0" y="764794"/>
                  </a:lnTo>
                  <a:lnTo>
                    <a:pt x="2080971" y="764794"/>
                  </a:lnTo>
                  <a:lnTo>
                    <a:pt x="2152218" y="382397"/>
                  </a:lnTo>
                  <a:lnTo>
                    <a:pt x="208097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6883" y="1033282"/>
            <a:ext cx="10702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Налоговые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доходы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5263" y="1812647"/>
            <a:ext cx="2260092" cy="955548"/>
            <a:chOff x="166115" y="1736527"/>
            <a:chExt cx="2260092" cy="955548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115" y="1736527"/>
              <a:ext cx="2260092" cy="9555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" y="1859279"/>
              <a:ext cx="1344168" cy="6507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7725" y="1789486"/>
              <a:ext cx="2152650" cy="849630"/>
            </a:xfrm>
            <a:custGeom>
              <a:avLst/>
              <a:gdLst/>
              <a:ahLst/>
              <a:cxnLst/>
              <a:rect l="l" t="t" r="r" b="b"/>
              <a:pathLst>
                <a:path w="2152650" h="849630">
                  <a:moveTo>
                    <a:pt x="2076907" y="0"/>
                  </a:moveTo>
                  <a:lnTo>
                    <a:pt x="0" y="0"/>
                  </a:lnTo>
                  <a:lnTo>
                    <a:pt x="0" y="849249"/>
                  </a:lnTo>
                  <a:lnTo>
                    <a:pt x="2076907" y="849249"/>
                  </a:lnTo>
                  <a:lnTo>
                    <a:pt x="2152218" y="424688"/>
                  </a:lnTo>
                  <a:lnTo>
                    <a:pt x="207690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94109" y="2039238"/>
            <a:ext cx="123129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Не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логовы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  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доходы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6115" y="2866204"/>
            <a:ext cx="2260092" cy="955547"/>
            <a:chOff x="180348" y="2695505"/>
            <a:chExt cx="2260092" cy="955547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348" y="2695505"/>
              <a:ext cx="2260092" cy="9555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540" y="2787396"/>
              <a:ext cx="1565148" cy="65074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3217" y="2748464"/>
              <a:ext cx="2152650" cy="849630"/>
            </a:xfrm>
            <a:custGeom>
              <a:avLst/>
              <a:gdLst/>
              <a:ahLst/>
              <a:cxnLst/>
              <a:rect l="l" t="t" r="r" b="b"/>
              <a:pathLst>
                <a:path w="2152650" h="849629">
                  <a:moveTo>
                    <a:pt x="2083257" y="0"/>
                  </a:moveTo>
                  <a:lnTo>
                    <a:pt x="0" y="0"/>
                  </a:lnTo>
                  <a:lnTo>
                    <a:pt x="0" y="849122"/>
                  </a:lnTo>
                  <a:lnTo>
                    <a:pt x="2083257" y="849122"/>
                  </a:lnTo>
                  <a:lnTo>
                    <a:pt x="2152218" y="424561"/>
                  </a:lnTo>
                  <a:lnTo>
                    <a:pt x="2083257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7513" y="3085017"/>
            <a:ext cx="136197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</a:t>
            </a: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звоз</a:t>
            </a: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</a:t>
            </a:r>
            <a:r>
              <a:rPr kumimoji="0" sz="14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</a:t>
            </a:r>
            <a:r>
              <a:rPr kumimoji="0" sz="14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</a:t>
            </a:r>
            <a:r>
              <a:rPr kumimoji="0" sz="14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ы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  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поступления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20873" y="825500"/>
            <a:ext cx="4305935" cy="849630"/>
          </a:xfrm>
          <a:custGeom>
            <a:avLst/>
            <a:gdLst/>
            <a:ahLst/>
            <a:cxnLst/>
            <a:rect l="l" t="t" r="r" b="b"/>
            <a:pathLst>
              <a:path w="4305934" h="849630">
                <a:moveTo>
                  <a:pt x="0" y="141604"/>
                </a:moveTo>
                <a:lnTo>
                  <a:pt x="7216" y="96836"/>
                </a:lnTo>
                <a:lnTo>
                  <a:pt x="27314" y="57963"/>
                </a:lnTo>
                <a:lnTo>
                  <a:pt x="57963" y="27314"/>
                </a:lnTo>
                <a:lnTo>
                  <a:pt x="96836" y="7216"/>
                </a:lnTo>
                <a:lnTo>
                  <a:pt x="141605" y="0"/>
                </a:lnTo>
                <a:lnTo>
                  <a:pt x="4163949" y="0"/>
                </a:lnTo>
                <a:lnTo>
                  <a:pt x="4208655" y="7216"/>
                </a:lnTo>
                <a:lnTo>
                  <a:pt x="4247490" y="27314"/>
                </a:lnTo>
                <a:lnTo>
                  <a:pt x="4278120" y="57963"/>
                </a:lnTo>
                <a:lnTo>
                  <a:pt x="4298211" y="96836"/>
                </a:lnTo>
                <a:lnTo>
                  <a:pt x="4305427" y="141604"/>
                </a:lnTo>
                <a:lnTo>
                  <a:pt x="4305427" y="708025"/>
                </a:lnTo>
                <a:lnTo>
                  <a:pt x="4298211" y="752731"/>
                </a:lnTo>
                <a:lnTo>
                  <a:pt x="4278120" y="791566"/>
                </a:lnTo>
                <a:lnTo>
                  <a:pt x="4247490" y="822196"/>
                </a:lnTo>
                <a:lnTo>
                  <a:pt x="4208655" y="842287"/>
                </a:lnTo>
                <a:lnTo>
                  <a:pt x="4163949" y="849502"/>
                </a:lnTo>
                <a:lnTo>
                  <a:pt x="141605" y="849502"/>
                </a:lnTo>
                <a:lnTo>
                  <a:pt x="96836" y="842287"/>
                </a:lnTo>
                <a:lnTo>
                  <a:pt x="57963" y="822196"/>
                </a:lnTo>
                <a:lnTo>
                  <a:pt x="27314" y="791566"/>
                </a:lnTo>
                <a:lnTo>
                  <a:pt x="7216" y="752731"/>
                </a:lnTo>
                <a:lnTo>
                  <a:pt x="0" y="708025"/>
                </a:lnTo>
                <a:lnTo>
                  <a:pt x="0" y="141604"/>
                </a:lnTo>
                <a:close/>
              </a:path>
            </a:pathLst>
          </a:custGeom>
          <a:ln w="25400">
            <a:solidFill>
              <a:srgbClr val="46726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12482" y="1819941"/>
            <a:ext cx="4305935" cy="895296"/>
          </a:xfrm>
          <a:custGeom>
            <a:avLst/>
            <a:gdLst/>
            <a:ahLst/>
            <a:cxnLst/>
            <a:rect l="l" t="t" r="r" b="b"/>
            <a:pathLst>
              <a:path w="4305934" h="849630">
                <a:moveTo>
                  <a:pt x="0" y="141604"/>
                </a:moveTo>
                <a:lnTo>
                  <a:pt x="7216" y="96836"/>
                </a:lnTo>
                <a:lnTo>
                  <a:pt x="27314" y="57963"/>
                </a:lnTo>
                <a:lnTo>
                  <a:pt x="57963" y="27314"/>
                </a:lnTo>
                <a:lnTo>
                  <a:pt x="96836" y="7216"/>
                </a:lnTo>
                <a:lnTo>
                  <a:pt x="141605" y="0"/>
                </a:lnTo>
                <a:lnTo>
                  <a:pt x="4163949" y="0"/>
                </a:lnTo>
                <a:lnTo>
                  <a:pt x="4208655" y="7216"/>
                </a:lnTo>
                <a:lnTo>
                  <a:pt x="4247490" y="27314"/>
                </a:lnTo>
                <a:lnTo>
                  <a:pt x="4278120" y="57963"/>
                </a:lnTo>
                <a:lnTo>
                  <a:pt x="4298211" y="96836"/>
                </a:lnTo>
                <a:lnTo>
                  <a:pt x="4305427" y="141604"/>
                </a:lnTo>
                <a:lnTo>
                  <a:pt x="4305427" y="707898"/>
                </a:lnTo>
                <a:lnTo>
                  <a:pt x="4298211" y="752666"/>
                </a:lnTo>
                <a:lnTo>
                  <a:pt x="4278120" y="791539"/>
                </a:lnTo>
                <a:lnTo>
                  <a:pt x="4247490" y="822188"/>
                </a:lnTo>
                <a:lnTo>
                  <a:pt x="4208655" y="842286"/>
                </a:lnTo>
                <a:lnTo>
                  <a:pt x="4163949" y="849502"/>
                </a:lnTo>
                <a:lnTo>
                  <a:pt x="141605" y="849502"/>
                </a:lnTo>
                <a:lnTo>
                  <a:pt x="96836" y="842286"/>
                </a:lnTo>
                <a:lnTo>
                  <a:pt x="57963" y="822188"/>
                </a:lnTo>
                <a:lnTo>
                  <a:pt x="27314" y="791539"/>
                </a:lnTo>
                <a:lnTo>
                  <a:pt x="7216" y="752666"/>
                </a:lnTo>
                <a:lnTo>
                  <a:pt x="0" y="707898"/>
                </a:lnTo>
                <a:lnTo>
                  <a:pt x="0" y="141604"/>
                </a:lnTo>
                <a:close/>
              </a:path>
            </a:pathLst>
          </a:custGeom>
          <a:ln w="25400">
            <a:solidFill>
              <a:srgbClr val="46726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20873" y="2866204"/>
            <a:ext cx="4305935" cy="955547"/>
          </a:xfrm>
          <a:custGeom>
            <a:avLst/>
            <a:gdLst/>
            <a:ahLst/>
            <a:cxnLst/>
            <a:rect l="l" t="t" r="r" b="b"/>
            <a:pathLst>
              <a:path w="4305934" h="849629">
                <a:moveTo>
                  <a:pt x="0" y="141604"/>
                </a:moveTo>
                <a:lnTo>
                  <a:pt x="7216" y="96836"/>
                </a:lnTo>
                <a:lnTo>
                  <a:pt x="27314" y="57963"/>
                </a:lnTo>
                <a:lnTo>
                  <a:pt x="57963" y="27314"/>
                </a:lnTo>
                <a:lnTo>
                  <a:pt x="96836" y="7216"/>
                </a:lnTo>
                <a:lnTo>
                  <a:pt x="141605" y="0"/>
                </a:lnTo>
                <a:lnTo>
                  <a:pt x="4163949" y="0"/>
                </a:lnTo>
                <a:lnTo>
                  <a:pt x="4208655" y="7216"/>
                </a:lnTo>
                <a:lnTo>
                  <a:pt x="4247490" y="27314"/>
                </a:lnTo>
                <a:lnTo>
                  <a:pt x="4278120" y="57963"/>
                </a:lnTo>
                <a:lnTo>
                  <a:pt x="4298211" y="96836"/>
                </a:lnTo>
                <a:lnTo>
                  <a:pt x="4305427" y="141604"/>
                </a:lnTo>
                <a:lnTo>
                  <a:pt x="4305427" y="708025"/>
                </a:lnTo>
                <a:lnTo>
                  <a:pt x="4298211" y="752731"/>
                </a:lnTo>
                <a:lnTo>
                  <a:pt x="4278120" y="791566"/>
                </a:lnTo>
                <a:lnTo>
                  <a:pt x="4247490" y="822196"/>
                </a:lnTo>
                <a:lnTo>
                  <a:pt x="4208655" y="842287"/>
                </a:lnTo>
                <a:lnTo>
                  <a:pt x="4163949" y="849502"/>
                </a:lnTo>
                <a:lnTo>
                  <a:pt x="141605" y="849502"/>
                </a:lnTo>
                <a:lnTo>
                  <a:pt x="96836" y="842287"/>
                </a:lnTo>
                <a:lnTo>
                  <a:pt x="57963" y="822196"/>
                </a:lnTo>
                <a:lnTo>
                  <a:pt x="27314" y="791566"/>
                </a:lnTo>
                <a:lnTo>
                  <a:pt x="7216" y="752731"/>
                </a:lnTo>
                <a:lnTo>
                  <a:pt x="0" y="708025"/>
                </a:lnTo>
                <a:lnTo>
                  <a:pt x="0" y="141604"/>
                </a:lnTo>
                <a:close/>
              </a:path>
            </a:pathLst>
          </a:custGeom>
          <a:ln w="25400">
            <a:solidFill>
              <a:srgbClr val="46726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35203" y="4304193"/>
            <a:ext cx="229167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685" marR="5080" lvl="0" indent="-260985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Налог на имущество</a:t>
            </a:r>
          </a:p>
          <a:p>
            <a:pPr marL="273685" marR="5080" lvl="0" indent="-260985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10" dirty="0">
                <a:solidFill>
                  <a:srgbClr val="297083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0" lang="ru-RU" sz="1200" b="0" i="0" u="none" strike="noStrike" kern="1200" cap="none" spc="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физических лиц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703573" y="4119312"/>
            <a:ext cx="3010535" cy="581660"/>
            <a:chOff x="3634740" y="4089653"/>
            <a:chExt cx="3010535" cy="581660"/>
          </a:xfrm>
        </p:grpSpPr>
        <p:pic>
          <p:nvPicPr>
            <p:cNvPr id="38" name="object 38"/>
            <p:cNvPicPr/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06190" y="4293506"/>
              <a:ext cx="377139" cy="332738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object 39"/>
            <p:cNvSpPr/>
            <p:nvPr/>
          </p:nvSpPr>
          <p:spPr>
            <a:xfrm>
              <a:off x="3634740" y="4089653"/>
              <a:ext cx="3010535" cy="581660"/>
            </a:xfrm>
            <a:custGeom>
              <a:avLst/>
              <a:gdLst/>
              <a:ahLst/>
              <a:cxnLst/>
              <a:rect l="l" t="t" r="r" b="b"/>
              <a:pathLst>
                <a:path w="3010534" h="581660">
                  <a:moveTo>
                    <a:pt x="0" y="96900"/>
                  </a:moveTo>
                  <a:lnTo>
                    <a:pt x="7604" y="59150"/>
                  </a:lnTo>
                  <a:lnTo>
                    <a:pt x="28352" y="28352"/>
                  </a:lnTo>
                  <a:lnTo>
                    <a:pt x="59150" y="7604"/>
                  </a:lnTo>
                  <a:lnTo>
                    <a:pt x="96900" y="0"/>
                  </a:lnTo>
                  <a:lnTo>
                    <a:pt x="2913380" y="0"/>
                  </a:lnTo>
                  <a:lnTo>
                    <a:pt x="2951077" y="7604"/>
                  </a:lnTo>
                  <a:lnTo>
                    <a:pt x="2981880" y="28352"/>
                  </a:lnTo>
                  <a:lnTo>
                    <a:pt x="3002659" y="59150"/>
                  </a:lnTo>
                  <a:lnTo>
                    <a:pt x="3010281" y="96900"/>
                  </a:lnTo>
                  <a:lnTo>
                    <a:pt x="3010281" y="484250"/>
                  </a:lnTo>
                  <a:lnTo>
                    <a:pt x="3002659" y="521948"/>
                  </a:lnTo>
                  <a:lnTo>
                    <a:pt x="2981880" y="552751"/>
                  </a:lnTo>
                  <a:lnTo>
                    <a:pt x="2951077" y="573530"/>
                  </a:lnTo>
                  <a:lnTo>
                    <a:pt x="2913380" y="581151"/>
                  </a:lnTo>
                  <a:lnTo>
                    <a:pt x="96900" y="581151"/>
                  </a:lnTo>
                  <a:lnTo>
                    <a:pt x="59150" y="573530"/>
                  </a:lnTo>
                  <a:lnTo>
                    <a:pt x="28352" y="552751"/>
                  </a:lnTo>
                  <a:lnTo>
                    <a:pt x="7604" y="521948"/>
                  </a:lnTo>
                  <a:lnTo>
                    <a:pt x="0" y="484250"/>
                  </a:lnTo>
                  <a:lnTo>
                    <a:pt x="0" y="96900"/>
                  </a:lnTo>
                  <a:close/>
                </a:path>
              </a:pathLst>
            </a:custGeom>
            <a:ln w="25400"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04468" y="4438796"/>
            <a:ext cx="21405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5080" lvl="0" indent="-381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Земельный налог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79841" y="4283863"/>
            <a:ext cx="2811780" cy="581660"/>
            <a:chOff x="179841" y="4283863"/>
            <a:chExt cx="2811780" cy="581660"/>
          </a:xfrm>
        </p:grpSpPr>
        <p:pic>
          <p:nvPicPr>
            <p:cNvPr id="42" name="object 42"/>
            <p:cNvPicPr/>
            <p:nvPr/>
          </p:nvPicPr>
          <p:blipFill>
            <a:blip r:embed="rId9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478214" y="4368234"/>
              <a:ext cx="377139" cy="332738"/>
            </a:xfrm>
            <a:prstGeom prst="rect">
              <a:avLst/>
            </a:prstGeom>
            <a:ln>
              <a:noFill/>
            </a:ln>
          </p:spPr>
        </p:pic>
        <p:sp>
          <p:nvSpPr>
            <p:cNvPr id="43" name="object 43"/>
            <p:cNvSpPr/>
            <p:nvPr/>
          </p:nvSpPr>
          <p:spPr>
            <a:xfrm>
              <a:off x="179841" y="4283863"/>
              <a:ext cx="2811780" cy="581660"/>
            </a:xfrm>
            <a:custGeom>
              <a:avLst/>
              <a:gdLst/>
              <a:ahLst/>
              <a:cxnLst/>
              <a:rect l="l" t="t" r="r" b="b"/>
              <a:pathLst>
                <a:path w="2811780" h="581660">
                  <a:moveTo>
                    <a:pt x="0" y="96900"/>
                  </a:moveTo>
                  <a:lnTo>
                    <a:pt x="7610" y="59150"/>
                  </a:lnTo>
                  <a:lnTo>
                    <a:pt x="28363" y="28352"/>
                  </a:lnTo>
                  <a:lnTo>
                    <a:pt x="59144" y="7604"/>
                  </a:lnTo>
                  <a:lnTo>
                    <a:pt x="96837" y="0"/>
                  </a:lnTo>
                  <a:lnTo>
                    <a:pt x="2714828" y="0"/>
                  </a:lnTo>
                  <a:lnTo>
                    <a:pt x="2752578" y="7604"/>
                  </a:lnTo>
                  <a:lnTo>
                    <a:pt x="2783376" y="28352"/>
                  </a:lnTo>
                  <a:lnTo>
                    <a:pt x="2804125" y="59150"/>
                  </a:lnTo>
                  <a:lnTo>
                    <a:pt x="2811729" y="96900"/>
                  </a:lnTo>
                  <a:lnTo>
                    <a:pt x="2811729" y="484250"/>
                  </a:lnTo>
                  <a:lnTo>
                    <a:pt x="2804125" y="521948"/>
                  </a:lnTo>
                  <a:lnTo>
                    <a:pt x="2783376" y="552751"/>
                  </a:lnTo>
                  <a:lnTo>
                    <a:pt x="2752578" y="573530"/>
                  </a:lnTo>
                  <a:lnTo>
                    <a:pt x="2714828" y="581151"/>
                  </a:lnTo>
                  <a:lnTo>
                    <a:pt x="96837" y="581151"/>
                  </a:lnTo>
                  <a:lnTo>
                    <a:pt x="59144" y="573530"/>
                  </a:lnTo>
                  <a:lnTo>
                    <a:pt x="28363" y="552751"/>
                  </a:lnTo>
                  <a:lnTo>
                    <a:pt x="7610" y="521948"/>
                  </a:lnTo>
                  <a:lnTo>
                    <a:pt x="0" y="484250"/>
                  </a:lnTo>
                  <a:lnTo>
                    <a:pt x="0" y="96900"/>
                  </a:lnTo>
                  <a:close/>
                </a:path>
              </a:pathLst>
            </a:custGeom>
            <a:ln w="25400">
              <a:solidFill>
                <a:srgbClr val="46726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4" name="object 44"/>
          <p:cNvPicPr/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5023" y="7225041"/>
            <a:ext cx="377139" cy="276022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3875023" y="7241285"/>
            <a:ext cx="1961859" cy="20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Транспортный налог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651690" y="7084055"/>
            <a:ext cx="3011170" cy="581025"/>
          </a:xfrm>
          <a:custGeom>
            <a:avLst/>
            <a:gdLst/>
            <a:ahLst/>
            <a:cxnLst/>
            <a:rect l="l" t="t" r="r" b="b"/>
            <a:pathLst>
              <a:path w="3011170" h="581025">
                <a:moveTo>
                  <a:pt x="0" y="96773"/>
                </a:moveTo>
                <a:lnTo>
                  <a:pt x="7604" y="59096"/>
                </a:lnTo>
                <a:lnTo>
                  <a:pt x="28352" y="28336"/>
                </a:lnTo>
                <a:lnTo>
                  <a:pt x="59150" y="7602"/>
                </a:lnTo>
                <a:lnTo>
                  <a:pt x="96900" y="0"/>
                </a:lnTo>
                <a:lnTo>
                  <a:pt x="2914141" y="0"/>
                </a:lnTo>
                <a:lnTo>
                  <a:pt x="2951819" y="7602"/>
                </a:lnTo>
                <a:lnTo>
                  <a:pt x="2982579" y="28336"/>
                </a:lnTo>
                <a:lnTo>
                  <a:pt x="3003313" y="59096"/>
                </a:lnTo>
                <a:lnTo>
                  <a:pt x="3010916" y="96773"/>
                </a:lnTo>
                <a:lnTo>
                  <a:pt x="3010916" y="484250"/>
                </a:lnTo>
                <a:lnTo>
                  <a:pt x="3003313" y="521928"/>
                </a:lnTo>
                <a:lnTo>
                  <a:pt x="2982579" y="552688"/>
                </a:lnTo>
                <a:lnTo>
                  <a:pt x="2951819" y="573422"/>
                </a:lnTo>
                <a:lnTo>
                  <a:pt x="2914141" y="581024"/>
                </a:lnTo>
                <a:lnTo>
                  <a:pt x="96900" y="581024"/>
                </a:lnTo>
                <a:lnTo>
                  <a:pt x="59150" y="573422"/>
                </a:lnTo>
                <a:lnTo>
                  <a:pt x="28352" y="552688"/>
                </a:lnTo>
                <a:lnTo>
                  <a:pt x="7604" y="521928"/>
                </a:lnTo>
                <a:lnTo>
                  <a:pt x="0" y="484250"/>
                </a:lnTo>
                <a:lnTo>
                  <a:pt x="0" y="96773"/>
                </a:lnTo>
                <a:close/>
              </a:path>
            </a:pathLst>
          </a:custGeom>
          <a:ln w="25400">
            <a:solidFill>
              <a:srgbClr val="46726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10634" y="543720"/>
            <a:ext cx="6480810" cy="0"/>
          </a:xfrm>
          <a:custGeom>
            <a:avLst/>
            <a:gdLst/>
            <a:ahLst/>
            <a:cxnLst/>
            <a:rect l="l" t="t" r="r" b="b"/>
            <a:pathLst>
              <a:path w="6480809">
                <a:moveTo>
                  <a:pt x="0" y="0"/>
                </a:moveTo>
                <a:lnTo>
                  <a:pt x="6480759" y="0"/>
                </a:lnTo>
              </a:path>
            </a:pathLst>
          </a:custGeom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11281" y="7118907"/>
            <a:ext cx="170356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Налог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на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доходы </a:t>
            </a:r>
            <a:r>
              <a:rPr kumimoji="0" sz="1200" b="0" i="0" u="none" strike="noStrike" kern="1200" cap="none" spc="-28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физических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лиц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86232" y="7052145"/>
            <a:ext cx="2818765" cy="581025"/>
            <a:chOff x="186232" y="7052145"/>
            <a:chExt cx="2818765" cy="581025"/>
          </a:xfrm>
        </p:grpSpPr>
        <p:sp>
          <p:nvSpPr>
            <p:cNvPr id="51" name="object 51"/>
            <p:cNvSpPr/>
            <p:nvPr/>
          </p:nvSpPr>
          <p:spPr>
            <a:xfrm>
              <a:off x="186232" y="7052145"/>
              <a:ext cx="2818765" cy="581025"/>
            </a:xfrm>
            <a:custGeom>
              <a:avLst/>
              <a:gdLst/>
              <a:ahLst/>
              <a:cxnLst/>
              <a:rect l="l" t="t" r="r" b="b"/>
              <a:pathLst>
                <a:path w="2818765" h="581025">
                  <a:moveTo>
                    <a:pt x="0" y="96773"/>
                  </a:moveTo>
                  <a:lnTo>
                    <a:pt x="7610" y="59096"/>
                  </a:lnTo>
                  <a:lnTo>
                    <a:pt x="28365" y="28336"/>
                  </a:lnTo>
                  <a:lnTo>
                    <a:pt x="59150" y="7602"/>
                  </a:lnTo>
                  <a:lnTo>
                    <a:pt x="96850" y="0"/>
                  </a:lnTo>
                  <a:lnTo>
                    <a:pt x="2721584" y="0"/>
                  </a:lnTo>
                  <a:lnTo>
                    <a:pt x="2759281" y="7602"/>
                  </a:lnTo>
                  <a:lnTo>
                    <a:pt x="2790085" y="28336"/>
                  </a:lnTo>
                  <a:lnTo>
                    <a:pt x="2810863" y="59096"/>
                  </a:lnTo>
                  <a:lnTo>
                    <a:pt x="2818485" y="96773"/>
                  </a:lnTo>
                  <a:lnTo>
                    <a:pt x="2818485" y="484250"/>
                  </a:lnTo>
                  <a:lnTo>
                    <a:pt x="2810863" y="521928"/>
                  </a:lnTo>
                  <a:lnTo>
                    <a:pt x="2790085" y="552688"/>
                  </a:lnTo>
                  <a:lnTo>
                    <a:pt x="2759281" y="573422"/>
                  </a:lnTo>
                  <a:lnTo>
                    <a:pt x="2721584" y="581024"/>
                  </a:lnTo>
                  <a:lnTo>
                    <a:pt x="96850" y="581024"/>
                  </a:lnTo>
                  <a:lnTo>
                    <a:pt x="59150" y="573422"/>
                  </a:lnTo>
                  <a:lnTo>
                    <a:pt x="28365" y="552688"/>
                  </a:lnTo>
                  <a:lnTo>
                    <a:pt x="7610" y="521928"/>
                  </a:lnTo>
                  <a:lnTo>
                    <a:pt x="0" y="484250"/>
                  </a:lnTo>
                  <a:lnTo>
                    <a:pt x="0" y="96773"/>
                  </a:lnTo>
                  <a:close/>
                </a:path>
              </a:pathLst>
            </a:custGeom>
            <a:ln w="25400">
              <a:solidFill>
                <a:srgbClr val="46726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94444" y="7197273"/>
              <a:ext cx="432003" cy="290771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6544309" y="8786521"/>
            <a:ext cx="260985" cy="2273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340" marR="0" lvl="0" indent="0" algn="l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10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5334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310326" y="-14631"/>
            <a:ext cx="7414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</a:t>
            </a:r>
            <a:r>
              <a:rPr kumimoji="0" lang="ru-RU" b="1" i="0" u="none" strike="noStrike" kern="1200" cap="none" spc="17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БЮДЖЕТА ГОРОДСКОГО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17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ОКРУГА СЕМЕНОВСКИЙ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2378780" y="543720"/>
            <a:ext cx="11551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0" lvl="0" indent="0" algn="ctr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Из</a:t>
            </a:r>
            <a:r>
              <a:rPr kumimoji="0" lang="ru-RU" sz="1600" b="1" i="0" u="none" strike="noStrike" kern="1200" cap="none" spc="105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чего складываются доходы бюджета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105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городского округа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910991" y="802603"/>
            <a:ext cx="4751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035" marR="255905" lvl="0" indent="0" algn="just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Налоги и налоговые сборы, установленные Налоговым кодексом РФ (налог на доходы физических лиц, налоги на совокупный доход, </a:t>
            </a:r>
            <a:r>
              <a:rPr lang="ru-RU" sz="1200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имущественные налоги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, акцизы и др.)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916561" y="1812647"/>
            <a:ext cx="5040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035" marR="255905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Доходы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от продажи и использования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муниципального имущества,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от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продажи земли;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плата за негативное воздействие на окружающую среду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;</a:t>
            </a:r>
            <a:r>
              <a:rPr kumimoji="0" lang="ru-RU" sz="1200" b="1" i="0" u="none" strike="noStrike" kern="1200" cap="none" spc="-6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штрафные</a:t>
            </a:r>
            <a:r>
              <a:rPr kumimoji="0" lang="ru-RU" sz="1200" b="1" i="0" u="none" strike="noStrike" kern="1200" cap="none" spc="-6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санкции,</a:t>
            </a:r>
            <a:r>
              <a:rPr kumimoji="0" lang="ru-RU" sz="1200" b="1" i="0" u="none" strike="noStrike" kern="1200" cap="none" spc="-27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возмещение</a:t>
            </a:r>
            <a:r>
              <a:rPr kumimoji="0" lang="ru-RU" sz="1200" b="1" i="0" u="none" strike="noStrike" kern="1200" cap="none" spc="1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ущерба</a:t>
            </a:r>
            <a:r>
              <a:rPr kumimoji="0" lang="ru-RU" sz="1200" b="1" i="0" u="none" strike="noStrike" kern="1200" cap="none" spc="-1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</a:t>
            </a:r>
            <a:r>
              <a:rPr kumimoji="0" lang="ru-RU" sz="1200" b="1" i="0" u="none" strike="noStrike" kern="1200" cap="none" spc="-15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др.)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 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478214" y="2866204"/>
            <a:ext cx="42485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Межбюджетные трансферты от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других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бюджетов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бюджетной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системы в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виде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дотаций,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субвенций,</a:t>
            </a:r>
            <a:r>
              <a:rPr kumimoji="0" lang="ru-RU" sz="1200" b="1" i="0" u="none" strike="noStrike" kern="1200" cap="none" spc="5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субсидий и иных межбюджетных трансфертов, добровольные и безвозмездные поступления от юридических и физических лиц)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49506" y="3881867"/>
            <a:ext cx="78501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Какие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налоги</a:t>
            </a:r>
            <a:r>
              <a:rPr kumimoji="0" lang="ru-RU" sz="1400" b="1" i="0" u="none" strike="noStrike" kern="1200" cap="none" spc="-35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уплачивают</a:t>
            </a:r>
            <a:r>
              <a:rPr kumimoji="0" lang="ru-RU" sz="1400" b="1" i="0" u="none" strike="noStrike" kern="1200" cap="none" spc="-4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жители</a:t>
            </a:r>
            <a:r>
              <a:rPr kumimoji="0" lang="ru-RU" sz="1400" b="1" i="0" u="none" strike="noStrike" kern="1200" cap="none" spc="30" normalizeH="0" baseline="0" noProof="0" dirty="0">
                <a:ln>
                  <a:noFill/>
                </a:ln>
                <a:solidFill>
                  <a:srgbClr val="297083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городского округа Семеновский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9708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0" y="5033243"/>
            <a:ext cx="3200401" cy="1701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marR="24130" lvl="0" indent="0" algn="just" defTabSz="914400" rtl="0" eaLnBrk="1" fontAlgn="auto" latinLnBrk="0" hangingPunct="1">
              <a:lnSpc>
                <a:spcPct val="98000"/>
              </a:lnSpc>
              <a:spcBef>
                <a:spcPts val="10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Ставка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налога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от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кадастровой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стоимости</a:t>
            </a:r>
            <a:r>
              <a:rPr kumimoji="0" lang="ru-RU" sz="1100" b="0" i="0" strike="noStrike" kern="1200" cap="none" spc="-3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земельных</a:t>
            </a:r>
            <a:r>
              <a:rPr kumimoji="0" lang="ru-RU" sz="1100" b="0" i="0" strike="noStrike" kern="1200" cap="none" spc="-4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участков:</a:t>
            </a:r>
            <a:r>
              <a:rPr kumimoji="0" lang="ru-RU" sz="1100" b="0" i="0" strike="noStrike" kern="1200" cap="none" spc="-3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endParaRPr kumimoji="0" lang="ru-RU" sz="1100" b="0" i="0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209550" marR="24130" algn="just">
              <a:lnSpc>
                <a:spcPct val="98000"/>
              </a:lnSpc>
              <a:spcBef>
                <a:spcPts val="1085"/>
              </a:spcBef>
              <a:defRPr/>
            </a:pP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0,3%</a:t>
            </a:r>
            <a:r>
              <a:rPr kumimoji="0" lang="ru-RU" sz="1100" b="0" i="0" strike="noStrike" kern="1200" cap="none" spc="-35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 участкам, занятым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жилищным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фондом, объектами инженерной инфраструктуры ЖКК, приобретенных для ИЖС,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с/х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назначения,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для</a:t>
            </a:r>
            <a:r>
              <a:rPr kumimoji="0" lang="ru-RU" sz="1100" b="0" i="0" strike="noStrike" kern="1200" cap="none" spc="-37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личного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подсобного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хозяйства,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  <a:p>
            <a:pPr marL="209550" marR="24130" algn="just">
              <a:lnSpc>
                <a:spcPct val="98000"/>
              </a:lnSpc>
              <a:spcBef>
                <a:spcPts val="1085"/>
              </a:spcBef>
              <a:defRPr/>
            </a:pP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1,5%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-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в</a:t>
            </a:r>
            <a:r>
              <a:rPr kumimoji="0" lang="ru-RU" sz="1100" b="0" i="0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отношении</a:t>
            </a:r>
            <a:r>
              <a:rPr kumimoji="0" lang="ru-RU" sz="1100" b="0" i="0" strike="noStrike" kern="1200" cap="none" spc="-7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прочих участков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396805" y="4829309"/>
            <a:ext cx="3560064" cy="210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marR="286385" lvl="0" indent="0" algn="l" defTabSz="914400" rtl="0" eaLnBrk="1" fontAlgn="auto" latinLnBrk="0" hangingPunct="1">
              <a:lnSpc>
                <a:spcPct val="98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>
                <a:tab pos="767080" algn="l"/>
                <a:tab pos="1391920" algn="l"/>
                <a:tab pos="1555115" algn="l"/>
                <a:tab pos="2300605" algn="l"/>
                <a:tab pos="2541270" algn="l"/>
                <a:tab pos="310832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Ставка</a:t>
            </a:r>
            <a:r>
              <a:rPr kumimoji="0" lang="ru-RU" sz="1100" b="0" i="0" u="none" strike="noStrike" kern="1200" cap="none" spc="4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налога</a:t>
            </a:r>
            <a:r>
              <a:rPr kumimoji="0" lang="ru-RU" sz="1100" b="0" i="0" u="none" strike="noStrike" kern="1200" cap="none" spc="3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исходя</a:t>
            </a:r>
            <a:r>
              <a:rPr kumimoji="0" lang="ru-RU" sz="1100" b="0" i="0" u="none" strike="noStrike" kern="1200" cap="none" spc="3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из</a:t>
            </a:r>
            <a:r>
              <a:rPr kumimoji="0" lang="ru-RU" sz="1100" b="0" i="0" u="none" strike="noStrike" kern="1200" cap="none" spc="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кадастровой</a:t>
            </a:r>
            <a:r>
              <a:rPr kumimoji="0" lang="ru-RU" sz="1100" b="0" i="0" u="none" strike="noStrike" kern="1200" cap="none" spc="-37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стоимости</a:t>
            </a:r>
            <a:r>
              <a:rPr kumimoji="0" lang="ru-RU" sz="1100" b="0" i="0" u="none" strike="noStrike" kern="1200" cap="none" spc="-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объектов</a:t>
            </a:r>
            <a:r>
              <a:rPr kumimoji="0" lang="ru-RU" sz="1100" b="0" i="0" u="none" strike="noStrike" kern="1200" cap="none" spc="3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налогообложения:</a:t>
            </a:r>
            <a:r>
              <a:rPr kumimoji="0" lang="ru-RU" sz="1100" b="0" i="0" u="none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</a:p>
          <a:p>
            <a:pPr marL="209550" marR="286385" lvl="0" indent="0" algn="l" defTabSz="914400" rtl="0" eaLnBrk="1" fontAlgn="auto" latinLnBrk="0" hangingPunct="1">
              <a:lnSpc>
                <a:spcPct val="98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>
                <a:tab pos="767080" algn="l"/>
                <a:tab pos="1391920" algn="l"/>
                <a:tab pos="1555115" algn="l"/>
                <a:tab pos="2300605" algn="l"/>
                <a:tab pos="2541270" algn="l"/>
                <a:tab pos="3108325" algn="l"/>
              </a:tabLst>
              <a:defRPr/>
            </a:pPr>
            <a:r>
              <a:rPr kumimoji="0" lang="ru-RU" sz="1100" b="0" i="0" u="none" strike="noStrike" kern="1200" cap="none" spc="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0,3% -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жилые дома,</a:t>
            </a:r>
            <a:r>
              <a:rPr kumimoji="0" lang="ru-RU" sz="1100" b="0" i="0" u="none" strike="noStrike" kern="1200" cap="none" spc="1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часть жилых домов, квартир, часть квартир, комнат, гаражей и машино-мест, хозяйственные</a:t>
            </a:r>
            <a:r>
              <a:rPr kumimoji="0" lang="ru-RU" sz="1100" b="0" i="0" u="none" strike="noStrike" kern="1200" cap="none" spc="0" normalizeH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строения или сооружения , </a:t>
            </a:r>
            <a:r>
              <a:rPr lang="ru-RU" sz="1100" dirty="0">
                <a:solidFill>
                  <a:srgbClr val="46726B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</a:t>
            </a:r>
            <a:r>
              <a:rPr kumimoji="0" lang="ru-RU" sz="1100" b="0" i="0" u="none" strike="noStrike" kern="1200" cap="none" spc="0" normalizeH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лощадь каждого из которых не превышает 50 кв.м.;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46726B"/>
              </a:solidFill>
              <a:effectLst/>
              <a:uLnTx/>
              <a:uFillTx/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209550" marR="286385" lvl="0" indent="0" algn="l" defTabSz="914400" rtl="0" eaLnBrk="1" fontAlgn="auto" latinLnBrk="0" hangingPunct="1">
              <a:lnSpc>
                <a:spcPct val="98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>
                <a:tab pos="767080" algn="l"/>
                <a:tab pos="1391920" algn="l"/>
                <a:tab pos="1555115" algn="l"/>
                <a:tab pos="2300605" algn="l"/>
                <a:tab pos="2541270" algn="l"/>
                <a:tab pos="3108325" algn="l"/>
              </a:tabLst>
              <a:defRPr/>
            </a:pPr>
            <a:r>
              <a:rPr kumimoji="0" lang="ru-RU" sz="1100" b="0" i="0" u="none" strike="noStrike" kern="1200" cap="none" spc="-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1% - объекты налогообложения, включенные в перечень, определяемый в соответствии с пунктом 7 ст.387.2 НК РФ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;</a:t>
            </a:r>
          </a:p>
          <a:p>
            <a:pPr marL="209550" marR="286385" lvl="0" indent="0" algn="l" defTabSz="914400" rtl="0" eaLnBrk="1" fontAlgn="auto" latinLnBrk="0" hangingPunct="1">
              <a:lnSpc>
                <a:spcPct val="98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>
                <a:tab pos="767080" algn="l"/>
                <a:tab pos="1391920" algn="l"/>
                <a:tab pos="1555115" algn="l"/>
                <a:tab pos="2300605" algn="l"/>
                <a:tab pos="2541270" algn="l"/>
                <a:tab pos="310832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0,5% - прочие объекты налогообложения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394700" y="7848600"/>
            <a:ext cx="2805700" cy="807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22225" lvl="0" indent="0" algn="l" defTabSz="914400" rtl="0" eaLnBrk="1" fontAlgn="auto" latinLnBrk="0" hangingPunct="1">
              <a:lnSpc>
                <a:spcPct val="98000"/>
              </a:lnSpc>
              <a:spcBef>
                <a:spcPts val="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sng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Основные ставки:                        </a:t>
            </a:r>
          </a:p>
          <a:p>
            <a:pPr marL="0" marR="22225" lvl="0" indent="0" algn="l" defTabSz="914400" rtl="0" eaLnBrk="1" fontAlgn="auto" latinLnBrk="0" hangingPunct="1">
              <a:lnSpc>
                <a:spcPct val="98000"/>
              </a:lnSpc>
              <a:spcBef>
                <a:spcPts val="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ставка налога 13%, </a:t>
            </a:r>
          </a:p>
          <a:p>
            <a:pPr marL="0" marR="22225" lvl="0" indent="0" algn="l" defTabSz="914400" rtl="0" eaLnBrk="1" fontAlgn="auto" latinLnBrk="0" hangingPunct="1">
              <a:lnSpc>
                <a:spcPct val="98000"/>
              </a:lnSpc>
              <a:spcBef>
                <a:spcPts val="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в</a:t>
            </a:r>
            <a:r>
              <a:rPr kumimoji="0" lang="ru-RU" sz="1100" b="0" i="0" u="none" strike="noStrike" kern="1200" cap="none" spc="5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отдельных</a:t>
            </a:r>
            <a:r>
              <a:rPr kumimoji="0" lang="ru-RU" sz="1100" b="0" i="0" u="none" strike="noStrike" kern="1200" cap="none" spc="-33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случаях 9%,</a:t>
            </a:r>
            <a:r>
              <a:rPr kumimoji="0" lang="ru-RU" sz="1100" b="0" i="0" u="none" strike="noStrike" kern="1200" cap="none" spc="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15%,</a:t>
            </a:r>
            <a:r>
              <a:rPr kumimoji="0" lang="ru-RU" sz="1100" b="0" i="0" u="none" strike="noStrike" kern="1200" cap="none" spc="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30%</a:t>
            </a:r>
            <a:r>
              <a:rPr kumimoji="0" lang="ru-RU" sz="1100" b="0" i="0" u="none" strike="noStrike" kern="1200" cap="none" spc="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и</a:t>
            </a:r>
            <a:r>
              <a:rPr kumimoji="0" lang="ru-RU" sz="1100" b="0" i="0" u="none" strike="noStrike" kern="1200" cap="none" spc="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35%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071660" y="7705735"/>
            <a:ext cx="2407921" cy="1308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22225" lvl="0" indent="0" algn="l" defTabSz="914400" rtl="0" eaLnBrk="1" fontAlgn="auto" latinLnBrk="0" hangingPunct="1">
              <a:lnSpc>
                <a:spcPct val="98000"/>
              </a:lnSpc>
              <a:spcBef>
                <a:spcPts val="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sng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Основные ставки:</a:t>
            </a:r>
            <a:r>
              <a:rPr kumimoji="0" lang="ru-RU" sz="1100" b="0" i="0" u="none" strike="noStrike" kern="1200" cap="none" spc="-35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</a:p>
          <a:p>
            <a:pPr marL="0" marR="22225" lvl="0" indent="0" algn="l" defTabSz="914400" rtl="0" eaLnBrk="1" fontAlgn="auto" latinLnBrk="0" hangingPunct="1">
              <a:lnSpc>
                <a:spcPct val="98000"/>
              </a:lnSpc>
              <a:spcBef>
                <a:spcPts val="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до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45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л.с.</a:t>
            </a:r>
            <a:r>
              <a:rPr kumimoji="0" lang="ru-RU" sz="1100" b="0" i="0" u="none" strike="noStrike" kern="1200" cap="none" spc="-3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-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13,5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руб.</a:t>
            </a:r>
          </a:p>
          <a:p>
            <a:pPr marL="0" marR="22225" lvl="0" indent="0" algn="l" defTabSz="914400" rtl="0" eaLnBrk="1" fontAlgn="auto" latinLnBrk="0" hangingPunct="1">
              <a:lnSpc>
                <a:spcPct val="98000"/>
              </a:lnSpc>
              <a:spcBef>
                <a:spcPts val="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от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45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до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100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л.с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–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22,5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руб.</a:t>
            </a:r>
          </a:p>
          <a:p>
            <a:pPr marL="0" marR="30480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от</a:t>
            </a: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100</a:t>
            </a: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до</a:t>
            </a:r>
            <a:r>
              <a:rPr kumimoji="0" lang="ru-RU" sz="1100" b="0" i="0" u="none" strike="noStrike" kern="1200" cap="none" spc="-3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150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л.с.</a:t>
            </a:r>
            <a:r>
              <a:rPr kumimoji="0" lang="ru-RU" sz="1100" b="0" i="0" u="none" strike="noStrike" kern="1200" cap="none" spc="-4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–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31,5</a:t>
            </a: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руб.</a:t>
            </a:r>
          </a:p>
          <a:p>
            <a:pPr marL="0" marR="30480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от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150</a:t>
            </a:r>
            <a:r>
              <a:rPr kumimoji="0" lang="ru-RU" sz="1100" b="0" i="0" u="none" strike="noStrike" kern="1200" cap="none" spc="3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до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200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л.с.</a:t>
            </a:r>
            <a:r>
              <a:rPr kumimoji="0" lang="ru-RU" sz="1100" b="0" i="0" u="none" strike="noStrike" kern="1200" cap="none" spc="-3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–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45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руб.       </a:t>
            </a:r>
          </a:p>
          <a:p>
            <a:pPr marL="0" marR="30480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от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200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до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250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л.с.</a:t>
            </a:r>
            <a:r>
              <a:rPr kumimoji="0" lang="ru-RU" sz="1100" b="0" i="0" u="none" strike="noStrike" kern="1200" cap="none" spc="-3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–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75</a:t>
            </a: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руб.</a:t>
            </a:r>
          </a:p>
          <a:p>
            <a:pPr marL="0" marR="30480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от</a:t>
            </a: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250</a:t>
            </a: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л.с.</a:t>
            </a:r>
            <a:r>
              <a:rPr kumimoji="0" lang="ru-RU" sz="1100" b="0" i="0" u="none" strike="noStrike" kern="1200" cap="none" spc="-4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–</a:t>
            </a: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150</a:t>
            </a: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6726B"/>
                </a:solidFill>
                <a:effectLst/>
                <a:uLnTx/>
                <a:uFillTx/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руб.</a:t>
            </a:r>
          </a:p>
        </p:txBody>
      </p:sp>
      <p:sp>
        <p:nvSpPr>
          <p:cNvPr id="47" name="object 43"/>
          <p:cNvSpPr/>
          <p:nvPr/>
        </p:nvSpPr>
        <p:spPr>
          <a:xfrm>
            <a:off x="3667801" y="4239303"/>
            <a:ext cx="2811780" cy="581660"/>
          </a:xfrm>
          <a:custGeom>
            <a:avLst/>
            <a:gdLst/>
            <a:ahLst/>
            <a:cxnLst/>
            <a:rect l="l" t="t" r="r" b="b"/>
            <a:pathLst>
              <a:path w="2811780" h="581660">
                <a:moveTo>
                  <a:pt x="0" y="96900"/>
                </a:moveTo>
                <a:lnTo>
                  <a:pt x="7610" y="59150"/>
                </a:lnTo>
                <a:lnTo>
                  <a:pt x="28363" y="28352"/>
                </a:lnTo>
                <a:lnTo>
                  <a:pt x="59144" y="7604"/>
                </a:lnTo>
                <a:lnTo>
                  <a:pt x="96837" y="0"/>
                </a:lnTo>
                <a:lnTo>
                  <a:pt x="2714828" y="0"/>
                </a:lnTo>
                <a:lnTo>
                  <a:pt x="2752578" y="7604"/>
                </a:lnTo>
                <a:lnTo>
                  <a:pt x="2783376" y="28352"/>
                </a:lnTo>
                <a:lnTo>
                  <a:pt x="2804125" y="59150"/>
                </a:lnTo>
                <a:lnTo>
                  <a:pt x="2811729" y="96900"/>
                </a:lnTo>
                <a:lnTo>
                  <a:pt x="2811729" y="484250"/>
                </a:lnTo>
                <a:lnTo>
                  <a:pt x="2804125" y="521948"/>
                </a:lnTo>
                <a:lnTo>
                  <a:pt x="2783376" y="552751"/>
                </a:lnTo>
                <a:lnTo>
                  <a:pt x="2752578" y="573530"/>
                </a:lnTo>
                <a:lnTo>
                  <a:pt x="2714828" y="581151"/>
                </a:lnTo>
                <a:lnTo>
                  <a:pt x="96837" y="581151"/>
                </a:lnTo>
                <a:lnTo>
                  <a:pt x="59144" y="573530"/>
                </a:lnTo>
                <a:lnTo>
                  <a:pt x="28363" y="552751"/>
                </a:lnTo>
                <a:lnTo>
                  <a:pt x="7610" y="521948"/>
                </a:lnTo>
                <a:lnTo>
                  <a:pt x="0" y="484250"/>
                </a:lnTo>
                <a:lnTo>
                  <a:pt x="0" y="96900"/>
                </a:lnTo>
                <a:close/>
              </a:path>
            </a:pathLst>
          </a:custGeom>
          <a:ln w="25400">
            <a:solidFill>
              <a:srgbClr val="46726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B699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23686</TotalTime>
  <Words>13914</Words>
  <Application>Microsoft Office PowerPoint</Application>
  <PresentationFormat>Экран (4:3)</PresentationFormat>
  <Paragraphs>4104</Paragraphs>
  <Slides>75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7" baseType="lpstr">
      <vt:lpstr>微软雅黑</vt:lpstr>
      <vt:lpstr>Arial</vt:lpstr>
      <vt:lpstr>Calibri</vt:lpstr>
      <vt:lpstr>Encode Sans Semi Condensed</vt:lpstr>
      <vt:lpstr>Franklin Gothic Medium</vt:lpstr>
      <vt:lpstr>Gabriola</vt:lpstr>
      <vt:lpstr>Oswald Medium</vt:lpstr>
      <vt:lpstr>Segoe UI</vt:lpstr>
      <vt:lpstr>Tahoma</vt:lpstr>
      <vt:lpstr>Times New Roman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ЧЕМ ОСНОВАНО СОСТАВЛЕНИЕ ПРОЕКТА  БЮДЖЕТА</vt:lpstr>
      <vt:lpstr>КАК ПРОИСХОДИТ СОСТАВЛЕНИЕ БЮДЖЕТА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ДОХОДЫ БЮДЖЕТА ГОРОДСКОГО  ОКРУГА СЕМЕНОВСКИЙ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ПРОГРАММНЫЕ И НЕПРОГРАММНЫЕ РАСХОДЫ БЮДЖЕТА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BUDGET2</cp:lastModifiedBy>
  <cp:revision>1509</cp:revision>
  <cp:lastPrinted>2023-11-28T10:31:25Z</cp:lastPrinted>
  <dcterms:created xsi:type="dcterms:W3CDTF">2021-12-05T01:35:03Z</dcterms:created>
  <dcterms:modified xsi:type="dcterms:W3CDTF">2023-12-05T11:49:40Z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2021-11-03T00:00:00Z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2021-12-05T00:00:00Z</vt:filetime>
  </property>
</Properties>
</file>