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15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316" r:id="rId15"/>
    <p:sldId id="269" r:id="rId16"/>
    <p:sldId id="270" r:id="rId17"/>
    <p:sldId id="271" r:id="rId18"/>
    <p:sldId id="272" r:id="rId19"/>
    <p:sldId id="317" r:id="rId20"/>
    <p:sldId id="274" r:id="rId21"/>
    <p:sldId id="275" r:id="rId22"/>
    <p:sldId id="276" r:id="rId23"/>
    <p:sldId id="309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319" r:id="rId32"/>
    <p:sldId id="314" r:id="rId3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8318B-5231-46BF-B0B4-8E2F424EBD2E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678D9-DB10-4C9A-BCCA-4F6C28229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2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678D9-DB10-4C9A-BCCA-4F6C28229047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05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B2C8-8F59-41D7-90CF-3BCB946E1B76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AE-4FB4-40DE-AA07-FD3EF2719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B2C8-8F59-41D7-90CF-3BCB946E1B76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AE-4FB4-40DE-AA07-FD3EF2719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B2C8-8F59-41D7-90CF-3BCB946E1B76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AE-4FB4-40DE-AA07-FD3EF2719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B2C8-8F59-41D7-90CF-3BCB946E1B76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AE-4FB4-40DE-AA07-FD3EF2719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B2C8-8F59-41D7-90CF-3BCB946E1B76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AE-4FB4-40DE-AA07-FD3EF2719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B2C8-8F59-41D7-90CF-3BCB946E1B76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AE-4FB4-40DE-AA07-FD3EF2719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B2C8-8F59-41D7-90CF-3BCB946E1B76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AE-4FB4-40DE-AA07-FD3EF2719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B2C8-8F59-41D7-90CF-3BCB946E1B76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AE-4FB4-40DE-AA07-FD3EF2719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B2C8-8F59-41D7-90CF-3BCB946E1B76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AE-4FB4-40DE-AA07-FD3EF2719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B2C8-8F59-41D7-90CF-3BCB946E1B76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AE-4FB4-40DE-AA07-FD3EF2719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B2C8-8F59-41D7-90CF-3BCB946E1B76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AE-4FB4-40DE-AA07-FD3EF2719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BB2C8-8F59-41D7-90CF-3BCB946E1B76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50AE-4FB4-40DE-AA07-FD3EF2719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esktop\&#1089;&#1074;&#1086;&#1103;%20&#1080;&#1075;&#1088;&#1072;%201\bee12034f54bd90946286b345cd0cc56.mp3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4.jpeg"/><Relationship Id="rId4" Type="http://schemas.openxmlformats.org/officeDocument/2006/relationships/slide" Target="slid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3" Type="http://schemas.openxmlformats.org/officeDocument/2006/relationships/slide" Target="slide9.xml"/><Relationship Id="rId21" Type="http://schemas.openxmlformats.org/officeDocument/2006/relationships/slide" Target="slide29.xml"/><Relationship Id="rId7" Type="http://schemas.openxmlformats.org/officeDocument/2006/relationships/slide" Target="slide5.xml"/><Relationship Id="rId12" Type="http://schemas.openxmlformats.org/officeDocument/2006/relationships/slide" Target="slide6.xml"/><Relationship Id="rId17" Type="http://schemas.openxmlformats.org/officeDocument/2006/relationships/slide" Target="slide7.xml"/><Relationship Id="rId25" Type="http://schemas.openxmlformats.org/officeDocument/2006/relationships/slide" Target="slide30.xml"/><Relationship Id="rId2" Type="http://schemas.openxmlformats.org/officeDocument/2006/relationships/slide" Target="slide4.xml"/><Relationship Id="rId16" Type="http://schemas.openxmlformats.org/officeDocument/2006/relationships/slide" Target="slide28.xml"/><Relationship Id="rId20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11" Type="http://schemas.openxmlformats.org/officeDocument/2006/relationships/slide" Target="slide27.xml"/><Relationship Id="rId24" Type="http://schemas.openxmlformats.org/officeDocument/2006/relationships/slide" Target="slide25.xml"/><Relationship Id="rId5" Type="http://schemas.openxmlformats.org/officeDocument/2006/relationships/slide" Target="slide20.xml"/><Relationship Id="rId15" Type="http://schemas.openxmlformats.org/officeDocument/2006/relationships/slide" Target="slide22.xml"/><Relationship Id="rId23" Type="http://schemas.openxmlformats.org/officeDocument/2006/relationships/slide" Target="slide13.xml"/><Relationship Id="rId10" Type="http://schemas.openxmlformats.org/officeDocument/2006/relationships/slide" Target="slide21.xml"/><Relationship Id="rId19" Type="http://schemas.openxmlformats.org/officeDocument/2006/relationships/slide" Target="slide18.xml"/><Relationship Id="rId4" Type="http://schemas.openxmlformats.org/officeDocument/2006/relationships/slide" Target="slide15.xml"/><Relationship Id="rId9" Type="http://schemas.openxmlformats.org/officeDocument/2006/relationships/slide" Target="slide16.xml"/><Relationship Id="rId14" Type="http://schemas.openxmlformats.org/officeDocument/2006/relationships/slide" Target="slide17.xml"/><Relationship Id="rId22" Type="http://schemas.openxmlformats.org/officeDocument/2006/relationships/slide" Target="slide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воя игра\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7326"/>
            <a:ext cx="9144000" cy="51435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643320"/>
            <a:ext cx="7615246" cy="1314450"/>
          </a:xfrm>
        </p:spPr>
        <p:txBody>
          <a:bodyPr>
            <a:normAutofit/>
          </a:bodyPr>
          <a:lstStyle/>
          <a:p>
            <a:pPr algn="r"/>
            <a:endParaRPr lang="ru-RU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" name="bee12034f54bd90946286b345cd0cc5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4282" y="4643452"/>
            <a:ext cx="304800" cy="304800"/>
          </a:xfrm>
          <a:prstGeom prst="rect">
            <a:avLst/>
          </a:prstGeom>
        </p:spPr>
      </p:pic>
      <p:pic>
        <p:nvPicPr>
          <p:cNvPr id="2" name="Picture 2" descr="C:\Users\Курицына\Downloads\b5a1c4d960f62715851f9bcd3491941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ee12034f54bd90946286b345cd0cc5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4429063"/>
            <a:ext cx="519189" cy="5191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01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20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55526"/>
            <a:ext cx="8229600" cy="237626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1200" b="1" dirty="0" smtClean="0">
                <a:solidFill>
                  <a:schemeClr val="bg1"/>
                </a:solidFill>
              </a:rPr>
              <a:t>Перед  вами список предстоящих расходов семьи Ивановых на следующий месяц. Укажите обязательные расходы</a:t>
            </a:r>
          </a:p>
          <a:p>
            <a:pPr marL="0" indent="0">
              <a:buNone/>
            </a:pPr>
            <a:r>
              <a:rPr lang="ru-RU" sz="9600" dirty="0" smtClean="0">
                <a:solidFill>
                  <a:schemeClr val="bg1"/>
                </a:solidFill>
              </a:rPr>
              <a:t>1.</a:t>
            </a:r>
            <a:r>
              <a:rPr lang="ru-RU" sz="9600" b="1" dirty="0" smtClean="0">
                <a:solidFill>
                  <a:schemeClr val="bg1"/>
                </a:solidFill>
              </a:rPr>
              <a:t> </a:t>
            </a:r>
            <a:r>
              <a:rPr lang="ru-RU" sz="9600" dirty="0" smtClean="0">
                <a:solidFill>
                  <a:schemeClr val="bg1"/>
                </a:solidFill>
              </a:rPr>
              <a:t>плата за квартиру</a:t>
            </a:r>
          </a:p>
          <a:p>
            <a:pPr marL="0" indent="0">
              <a:buNone/>
            </a:pPr>
            <a:r>
              <a:rPr lang="ru-RU" sz="9600" dirty="0" smtClean="0">
                <a:solidFill>
                  <a:schemeClr val="bg1"/>
                </a:solidFill>
              </a:rPr>
              <a:t>2. тёплые ботинки Серёже</a:t>
            </a:r>
          </a:p>
          <a:p>
            <a:pPr marL="0" indent="0">
              <a:buNone/>
            </a:pPr>
            <a:r>
              <a:rPr lang="ru-RU" sz="9600" dirty="0" smtClean="0">
                <a:solidFill>
                  <a:schemeClr val="bg1"/>
                </a:solidFill>
              </a:rPr>
              <a:t>3. посещение всей семьёй аквапарка</a:t>
            </a:r>
          </a:p>
          <a:p>
            <a:pPr marL="0" indent="0">
              <a:buNone/>
            </a:pPr>
            <a:r>
              <a:rPr lang="ru-RU" sz="9600" dirty="0" smtClean="0">
                <a:solidFill>
                  <a:schemeClr val="bg1"/>
                </a:solidFill>
              </a:rPr>
              <a:t>4. подарок бабушке на день рождения</a:t>
            </a:r>
          </a:p>
          <a:p>
            <a:pPr marL="0" indent="0">
              <a:buNone/>
            </a:pPr>
            <a:r>
              <a:rPr lang="ru-RU" sz="9600" dirty="0" smtClean="0">
                <a:solidFill>
                  <a:schemeClr val="bg1"/>
                </a:solidFill>
              </a:rPr>
              <a:t>5. оплата налога на квартиру</a:t>
            </a:r>
          </a:p>
          <a:p>
            <a:pPr marL="0" indent="0">
              <a:buNone/>
            </a:pPr>
            <a:r>
              <a:rPr lang="ru-RU" sz="9600" dirty="0" smtClean="0">
                <a:solidFill>
                  <a:schemeClr val="bg1"/>
                </a:solidFill>
              </a:rPr>
              <a:t>6. покупка новой компьютерной игры</a:t>
            </a:r>
          </a:p>
          <a:p>
            <a:pPr marL="0" indent="0">
              <a:buNone/>
            </a:pPr>
            <a:r>
              <a:rPr lang="ru-RU" sz="9600" dirty="0" smtClean="0">
                <a:solidFill>
                  <a:schemeClr val="bg1"/>
                </a:solidFill>
              </a:rPr>
              <a:t>7. расходы на питание</a:t>
            </a:r>
          </a:p>
          <a:p>
            <a:pPr marL="0" indent="0">
              <a:buNone/>
            </a:pPr>
            <a:r>
              <a:rPr lang="ru-RU" sz="9600" dirty="0" smtClean="0">
                <a:solidFill>
                  <a:schemeClr val="bg1"/>
                </a:solidFill>
              </a:rPr>
              <a:t>8. расходы на транспорт</a:t>
            </a:r>
          </a:p>
          <a:p>
            <a:pPr marL="0" indent="0" algn="ctr">
              <a:buNone/>
            </a:pPr>
            <a:endParaRPr lang="ru-RU" sz="6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5629016" y="3579862"/>
            <a:ext cx="334786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Georgia" pitchFamily="18" charset="0"/>
              </a:rPr>
              <a:t>1</a:t>
            </a:r>
            <a:r>
              <a:rPr lang="ru-RU" sz="4200" b="1" dirty="0" smtClean="0">
                <a:latin typeface="Georgia" pitchFamily="18" charset="0"/>
              </a:rPr>
              <a:t>,5,7</a:t>
            </a:r>
            <a:endParaRPr lang="ru-RU" sz="4200" dirty="0">
              <a:latin typeface="Georgia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200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6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8344" y="195486"/>
            <a:ext cx="1259284" cy="125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48002" y="4515966"/>
            <a:ext cx="647700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88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55526"/>
            <a:ext cx="8229600" cy="237626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5200" b="1" dirty="0" smtClean="0">
                <a:solidFill>
                  <a:schemeClr val="bg1"/>
                </a:solidFill>
              </a:rPr>
              <a:t>Соберите пословицу!</a:t>
            </a:r>
            <a:r>
              <a:rPr lang="ru-RU" sz="4800" b="1" dirty="0" smtClean="0">
                <a:solidFill>
                  <a:schemeClr val="bg1"/>
                </a:solidFill>
              </a:rPr>
              <a:t> 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6500" dirty="0" err="1" smtClean="0">
                <a:solidFill>
                  <a:schemeClr val="bg1"/>
                </a:solidFill>
                <a:latin typeface="Georgia" pitchFamily="18" charset="0"/>
              </a:rPr>
              <a:t>Айккоеп</a:t>
            </a:r>
            <a:r>
              <a:rPr lang="ru-RU" sz="65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6500" dirty="0" err="1" smtClean="0">
                <a:solidFill>
                  <a:schemeClr val="bg1"/>
                </a:solidFill>
                <a:latin typeface="Georgia" pitchFamily="18" charset="0"/>
              </a:rPr>
              <a:t>улбьр</a:t>
            </a:r>
            <a:r>
              <a:rPr lang="ru-RU" sz="65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6500" dirty="0" err="1" smtClean="0">
                <a:solidFill>
                  <a:schemeClr val="bg1"/>
                </a:solidFill>
                <a:latin typeface="Georgia" pitchFamily="18" charset="0"/>
              </a:rPr>
              <a:t>жтёереб</a:t>
            </a:r>
            <a:endParaRPr lang="ru-RU" sz="65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4716016" y="3147814"/>
            <a:ext cx="3772259" cy="10583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Копейка рубль бережет</a:t>
            </a:r>
          </a:p>
          <a:p>
            <a:pPr algn="ctr"/>
            <a:endParaRPr lang="ru-RU" sz="4800" dirty="0">
              <a:latin typeface="Georgia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300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6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8807" y="195486"/>
            <a:ext cx="1259284" cy="125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storage.clickc.ru/image/thumb_845/gallery_work/74/16496674664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47" y="1175065"/>
            <a:ext cx="3531397" cy="456503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7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48002" y="4515966"/>
            <a:ext cx="647700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88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55526"/>
            <a:ext cx="8229600" cy="23762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Стоимость сахарного песка в розницу в магазине составляет 40 руб. за 1 кг, а мешок сахара (50 кг) стоит 1600 руб. Как выгоднее покупать сахар: в розницу или оптом (мешком)?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4067944" y="3075806"/>
            <a:ext cx="4680520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Покупать выгоднее оптом, экономия 400 рублей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400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6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9764" y="123478"/>
            <a:ext cx="1259284" cy="125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c.pics.livejournal.com/greenchelman_3/70177912/5841244/5841244_original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003798"/>
            <a:ext cx="3528392" cy="208823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48002" y="4515966"/>
            <a:ext cx="647700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88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55526"/>
            <a:ext cx="8229600" cy="237626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6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1200" b="1" dirty="0" smtClean="0">
                <a:solidFill>
                  <a:schemeClr val="bg1"/>
                </a:solidFill>
              </a:rPr>
              <a:t>Подумаем – посчитаем!</a:t>
            </a:r>
          </a:p>
          <a:p>
            <a:pPr marL="0" indent="0" algn="ctr">
              <a:buNone/>
            </a:pPr>
            <a:r>
              <a:rPr lang="ru-RU" sz="11200" b="1" dirty="0" smtClean="0">
                <a:solidFill>
                  <a:schemeClr val="bg1"/>
                </a:solidFill>
              </a:rPr>
              <a:t>Двух щенков и попугая можно обменять на четырех котят. Одного котенка на 50 рыбок, а одного щенка – на двух попугаев. Сколько рыбок надо отдать, чтобы получить щенка?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5364088" y="3291830"/>
            <a:ext cx="3384376" cy="1008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Georgia" pitchFamily="18" charset="0"/>
              </a:rPr>
              <a:t>80 рыбок.</a:t>
            </a:r>
            <a:r>
              <a:rPr lang="ru-RU" sz="2800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Georgia" pitchFamily="18" charset="0"/>
              </a:rPr>
            </a:br>
            <a:endParaRPr lang="ru-RU" sz="2800" dirty="0">
              <a:latin typeface="Georgia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500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6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8807" y="195486"/>
            <a:ext cx="1259284" cy="125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spb.zvetnoe.ru/upload/catalog/2016/04/B52226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7774"/>
            <a:ext cx="3744416" cy="288032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48002" y="4515966"/>
            <a:ext cx="647700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88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57399"/>
            <a:ext cx="7772400" cy="110251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Кредит-это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548" y="1467872"/>
            <a:ext cx="8139908" cy="1535926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ru-RU" sz="6000" dirty="0" smtClean="0">
                <a:solidFill>
                  <a:schemeClr val="bg1"/>
                </a:solidFill>
              </a:rPr>
              <a:t>1. заём </a:t>
            </a:r>
            <a:r>
              <a:rPr lang="ru-RU" sz="6000" dirty="0">
                <a:solidFill>
                  <a:schemeClr val="bg1"/>
                </a:solidFill>
              </a:rPr>
              <a:t>денег своему другу;</a:t>
            </a:r>
          </a:p>
          <a:p>
            <a:pPr algn="l"/>
            <a:r>
              <a:rPr lang="ru-RU" sz="6000" dirty="0" smtClean="0">
                <a:solidFill>
                  <a:schemeClr val="bg1"/>
                </a:solidFill>
              </a:rPr>
              <a:t>2. ссуда </a:t>
            </a:r>
            <a:r>
              <a:rPr lang="ru-RU" sz="6000" dirty="0">
                <a:solidFill>
                  <a:schemeClr val="bg1"/>
                </a:solidFill>
              </a:rPr>
              <a:t>при покупке квартиры;</a:t>
            </a:r>
          </a:p>
          <a:p>
            <a:pPr algn="l"/>
            <a:r>
              <a:rPr lang="ru-RU" sz="6000" dirty="0" smtClean="0">
                <a:solidFill>
                  <a:schemeClr val="bg1"/>
                </a:solidFill>
              </a:rPr>
              <a:t>3. услуга</a:t>
            </a:r>
            <a:r>
              <a:rPr lang="ru-RU" sz="6000" dirty="0">
                <a:solidFill>
                  <a:schemeClr val="bg1"/>
                </a:solidFill>
              </a:rPr>
              <a:t>, при которой банк предоставляет заёмщику деньги на определённый срок.</a:t>
            </a:r>
          </a:p>
          <a:p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100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5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78807" y="195486"/>
            <a:ext cx="1259284" cy="125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4689619" y="3003798"/>
            <a:ext cx="4248472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услуга</a:t>
            </a:r>
            <a:r>
              <a:rPr lang="ru-RU" sz="2000" b="1" dirty="0">
                <a:solidFill>
                  <a:schemeClr val="bg1"/>
                </a:solidFill>
                <a:latin typeface="Georgia" pitchFamily="18" charset="0"/>
              </a:rPr>
              <a:t>, при которой банк предоставляет заёмщику деньги на определённый срок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7" name="Рисунок 6" descr="https://gas-kvas.com/uploads/posts/2023-02/1677052241_gas-kvas-com-p-risunok-na-temu-protsenti-5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00694"/>
            <a:ext cx="4366091" cy="27674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8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48002" y="4515966"/>
            <a:ext cx="647700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88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55526"/>
            <a:ext cx="8229600" cy="237626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chemeClr val="bg1"/>
                </a:solidFill>
              </a:rPr>
              <a:t>Кредит, предоставляемый под залог недвижимости, называется:</a:t>
            </a:r>
            <a:endParaRPr lang="ru-RU" sz="6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6000" dirty="0" smtClean="0">
                <a:solidFill>
                  <a:schemeClr val="bg1"/>
                </a:solidFill>
              </a:rPr>
              <a:t>1. Ломбардный</a:t>
            </a:r>
          </a:p>
          <a:p>
            <a:pPr marL="0" indent="0">
              <a:buNone/>
            </a:pPr>
            <a:r>
              <a:rPr lang="ru-RU" sz="6000" dirty="0" smtClean="0">
                <a:solidFill>
                  <a:schemeClr val="bg1"/>
                </a:solidFill>
              </a:rPr>
              <a:t>2. Ипотечный</a:t>
            </a:r>
          </a:p>
          <a:p>
            <a:pPr marL="0" indent="0">
              <a:buNone/>
            </a:pPr>
            <a:r>
              <a:rPr lang="ru-RU" sz="6000" dirty="0" smtClean="0">
                <a:solidFill>
                  <a:schemeClr val="bg1"/>
                </a:solidFill>
              </a:rPr>
              <a:t>3. Хозяйственный</a:t>
            </a:r>
          </a:p>
          <a:p>
            <a:pPr marL="0" indent="0" algn="ctr">
              <a:buNone/>
            </a:pPr>
            <a:endParaRPr lang="ru-RU" sz="6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5076056" y="3219822"/>
            <a:ext cx="3096344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itchFamily="18" charset="0"/>
              </a:rPr>
              <a:t>Ипотечный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Georgia" pitchFamily="18" charset="0"/>
              </a:rPr>
              <a:t>2</a:t>
            </a:r>
            <a:r>
              <a:rPr lang="ru-RU" sz="2000" b="1" dirty="0" smtClean="0">
                <a:latin typeface="Georgia" pitchFamily="18" charset="0"/>
              </a:rPr>
              <a:t>00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6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8807" y="195486"/>
            <a:ext cx="1259284" cy="125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poteka-aizhk.ru/wp-content/uploads/2023/10/vzyat-ipoteku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7614"/>
            <a:ext cx="3888432" cy="45005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48002" y="4515966"/>
            <a:ext cx="647700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88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5796136" y="3424808"/>
            <a:ext cx="2808312" cy="8031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Автокредит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300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7644" y="483519"/>
            <a:ext cx="808479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Илья </a:t>
            </a:r>
            <a:r>
              <a:rPr lang="ru-RU" sz="3200" b="1" dirty="0">
                <a:solidFill>
                  <a:schemeClr val="bg1"/>
                </a:solidFill>
              </a:rPr>
              <a:t>задумался о покупке автомобиля</a:t>
            </a:r>
            <a:r>
              <a:rPr lang="ru-RU" sz="3200" b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но </a:t>
            </a:r>
            <a:r>
              <a:rPr lang="ru-RU" sz="3200" b="1" dirty="0">
                <a:solidFill>
                  <a:schemeClr val="bg1"/>
                </a:solidFill>
              </a:rPr>
              <a:t>у него </a:t>
            </a:r>
            <a:r>
              <a:rPr lang="ru-RU" sz="3200" b="1" dirty="0" smtClean="0">
                <a:solidFill>
                  <a:schemeClr val="bg1"/>
                </a:solidFill>
              </a:rPr>
              <a:t>нет необходимой </a:t>
            </a:r>
            <a:r>
              <a:rPr lang="ru-RU" sz="3200" b="1" dirty="0">
                <a:solidFill>
                  <a:schemeClr val="bg1"/>
                </a:solidFill>
              </a:rPr>
              <a:t>суммы. Какой вид кредита </a:t>
            </a:r>
            <a:r>
              <a:rPr lang="ru-RU" sz="3200" b="1" dirty="0" smtClean="0">
                <a:solidFill>
                  <a:schemeClr val="bg1"/>
                </a:solidFill>
              </a:rPr>
              <a:t>предложат Илье </a:t>
            </a:r>
            <a:r>
              <a:rPr lang="ru-RU" sz="3200" b="1" dirty="0">
                <a:solidFill>
                  <a:schemeClr val="bg1"/>
                </a:solidFill>
              </a:rPr>
              <a:t>в банке</a:t>
            </a:r>
            <a:r>
              <a:rPr lang="ru-RU" sz="32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endParaRPr lang="ru-RU" sz="3200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Потребительский кредит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Автокредит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Ипотечный кредит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Кредитная карта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8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8807" y="195486"/>
            <a:ext cx="1259284" cy="125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h.drivenn.ru/hevfvlgrw5aqi_w4aa4u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44" y="2427734"/>
            <a:ext cx="4484396" cy="331236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10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48002" y="4515966"/>
            <a:ext cx="647700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88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840" y="627534"/>
            <a:ext cx="8517632" cy="23762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bg1"/>
                </a:solidFill>
              </a:rPr>
              <a:t>Клиент взял в банке кредит 60 000 руб. на год 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под </a:t>
            </a:r>
            <a:r>
              <a:rPr lang="ru-RU" sz="2400" dirty="0">
                <a:solidFill>
                  <a:schemeClr val="bg1"/>
                </a:solidFill>
              </a:rPr>
              <a:t>18%. Он должен погашать кредит, внося в банк 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ежемесячно </a:t>
            </a:r>
            <a:r>
              <a:rPr lang="ru-RU" sz="2400" dirty="0">
                <a:solidFill>
                  <a:schemeClr val="bg1"/>
                </a:solidFill>
              </a:rPr>
              <a:t>одинаковую сум­му, чтобы через год выплатить всю сумму, взятую в кредит, вместе с процентами. Сколько клиент должен вносить в банк ежемесячно?</a:t>
            </a:r>
            <a:endParaRPr lang="ru-RU" sz="72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5364088" y="3507854"/>
            <a:ext cx="345638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  <a:t>5 900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400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6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8807" y="195486"/>
            <a:ext cx="1259284" cy="125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sun9-55.userapi.com/impg/sWVNG9AYxkKdJgMzUY5qEtTAktVcbklWHi5nvA/69_yhV2xnRU.jpg?size=770x514&amp;quality=95&amp;sign=6ba2ce3a50c2a37b40582fc4a1132b1c&amp;c_uniq_tag=YOQ-8Mp-AOuzrD3RE8GkcoeGMnjvm8InFJmbVKFg8jw&amp;type=album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9" t="28550" r="7884"/>
          <a:stretch/>
        </p:blipFill>
        <p:spPr bwMode="auto">
          <a:xfrm>
            <a:off x="467544" y="2643758"/>
            <a:ext cx="4392488" cy="288032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48002" y="4515966"/>
            <a:ext cx="647700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88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71550"/>
            <a:ext cx="8136550" cy="302433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200" b="1" dirty="0">
                <a:solidFill>
                  <a:schemeClr val="bg1"/>
                </a:solidFill>
              </a:rPr>
              <a:t>Александр Семенов работает менеджером в торговом </a:t>
            </a:r>
            <a:endParaRPr lang="ru-RU" sz="22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предприятии</a:t>
            </a:r>
            <a:r>
              <a:rPr lang="ru-RU" sz="2200" b="1" dirty="0">
                <a:solidFill>
                  <a:schemeClr val="bg1"/>
                </a:solidFill>
              </a:rPr>
              <a:t>. </a:t>
            </a:r>
            <a:endParaRPr lang="ru-RU" sz="22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Средний </a:t>
            </a:r>
            <a:r>
              <a:rPr lang="ru-RU" sz="2200" b="1" dirty="0">
                <a:solidFill>
                  <a:schemeClr val="bg1"/>
                </a:solidFill>
              </a:rPr>
              <a:t>доход в виде заработной платы составляет 25 000 рублей</a:t>
            </a:r>
            <a:r>
              <a:rPr lang="ru-RU" sz="2200" b="1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ru-RU" sz="2200" b="1" dirty="0">
                <a:solidFill>
                  <a:schemeClr val="bg1"/>
                </a:solidFill>
              </a:rPr>
              <a:t>Семенов хочет приобрести </a:t>
            </a:r>
            <a:r>
              <a:rPr lang="ru-RU" sz="2200" b="1" dirty="0" err="1">
                <a:solidFill>
                  <a:schemeClr val="bg1"/>
                </a:solidFill>
              </a:rPr>
              <a:t>IPhone</a:t>
            </a:r>
            <a:r>
              <a:rPr lang="ru-RU" sz="2200" b="1" dirty="0">
                <a:solidFill>
                  <a:schemeClr val="bg1"/>
                </a:solidFill>
              </a:rPr>
              <a:t> 7, который стоит 53 000 рублей.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1. В </a:t>
            </a:r>
            <a:r>
              <a:rPr lang="ru-RU" sz="2000" dirty="0">
                <a:solidFill>
                  <a:schemeClr val="bg1"/>
                </a:solidFill>
              </a:rPr>
              <a:t>салоне сотовой связи «Мегафон» предлагают взять в кредит с первоначальным взносом 3 000 рублей под 13% годовых сроком на один год.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2. В </a:t>
            </a:r>
            <a:r>
              <a:rPr lang="ru-RU" sz="2000" dirty="0" err="1">
                <a:solidFill>
                  <a:schemeClr val="bg1"/>
                </a:solidFill>
              </a:rPr>
              <a:t>микрофинансовой</a:t>
            </a:r>
            <a:r>
              <a:rPr lang="ru-RU" sz="2000" dirty="0">
                <a:solidFill>
                  <a:schemeClr val="bg1"/>
                </a:solidFill>
              </a:rPr>
              <a:t> организации «</a:t>
            </a:r>
            <a:r>
              <a:rPr lang="ru-RU" sz="2000" dirty="0" err="1">
                <a:solidFill>
                  <a:schemeClr val="bg1"/>
                </a:solidFill>
              </a:rPr>
              <a:t>БыстроЗайм</a:t>
            </a:r>
            <a:r>
              <a:rPr lang="ru-RU" sz="2000" dirty="0">
                <a:solidFill>
                  <a:schemeClr val="bg1"/>
                </a:solidFill>
              </a:rPr>
              <a:t>» предлагают кредит на 1 год под 1,85% в день. 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3. В </a:t>
            </a:r>
            <a:r>
              <a:rPr lang="ru-RU" sz="2000" dirty="0">
                <a:solidFill>
                  <a:schemeClr val="bg1"/>
                </a:solidFill>
              </a:rPr>
              <a:t>Сбербанке предлагают кредит на 1 год под 14,9% годовых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Проанализируйте стоимость кредита, где будет выгоднее взять кредит.</a:t>
            </a:r>
          </a:p>
          <a:p>
            <a:pPr marL="0" indent="0" algn="ctr">
              <a:buNone/>
            </a:pPr>
            <a:endParaRPr lang="ru-RU" sz="6600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endParaRPr lang="ru-RU" sz="6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699792" y="3810419"/>
            <a:ext cx="4176464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Выгоднее взять кредит в салоне сотовой связи 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500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6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8807" y="195486"/>
            <a:ext cx="1259284" cy="125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48002" y="4515966"/>
            <a:ext cx="647700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88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03598"/>
            <a:ext cx="7772400" cy="1102519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Они создают поддельные банки,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а потом скрываются с собранными от доверчивых людей деньгами.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О Ком идет речь?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Georgia" pitchFamily="18" charset="0"/>
              </a:rPr>
              <a:t>1</a:t>
            </a:r>
            <a:r>
              <a:rPr lang="ru-RU" sz="2000" b="1" dirty="0" smtClean="0">
                <a:latin typeface="Georgia" pitchFamily="18" charset="0"/>
              </a:rPr>
              <a:t>00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5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78807" y="195486"/>
            <a:ext cx="1259284" cy="125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4710224" y="3326988"/>
            <a:ext cx="4176464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О мошенниках!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7" name="Рисунок 6" descr="https://gas-kvas.com/uploads/posts/2023-02/1676778749_gas-kvas-com-p-risunok-na-temu-ostorozhno-moshenniki-4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9782"/>
            <a:ext cx="4223727" cy="2736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8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48002" y="4515966"/>
            <a:ext cx="647700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107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5486"/>
            <a:ext cx="8064896" cy="1512168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Финансовая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5400" dirty="0" smtClean="0">
                <a:solidFill>
                  <a:schemeClr val="bg1"/>
                </a:solidFill>
              </a:rPr>
              <a:t>грамотность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9589" y="1347614"/>
            <a:ext cx="7992888" cy="201622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как </a:t>
            </a:r>
            <a:r>
              <a:rPr lang="ru-RU" sz="4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работают деньги, как их зарабатывать и управлять </a:t>
            </a:r>
            <a:r>
              <a:rPr lang="ru-RU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ими</a:t>
            </a:r>
            <a:r>
              <a:rPr lang="ru-RU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»</a:t>
            </a:r>
            <a:endParaRPr lang="ru-RU" sz="4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https://i01.fotocdn.net/s206/7ff9a2c94abf0e28/public_pin_l/23968670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43758"/>
            <a:ext cx="4120515" cy="238506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574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55526"/>
            <a:ext cx="8229600" cy="2376264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endParaRPr lang="ru-RU" sz="60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6000" b="1" dirty="0" smtClean="0">
                <a:solidFill>
                  <a:schemeClr val="bg1"/>
                </a:solidFill>
              </a:rPr>
              <a:t>Андрею пришло сообщение в социальной сети 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chemeClr val="bg1"/>
                </a:solidFill>
              </a:rPr>
              <a:t>от его друга Игоря: «Привет, Андрей! Не выручишь деньгами до вторника? А то баланс на телефоне отрицательный, а срочно надо связаться с родителями. Скинь 500 рублей на номер +7 890 333 33 33». В чём состоит опасность данной ситуации для личных финансов Андрея? </a:t>
            </a:r>
            <a:endParaRPr lang="ru-RU" sz="60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5004048" y="3363838"/>
            <a:ext cx="3744416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Мошенники взломали страницу Андрея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Georgia" pitchFamily="18" charset="0"/>
              </a:rPr>
              <a:t>2</a:t>
            </a:r>
            <a:r>
              <a:rPr lang="ru-RU" sz="2000" b="1" dirty="0" smtClean="0">
                <a:latin typeface="Georgia" pitchFamily="18" charset="0"/>
              </a:rPr>
              <a:t>00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6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8807" y="195486"/>
            <a:ext cx="1259284" cy="125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u.9111s.ru/uploads/202305/23/0ab01fb9ba79eb494b0b93d9a3995c9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47" y="2859782"/>
            <a:ext cx="4179469" cy="288032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48002" y="4515966"/>
            <a:ext cx="647700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88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55526"/>
            <a:ext cx="8229600" cy="25202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Нина Петровна получила SMS-сообщение от банка,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клиентом которого она является, о переводе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определённой суммы денег с её банковской карты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на неизвестный ей счёт. Как клиенту банка правильно поступить в данной ситуации?</a:t>
            </a:r>
            <a:r>
              <a:rPr lang="ru-RU" sz="2400" b="1" dirty="0" smtClean="0"/>
              <a:t> </a:t>
            </a:r>
            <a:br>
              <a:rPr lang="ru-RU" sz="2400" b="1" dirty="0" smtClean="0"/>
            </a:br>
            <a:r>
              <a:rPr lang="ru-RU" sz="2800" dirty="0" smtClean="0"/>
              <a:t> </a:t>
            </a:r>
            <a:endParaRPr lang="ru-RU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4499992" y="3134363"/>
            <a:ext cx="4104456" cy="1008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Позвонить в банк и заблокировать карту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300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6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8807" y="195486"/>
            <a:ext cx="1259284" cy="125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sun1-89.userapi.com/s/v1/if1/fmAhyKIZdFlHrLSJ7Peckt690FvJSvbyX7dSPCseta5-CrZNYixWxZAo1Tire36NxImWpOkY.jpg?size=2160x2160&amp;quality=96&amp;crop=3,0,2160,2160&amp;ava=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47" y="2657565"/>
            <a:ext cx="2952328" cy="295232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48002" y="4515966"/>
            <a:ext cx="647700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88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6532"/>
            <a:ext cx="8229600" cy="2808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bg1"/>
                </a:solidFill>
              </a:rPr>
              <a:t>Вступая в разговоры с незнакомыми людьми на улице, 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соблазняясь </a:t>
            </a:r>
            <a:r>
              <a:rPr lang="ru-RU" sz="2000" dirty="0">
                <a:solidFill>
                  <a:schemeClr val="bg1"/>
                </a:solidFill>
              </a:rPr>
              <a:t>на "выгодные" предложения покупки, 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почаще </a:t>
            </a:r>
            <a:r>
              <a:rPr lang="ru-RU" sz="2000" dirty="0">
                <a:solidFill>
                  <a:schemeClr val="bg1"/>
                </a:solidFill>
              </a:rPr>
              <a:t>вспоминайте</a:t>
            </a:r>
            <a:r>
              <a:rPr lang="ru-RU" sz="2000" dirty="0" smtClean="0">
                <a:solidFill>
                  <a:schemeClr val="bg1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"Ах, обмануть меня не трудно!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Я </a:t>
            </a:r>
            <a:r>
              <a:rPr lang="ru-RU" sz="2400" b="1" dirty="0">
                <a:solidFill>
                  <a:schemeClr val="bg1"/>
                </a:solidFill>
              </a:rPr>
              <a:t>сам обманываться рад!"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Кому </a:t>
            </a:r>
            <a:r>
              <a:rPr lang="ru-RU" sz="2400" dirty="0">
                <a:solidFill>
                  <a:schemeClr val="bg1"/>
                </a:solidFill>
              </a:rPr>
              <a:t>принадлежат эти слова?</a:t>
            </a:r>
            <a:endParaRPr lang="ru-RU" sz="72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5004048" y="3363838"/>
            <a:ext cx="3240360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Georgia" pitchFamily="18" charset="0"/>
              </a:rPr>
              <a:t>Александр Пушкин</a:t>
            </a: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Georgia" pitchFamily="18" charset="0"/>
              </a:rPr>
              <a:t>4</a:t>
            </a:r>
            <a:r>
              <a:rPr lang="ru-RU" sz="2000" b="1" dirty="0" smtClean="0">
                <a:latin typeface="Georgia" pitchFamily="18" charset="0"/>
              </a:rPr>
              <a:t>00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6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8807" y="195486"/>
            <a:ext cx="1259284" cy="125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kadet39.ru/wp-content/uploads/e/7/2/e721b808461e5d9ea1d6a8a8185d43a8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7614"/>
            <a:ext cx="3528392" cy="451339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48002" y="4515966"/>
            <a:ext cx="647700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88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555526"/>
            <a:ext cx="5133256" cy="1656184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ru-RU" sz="6000" dirty="0" smtClean="0">
                <a:solidFill>
                  <a:schemeClr val="bg1"/>
                </a:solidFill>
                <a:latin typeface="Georgia" pitchFamily="18" charset="0"/>
              </a:rPr>
              <a:t>КОТ В </a:t>
            </a:r>
          </a:p>
          <a:p>
            <a:pPr marL="0" indent="0" algn="r">
              <a:buNone/>
            </a:pPr>
            <a:r>
              <a:rPr lang="ru-RU" sz="6000" dirty="0" smtClean="0">
                <a:solidFill>
                  <a:schemeClr val="bg1"/>
                </a:solidFill>
                <a:latin typeface="Georgia" pitchFamily="18" charset="0"/>
              </a:rPr>
              <a:t>МЕШКЕ</a:t>
            </a:r>
            <a:endParaRPr lang="ru-RU" sz="60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051" name="Picture 3" descr="C:\Users\Admin\Desktop\своя игра\uZi10XW_K8E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80" y="838002"/>
            <a:ext cx="3965996" cy="3965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7a4dcd8a3a2a470ec5ec501afa17e6d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948264" y="35798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5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3478"/>
            <a:ext cx="4824536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Georgia" pitchFamily="18" charset="0"/>
              </a:rPr>
              <a:t>Что такое деньги?</a:t>
            </a:r>
            <a:endParaRPr lang="ru-RU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843558"/>
            <a:ext cx="62552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Georgia" pitchFamily="18" charset="0"/>
              </a:rPr>
              <a:t>Какие источники дохода семьи вы знаете?</a:t>
            </a:r>
            <a:endParaRPr lang="ru-RU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7164288" y="3562579"/>
            <a:ext cx="144000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itchFamily="18" charset="0"/>
              </a:rPr>
              <a:t>@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51520" y="195486"/>
            <a:ext cx="432048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1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51520" y="1104587"/>
            <a:ext cx="432048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2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3908" y="1923678"/>
            <a:ext cx="5544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Georgia" pitchFamily="18" charset="0"/>
              </a:rPr>
              <a:t>Что такое кредит?</a:t>
            </a:r>
            <a:endParaRPr lang="ru-RU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51520" y="1969264"/>
            <a:ext cx="432048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3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9778" y="2670760"/>
            <a:ext cx="48870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Georgia" pitchFamily="18" charset="0"/>
              </a:rPr>
              <a:t>Приведите ситуации мошенничества</a:t>
            </a:r>
            <a:endParaRPr lang="ru-RU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51520" y="2931790"/>
            <a:ext cx="432048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4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9645" y="3877033"/>
            <a:ext cx="60446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Georgia" pitchFamily="18" charset="0"/>
              </a:rPr>
              <a:t>Какие виды налогов вы знаете?</a:t>
            </a:r>
            <a:endParaRPr lang="ru-RU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62045" y="3922619"/>
            <a:ext cx="432048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5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48002" y="4515966"/>
            <a:ext cx="647700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19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78807" y="195486"/>
            <a:ext cx="1259284" cy="125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88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9" grpId="0" animBg="1"/>
      <p:bldP spid="10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55526"/>
            <a:ext cx="8229600" cy="2664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2123728" y="4190184"/>
            <a:ext cx="5040560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Они мошенники.</a:t>
            </a:r>
          </a:p>
          <a:p>
            <a:pPr algn="ctr"/>
            <a:r>
              <a:rPr lang="ru-RU" sz="2400" b="1" dirty="0" smtClean="0">
                <a:latin typeface="Georgia" pitchFamily="18" charset="0"/>
              </a:rPr>
              <a:t>Изъятие денег, обогащение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500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6" name="Рисунок 5" descr="https://i.pinimg.com/originals/59/ec/35/59ec35fe356e57b26ed130d58901a6c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93" y="1897390"/>
            <a:ext cx="3499066" cy="220218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259632" y="576448"/>
            <a:ext cx="6336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Что объединяет этих персонажей?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Как можно назвать этих персонажей?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Какова модель поведения литературных персонажей?: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78807" y="195486"/>
            <a:ext cx="1259284" cy="125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mg51994.domkino.tv/img/2020-08-03/fmt_114_1424_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74530"/>
            <a:ext cx="3456384" cy="22479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9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48002" y="4514563"/>
            <a:ext cx="647700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88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55526"/>
            <a:ext cx="8229600" cy="2376264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ru-RU" altLang="ru-RU" dirty="0">
                <a:solidFill>
                  <a:schemeClr val="bg1"/>
                </a:solidFill>
              </a:rPr>
              <a:t>Сколько денег заплатил Буратино за посещение театра Карабаса </a:t>
            </a:r>
            <a:r>
              <a:rPr lang="ru-RU" altLang="ru-RU" dirty="0" err="1">
                <a:solidFill>
                  <a:schemeClr val="bg1"/>
                </a:solidFill>
              </a:rPr>
              <a:t>Барабаса</a:t>
            </a:r>
            <a:r>
              <a:rPr lang="ru-RU" altLang="ru-RU" dirty="0">
                <a:solidFill>
                  <a:schemeClr val="bg1"/>
                </a:solidFill>
              </a:rPr>
              <a:t>? </a:t>
            </a:r>
            <a:endParaRPr lang="ru-RU" altLang="ru-RU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6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5364088" y="3268114"/>
            <a:ext cx="3528392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endParaRPr lang="ru-RU" altLang="ru-RU" sz="32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3200" b="1" dirty="0" smtClean="0">
                <a:solidFill>
                  <a:schemeClr val="bg1"/>
                </a:solidFill>
                <a:latin typeface="Georgia" pitchFamily="18" charset="0"/>
              </a:rPr>
              <a:t>Четыре сольдо </a:t>
            </a:r>
            <a:endParaRPr lang="ru-RU" altLang="ru-RU" sz="32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endParaRPr lang="ru-RU" sz="3200" dirty="0">
              <a:latin typeface="Georgia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100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6" name="Picture 9" descr="https://img.gazeta.ru/files3/446/10857446/88-pic905-895x505-618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46" y="1804238"/>
            <a:ext cx="5213395" cy="350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0352" y="277698"/>
            <a:ext cx="1259284" cy="125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48002" y="4515966"/>
            <a:ext cx="647700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88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55526"/>
            <a:ext cx="8229600" cy="1512168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ru-RU" altLang="ru-RU" sz="4000" dirty="0">
                <a:solidFill>
                  <a:schemeClr val="bg1"/>
                </a:solidFill>
              </a:rPr>
              <a:t>В какой сказке Андерсена собаки охраняли </a:t>
            </a:r>
            <a:r>
              <a:rPr lang="ru-RU" altLang="ru-RU" sz="4000" dirty="0" smtClean="0">
                <a:solidFill>
                  <a:schemeClr val="bg1"/>
                </a:solidFill>
              </a:rPr>
              <a:t>три </a:t>
            </a:r>
            <a:r>
              <a:rPr lang="ru-RU" altLang="ru-RU" sz="4000" dirty="0">
                <a:solidFill>
                  <a:schemeClr val="bg1"/>
                </a:solidFill>
              </a:rPr>
              <a:t>сундука с </a:t>
            </a:r>
            <a:r>
              <a:rPr lang="ru-RU" altLang="ru-RU" sz="4000" b="1" dirty="0">
                <a:solidFill>
                  <a:schemeClr val="bg1"/>
                </a:solidFill>
              </a:rPr>
              <a:t>деньгами</a:t>
            </a:r>
            <a:r>
              <a:rPr lang="ru-RU" altLang="ru-RU" sz="4000" dirty="0">
                <a:solidFill>
                  <a:schemeClr val="bg1"/>
                </a:solidFill>
              </a:rPr>
              <a:t>?</a:t>
            </a:r>
            <a:endParaRPr lang="ru-RU" altLang="ru-RU" sz="40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6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5574657" y="3435846"/>
            <a:ext cx="3312368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altLang="ru-RU" sz="3600" b="1" dirty="0">
                <a:solidFill>
                  <a:schemeClr val="bg1"/>
                </a:solidFill>
              </a:rPr>
              <a:t>«Огниво»</a:t>
            </a: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200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6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352" y="277698"/>
            <a:ext cx="1259284" cy="125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"/>
          <p:cNvPicPr>
            <a:picLocks noChangeAspect="1" noChangeArrowheads="1"/>
          </p:cNvPicPr>
          <p:nvPr/>
        </p:nvPicPr>
        <p:blipFill>
          <a:blip r:embed="rId5"/>
          <a:srcRect b="5138"/>
          <a:stretch>
            <a:fillRect/>
          </a:stretch>
        </p:blipFill>
        <p:spPr bwMode="auto">
          <a:xfrm>
            <a:off x="251520" y="1923678"/>
            <a:ext cx="5112568" cy="363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48002" y="4514563"/>
            <a:ext cx="647700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88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55526"/>
            <a:ext cx="8229600" cy="237626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altLang="ru-RU" dirty="0">
                <a:solidFill>
                  <a:schemeClr val="bg1"/>
                </a:solidFill>
              </a:rPr>
              <a:t>Какой товар искал поп в сказке </a:t>
            </a:r>
            <a:endParaRPr lang="ru-RU" altLang="ru-RU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altLang="ru-RU" dirty="0" smtClean="0">
                <a:solidFill>
                  <a:schemeClr val="bg1"/>
                </a:solidFill>
              </a:rPr>
              <a:t>А.С</a:t>
            </a:r>
            <a:r>
              <a:rPr lang="ru-RU" altLang="ru-RU" dirty="0">
                <a:solidFill>
                  <a:schemeClr val="bg1"/>
                </a:solidFill>
              </a:rPr>
              <a:t>. Пушкина «О попе и о работнике его </a:t>
            </a:r>
            <a:r>
              <a:rPr lang="ru-RU" altLang="ru-RU" dirty="0" err="1">
                <a:solidFill>
                  <a:schemeClr val="bg1"/>
                </a:solidFill>
              </a:rPr>
              <a:t>Балде</a:t>
            </a:r>
            <a:r>
              <a:rPr lang="ru-RU" altLang="ru-RU" dirty="0">
                <a:solidFill>
                  <a:schemeClr val="bg1"/>
                </a:solidFill>
              </a:rPr>
              <a:t>» и за какую цену он его приобрел? </a:t>
            </a:r>
            <a:endParaRPr lang="ru-RU" altLang="ru-RU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6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5220072" y="3219822"/>
            <a:ext cx="3528392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200" b="1" dirty="0">
                <a:solidFill>
                  <a:schemeClr val="bg1"/>
                </a:solidFill>
              </a:rPr>
              <a:t>Работника за три </a:t>
            </a:r>
            <a:r>
              <a:rPr lang="ru-RU" altLang="ru-RU" sz="3200" b="1" dirty="0" err="1">
                <a:solidFill>
                  <a:schemeClr val="bg1"/>
                </a:solidFill>
              </a:rPr>
              <a:t>щелбана</a:t>
            </a:r>
            <a:r>
              <a:rPr lang="ru-RU" altLang="ru-RU" sz="3200" b="1" dirty="0">
                <a:solidFill>
                  <a:schemeClr val="bg1"/>
                </a:solidFill>
              </a:rPr>
              <a:t> в </a:t>
            </a:r>
            <a:r>
              <a:rPr lang="ru-RU" altLang="ru-RU" sz="3200" b="1" dirty="0" smtClean="0">
                <a:solidFill>
                  <a:schemeClr val="bg1"/>
                </a:solidFill>
              </a:rPr>
              <a:t>год</a:t>
            </a:r>
            <a:endParaRPr lang="ru-RU" alt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300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6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352" y="277698"/>
            <a:ext cx="1259284" cy="125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https://xn--80aas4e.xn--p1ai/800/600/https/www.ptichka.ru/data/cache/2020jul/08/07/126963_33160-600x0.jpg"/>
          <p:cNvPicPr>
            <a:picLocks noChangeAspect="1" noChangeArrowheads="1"/>
          </p:cNvPicPr>
          <p:nvPr/>
        </p:nvPicPr>
        <p:blipFill>
          <a:blip r:embed="rId5"/>
          <a:srcRect b="5228"/>
          <a:stretch>
            <a:fillRect/>
          </a:stretch>
        </p:blipFill>
        <p:spPr bwMode="auto">
          <a:xfrm>
            <a:off x="611560" y="1851670"/>
            <a:ext cx="3744416" cy="493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48002" y="4514563"/>
            <a:ext cx="647700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88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51536"/>
            <a:ext cx="8496944" cy="158417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dirty="0">
                <a:solidFill>
                  <a:schemeClr val="bg1"/>
                </a:solidFill>
              </a:rPr>
              <a:t>Кто являлся поставщиком сырья, </a:t>
            </a:r>
            <a:endParaRPr lang="ru-RU" altLang="ru-RU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dirty="0" smtClean="0">
                <a:solidFill>
                  <a:schemeClr val="bg1"/>
                </a:solidFill>
              </a:rPr>
              <a:t>из </a:t>
            </a:r>
            <a:r>
              <a:rPr lang="ru-RU" altLang="ru-RU" dirty="0">
                <a:solidFill>
                  <a:schemeClr val="bg1"/>
                </a:solidFill>
              </a:rPr>
              <a:t>которого «лили </a:t>
            </a:r>
            <a:r>
              <a:rPr lang="ru-RU" altLang="ru-RU" b="1" dirty="0">
                <a:solidFill>
                  <a:schemeClr val="bg1"/>
                </a:solidFill>
              </a:rPr>
              <a:t>монету</a:t>
            </a:r>
            <a:r>
              <a:rPr lang="ru-RU" altLang="ru-RU" dirty="0">
                <a:solidFill>
                  <a:schemeClr val="bg1"/>
                </a:solidFill>
              </a:rPr>
              <a:t>» на сказочном </a:t>
            </a:r>
            <a:endParaRPr lang="ru-RU" altLang="ru-RU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dirty="0" smtClean="0">
                <a:solidFill>
                  <a:schemeClr val="bg1"/>
                </a:solidFill>
              </a:rPr>
              <a:t>острове </a:t>
            </a:r>
            <a:r>
              <a:rPr lang="ru-RU" altLang="ru-RU" dirty="0">
                <a:solidFill>
                  <a:schemeClr val="bg1"/>
                </a:solidFill>
              </a:rPr>
              <a:t>князя </a:t>
            </a:r>
            <a:r>
              <a:rPr lang="ru-RU" altLang="ru-RU" dirty="0" err="1">
                <a:solidFill>
                  <a:schemeClr val="bg1"/>
                </a:solidFill>
              </a:rPr>
              <a:t>Гвидона</a:t>
            </a:r>
            <a:r>
              <a:rPr lang="ru-RU" altLang="ru-RU" dirty="0">
                <a:solidFill>
                  <a:schemeClr val="bg1"/>
                </a:solidFill>
              </a:rPr>
              <a:t>?</a:t>
            </a:r>
            <a:endParaRPr lang="ru-RU" altLang="ru-RU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6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5364088" y="3291830"/>
            <a:ext cx="3600400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altLang="ru-RU" sz="2000" b="1" dirty="0">
                <a:solidFill>
                  <a:schemeClr val="bg1"/>
                </a:solidFill>
              </a:rPr>
              <a:t>Белка, которая грызла орешки с золотыми скорлупками</a:t>
            </a:r>
            <a:endParaRPr lang="ru-RU" alt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400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6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352" y="277698"/>
            <a:ext cx="1259284" cy="125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fikiwiki.com/uploads/posts/2022-02/1644990605_2-fikiwiki-com-p-kartinki-belka-iz-skazki-o-tsare-saltane-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95686"/>
            <a:ext cx="4752528" cy="374441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48002" y="4514563"/>
            <a:ext cx="647700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88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285720" y="1425322"/>
            <a:ext cx="850112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85720" y="2289418"/>
            <a:ext cx="85725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85720" y="3219822"/>
            <a:ext cx="85725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85720" y="4000510"/>
            <a:ext cx="86439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7786709" y="775540"/>
            <a:ext cx="1" cy="4082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428859" y="775540"/>
            <a:ext cx="0" cy="4082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14282" y="775540"/>
            <a:ext cx="1980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Деньги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1639636"/>
            <a:ext cx="1980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Бюджет семьи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4282" y="2503732"/>
            <a:ext cx="1980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Кредит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4282" y="3367828"/>
            <a:ext cx="201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Мошенничество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4282" y="4212553"/>
            <a:ext cx="1980000" cy="5194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Деньги в мире сказок!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26" name="Прямоугольник 25">
            <a:hlinkClick r:id="rId2" action="ppaction://hlinksldjump"/>
          </p:cNvPr>
          <p:cNvSpPr/>
          <p:nvPr/>
        </p:nvSpPr>
        <p:spPr>
          <a:xfrm>
            <a:off x="2571736" y="77554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100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27" name="Прямоугольник 26">
            <a:hlinkClick r:id="rId3" action="ppaction://hlinksldjump"/>
          </p:cNvPr>
          <p:cNvSpPr/>
          <p:nvPr/>
        </p:nvSpPr>
        <p:spPr>
          <a:xfrm>
            <a:off x="2571736" y="1639636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Georgia" pitchFamily="18" charset="0"/>
              </a:rPr>
              <a:t>100</a:t>
            </a:r>
          </a:p>
        </p:txBody>
      </p:sp>
      <p:sp>
        <p:nvSpPr>
          <p:cNvPr id="28" name="Прямоугольник 27">
            <a:hlinkClick r:id="rId4" action="ppaction://hlinksldjump"/>
          </p:cNvPr>
          <p:cNvSpPr/>
          <p:nvPr/>
        </p:nvSpPr>
        <p:spPr>
          <a:xfrm>
            <a:off x="2571736" y="2503732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Georgia" pitchFamily="18" charset="0"/>
              </a:rPr>
              <a:t>100</a:t>
            </a:r>
          </a:p>
        </p:txBody>
      </p:sp>
      <p:sp>
        <p:nvSpPr>
          <p:cNvPr id="29" name="Прямоугольник 28">
            <a:hlinkClick r:id="rId5" action="ppaction://hlinksldjump"/>
          </p:cNvPr>
          <p:cNvSpPr/>
          <p:nvPr/>
        </p:nvSpPr>
        <p:spPr>
          <a:xfrm>
            <a:off x="2571736" y="3367828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Georgia" pitchFamily="18" charset="0"/>
              </a:rPr>
              <a:t>100</a:t>
            </a:r>
          </a:p>
        </p:txBody>
      </p:sp>
      <p:sp>
        <p:nvSpPr>
          <p:cNvPr id="30" name="Прямоугольник 29">
            <a:hlinkClick r:id="rId6" action="ppaction://hlinksldjump"/>
          </p:cNvPr>
          <p:cNvSpPr/>
          <p:nvPr/>
        </p:nvSpPr>
        <p:spPr>
          <a:xfrm>
            <a:off x="2571736" y="4214824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Georgia" pitchFamily="18" charset="0"/>
              </a:rPr>
              <a:t>100</a:t>
            </a:r>
          </a:p>
        </p:txBody>
      </p:sp>
      <p:sp>
        <p:nvSpPr>
          <p:cNvPr id="31" name="Прямоугольник 30">
            <a:hlinkClick r:id="rId7" action="ppaction://hlinksldjump"/>
          </p:cNvPr>
          <p:cNvSpPr/>
          <p:nvPr/>
        </p:nvSpPr>
        <p:spPr>
          <a:xfrm>
            <a:off x="3929058" y="77554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200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32" name="Прямоугольник 31">
            <a:hlinkClick r:id="rId8" action="ppaction://hlinksldjump"/>
          </p:cNvPr>
          <p:cNvSpPr/>
          <p:nvPr/>
        </p:nvSpPr>
        <p:spPr>
          <a:xfrm>
            <a:off x="3929058" y="1639636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200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33" name="Прямоугольник 32">
            <a:hlinkClick r:id="rId9" action="ppaction://hlinksldjump"/>
          </p:cNvPr>
          <p:cNvSpPr/>
          <p:nvPr/>
        </p:nvSpPr>
        <p:spPr>
          <a:xfrm>
            <a:off x="3929058" y="2503732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200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34" name="Прямоугольник 33">
            <a:hlinkClick r:id="rId10" action="ppaction://hlinksldjump"/>
          </p:cNvPr>
          <p:cNvSpPr/>
          <p:nvPr/>
        </p:nvSpPr>
        <p:spPr>
          <a:xfrm>
            <a:off x="3929058" y="3367828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200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35" name="Прямоугольник 34">
            <a:hlinkClick r:id="rId11" action="ppaction://hlinksldjump"/>
          </p:cNvPr>
          <p:cNvSpPr/>
          <p:nvPr/>
        </p:nvSpPr>
        <p:spPr>
          <a:xfrm>
            <a:off x="3929058" y="4214824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200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36" name="Прямоугольник 35">
            <a:hlinkClick r:id="rId12" action="ppaction://hlinksldjump"/>
          </p:cNvPr>
          <p:cNvSpPr/>
          <p:nvPr/>
        </p:nvSpPr>
        <p:spPr>
          <a:xfrm>
            <a:off x="5279074" y="77554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300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37" name="Прямоугольник 36">
            <a:hlinkClick r:id="rId13" action="ppaction://hlinksldjump"/>
          </p:cNvPr>
          <p:cNvSpPr/>
          <p:nvPr/>
        </p:nvSpPr>
        <p:spPr>
          <a:xfrm>
            <a:off x="5279074" y="1639636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300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38" name="Прямоугольник 37">
            <a:hlinkClick r:id="rId14" action="ppaction://hlinksldjump"/>
          </p:cNvPr>
          <p:cNvSpPr/>
          <p:nvPr/>
        </p:nvSpPr>
        <p:spPr>
          <a:xfrm>
            <a:off x="5279074" y="2503732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300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39" name="Прямоугольник 38">
            <a:hlinkClick r:id="rId15" action="ppaction://hlinksldjump"/>
          </p:cNvPr>
          <p:cNvSpPr/>
          <p:nvPr/>
        </p:nvSpPr>
        <p:spPr>
          <a:xfrm>
            <a:off x="5279074" y="3367828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300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40" name="Прямоугольник 39">
            <a:hlinkClick r:id="rId16" action="ppaction://hlinksldjump"/>
          </p:cNvPr>
          <p:cNvSpPr/>
          <p:nvPr/>
        </p:nvSpPr>
        <p:spPr>
          <a:xfrm>
            <a:off x="5279074" y="4214824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300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41" name="Прямоугольник 40">
            <a:hlinkClick r:id="rId17" action="ppaction://hlinksldjump"/>
          </p:cNvPr>
          <p:cNvSpPr/>
          <p:nvPr/>
        </p:nvSpPr>
        <p:spPr>
          <a:xfrm>
            <a:off x="6636396" y="77554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400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42" name="Прямоугольник 41">
            <a:hlinkClick r:id="rId18" action="ppaction://hlinksldjump"/>
          </p:cNvPr>
          <p:cNvSpPr/>
          <p:nvPr/>
        </p:nvSpPr>
        <p:spPr>
          <a:xfrm>
            <a:off x="6636396" y="1639636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400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43" name="Прямоугольник 42">
            <a:hlinkClick r:id="rId19" action="ppaction://hlinksldjump"/>
          </p:cNvPr>
          <p:cNvSpPr/>
          <p:nvPr/>
        </p:nvSpPr>
        <p:spPr>
          <a:xfrm>
            <a:off x="6636396" y="2503732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400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44" name="Прямоугольник 43">
            <a:hlinkClick r:id="rId20" action="ppaction://hlinksldjump"/>
          </p:cNvPr>
          <p:cNvSpPr/>
          <p:nvPr/>
        </p:nvSpPr>
        <p:spPr>
          <a:xfrm>
            <a:off x="6636396" y="3367828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400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45" name="Прямоугольник 44">
            <a:hlinkClick r:id="rId21" action="ppaction://hlinksldjump"/>
          </p:cNvPr>
          <p:cNvSpPr/>
          <p:nvPr/>
        </p:nvSpPr>
        <p:spPr>
          <a:xfrm>
            <a:off x="6636396" y="4214824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400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46" name="Прямоугольник 45">
            <a:hlinkClick r:id="rId22" action="ppaction://hlinksldjump"/>
          </p:cNvPr>
          <p:cNvSpPr/>
          <p:nvPr/>
        </p:nvSpPr>
        <p:spPr>
          <a:xfrm>
            <a:off x="7929586" y="77554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500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47" name="Прямоугольник 46">
            <a:hlinkClick r:id="rId23" action="ppaction://hlinksldjump"/>
          </p:cNvPr>
          <p:cNvSpPr/>
          <p:nvPr/>
        </p:nvSpPr>
        <p:spPr>
          <a:xfrm>
            <a:off x="7929586" y="1639636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500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48" name="Прямоугольник 47">
            <a:hlinkClick r:id="rId19" action="ppaction://hlinksldjump"/>
          </p:cNvPr>
          <p:cNvSpPr/>
          <p:nvPr/>
        </p:nvSpPr>
        <p:spPr>
          <a:xfrm>
            <a:off x="7929586" y="2503732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500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49" name="Прямоугольник 48">
            <a:hlinkClick r:id="rId24" action="ppaction://hlinksldjump"/>
          </p:cNvPr>
          <p:cNvSpPr/>
          <p:nvPr/>
        </p:nvSpPr>
        <p:spPr>
          <a:xfrm>
            <a:off x="7929586" y="3367828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500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50" name="Прямоугольник 49">
            <a:hlinkClick r:id="rId25" action="ppaction://hlinksldjump"/>
          </p:cNvPr>
          <p:cNvSpPr/>
          <p:nvPr/>
        </p:nvSpPr>
        <p:spPr>
          <a:xfrm>
            <a:off x="7929586" y="4214824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500</a:t>
            </a:r>
            <a:endParaRPr lang="ru-RU" sz="2000" b="1" dirty="0">
              <a:latin typeface="Georgia" pitchFamily="18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3707904" y="771550"/>
            <a:ext cx="0" cy="4082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5076056" y="771550"/>
            <a:ext cx="0" cy="4082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6444208" y="771550"/>
            <a:ext cx="0" cy="4082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215601" y="123478"/>
            <a:ext cx="1980000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000" b="1" dirty="0" smtClean="0">
                <a:latin typeface="Georgia" pitchFamily="18" charset="0"/>
              </a:rPr>
              <a:t>Тема</a:t>
            </a:r>
            <a:endParaRPr lang="ru-RU" sz="2000" b="1" dirty="0"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9502"/>
            <a:ext cx="8229600" cy="237626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cap="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УГАДАЙ ГЕРОЯ Мультфильма </a:t>
            </a:r>
            <a:endParaRPr lang="ru-RU" sz="2400" b="1" cap="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ЕГО </a:t>
            </a:r>
            <a:r>
              <a:rPr lang="ru-RU" sz="2400" b="1" cap="all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ФРАзЕ</a:t>
            </a:r>
            <a:r>
              <a:rPr lang="ru-RU" sz="2400" b="1" cap="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 ДЕНЬГАХ: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Средства у нас есть. У нас ума не хватает.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Вот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говорил я этому охотнику — купи себе валенки!  А он что? -Что он? - Пошёл и кеды купил — они, говорит, красивые. </a:t>
            </a: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6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5148064" y="3344721"/>
            <a:ext cx="3628616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altLang="ru-RU" b="1" dirty="0">
                <a:solidFill>
                  <a:schemeClr val="bg1"/>
                </a:solidFill>
                <a:latin typeface="Georgia" pitchFamily="18" charset="0"/>
              </a:rPr>
              <a:t>Кот </a:t>
            </a:r>
            <a:r>
              <a:rPr lang="ru-RU" altLang="ru-RU" b="1" dirty="0" err="1">
                <a:solidFill>
                  <a:schemeClr val="bg1"/>
                </a:solidFill>
                <a:latin typeface="Georgia" pitchFamily="18" charset="0"/>
              </a:rPr>
              <a:t>Матроскин</a:t>
            </a:r>
            <a:r>
              <a:rPr lang="ru-RU" altLang="ru-RU" b="1" dirty="0">
                <a:solidFill>
                  <a:schemeClr val="bg1"/>
                </a:solidFill>
                <a:latin typeface="Georgia" pitchFamily="18" charset="0"/>
              </a:rPr>
              <a:t>. </a:t>
            </a:r>
          </a:p>
          <a:p>
            <a:pPr algn="ctr">
              <a:spcBef>
                <a:spcPct val="50000"/>
              </a:spcBef>
            </a:pPr>
            <a:r>
              <a:rPr lang="ru-RU" altLang="ru-RU" b="1" dirty="0">
                <a:solidFill>
                  <a:schemeClr val="bg1"/>
                </a:solidFill>
                <a:latin typeface="Georgia" pitchFamily="18" charset="0"/>
              </a:rPr>
              <a:t>«Зима в </a:t>
            </a:r>
            <a:r>
              <a:rPr lang="ru-RU" altLang="ru-RU" b="1" dirty="0" smtClean="0">
                <a:solidFill>
                  <a:schemeClr val="bg1"/>
                </a:solidFill>
                <a:latin typeface="Georgia" pitchFamily="18" charset="0"/>
              </a:rPr>
              <a:t>Простоквашино</a:t>
            </a:r>
            <a:r>
              <a:rPr lang="ru-RU" altLang="ru-RU" b="1" dirty="0">
                <a:solidFill>
                  <a:schemeClr val="bg1"/>
                </a:solidFill>
                <a:latin typeface="Georgia" pitchFamily="18" charset="0"/>
              </a:rPr>
              <a:t>»</a:t>
            </a:r>
            <a:endParaRPr lang="ru-RU" altLang="ru-RU" sz="20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500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6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352" y="195486"/>
            <a:ext cx="1259284" cy="125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www.soyuz.ru/public/uploads/files/2/7188064/20180402135255958255eeb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33374"/>
            <a:ext cx="4896544" cy="324036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48002" y="4514563"/>
            <a:ext cx="647700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88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своя игра\1316366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690414"/>
            <a:ext cx="4453086" cy="445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своя игра\428524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330824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7574"/>
            <a:ext cx="8229600" cy="85725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Подведём итоги….</a:t>
            </a:r>
            <a:endParaRPr lang="ru-RU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7" name="Рисунок 6" descr="https://fs.znanio.ru/d5af0e/6d/87/f521c1770062e738753284cb5a4bf67d8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019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27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7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092" y="7715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Всем спасибо за активную игру….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До новых встреч!</a:t>
            </a:r>
            <a:endParaRPr lang="ru-RU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" name="2269abc12fee3804b938626b7e19fc32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67544" y="4227934"/>
            <a:ext cx="609600" cy="609600"/>
          </a:xfrm>
        </p:spPr>
      </p:pic>
      <p:pic>
        <p:nvPicPr>
          <p:cNvPr id="5" name="Рисунок 4" descr="https://www.mashup-communications.de/app/uploads/2022/01/Freude-u%CC%88ber-New-Work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459" y="2309833"/>
            <a:ext cx="5940425" cy="257111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6895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9582"/>
            <a:ext cx="7992888" cy="17281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6000" dirty="0" smtClean="0">
                <a:solidFill>
                  <a:schemeClr val="bg1"/>
                </a:solidFill>
              </a:rPr>
              <a:t>Деньги, находящиеся на банковской карте, называются:</a:t>
            </a:r>
          </a:p>
          <a:p>
            <a:pPr marL="0" indent="0" algn="ctr">
              <a:buNone/>
            </a:pPr>
            <a:endParaRPr lang="ru-RU" sz="6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4788024" y="3363838"/>
            <a:ext cx="3960440" cy="1008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itchFamily="18" charset="0"/>
              </a:rPr>
              <a:t>Безналичные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100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2" name="AutoShape 2" descr="https://top-fon.com/uploads/posts/2023-01/1674612416_top-fon-com-p-fon-dlya-bankovskoi-prezentatsii-1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8344" y="76518"/>
            <a:ext cx="1259284" cy="125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Курицына\Downloads\card-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7" y="2452521"/>
            <a:ext cx="4359437" cy="326957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48002" y="4515966"/>
            <a:ext cx="647700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945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45" y="1059582"/>
            <a:ext cx="8013575" cy="208823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6000" dirty="0" smtClean="0">
                <a:solidFill>
                  <a:schemeClr val="bg1"/>
                </a:solidFill>
              </a:rPr>
              <a:t>При обнаружении фальшивой купюры физическое лицо или предприятие должны…</a:t>
            </a:r>
          </a:p>
          <a:p>
            <a:pPr marL="0" indent="0" algn="ctr">
              <a:buNone/>
            </a:pPr>
            <a:endParaRPr lang="ru-RU" sz="6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4427984" y="3363838"/>
            <a:ext cx="4320480" cy="1008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сдать поддельную купюру в банк</a:t>
            </a: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200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7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8344" y="76518"/>
            <a:ext cx="1259284" cy="125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static.mk.ru/upload/entities/2021/05/17/12/articles/facebookPicture/b9/e5/47/d4/cc293437ff8ae73c60a1f99297b17f2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" y="2571750"/>
            <a:ext cx="4359436" cy="324036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9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48002" y="4515966"/>
            <a:ext cx="647700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88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0474" y="539307"/>
            <a:ext cx="7437512" cy="187220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40000"/>
              </a:lnSpc>
              <a:spcBef>
                <a:spcPct val="50000"/>
              </a:spcBef>
              <a:buNone/>
            </a:pPr>
            <a:r>
              <a:rPr lang="ru-RU" altLang="ru-RU" sz="4800" dirty="0">
                <a:solidFill>
                  <a:schemeClr val="bg1"/>
                </a:solidFill>
              </a:rPr>
              <a:t>Какое животное всегда </a:t>
            </a:r>
            <a:endParaRPr lang="ru-RU" altLang="ru-RU" sz="4800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40000"/>
              </a:lnSpc>
              <a:spcBef>
                <a:spcPct val="50000"/>
              </a:spcBef>
              <a:buNone/>
            </a:pPr>
            <a:r>
              <a:rPr lang="ru-RU" altLang="ru-RU" sz="4800" dirty="0" smtClean="0">
                <a:solidFill>
                  <a:schemeClr val="bg1"/>
                </a:solidFill>
              </a:rPr>
              <a:t>при</a:t>
            </a:r>
            <a:r>
              <a:rPr lang="ru-RU" altLang="ru-RU" sz="5200" dirty="0" smtClean="0">
                <a:solidFill>
                  <a:schemeClr val="bg1"/>
                </a:solidFill>
              </a:rPr>
              <a:t> </a:t>
            </a:r>
            <a:r>
              <a:rPr lang="ru-RU" altLang="ru-RU" sz="7100" b="1" u="sng" dirty="0">
                <a:solidFill>
                  <a:schemeClr val="bg1"/>
                </a:solidFill>
              </a:rPr>
              <a:t>деньгах</a:t>
            </a:r>
            <a:r>
              <a:rPr lang="ru-RU" altLang="ru-RU" sz="6500" u="sng" dirty="0">
                <a:solidFill>
                  <a:schemeClr val="bg1"/>
                </a:solidFill>
              </a:rPr>
              <a:t>?</a:t>
            </a:r>
            <a:r>
              <a:rPr lang="ru-RU" altLang="ru-RU" sz="6600" dirty="0">
                <a:solidFill>
                  <a:schemeClr val="bg1"/>
                </a:solidFill>
              </a:rPr>
              <a:t> </a:t>
            </a:r>
            <a:r>
              <a:rPr lang="ru-RU" altLang="ru-RU" sz="8000" b="1" dirty="0">
                <a:solidFill>
                  <a:schemeClr val="bg1"/>
                </a:solidFill>
              </a:rPr>
              <a:t>            </a:t>
            </a:r>
          </a:p>
          <a:p>
            <a:pPr marL="0" indent="0" algn="ctr">
              <a:buNone/>
            </a:pPr>
            <a:endParaRPr lang="ru-RU" sz="6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4623418" y="2787774"/>
            <a:ext cx="4320480" cy="144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altLang="ru-RU" sz="3200" b="1" dirty="0">
                <a:solidFill>
                  <a:schemeClr val="bg1"/>
                </a:solidFill>
                <a:latin typeface="Georgia" pitchFamily="18" charset="0"/>
              </a:rPr>
              <a:t>Поросёнок, у него всегда есть </a:t>
            </a:r>
            <a:r>
              <a:rPr lang="ru-RU" altLang="ru-RU" sz="4000" b="1" dirty="0">
                <a:solidFill>
                  <a:schemeClr val="bg1"/>
                </a:solidFill>
                <a:latin typeface="Georgia" pitchFamily="18" charset="0"/>
              </a:rPr>
              <a:t>пятачок</a:t>
            </a: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300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6" name="Рисунок 5" descr="C:\Users\Курицына\Downloads\59f92e5d27b37a5cc9cd-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83718"/>
            <a:ext cx="3888432" cy="331236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8344" y="195486"/>
            <a:ext cx="1259284" cy="125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4443958"/>
            <a:ext cx="647700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88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55526"/>
            <a:ext cx="8301608" cy="1800200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ru-RU" altLang="ru-RU" sz="4800" dirty="0">
                <a:solidFill>
                  <a:schemeClr val="bg1"/>
                </a:solidFill>
              </a:rPr>
              <a:t>В какой стране появились первые бумажные деньги?</a:t>
            </a:r>
            <a:r>
              <a:rPr lang="ru-RU" altLang="ru-RU" sz="4800" dirty="0"/>
              <a:t> </a:t>
            </a:r>
            <a:endParaRPr lang="ru-RU" altLang="ru-RU" sz="4800" b="1" dirty="0">
              <a:solidFill>
                <a:srgbClr val="B8312E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4788024" y="3075806"/>
            <a:ext cx="4032448" cy="1008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altLang="ru-RU" sz="3200" b="1" dirty="0">
                <a:solidFill>
                  <a:schemeClr val="bg1"/>
                </a:solidFill>
                <a:latin typeface="Georgia" pitchFamily="18" charset="0"/>
              </a:rPr>
              <a:t>Китай</a:t>
            </a: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400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6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8344" y="195486"/>
            <a:ext cx="1259284" cy="125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Курицына\Downloads\China_Travel_China_Tour_Chin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83" y="2085846"/>
            <a:ext cx="4464496" cy="374441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48002" y="4515966"/>
            <a:ext cx="647700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88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7534"/>
            <a:ext cx="8352928" cy="25202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dirty="0">
                <a:solidFill>
                  <a:schemeClr val="bg1"/>
                </a:solidFill>
              </a:rPr>
              <a:t>В древние времена, когда еще не было золотых и серебряных денег, население пользовалось «вещевыми деньгами». </a:t>
            </a:r>
          </a:p>
          <a:p>
            <a:pPr marL="0" indent="0" algn="ctr">
              <a:buNone/>
            </a:pPr>
            <a:r>
              <a:rPr lang="ru-RU" altLang="ru-RU" dirty="0">
                <a:solidFill>
                  <a:schemeClr val="bg1"/>
                </a:solidFill>
              </a:rPr>
              <a:t>В каких странах в качестве денег использовался чай? </a:t>
            </a:r>
          </a:p>
          <a:p>
            <a:pPr marL="0" indent="0" algn="ctr">
              <a:buNone/>
            </a:pPr>
            <a:endParaRPr lang="ru-RU" sz="6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5004048" y="3363838"/>
            <a:ext cx="3744416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Монголия</a:t>
            </a: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500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6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8344" y="195486"/>
            <a:ext cx="1259284" cy="125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s://7vershin.ru/media/full/15/629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929" y="3058493"/>
            <a:ext cx="4379271" cy="296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48002" y="4515966"/>
            <a:ext cx="647700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88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51536"/>
            <a:ext cx="8229600" cy="65206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7600" b="1" dirty="0" smtClean="0">
                <a:solidFill>
                  <a:schemeClr val="bg1"/>
                </a:solidFill>
              </a:rPr>
              <a:t>Источники доходов семьи – это:</a:t>
            </a:r>
          </a:p>
          <a:p>
            <a:pPr marL="0" indent="0">
              <a:buNone/>
            </a:pPr>
            <a:r>
              <a:rPr lang="ru-RU" sz="12800" dirty="0" smtClean="0">
                <a:solidFill>
                  <a:schemeClr val="bg1"/>
                </a:solidFill>
              </a:rPr>
              <a:t>1. то, куда семья отдаёт деньги;</a:t>
            </a:r>
          </a:p>
          <a:p>
            <a:pPr marL="0" indent="0">
              <a:buNone/>
            </a:pPr>
            <a:r>
              <a:rPr lang="ru-RU" sz="12800" dirty="0" smtClean="0">
                <a:solidFill>
                  <a:schemeClr val="bg1"/>
                </a:solidFill>
              </a:rPr>
              <a:t>2. то, откуда семья получает деньги;</a:t>
            </a:r>
          </a:p>
          <a:p>
            <a:pPr marL="0" indent="0">
              <a:buNone/>
            </a:pPr>
            <a:r>
              <a:rPr lang="ru-RU" sz="12800" dirty="0" smtClean="0">
                <a:solidFill>
                  <a:schemeClr val="bg1"/>
                </a:solidFill>
              </a:rPr>
              <a:t>3. часть дохода семьи, не используемая на текущее потребление;</a:t>
            </a:r>
          </a:p>
          <a:p>
            <a:pPr marL="0" indent="0">
              <a:buNone/>
            </a:pPr>
            <a:r>
              <a:rPr lang="ru-RU" sz="12800" dirty="0" smtClean="0">
                <a:solidFill>
                  <a:schemeClr val="bg1"/>
                </a:solidFill>
              </a:rPr>
              <a:t>4. финансовый план семьи на определённый период времени</a:t>
            </a:r>
          </a:p>
          <a:p>
            <a:pPr marL="0" indent="0" algn="ctr">
              <a:buNone/>
            </a:pPr>
            <a:endParaRPr lang="ru-RU" sz="6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3707904" y="3651870"/>
            <a:ext cx="4464496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То, откуда семья получает деньги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8547" y="51470"/>
            <a:ext cx="9360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100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6" name="Picture 14" descr="https://image.jimcdn.com/app/cms/image/transf/dimension=1920x1024:format=png/path/s00b346d6e199e6d1/image/ia39b069743f7d77c/version/1564053417/ima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8344" y="195486"/>
            <a:ext cx="1259284" cy="125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48002" y="4515966"/>
            <a:ext cx="647700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88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799</Words>
  <Application>Microsoft Office PowerPoint</Application>
  <PresentationFormat>Экран (16:9)</PresentationFormat>
  <Paragraphs>190</Paragraphs>
  <Slides>32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Финансовая грамотность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Кредит-это</vt:lpstr>
      <vt:lpstr>Презентация PowerPoint</vt:lpstr>
      <vt:lpstr>Презентация PowerPoint</vt:lpstr>
      <vt:lpstr>Презентация PowerPoint</vt:lpstr>
      <vt:lpstr>Презентация PowerPoint</vt:lpstr>
      <vt:lpstr>Они создают поддельные банки,  а потом скрываются с собранными от доверчивых людей деньгами. О Ком идет речь?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Подведём итоги….</vt:lpstr>
      <vt:lpstr>Всем спасибо за активную игру….  До новых встреч!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Курицына</cp:lastModifiedBy>
  <cp:revision>104</cp:revision>
  <dcterms:created xsi:type="dcterms:W3CDTF">2017-03-23T09:20:45Z</dcterms:created>
  <dcterms:modified xsi:type="dcterms:W3CDTF">2024-04-01T12:41:06Z</dcterms:modified>
</cp:coreProperties>
</file>