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0" r:id="rId2"/>
    <p:sldId id="297" r:id="rId3"/>
    <p:sldId id="258" r:id="rId4"/>
    <p:sldId id="260" r:id="rId5"/>
    <p:sldId id="273" r:id="rId6"/>
    <p:sldId id="274" r:id="rId7"/>
    <p:sldId id="275" r:id="rId8"/>
    <p:sldId id="267" r:id="rId9"/>
    <p:sldId id="266" r:id="rId10"/>
    <p:sldId id="263" r:id="rId11"/>
    <p:sldId id="264" r:id="rId12"/>
    <p:sldId id="265" r:id="rId13"/>
    <p:sldId id="268" r:id="rId14"/>
    <p:sldId id="301" r:id="rId15"/>
    <p:sldId id="269" r:id="rId16"/>
    <p:sldId id="270" r:id="rId17"/>
    <p:sldId id="272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7425"/>
    <a:srgbClr val="FF0066"/>
    <a:srgbClr val="000066"/>
    <a:srgbClr val="B8312E"/>
    <a:srgbClr val="FFFF99"/>
    <a:srgbClr val="FF9933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1889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90C500-B37E-4B37-9618-8437F77A9CD9}" type="datetimeFigureOut">
              <a:rPr lang="ru-RU"/>
              <a:pPr>
                <a:defRPr/>
              </a:pPr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E6977C-0253-4037-AF36-B48F6D379F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918E12-7944-4AC1-9BFE-1697EFA77E25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F797D-11EA-41F9-8092-65D4B98A7504}" type="slidenum">
              <a:rPr lang="ru-RU" altLang="ru-RU"/>
              <a:pPr/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7FE5-DC87-4182-9867-37CC0F807C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26EC-439C-471D-B895-76E950D051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FDB2-F8DC-4347-A831-7197E995A9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6673BD-3312-4268-90CE-E9751ACE27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84F5-5333-4BC5-B55C-194A5926BD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9D7ADA-7E5F-477F-8EE2-D8E76027DF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C6042-393C-4A8E-B206-18471FFB24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A7A2-9B3F-4119-B6E8-5DFF258E22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6587-FB36-4BBA-B98E-B265253959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8A0-3DD3-449D-A209-CACC99443C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74E07-0542-4757-AA3C-5D45C241D5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1D518F27-2CC4-4963-8E5E-3726796DCA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1" r:id="rId2"/>
    <p:sldLayoutId id="2147483810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11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25.xml"/><Relationship Id="rId18" Type="http://schemas.openxmlformats.org/officeDocument/2006/relationships/slide" Target="slide20.xml"/><Relationship Id="rId26" Type="http://schemas.openxmlformats.org/officeDocument/2006/relationships/slide" Target="slide17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29.xml"/><Relationship Id="rId12" Type="http://schemas.openxmlformats.org/officeDocument/2006/relationships/slide" Target="slide24.xml"/><Relationship Id="rId17" Type="http://schemas.openxmlformats.org/officeDocument/2006/relationships/slide" Target="slide19.xml"/><Relationship Id="rId25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28.xml"/><Relationship Id="rId20" Type="http://schemas.openxmlformats.org/officeDocument/2006/relationships/slide" Target="slide22.xml"/><Relationship Id="rId29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3.xml"/><Relationship Id="rId24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7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10" Type="http://schemas.openxmlformats.org/officeDocument/2006/relationships/slide" Target="slide32.xml"/><Relationship Id="rId19" Type="http://schemas.openxmlformats.org/officeDocument/2006/relationships/slide" Target="slide21.xml"/><Relationship Id="rId31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31.xml"/><Relationship Id="rId14" Type="http://schemas.openxmlformats.org/officeDocument/2006/relationships/slide" Target="slide26.xml"/><Relationship Id="rId22" Type="http://schemas.openxmlformats.org/officeDocument/2006/relationships/slide" Target="slide13.xml"/><Relationship Id="rId27" Type="http://schemas.openxmlformats.org/officeDocument/2006/relationships/slide" Target="slide12.xml"/><Relationship Id="rId30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35824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Своя игра </a:t>
            </a:r>
          </a:p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на тему «Деньги»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2977" y="214313"/>
            <a:ext cx="7785124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/>
              <a:t>В древние времена, когда еще не было золотых и серебряных денег, население пользовалось «вещевыми деньгами». </a:t>
            </a:r>
            <a:endParaRPr lang="ru-RU" altLang="ru-RU" sz="2800" dirty="0" smtClean="0"/>
          </a:p>
          <a:p>
            <a:r>
              <a:rPr lang="ru-RU" altLang="ru-RU" sz="2800" dirty="0" smtClean="0"/>
              <a:t>В </a:t>
            </a:r>
            <a:r>
              <a:rPr lang="ru-RU" altLang="ru-RU" sz="2800" dirty="0"/>
              <a:t>каких странах в качестве денег использовался чай?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43538" y="4445000"/>
            <a:ext cx="3521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 Монголия </a:t>
            </a:r>
          </a:p>
        </p:txBody>
      </p:sp>
      <p:sp>
        <p:nvSpPr>
          <p:cNvPr id="2048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9222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71810"/>
            <a:ext cx="250031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https://7vershin.ru/media/full/15/62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571750"/>
            <a:ext cx="4848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214290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00166" y="857232"/>
            <a:ext cx="68548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 Как официально называется лицевая сторона монеты? </a:t>
            </a:r>
            <a:endParaRPr lang="ru-RU" altLang="ru-RU" sz="28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35513" y="4879975"/>
            <a:ext cx="4032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27425"/>
                </a:solidFill>
              </a:rPr>
              <a:t> </a:t>
            </a:r>
            <a:r>
              <a:rPr lang="ru-RU" altLang="ru-RU" sz="4400" b="1" dirty="0">
                <a:solidFill>
                  <a:srgbClr val="027425"/>
                </a:solidFill>
              </a:rPr>
              <a:t>Аверс</a:t>
            </a:r>
          </a:p>
        </p:txBody>
      </p:sp>
      <p:sp>
        <p:nvSpPr>
          <p:cNvPr id="215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0246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21431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99-kopeek.ru/assets/images/russian_coins/10r_taganrog_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857375"/>
            <a:ext cx="3911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214290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00167" y="476250"/>
            <a:ext cx="628654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B8312E"/>
                </a:solidFill>
              </a:rPr>
              <a:t> </a:t>
            </a:r>
            <a:r>
              <a:rPr lang="ru-RU" altLang="ru-RU" sz="3200" dirty="0"/>
              <a:t>Какое слово обозначало первые русские деньги? </a:t>
            </a:r>
            <a:endParaRPr lang="ru-RU" altLang="ru-RU" sz="32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80063" y="3860800"/>
            <a:ext cx="26352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27425"/>
                </a:solidFill>
              </a:rPr>
              <a:t> </a:t>
            </a:r>
            <a:r>
              <a:rPr lang="ru-RU" altLang="ru-RU" sz="3200" dirty="0">
                <a:solidFill>
                  <a:srgbClr val="027425"/>
                </a:solidFill>
              </a:rPr>
              <a:t>Куны. То есть шкуры пушных зверей</a:t>
            </a:r>
            <a:endParaRPr lang="ru-RU" altLang="ru-RU" sz="3200" b="1" dirty="0">
              <a:solidFill>
                <a:srgbClr val="027425"/>
              </a:solidFill>
            </a:endParaRPr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1270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14686"/>
            <a:ext cx="27860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s://rufurs.ru/images/shop/medium/sobol-barguzinskii-cvet-4-shluh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286000"/>
            <a:ext cx="253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0006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14688" y="620713"/>
            <a:ext cx="574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859338" y="3756025"/>
            <a:ext cx="3816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27425"/>
                </a:solidFill>
              </a:rPr>
              <a:t> </a:t>
            </a:r>
            <a:r>
              <a:rPr lang="ru-RU" altLang="ru-RU" sz="3600" b="1" dirty="0">
                <a:solidFill>
                  <a:srgbClr val="027425"/>
                </a:solidFill>
              </a:rPr>
              <a:t>зарплату</a:t>
            </a:r>
          </a:p>
        </p:txBody>
      </p:sp>
      <p:sp>
        <p:nvSpPr>
          <p:cNvPr id="2355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5366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0161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86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2857500" y="1571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И врачу, и акробату</a:t>
            </a:r>
          </a:p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Выдают за труд … </a:t>
            </a:r>
          </a:p>
        </p:txBody>
      </p:sp>
      <p:pic>
        <p:nvPicPr>
          <p:cNvPr id="23560" name="Picture 8" descr="https://moneyman.ru/wp-content/uploads/2020/12/ZHitelyam-strany-rasskazali-pochemu-ih-zarplata-ne-budet-povyshena-v-sleduyushhem-godu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143250"/>
            <a:ext cx="40020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79" name="Прямоугольник 12"/>
          <p:cNvSpPr>
            <a:spLocks noChangeArrowheads="1"/>
          </p:cNvSpPr>
          <p:nvPr/>
        </p:nvSpPr>
        <p:spPr bwMode="auto">
          <a:xfrm>
            <a:off x="1428750" y="1928813"/>
            <a:ext cx="550068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75"/>
              </a:spcAf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Это крупный магазин,</a:t>
            </a:r>
            <a:endParaRPr lang="ru-RU" altLang="ru-RU" sz="28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 него не счесть витрин.</a:t>
            </a:r>
            <a:endParaRPr lang="ru-RU" altLang="ru-RU" sz="2800" b="1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Всё найдётся на прилавке -</a:t>
            </a:r>
            <a:endParaRPr lang="ru-RU" altLang="ru-RU" sz="2800" b="1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От одежды до булавки.  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2643188" y="714375"/>
            <a:ext cx="388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C00000"/>
                </a:solidFill>
              </a:rPr>
              <a:t>Отгадай загадку</a:t>
            </a:r>
          </a:p>
        </p:txBody>
      </p:sp>
      <p:pic>
        <p:nvPicPr>
          <p:cNvPr id="2458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6429375" y="4929188"/>
            <a:ext cx="2608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27425"/>
                </a:solidFill>
              </a:rPr>
              <a:t>Супермаркет </a:t>
            </a:r>
          </a:p>
        </p:txBody>
      </p:sp>
      <p:pic>
        <p:nvPicPr>
          <p:cNvPr id="16" name="Picture 6" descr="watermark_300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14686"/>
            <a:ext cx="2419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s://m.severpost.ru/docs/upload/2020/07/croppedImg_101705969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214813"/>
            <a:ext cx="388143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14500" y="549275"/>
            <a:ext cx="706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B8312E"/>
                </a:solidFill>
              </a:rPr>
              <a:t>Отгадай загадку: </a:t>
            </a:r>
            <a:endParaRPr lang="ru-RU" altLang="ru-RU" sz="3600" b="1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02150" y="3714750"/>
            <a:ext cx="46418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Цена </a:t>
            </a:r>
            <a:endParaRPr lang="ru-RU" altLang="ru-RU" sz="4400" i="1">
              <a:solidFill>
                <a:srgbClr val="027425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27425"/>
                </a:solidFill>
              </a:rPr>
              <a:t> </a:t>
            </a:r>
            <a:r>
              <a:rPr lang="ru-RU" altLang="ru-RU" sz="3600" b="1">
                <a:solidFill>
                  <a:srgbClr val="027425"/>
                </a:solidFill>
              </a:rPr>
              <a:t>          </a:t>
            </a:r>
          </a:p>
        </p:txBody>
      </p:sp>
      <p:sp>
        <p:nvSpPr>
          <p:cNvPr id="2560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6390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00438"/>
            <a:ext cx="19288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1928813" y="2071688"/>
            <a:ext cx="708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На товаре быть должна  обязательно… </a:t>
            </a:r>
          </a:p>
        </p:txBody>
      </p:sp>
      <p:pic>
        <p:nvPicPr>
          <p:cNvPr id="2560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715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s://www.magto.ru/upload/iblock/720/720d332f9093cf839e9c85249a658e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143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57422" y="333375"/>
            <a:ext cx="642621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B8312E"/>
                </a:solidFill>
              </a:rPr>
              <a:t>Отгадай загадку: </a:t>
            </a:r>
            <a:endParaRPr lang="ru-RU" altLang="ru-RU" sz="36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72132" y="4572008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27425"/>
                </a:solidFill>
              </a:rPr>
              <a:t>Проценты </a:t>
            </a:r>
          </a:p>
        </p:txBody>
      </p:sp>
      <p:sp>
        <p:nvSpPr>
          <p:cNvPr id="2662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7414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216693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2428875" y="1428750"/>
            <a:ext cx="514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На рубль — копейки, на доллары — центы, Бегут-набегают в банке…</a:t>
            </a:r>
            <a:endParaRPr lang="ru-RU" altLang="ru-RU" sz="2800"/>
          </a:p>
        </p:txBody>
      </p:sp>
      <p:pic>
        <p:nvPicPr>
          <p:cNvPr id="2663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86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s://forexdengi.com/attachment.php?attachmentid=4744770&amp;d=16172608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3357563"/>
            <a:ext cx="29559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532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B8312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Отгадай загадку: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588125" y="3470275"/>
            <a:ext cx="2354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доход</a:t>
            </a:r>
          </a:p>
        </p:txBody>
      </p:sp>
      <p:sp>
        <p:nvSpPr>
          <p:cNvPr id="2765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9462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43248"/>
            <a:ext cx="21431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3000375" y="12144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Коль трудился круглый год, будет кругленьким… </a:t>
            </a:r>
          </a:p>
        </p:txBody>
      </p:sp>
      <p:pic>
        <p:nvPicPr>
          <p:cNvPr id="2765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8675" name="Прямоугольник 12"/>
          <p:cNvSpPr>
            <a:spLocks noChangeArrowheads="1"/>
          </p:cNvSpPr>
          <p:nvPr/>
        </p:nvSpPr>
        <p:spPr bwMode="auto">
          <a:xfrm>
            <a:off x="1428750" y="1928813"/>
            <a:ext cx="550068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75"/>
              </a:spcAf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Это крупный магазин,</a:t>
            </a:r>
            <a:endParaRPr lang="ru-RU" altLang="ru-RU" sz="28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 него не счесть витрин.</a:t>
            </a:r>
            <a:endParaRPr lang="ru-RU" altLang="ru-RU" sz="2800" b="1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Всё найдётся на прилавке -</a:t>
            </a:r>
            <a:endParaRPr lang="ru-RU" altLang="ru-RU" sz="2800" b="1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От одежды до булавки.  </a:t>
            </a:r>
          </a:p>
        </p:txBody>
      </p: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2643188" y="714375"/>
            <a:ext cx="388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C00000"/>
                </a:solidFill>
              </a:rPr>
              <a:t>Отгадай загадку</a:t>
            </a:r>
          </a:p>
        </p:txBody>
      </p:sp>
      <p:pic>
        <p:nvPicPr>
          <p:cNvPr id="2867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6429375" y="4929188"/>
            <a:ext cx="2608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27425"/>
                </a:solidFill>
              </a:rPr>
              <a:t>Супермаркет </a:t>
            </a:r>
          </a:p>
        </p:txBody>
      </p:sp>
      <p:pic>
        <p:nvPicPr>
          <p:cNvPr id="16" name="Picture 6" descr="watermark_300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429000"/>
            <a:ext cx="2419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85875" y="352425"/>
            <a:ext cx="65008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000" dirty="0"/>
              <a:t>Достопримечательности какого города изображены на российской купюре (образца 1997 года) достоинством сто рублей? </a:t>
            </a:r>
            <a:endParaRPr lang="ru-RU" alt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9588" y="4514850"/>
            <a:ext cx="2016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Москва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FF9933"/>
                </a:solidFill>
              </a:rPr>
              <a:t>          </a:t>
            </a:r>
          </a:p>
        </p:txBody>
      </p:sp>
      <p:sp>
        <p:nvSpPr>
          <p:cNvPr id="2970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8678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929066"/>
            <a:ext cx="18621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11" descr="https://coins.lave.ru/forum/pic/31732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9703" name="AutoShape 13" descr="https://coins.lave.ru/forum/pic/31732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9704" name="AutoShape 15" descr="https://coins.lave.ru/forum/pic/31732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9705" name="AutoShape 17" descr="https://coins.lave.ru/forum/pic/31732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9706" name="Рисунок 13" descr="100 руб 1997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714375" y="2944813"/>
            <a:ext cx="37147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4" descr="100 руб 1997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42938" y="4786313"/>
            <a:ext cx="37528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oogle Shape;214;p8">
            <a:hlinkClick r:id="" action="ppaction://noaction"/>
          </p:cNvPr>
          <p:cNvSpPr/>
          <p:nvPr/>
        </p:nvSpPr>
        <p:spPr>
          <a:xfrm>
            <a:off x="8001024" y="357166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4438" y="188913"/>
            <a:ext cx="1223962" cy="865187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79388" y="188913"/>
            <a:ext cx="2160587" cy="863600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9388" y="1125538"/>
            <a:ext cx="2160587" cy="863600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FF99"/>
                </a:solidFill>
              </a:rPr>
              <a:t>ИСТОРИЯ 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FFFF99"/>
                </a:solidFill>
              </a:rPr>
              <a:t>ДЕНЕГ </a:t>
            </a:r>
            <a:endParaRPr lang="ru-RU" altLang="ru-RU" sz="2000" b="1" dirty="0">
              <a:solidFill>
                <a:srgbClr val="FFFF99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42875" y="2000250"/>
            <a:ext cx="2214563" cy="9286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Веселые </a:t>
            </a:r>
          </a:p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загадки – </a:t>
            </a:r>
          </a:p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рифмы 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79388" y="2997200"/>
            <a:ext cx="2160587" cy="863600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РОССИЙСКИЕ  </a:t>
            </a:r>
          </a:p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ДЕНЬГИ </a:t>
            </a:r>
            <a:endParaRPr lang="ru-RU" altLang="ru-RU" sz="2000" b="1">
              <a:solidFill>
                <a:srgbClr val="FFFF99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79388" y="3933825"/>
            <a:ext cx="2160587" cy="863600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ИНОСТРАННАЯ  </a:t>
            </a:r>
          </a:p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ВАЛЮТА </a:t>
            </a:r>
            <a:endParaRPr lang="ru-RU" altLang="ru-RU" sz="2000" b="1">
              <a:solidFill>
                <a:srgbClr val="FFFF99"/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79388" y="4868863"/>
            <a:ext cx="2160587" cy="863600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FFFF99"/>
                </a:solidFill>
              </a:rPr>
              <a:t>Деньги из сказок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500063" y="428625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99"/>
                </a:solidFill>
              </a:rPr>
              <a:t>Всезнайка 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7956550" y="13414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5735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1275" y="188913"/>
            <a:ext cx="1223963" cy="865187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735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19700" y="188913"/>
            <a:ext cx="1223963" cy="865187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5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588125" y="188913"/>
            <a:ext cx="1223963" cy="865187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5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0038" y="188913"/>
            <a:ext cx="1223962" cy="865187"/>
          </a:xfrm>
          <a:prstGeom prst="bevel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65" name="AutoShap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84438" y="4868863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57366" name="AutoShap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851275" y="4868863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7367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19700" y="4868863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68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88125" y="4868863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69" name="AutoShape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920038" y="4868863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70" name="AutoShape 2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484438" y="3933825"/>
            <a:ext cx="1223962" cy="865188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71" name="AutoShape 2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851275" y="3933825"/>
            <a:ext cx="1223963" cy="865188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57372" name="AutoShape 2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19700" y="3933825"/>
            <a:ext cx="1223963" cy="865188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73" name="AutoShape 2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88125" y="3933825"/>
            <a:ext cx="1223963" cy="865188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74" name="AutoShape 3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920038" y="3933825"/>
            <a:ext cx="1223962" cy="865188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7375" name="AutoShape 3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484438" y="2997200"/>
            <a:ext cx="1223962" cy="865188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76" name="AutoShape 3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851275" y="2997200"/>
            <a:ext cx="1223963" cy="865188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57377" name="AutoShape 3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19700" y="2997200"/>
            <a:ext cx="1223963" cy="865188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78" name="AutoShape 3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588125" y="2997200"/>
            <a:ext cx="1223963" cy="865188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7379" name="AutoShape 3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0038" y="2997200"/>
            <a:ext cx="1223962" cy="865188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80" name="AutoShape 3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484438" y="2060575"/>
            <a:ext cx="1223962" cy="8651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81" name="AutoShape 3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851275" y="2060575"/>
            <a:ext cx="1223963" cy="8651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82" name="AutoShape 3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219700" y="2060575"/>
            <a:ext cx="1223963" cy="8651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83" name="AutoShape 39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588125" y="2060575"/>
            <a:ext cx="1223963" cy="8651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57384" name="AutoShape 4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920038" y="2060575"/>
            <a:ext cx="1223962" cy="865188"/>
          </a:xfrm>
          <a:prstGeom prst="bevel">
            <a:avLst>
              <a:gd name="adj" fmla="val 12500"/>
            </a:avLst>
          </a:prstGeom>
          <a:solidFill>
            <a:srgbClr val="B831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7385" name="AutoShape 4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920038" y="1125538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150</a:t>
            </a:r>
          </a:p>
        </p:txBody>
      </p:sp>
      <p:sp>
        <p:nvSpPr>
          <p:cNvPr id="57386" name="AutoShape 4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125" y="1125538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57387" name="AutoShape 4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219700" y="1125538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99"/>
                </a:solidFill>
              </a:rPr>
              <a:t>90</a:t>
            </a:r>
          </a:p>
        </p:txBody>
      </p:sp>
      <p:sp>
        <p:nvSpPr>
          <p:cNvPr id="57388" name="AutoShape 44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3851275" y="1125538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99"/>
                </a:solidFill>
              </a:rPr>
              <a:t>100</a:t>
            </a:r>
          </a:p>
        </p:txBody>
      </p:sp>
      <p:sp>
        <p:nvSpPr>
          <p:cNvPr id="57389" name="AutoShape 45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84438" y="1125538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99"/>
                </a:solidFill>
              </a:rPr>
              <a:t>50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7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7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7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7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7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7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9"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/>
      <p:bldP spid="57357" grpId="0" animBg="1"/>
      <p:bldP spid="57358" grpId="0" animBg="1"/>
      <p:bldP spid="57359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4" grpId="0" animBg="1"/>
      <p:bldP spid="57385" grpId="0" animBg="1"/>
      <p:bldP spid="57386" grpId="0" animBg="1"/>
      <p:bldP spid="57387" grpId="0" animBg="1"/>
      <p:bldP spid="57388" grpId="0" animBg="1"/>
      <p:bldP spid="57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76263" y="765175"/>
            <a:ext cx="8532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Самая маленькая по номиналу монета, используемая сейчас в России? </a:t>
            </a:r>
            <a:endParaRPr lang="ru-RU" altLang="ru-RU" sz="36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857875" y="4365625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1 копейка          </a:t>
            </a:r>
          </a:p>
        </p:txBody>
      </p:sp>
      <p:sp>
        <p:nvSpPr>
          <p:cNvPr id="3072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9702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143248"/>
            <a:ext cx="26431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https://www.b17.ru/foto/uploaded/upl_1592478781_49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643182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0006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142852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3363" y="392113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/>
              <a:t>Что изображено на купюре достоинством 500 рублей? </a:t>
            </a:r>
            <a:endParaRPr lang="ru-RU" altLang="ru-RU" sz="4000" b="1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830888" y="3487738"/>
            <a:ext cx="31686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27425"/>
                </a:solidFill>
              </a:rPr>
              <a:t>Портрет Петра I</a:t>
            </a:r>
            <a:endParaRPr lang="ru-RU" altLang="ru-RU" sz="3600" b="1" dirty="0">
              <a:solidFill>
                <a:srgbClr val="027425"/>
              </a:solidFill>
            </a:endParaRPr>
          </a:p>
        </p:txBody>
      </p:sp>
      <p:sp>
        <p:nvSpPr>
          <p:cNvPr id="3174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0726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1431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https://auction.conros.ru/img/525/5158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500313"/>
            <a:ext cx="58674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85938" y="360363"/>
            <a:ext cx="60007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Какую нашу </a:t>
            </a:r>
            <a:r>
              <a:rPr lang="ru-RU" altLang="ru-RU" sz="3600" b="1" dirty="0"/>
              <a:t>валюту</a:t>
            </a:r>
            <a:r>
              <a:rPr lang="ru-RU" altLang="ru-RU" sz="3600" dirty="0"/>
              <a:t> в давние времена «отсчитывали» топором? </a:t>
            </a:r>
            <a:endParaRPr lang="ru-RU" altLang="ru-RU" sz="3600" b="1" dirty="0">
              <a:latin typeface="Comic Sans M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300788" y="3933825"/>
            <a:ext cx="3384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Рубль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          </a:t>
            </a:r>
          </a:p>
        </p:txBody>
      </p:sp>
      <p:sp>
        <p:nvSpPr>
          <p:cNvPr id="327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1750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17859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24175"/>
            <a:ext cx="4140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0042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85939" y="511175"/>
            <a:ext cx="607221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400" dirty="0"/>
              <a:t>Какая из используемых сейчас в России монет самая большая по размеру? </a:t>
            </a:r>
            <a:endParaRPr lang="ru-RU" altLang="ru-RU" sz="34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211638" y="3141663"/>
            <a:ext cx="4681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rgbClr val="027425"/>
                </a:solidFill>
              </a:rPr>
              <a:t>5 рублей</a:t>
            </a:r>
            <a:endParaRPr lang="ru-RU" altLang="ru-RU" sz="2000" b="1">
              <a:solidFill>
                <a:srgbClr val="027425"/>
              </a:solidFill>
            </a:endParaRPr>
          </a:p>
        </p:txBody>
      </p:sp>
      <p:sp>
        <p:nvSpPr>
          <p:cNvPr id="337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2774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24288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https://regnum.ru/uploads/pictures/news/2017/01/30/regnum_picture_1485778309845770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643188"/>
            <a:ext cx="3929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85875" y="357188"/>
            <a:ext cx="67865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На денежных банкнотах какого государства изображена гора Фудзияма?</a:t>
            </a:r>
            <a:endParaRPr lang="ru-RU" altLang="ru-RU" sz="36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516688" y="3789363"/>
            <a:ext cx="2198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Япония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          </a:t>
            </a:r>
          </a:p>
        </p:txBody>
      </p:sp>
      <p:sp>
        <p:nvSpPr>
          <p:cNvPr id="348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3798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21456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https://pm1.narvii.com/6449/0f38af0f3c27d3bc29d4353a48739691a1be2e43_h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142852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4438" y="549275"/>
            <a:ext cx="7566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Назовите «музыкальную» турецкую валюту?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64163" y="3716338"/>
            <a:ext cx="338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b="1">
                <a:solidFill>
                  <a:srgbClr val="027425"/>
                </a:solidFill>
              </a:rPr>
              <a:t>Лира</a:t>
            </a:r>
            <a:endParaRPr lang="ru-RU" altLang="ru-RU" sz="4800" b="1">
              <a:solidFill>
                <a:srgbClr val="027425"/>
              </a:solidFill>
            </a:endParaRPr>
          </a:p>
        </p:txBody>
      </p:sp>
      <p:sp>
        <p:nvSpPr>
          <p:cNvPr id="3584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4822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221456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https://avatars.mds.yandex.net/get-zen_doc/230574/pub_5d43569e7cccba00add52ba9_5d4358daf8a62300ad70700b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357438"/>
            <a:ext cx="4762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285728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71700" y="1000125"/>
            <a:ext cx="6972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Какая гора изображена на армянских банкнотах?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500813" y="5143500"/>
            <a:ext cx="338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rgbClr val="027425"/>
                </a:solidFill>
              </a:rPr>
              <a:t>Арарат</a:t>
            </a:r>
            <a:endParaRPr lang="ru-RU" altLang="ru-RU" sz="3600" b="1">
              <a:solidFill>
                <a:srgbClr val="027425"/>
              </a:solidFill>
            </a:endParaRPr>
          </a:p>
        </p:txBody>
      </p:sp>
      <p:sp>
        <p:nvSpPr>
          <p:cNvPr id="3686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5846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876"/>
            <a:ext cx="2286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https://cdn1.ozone.ru/s3/multimedia-k/6006967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714625"/>
            <a:ext cx="55102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57357" y="333375"/>
            <a:ext cx="6357981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Какой валютой вы будете расплачиваться, делая покупки в Брюсселе?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57818" y="4143380"/>
            <a:ext cx="396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27425"/>
                </a:solidFill>
              </a:rPr>
              <a:t>Евро </a:t>
            </a:r>
          </a:p>
        </p:txBody>
      </p:sp>
      <p:sp>
        <p:nvSpPr>
          <p:cNvPr id="3789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6870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20716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https://www.parabull.com/images/haber/ekonomi/euro/euro-fiyatlari-20201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928938"/>
            <a:ext cx="52720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929586" y="42860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28728" y="341313"/>
            <a:ext cx="7427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dirty="0"/>
              <a:t>Как называется денежная единица Южной Кореи?</a:t>
            </a:r>
            <a:endParaRPr lang="ru-RU" altLang="ru-RU" sz="40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500688" y="3883025"/>
            <a:ext cx="342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27425"/>
                </a:solidFill>
              </a:rPr>
              <a:t>Южнокорейская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27425"/>
                </a:solidFill>
              </a:rPr>
              <a:t>вона</a:t>
            </a:r>
          </a:p>
        </p:txBody>
      </p:sp>
      <p:sp>
        <p:nvSpPr>
          <p:cNvPr id="3891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7894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3214687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https://forexdengi.com/attachment.php?attachmentid=4183604&amp;d=1602234034"/>
          <p:cNvPicPr>
            <a:picLocks noChangeAspect="1" noChangeArrowheads="1"/>
          </p:cNvPicPr>
          <p:nvPr/>
        </p:nvPicPr>
        <p:blipFill>
          <a:blip r:embed="rId4" cstate="print"/>
          <a:srcRect l="-84" b="9032"/>
          <a:stretch>
            <a:fillRect/>
          </a:stretch>
        </p:blipFill>
        <p:spPr bwMode="auto">
          <a:xfrm>
            <a:off x="357158" y="2143116"/>
            <a:ext cx="4849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01024" y="42860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71625" y="476250"/>
            <a:ext cx="63579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/>
              <a:t>Сколько денег заплатил Буратино за посещение театра Карабаса </a:t>
            </a:r>
            <a:r>
              <a:rPr lang="ru-RU" altLang="ru-RU" sz="3200" dirty="0" err="1"/>
              <a:t>Барабаса</a:t>
            </a:r>
            <a:r>
              <a:rPr lang="ru-RU" altLang="ru-RU" sz="3200" dirty="0"/>
              <a:t>? </a:t>
            </a:r>
            <a:endParaRPr lang="ru-RU" altLang="ru-RU" sz="32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57813" y="4214813"/>
            <a:ext cx="3571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27425"/>
                </a:solidFill>
              </a:rPr>
              <a:t>Четыре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27425"/>
                </a:solidFill>
              </a:rPr>
              <a:t> сольдо </a:t>
            </a:r>
          </a:p>
        </p:txBody>
      </p:sp>
      <p:sp>
        <p:nvSpPr>
          <p:cNvPr id="3994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800"/>
          </a:p>
        </p:txBody>
      </p:sp>
      <p:pic>
        <p:nvPicPr>
          <p:cNvPr id="43018" name="Picture 10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278606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9" descr="https://img.gazeta.ru/files3/446/10857446/88-pic905-895x505-61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0"/>
            <a:ext cx="4557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14;p8">
            <a:hlinkClick r:id="" action="ppaction://noaction"/>
          </p:cNvPr>
          <p:cNvSpPr/>
          <p:nvPr/>
        </p:nvSpPr>
        <p:spPr>
          <a:xfrm>
            <a:off x="7929586" y="42860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630238"/>
            <a:ext cx="853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Что делает с рублём копейка?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59338" y="4797425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27425"/>
                </a:solidFill>
              </a:rPr>
              <a:t>Бережет </a:t>
            </a:r>
            <a:endParaRPr lang="ru-RU" altLang="ru-RU" sz="3200">
              <a:solidFill>
                <a:srgbClr val="027425"/>
              </a:solidFill>
            </a:endParaRPr>
          </a:p>
        </p:txBody>
      </p:sp>
      <p:sp>
        <p:nvSpPr>
          <p:cNvPr id="1331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106" name="Picture 10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21336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s://avatars.mds.yandex.net/get-zen_doc/59126/pub_5bc8530a81349d00aa799acf_5bc8533cb3358100a919aa2f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357313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4287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14501" y="549275"/>
            <a:ext cx="63579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dirty="0"/>
              <a:t>В какой сказке Андерсена собаки охраняли три сундука с </a:t>
            </a:r>
            <a:r>
              <a:rPr lang="ru-RU" altLang="ru-RU" sz="4000" b="1" dirty="0"/>
              <a:t>деньгами</a:t>
            </a:r>
            <a:r>
              <a:rPr lang="ru-RU" altLang="ru-RU" sz="4000" dirty="0"/>
              <a:t>?</a:t>
            </a:r>
            <a:endParaRPr lang="ru-RU" altLang="ru-RU" sz="4000" b="1" dirty="0">
              <a:latin typeface="Comic Sans MS" pitchFamily="6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781675" y="4003675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«Огниво»</a:t>
            </a:r>
          </a:p>
        </p:txBody>
      </p:sp>
      <p:sp>
        <p:nvSpPr>
          <p:cNvPr id="4096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4038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23574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2"/>
          <p:cNvPicPr>
            <a:picLocks noChangeAspect="1" noChangeArrowheads="1"/>
          </p:cNvPicPr>
          <p:nvPr/>
        </p:nvPicPr>
        <p:blipFill>
          <a:blip r:embed="rId4"/>
          <a:srcRect b="5138"/>
          <a:stretch>
            <a:fillRect/>
          </a:stretch>
        </p:blipFill>
        <p:spPr bwMode="auto">
          <a:xfrm>
            <a:off x="428596" y="2714620"/>
            <a:ext cx="481806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357166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85875" y="549275"/>
            <a:ext cx="72152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000" dirty="0"/>
              <a:t>Какой товар искал поп в сказке А.С. Пушкина «О попе и о работнике его </a:t>
            </a:r>
            <a:r>
              <a:rPr lang="ru-RU" altLang="ru-RU" sz="3000" dirty="0" err="1"/>
              <a:t>Балде</a:t>
            </a:r>
            <a:r>
              <a:rPr lang="ru-RU" altLang="ru-RU" sz="3000" dirty="0"/>
              <a:t>» и за какую цену он его приобрел? </a:t>
            </a:r>
            <a:endParaRPr lang="ru-RU" altLang="ru-RU" sz="30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143500" y="4000500"/>
            <a:ext cx="3500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i="1" dirty="0">
                <a:solidFill>
                  <a:srgbClr val="027425"/>
                </a:solidFill>
              </a:rPr>
              <a:t>Работника за три </a:t>
            </a:r>
            <a:r>
              <a:rPr lang="ru-RU" altLang="ru-RU" sz="3600" b="1" i="1" dirty="0" err="1">
                <a:solidFill>
                  <a:srgbClr val="027425"/>
                </a:solidFill>
              </a:rPr>
              <a:t>щелбана</a:t>
            </a:r>
            <a:r>
              <a:rPr lang="ru-RU" altLang="ru-RU" sz="3600" b="1" i="1" dirty="0">
                <a:solidFill>
                  <a:srgbClr val="027425"/>
                </a:solidFill>
              </a:rPr>
              <a:t> в год</a:t>
            </a:r>
          </a:p>
        </p:txBody>
      </p:sp>
      <p:sp>
        <p:nvSpPr>
          <p:cNvPr id="419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5062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71810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https://xn--80aas4e.xn--p1ai/800/600/https/www.ptichka.ru/data/cache/2020jul/08/07/126963_33160-600x0.jpg"/>
          <p:cNvPicPr>
            <a:picLocks noChangeAspect="1" noChangeArrowheads="1"/>
          </p:cNvPicPr>
          <p:nvPr/>
        </p:nvPicPr>
        <p:blipFill>
          <a:blip r:embed="rId4"/>
          <a:srcRect b="5228"/>
          <a:stretch>
            <a:fillRect/>
          </a:stretch>
        </p:blipFill>
        <p:spPr bwMode="auto">
          <a:xfrm>
            <a:off x="1000125" y="2786063"/>
            <a:ext cx="25463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142852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71625" y="254000"/>
            <a:ext cx="70437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Кто являлся поставщиком сырья, из которого «лили </a:t>
            </a:r>
            <a:r>
              <a:rPr lang="ru-RU" altLang="ru-RU" sz="3600" b="1" dirty="0"/>
              <a:t>монету</a:t>
            </a:r>
            <a:r>
              <a:rPr lang="ru-RU" altLang="ru-RU" sz="3600" dirty="0"/>
              <a:t>» на сказочном острове князя </a:t>
            </a:r>
            <a:r>
              <a:rPr lang="ru-RU" altLang="ru-RU" sz="3600" dirty="0" err="1"/>
              <a:t>Гвидона</a:t>
            </a:r>
            <a:r>
              <a:rPr lang="ru-RU" altLang="ru-RU" sz="3600" dirty="0"/>
              <a:t>?</a:t>
            </a:r>
            <a:endParaRPr lang="ru-RU" altLang="ru-RU" sz="3600" b="1" dirty="0">
              <a:latin typeface="Comic Sans MS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219700" y="4306888"/>
            <a:ext cx="3384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rgbClr val="027425"/>
                </a:solidFill>
              </a:rPr>
              <a:t>Белка</a:t>
            </a:r>
            <a:r>
              <a:rPr lang="ru-RU" altLang="ru-RU" sz="3200" i="1">
                <a:solidFill>
                  <a:srgbClr val="027425"/>
                </a:solidFill>
              </a:rPr>
              <a:t>, которая грызла орешки с золотыми скорлупками</a:t>
            </a:r>
            <a:endParaRPr lang="ru-RU" altLang="ru-RU" sz="3600" b="1">
              <a:solidFill>
                <a:srgbClr val="027425"/>
              </a:solidFill>
            </a:endParaRPr>
          </a:p>
        </p:txBody>
      </p:sp>
      <p:sp>
        <p:nvSpPr>
          <p:cNvPr id="4301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6086" name="Picture 6" descr="watermark_300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00372"/>
            <a:ext cx="314327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0"/>
            <a:ext cx="411956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57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285728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28728" y="-520700"/>
            <a:ext cx="67866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ru-RU" sz="4000" b="1" dirty="0">
              <a:solidFill>
                <a:srgbClr val="B8312E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cap="all" dirty="0">
                <a:latin typeface="Times New Roman" pitchFamily="18" charset="0"/>
                <a:cs typeface="Times New Roman" pitchFamily="18" charset="0"/>
              </a:rPr>
              <a:t>УГАДАЙ ГЕРОЯ Мультфильма  ПО ЕГО </a:t>
            </a:r>
            <a:r>
              <a:rPr lang="ru-RU" sz="3000" b="1" cap="all" dirty="0" err="1">
                <a:latin typeface="Times New Roman" pitchFamily="18" charset="0"/>
                <a:cs typeface="Times New Roman" pitchFamily="18" charset="0"/>
              </a:rPr>
              <a:t>ФРАзЕ</a:t>
            </a:r>
            <a:r>
              <a:rPr lang="ru-RU" sz="3000" b="1" cap="all" dirty="0">
                <a:latin typeface="Times New Roman" pitchFamily="18" charset="0"/>
                <a:cs typeface="Times New Roman" pitchFamily="18" charset="0"/>
              </a:rPr>
              <a:t> О ДЕНЬГАХ: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Средства у нас есть. У нас ума не хватает. Вот говорил я этому охотнику — купи себе валенки!  А он что? -Что он? - Пошёл и кеды купил — они, говорит, красивые. </a:t>
            </a:r>
            <a:endParaRPr lang="ru-RU" altLang="ru-RU" sz="3000" b="1" dirty="0">
              <a:solidFill>
                <a:srgbClr val="B831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929188" y="4429125"/>
            <a:ext cx="3784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27425"/>
                </a:solidFill>
              </a:rPr>
              <a:t> </a:t>
            </a:r>
            <a:r>
              <a:rPr lang="ru-RU" altLang="ru-RU" sz="2400" b="1" dirty="0">
                <a:solidFill>
                  <a:srgbClr val="027425"/>
                </a:solidFill>
              </a:rPr>
              <a:t>Кот </a:t>
            </a:r>
            <a:r>
              <a:rPr lang="ru-RU" altLang="ru-RU" sz="2400" b="1" dirty="0" err="1">
                <a:solidFill>
                  <a:srgbClr val="027425"/>
                </a:solidFill>
              </a:rPr>
              <a:t>Матроскин</a:t>
            </a:r>
            <a:r>
              <a:rPr lang="ru-RU" altLang="ru-RU" sz="2400" b="1" dirty="0">
                <a:solidFill>
                  <a:srgbClr val="027425"/>
                </a:solidFill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27425"/>
                </a:solidFill>
              </a:rPr>
              <a:t>«Зима 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 err="1">
                <a:solidFill>
                  <a:srgbClr val="027425"/>
                </a:solidFill>
              </a:rPr>
              <a:t>Простоквашино</a:t>
            </a:r>
            <a:r>
              <a:rPr lang="ru-RU" altLang="ru-RU" sz="2400" b="1" dirty="0">
                <a:solidFill>
                  <a:srgbClr val="027425"/>
                </a:solidFill>
              </a:rPr>
              <a:t>»</a:t>
            </a:r>
            <a:endParaRPr lang="ru-RU" altLang="ru-RU" sz="2800" b="1" dirty="0">
              <a:solidFill>
                <a:srgbClr val="027425"/>
              </a:solidFill>
            </a:endParaRPr>
          </a:p>
        </p:txBody>
      </p:sp>
      <p:sp>
        <p:nvSpPr>
          <p:cNvPr id="450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7119" name="Picture 15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938"/>
            <a:ext cx="2593973" cy="257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https://ic.pics.livejournal.com/2zvezdochetov/86368215/13661/13661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143375"/>
            <a:ext cx="36433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5" y="214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8072462" y="285728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9"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00167" y="549275"/>
            <a:ext cx="67151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B8312E"/>
                </a:solidFill>
              </a:rPr>
              <a:t>Что проверяют, не </a:t>
            </a:r>
            <a:r>
              <a:rPr lang="ru-RU" altLang="ru-RU" sz="3200" b="1" dirty="0" smtClean="0">
                <a:solidFill>
                  <a:srgbClr val="B8312E"/>
                </a:solidFill>
              </a:rPr>
              <a:t>отходя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B8312E"/>
                </a:solidFill>
              </a:rPr>
              <a:t> </a:t>
            </a:r>
            <a:r>
              <a:rPr lang="ru-RU" altLang="ru-RU" sz="3200" b="1" dirty="0">
                <a:solidFill>
                  <a:srgbClr val="B8312E"/>
                </a:solidFill>
              </a:rPr>
              <a:t>от кассы?</a:t>
            </a:r>
            <a:r>
              <a:rPr lang="ru-RU" altLang="ru-RU" sz="3200" dirty="0"/>
              <a:t> </a:t>
            </a:r>
            <a:r>
              <a:rPr lang="ru-RU" altLang="ru-RU" sz="3200" b="1" dirty="0">
                <a:solidFill>
                  <a:srgbClr val="B8312E"/>
                </a:solidFill>
              </a:rPr>
              <a:t>            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95963" y="4437063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     деньги</a:t>
            </a:r>
            <a:endParaRPr lang="ru-RU" altLang="ru-RU">
              <a:solidFill>
                <a:srgbClr val="027425"/>
              </a:solidFill>
            </a:endParaRPr>
          </a:p>
        </p:txBody>
      </p:sp>
      <p:sp>
        <p:nvSpPr>
          <p:cNvPr id="1434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6151" name="Picture 7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17859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ttps://avatars.mds.yandex.net/get-zen_doc/1712117/pub_60081f27a1b97e1f1add3893_60082090da2b00697317c50b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214563"/>
            <a:ext cx="5029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3000" y="620713"/>
            <a:ext cx="78565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 Что известная пословица предлагает взамен ста рублей?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500688" y="4437063"/>
            <a:ext cx="317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100 друзей</a:t>
            </a:r>
          </a:p>
        </p:txBody>
      </p:sp>
      <p:sp>
        <p:nvSpPr>
          <p:cNvPr id="1536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4583" name="Picture 7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24288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s://primelens.ru/800/600/https/pbs.twimg.com/media/CyHxyIdXEAAq4W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643188"/>
            <a:ext cx="420528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812360" y="40466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71605" y="928688"/>
            <a:ext cx="6286544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Какие деньги родители выделяют своим детям?</a:t>
            </a:r>
            <a:endParaRPr lang="ru-RU" altLang="ru-RU" sz="40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111750" y="4500563"/>
            <a:ext cx="4032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карманные</a:t>
            </a:r>
            <a:endParaRPr lang="ru-RU" altLang="ru-RU">
              <a:solidFill>
                <a:srgbClr val="027425"/>
              </a:solidFill>
            </a:endParaRPr>
          </a:p>
        </p:txBody>
      </p:sp>
      <p:sp>
        <p:nvSpPr>
          <p:cNvPr id="163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5606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28575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s://shkolabuduschego.ru/wp-content/uploads/2019/07/post_5d2068a6a399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571750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929586" y="428604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71605" y="476250"/>
            <a:ext cx="614366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B8312E"/>
                </a:solidFill>
              </a:rPr>
              <a:t>Какое животное всегда при </a:t>
            </a:r>
            <a:r>
              <a:rPr lang="ru-RU" altLang="ru-RU" sz="3200" b="1" dirty="0">
                <a:solidFill>
                  <a:srgbClr val="B8312E"/>
                </a:solidFill>
              </a:rPr>
              <a:t>деньгах</a:t>
            </a:r>
            <a:r>
              <a:rPr lang="ru-RU" altLang="ru-RU" sz="3200" dirty="0">
                <a:solidFill>
                  <a:srgbClr val="B8312E"/>
                </a:solidFill>
              </a:rPr>
              <a:t>?</a:t>
            </a:r>
            <a:r>
              <a:rPr lang="ru-RU" altLang="ru-RU" sz="3200" dirty="0"/>
              <a:t> </a:t>
            </a:r>
            <a:r>
              <a:rPr lang="ru-RU" altLang="ru-RU" sz="4000" b="1" dirty="0">
                <a:solidFill>
                  <a:srgbClr val="B8312E"/>
                </a:solidFill>
              </a:rPr>
              <a:t>           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95963" y="4437063"/>
            <a:ext cx="2879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27425"/>
                </a:solidFill>
              </a:rPr>
              <a:t>Поросёнок, у него всегда есть пятачок</a:t>
            </a:r>
            <a:endParaRPr lang="ru-RU" altLang="ru-RU" sz="2800" b="1">
              <a:solidFill>
                <a:srgbClr val="027425"/>
              </a:solidFill>
            </a:endParaRPr>
          </a:p>
        </p:txBody>
      </p:sp>
      <p:sp>
        <p:nvSpPr>
          <p:cNvPr id="1741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6630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28575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706563"/>
            <a:ext cx="26749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0006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786710" y="357166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25450" y="333375"/>
            <a:ext cx="853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sz="4000" b="1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16463" y="4659313"/>
            <a:ext cx="395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027425"/>
                </a:solidFill>
              </a:rPr>
              <a:t>При Екатерине II</a:t>
            </a:r>
            <a:endParaRPr lang="ru-RU" altLang="ru-RU" sz="1200" b="1" dirty="0">
              <a:solidFill>
                <a:srgbClr val="027425"/>
              </a:solidFill>
            </a:endParaRPr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3318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2928937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714480" y="285750"/>
            <a:ext cx="65722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/>
              <a:t>При какой императрице на Руси начали печатать бумажные деньги? </a:t>
            </a:r>
          </a:p>
        </p:txBody>
      </p:sp>
      <p:pic>
        <p:nvPicPr>
          <p:cNvPr id="18439" name="Picture 8" descr="https://xn--2-7sbasbsl1azs.xn--p1ai/wp-content/uploads/2017/04/e2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00250"/>
            <a:ext cx="35575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214313"/>
            <a:ext cx="142876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14;p8">
            <a:hlinkClick r:id="" action="ppaction://noaction"/>
          </p:cNvPr>
          <p:cNvSpPr/>
          <p:nvPr/>
        </p:nvSpPr>
        <p:spPr>
          <a:xfrm>
            <a:off x="8072462" y="714356"/>
            <a:ext cx="864096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674001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/>
              <a:t>В какой стране появились первые бумажные деньги? </a:t>
            </a:r>
            <a:endParaRPr lang="ru-RU" altLang="ru-RU" sz="32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24525" y="4627563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027425"/>
                </a:solidFill>
              </a:rPr>
              <a:t>    Китай</a:t>
            </a:r>
          </a:p>
        </p:txBody>
      </p:sp>
      <p:sp>
        <p:nvSpPr>
          <p:cNvPr id="194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2294" name="Picture 6" descr="watermark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876"/>
            <a:ext cx="21431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https://pix-feed.com/wp-content/uploads/2018/06/29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71688"/>
            <a:ext cx="4368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42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14;p8">
            <a:hlinkClick r:id="" action="ppaction://noaction"/>
          </p:cNvPr>
          <p:cNvSpPr/>
          <p:nvPr/>
        </p:nvSpPr>
        <p:spPr>
          <a:xfrm>
            <a:off x="7929586" y="357166"/>
            <a:ext cx="1071538" cy="792088"/>
          </a:xfrm>
          <a:prstGeom prst="rect">
            <a:avLst/>
          </a:prstGeom>
          <a:gradFill>
            <a:gsLst>
              <a:gs pos="0">
                <a:srgbClr val="538CD5"/>
              </a:gs>
              <a:gs pos="2000">
                <a:srgbClr val="538CD5"/>
              </a:gs>
              <a:gs pos="34000">
                <a:srgbClr val="2E4CAC"/>
              </a:gs>
              <a:gs pos="80000">
                <a:srgbClr val="070A83"/>
              </a:gs>
              <a:gs pos="100000">
                <a:srgbClr val="070A8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1545</TotalTime>
  <Words>499</Words>
  <Application>Microsoft Office PowerPoint</Application>
  <PresentationFormat>Экран (4:3)</PresentationFormat>
  <Paragraphs>163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23</cp:lastModifiedBy>
  <cp:revision>178</cp:revision>
  <dcterms:created xsi:type="dcterms:W3CDTF">2009-10-22T11:05:39Z</dcterms:created>
  <dcterms:modified xsi:type="dcterms:W3CDTF">2024-03-26T22:25:22Z</dcterms:modified>
</cp:coreProperties>
</file>