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2.xml" ContentType="application/vnd.openxmlformats-officedocument.drawingml.chart+xml"/>
  <Override PartName="/ppt/drawings/drawing1.xml" ContentType="application/vnd.openxmlformats-officedocument.drawingml.chartshape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9">
  <p:sldMasterIdLst>
    <p:sldMasterId id="2147483648" r:id="rId1"/>
    <p:sldMasterId id="2147483687" r:id="rId2"/>
  </p:sldMasterIdLst>
  <p:notesMasterIdLst>
    <p:notesMasterId r:id="rId82"/>
  </p:notesMasterIdLst>
  <p:sldIdLst>
    <p:sldId id="256" r:id="rId3"/>
    <p:sldId id="402" r:id="rId4"/>
    <p:sldId id="258" r:id="rId5"/>
    <p:sldId id="259" r:id="rId6"/>
    <p:sldId id="390" r:id="rId7"/>
    <p:sldId id="262" r:id="rId8"/>
    <p:sldId id="460" r:id="rId9"/>
    <p:sldId id="535" r:id="rId10"/>
    <p:sldId id="536" r:id="rId11"/>
    <p:sldId id="537" r:id="rId12"/>
    <p:sldId id="481" r:id="rId13"/>
    <p:sldId id="480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45" r:id="rId22"/>
    <p:sldId id="546" r:id="rId23"/>
    <p:sldId id="548" r:id="rId24"/>
    <p:sldId id="282" r:id="rId25"/>
    <p:sldId id="483" r:id="rId26"/>
    <p:sldId id="285" r:id="rId27"/>
    <p:sldId id="284" r:id="rId28"/>
    <p:sldId id="512" r:id="rId29"/>
    <p:sldId id="404" r:id="rId30"/>
    <p:sldId id="467" r:id="rId31"/>
    <p:sldId id="513" r:id="rId32"/>
    <p:sldId id="514" r:id="rId33"/>
    <p:sldId id="515" r:id="rId34"/>
    <p:sldId id="291" r:id="rId35"/>
    <p:sldId id="516" r:id="rId36"/>
    <p:sldId id="462" r:id="rId37"/>
    <p:sldId id="407" r:id="rId38"/>
    <p:sldId id="408" r:id="rId39"/>
    <p:sldId id="519" r:id="rId40"/>
    <p:sldId id="520" r:id="rId41"/>
    <p:sldId id="521" r:id="rId42"/>
    <p:sldId id="522" r:id="rId43"/>
    <p:sldId id="523" r:id="rId44"/>
    <p:sldId id="524" r:id="rId45"/>
    <p:sldId id="525" r:id="rId46"/>
    <p:sldId id="526" r:id="rId47"/>
    <p:sldId id="517" r:id="rId48"/>
    <p:sldId id="518" r:id="rId49"/>
    <p:sldId id="360" r:id="rId50"/>
    <p:sldId id="361" r:id="rId51"/>
    <p:sldId id="385" r:id="rId52"/>
    <p:sldId id="363" r:id="rId53"/>
    <p:sldId id="386" r:id="rId54"/>
    <p:sldId id="475" r:id="rId55"/>
    <p:sldId id="476" r:id="rId56"/>
    <p:sldId id="477" r:id="rId57"/>
    <p:sldId id="478" r:id="rId58"/>
    <p:sldId id="470" r:id="rId59"/>
    <p:sldId id="471" r:id="rId60"/>
    <p:sldId id="371" r:id="rId61"/>
    <p:sldId id="463" r:id="rId62"/>
    <p:sldId id="464" r:id="rId63"/>
    <p:sldId id="531" r:id="rId64"/>
    <p:sldId id="532" r:id="rId65"/>
    <p:sldId id="533" r:id="rId66"/>
    <p:sldId id="534" r:id="rId67"/>
    <p:sldId id="547" r:id="rId68"/>
    <p:sldId id="527" r:id="rId69"/>
    <p:sldId id="528" r:id="rId70"/>
    <p:sldId id="472" r:id="rId71"/>
    <p:sldId id="473" r:id="rId72"/>
    <p:sldId id="474" r:id="rId73"/>
    <p:sldId id="367" r:id="rId74"/>
    <p:sldId id="377" r:id="rId75"/>
    <p:sldId id="465" r:id="rId76"/>
    <p:sldId id="378" r:id="rId77"/>
    <p:sldId id="469" r:id="rId78"/>
    <p:sldId id="379" r:id="rId79"/>
    <p:sldId id="453" r:id="rId80"/>
    <p:sldId id="380" r:id="rId81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DGET2" initials="B" lastIdx="1" clrIdx="0">
    <p:extLst>
      <p:ext uri="{19B8F6BF-5375-455C-9EA6-DF929625EA0E}">
        <p15:presenceInfo xmlns:p15="http://schemas.microsoft.com/office/powerpoint/2012/main" userId="BUDGET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F"/>
    <a:srgbClr val="BCCFE6"/>
    <a:srgbClr val="CFDDED"/>
    <a:srgbClr val="E6EDF6"/>
    <a:srgbClr val="822A30"/>
    <a:srgbClr val="3333CC"/>
    <a:srgbClr val="DDB905"/>
    <a:srgbClr val="297083"/>
    <a:srgbClr val="3378C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87018" autoAdjust="0"/>
  </p:normalViewPr>
  <p:slideViewPr>
    <p:cSldViewPr>
      <p:cViewPr varScale="1">
        <p:scale>
          <a:sx n="72" d="100"/>
          <a:sy n="7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-2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008080"/>
                </a:solidFill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45405</c:v>
                </c:pt>
                <c:pt idx="1">
                  <c:v>45255</c:v>
                </c:pt>
                <c:pt idx="2">
                  <c:v>45115</c:v>
                </c:pt>
                <c:pt idx="3">
                  <c:v>44975</c:v>
                </c:pt>
                <c:pt idx="4">
                  <c:v>44825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12-4C55-86D5-83807AC87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61376"/>
        <c:axId val="174714240"/>
      </c:lineChart>
      <c:catAx>
        <c:axId val="1598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4714240"/>
        <c:crosses val="autoZero"/>
        <c:auto val="1"/>
        <c:lblAlgn val="ctr"/>
        <c:lblOffset val="100"/>
        <c:noMultiLvlLbl val="0"/>
      </c:catAx>
      <c:valAx>
        <c:axId val="174714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86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>
              <a:lumMod val="50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85252261749181E-3"/>
          <c:y val="0"/>
          <c:w val="0.9751884778121408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BA7C-4766-847D-38BDC4C8A6F9}"/>
              </c:ext>
            </c:extLst>
          </c:dPt>
          <c:dLbls>
            <c:dLbl>
              <c:idx val="0"/>
              <c:layout>
                <c:manualLayout>
                  <c:x val="0"/>
                  <c:y val="0.352088030891356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2 105,2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762993369"/>
                      <c:h val="0.425076327466186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A7C-4766-847D-38BDC4C8A6F9}"/>
                </c:ext>
              </c:extLst>
            </c:dLbl>
            <c:dLbl>
              <c:idx val="1"/>
              <c:layout>
                <c:manualLayout>
                  <c:x val="-2.0938962429895695E-3"/>
                  <c:y val="0.3341359113459979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1974,8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7C-4766-847D-38BDC4C8A6F9}"/>
                </c:ext>
              </c:extLst>
            </c:dLbl>
            <c:dLbl>
              <c:idx val="2"/>
              <c:layout>
                <c:manualLayout>
                  <c:x val="0"/>
                  <c:y val="0.2885512031132561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1755,7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7C-4766-847D-38BDC4C8A6F9}"/>
                </c:ext>
              </c:extLst>
            </c:dLbl>
            <c:dLbl>
              <c:idx val="3"/>
              <c:layout>
                <c:manualLayout>
                  <c:x val="0"/>
                  <c:y val="0.2703173198201592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1754,7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A7C-4766-847D-38BDC4C8A6F9}"/>
                </c:ext>
              </c:extLst>
            </c:dLbl>
            <c:dLbl>
              <c:idx val="4"/>
              <c:layout>
                <c:manualLayout>
                  <c:x val="0"/>
                  <c:y val="0.2703173198201593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1432,7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A7C-4766-847D-38BDC4C8A6F9}"/>
                </c:ext>
              </c:extLst>
            </c:dLbl>
            <c:dLbl>
              <c:idx val="5"/>
              <c:layout>
                <c:manualLayout>
                  <c:x val="-2.0938962429896462E-3"/>
                  <c:y val="0.2338495532339658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1320,3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A7C-4766-847D-38BDC4C8A6F9}"/>
                </c:ext>
              </c:extLst>
            </c:dLbl>
            <c:dLbl>
              <c:idx val="6"/>
              <c:layout>
                <c:manualLayout>
                  <c:x val="-9.5413369392421676E-3"/>
                  <c:y val="0.2338495532339658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1187,3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A7C-4766-847D-38BDC4C8A6F9}"/>
                </c:ext>
              </c:extLst>
            </c:dLbl>
            <c:dLbl>
              <c:idx val="7"/>
              <c:layout>
                <c:manualLayout>
                  <c:x val="-1.5355061732273412E-16"/>
                  <c:y val="0.2247326115874174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994,2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A7C-4766-847D-38BDC4C8A6F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2762.9</c:v>
                </c:pt>
                <c:pt idx="1">
                  <c:v>3019.6</c:v>
                </c:pt>
                <c:pt idx="2">
                  <c:v>2223.6</c:v>
                </c:pt>
                <c:pt idx="3">
                  <c:v>2343</c:v>
                </c:pt>
                <c:pt idx="4">
                  <c:v>2002.8</c:v>
                </c:pt>
                <c:pt idx="5">
                  <c:v>1672.2</c:v>
                </c:pt>
                <c:pt idx="6">
                  <c:v>1443.2</c:v>
                </c:pt>
                <c:pt idx="7">
                  <c:v>1272.0999999999999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66-847D-38BDC4C8A6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1132672"/>
        <c:axId val="201159040"/>
      </c:barChart>
      <c:catAx>
        <c:axId val="2011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59040"/>
        <c:crosses val="autoZero"/>
        <c:auto val="1"/>
        <c:lblAlgn val="ctr"/>
        <c:lblOffset val="100"/>
        <c:noMultiLvlLbl val="0"/>
      </c:catAx>
      <c:valAx>
        <c:axId val="20115904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113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chemeClr val="accent5"/>
              </a:solidFill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A-41FA-A553-4E61BEAC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78496"/>
        <c:axId val="201184768"/>
      </c:lineChart>
      <c:catAx>
        <c:axId val="20117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184768"/>
        <c:crosses val="autoZero"/>
        <c:auto val="1"/>
        <c:lblAlgn val="ctr"/>
        <c:lblOffset val="100"/>
        <c:noMultiLvlLbl val="0"/>
      </c:catAx>
      <c:valAx>
        <c:axId val="2011847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178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9674239945409E-2"/>
          <c:y val="1.2800915641965897E-3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990033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46.4</c:v>
                </c:pt>
                <c:pt idx="1">
                  <c:v>41.2</c:v>
                </c:pt>
                <c:pt idx="2">
                  <c:v>51.5</c:v>
                </c:pt>
                <c:pt idx="3">
                  <c:v>39</c:v>
                </c:pt>
                <c:pt idx="4">
                  <c:v>50.2</c:v>
                </c:pt>
                <c:pt idx="5">
                  <c:v>52</c:v>
                </c:pt>
                <c:pt idx="6">
                  <c:v>52.5</c:v>
                </c:pt>
                <c:pt idx="7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7-4B0D-9CCB-1BD06FD52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68320"/>
        <c:axId val="201370240"/>
      </c:lineChart>
      <c:catAx>
        <c:axId val="201368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370240"/>
        <c:crosses val="autoZero"/>
        <c:auto val="1"/>
        <c:lblAlgn val="ctr"/>
        <c:lblOffset val="100"/>
        <c:noMultiLvlLbl val="0"/>
      </c:catAx>
      <c:valAx>
        <c:axId val="20137024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0136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990033"/>
                </a:solidFill>
              </a:ln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A-41FA-A553-4E61BEAC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83840"/>
        <c:axId val="201298304"/>
      </c:lineChart>
      <c:catAx>
        <c:axId val="20128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298304"/>
        <c:crosses val="autoZero"/>
        <c:auto val="1"/>
        <c:lblAlgn val="ctr"/>
        <c:lblOffset val="100"/>
        <c:noMultiLvlLbl val="0"/>
      </c:catAx>
      <c:valAx>
        <c:axId val="2012983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283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4071821604402E-2"/>
          <c:y val="0"/>
          <c:w val="0.9425318563567911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02DE-41A5-992E-6CFB77960379}"/>
              </c:ext>
            </c:extLst>
          </c:dPt>
          <c:dLbls>
            <c:dLbl>
              <c:idx val="0"/>
              <c:layout>
                <c:manualLayout>
                  <c:x val="-1.0776970702599477E-3"/>
                  <c:y val="0.221588188296039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2 860,7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12371324"/>
                      <c:h val="0.42507645989493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02DE-41A5-992E-6CFB77960379}"/>
                </c:ext>
              </c:extLst>
            </c:dLbl>
            <c:dLbl>
              <c:idx val="1"/>
              <c:layout>
                <c:manualLayout>
                  <c:x val="0"/>
                  <c:y val="0.302836594265132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2 673,6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2DE-41A5-992E-6CFB77960379}"/>
                </c:ext>
              </c:extLst>
            </c:dLbl>
            <c:dLbl>
              <c:idx val="2"/>
              <c:layout>
                <c:manualLayout>
                  <c:x val="4.1877924859791771E-3"/>
                  <c:y val="0.236732457852521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2 026,8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2DE-41A5-992E-6CFB77960379}"/>
                </c:ext>
              </c:extLst>
            </c:dLbl>
            <c:dLbl>
              <c:idx val="3"/>
              <c:layout>
                <c:manualLayout>
                  <c:x val="-2.0938962429895695E-3"/>
                  <c:y val="0.27804713646986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1 969,6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DE-41A5-992E-6CFB77960379}"/>
                </c:ext>
              </c:extLst>
            </c:dLbl>
            <c:dLbl>
              <c:idx val="4"/>
              <c:layout>
                <c:manualLayout>
                  <c:x val="6.281688728968708E-3"/>
                  <c:y val="0.253258979924319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1 833,7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2DE-41A5-992E-6CFB77960379}"/>
                </c:ext>
              </c:extLst>
            </c:dLbl>
            <c:dLbl>
              <c:idx val="5"/>
              <c:layout>
                <c:manualLayout>
                  <c:x val="2.0938962429895695E-3"/>
                  <c:y val="0.236733108477381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1 437,8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2DE-41A5-992E-6CFB77960379}"/>
                </c:ext>
              </c:extLst>
            </c:dLbl>
            <c:dLbl>
              <c:idx val="6"/>
              <c:layout>
                <c:manualLayout>
                  <c:x val="0"/>
                  <c:y val="0.236733108477381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1 502,2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6E-4EDB-AA02-11D42F11CA12}"/>
                </c:ext>
              </c:extLst>
            </c:dLbl>
            <c:dLbl>
              <c:idx val="7"/>
              <c:layout>
                <c:manualLayout>
                  <c:x val="0"/>
                  <c:y val="0.187155494136568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1 215,6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2DE-41A5-992E-6CFB77960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2860.7</c:v>
                </c:pt>
                <c:pt idx="1">
                  <c:v>2673.6</c:v>
                </c:pt>
                <c:pt idx="2">
                  <c:v>2026.8</c:v>
                </c:pt>
                <c:pt idx="3">
                  <c:v>1969.6</c:v>
                </c:pt>
                <c:pt idx="4">
                  <c:v>1833.7</c:v>
                </c:pt>
                <c:pt idx="5">
                  <c:v>1437.8</c:v>
                </c:pt>
                <c:pt idx="6">
                  <c:v>1502.2</c:v>
                </c:pt>
                <c:pt idx="7">
                  <c:v>1215.5999999999999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DE-41A5-992E-6CFB779603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0868224"/>
        <c:axId val="200869760"/>
      </c:barChart>
      <c:catAx>
        <c:axId val="20086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69760"/>
        <c:crosses val="autoZero"/>
        <c:auto val="1"/>
        <c:lblAlgn val="ctr"/>
        <c:lblOffset val="100"/>
        <c:noMultiLvlLbl val="0"/>
      </c:catAx>
      <c:valAx>
        <c:axId val="20086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86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67075463336582E-2"/>
          <c:y val="0.13516260927840484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63</c:v>
                </c:pt>
                <c:pt idx="1">
                  <c:v>55.8</c:v>
                </c:pt>
                <c:pt idx="2">
                  <c:v>59.4</c:v>
                </c:pt>
                <c:pt idx="3">
                  <c:v>43.7</c:v>
                </c:pt>
                <c:pt idx="4">
                  <c:v>64.3</c:v>
                </c:pt>
                <c:pt idx="5">
                  <c:v>56.6</c:v>
                </c:pt>
                <c:pt idx="6">
                  <c:v>66.400000000000006</c:v>
                </c:pt>
                <c:pt idx="7">
                  <c:v>47.2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D-494A-99DF-DD68AA3C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19360"/>
        <c:axId val="202321280"/>
      </c:lineChart>
      <c:catAx>
        <c:axId val="20231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321280"/>
        <c:crosses val="autoZero"/>
        <c:auto val="1"/>
        <c:lblAlgn val="ctr"/>
        <c:lblOffset val="100"/>
        <c:noMultiLvlLbl val="0"/>
      </c:catAx>
      <c:valAx>
        <c:axId val="2023212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2319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4071821604402E-2"/>
          <c:y val="0"/>
          <c:w val="0.9425318563567911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17DD-4A53-B591-FF3CA66C42B5}"/>
              </c:ext>
            </c:extLst>
          </c:dPt>
          <c:dLbls>
            <c:dLbl>
              <c:idx val="0"/>
              <c:layout>
                <c:manualLayout>
                  <c:x val="3.1100129788592321E-3"/>
                  <c:y val="0.262904493475533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3 033,5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762993369"/>
                      <c:h val="0.441602515055459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7DD-4A53-B591-FF3CA66C42B5}"/>
                </c:ext>
              </c:extLst>
            </c:dLbl>
            <c:dLbl>
              <c:idx val="1"/>
              <c:layout>
                <c:manualLayout>
                  <c:x val="4.187792485979139E-3"/>
                  <c:y val="0.3651319727466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2 795,8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7DD-4A53-B591-FF3CA66C42B5}"/>
                </c:ext>
              </c:extLst>
            </c:dLbl>
            <c:dLbl>
              <c:idx val="2"/>
              <c:layout>
                <c:manualLayout>
                  <c:x val="-2.0938962429895309E-3"/>
                  <c:y val="0.290032947642916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2 105,1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7DD-4A53-B591-FF3CA66C42B5}"/>
                </c:ext>
              </c:extLst>
            </c:dLbl>
            <c:dLbl>
              <c:idx val="3"/>
              <c:layout>
                <c:manualLayout>
                  <c:x val="2.0938962429895695E-3"/>
                  <c:y val="0.269784851371257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1 989,5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7DD-4A53-B591-FF3CA66C42B5}"/>
                </c:ext>
              </c:extLst>
            </c:dLbl>
            <c:dLbl>
              <c:idx val="4"/>
              <c:layout>
                <c:manualLayout>
                  <c:x val="0"/>
                  <c:y val="0.278047787094725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2 030,1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7DD-4A53-B591-FF3CA66C42B5}"/>
                </c:ext>
              </c:extLst>
            </c:dLbl>
            <c:dLbl>
              <c:idx val="5"/>
              <c:layout>
                <c:manualLayout>
                  <c:x val="0"/>
                  <c:y val="0.220206586405583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1 455,2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7DD-4A53-B591-FF3CA66C42B5}"/>
                </c:ext>
              </c:extLst>
            </c:dLbl>
            <c:dLbl>
              <c:idx val="6"/>
              <c:layout>
                <c:manualLayout>
                  <c:x val="-2.0938962429895695E-3"/>
                  <c:y val="0.203681365583506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1 230,6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7DD-4A53-B591-FF3CA66C42B5}"/>
                </c:ext>
              </c:extLst>
            </c:dLbl>
            <c:dLbl>
              <c:idx val="7"/>
              <c:layout>
                <c:manualLayout>
                  <c:x val="-2.0938962429895695E-3"/>
                  <c:y val="0.203681365583506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1 213,1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7DD-4A53-B591-FF3CA66C4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3033.5</c:v>
                </c:pt>
                <c:pt idx="1">
                  <c:v>2795.8</c:v>
                </c:pt>
                <c:pt idx="2">
                  <c:v>2105.1</c:v>
                </c:pt>
                <c:pt idx="3">
                  <c:v>1989.5</c:v>
                </c:pt>
                <c:pt idx="4">
                  <c:v>2030.1</c:v>
                </c:pt>
                <c:pt idx="5">
                  <c:v>1455.2</c:v>
                </c:pt>
                <c:pt idx="6">
                  <c:v>1230.5999999999999</c:v>
                </c:pt>
                <c:pt idx="7">
                  <c:v>1213.0999999999999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DD-4A53-B591-FF3CA66C42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1042560"/>
        <c:axId val="201855360"/>
      </c:barChart>
      <c:catAx>
        <c:axId val="2010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5360"/>
        <c:crosses val="autoZero"/>
        <c:auto val="1"/>
        <c:lblAlgn val="ctr"/>
        <c:lblOffset val="100"/>
        <c:noMultiLvlLbl val="0"/>
      </c:catAx>
      <c:valAx>
        <c:axId val="20185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0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4027034014106E-2"/>
          <c:y val="0"/>
          <c:w val="0.9425318563567911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BA7C-4766-847D-38BDC4C8A6F9}"/>
              </c:ext>
            </c:extLst>
          </c:dPt>
          <c:dLbls>
            <c:dLbl>
              <c:idx val="0"/>
              <c:layout>
                <c:manualLayout>
                  <c:x val="3.1100954157191924E-3"/>
                  <c:y val="0.288269798300228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2 624,7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12371324"/>
                      <c:h val="0.42507645989493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A7C-4766-847D-38BDC4C8A6F9}"/>
                </c:ext>
              </c:extLst>
            </c:dLbl>
            <c:dLbl>
              <c:idx val="1"/>
              <c:layout>
                <c:manualLayout>
                  <c:x val="-6.2816887289687271E-3"/>
                  <c:y val="0.397954502871836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3 344,3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7C-4766-847D-38BDC4C8A6F9}"/>
                </c:ext>
              </c:extLst>
            </c:dLbl>
            <c:dLbl>
              <c:idx val="2"/>
              <c:layout>
                <c:manualLayout>
                  <c:x val="2.0938962429896076E-3"/>
                  <c:y val="0.32501896969944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2 133,2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7C-4766-847D-38BDC4C8A6F9}"/>
                </c:ext>
              </c:extLst>
            </c:dLbl>
            <c:dLbl>
              <c:idx val="3"/>
              <c:layout>
                <c:manualLayout>
                  <c:x val="4.187792485979139E-3"/>
                  <c:y val="0.261200378173610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2 052,8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A7C-4766-847D-38BDC4C8A6F9}"/>
                </c:ext>
              </c:extLst>
            </c:dLbl>
            <c:dLbl>
              <c:idx val="4"/>
              <c:layout>
                <c:manualLayout>
                  <c:x val="2.0938962429895695E-3"/>
                  <c:y val="0.288551203113256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1 907,6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A7C-4766-847D-38BDC4C8A6F9}"/>
                </c:ext>
              </c:extLst>
            </c:dLbl>
            <c:dLbl>
              <c:idx val="5"/>
              <c:layout>
                <c:manualLayout>
                  <c:x val="2.0938962429895695E-3"/>
                  <c:y val="0.252083436527062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1 511,3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A7C-4766-847D-38BDC4C8A6F9}"/>
                </c:ext>
              </c:extLst>
            </c:dLbl>
            <c:dLbl>
              <c:idx val="6"/>
              <c:layout>
                <c:manualLayout>
                  <c:x val="-2.0938962429895695E-3"/>
                  <c:y val="0.197381786647772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1 253,9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A7C-4766-847D-38BDC4C8A6F9}"/>
                </c:ext>
              </c:extLst>
            </c:dLbl>
            <c:dLbl>
              <c:idx val="7"/>
              <c:layout>
                <c:manualLayout>
                  <c:x val="4.187792485979139E-3"/>
                  <c:y val="0.206498728294320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1 298,1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A7C-4766-847D-38BDC4C8A6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2624.7</c:v>
                </c:pt>
                <c:pt idx="1">
                  <c:v>3344.3</c:v>
                </c:pt>
                <c:pt idx="2">
                  <c:v>2133.1999999999998</c:v>
                </c:pt>
                <c:pt idx="3">
                  <c:v>2052.8000000000002</c:v>
                </c:pt>
                <c:pt idx="4">
                  <c:v>1907.6</c:v>
                </c:pt>
                <c:pt idx="5">
                  <c:v>1511.2</c:v>
                </c:pt>
                <c:pt idx="6">
                  <c:v>1253.9000000000001</c:v>
                </c:pt>
                <c:pt idx="7">
                  <c:v>1298.0999999999999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66-847D-38BDC4C8A6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2019968"/>
        <c:axId val="202021504"/>
      </c:barChart>
      <c:catAx>
        <c:axId val="2020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21504"/>
        <c:crosses val="autoZero"/>
        <c:auto val="1"/>
        <c:lblAlgn val="ctr"/>
        <c:lblOffset val="100"/>
        <c:noMultiLvlLbl val="0"/>
      </c:catAx>
      <c:valAx>
        <c:axId val="202021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01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A-41FA-A553-4E61BEAC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26528"/>
        <c:axId val="202387456"/>
      </c:lineChart>
      <c:catAx>
        <c:axId val="20192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387456"/>
        <c:crosses val="autoZero"/>
        <c:auto val="1"/>
        <c:lblAlgn val="ctr"/>
        <c:lblOffset val="100"/>
        <c:noMultiLvlLbl val="0"/>
      </c:catAx>
      <c:valAx>
        <c:axId val="2023874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926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032099523985E-2"/>
          <c:y val="0.13516260927840484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66.8</c:v>
                </c:pt>
                <c:pt idx="1">
                  <c:v>58.3</c:v>
                </c:pt>
                <c:pt idx="2">
                  <c:v>61.7</c:v>
                </c:pt>
                <c:pt idx="3">
                  <c:v>44.2</c:v>
                </c:pt>
                <c:pt idx="4">
                  <c:v>71.2</c:v>
                </c:pt>
                <c:pt idx="5">
                  <c:v>57.2</c:v>
                </c:pt>
                <c:pt idx="6">
                  <c:v>54.4</c:v>
                </c:pt>
                <c:pt idx="7">
                  <c:v>47.1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EE-4245-A47A-961DFF882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78560"/>
        <c:axId val="202584832"/>
      </c:lineChart>
      <c:catAx>
        <c:axId val="2025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584832"/>
        <c:crosses val="autoZero"/>
        <c:auto val="1"/>
        <c:lblAlgn val="ctr"/>
        <c:lblOffset val="100"/>
        <c:noMultiLvlLbl val="0"/>
      </c:catAx>
      <c:valAx>
        <c:axId val="2025848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257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97962742922829E-2"/>
          <c:y val="0.12303702077147557"/>
          <c:w val="0.94510210144597218"/>
          <c:h val="0.5997871269080327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rgbClr val="990033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5435.72</c:v>
                </c:pt>
                <c:pt idx="1">
                  <c:v>6387</c:v>
                </c:pt>
                <c:pt idx="2">
                  <c:v>7199.5</c:v>
                </c:pt>
                <c:pt idx="3">
                  <c:v>7955.4</c:v>
                </c:pt>
                <c:pt idx="4">
                  <c:v>8615.7000000000007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4-4112-8301-278DBDD60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79424"/>
        <c:axId val="175497984"/>
      </c:lineChart>
      <c:catAx>
        <c:axId val="1754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sz="1800" b="1"/>
            </a:pPr>
            <a:endParaRPr lang="ru-RU"/>
          </a:p>
        </c:txPr>
        <c:crossAx val="175497984"/>
        <c:crosses val="autoZero"/>
        <c:auto val="1"/>
        <c:lblAlgn val="ctr"/>
        <c:lblOffset val="100"/>
        <c:noMultiLvlLbl val="0"/>
      </c:catAx>
      <c:valAx>
        <c:axId val="17549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47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rgbClr val="7F2F2D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9674239945409E-2"/>
          <c:y val="7.7784387400887028E-2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57.8</c:v>
                </c:pt>
                <c:pt idx="1">
                  <c:v>69.8</c:v>
                </c:pt>
                <c:pt idx="2">
                  <c:v>62.6</c:v>
                </c:pt>
                <c:pt idx="3">
                  <c:v>45.6</c:v>
                </c:pt>
                <c:pt idx="4">
                  <c:v>66.900000000000006</c:v>
                </c:pt>
                <c:pt idx="5">
                  <c:v>59.5</c:v>
                </c:pt>
                <c:pt idx="6">
                  <c:v>55.4</c:v>
                </c:pt>
                <c:pt idx="7">
                  <c:v>50.4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7-4B0D-9CCB-1BD06FD52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629120"/>
        <c:axId val="202631040"/>
      </c:lineChart>
      <c:catAx>
        <c:axId val="20262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631040"/>
        <c:crosses val="autoZero"/>
        <c:auto val="1"/>
        <c:lblAlgn val="ctr"/>
        <c:lblOffset val="100"/>
        <c:noMultiLvlLbl val="0"/>
      </c:catAx>
      <c:valAx>
        <c:axId val="202631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262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4672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21-443D-9158-DA43D2EC4C4D}"/>
              </c:ext>
            </c:extLst>
          </c:dPt>
          <c:dPt>
            <c:idx val="1"/>
            <c:bubble3D val="0"/>
            <c:spPr>
              <a:solidFill>
                <a:srgbClr val="4566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21-443D-9158-DA43D2EC4C4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21-443D-9158-DA43D2EC4C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21-443D-9158-DA43D2EC4C4D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21-443D-9158-DA43D2EC4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dPt>
            <c:idx val="0"/>
            <c:bubble3D val="0"/>
            <c:spPr>
              <a:solidFill>
                <a:srgbClr val="4672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D-47C2-ADAE-A0019D9684BD}"/>
              </c:ext>
            </c:extLst>
          </c:dPt>
          <c:dPt>
            <c:idx val="1"/>
            <c:bubble3D val="0"/>
            <c:spPr>
              <a:solidFill>
                <a:srgbClr val="4566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D-47C2-ADAE-A0019D9684B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6D-47C2-ADAE-A0019D9684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6D-47C2-ADAE-A0019D9684BD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6D-47C2-ADAE-A0019D968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rgbClr val="46726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2-4452-8C0C-0040F2CFC396}"/>
              </c:ext>
            </c:extLst>
          </c:dPt>
          <c:dPt>
            <c:idx val="1"/>
            <c:bubble3D val="0"/>
            <c:spPr>
              <a:solidFill>
                <a:srgbClr val="45667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2-4452-8C0C-0040F2CFC396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B2-4452-8C0C-0040F2CFC3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B2-4452-8C0C-0040F2CFC396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2-4452-8C0C-0040F2CFC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1630251236467"/>
          <c:y val="6.1848989699463293E-3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91-4802-A7EB-8F7C5FCE6914}"/>
              </c:ext>
            </c:extLst>
          </c:dPt>
          <c:dPt>
            <c:idx val="1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F91-4802-A7EB-8F7C5FCE6914}"/>
              </c:ext>
            </c:extLst>
          </c:dPt>
          <c:dPt>
            <c:idx val="2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F91-4802-A7EB-8F7C5FCE6914}"/>
              </c:ext>
            </c:extLst>
          </c:dPt>
          <c:dPt>
            <c:idx val="3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F91-4802-A7EB-8F7C5FCE6914}"/>
              </c:ext>
            </c:extLst>
          </c:dPt>
          <c:dPt>
            <c:idx val="4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F91-4802-A7EB-8F7C5FCE6914}"/>
              </c:ext>
            </c:extLst>
          </c:dPt>
          <c:dPt>
            <c:idx val="5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91-4802-A7EB-8F7C5FCE6914}"/>
              </c:ext>
            </c:extLst>
          </c:dPt>
          <c:dPt>
            <c:idx val="6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F91-4802-A7EB-8F7C5FCE6914}"/>
              </c:ext>
            </c:extLst>
          </c:dPt>
          <c:dPt>
            <c:idx val="7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F91-4802-A7EB-8F7C5FCE6914}"/>
              </c:ext>
            </c:extLst>
          </c:dPt>
          <c:dLbls>
            <c:delete val="1"/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0.68</c:v>
                </c:pt>
                <c:pt idx="1">
                  <c:v>0.12</c:v>
                </c:pt>
                <c:pt idx="2">
                  <c:v>7.3999999999999996E-2</c:v>
                </c:pt>
                <c:pt idx="3">
                  <c:v>0.1</c:v>
                </c:pt>
                <c:pt idx="4">
                  <c:v>0.02</c:v>
                </c:pt>
                <c:pt idx="5">
                  <c:v>2E-3</c:v>
                </c:pt>
                <c:pt idx="6">
                  <c:v>4.0000000000000001E-3</c:v>
                </c:pt>
                <c:pt idx="7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802-A7EB-8F7C5FCE691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251450759881041E-2"/>
          <c:y val="1.0454707509081631E-3"/>
          <c:w val="8.338307775387227E-2"/>
          <c:h val="0.998954529249091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2514764749749"/>
          <c:y val="5.7286045655563195E-2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50-4B00-856F-1D73DAC4646F}"/>
              </c:ext>
            </c:extLst>
          </c:dPt>
          <c:dPt>
            <c:idx val="1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50-4B00-856F-1D73DAC4646F}"/>
              </c:ext>
            </c:extLst>
          </c:dPt>
          <c:dPt>
            <c:idx val="2"/>
            <c:bubble3D val="0"/>
            <c:spPr>
              <a:solidFill>
                <a:schemeClr val="accent5">
                  <a:shade val="8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50-4B00-856F-1D73DAC4646F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50-4B00-856F-1D73DAC4646F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D50-4B00-856F-1D73DAC4646F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D50-4B00-856F-1D73DAC4646F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D50-4B00-856F-1D73DAC4646F}"/>
              </c:ext>
            </c:extLst>
          </c:dPt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0.65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0.14000000000000001</c:v>
                </c:pt>
                <c:pt idx="4">
                  <c:v>1.4999999999999999E-2</c:v>
                </c:pt>
                <c:pt idx="5">
                  <c:v>1E-3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50-4B00-856F-1D73DAC464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251450759881041E-2"/>
          <c:y val="1.0454707509081631E-3"/>
          <c:w val="8.338307775387227E-2"/>
          <c:h val="0.998954529249091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2514764749749"/>
          <c:y val="5.7286045655563195E-2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D7-41D2-BE69-00A5C5326F77}"/>
              </c:ext>
            </c:extLst>
          </c:dPt>
          <c:dPt>
            <c:idx val="1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D7-41D2-BE69-00A5C5326F77}"/>
              </c:ext>
            </c:extLst>
          </c:dPt>
          <c:dPt>
            <c:idx val="2"/>
            <c:bubble3D val="0"/>
            <c:spPr>
              <a:solidFill>
                <a:schemeClr val="accent5">
                  <a:shade val="8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D7-41D2-BE69-00A5C5326F77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BD7-41D2-BE69-00A5C5326F77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BD7-41D2-BE69-00A5C5326F77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BD7-41D2-BE69-00A5C5326F77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BD7-41D2-BE69-00A5C5326F77}"/>
              </c:ext>
            </c:extLst>
          </c:dPt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0.69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0.14000000000000001</c:v>
                </c:pt>
                <c:pt idx="4">
                  <c:v>1.4999999999999999E-2</c:v>
                </c:pt>
                <c:pt idx="5">
                  <c:v>1E-3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BD7-41D2-BE69-00A5C5326F7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251450759881041E-2"/>
          <c:y val="1.0454707509081631E-3"/>
          <c:w val="8.338307775387227E-2"/>
          <c:h val="0.998954529249091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Образование</a:t>
            </a:r>
          </a:p>
        </c:rich>
      </c:tx>
      <c:layout>
        <c:manualLayout>
          <c:xMode val="edge"/>
          <c:yMode val="edge"/>
          <c:x val="0.35914673958292254"/>
          <c:y val="4.2043606171692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941146999580787E-2"/>
          <c:y val="0.19494218728274712"/>
          <c:w val="0.91837819757208738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1222</c:v>
                </c:pt>
                <c:pt idx="1">
                  <c:v>1466</c:v>
                </c:pt>
                <c:pt idx="2">
                  <c:v>1464.3</c:v>
                </c:pt>
                <c:pt idx="3">
                  <c:v>1312.3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C-45D1-AB9E-D3A72A262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1019264"/>
        <c:axId val="211020800"/>
        <c:axId val="0"/>
      </c:bar3DChart>
      <c:catAx>
        <c:axId val="2110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020800"/>
        <c:crosses val="autoZero"/>
        <c:auto val="1"/>
        <c:lblAlgn val="ctr"/>
        <c:lblOffset val="100"/>
        <c:noMultiLvlLbl val="0"/>
      </c:catAx>
      <c:valAx>
        <c:axId val="2110208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101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Культура и</a:t>
            </a:r>
            <a:r>
              <a:rPr lang="ru-RU" baseline="0" dirty="0"/>
              <a:t> </a:t>
            </a:r>
            <a:r>
              <a:rPr lang="ru-RU" dirty="0"/>
              <a:t>кинематография</a:t>
            </a:r>
          </a:p>
        </c:rich>
      </c:tx>
      <c:layout>
        <c:manualLayout>
          <c:xMode val="edge"/>
          <c:yMode val="edge"/>
          <c:x val="0.13919794909357264"/>
          <c:y val="1.7238710545797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33662943294881E-2"/>
          <c:y val="0.2870471449623066"/>
          <c:w val="0.91837819757208738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189.5</c:v>
                </c:pt>
                <c:pt idx="1">
                  <c:v>269.89999999999998</c:v>
                </c:pt>
                <c:pt idx="2">
                  <c:v>281.5</c:v>
                </c:pt>
                <c:pt idx="3">
                  <c:v>284.60000000000002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9-4015-A407-FA01A7C18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75264000"/>
        <c:axId val="75265536"/>
        <c:axId val="0"/>
      </c:bar3DChart>
      <c:catAx>
        <c:axId val="752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265536"/>
        <c:crosses val="autoZero"/>
        <c:auto val="1"/>
        <c:lblAlgn val="ctr"/>
        <c:lblOffset val="100"/>
        <c:noMultiLvlLbl val="0"/>
      </c:catAx>
      <c:valAx>
        <c:axId val="752655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752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Социальная политика</a:t>
            </a:r>
          </a:p>
        </c:rich>
      </c:tx>
      <c:layout>
        <c:manualLayout>
          <c:xMode val="edge"/>
          <c:yMode val="edge"/>
          <c:x val="0.16619321109464225"/>
          <c:y val="2.3357392620196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604107178910331E-2"/>
          <c:y val="0.1821216097987752"/>
          <c:w val="0.91837819757208738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55.2</c:v>
                </c:pt>
                <c:pt idx="1">
                  <c:v>57.1</c:v>
                </c:pt>
                <c:pt idx="2">
                  <c:v>59.8</c:v>
                </c:pt>
                <c:pt idx="3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A-4878-8D94-9E588929E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0921728"/>
        <c:axId val="210923520"/>
        <c:axId val="0"/>
      </c:bar3DChart>
      <c:catAx>
        <c:axId val="2109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923520"/>
        <c:crosses val="autoZero"/>
        <c:auto val="1"/>
        <c:lblAlgn val="ctr"/>
        <c:lblOffset val="100"/>
        <c:noMultiLvlLbl val="0"/>
      </c:catAx>
      <c:valAx>
        <c:axId val="2109235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092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44308302197017E-2"/>
          <c:y val="0.24462593420140227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35337.1</c:v>
                </c:pt>
                <c:pt idx="1">
                  <c:v>38122.400000000001</c:v>
                </c:pt>
                <c:pt idx="2">
                  <c:v>41477.5</c:v>
                </c:pt>
                <c:pt idx="3">
                  <c:v>44380.7</c:v>
                </c:pt>
                <c:pt idx="4">
                  <c:v>47309.9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C-4716-A190-AC8C6F716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17984"/>
        <c:axId val="184219904"/>
      </c:lineChart>
      <c:catAx>
        <c:axId val="18421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84219904"/>
        <c:crosses val="autoZero"/>
        <c:auto val="1"/>
        <c:lblAlgn val="ctr"/>
        <c:lblOffset val="100"/>
        <c:noMultiLvlLbl val="0"/>
      </c:catAx>
      <c:valAx>
        <c:axId val="1842199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421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2">
              <a:lumMod val="50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Физическая культура и спорт</a:t>
            </a:r>
          </a:p>
        </c:rich>
      </c:tx>
      <c:layout>
        <c:manualLayout>
          <c:xMode val="edge"/>
          <c:yMode val="edge"/>
          <c:x val="0.17367192473234155"/>
          <c:y val="1.79808057614630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512539201449872"/>
          <c:w val="1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822A3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138.1</c:v>
                </c:pt>
                <c:pt idx="1">
                  <c:v>157.4</c:v>
                </c:pt>
                <c:pt idx="2">
                  <c:v>166.2</c:v>
                </c:pt>
                <c:pt idx="3">
                  <c:v>164.5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7-4D44-BFBA-AE074B0CD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0957056"/>
        <c:axId val="210958592"/>
        <c:axId val="0"/>
      </c:bar3DChart>
      <c:catAx>
        <c:axId val="2109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958592"/>
        <c:crosses val="autoZero"/>
        <c:auto val="1"/>
        <c:lblAlgn val="ctr"/>
        <c:lblOffset val="100"/>
        <c:noMultiLvlLbl val="0"/>
      </c:catAx>
      <c:valAx>
        <c:axId val="210958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095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1724408780581"/>
          <c:y val="2.4401085892523842E-2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9E2-43A7-90E7-1F354693E800}"/>
              </c:ext>
            </c:extLst>
          </c:dPt>
          <c:dPt>
            <c:idx val="1"/>
            <c:bubble3D val="0"/>
            <c:spPr>
              <a:solidFill>
                <a:srgbClr val="9A323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9E2-43A7-90E7-1F354693E800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9E2-43A7-90E7-1F354693E800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9E2-43A7-90E7-1F354693E800}"/>
              </c:ext>
            </c:extLst>
          </c:dPt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14.66</c:v>
                </c:pt>
                <c:pt idx="1">
                  <c:v>1.5720000000000001</c:v>
                </c:pt>
                <c:pt idx="2">
                  <c:v>2.6989999999999998</c:v>
                </c:pt>
                <c:pt idx="3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9E2-43A7-90E7-1F354693E80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5777919338206E-2"/>
          <c:y val="0.15023190594326397"/>
          <c:w val="0.89124671916010489"/>
          <c:h val="0.707045865842112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0C-4062-B3D6-B8B452576A3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0C-4062-B3D6-B8B452576A3D}"/>
              </c:ext>
            </c:extLst>
          </c:dPt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0C-4062-B3D6-B8B452576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345496960"/>
        <c:axId val="345516288"/>
        <c:axId val="0"/>
      </c:bar3DChart>
      <c:catAx>
        <c:axId val="34549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345516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51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4549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571292752492627E-2"/>
          <c:y val="3.396812409600157E-2"/>
          <c:w val="0.72273392844482498"/>
          <c:h val="0.7587269842464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1-4806-43C2-9EB3-6E7D159ACD6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06-43C2-9EB3-6E7D159ACD62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06-43C2-9EB3-6E7D159AC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346490752"/>
        <c:axId val="346492288"/>
        <c:axId val="0"/>
      </c:bar3DChart>
      <c:catAx>
        <c:axId val="34649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3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4649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49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6490752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63243216888914E-2"/>
          <c:y val="2.423864945698806E-2"/>
          <c:w val="0.72273392844482498"/>
          <c:h val="0.7587269842464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1-CB57-4491-8CB6-E7E68F465DF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57-4491-8CB6-E7E68F465DFA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7-4491-8CB6-E7E68F465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350106752"/>
        <c:axId val="350108288"/>
        <c:axId val="0"/>
      </c:bar3DChart>
      <c:catAx>
        <c:axId val="35010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3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5010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10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0106752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2.4085226046484105E-3"/>
                  <c:y val="0.3963595411003698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3 829,2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AB5-4FE6-96E1-0CDBD5F91883}"/>
                </c:ext>
              </c:extLst>
            </c:dLbl>
            <c:dLbl>
              <c:idx val="1"/>
              <c:layout>
                <c:manualLayout>
                  <c:x val="0"/>
                  <c:y val="0.2481449612204766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2 405,3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B5-4FE6-96E1-0CDBD5F91883}"/>
                </c:ext>
              </c:extLst>
            </c:dLbl>
            <c:dLbl>
              <c:idx val="2"/>
              <c:layout>
                <c:manualLayout>
                  <c:x val="0"/>
                  <c:y val="0.2880493354358078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2 639,2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AB5-4FE6-96E1-0CDBD5F91883}"/>
                </c:ext>
              </c:extLst>
            </c:dLbl>
            <c:dLbl>
              <c:idx val="3"/>
              <c:layout>
                <c:manualLayout>
                  <c:x val="-1.8964744918491422E-7"/>
                  <c:y val="0.327952811925034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2 882,0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AB5-4FE6-96E1-0CDBD5F91883}"/>
                </c:ext>
              </c:extLst>
            </c:dLbl>
            <c:dLbl>
              <c:idx val="4"/>
              <c:layout>
                <c:manualLayout>
                  <c:x val="7.225567813945232E-3"/>
                  <c:y val="0.3564560646111432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3 093,2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DD7-46E3-872B-BC0115E8C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3829.2</c:v>
                </c:pt>
                <c:pt idx="1">
                  <c:v>2405.3000000000002</c:v>
                </c:pt>
                <c:pt idx="2">
                  <c:v>2639.2</c:v>
                </c:pt>
                <c:pt idx="3">
                  <c:v>2882</c:v>
                </c:pt>
                <c:pt idx="4">
                  <c:v>3093.2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5-4FE6-96E1-0CDBD5F918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9778176"/>
        <c:axId val="189789312"/>
      </c:barChart>
      <c:catAx>
        <c:axId val="1897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789312"/>
        <c:crosses val="autoZero"/>
        <c:auto val="1"/>
        <c:lblAlgn val="ctr"/>
        <c:lblOffset val="100"/>
        <c:noMultiLvlLbl val="0"/>
      </c:catAx>
      <c:valAx>
        <c:axId val="189789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77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Segoe UI" pitchFamily="34" charset="0"/>
          <a:cs typeface="Segoe UI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15468798509772E-2"/>
          <c:y val="6.0804680679506028E-2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136.6</c:v>
                </c:pt>
                <c:pt idx="1">
                  <c:v>102</c:v>
                </c:pt>
                <c:pt idx="2">
                  <c:v>105</c:v>
                </c:pt>
                <c:pt idx="3">
                  <c:v>105</c:v>
                </c:pt>
                <c:pt idx="4">
                  <c:v>103.2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21-4158-9CD2-84FA5BA56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24032"/>
        <c:axId val="148125952"/>
      </c:lineChart>
      <c:catAx>
        <c:axId val="14812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25952"/>
        <c:crosses val="autoZero"/>
        <c:auto val="1"/>
        <c:lblAlgn val="ctr"/>
        <c:lblOffset val="100"/>
        <c:noMultiLvlLbl val="0"/>
      </c:catAx>
      <c:valAx>
        <c:axId val="1481259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812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rgbClr val="297083"/>
              </a:solidFill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D-428A-A28A-9D198E460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41568"/>
        <c:axId val="148143488"/>
      </c:lineChart>
      <c:catAx>
        <c:axId val="148141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43488"/>
        <c:crosses val="autoZero"/>
        <c:auto val="1"/>
        <c:lblAlgn val="ctr"/>
        <c:lblOffset val="100"/>
        <c:noMultiLvlLbl val="0"/>
      </c:catAx>
      <c:valAx>
        <c:axId val="1481434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8141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297083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65391182862466E-2"/>
          <c:y val="0.4099137275807281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9A3239"/>
              </a:solidFill>
            </a:ln>
          </c:spPr>
          <c:marker>
            <c:spPr>
              <a:solidFill>
                <a:srgbClr val="822A30"/>
              </a:solidFill>
              <a:ln>
                <a:solidFill>
                  <a:srgbClr val="9A323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105.3</c:v>
                </c:pt>
                <c:pt idx="1">
                  <c:v>106.6</c:v>
                </c:pt>
                <c:pt idx="2">
                  <c:v>104.5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1-4713-8F17-8196032E6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82432"/>
        <c:axId val="190081664"/>
      </c:lineChart>
      <c:catAx>
        <c:axId val="1900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90081664"/>
        <c:crosses val="autoZero"/>
        <c:auto val="1"/>
        <c:lblAlgn val="ctr"/>
        <c:lblOffset val="100"/>
        <c:noMultiLvlLbl val="0"/>
      </c:catAx>
      <c:valAx>
        <c:axId val="1900816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008243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822A30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1385175820762E-3"/>
          <c:y val="0"/>
          <c:w val="0.96432464660507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02DE-41A5-992E-6CFB7796037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AE-41E8-8632-343FBC1FBA04}"/>
              </c:ext>
            </c:extLst>
          </c:dPt>
          <c:dLbls>
            <c:dLbl>
              <c:idx val="0"/>
              <c:layout>
                <c:manualLayout>
                  <c:x val="-3.2845105260333558E-3"/>
                  <c:y val="0.329007328638424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200" baseline="0" dirty="0">
                        <a:latin typeface="Arial" pitchFamily="34" charset="0"/>
                        <a:cs typeface="Arial" pitchFamily="34" charset="0"/>
                      </a:rPr>
                      <a:t> 177,8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02DE-41A5-992E-6CFB77960379}"/>
                </c:ext>
              </c:extLst>
            </c:dLbl>
            <c:dLbl>
              <c:idx val="1"/>
              <c:layout>
                <c:manualLayout>
                  <c:x val="-5.9434742836319528E-3"/>
                  <c:y val="0.33588833715900751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>
                        <a:latin typeface="Arial" pitchFamily="34" charset="0"/>
                        <a:cs typeface="Arial" pitchFamily="34" charset="0"/>
                      </a:rPr>
                      <a:t> 1 796,0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BAE-41E8-8632-343FBC1FBA04}"/>
                </c:ext>
              </c:extLst>
            </c:dLbl>
            <c:dLbl>
              <c:idx val="2"/>
              <c:layout>
                <c:manualLayout>
                  <c:x val="1.7555868658266141E-3"/>
                  <c:y val="0.327625401435538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1 754,1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8F1-4424-AA05-5EE90541F73F}"/>
                </c:ext>
              </c:extLst>
            </c:dLbl>
            <c:dLbl>
              <c:idx val="3"/>
              <c:layout>
                <c:manualLayout>
                  <c:x val="-2.2541523201701237E-4"/>
                  <c:y val="0.3358883371590075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1 751,6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8F1-4424-AA05-5EE90541F73F}"/>
                </c:ext>
              </c:extLst>
            </c:dLbl>
            <c:dLbl>
              <c:idx val="4"/>
              <c:layout>
                <c:manualLayout>
                  <c:x val="0"/>
                  <c:y val="0.3110995299886010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1 566,7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8F1-4424-AA05-5EE90541F73F}"/>
                </c:ext>
              </c:extLst>
            </c:dLbl>
            <c:dLbl>
              <c:idx val="5"/>
              <c:layout>
                <c:manualLayout>
                  <c:x val="2.0938962429895695E-3"/>
                  <c:y val="0.2780471364698656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1 318,8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8F1-4424-AA05-5EE90541F73F}"/>
                </c:ext>
              </c:extLst>
            </c:dLbl>
            <c:dLbl>
              <c:idx val="6"/>
              <c:layout>
                <c:manualLayout>
                  <c:x val="0"/>
                  <c:y val="0.244996044200850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1 185,8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8F1-4424-AA05-5EE90541F73F}"/>
                </c:ext>
              </c:extLst>
            </c:dLbl>
            <c:dLbl>
              <c:idx val="7"/>
              <c:layout>
                <c:manualLayout>
                  <c:x val="2.0939437089026692E-3"/>
                  <c:y val="0.2284701727539128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1 025,7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8F1-4424-AA05-5EE90541F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2177.8000000000002</c:v>
                </c:pt>
                <c:pt idx="1">
                  <c:v>1796</c:v>
                </c:pt>
                <c:pt idx="2">
                  <c:v>1754.1</c:v>
                </c:pt>
                <c:pt idx="3">
                  <c:v>1751.6</c:v>
                </c:pt>
                <c:pt idx="4">
                  <c:v>1566.7</c:v>
                </c:pt>
                <c:pt idx="5">
                  <c:v>1318.8</c:v>
                </c:pt>
                <c:pt idx="6">
                  <c:v>1185.8</c:v>
                </c:pt>
                <c:pt idx="7">
                  <c:v>1025.7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DE-41A5-992E-6CFB779603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0363392"/>
        <c:axId val="200365184"/>
      </c:barChart>
      <c:catAx>
        <c:axId val="20036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365184"/>
        <c:crosses val="autoZero"/>
        <c:auto val="1"/>
        <c:lblAlgn val="ctr"/>
        <c:lblOffset val="100"/>
        <c:noMultiLvlLbl val="0"/>
      </c:catAx>
      <c:valAx>
        <c:axId val="200365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363392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51231154824496E-2"/>
          <c:y val="0.13516260927840484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rgbClr val="46726B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48</c:v>
                </c:pt>
                <c:pt idx="1">
                  <c:v>37.5</c:v>
                </c:pt>
                <c:pt idx="2">
                  <c:v>51.4</c:v>
                </c:pt>
                <c:pt idx="3">
                  <c:v>38.9</c:v>
                </c:pt>
                <c:pt idx="4">
                  <c:v>55</c:v>
                </c:pt>
                <c:pt idx="5">
                  <c:v>51.9</c:v>
                </c:pt>
                <c:pt idx="6">
                  <c:v>52.4</c:v>
                </c:pt>
                <c:pt idx="7">
                  <c:v>39.799999999999997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D-494A-99DF-DD68AA3C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401280"/>
        <c:axId val="200403200"/>
      </c:lineChart>
      <c:catAx>
        <c:axId val="20040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403200"/>
        <c:crosses val="autoZero"/>
        <c:auto val="1"/>
        <c:lblAlgn val="ctr"/>
        <c:lblOffset val="100"/>
        <c:noMultiLvlLbl val="0"/>
      </c:catAx>
      <c:valAx>
        <c:axId val="2004032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040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728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69FA73D7-EC53-44C0-93EB-EFB08A2A6BD2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– 0,0</a:t>
          </a:r>
        </a:p>
      </dgm:t>
    </dgm:pt>
    <dgm:pt modelId="{E7519EB0-0FEE-4249-9AD7-698F0C7CC94F}" type="parTrans" cxnId="{07B60D09-A4B1-404F-8B1D-106E65014508}">
      <dgm:prSet/>
      <dgm:spPr/>
      <dgm:t>
        <a:bodyPr/>
        <a:lstStyle/>
        <a:p>
          <a:endParaRPr lang="ru-RU"/>
        </a:p>
      </dgm:t>
    </dgm:pt>
    <dgm:pt modelId="{7DDBF3EB-F93F-43DA-A146-08F47C866E88}" type="sibTrans" cxnId="{07B60D09-A4B1-404F-8B1D-106E65014508}">
      <dgm:prSet/>
      <dgm:spPr/>
      <dgm:t>
        <a:bodyPr/>
        <a:lstStyle/>
        <a:p>
          <a:endParaRPr lang="ru-RU"/>
        </a:p>
      </dgm:t>
    </dgm:pt>
    <dgm:pt modelId="{57D6426A-4D73-4DCF-94C8-9CC31483AD90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6,1</a:t>
          </a:r>
        </a:p>
      </dgm:t>
    </dgm:pt>
    <dgm:pt modelId="{DC80D679-B7EA-45D0-8895-6FCB7BFFE923}" type="parTrans" cxnId="{A16F8E28-6F62-40FD-A733-3F25CABA763D}">
      <dgm:prSet/>
      <dgm:spPr/>
      <dgm:t>
        <a:bodyPr/>
        <a:lstStyle/>
        <a:p>
          <a:endParaRPr lang="ru-RU"/>
        </a:p>
      </dgm:t>
    </dgm:pt>
    <dgm:pt modelId="{C12750E8-45B3-4CC3-BB81-EE863D1AF7A4}" type="sibTrans" cxnId="{A16F8E28-6F62-40FD-A733-3F25CABA763D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728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720F8D15-8038-444F-B569-829369D8DFFA}">
      <dgm:prSet phldrT="[Текст]"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</dgm:t>
    </dgm:pt>
    <dgm:pt modelId="{6D3F2528-F5BD-4454-8999-EAF8DF17BA11}" type="parTrans" cxnId="{03F5A858-26CD-4B61-8739-F2F8E39C2F87}">
      <dgm:prSet/>
      <dgm:spPr/>
      <dgm:t>
        <a:bodyPr/>
        <a:lstStyle/>
        <a:p>
          <a:endParaRPr lang="ru-RU"/>
        </a:p>
      </dgm:t>
    </dgm:pt>
    <dgm:pt modelId="{3DADB62B-D6A5-493D-9DE4-E8F536481351}" type="sibTrans" cxnId="{03F5A858-26CD-4B61-8739-F2F8E39C2F87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728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357EB36C-EB3E-4D8D-9C81-F21BB9925FA3}">
      <dgm:prSet phldrT="[Текст]"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</dgm:t>
    </dgm:pt>
    <dgm:pt modelId="{45BABF55-AC33-433C-9512-19A99D39F774}" type="parTrans" cxnId="{D58432DC-50B5-4AAD-857C-9622A3804F23}">
      <dgm:prSet/>
      <dgm:spPr/>
      <dgm:t>
        <a:bodyPr/>
        <a:lstStyle/>
        <a:p>
          <a:endParaRPr lang="ru-RU"/>
        </a:p>
      </dgm:t>
    </dgm:pt>
    <dgm:pt modelId="{9C0BB6D8-BDCE-4201-B0E4-C07B0E20AFBD}" type="sibTrans" cxnId="{D58432DC-50B5-4AAD-857C-9622A3804F23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- 5,5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E1FA054B-5CA2-40C0-9FD8-8619AA98D896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5,6</a:t>
          </a:r>
        </a:p>
      </dgm:t>
    </dgm:pt>
    <dgm:pt modelId="{0F7B0FBA-593A-41C7-B048-73073721CEAE}" type="parTrans" cxnId="{7F913192-B172-459B-BD77-BD78C61E0103}">
      <dgm:prSet/>
      <dgm:spPr/>
      <dgm:t>
        <a:bodyPr/>
        <a:lstStyle/>
        <a:p>
          <a:endParaRPr lang="ru-RU"/>
        </a:p>
      </dgm:t>
    </dgm:pt>
    <dgm:pt modelId="{9864F738-19EB-42E4-BB7D-3B373BCCB4CF}" type="sibTrans" cxnId="{7F913192-B172-459B-BD77-BD78C61E0103}">
      <dgm:prSet/>
      <dgm:spPr/>
      <dgm:t>
        <a:bodyPr/>
        <a:lstStyle/>
        <a:p>
          <a:endParaRPr lang="ru-RU"/>
        </a:p>
      </dgm:t>
    </dgm:pt>
    <dgm:pt modelId="{E30F745F-4085-4B07-BA0D-04B80536DFEF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5,4</a:t>
          </a:r>
        </a:p>
      </dgm:t>
    </dgm:pt>
    <dgm:pt modelId="{DBCF8C8E-39EC-4A8E-A8AC-4F1F1A2E5A1C}" type="parTrans" cxnId="{C71369D0-E243-449C-8D5B-64AC7DC641D4}">
      <dgm:prSet/>
      <dgm:spPr/>
      <dgm:t>
        <a:bodyPr/>
        <a:lstStyle/>
        <a:p>
          <a:endParaRPr lang="ru-RU"/>
        </a:p>
      </dgm:t>
    </dgm:pt>
    <dgm:pt modelId="{B7032717-E943-4149-A573-77C164C9F71D}" type="sibTrans" cxnId="{C71369D0-E243-449C-8D5B-64AC7DC641D4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- 5,3</a:t>
          </a:r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5,4</a:t>
          </a:r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 custLinFactNeighborX="-1634" custLinFactNeighborY="3972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 custLinFactNeighborX="-1634" custLinFactNeighborY="176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2" presId="urn:microsoft.com/office/officeart/2005/8/layout/hList1"/>
    <dgm:cxn modelId="{07B60D09-A4B1-404F-8B1D-106E65014508}" srcId="{2CFD8E40-BE05-46FB-AA15-8D6A4FC81477}" destId="{69FA73D7-EC53-44C0-93EB-EFB08A2A6BD2}" srcOrd="0" destOrd="0" parTransId="{E7519EB0-0FEE-4249-9AD7-698F0C7CC94F}" sibTransId="{7DDBF3EB-F93F-43DA-A146-08F47C866E88}"/>
    <dgm:cxn modelId="{A2144D1C-E655-44BC-8EC5-3DDCEBE52383}" type="presOf" srcId="{45F6EEAA-8549-492E-97D2-D5C1E2CACE44}" destId="{6CC49A4B-D518-482B-86C5-974B2F7FDDB6}" srcOrd="0" destOrd="2" presId="urn:microsoft.com/office/officeart/2005/8/layout/hList1"/>
    <dgm:cxn modelId="{A16F8E28-6F62-40FD-A733-3F25CABA763D}" srcId="{2CFD8E40-BE05-46FB-AA15-8D6A4FC81477}" destId="{57D6426A-4D73-4DCF-94C8-9CC31483AD90}" srcOrd="1" destOrd="0" parTransId="{DC80D679-B7EA-45D0-8895-6FCB7BFFE923}" sibTransId="{C12750E8-45B3-4CC3-BB81-EE863D1AF7A4}"/>
    <dgm:cxn modelId="{76C5F52C-6561-4E86-9791-FF4565FD865F}" srcId="{2CFD8E40-BE05-46FB-AA15-8D6A4FC81477}" destId="{45F6EEAA-8549-492E-97D2-D5C1E2CACE44}" srcOrd="2" destOrd="0" parTransId="{3EA1462E-866F-45EB-82E2-09E0960492A2}" sibTransId="{65E899C7-E7BA-43F0-9044-8FB8B51E86FD}"/>
    <dgm:cxn modelId="{707C362D-6102-49B2-8B1E-835CF870A57F}" type="presOf" srcId="{E1FA054B-5CA2-40C0-9FD8-8619AA98D896}" destId="{DF585609-DA30-486C-85D6-5604093A02F8}" srcOrd="0" destOrd="1" presId="urn:microsoft.com/office/officeart/2005/8/layout/hList1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2" presId="urn:microsoft.com/office/officeart/2005/8/layout/hList1"/>
    <dgm:cxn modelId="{26AAE443-0CC5-42FA-AE19-098C90E9E174}" type="presOf" srcId="{57D6426A-4D73-4DCF-94C8-9CC31483AD90}" destId="{6CC49A4B-D518-482B-86C5-974B2F7FDDB6}" srcOrd="0" destOrd="1" presId="urn:microsoft.com/office/officeart/2005/8/layout/hList1"/>
    <dgm:cxn modelId="{7B1B7266-06E9-40B2-A824-16C09B0F27F4}" srcId="{E923BA83-706F-4BF1-9032-098C07321FB5}" destId="{647E5096-7FEE-4292-925E-A26FDFF5D106}" srcOrd="2" destOrd="0" parTransId="{3CB68FB3-02C0-4BCB-82BD-C97DAB65AD35}" sibTransId="{C639745D-5A45-4594-9619-AB4615BE2152}"/>
    <dgm:cxn modelId="{1AD6F34C-8F2E-425A-A054-37CB528B1FE9}" type="presOf" srcId="{720F8D15-8038-444F-B569-829369D8DFFA}" destId="{DF585609-DA30-486C-85D6-5604093A02F8}" srcOrd="0" destOrd="0" presId="urn:microsoft.com/office/officeart/2005/8/layout/hList1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03F5A858-26CD-4B61-8739-F2F8E39C2F87}" srcId="{BA70DA5B-4C3B-4F40-B21C-B22DFA83A816}" destId="{720F8D15-8038-444F-B569-829369D8DFFA}" srcOrd="0" destOrd="0" parTransId="{6D3F2528-F5BD-4454-8999-EAF8DF17BA11}" sibTransId="{3DADB62B-D6A5-493D-9DE4-E8F536481351}"/>
    <dgm:cxn modelId="{00208B7C-FEB1-4D70-8F00-460A70B0D3E2}" type="presOf" srcId="{69FA73D7-EC53-44C0-93EB-EFB08A2A6BD2}" destId="{6CC49A4B-D518-482B-86C5-974B2F7FDDB6}" srcOrd="0" destOrd="0" presId="urn:microsoft.com/office/officeart/2005/8/layout/hList1"/>
    <dgm:cxn modelId="{7F913192-B172-459B-BD77-BD78C61E0103}" srcId="{BA70DA5B-4C3B-4F40-B21C-B22DFA83A816}" destId="{E1FA054B-5CA2-40C0-9FD8-8619AA98D896}" srcOrd="1" destOrd="0" parTransId="{0F7B0FBA-593A-41C7-B048-73073721CEAE}" sibTransId="{9864F738-19EB-42E4-BB7D-3B373BCCB4CF}"/>
    <dgm:cxn modelId="{3FF171B0-E022-4927-A70F-7641161C9410}" type="presOf" srcId="{357EB36C-EB3E-4D8D-9C81-F21BB9925FA3}" destId="{6171E909-E0F8-4DCA-8E3B-22B4FB330435}" srcOrd="0" destOrd="0" presId="urn:microsoft.com/office/officeart/2005/8/layout/hList1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5D7592CD-9187-412F-A90B-E1298F7C973A}" type="presOf" srcId="{E30F745F-4085-4B07-BA0D-04B80536DFEF}" destId="{6171E909-E0F8-4DCA-8E3B-22B4FB330435}" srcOrd="0" destOrd="1" presId="urn:microsoft.com/office/officeart/2005/8/layout/hList1"/>
    <dgm:cxn modelId="{C71369D0-E243-449C-8D5B-64AC7DC641D4}" srcId="{E923BA83-706F-4BF1-9032-098C07321FB5}" destId="{E30F745F-4085-4B07-BA0D-04B80536DFEF}" srcOrd="1" destOrd="0" parTransId="{DBCF8C8E-39EC-4A8E-A8AC-4F1F1A2E5A1C}" sibTransId="{B7032717-E943-4149-A573-77C164C9F71D}"/>
    <dgm:cxn modelId="{D58432DC-50B5-4AAD-857C-9622A3804F23}" srcId="{E923BA83-706F-4BF1-9032-098C07321FB5}" destId="{357EB36C-EB3E-4D8D-9C81-F21BB9925FA3}" srcOrd="0" destOrd="0" parTransId="{45BABF55-AC33-433C-9512-19A99D39F774}" sibTransId="{9C0BB6D8-BDCE-4201-B0E4-C07B0E20AFBD}"/>
    <dgm:cxn modelId="{F606F9E3-5A0A-4D76-9488-BE8E845A4C3A}" srcId="{BA70DA5B-4C3B-4F40-B21C-B22DFA83A816}" destId="{B68C6405-C12C-484D-957E-9B05512A6C61}" srcOrd="2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69FA73D7-EC53-44C0-93EB-EFB08A2A6BD2}">
      <dgm:prSet phldrT="[Текст]"/>
      <dgm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7,0</a:t>
          </a:r>
        </a:p>
      </dgm:t>
    </dgm:pt>
    <dgm:pt modelId="{E7519EB0-0FEE-4249-9AD7-698F0C7CC94F}" type="parTrans" cxnId="{07B60D09-A4B1-404F-8B1D-106E65014508}">
      <dgm:prSet/>
      <dgm:spPr/>
      <dgm:t>
        <a:bodyPr/>
        <a:lstStyle/>
        <a:p>
          <a:endParaRPr lang="ru-RU"/>
        </a:p>
      </dgm:t>
    </dgm:pt>
    <dgm:pt modelId="{7DDBF3EB-F93F-43DA-A146-08F47C866E88}" type="sibTrans" cxnId="{07B60D09-A4B1-404F-8B1D-106E65014508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14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720F8D15-8038-444F-B569-829369D8DFFA}">
      <dgm:prSet phldrT="[Текст]"/>
      <dgm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6,5</a:t>
          </a:r>
        </a:p>
      </dgm:t>
    </dgm:pt>
    <dgm:pt modelId="{6D3F2528-F5BD-4454-8999-EAF8DF17BA11}" type="parTrans" cxnId="{03F5A858-26CD-4B61-8739-F2F8E39C2F87}">
      <dgm:prSet/>
      <dgm:spPr/>
      <dgm:t>
        <a:bodyPr/>
        <a:lstStyle/>
        <a:p>
          <a:endParaRPr lang="ru-RU"/>
        </a:p>
      </dgm:t>
    </dgm:pt>
    <dgm:pt modelId="{3DADB62B-D6A5-493D-9DE4-E8F536481351}" type="sibTrans" cxnId="{03F5A858-26CD-4B61-8739-F2F8E39C2F87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357EB36C-EB3E-4D8D-9C81-F21BB9925FA3}">
      <dgm:prSet phldrT="[Текст]"/>
      <dgm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6,2</a:t>
          </a:r>
        </a:p>
      </dgm:t>
    </dgm:pt>
    <dgm:pt modelId="{45BABF55-AC33-433C-9512-19A99D39F774}" type="parTrans" cxnId="{D58432DC-50B5-4AAD-857C-9622A3804F23}">
      <dgm:prSet/>
      <dgm:spPr/>
      <dgm:t>
        <a:bodyPr/>
        <a:lstStyle/>
        <a:p>
          <a:endParaRPr lang="ru-RU"/>
        </a:p>
      </dgm:t>
    </dgm:pt>
    <dgm:pt modelId="{9C0BB6D8-BDCE-4201-B0E4-C07B0E20AFBD}" type="sibTrans" cxnId="{D58432DC-50B5-4AAD-857C-9622A3804F23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- 1,2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- 1,1</a:t>
          </a:r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- 1,1</a:t>
          </a:r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1" presId="urn:microsoft.com/office/officeart/2005/8/layout/hList1"/>
    <dgm:cxn modelId="{07B60D09-A4B1-404F-8B1D-106E65014508}" srcId="{2CFD8E40-BE05-46FB-AA15-8D6A4FC81477}" destId="{69FA73D7-EC53-44C0-93EB-EFB08A2A6BD2}" srcOrd="0" destOrd="0" parTransId="{E7519EB0-0FEE-4249-9AD7-698F0C7CC94F}" sibTransId="{7DDBF3EB-F93F-43DA-A146-08F47C866E88}"/>
    <dgm:cxn modelId="{A2144D1C-E655-44BC-8EC5-3DDCEBE52383}" type="presOf" srcId="{45F6EEAA-8549-492E-97D2-D5C1E2CACE44}" destId="{6CC49A4B-D518-482B-86C5-974B2F7FDDB6}" srcOrd="0" destOrd="1" presId="urn:microsoft.com/office/officeart/2005/8/layout/hList1"/>
    <dgm:cxn modelId="{76C5F52C-6561-4E86-9791-FF4565FD865F}" srcId="{2CFD8E40-BE05-46FB-AA15-8D6A4FC81477}" destId="{45F6EEAA-8549-492E-97D2-D5C1E2CACE44}" srcOrd="1" destOrd="0" parTransId="{3EA1462E-866F-45EB-82E2-09E0960492A2}" sibTransId="{65E899C7-E7BA-43F0-9044-8FB8B51E86FD}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1" presId="urn:microsoft.com/office/officeart/2005/8/layout/hList1"/>
    <dgm:cxn modelId="{7B1B7266-06E9-40B2-A824-16C09B0F27F4}" srcId="{E923BA83-706F-4BF1-9032-098C07321FB5}" destId="{647E5096-7FEE-4292-925E-A26FDFF5D106}" srcOrd="1" destOrd="0" parTransId="{3CB68FB3-02C0-4BCB-82BD-C97DAB65AD35}" sibTransId="{C639745D-5A45-4594-9619-AB4615BE2152}"/>
    <dgm:cxn modelId="{1AD6F34C-8F2E-425A-A054-37CB528B1FE9}" type="presOf" srcId="{720F8D15-8038-444F-B569-829369D8DFFA}" destId="{DF585609-DA30-486C-85D6-5604093A02F8}" srcOrd="0" destOrd="0" presId="urn:microsoft.com/office/officeart/2005/8/layout/hList1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03F5A858-26CD-4B61-8739-F2F8E39C2F87}" srcId="{BA70DA5B-4C3B-4F40-B21C-B22DFA83A816}" destId="{720F8D15-8038-444F-B569-829369D8DFFA}" srcOrd="0" destOrd="0" parTransId="{6D3F2528-F5BD-4454-8999-EAF8DF17BA11}" sibTransId="{3DADB62B-D6A5-493D-9DE4-E8F536481351}"/>
    <dgm:cxn modelId="{00208B7C-FEB1-4D70-8F00-460A70B0D3E2}" type="presOf" srcId="{69FA73D7-EC53-44C0-93EB-EFB08A2A6BD2}" destId="{6CC49A4B-D518-482B-86C5-974B2F7FDDB6}" srcOrd="0" destOrd="0" presId="urn:microsoft.com/office/officeart/2005/8/layout/hList1"/>
    <dgm:cxn modelId="{3FF171B0-E022-4927-A70F-7641161C9410}" type="presOf" srcId="{357EB36C-EB3E-4D8D-9C81-F21BB9925FA3}" destId="{6171E909-E0F8-4DCA-8E3B-22B4FB330435}" srcOrd="0" destOrd="0" presId="urn:microsoft.com/office/officeart/2005/8/layout/hList1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D58432DC-50B5-4AAD-857C-9622A3804F23}" srcId="{E923BA83-706F-4BF1-9032-098C07321FB5}" destId="{357EB36C-EB3E-4D8D-9C81-F21BB9925FA3}" srcOrd="0" destOrd="0" parTransId="{45BABF55-AC33-433C-9512-19A99D39F774}" sibTransId="{9C0BB6D8-BDCE-4201-B0E4-C07B0E20AFBD}"/>
    <dgm:cxn modelId="{F606F9E3-5A0A-4D76-9488-BE8E845A4C3A}" srcId="{BA70DA5B-4C3B-4F40-B21C-B22DFA83A816}" destId="{B68C6405-C12C-484D-957E-9B05512A6C61}" srcOrd="1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3879D-D0AF-4A1D-BFAD-BC5857900D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626FBD0-B269-4AC6-8436-48CE43F6C52A}" type="pres">
      <dgm:prSet presAssocID="{7553879D-D0AF-4A1D-BFAD-BC5857900D13}" presName="compositeShape" presStyleCnt="0">
        <dgm:presLayoutVars>
          <dgm:dir/>
          <dgm:resizeHandles/>
        </dgm:presLayoutVars>
      </dgm:prSet>
      <dgm:spPr/>
    </dgm:pt>
  </dgm:ptLst>
  <dgm:cxnLst>
    <dgm:cxn modelId="{83446A3C-2B91-45D6-B62F-B2437CFA5FBB}" type="presOf" srcId="{7553879D-D0AF-4A1D-BFAD-BC5857900D13}" destId="{9626FBD0-B269-4AC6-8436-48CE43F6C52A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A7AA4-BCB1-43EB-9451-B92C9ADB3240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9D10812-A673-4A2E-9404-B24606B5432E}">
      <dgm:prSet phldrT="[Текст]"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2025 год – 17,4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B1D7D-1D41-4ED4-B858-FDA3492F48A2}" type="parTrans" cxnId="{A6F59600-60D1-4D83-B131-3F755647D592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0A9CC15-0008-49B2-B9E3-63BF66575052}" type="sibTrans" cxnId="{A6F59600-60D1-4D83-B131-3F755647D592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864B8753-5ACD-4BC6-97EE-E7C38F74E934}">
      <dgm:prSet phldrT="[Текст]"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2026 год – 18,7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6BE6F-CE81-4864-B2CA-5C4F6053758D}" type="parTrans" cxnId="{C053EF86-048E-4067-BCD3-0EA8A66424F5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A4479E23-0236-4E3C-A310-CBD5353F9492}" type="sibTrans" cxnId="{C053EF86-048E-4067-BCD3-0EA8A66424F5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3750E014-E4E9-4B2D-8811-23B6DE6DFB00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</a:t>
          </a:r>
          <a:r>
            <a:rPr lang="ru-RU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год</a:t>
          </a:r>
          <a:r>
            <a:rPr lang="ru-RU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19,4</a:t>
          </a:r>
          <a:endParaRPr lang="ru-RU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8D3E04-F154-4CED-8D32-5B8FE5C68276}" type="parTrans" cxnId="{A2774968-8C1A-4CB1-92A2-928731B0AE13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D0CAD06-CF4D-4A24-A7B5-143F7E385D7B}" type="sibTrans" cxnId="{A2774968-8C1A-4CB1-92A2-928731B0AE13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8D7EC40E-3FA6-4B8A-B652-B8E947AAF930}" type="pres">
      <dgm:prSet presAssocID="{D7FA7AA4-BCB1-43EB-9451-B92C9ADB3240}" presName="linear" presStyleCnt="0">
        <dgm:presLayoutVars>
          <dgm:dir/>
          <dgm:animLvl val="lvl"/>
          <dgm:resizeHandles val="exact"/>
        </dgm:presLayoutVars>
      </dgm:prSet>
      <dgm:spPr/>
    </dgm:pt>
    <dgm:pt modelId="{876580CB-5A8E-4E61-8826-CC0BB43A00E3}" type="pres">
      <dgm:prSet presAssocID="{89D10812-A673-4A2E-9404-B24606B5432E}" presName="parentLin" presStyleCnt="0"/>
      <dgm:spPr/>
    </dgm:pt>
    <dgm:pt modelId="{D2C15510-C2C5-412C-B65A-83BBD74CA4B8}" type="pres">
      <dgm:prSet presAssocID="{89D10812-A673-4A2E-9404-B24606B5432E}" presName="parentLeftMargin" presStyleLbl="node1" presStyleIdx="0" presStyleCnt="3"/>
      <dgm:spPr/>
    </dgm:pt>
    <dgm:pt modelId="{B3AC5A59-14B6-4F2E-9D42-E9F577740F72}" type="pres">
      <dgm:prSet presAssocID="{89D10812-A673-4A2E-9404-B24606B543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D73580-C933-45A8-868E-D12A4BFE8F20}" type="pres">
      <dgm:prSet presAssocID="{89D10812-A673-4A2E-9404-B24606B5432E}" presName="negativeSpace" presStyleCnt="0"/>
      <dgm:spPr/>
    </dgm:pt>
    <dgm:pt modelId="{532BA3ED-B9A0-4D9A-A97D-8871ED6B85E3}" type="pres">
      <dgm:prSet presAssocID="{89D10812-A673-4A2E-9404-B24606B5432E}" presName="childText" presStyleLbl="conFgAcc1" presStyleIdx="0" presStyleCnt="3" custLinFactNeighborX="-2173" custLinFactNeighborY="8297">
        <dgm:presLayoutVars>
          <dgm:bulletEnabled val="1"/>
        </dgm:presLayoutVars>
      </dgm:prSet>
      <dgm:spPr/>
    </dgm:pt>
    <dgm:pt modelId="{F58C4C0A-1BF3-465A-B3A1-6D21D9DDDEA0}" type="pres">
      <dgm:prSet presAssocID="{B0A9CC15-0008-49B2-B9E3-63BF66575052}" presName="spaceBetweenRectangles" presStyleCnt="0"/>
      <dgm:spPr/>
    </dgm:pt>
    <dgm:pt modelId="{2D7BB426-087F-44E9-855D-72D07F6D6B96}" type="pres">
      <dgm:prSet presAssocID="{864B8753-5ACD-4BC6-97EE-E7C38F74E934}" presName="parentLin" presStyleCnt="0"/>
      <dgm:spPr/>
    </dgm:pt>
    <dgm:pt modelId="{9F2EE2B6-D749-4EAD-8F83-C146B1C04C9D}" type="pres">
      <dgm:prSet presAssocID="{864B8753-5ACD-4BC6-97EE-E7C38F74E934}" presName="parentLeftMargin" presStyleLbl="node1" presStyleIdx="0" presStyleCnt="3"/>
      <dgm:spPr/>
    </dgm:pt>
    <dgm:pt modelId="{5D1DF000-7E28-4371-AE89-445AE4AADD8F}" type="pres">
      <dgm:prSet presAssocID="{864B8753-5ACD-4BC6-97EE-E7C38F74E9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ED134C-38DB-4F1F-A1E1-06DE1550D2CC}" type="pres">
      <dgm:prSet presAssocID="{864B8753-5ACD-4BC6-97EE-E7C38F74E934}" presName="negativeSpace" presStyleCnt="0"/>
      <dgm:spPr/>
    </dgm:pt>
    <dgm:pt modelId="{BC0A6ED0-44F5-40C0-8894-AACD54BA454A}" type="pres">
      <dgm:prSet presAssocID="{864B8753-5ACD-4BC6-97EE-E7C38F74E934}" presName="childText" presStyleLbl="conFgAcc1" presStyleIdx="1" presStyleCnt="3">
        <dgm:presLayoutVars>
          <dgm:bulletEnabled val="1"/>
        </dgm:presLayoutVars>
      </dgm:prSet>
      <dgm:spPr/>
    </dgm:pt>
    <dgm:pt modelId="{8AC105A7-11B6-403E-BCC5-1665DBD02F06}" type="pres">
      <dgm:prSet presAssocID="{A4479E23-0236-4E3C-A310-CBD5353F9492}" presName="spaceBetweenRectangles" presStyleCnt="0"/>
      <dgm:spPr/>
    </dgm:pt>
    <dgm:pt modelId="{BACAF417-2A92-4777-9C95-7E7999C7C4AE}" type="pres">
      <dgm:prSet presAssocID="{3750E014-E4E9-4B2D-8811-23B6DE6DFB00}" presName="parentLin" presStyleCnt="0"/>
      <dgm:spPr/>
    </dgm:pt>
    <dgm:pt modelId="{D242EC09-F8B0-4296-996E-AE7FE4951C17}" type="pres">
      <dgm:prSet presAssocID="{3750E014-E4E9-4B2D-8811-23B6DE6DFB00}" presName="parentLeftMargin" presStyleLbl="node1" presStyleIdx="1" presStyleCnt="3"/>
      <dgm:spPr/>
    </dgm:pt>
    <dgm:pt modelId="{E3B551AF-B803-451B-BA6B-DA3F91C09C04}" type="pres">
      <dgm:prSet presAssocID="{3750E014-E4E9-4B2D-8811-23B6DE6DFB00}" presName="parentText" presStyleLbl="node1" presStyleIdx="2" presStyleCnt="3" custLinFactNeighborX="20864" custLinFactNeighborY="1208">
        <dgm:presLayoutVars>
          <dgm:chMax val="0"/>
          <dgm:bulletEnabled val="1"/>
        </dgm:presLayoutVars>
      </dgm:prSet>
      <dgm:spPr/>
    </dgm:pt>
    <dgm:pt modelId="{53A63275-AE33-4975-89FB-CADB43C6B36E}" type="pres">
      <dgm:prSet presAssocID="{3750E014-E4E9-4B2D-8811-23B6DE6DFB00}" presName="negativeSpace" presStyleCnt="0"/>
      <dgm:spPr/>
    </dgm:pt>
    <dgm:pt modelId="{F0D1F80C-A5FD-4AD3-9ABF-D7A8BD99ACA2}" type="pres">
      <dgm:prSet presAssocID="{3750E014-E4E9-4B2D-8811-23B6DE6DFB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F59600-60D1-4D83-B131-3F755647D592}" srcId="{D7FA7AA4-BCB1-43EB-9451-B92C9ADB3240}" destId="{89D10812-A673-4A2E-9404-B24606B5432E}" srcOrd="0" destOrd="0" parTransId="{C74B1D7D-1D41-4ED4-B858-FDA3492F48A2}" sibTransId="{B0A9CC15-0008-49B2-B9E3-63BF66575052}"/>
    <dgm:cxn modelId="{E7772B1D-8E31-42B0-B54C-32811185C231}" type="presOf" srcId="{3750E014-E4E9-4B2D-8811-23B6DE6DFB00}" destId="{D242EC09-F8B0-4296-996E-AE7FE4951C17}" srcOrd="0" destOrd="0" presId="urn:microsoft.com/office/officeart/2005/8/layout/list1"/>
    <dgm:cxn modelId="{DF952E1D-AD74-497B-A9B1-814FFA17B365}" type="presOf" srcId="{D7FA7AA4-BCB1-43EB-9451-B92C9ADB3240}" destId="{8D7EC40E-3FA6-4B8A-B652-B8E947AAF930}" srcOrd="0" destOrd="0" presId="urn:microsoft.com/office/officeart/2005/8/layout/list1"/>
    <dgm:cxn modelId="{A2774968-8C1A-4CB1-92A2-928731B0AE13}" srcId="{D7FA7AA4-BCB1-43EB-9451-B92C9ADB3240}" destId="{3750E014-E4E9-4B2D-8811-23B6DE6DFB00}" srcOrd="2" destOrd="0" parTransId="{2E8D3E04-F154-4CED-8D32-5B8FE5C68276}" sibTransId="{BD0CAD06-CF4D-4A24-A7B5-143F7E385D7B}"/>
    <dgm:cxn modelId="{8A1F717A-C3DB-471F-891A-0DF243507720}" type="presOf" srcId="{864B8753-5ACD-4BC6-97EE-E7C38F74E934}" destId="{5D1DF000-7E28-4371-AE89-445AE4AADD8F}" srcOrd="1" destOrd="0" presId="urn:microsoft.com/office/officeart/2005/8/layout/list1"/>
    <dgm:cxn modelId="{0C39BF86-1396-44E0-807A-FC765FADB3BB}" type="presOf" srcId="{864B8753-5ACD-4BC6-97EE-E7C38F74E934}" destId="{9F2EE2B6-D749-4EAD-8F83-C146B1C04C9D}" srcOrd="0" destOrd="0" presId="urn:microsoft.com/office/officeart/2005/8/layout/list1"/>
    <dgm:cxn modelId="{C053EF86-048E-4067-BCD3-0EA8A66424F5}" srcId="{D7FA7AA4-BCB1-43EB-9451-B92C9ADB3240}" destId="{864B8753-5ACD-4BC6-97EE-E7C38F74E934}" srcOrd="1" destOrd="0" parTransId="{6726BE6F-CE81-4864-B2CA-5C4F6053758D}" sibTransId="{A4479E23-0236-4E3C-A310-CBD5353F9492}"/>
    <dgm:cxn modelId="{5BE39BBB-B9F5-4B1E-A554-20AD88222B8D}" type="presOf" srcId="{89D10812-A673-4A2E-9404-B24606B5432E}" destId="{B3AC5A59-14B6-4F2E-9D42-E9F577740F72}" srcOrd="1" destOrd="0" presId="urn:microsoft.com/office/officeart/2005/8/layout/list1"/>
    <dgm:cxn modelId="{0964ACBF-7ABD-478C-9C4C-FCB6BA17773F}" type="presOf" srcId="{3750E014-E4E9-4B2D-8811-23B6DE6DFB00}" destId="{E3B551AF-B803-451B-BA6B-DA3F91C09C04}" srcOrd="1" destOrd="0" presId="urn:microsoft.com/office/officeart/2005/8/layout/list1"/>
    <dgm:cxn modelId="{F7F02ED5-A7EA-49D0-91A2-EC4B6AA29FD5}" type="presOf" srcId="{89D10812-A673-4A2E-9404-B24606B5432E}" destId="{D2C15510-C2C5-412C-B65A-83BBD74CA4B8}" srcOrd="0" destOrd="0" presId="urn:microsoft.com/office/officeart/2005/8/layout/list1"/>
    <dgm:cxn modelId="{3BE6A765-AFE6-4FEF-B9F8-4CF918000B84}" type="presParOf" srcId="{8D7EC40E-3FA6-4B8A-B652-B8E947AAF930}" destId="{876580CB-5A8E-4E61-8826-CC0BB43A00E3}" srcOrd="0" destOrd="0" presId="urn:microsoft.com/office/officeart/2005/8/layout/list1"/>
    <dgm:cxn modelId="{594C1E08-7B11-44A3-8990-5947CFA5C0D7}" type="presParOf" srcId="{876580CB-5A8E-4E61-8826-CC0BB43A00E3}" destId="{D2C15510-C2C5-412C-B65A-83BBD74CA4B8}" srcOrd="0" destOrd="0" presId="urn:microsoft.com/office/officeart/2005/8/layout/list1"/>
    <dgm:cxn modelId="{C37BE124-8661-4BAA-8FC4-6E1264CCFED9}" type="presParOf" srcId="{876580CB-5A8E-4E61-8826-CC0BB43A00E3}" destId="{B3AC5A59-14B6-4F2E-9D42-E9F577740F72}" srcOrd="1" destOrd="0" presId="urn:microsoft.com/office/officeart/2005/8/layout/list1"/>
    <dgm:cxn modelId="{E74A964B-420F-4F7E-BF37-B5AE84CC4E3C}" type="presParOf" srcId="{8D7EC40E-3FA6-4B8A-B652-B8E947AAF930}" destId="{0BD73580-C933-45A8-868E-D12A4BFE8F20}" srcOrd="1" destOrd="0" presId="urn:microsoft.com/office/officeart/2005/8/layout/list1"/>
    <dgm:cxn modelId="{7C965766-26CE-41E5-AFAA-5D10FC556553}" type="presParOf" srcId="{8D7EC40E-3FA6-4B8A-B652-B8E947AAF930}" destId="{532BA3ED-B9A0-4D9A-A97D-8871ED6B85E3}" srcOrd="2" destOrd="0" presId="urn:microsoft.com/office/officeart/2005/8/layout/list1"/>
    <dgm:cxn modelId="{D819B976-E87E-4372-AC61-A80E6C94D294}" type="presParOf" srcId="{8D7EC40E-3FA6-4B8A-B652-B8E947AAF930}" destId="{F58C4C0A-1BF3-465A-B3A1-6D21D9DDDEA0}" srcOrd="3" destOrd="0" presId="urn:microsoft.com/office/officeart/2005/8/layout/list1"/>
    <dgm:cxn modelId="{1668D3F2-F37D-4543-89DF-5C435E7D45C0}" type="presParOf" srcId="{8D7EC40E-3FA6-4B8A-B652-B8E947AAF930}" destId="{2D7BB426-087F-44E9-855D-72D07F6D6B96}" srcOrd="4" destOrd="0" presId="urn:microsoft.com/office/officeart/2005/8/layout/list1"/>
    <dgm:cxn modelId="{A1F732FE-3314-4EF1-ACDA-1A39A6013A9D}" type="presParOf" srcId="{2D7BB426-087F-44E9-855D-72D07F6D6B96}" destId="{9F2EE2B6-D749-4EAD-8F83-C146B1C04C9D}" srcOrd="0" destOrd="0" presId="urn:microsoft.com/office/officeart/2005/8/layout/list1"/>
    <dgm:cxn modelId="{6A9491B7-63D1-4C8E-9AC9-0298BC2BDD2C}" type="presParOf" srcId="{2D7BB426-087F-44E9-855D-72D07F6D6B96}" destId="{5D1DF000-7E28-4371-AE89-445AE4AADD8F}" srcOrd="1" destOrd="0" presId="urn:microsoft.com/office/officeart/2005/8/layout/list1"/>
    <dgm:cxn modelId="{6F1EDECC-AAD9-47C0-B901-27BCF88F314B}" type="presParOf" srcId="{8D7EC40E-3FA6-4B8A-B652-B8E947AAF930}" destId="{03ED134C-38DB-4F1F-A1E1-06DE1550D2CC}" srcOrd="5" destOrd="0" presId="urn:microsoft.com/office/officeart/2005/8/layout/list1"/>
    <dgm:cxn modelId="{0AAE3DAD-8FAC-4FB0-8292-BCB200DF17DC}" type="presParOf" srcId="{8D7EC40E-3FA6-4B8A-B652-B8E947AAF930}" destId="{BC0A6ED0-44F5-40C0-8894-AACD54BA454A}" srcOrd="6" destOrd="0" presId="urn:microsoft.com/office/officeart/2005/8/layout/list1"/>
    <dgm:cxn modelId="{22ECB063-3480-4583-8DB8-B37CCFBD658B}" type="presParOf" srcId="{8D7EC40E-3FA6-4B8A-B652-B8E947AAF930}" destId="{8AC105A7-11B6-403E-BCC5-1665DBD02F06}" srcOrd="7" destOrd="0" presId="urn:microsoft.com/office/officeart/2005/8/layout/list1"/>
    <dgm:cxn modelId="{B54CF10C-2B72-4639-9D86-25F3F080F6C4}" type="presParOf" srcId="{8D7EC40E-3FA6-4B8A-B652-B8E947AAF930}" destId="{BACAF417-2A92-4777-9C95-7E7999C7C4AE}" srcOrd="8" destOrd="0" presId="urn:microsoft.com/office/officeart/2005/8/layout/list1"/>
    <dgm:cxn modelId="{9EFC50A7-171A-43AC-B891-8C211CA414DD}" type="presParOf" srcId="{BACAF417-2A92-4777-9C95-7E7999C7C4AE}" destId="{D242EC09-F8B0-4296-996E-AE7FE4951C17}" srcOrd="0" destOrd="0" presId="urn:microsoft.com/office/officeart/2005/8/layout/list1"/>
    <dgm:cxn modelId="{1C4089F3-9816-48A5-931E-0B6C36CE4FDE}" type="presParOf" srcId="{BACAF417-2A92-4777-9C95-7E7999C7C4AE}" destId="{E3B551AF-B803-451B-BA6B-DA3F91C09C04}" srcOrd="1" destOrd="0" presId="urn:microsoft.com/office/officeart/2005/8/layout/list1"/>
    <dgm:cxn modelId="{8CC16F81-6DCE-48FB-969E-18CC3E180B15}" type="presParOf" srcId="{8D7EC40E-3FA6-4B8A-B652-B8E947AAF930}" destId="{53A63275-AE33-4975-89FB-CADB43C6B36E}" srcOrd="9" destOrd="0" presId="urn:microsoft.com/office/officeart/2005/8/layout/list1"/>
    <dgm:cxn modelId="{FD64A152-AB47-44E4-8479-302469E72ABF}" type="presParOf" srcId="{8D7EC40E-3FA6-4B8A-B652-B8E947AAF930}" destId="{F0D1F80C-A5FD-4AD3-9ABF-D7A8BD99AC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A7AA4-BCB1-43EB-9451-B92C9ADB3240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9D10812-A673-4A2E-9404-B24606B5432E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2025 год – 22,5</a:t>
          </a:r>
        </a:p>
      </dgm:t>
    </dgm:pt>
    <dgm:pt modelId="{C74B1D7D-1D41-4ED4-B858-FDA3492F48A2}" type="parTrans" cxnId="{A6F59600-60D1-4D83-B131-3F755647D592}">
      <dgm:prSet/>
      <dgm:spPr/>
      <dgm:t>
        <a:bodyPr/>
        <a:lstStyle/>
        <a:p>
          <a:endParaRPr lang="ru-RU"/>
        </a:p>
      </dgm:t>
    </dgm:pt>
    <dgm:pt modelId="{B0A9CC15-0008-49B2-B9E3-63BF66575052}" type="sibTrans" cxnId="{A6F59600-60D1-4D83-B131-3F755647D592}">
      <dgm:prSet/>
      <dgm:spPr/>
      <dgm:t>
        <a:bodyPr/>
        <a:lstStyle/>
        <a:p>
          <a:endParaRPr lang="ru-RU"/>
        </a:p>
      </dgm:t>
    </dgm:pt>
    <dgm:pt modelId="{864B8753-5ACD-4BC6-97EE-E7C38F74E934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2026 год – 24,2</a:t>
          </a:r>
        </a:p>
      </dgm:t>
    </dgm:pt>
    <dgm:pt modelId="{6726BE6F-CE81-4864-B2CA-5C4F6053758D}" type="parTrans" cxnId="{C053EF86-048E-4067-BCD3-0EA8A66424F5}">
      <dgm:prSet/>
      <dgm:spPr/>
      <dgm:t>
        <a:bodyPr/>
        <a:lstStyle/>
        <a:p>
          <a:endParaRPr lang="ru-RU"/>
        </a:p>
      </dgm:t>
    </dgm:pt>
    <dgm:pt modelId="{A4479E23-0236-4E3C-A310-CBD5353F9492}" type="sibTrans" cxnId="{C053EF86-048E-4067-BCD3-0EA8A66424F5}">
      <dgm:prSet/>
      <dgm:spPr/>
      <dgm:t>
        <a:bodyPr/>
        <a:lstStyle/>
        <a:p>
          <a:endParaRPr lang="ru-RU"/>
        </a:p>
      </dgm:t>
    </dgm:pt>
    <dgm:pt modelId="{3750E014-E4E9-4B2D-8811-23B6DE6DFB00}">
      <dgm:prSet custT="1"/>
      <dgm:spPr/>
      <dgm:t>
        <a:bodyPr/>
        <a:lstStyle/>
        <a:p>
          <a:r>
            <a:rPr lang="ru-RU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год – 25,0</a:t>
          </a:r>
          <a:endParaRPr lang="ru-RU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8D3E04-F154-4CED-8D32-5B8FE5C68276}" type="parTrans" cxnId="{A2774968-8C1A-4CB1-92A2-928731B0AE13}">
      <dgm:prSet/>
      <dgm:spPr/>
      <dgm:t>
        <a:bodyPr/>
        <a:lstStyle/>
        <a:p>
          <a:endParaRPr lang="ru-RU"/>
        </a:p>
      </dgm:t>
    </dgm:pt>
    <dgm:pt modelId="{BD0CAD06-CF4D-4A24-A7B5-143F7E385D7B}" type="sibTrans" cxnId="{A2774968-8C1A-4CB1-92A2-928731B0AE13}">
      <dgm:prSet/>
      <dgm:spPr/>
      <dgm:t>
        <a:bodyPr/>
        <a:lstStyle/>
        <a:p>
          <a:endParaRPr lang="ru-RU"/>
        </a:p>
      </dgm:t>
    </dgm:pt>
    <dgm:pt modelId="{8D7EC40E-3FA6-4B8A-B652-B8E947AAF930}" type="pres">
      <dgm:prSet presAssocID="{D7FA7AA4-BCB1-43EB-9451-B92C9ADB3240}" presName="linear" presStyleCnt="0">
        <dgm:presLayoutVars>
          <dgm:dir/>
          <dgm:animLvl val="lvl"/>
          <dgm:resizeHandles val="exact"/>
        </dgm:presLayoutVars>
      </dgm:prSet>
      <dgm:spPr/>
    </dgm:pt>
    <dgm:pt modelId="{876580CB-5A8E-4E61-8826-CC0BB43A00E3}" type="pres">
      <dgm:prSet presAssocID="{89D10812-A673-4A2E-9404-B24606B5432E}" presName="parentLin" presStyleCnt="0"/>
      <dgm:spPr/>
    </dgm:pt>
    <dgm:pt modelId="{D2C15510-C2C5-412C-B65A-83BBD74CA4B8}" type="pres">
      <dgm:prSet presAssocID="{89D10812-A673-4A2E-9404-B24606B5432E}" presName="parentLeftMargin" presStyleLbl="node1" presStyleIdx="0" presStyleCnt="3"/>
      <dgm:spPr/>
    </dgm:pt>
    <dgm:pt modelId="{B3AC5A59-14B6-4F2E-9D42-E9F577740F72}" type="pres">
      <dgm:prSet presAssocID="{89D10812-A673-4A2E-9404-B24606B543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D73580-C933-45A8-868E-D12A4BFE8F20}" type="pres">
      <dgm:prSet presAssocID="{89D10812-A673-4A2E-9404-B24606B5432E}" presName="negativeSpace" presStyleCnt="0"/>
      <dgm:spPr/>
    </dgm:pt>
    <dgm:pt modelId="{532BA3ED-B9A0-4D9A-A97D-8871ED6B85E3}" type="pres">
      <dgm:prSet presAssocID="{89D10812-A673-4A2E-9404-B24606B5432E}" presName="childText" presStyleLbl="conFgAcc1" presStyleIdx="0" presStyleCnt="3" custLinFactNeighborX="-284" custLinFactNeighborY="38127">
        <dgm:presLayoutVars>
          <dgm:bulletEnabled val="1"/>
        </dgm:presLayoutVars>
      </dgm:prSet>
      <dgm:spPr/>
    </dgm:pt>
    <dgm:pt modelId="{F58C4C0A-1BF3-465A-B3A1-6D21D9DDDEA0}" type="pres">
      <dgm:prSet presAssocID="{B0A9CC15-0008-49B2-B9E3-63BF66575052}" presName="spaceBetweenRectangles" presStyleCnt="0"/>
      <dgm:spPr/>
    </dgm:pt>
    <dgm:pt modelId="{2D7BB426-087F-44E9-855D-72D07F6D6B96}" type="pres">
      <dgm:prSet presAssocID="{864B8753-5ACD-4BC6-97EE-E7C38F74E934}" presName="parentLin" presStyleCnt="0"/>
      <dgm:spPr/>
    </dgm:pt>
    <dgm:pt modelId="{9F2EE2B6-D749-4EAD-8F83-C146B1C04C9D}" type="pres">
      <dgm:prSet presAssocID="{864B8753-5ACD-4BC6-97EE-E7C38F74E934}" presName="parentLeftMargin" presStyleLbl="node1" presStyleIdx="0" presStyleCnt="3"/>
      <dgm:spPr/>
    </dgm:pt>
    <dgm:pt modelId="{5D1DF000-7E28-4371-AE89-445AE4AADD8F}" type="pres">
      <dgm:prSet presAssocID="{864B8753-5ACD-4BC6-97EE-E7C38F74E9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ED134C-38DB-4F1F-A1E1-06DE1550D2CC}" type="pres">
      <dgm:prSet presAssocID="{864B8753-5ACD-4BC6-97EE-E7C38F74E934}" presName="negativeSpace" presStyleCnt="0"/>
      <dgm:spPr/>
    </dgm:pt>
    <dgm:pt modelId="{BC0A6ED0-44F5-40C0-8894-AACD54BA454A}" type="pres">
      <dgm:prSet presAssocID="{864B8753-5ACD-4BC6-97EE-E7C38F74E934}" presName="childText" presStyleLbl="conFgAcc1" presStyleIdx="1" presStyleCnt="3">
        <dgm:presLayoutVars>
          <dgm:bulletEnabled val="1"/>
        </dgm:presLayoutVars>
      </dgm:prSet>
      <dgm:spPr/>
    </dgm:pt>
    <dgm:pt modelId="{8AC105A7-11B6-403E-BCC5-1665DBD02F06}" type="pres">
      <dgm:prSet presAssocID="{A4479E23-0236-4E3C-A310-CBD5353F9492}" presName="spaceBetweenRectangles" presStyleCnt="0"/>
      <dgm:spPr/>
    </dgm:pt>
    <dgm:pt modelId="{BACAF417-2A92-4777-9C95-7E7999C7C4AE}" type="pres">
      <dgm:prSet presAssocID="{3750E014-E4E9-4B2D-8811-23B6DE6DFB00}" presName="parentLin" presStyleCnt="0"/>
      <dgm:spPr/>
    </dgm:pt>
    <dgm:pt modelId="{D242EC09-F8B0-4296-996E-AE7FE4951C17}" type="pres">
      <dgm:prSet presAssocID="{3750E014-E4E9-4B2D-8811-23B6DE6DFB00}" presName="parentLeftMargin" presStyleLbl="node1" presStyleIdx="1" presStyleCnt="3"/>
      <dgm:spPr/>
    </dgm:pt>
    <dgm:pt modelId="{E3B551AF-B803-451B-BA6B-DA3F91C09C04}" type="pres">
      <dgm:prSet presAssocID="{3750E014-E4E9-4B2D-8811-23B6DE6DFB00}" presName="parentText" presStyleLbl="node1" presStyleIdx="2" presStyleCnt="3" custLinFactNeighborX="20864" custLinFactNeighborY="1208">
        <dgm:presLayoutVars>
          <dgm:chMax val="0"/>
          <dgm:bulletEnabled val="1"/>
        </dgm:presLayoutVars>
      </dgm:prSet>
      <dgm:spPr/>
    </dgm:pt>
    <dgm:pt modelId="{53A63275-AE33-4975-89FB-CADB43C6B36E}" type="pres">
      <dgm:prSet presAssocID="{3750E014-E4E9-4B2D-8811-23B6DE6DFB00}" presName="negativeSpace" presStyleCnt="0"/>
      <dgm:spPr/>
    </dgm:pt>
    <dgm:pt modelId="{F0D1F80C-A5FD-4AD3-9ABF-D7A8BD99ACA2}" type="pres">
      <dgm:prSet presAssocID="{3750E014-E4E9-4B2D-8811-23B6DE6DFB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F59600-60D1-4D83-B131-3F755647D592}" srcId="{D7FA7AA4-BCB1-43EB-9451-B92C9ADB3240}" destId="{89D10812-A673-4A2E-9404-B24606B5432E}" srcOrd="0" destOrd="0" parTransId="{C74B1D7D-1D41-4ED4-B858-FDA3492F48A2}" sibTransId="{B0A9CC15-0008-49B2-B9E3-63BF66575052}"/>
    <dgm:cxn modelId="{E7772B1D-8E31-42B0-B54C-32811185C231}" type="presOf" srcId="{3750E014-E4E9-4B2D-8811-23B6DE6DFB00}" destId="{D242EC09-F8B0-4296-996E-AE7FE4951C17}" srcOrd="0" destOrd="0" presId="urn:microsoft.com/office/officeart/2005/8/layout/list1"/>
    <dgm:cxn modelId="{DF952E1D-AD74-497B-A9B1-814FFA17B365}" type="presOf" srcId="{D7FA7AA4-BCB1-43EB-9451-B92C9ADB3240}" destId="{8D7EC40E-3FA6-4B8A-B652-B8E947AAF930}" srcOrd="0" destOrd="0" presId="urn:microsoft.com/office/officeart/2005/8/layout/list1"/>
    <dgm:cxn modelId="{A2774968-8C1A-4CB1-92A2-928731B0AE13}" srcId="{D7FA7AA4-BCB1-43EB-9451-B92C9ADB3240}" destId="{3750E014-E4E9-4B2D-8811-23B6DE6DFB00}" srcOrd="2" destOrd="0" parTransId="{2E8D3E04-F154-4CED-8D32-5B8FE5C68276}" sibTransId="{BD0CAD06-CF4D-4A24-A7B5-143F7E385D7B}"/>
    <dgm:cxn modelId="{8A1F717A-C3DB-471F-891A-0DF243507720}" type="presOf" srcId="{864B8753-5ACD-4BC6-97EE-E7C38F74E934}" destId="{5D1DF000-7E28-4371-AE89-445AE4AADD8F}" srcOrd="1" destOrd="0" presId="urn:microsoft.com/office/officeart/2005/8/layout/list1"/>
    <dgm:cxn modelId="{0C39BF86-1396-44E0-807A-FC765FADB3BB}" type="presOf" srcId="{864B8753-5ACD-4BC6-97EE-E7C38F74E934}" destId="{9F2EE2B6-D749-4EAD-8F83-C146B1C04C9D}" srcOrd="0" destOrd="0" presId="urn:microsoft.com/office/officeart/2005/8/layout/list1"/>
    <dgm:cxn modelId="{C053EF86-048E-4067-BCD3-0EA8A66424F5}" srcId="{D7FA7AA4-BCB1-43EB-9451-B92C9ADB3240}" destId="{864B8753-5ACD-4BC6-97EE-E7C38F74E934}" srcOrd="1" destOrd="0" parTransId="{6726BE6F-CE81-4864-B2CA-5C4F6053758D}" sibTransId="{A4479E23-0236-4E3C-A310-CBD5353F9492}"/>
    <dgm:cxn modelId="{5BE39BBB-B9F5-4B1E-A554-20AD88222B8D}" type="presOf" srcId="{89D10812-A673-4A2E-9404-B24606B5432E}" destId="{B3AC5A59-14B6-4F2E-9D42-E9F577740F72}" srcOrd="1" destOrd="0" presId="urn:microsoft.com/office/officeart/2005/8/layout/list1"/>
    <dgm:cxn modelId="{0964ACBF-7ABD-478C-9C4C-FCB6BA17773F}" type="presOf" srcId="{3750E014-E4E9-4B2D-8811-23B6DE6DFB00}" destId="{E3B551AF-B803-451B-BA6B-DA3F91C09C04}" srcOrd="1" destOrd="0" presId="urn:microsoft.com/office/officeart/2005/8/layout/list1"/>
    <dgm:cxn modelId="{F7F02ED5-A7EA-49D0-91A2-EC4B6AA29FD5}" type="presOf" srcId="{89D10812-A673-4A2E-9404-B24606B5432E}" destId="{D2C15510-C2C5-412C-B65A-83BBD74CA4B8}" srcOrd="0" destOrd="0" presId="urn:microsoft.com/office/officeart/2005/8/layout/list1"/>
    <dgm:cxn modelId="{3BE6A765-AFE6-4FEF-B9F8-4CF918000B84}" type="presParOf" srcId="{8D7EC40E-3FA6-4B8A-B652-B8E947AAF930}" destId="{876580CB-5A8E-4E61-8826-CC0BB43A00E3}" srcOrd="0" destOrd="0" presId="urn:microsoft.com/office/officeart/2005/8/layout/list1"/>
    <dgm:cxn modelId="{594C1E08-7B11-44A3-8990-5947CFA5C0D7}" type="presParOf" srcId="{876580CB-5A8E-4E61-8826-CC0BB43A00E3}" destId="{D2C15510-C2C5-412C-B65A-83BBD74CA4B8}" srcOrd="0" destOrd="0" presId="urn:microsoft.com/office/officeart/2005/8/layout/list1"/>
    <dgm:cxn modelId="{C37BE124-8661-4BAA-8FC4-6E1264CCFED9}" type="presParOf" srcId="{876580CB-5A8E-4E61-8826-CC0BB43A00E3}" destId="{B3AC5A59-14B6-4F2E-9D42-E9F577740F72}" srcOrd="1" destOrd="0" presId="urn:microsoft.com/office/officeart/2005/8/layout/list1"/>
    <dgm:cxn modelId="{E74A964B-420F-4F7E-BF37-B5AE84CC4E3C}" type="presParOf" srcId="{8D7EC40E-3FA6-4B8A-B652-B8E947AAF930}" destId="{0BD73580-C933-45A8-868E-D12A4BFE8F20}" srcOrd="1" destOrd="0" presId="urn:microsoft.com/office/officeart/2005/8/layout/list1"/>
    <dgm:cxn modelId="{7C965766-26CE-41E5-AFAA-5D10FC556553}" type="presParOf" srcId="{8D7EC40E-3FA6-4B8A-B652-B8E947AAF930}" destId="{532BA3ED-B9A0-4D9A-A97D-8871ED6B85E3}" srcOrd="2" destOrd="0" presId="urn:microsoft.com/office/officeart/2005/8/layout/list1"/>
    <dgm:cxn modelId="{D819B976-E87E-4372-AC61-A80E6C94D294}" type="presParOf" srcId="{8D7EC40E-3FA6-4B8A-B652-B8E947AAF930}" destId="{F58C4C0A-1BF3-465A-B3A1-6D21D9DDDEA0}" srcOrd="3" destOrd="0" presId="urn:microsoft.com/office/officeart/2005/8/layout/list1"/>
    <dgm:cxn modelId="{1668D3F2-F37D-4543-89DF-5C435E7D45C0}" type="presParOf" srcId="{8D7EC40E-3FA6-4B8A-B652-B8E947AAF930}" destId="{2D7BB426-087F-44E9-855D-72D07F6D6B96}" srcOrd="4" destOrd="0" presId="urn:microsoft.com/office/officeart/2005/8/layout/list1"/>
    <dgm:cxn modelId="{A1F732FE-3314-4EF1-ACDA-1A39A6013A9D}" type="presParOf" srcId="{2D7BB426-087F-44E9-855D-72D07F6D6B96}" destId="{9F2EE2B6-D749-4EAD-8F83-C146B1C04C9D}" srcOrd="0" destOrd="0" presId="urn:microsoft.com/office/officeart/2005/8/layout/list1"/>
    <dgm:cxn modelId="{6A9491B7-63D1-4C8E-9AC9-0298BC2BDD2C}" type="presParOf" srcId="{2D7BB426-087F-44E9-855D-72D07F6D6B96}" destId="{5D1DF000-7E28-4371-AE89-445AE4AADD8F}" srcOrd="1" destOrd="0" presId="urn:microsoft.com/office/officeart/2005/8/layout/list1"/>
    <dgm:cxn modelId="{6F1EDECC-AAD9-47C0-B901-27BCF88F314B}" type="presParOf" srcId="{8D7EC40E-3FA6-4B8A-B652-B8E947AAF930}" destId="{03ED134C-38DB-4F1F-A1E1-06DE1550D2CC}" srcOrd="5" destOrd="0" presId="urn:microsoft.com/office/officeart/2005/8/layout/list1"/>
    <dgm:cxn modelId="{0AAE3DAD-8FAC-4FB0-8292-BCB200DF17DC}" type="presParOf" srcId="{8D7EC40E-3FA6-4B8A-B652-B8E947AAF930}" destId="{BC0A6ED0-44F5-40C0-8894-AACD54BA454A}" srcOrd="6" destOrd="0" presId="urn:microsoft.com/office/officeart/2005/8/layout/list1"/>
    <dgm:cxn modelId="{22ECB063-3480-4583-8DB8-B37CCFBD658B}" type="presParOf" srcId="{8D7EC40E-3FA6-4B8A-B652-B8E947AAF930}" destId="{8AC105A7-11B6-403E-BCC5-1665DBD02F06}" srcOrd="7" destOrd="0" presId="urn:microsoft.com/office/officeart/2005/8/layout/list1"/>
    <dgm:cxn modelId="{B54CF10C-2B72-4639-9D86-25F3F080F6C4}" type="presParOf" srcId="{8D7EC40E-3FA6-4B8A-B652-B8E947AAF930}" destId="{BACAF417-2A92-4777-9C95-7E7999C7C4AE}" srcOrd="8" destOrd="0" presId="urn:microsoft.com/office/officeart/2005/8/layout/list1"/>
    <dgm:cxn modelId="{9EFC50A7-171A-43AC-B891-8C211CA414DD}" type="presParOf" srcId="{BACAF417-2A92-4777-9C95-7E7999C7C4AE}" destId="{D242EC09-F8B0-4296-996E-AE7FE4951C17}" srcOrd="0" destOrd="0" presId="urn:microsoft.com/office/officeart/2005/8/layout/list1"/>
    <dgm:cxn modelId="{1C4089F3-9816-48A5-931E-0B6C36CE4FDE}" type="presParOf" srcId="{BACAF417-2A92-4777-9C95-7E7999C7C4AE}" destId="{E3B551AF-B803-451B-BA6B-DA3F91C09C04}" srcOrd="1" destOrd="0" presId="urn:microsoft.com/office/officeart/2005/8/layout/list1"/>
    <dgm:cxn modelId="{8CC16F81-6DCE-48FB-969E-18CC3E180B15}" type="presParOf" srcId="{8D7EC40E-3FA6-4B8A-B652-B8E947AAF930}" destId="{53A63275-AE33-4975-89FB-CADB43C6B36E}" srcOrd="9" destOrd="0" presId="urn:microsoft.com/office/officeart/2005/8/layout/list1"/>
    <dgm:cxn modelId="{FD64A152-AB47-44E4-8479-302469E72ABF}" type="presParOf" srcId="{8D7EC40E-3FA6-4B8A-B652-B8E947AAF930}" destId="{F0D1F80C-A5FD-4AD3-9ABF-D7A8BD99AC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6BCC93-828F-4D62-9C21-8011B3E2B5FF}" type="doc">
      <dgm:prSet loTypeId="urn:microsoft.com/office/officeart/2005/8/layout/pyramid2" loCatId="list" qsTypeId="urn:microsoft.com/office/officeart/2005/8/quickstyle/3d7" qsCatId="3D" csTypeId="urn:microsoft.com/office/officeart/2005/8/colors/accent5_5" csCatId="accent5" phldr="1"/>
      <dgm:spPr/>
    </dgm:pt>
    <dgm:pt modelId="{5F42D920-BB61-4BEC-989B-890C976A8933}">
      <dgm:prSet phldrT="[Текст]" custT="1"/>
      <dgm:spPr/>
      <dgm:t>
        <a:bodyPr/>
        <a:lstStyle/>
        <a:p>
          <a:r>
            <a:rPr lang="ru-RU" sz="2000" dirty="0"/>
            <a:t>2025 год = 1,5 млн. рублей </a:t>
          </a:r>
        </a:p>
      </dgm:t>
    </dgm:pt>
    <dgm:pt modelId="{C5DB24F8-6B69-4055-AD75-28606DAD7525}" type="parTrans" cxnId="{77111CA0-323D-48C2-85AD-04025EB088FE}">
      <dgm:prSet/>
      <dgm:spPr/>
      <dgm:t>
        <a:bodyPr/>
        <a:lstStyle/>
        <a:p>
          <a:endParaRPr lang="ru-RU"/>
        </a:p>
      </dgm:t>
    </dgm:pt>
    <dgm:pt modelId="{64ED356D-37A1-4443-82C5-B1BB491E46A5}" type="sibTrans" cxnId="{77111CA0-323D-48C2-85AD-04025EB088FE}">
      <dgm:prSet/>
      <dgm:spPr/>
      <dgm:t>
        <a:bodyPr/>
        <a:lstStyle/>
        <a:p>
          <a:endParaRPr lang="ru-RU"/>
        </a:p>
      </dgm:t>
    </dgm:pt>
    <dgm:pt modelId="{5A37B531-3671-4191-B02F-1F9625EE1796}">
      <dgm:prSet phldrT="[Текст]" custT="1"/>
      <dgm:spPr/>
      <dgm:t>
        <a:bodyPr/>
        <a:lstStyle/>
        <a:p>
          <a:r>
            <a:rPr lang="ru-RU" sz="2000" dirty="0"/>
            <a:t>2026 год = 0,0 млн. рублей</a:t>
          </a:r>
        </a:p>
      </dgm:t>
    </dgm:pt>
    <dgm:pt modelId="{B5CFE0C1-8188-45A6-ACE6-D12677B00F82}" type="parTrans" cxnId="{D58A41F7-67C3-4125-B680-5D7295E44CB6}">
      <dgm:prSet/>
      <dgm:spPr/>
      <dgm:t>
        <a:bodyPr/>
        <a:lstStyle/>
        <a:p>
          <a:endParaRPr lang="ru-RU"/>
        </a:p>
      </dgm:t>
    </dgm:pt>
    <dgm:pt modelId="{1ADD2752-F189-4E70-895A-99C8A3726780}" type="sibTrans" cxnId="{D58A41F7-67C3-4125-B680-5D7295E44CB6}">
      <dgm:prSet/>
      <dgm:spPr/>
      <dgm:t>
        <a:bodyPr/>
        <a:lstStyle/>
        <a:p>
          <a:endParaRPr lang="ru-RU"/>
        </a:p>
      </dgm:t>
    </dgm:pt>
    <dgm:pt modelId="{DAECECAA-6A4D-4C0D-A935-9E5E5853FEFA}">
      <dgm:prSet phldrT="[Текст]" custT="1"/>
      <dgm:spPr/>
      <dgm:t>
        <a:bodyPr/>
        <a:lstStyle/>
        <a:p>
          <a:r>
            <a:rPr lang="ru-RU" sz="2000" dirty="0"/>
            <a:t>2027 год = 0,0 млн. рублей</a:t>
          </a:r>
        </a:p>
      </dgm:t>
    </dgm:pt>
    <dgm:pt modelId="{FD7164DD-865E-499D-B9AB-10492DE550CA}" type="parTrans" cxnId="{D0A036CD-5A5F-411B-BDC1-BCE056EE1111}">
      <dgm:prSet/>
      <dgm:spPr/>
      <dgm:t>
        <a:bodyPr/>
        <a:lstStyle/>
        <a:p>
          <a:endParaRPr lang="ru-RU"/>
        </a:p>
      </dgm:t>
    </dgm:pt>
    <dgm:pt modelId="{F63624C5-BC2C-442A-8407-71319642AA32}" type="sibTrans" cxnId="{D0A036CD-5A5F-411B-BDC1-BCE056EE1111}">
      <dgm:prSet/>
      <dgm:spPr/>
      <dgm:t>
        <a:bodyPr/>
        <a:lstStyle/>
        <a:p>
          <a:endParaRPr lang="ru-RU"/>
        </a:p>
      </dgm:t>
    </dgm:pt>
    <dgm:pt modelId="{D052FDF9-7765-4004-9776-3E04101B3F85}" type="pres">
      <dgm:prSet presAssocID="{886BCC93-828F-4D62-9C21-8011B3E2B5FF}" presName="compositeShape" presStyleCnt="0">
        <dgm:presLayoutVars>
          <dgm:dir/>
          <dgm:resizeHandles/>
        </dgm:presLayoutVars>
      </dgm:prSet>
      <dgm:spPr/>
    </dgm:pt>
    <dgm:pt modelId="{B0EC6871-E835-4E50-97C3-F0D381886BC4}" type="pres">
      <dgm:prSet presAssocID="{886BCC93-828F-4D62-9C21-8011B3E2B5FF}" presName="pyramid" presStyleLbl="node1" presStyleIdx="0" presStyleCnt="1"/>
      <dgm:spPr/>
    </dgm:pt>
    <dgm:pt modelId="{2B258D61-72E2-4C43-9869-325FCD42814D}" type="pres">
      <dgm:prSet presAssocID="{886BCC93-828F-4D62-9C21-8011B3E2B5FF}" presName="theList" presStyleCnt="0"/>
      <dgm:spPr/>
    </dgm:pt>
    <dgm:pt modelId="{A908FB25-0C2E-4BFC-812F-BA462842B7CD}" type="pres">
      <dgm:prSet presAssocID="{5F42D920-BB61-4BEC-989B-890C976A8933}" presName="aNode" presStyleLbl="fgAcc1" presStyleIdx="0" presStyleCnt="3" custScaleX="174351">
        <dgm:presLayoutVars>
          <dgm:bulletEnabled val="1"/>
        </dgm:presLayoutVars>
      </dgm:prSet>
      <dgm:spPr/>
    </dgm:pt>
    <dgm:pt modelId="{61884267-9F56-4CA1-98B2-CF79D74C4BD4}" type="pres">
      <dgm:prSet presAssocID="{5F42D920-BB61-4BEC-989B-890C976A8933}" presName="aSpace" presStyleCnt="0"/>
      <dgm:spPr/>
    </dgm:pt>
    <dgm:pt modelId="{83480C7C-0DA4-45FA-A2EE-9D173C41D7AF}" type="pres">
      <dgm:prSet presAssocID="{5A37B531-3671-4191-B02F-1F9625EE1796}" presName="aNode" presStyleLbl="fgAcc1" presStyleIdx="1" presStyleCnt="3" custScaleX="174351">
        <dgm:presLayoutVars>
          <dgm:bulletEnabled val="1"/>
        </dgm:presLayoutVars>
      </dgm:prSet>
      <dgm:spPr/>
    </dgm:pt>
    <dgm:pt modelId="{93BB30AE-C0AD-4243-A91A-493A1967297C}" type="pres">
      <dgm:prSet presAssocID="{5A37B531-3671-4191-B02F-1F9625EE1796}" presName="aSpace" presStyleCnt="0"/>
      <dgm:spPr/>
    </dgm:pt>
    <dgm:pt modelId="{2FF0DEB8-BB8E-49EA-93B4-257C5AA28F44}" type="pres">
      <dgm:prSet presAssocID="{DAECECAA-6A4D-4C0D-A935-9E5E5853FEFA}" presName="aNode" presStyleLbl="fgAcc1" presStyleIdx="2" presStyleCnt="3" custScaleX="174351">
        <dgm:presLayoutVars>
          <dgm:bulletEnabled val="1"/>
        </dgm:presLayoutVars>
      </dgm:prSet>
      <dgm:spPr/>
    </dgm:pt>
    <dgm:pt modelId="{3D36E7B6-7991-43EE-AA64-6A7E35401413}" type="pres">
      <dgm:prSet presAssocID="{DAECECAA-6A4D-4C0D-A935-9E5E5853FEFA}" presName="aSpace" presStyleCnt="0"/>
      <dgm:spPr/>
    </dgm:pt>
  </dgm:ptLst>
  <dgm:cxnLst>
    <dgm:cxn modelId="{DA38E115-C5AA-448C-AC5E-0A6844007EAF}" type="presOf" srcId="{5A37B531-3671-4191-B02F-1F9625EE1796}" destId="{83480C7C-0DA4-45FA-A2EE-9D173C41D7AF}" srcOrd="0" destOrd="0" presId="urn:microsoft.com/office/officeart/2005/8/layout/pyramid2"/>
    <dgm:cxn modelId="{F33F3861-98E2-404D-86FE-41D4139EECFE}" type="presOf" srcId="{886BCC93-828F-4D62-9C21-8011B3E2B5FF}" destId="{D052FDF9-7765-4004-9776-3E04101B3F85}" srcOrd="0" destOrd="0" presId="urn:microsoft.com/office/officeart/2005/8/layout/pyramid2"/>
    <dgm:cxn modelId="{42B38F49-9250-467B-982A-6431FC5E4838}" type="presOf" srcId="{5F42D920-BB61-4BEC-989B-890C976A8933}" destId="{A908FB25-0C2E-4BFC-812F-BA462842B7CD}" srcOrd="0" destOrd="0" presId="urn:microsoft.com/office/officeart/2005/8/layout/pyramid2"/>
    <dgm:cxn modelId="{77111CA0-323D-48C2-85AD-04025EB088FE}" srcId="{886BCC93-828F-4D62-9C21-8011B3E2B5FF}" destId="{5F42D920-BB61-4BEC-989B-890C976A8933}" srcOrd="0" destOrd="0" parTransId="{C5DB24F8-6B69-4055-AD75-28606DAD7525}" sibTransId="{64ED356D-37A1-4443-82C5-B1BB491E46A5}"/>
    <dgm:cxn modelId="{113910CD-FD1D-426F-89F9-B8925F20A37F}" type="presOf" srcId="{DAECECAA-6A4D-4C0D-A935-9E5E5853FEFA}" destId="{2FF0DEB8-BB8E-49EA-93B4-257C5AA28F44}" srcOrd="0" destOrd="0" presId="urn:microsoft.com/office/officeart/2005/8/layout/pyramid2"/>
    <dgm:cxn modelId="{D0A036CD-5A5F-411B-BDC1-BCE056EE1111}" srcId="{886BCC93-828F-4D62-9C21-8011B3E2B5FF}" destId="{DAECECAA-6A4D-4C0D-A935-9E5E5853FEFA}" srcOrd="2" destOrd="0" parTransId="{FD7164DD-865E-499D-B9AB-10492DE550CA}" sibTransId="{F63624C5-BC2C-442A-8407-71319642AA32}"/>
    <dgm:cxn modelId="{D58A41F7-67C3-4125-B680-5D7295E44CB6}" srcId="{886BCC93-828F-4D62-9C21-8011B3E2B5FF}" destId="{5A37B531-3671-4191-B02F-1F9625EE1796}" srcOrd="1" destOrd="0" parTransId="{B5CFE0C1-8188-45A6-ACE6-D12677B00F82}" sibTransId="{1ADD2752-F189-4E70-895A-99C8A3726780}"/>
    <dgm:cxn modelId="{8B6E0075-2715-40D8-AA25-EEFBB83423C0}" type="presParOf" srcId="{D052FDF9-7765-4004-9776-3E04101B3F85}" destId="{B0EC6871-E835-4E50-97C3-F0D381886BC4}" srcOrd="0" destOrd="0" presId="urn:microsoft.com/office/officeart/2005/8/layout/pyramid2"/>
    <dgm:cxn modelId="{98960694-5025-4B1A-A0E0-63350C0B2FCD}" type="presParOf" srcId="{D052FDF9-7765-4004-9776-3E04101B3F85}" destId="{2B258D61-72E2-4C43-9869-325FCD42814D}" srcOrd="1" destOrd="0" presId="urn:microsoft.com/office/officeart/2005/8/layout/pyramid2"/>
    <dgm:cxn modelId="{AA03FBF0-6E0B-446A-9A66-599FBC442A60}" type="presParOf" srcId="{2B258D61-72E2-4C43-9869-325FCD42814D}" destId="{A908FB25-0C2E-4BFC-812F-BA462842B7CD}" srcOrd="0" destOrd="0" presId="urn:microsoft.com/office/officeart/2005/8/layout/pyramid2"/>
    <dgm:cxn modelId="{32600D05-BED0-470F-8342-FB5724FE26B0}" type="presParOf" srcId="{2B258D61-72E2-4C43-9869-325FCD42814D}" destId="{61884267-9F56-4CA1-98B2-CF79D74C4BD4}" srcOrd="1" destOrd="0" presId="urn:microsoft.com/office/officeart/2005/8/layout/pyramid2"/>
    <dgm:cxn modelId="{103FA950-1B81-4844-8F6E-9292C6A742C3}" type="presParOf" srcId="{2B258D61-72E2-4C43-9869-325FCD42814D}" destId="{83480C7C-0DA4-45FA-A2EE-9D173C41D7AF}" srcOrd="2" destOrd="0" presId="urn:microsoft.com/office/officeart/2005/8/layout/pyramid2"/>
    <dgm:cxn modelId="{4A6D4EE6-A246-45E8-A9C5-7AD003A9D49C}" type="presParOf" srcId="{2B258D61-72E2-4C43-9869-325FCD42814D}" destId="{93BB30AE-C0AD-4243-A91A-493A1967297C}" srcOrd="3" destOrd="0" presId="urn:microsoft.com/office/officeart/2005/8/layout/pyramid2"/>
    <dgm:cxn modelId="{59E3478F-2790-4340-9EFE-671D4FA2DB07}" type="presParOf" srcId="{2B258D61-72E2-4C43-9869-325FCD42814D}" destId="{2FF0DEB8-BB8E-49EA-93B4-257C5AA28F44}" srcOrd="4" destOrd="0" presId="urn:microsoft.com/office/officeart/2005/8/layout/pyramid2"/>
    <dgm:cxn modelId="{B1EFF55C-B195-46E3-92F8-D55B2998C10F}" type="presParOf" srcId="{2B258D61-72E2-4C43-9869-325FCD42814D}" destId="{3D36E7B6-7991-43EE-AA64-6A7E354014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6BCC93-828F-4D62-9C21-8011B3E2B5FF}" type="doc">
      <dgm:prSet loTypeId="urn:microsoft.com/office/officeart/2005/8/layout/pyramid2" loCatId="list" qsTypeId="urn:microsoft.com/office/officeart/2005/8/quickstyle/3d7" qsCatId="3D" csTypeId="urn:microsoft.com/office/officeart/2005/8/colors/accent5_5" csCatId="accent5" phldr="1"/>
      <dgm:spPr/>
    </dgm:pt>
    <dgm:pt modelId="{5F42D920-BB61-4BEC-989B-890C976A8933}">
      <dgm:prSet phldrT="[Текст]" custT="1"/>
      <dgm:spPr/>
      <dgm:t>
        <a:bodyPr/>
        <a:lstStyle/>
        <a:p>
          <a:r>
            <a:rPr lang="ru-RU" sz="2000" dirty="0"/>
            <a:t>2025 год = 0,1 млн. рублей </a:t>
          </a:r>
        </a:p>
      </dgm:t>
    </dgm:pt>
    <dgm:pt modelId="{C5DB24F8-6B69-4055-AD75-28606DAD7525}" type="parTrans" cxnId="{77111CA0-323D-48C2-85AD-04025EB088FE}">
      <dgm:prSet/>
      <dgm:spPr/>
      <dgm:t>
        <a:bodyPr/>
        <a:lstStyle/>
        <a:p>
          <a:endParaRPr lang="ru-RU"/>
        </a:p>
      </dgm:t>
    </dgm:pt>
    <dgm:pt modelId="{64ED356D-37A1-4443-82C5-B1BB491E46A5}" type="sibTrans" cxnId="{77111CA0-323D-48C2-85AD-04025EB088FE}">
      <dgm:prSet/>
      <dgm:spPr/>
      <dgm:t>
        <a:bodyPr/>
        <a:lstStyle/>
        <a:p>
          <a:endParaRPr lang="ru-RU"/>
        </a:p>
      </dgm:t>
    </dgm:pt>
    <dgm:pt modelId="{5A37B531-3671-4191-B02F-1F9625EE1796}">
      <dgm:prSet phldrT="[Текст]" custT="1"/>
      <dgm:spPr/>
      <dgm:t>
        <a:bodyPr/>
        <a:lstStyle/>
        <a:p>
          <a:r>
            <a:rPr lang="ru-RU" sz="2000" dirty="0"/>
            <a:t>2026 год = 1,0 млн. рублей</a:t>
          </a:r>
        </a:p>
      </dgm:t>
    </dgm:pt>
    <dgm:pt modelId="{B5CFE0C1-8188-45A6-ACE6-D12677B00F82}" type="parTrans" cxnId="{D58A41F7-67C3-4125-B680-5D7295E44CB6}">
      <dgm:prSet/>
      <dgm:spPr/>
      <dgm:t>
        <a:bodyPr/>
        <a:lstStyle/>
        <a:p>
          <a:endParaRPr lang="ru-RU"/>
        </a:p>
      </dgm:t>
    </dgm:pt>
    <dgm:pt modelId="{1ADD2752-F189-4E70-895A-99C8A3726780}" type="sibTrans" cxnId="{D58A41F7-67C3-4125-B680-5D7295E44CB6}">
      <dgm:prSet/>
      <dgm:spPr/>
      <dgm:t>
        <a:bodyPr/>
        <a:lstStyle/>
        <a:p>
          <a:endParaRPr lang="ru-RU"/>
        </a:p>
      </dgm:t>
    </dgm:pt>
    <dgm:pt modelId="{DAECECAA-6A4D-4C0D-A935-9E5E5853FEFA}">
      <dgm:prSet phldrT="[Текст]" custT="1"/>
      <dgm:spPr/>
      <dgm:t>
        <a:bodyPr/>
        <a:lstStyle/>
        <a:p>
          <a:r>
            <a:rPr lang="ru-RU" sz="2000" dirty="0"/>
            <a:t>2027 год = 1,0 млн. рублей</a:t>
          </a:r>
        </a:p>
      </dgm:t>
    </dgm:pt>
    <dgm:pt modelId="{FD7164DD-865E-499D-B9AB-10492DE550CA}" type="parTrans" cxnId="{D0A036CD-5A5F-411B-BDC1-BCE056EE1111}">
      <dgm:prSet/>
      <dgm:spPr/>
      <dgm:t>
        <a:bodyPr/>
        <a:lstStyle/>
        <a:p>
          <a:endParaRPr lang="ru-RU"/>
        </a:p>
      </dgm:t>
    </dgm:pt>
    <dgm:pt modelId="{F63624C5-BC2C-442A-8407-71319642AA32}" type="sibTrans" cxnId="{D0A036CD-5A5F-411B-BDC1-BCE056EE1111}">
      <dgm:prSet/>
      <dgm:spPr/>
      <dgm:t>
        <a:bodyPr/>
        <a:lstStyle/>
        <a:p>
          <a:endParaRPr lang="ru-RU"/>
        </a:p>
      </dgm:t>
    </dgm:pt>
    <dgm:pt modelId="{D052FDF9-7765-4004-9776-3E04101B3F85}" type="pres">
      <dgm:prSet presAssocID="{886BCC93-828F-4D62-9C21-8011B3E2B5FF}" presName="compositeShape" presStyleCnt="0">
        <dgm:presLayoutVars>
          <dgm:dir/>
          <dgm:resizeHandles/>
        </dgm:presLayoutVars>
      </dgm:prSet>
      <dgm:spPr/>
    </dgm:pt>
    <dgm:pt modelId="{B0EC6871-E835-4E50-97C3-F0D381886BC4}" type="pres">
      <dgm:prSet presAssocID="{886BCC93-828F-4D62-9C21-8011B3E2B5FF}" presName="pyramid" presStyleLbl="node1" presStyleIdx="0" presStyleCnt="1"/>
      <dgm:spPr/>
    </dgm:pt>
    <dgm:pt modelId="{2B258D61-72E2-4C43-9869-325FCD42814D}" type="pres">
      <dgm:prSet presAssocID="{886BCC93-828F-4D62-9C21-8011B3E2B5FF}" presName="theList" presStyleCnt="0"/>
      <dgm:spPr/>
    </dgm:pt>
    <dgm:pt modelId="{A908FB25-0C2E-4BFC-812F-BA462842B7CD}" type="pres">
      <dgm:prSet presAssocID="{5F42D920-BB61-4BEC-989B-890C976A8933}" presName="aNode" presStyleLbl="fgAcc1" presStyleIdx="0" presStyleCnt="3" custScaleX="174351">
        <dgm:presLayoutVars>
          <dgm:bulletEnabled val="1"/>
        </dgm:presLayoutVars>
      </dgm:prSet>
      <dgm:spPr/>
    </dgm:pt>
    <dgm:pt modelId="{61884267-9F56-4CA1-98B2-CF79D74C4BD4}" type="pres">
      <dgm:prSet presAssocID="{5F42D920-BB61-4BEC-989B-890C976A8933}" presName="aSpace" presStyleCnt="0"/>
      <dgm:spPr/>
    </dgm:pt>
    <dgm:pt modelId="{83480C7C-0DA4-45FA-A2EE-9D173C41D7AF}" type="pres">
      <dgm:prSet presAssocID="{5A37B531-3671-4191-B02F-1F9625EE1796}" presName="aNode" presStyleLbl="fgAcc1" presStyleIdx="1" presStyleCnt="3" custScaleX="174351">
        <dgm:presLayoutVars>
          <dgm:bulletEnabled val="1"/>
        </dgm:presLayoutVars>
      </dgm:prSet>
      <dgm:spPr/>
    </dgm:pt>
    <dgm:pt modelId="{93BB30AE-C0AD-4243-A91A-493A1967297C}" type="pres">
      <dgm:prSet presAssocID="{5A37B531-3671-4191-B02F-1F9625EE1796}" presName="aSpace" presStyleCnt="0"/>
      <dgm:spPr/>
    </dgm:pt>
    <dgm:pt modelId="{2FF0DEB8-BB8E-49EA-93B4-257C5AA28F44}" type="pres">
      <dgm:prSet presAssocID="{DAECECAA-6A4D-4C0D-A935-9E5E5853FEFA}" presName="aNode" presStyleLbl="fgAcc1" presStyleIdx="2" presStyleCnt="3" custScaleX="174351">
        <dgm:presLayoutVars>
          <dgm:bulletEnabled val="1"/>
        </dgm:presLayoutVars>
      </dgm:prSet>
      <dgm:spPr/>
    </dgm:pt>
    <dgm:pt modelId="{3D36E7B6-7991-43EE-AA64-6A7E35401413}" type="pres">
      <dgm:prSet presAssocID="{DAECECAA-6A4D-4C0D-A935-9E5E5853FEFA}" presName="aSpace" presStyleCnt="0"/>
      <dgm:spPr/>
    </dgm:pt>
  </dgm:ptLst>
  <dgm:cxnLst>
    <dgm:cxn modelId="{DA38E115-C5AA-448C-AC5E-0A6844007EAF}" type="presOf" srcId="{5A37B531-3671-4191-B02F-1F9625EE1796}" destId="{83480C7C-0DA4-45FA-A2EE-9D173C41D7AF}" srcOrd="0" destOrd="0" presId="urn:microsoft.com/office/officeart/2005/8/layout/pyramid2"/>
    <dgm:cxn modelId="{F33F3861-98E2-404D-86FE-41D4139EECFE}" type="presOf" srcId="{886BCC93-828F-4D62-9C21-8011B3E2B5FF}" destId="{D052FDF9-7765-4004-9776-3E04101B3F85}" srcOrd="0" destOrd="0" presId="urn:microsoft.com/office/officeart/2005/8/layout/pyramid2"/>
    <dgm:cxn modelId="{42B38F49-9250-467B-982A-6431FC5E4838}" type="presOf" srcId="{5F42D920-BB61-4BEC-989B-890C976A8933}" destId="{A908FB25-0C2E-4BFC-812F-BA462842B7CD}" srcOrd="0" destOrd="0" presId="urn:microsoft.com/office/officeart/2005/8/layout/pyramid2"/>
    <dgm:cxn modelId="{77111CA0-323D-48C2-85AD-04025EB088FE}" srcId="{886BCC93-828F-4D62-9C21-8011B3E2B5FF}" destId="{5F42D920-BB61-4BEC-989B-890C976A8933}" srcOrd="0" destOrd="0" parTransId="{C5DB24F8-6B69-4055-AD75-28606DAD7525}" sibTransId="{64ED356D-37A1-4443-82C5-B1BB491E46A5}"/>
    <dgm:cxn modelId="{113910CD-FD1D-426F-89F9-B8925F20A37F}" type="presOf" srcId="{DAECECAA-6A4D-4C0D-A935-9E5E5853FEFA}" destId="{2FF0DEB8-BB8E-49EA-93B4-257C5AA28F44}" srcOrd="0" destOrd="0" presId="urn:microsoft.com/office/officeart/2005/8/layout/pyramid2"/>
    <dgm:cxn modelId="{D0A036CD-5A5F-411B-BDC1-BCE056EE1111}" srcId="{886BCC93-828F-4D62-9C21-8011B3E2B5FF}" destId="{DAECECAA-6A4D-4C0D-A935-9E5E5853FEFA}" srcOrd="2" destOrd="0" parTransId="{FD7164DD-865E-499D-B9AB-10492DE550CA}" sibTransId="{F63624C5-BC2C-442A-8407-71319642AA32}"/>
    <dgm:cxn modelId="{D58A41F7-67C3-4125-B680-5D7295E44CB6}" srcId="{886BCC93-828F-4D62-9C21-8011B3E2B5FF}" destId="{5A37B531-3671-4191-B02F-1F9625EE1796}" srcOrd="1" destOrd="0" parTransId="{B5CFE0C1-8188-45A6-ACE6-D12677B00F82}" sibTransId="{1ADD2752-F189-4E70-895A-99C8A3726780}"/>
    <dgm:cxn modelId="{8B6E0075-2715-40D8-AA25-EEFBB83423C0}" type="presParOf" srcId="{D052FDF9-7765-4004-9776-3E04101B3F85}" destId="{B0EC6871-E835-4E50-97C3-F0D381886BC4}" srcOrd="0" destOrd="0" presId="urn:microsoft.com/office/officeart/2005/8/layout/pyramid2"/>
    <dgm:cxn modelId="{98960694-5025-4B1A-A0E0-63350C0B2FCD}" type="presParOf" srcId="{D052FDF9-7765-4004-9776-3E04101B3F85}" destId="{2B258D61-72E2-4C43-9869-325FCD42814D}" srcOrd="1" destOrd="0" presId="urn:microsoft.com/office/officeart/2005/8/layout/pyramid2"/>
    <dgm:cxn modelId="{AA03FBF0-6E0B-446A-9A66-599FBC442A60}" type="presParOf" srcId="{2B258D61-72E2-4C43-9869-325FCD42814D}" destId="{A908FB25-0C2E-4BFC-812F-BA462842B7CD}" srcOrd="0" destOrd="0" presId="urn:microsoft.com/office/officeart/2005/8/layout/pyramid2"/>
    <dgm:cxn modelId="{32600D05-BED0-470F-8342-FB5724FE26B0}" type="presParOf" srcId="{2B258D61-72E2-4C43-9869-325FCD42814D}" destId="{61884267-9F56-4CA1-98B2-CF79D74C4BD4}" srcOrd="1" destOrd="0" presId="urn:microsoft.com/office/officeart/2005/8/layout/pyramid2"/>
    <dgm:cxn modelId="{103FA950-1B81-4844-8F6E-9292C6A742C3}" type="presParOf" srcId="{2B258D61-72E2-4C43-9869-325FCD42814D}" destId="{83480C7C-0DA4-45FA-A2EE-9D173C41D7AF}" srcOrd="2" destOrd="0" presId="urn:microsoft.com/office/officeart/2005/8/layout/pyramid2"/>
    <dgm:cxn modelId="{4A6D4EE6-A246-45E8-A9C5-7AD003A9D49C}" type="presParOf" srcId="{2B258D61-72E2-4C43-9869-325FCD42814D}" destId="{93BB30AE-C0AD-4243-A91A-493A1967297C}" srcOrd="3" destOrd="0" presId="urn:microsoft.com/office/officeart/2005/8/layout/pyramid2"/>
    <dgm:cxn modelId="{59E3478F-2790-4340-9EFE-671D4FA2DB07}" type="presParOf" srcId="{2B258D61-72E2-4C43-9869-325FCD42814D}" destId="{2FF0DEB8-BB8E-49EA-93B4-257C5AA28F44}" srcOrd="4" destOrd="0" presId="urn:microsoft.com/office/officeart/2005/8/layout/pyramid2"/>
    <dgm:cxn modelId="{B1EFF55C-B195-46E3-92F8-D55B2998C10F}" type="presParOf" srcId="{2B258D61-72E2-4C43-9869-325FCD42814D}" destId="{3D36E7B6-7991-43EE-AA64-6A7E354014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72899"/>
          <a:ext cx="1903809" cy="4032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728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72899"/>
          <a:ext cx="1903809" cy="4032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E1FA054B-5CA2-40C0-9FD8-8619AA98D896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</dgm:t>
    </dgm:pt>
    <dgm:pt modelId="{0F7B0FBA-593A-41C7-B048-73073721CEAE}" type="parTrans" cxnId="{7F913192-B172-459B-BD77-BD78C61E0103}">
      <dgm:prSet/>
      <dgm:spPr/>
      <dgm:t>
        <a:bodyPr/>
        <a:lstStyle/>
        <a:p>
          <a:endParaRPr lang="ru-RU"/>
        </a:p>
      </dgm:t>
    </dgm:pt>
    <dgm:pt modelId="{9864F738-19EB-42E4-BB7D-3B373BCCB4CF}" type="sibTrans" cxnId="{7F913192-B172-459B-BD77-BD78C61E0103}">
      <dgm:prSet/>
      <dgm:spPr/>
      <dgm:t>
        <a:bodyPr/>
        <a:lstStyle/>
        <a:p>
          <a:endParaRPr lang="ru-RU"/>
        </a:p>
      </dgm:t>
    </dgm:pt>
    <dgm:pt modelId="{E30F745F-4085-4B07-BA0D-04B80536DFEF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</dgm:t>
    </dgm:pt>
    <dgm:pt modelId="{DBCF8C8E-39EC-4A8E-A8AC-4F1F1A2E5A1C}" type="parTrans" cxnId="{C71369D0-E243-449C-8D5B-64AC7DC641D4}">
      <dgm:prSet/>
      <dgm:spPr/>
      <dgm:t>
        <a:bodyPr/>
        <a:lstStyle/>
        <a:p>
          <a:endParaRPr lang="ru-RU"/>
        </a:p>
      </dgm:t>
    </dgm:pt>
    <dgm:pt modelId="{B7032717-E943-4149-A573-77C164C9F71D}" type="sibTrans" cxnId="{C71369D0-E243-449C-8D5B-64AC7DC641D4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5,8</a:t>
          </a:r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57D6426A-4D73-4DCF-94C8-9CC31483AD90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</dgm:t>
    </dgm:pt>
    <dgm:pt modelId="{C12750E8-45B3-4CC3-BB81-EE863D1AF7A4}" type="sibTrans" cxnId="{A16F8E28-6F62-40FD-A733-3F25CABA763D}">
      <dgm:prSet/>
      <dgm:spPr/>
      <dgm:t>
        <a:bodyPr/>
        <a:lstStyle/>
        <a:p>
          <a:endParaRPr lang="ru-RU"/>
        </a:p>
      </dgm:t>
    </dgm:pt>
    <dgm:pt modelId="{DC80D679-B7EA-45D0-8895-6FCB7BFFE923}" type="parTrans" cxnId="{A16F8E28-6F62-40FD-A733-3F25CABA763D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1" presId="urn:microsoft.com/office/officeart/2005/8/layout/hList1"/>
    <dgm:cxn modelId="{A2144D1C-E655-44BC-8EC5-3DDCEBE52383}" type="presOf" srcId="{45F6EEAA-8549-492E-97D2-D5C1E2CACE44}" destId="{6CC49A4B-D518-482B-86C5-974B2F7FDDB6}" srcOrd="0" destOrd="1" presId="urn:microsoft.com/office/officeart/2005/8/layout/hList1"/>
    <dgm:cxn modelId="{A16F8E28-6F62-40FD-A733-3F25CABA763D}" srcId="{2CFD8E40-BE05-46FB-AA15-8D6A4FC81477}" destId="{57D6426A-4D73-4DCF-94C8-9CC31483AD90}" srcOrd="0" destOrd="0" parTransId="{DC80D679-B7EA-45D0-8895-6FCB7BFFE923}" sibTransId="{C12750E8-45B3-4CC3-BB81-EE863D1AF7A4}"/>
    <dgm:cxn modelId="{76C5F52C-6561-4E86-9791-FF4565FD865F}" srcId="{2CFD8E40-BE05-46FB-AA15-8D6A4FC81477}" destId="{45F6EEAA-8549-492E-97D2-D5C1E2CACE44}" srcOrd="1" destOrd="0" parTransId="{3EA1462E-866F-45EB-82E2-09E0960492A2}" sibTransId="{65E899C7-E7BA-43F0-9044-8FB8B51E86FD}"/>
    <dgm:cxn modelId="{707C362D-6102-49B2-8B1E-835CF870A57F}" type="presOf" srcId="{E1FA054B-5CA2-40C0-9FD8-8619AA98D896}" destId="{DF585609-DA30-486C-85D6-5604093A02F8}" srcOrd="0" destOrd="0" presId="urn:microsoft.com/office/officeart/2005/8/layout/hList1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1" presId="urn:microsoft.com/office/officeart/2005/8/layout/hList1"/>
    <dgm:cxn modelId="{26AAE443-0CC5-42FA-AE19-098C90E9E174}" type="presOf" srcId="{57D6426A-4D73-4DCF-94C8-9CC31483AD90}" destId="{6CC49A4B-D518-482B-86C5-974B2F7FDDB6}" srcOrd="0" destOrd="0" presId="urn:microsoft.com/office/officeart/2005/8/layout/hList1"/>
    <dgm:cxn modelId="{7B1B7266-06E9-40B2-A824-16C09B0F27F4}" srcId="{E923BA83-706F-4BF1-9032-098C07321FB5}" destId="{647E5096-7FEE-4292-925E-A26FDFF5D106}" srcOrd="1" destOrd="0" parTransId="{3CB68FB3-02C0-4BCB-82BD-C97DAB65AD35}" sibTransId="{C639745D-5A45-4594-9619-AB4615BE2152}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7F913192-B172-459B-BD77-BD78C61E0103}" srcId="{BA70DA5B-4C3B-4F40-B21C-B22DFA83A816}" destId="{E1FA054B-5CA2-40C0-9FD8-8619AA98D896}" srcOrd="0" destOrd="0" parTransId="{0F7B0FBA-593A-41C7-B048-73073721CEAE}" sibTransId="{9864F738-19EB-42E4-BB7D-3B373BCCB4CF}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5D7592CD-9187-412F-A90B-E1298F7C973A}" type="presOf" srcId="{E30F745F-4085-4B07-BA0D-04B80536DFEF}" destId="{6171E909-E0F8-4DCA-8E3B-22B4FB330435}" srcOrd="0" destOrd="0" presId="urn:microsoft.com/office/officeart/2005/8/layout/hList1"/>
    <dgm:cxn modelId="{C71369D0-E243-449C-8D5B-64AC7DC641D4}" srcId="{E923BA83-706F-4BF1-9032-098C07321FB5}" destId="{E30F745F-4085-4B07-BA0D-04B80536DFEF}" srcOrd="0" destOrd="0" parTransId="{DBCF8C8E-39EC-4A8E-A8AC-4F1F1A2E5A1C}" sibTransId="{B7032717-E943-4149-A573-77C164C9F71D}"/>
    <dgm:cxn modelId="{F606F9E3-5A0A-4D76-9488-BE8E845A4C3A}" srcId="{BA70DA5B-4C3B-4F40-B21C-B22DFA83A816}" destId="{B68C6405-C12C-484D-957E-9B05512A6C61}" srcOrd="1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28304"/>
          <a:ext cx="1903809" cy="4320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sp:txBody>
      <dsp:txXfrm>
        <a:off x="1952" y="28304"/>
        <a:ext cx="1903809" cy="432000"/>
      </dsp:txXfrm>
    </dsp:sp>
    <dsp:sp modelId="{6CC49A4B-D518-482B-86C5-974B2F7FDDB6}">
      <dsp:nvSpPr>
        <dsp:cNvPr id="0" name=""/>
        <dsp:cNvSpPr/>
      </dsp:nvSpPr>
      <dsp:spPr>
        <a:xfrm>
          <a:off x="1952" y="460304"/>
          <a:ext cx="1903809" cy="90585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– 0,0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- 5,5</a:t>
          </a:r>
        </a:p>
      </dsp:txBody>
      <dsp:txXfrm>
        <a:off x="1952" y="460304"/>
        <a:ext cx="1903809" cy="905850"/>
      </dsp:txXfrm>
    </dsp:sp>
    <dsp:sp modelId="{7AD39001-F236-4066-BEF2-98DDDF2A1590}">
      <dsp:nvSpPr>
        <dsp:cNvPr id="0" name=""/>
        <dsp:cNvSpPr/>
      </dsp:nvSpPr>
      <dsp:spPr>
        <a:xfrm>
          <a:off x="2141187" y="45464"/>
          <a:ext cx="1903809" cy="432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sp:txBody>
      <dsp:txXfrm>
        <a:off x="2141187" y="45464"/>
        <a:ext cx="1903809" cy="432000"/>
      </dsp:txXfrm>
    </dsp:sp>
    <dsp:sp modelId="{DF585609-DA30-486C-85D6-5604093A02F8}">
      <dsp:nvSpPr>
        <dsp:cNvPr id="0" name=""/>
        <dsp:cNvSpPr/>
      </dsp:nvSpPr>
      <dsp:spPr>
        <a:xfrm>
          <a:off x="2141187" y="461899"/>
          <a:ext cx="1903809" cy="90585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5,4</a:t>
          </a:r>
        </a:p>
      </dsp:txBody>
      <dsp:txXfrm>
        <a:off x="2141187" y="461899"/>
        <a:ext cx="1903809" cy="905850"/>
      </dsp:txXfrm>
    </dsp:sp>
    <dsp:sp modelId="{2594B471-9B68-4154-B8C9-AFC2EC8BF4B5}">
      <dsp:nvSpPr>
        <dsp:cNvPr id="0" name=""/>
        <dsp:cNvSpPr/>
      </dsp:nvSpPr>
      <dsp:spPr>
        <a:xfrm>
          <a:off x="4342638" y="28304"/>
          <a:ext cx="1903809" cy="4320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sp:txBody>
      <dsp:txXfrm>
        <a:off x="4342638" y="28304"/>
        <a:ext cx="1903809" cy="432000"/>
      </dsp:txXfrm>
    </dsp:sp>
    <dsp:sp modelId="{6171E909-E0F8-4DCA-8E3B-22B4FB330435}">
      <dsp:nvSpPr>
        <dsp:cNvPr id="0" name=""/>
        <dsp:cNvSpPr/>
      </dsp:nvSpPr>
      <dsp:spPr>
        <a:xfrm>
          <a:off x="4344590" y="470749"/>
          <a:ext cx="1903809" cy="90585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- 5,3</a:t>
          </a:r>
        </a:p>
      </dsp:txBody>
      <dsp:txXfrm>
        <a:off x="4344590" y="470749"/>
        <a:ext cx="1903809" cy="905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sp:txBody>
      <dsp:txXfrm>
        <a:off x="1952" y="1499"/>
        <a:ext cx="1903809" cy="403200"/>
      </dsp:txXfrm>
    </dsp:sp>
    <dsp:sp modelId="{6CC49A4B-D518-482B-86C5-974B2F7FDDB6}">
      <dsp:nvSpPr>
        <dsp:cNvPr id="0" name=""/>
        <dsp:cNvSpPr/>
      </dsp:nvSpPr>
      <dsp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7,0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- 1,2</a:t>
          </a:r>
        </a:p>
      </dsp:txBody>
      <dsp:txXfrm>
        <a:off x="1952" y="404700"/>
        <a:ext cx="1903809" cy="614879"/>
      </dsp:txXfrm>
    </dsp:sp>
    <dsp:sp modelId="{7AD39001-F236-4066-BEF2-98DDDF2A1590}">
      <dsp:nvSpPr>
        <dsp:cNvPr id="0" name=""/>
        <dsp:cNvSpPr/>
      </dsp:nvSpPr>
      <dsp:spPr>
        <a:xfrm>
          <a:off x="2172295" y="14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sp:txBody>
      <dsp:txXfrm>
        <a:off x="2172295" y="1499"/>
        <a:ext cx="1903809" cy="403200"/>
      </dsp:txXfrm>
    </dsp:sp>
    <dsp:sp modelId="{DF585609-DA30-486C-85D6-5604093A02F8}">
      <dsp:nvSpPr>
        <dsp:cNvPr id="0" name=""/>
        <dsp:cNvSpPr/>
      </dsp:nvSpPr>
      <dsp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- 1,1</a:t>
          </a:r>
        </a:p>
      </dsp:txBody>
      <dsp:txXfrm>
        <a:off x="2172295" y="404700"/>
        <a:ext cx="1903809" cy="614879"/>
      </dsp:txXfrm>
    </dsp:sp>
    <dsp:sp modelId="{2594B471-9B68-4154-B8C9-AFC2EC8BF4B5}">
      <dsp:nvSpPr>
        <dsp:cNvPr id="0" name=""/>
        <dsp:cNvSpPr/>
      </dsp:nvSpPr>
      <dsp:spPr>
        <a:xfrm>
          <a:off x="4342638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sp:txBody>
      <dsp:txXfrm>
        <a:off x="4342638" y="1499"/>
        <a:ext cx="1903809" cy="403200"/>
      </dsp:txXfrm>
    </dsp:sp>
    <dsp:sp modelId="{6171E909-E0F8-4DCA-8E3B-22B4FB330435}">
      <dsp:nvSpPr>
        <dsp:cNvPr id="0" name=""/>
        <dsp:cNvSpPr/>
      </dsp:nvSpPr>
      <dsp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- 1,1</a:t>
          </a:r>
        </a:p>
      </dsp:txBody>
      <dsp:txXfrm>
        <a:off x="4344590" y="406200"/>
        <a:ext cx="1903809" cy="61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A3ED-B9A0-4D9A-A97D-8871ED6B85E3}">
      <dsp:nvSpPr>
        <dsp:cNvPr id="0" name=""/>
        <dsp:cNvSpPr/>
      </dsp:nvSpPr>
      <dsp:spPr>
        <a:xfrm>
          <a:off x="0" y="276552"/>
          <a:ext cx="3277233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AC5A59-14B6-4F2E-9D42-E9F577740F72}">
      <dsp:nvSpPr>
        <dsp:cNvPr id="0" name=""/>
        <dsp:cNvSpPr/>
      </dsp:nvSpPr>
      <dsp:spPr>
        <a:xfrm>
          <a:off x="163861" y="2807"/>
          <a:ext cx="229406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10" tIns="0" rIns="867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2025 год – 17,4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800" y="28746"/>
        <a:ext cx="2242185" cy="479482"/>
      </dsp:txXfrm>
    </dsp:sp>
    <dsp:sp modelId="{BC0A6ED0-44F5-40C0-8894-AACD54BA454A}">
      <dsp:nvSpPr>
        <dsp:cNvPr id="0" name=""/>
        <dsp:cNvSpPr/>
      </dsp:nvSpPr>
      <dsp:spPr>
        <a:xfrm>
          <a:off x="0" y="1084968"/>
          <a:ext cx="3277233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DF000-7E28-4371-AE89-445AE4AADD8F}">
      <dsp:nvSpPr>
        <dsp:cNvPr id="0" name=""/>
        <dsp:cNvSpPr/>
      </dsp:nvSpPr>
      <dsp:spPr>
        <a:xfrm>
          <a:off x="163861" y="819288"/>
          <a:ext cx="229406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10" tIns="0" rIns="867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2026 год – 18,7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800" y="845227"/>
        <a:ext cx="2242185" cy="479482"/>
      </dsp:txXfrm>
    </dsp:sp>
    <dsp:sp modelId="{F0D1F80C-A5FD-4AD3-9ABF-D7A8BD99ACA2}">
      <dsp:nvSpPr>
        <dsp:cNvPr id="0" name=""/>
        <dsp:cNvSpPr/>
      </dsp:nvSpPr>
      <dsp:spPr>
        <a:xfrm>
          <a:off x="0" y="1901448"/>
          <a:ext cx="3277233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551AF-B803-451B-BA6B-DA3F91C09C04}">
      <dsp:nvSpPr>
        <dsp:cNvPr id="0" name=""/>
        <dsp:cNvSpPr/>
      </dsp:nvSpPr>
      <dsp:spPr>
        <a:xfrm>
          <a:off x="198049" y="1642186"/>
          <a:ext cx="229406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10" tIns="0" rIns="867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</a:t>
          </a:r>
          <a:r>
            <a:rPr lang="ru-RU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год</a:t>
          </a:r>
          <a:r>
            <a:rPr lang="ru-RU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19,4</a:t>
          </a:r>
          <a:endParaRPr lang="ru-RU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3988" y="1668125"/>
        <a:ext cx="2242185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A3ED-B9A0-4D9A-A97D-8871ED6B85E3}">
      <dsp:nvSpPr>
        <dsp:cNvPr id="0" name=""/>
        <dsp:cNvSpPr/>
      </dsp:nvSpPr>
      <dsp:spPr>
        <a:xfrm>
          <a:off x="0" y="305548"/>
          <a:ext cx="299180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AC5A59-14B6-4F2E-9D42-E9F577740F72}">
      <dsp:nvSpPr>
        <dsp:cNvPr id="0" name=""/>
        <dsp:cNvSpPr/>
      </dsp:nvSpPr>
      <dsp:spPr>
        <a:xfrm>
          <a:off x="149590" y="2808"/>
          <a:ext cx="2094266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158" tIns="0" rIns="791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2025 год – 22,5</a:t>
          </a:r>
        </a:p>
      </dsp:txBody>
      <dsp:txXfrm>
        <a:off x="175529" y="28747"/>
        <a:ext cx="2042388" cy="479482"/>
      </dsp:txXfrm>
    </dsp:sp>
    <dsp:sp modelId="{BC0A6ED0-44F5-40C0-8894-AACD54BA454A}">
      <dsp:nvSpPr>
        <dsp:cNvPr id="0" name=""/>
        <dsp:cNvSpPr/>
      </dsp:nvSpPr>
      <dsp:spPr>
        <a:xfrm>
          <a:off x="0" y="1084969"/>
          <a:ext cx="299180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DF000-7E28-4371-AE89-445AE4AADD8F}">
      <dsp:nvSpPr>
        <dsp:cNvPr id="0" name=""/>
        <dsp:cNvSpPr/>
      </dsp:nvSpPr>
      <dsp:spPr>
        <a:xfrm>
          <a:off x="149590" y="819289"/>
          <a:ext cx="2094266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158" tIns="0" rIns="791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2026 год – 24,2</a:t>
          </a:r>
        </a:p>
      </dsp:txBody>
      <dsp:txXfrm>
        <a:off x="175529" y="845228"/>
        <a:ext cx="2042388" cy="479482"/>
      </dsp:txXfrm>
    </dsp:sp>
    <dsp:sp modelId="{F0D1F80C-A5FD-4AD3-9ABF-D7A8BD99ACA2}">
      <dsp:nvSpPr>
        <dsp:cNvPr id="0" name=""/>
        <dsp:cNvSpPr/>
      </dsp:nvSpPr>
      <dsp:spPr>
        <a:xfrm>
          <a:off x="0" y="1901449"/>
          <a:ext cx="299180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551AF-B803-451B-BA6B-DA3F91C09C04}">
      <dsp:nvSpPr>
        <dsp:cNvPr id="0" name=""/>
        <dsp:cNvSpPr/>
      </dsp:nvSpPr>
      <dsp:spPr>
        <a:xfrm>
          <a:off x="180801" y="1642187"/>
          <a:ext cx="2094266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158" tIns="0" rIns="791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год – 25,0</a:t>
          </a:r>
          <a:endParaRPr lang="ru-RU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6740" y="1668126"/>
        <a:ext cx="2042388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C6871-E835-4E50-97C3-F0D381886BC4}">
      <dsp:nvSpPr>
        <dsp:cNvPr id="0" name=""/>
        <dsp:cNvSpPr/>
      </dsp:nvSpPr>
      <dsp:spPr>
        <a:xfrm>
          <a:off x="-159416" y="0"/>
          <a:ext cx="2712882" cy="2712882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08FB25-0C2E-4BFC-812F-BA462842B7CD}">
      <dsp:nvSpPr>
        <dsp:cNvPr id="0" name=""/>
        <dsp:cNvSpPr/>
      </dsp:nvSpPr>
      <dsp:spPr>
        <a:xfrm>
          <a:off x="541482" y="272745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2025 год = 1,5 млн. рублей </a:t>
          </a:r>
        </a:p>
      </dsp:txBody>
      <dsp:txXfrm>
        <a:off x="572831" y="304094"/>
        <a:ext cx="3011762" cy="579492"/>
      </dsp:txXfrm>
    </dsp:sp>
    <dsp:sp modelId="{83480C7C-0DA4-45FA-A2EE-9D173C41D7AF}">
      <dsp:nvSpPr>
        <dsp:cNvPr id="0" name=""/>
        <dsp:cNvSpPr/>
      </dsp:nvSpPr>
      <dsp:spPr>
        <a:xfrm>
          <a:off x="541482" y="995209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2026 год = 0,0 млн. рублей</a:t>
          </a:r>
        </a:p>
      </dsp:txBody>
      <dsp:txXfrm>
        <a:off x="572831" y="1026558"/>
        <a:ext cx="3011762" cy="579492"/>
      </dsp:txXfrm>
    </dsp:sp>
    <dsp:sp modelId="{2FF0DEB8-BB8E-49EA-93B4-257C5AA28F44}">
      <dsp:nvSpPr>
        <dsp:cNvPr id="0" name=""/>
        <dsp:cNvSpPr/>
      </dsp:nvSpPr>
      <dsp:spPr>
        <a:xfrm>
          <a:off x="541482" y="1717673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2027 год = 0,0 млн. рублей</a:t>
          </a:r>
        </a:p>
      </dsp:txBody>
      <dsp:txXfrm>
        <a:off x="572831" y="1749022"/>
        <a:ext cx="3011762" cy="5794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C6871-E835-4E50-97C3-F0D381886BC4}">
      <dsp:nvSpPr>
        <dsp:cNvPr id="0" name=""/>
        <dsp:cNvSpPr/>
      </dsp:nvSpPr>
      <dsp:spPr>
        <a:xfrm>
          <a:off x="61378" y="0"/>
          <a:ext cx="2712882" cy="2712882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08FB25-0C2E-4BFC-812F-BA462842B7CD}">
      <dsp:nvSpPr>
        <dsp:cNvPr id="0" name=""/>
        <dsp:cNvSpPr/>
      </dsp:nvSpPr>
      <dsp:spPr>
        <a:xfrm>
          <a:off x="762277" y="272745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2025 год = 0,1 млн. рублей </a:t>
          </a:r>
        </a:p>
      </dsp:txBody>
      <dsp:txXfrm>
        <a:off x="793626" y="304094"/>
        <a:ext cx="3011762" cy="579492"/>
      </dsp:txXfrm>
    </dsp:sp>
    <dsp:sp modelId="{83480C7C-0DA4-45FA-A2EE-9D173C41D7AF}">
      <dsp:nvSpPr>
        <dsp:cNvPr id="0" name=""/>
        <dsp:cNvSpPr/>
      </dsp:nvSpPr>
      <dsp:spPr>
        <a:xfrm>
          <a:off x="762277" y="995209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2026 год = 1,0 млн. рублей</a:t>
          </a:r>
        </a:p>
      </dsp:txBody>
      <dsp:txXfrm>
        <a:off x="793626" y="1026558"/>
        <a:ext cx="3011762" cy="579492"/>
      </dsp:txXfrm>
    </dsp:sp>
    <dsp:sp modelId="{2FF0DEB8-BB8E-49EA-93B4-257C5AA28F44}">
      <dsp:nvSpPr>
        <dsp:cNvPr id="0" name=""/>
        <dsp:cNvSpPr/>
      </dsp:nvSpPr>
      <dsp:spPr>
        <a:xfrm>
          <a:off x="762277" y="1717673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2027 год = 1,0 млн. рублей</a:t>
          </a:r>
        </a:p>
      </dsp:txBody>
      <dsp:txXfrm>
        <a:off x="793626" y="1749022"/>
        <a:ext cx="3011762" cy="5794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79109"/>
          <a:ext cx="1903809" cy="4896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sp:txBody>
      <dsp:txXfrm>
        <a:off x="1952" y="79109"/>
        <a:ext cx="1903809" cy="489600"/>
      </dsp:txXfrm>
    </dsp:sp>
    <dsp:sp modelId="{6CC49A4B-D518-482B-86C5-974B2F7FDDB6}">
      <dsp:nvSpPr>
        <dsp:cNvPr id="0" name=""/>
        <dsp:cNvSpPr/>
      </dsp:nvSpPr>
      <dsp:spPr>
        <a:xfrm>
          <a:off x="1952" y="568710"/>
          <a:ext cx="1903809" cy="7466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sp:txBody>
      <dsp:txXfrm>
        <a:off x="1952" y="568710"/>
        <a:ext cx="1903809" cy="746639"/>
      </dsp:txXfrm>
    </dsp:sp>
    <dsp:sp modelId="{7AD39001-F236-4066-BEF2-98DDDF2A1590}">
      <dsp:nvSpPr>
        <dsp:cNvPr id="0" name=""/>
        <dsp:cNvSpPr/>
      </dsp:nvSpPr>
      <dsp:spPr>
        <a:xfrm>
          <a:off x="2172295" y="79109"/>
          <a:ext cx="1903809" cy="4896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sp:txBody>
      <dsp:txXfrm>
        <a:off x="2172295" y="79109"/>
        <a:ext cx="1903809" cy="489600"/>
      </dsp:txXfrm>
    </dsp:sp>
    <dsp:sp modelId="{DF585609-DA30-486C-85D6-5604093A02F8}">
      <dsp:nvSpPr>
        <dsp:cNvPr id="0" name=""/>
        <dsp:cNvSpPr/>
      </dsp:nvSpPr>
      <dsp:spPr>
        <a:xfrm>
          <a:off x="2172295" y="568710"/>
          <a:ext cx="1903809" cy="7466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5,8</a:t>
          </a:r>
        </a:p>
      </dsp:txBody>
      <dsp:txXfrm>
        <a:off x="2172295" y="568710"/>
        <a:ext cx="1903809" cy="746639"/>
      </dsp:txXfrm>
    </dsp:sp>
    <dsp:sp modelId="{2594B471-9B68-4154-B8C9-AFC2EC8BF4B5}">
      <dsp:nvSpPr>
        <dsp:cNvPr id="0" name=""/>
        <dsp:cNvSpPr/>
      </dsp:nvSpPr>
      <dsp:spPr>
        <a:xfrm>
          <a:off x="4342638" y="79109"/>
          <a:ext cx="1903809" cy="4896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sp:txBody>
      <dsp:txXfrm>
        <a:off x="4342638" y="79109"/>
        <a:ext cx="1903809" cy="489600"/>
      </dsp:txXfrm>
    </dsp:sp>
    <dsp:sp modelId="{6171E909-E0F8-4DCA-8E3B-22B4FB330435}">
      <dsp:nvSpPr>
        <dsp:cNvPr id="0" name=""/>
        <dsp:cNvSpPr/>
      </dsp:nvSpPr>
      <dsp:spPr>
        <a:xfrm>
          <a:off x="4344590" y="577318"/>
          <a:ext cx="1903809" cy="7466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sp:txBody>
      <dsp:txXfrm>
        <a:off x="4344590" y="577318"/>
        <a:ext cx="1903809" cy="746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0.81677</cdr:x>
      <cdr:y>0.07157</cdr:y>
    </cdr:from>
    <cdr:to>
      <cdr:x>0.95953</cdr:x>
      <cdr:y>0.14455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7FC7C4AB-917B-48FC-8848-68DB7E7182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55591" y="328930"/>
          <a:ext cx="936079" cy="33545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2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3A2DFBC-35AC-4BA6-8A78-16C16AC8EC5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517547"/>
            <a:ext cx="2984870" cy="50275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7"/>
            <a:ext cx="2984870" cy="50275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7F9177-D20A-428E-9A94-5E7F22692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7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46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6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32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74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95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4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9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E17F9177-D20A-428E-9A94-5E7F226929AC}" type="slidenum">
              <a:rPr lang="ru-RU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11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01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7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2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E17F9177-D20A-428E-9A94-5E7F226929AC}" type="slidenum">
              <a:rPr lang="ru-RU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35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18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2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2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9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4248-376C-4AB0-AEDB-3402485F6D82}" type="datetime1">
              <a:rPr lang="en-US" smtClean="0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13" y="486834"/>
            <a:ext cx="4349700" cy="138516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6065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1859" y="2230967"/>
            <a:ext cx="4379119" cy="6601884"/>
          </a:xfrm>
        </p:spPr>
        <p:txBody>
          <a:bodyPr/>
          <a:lstStyle>
            <a:lvl1pPr marL="0" indent="0">
              <a:buNone/>
              <a:defRPr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7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9" y="486834"/>
            <a:ext cx="2957513" cy="176741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7003" y="902990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28" y="-766"/>
            <a:ext cx="2917329" cy="91447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2929057" y="48100"/>
            <a:ext cx="1600172" cy="3660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5277741" y="8795900"/>
            <a:ext cx="1600172" cy="3660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9000" y="2711451"/>
            <a:ext cx="2917329" cy="53996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17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901200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2340562" y="200"/>
            <a:ext cx="1600172" cy="38136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19828" y="8778000"/>
            <a:ext cx="1600172" cy="3660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40671" y="12000"/>
            <a:ext cx="2917329" cy="444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55" y="647336"/>
            <a:ext cx="2957513" cy="176741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056" y="2871952"/>
            <a:ext cx="2917329" cy="53996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8859" y="4692000"/>
            <a:ext cx="2917329" cy="444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434167"/>
            <a:ext cx="5915025" cy="58017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901200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5257828" y="50640"/>
            <a:ext cx="1600172" cy="38136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19828" y="8778000"/>
            <a:ext cx="1600172" cy="3660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5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16" y="312000"/>
            <a:ext cx="6379369" cy="13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9316" y="30712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4879" y="30712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8443" y="3071285"/>
            <a:ext cx="169024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9316" y="5410885"/>
            <a:ext cx="169024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28436" y="54108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74000" y="54108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7353" y="1991784"/>
            <a:ext cx="6379369" cy="83608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57175" indent="0">
              <a:buNone/>
              <a:defRPr>
                <a:solidFill>
                  <a:schemeClr val="accent1"/>
                </a:solidFill>
              </a:defRPr>
            </a:lvl2pPr>
            <a:lvl3pPr marL="514350" indent="0">
              <a:buNone/>
              <a:defRPr>
                <a:solidFill>
                  <a:schemeClr val="accent1"/>
                </a:solidFill>
              </a:defRPr>
            </a:lvl3pPr>
            <a:lvl4pPr marL="771525" indent="0">
              <a:buNone/>
              <a:defRPr>
                <a:solidFill>
                  <a:schemeClr val="accent1"/>
                </a:solidFill>
              </a:defRPr>
            </a:lvl4pPr>
            <a:lvl5pPr marL="10287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891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648C-7C75-4F63-BD8F-C8BFFB153D2F}" type="datetime1">
              <a:rPr lang="en-US" smtClean="0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B58B65-100C-4B21-AFF8-E62D902901A7}"/>
              </a:ext>
            </a:extLst>
          </p:cNvPr>
          <p:cNvSpPr/>
          <p:nvPr userDrawn="1"/>
        </p:nvSpPr>
        <p:spPr>
          <a:xfrm>
            <a:off x="0" y="0"/>
            <a:ext cx="6858000" cy="45720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DD59B8-A520-499C-994A-447F75BE6575}"/>
              </a:ext>
            </a:extLst>
          </p:cNvPr>
          <p:cNvSpPr/>
          <p:nvPr userDrawn="1"/>
        </p:nvSpPr>
        <p:spPr>
          <a:xfrm>
            <a:off x="0" y="4572000"/>
            <a:ext cx="6858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0F77323-0FBA-40DF-B211-9888665C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88" y="5412000"/>
            <a:ext cx="3138750" cy="2940000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CA326983-9EAF-4713-8FAF-7F72E80135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7119" y="732367"/>
            <a:ext cx="2480667" cy="762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5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80896" y="3010916"/>
            <a:ext cx="1970405" cy="544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6C99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C57E-175E-490D-84DF-8311A8E14C23}" type="datetime1">
              <a:rPr lang="en-US" smtClean="0"/>
              <a:t>12/5/2024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559-2EB5-4B6B-8842-86E6D975DD28}" type="datetime1">
              <a:rPr lang="en-US" smtClean="0"/>
              <a:t>12/5/2024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A33D-ED64-4E5B-97BA-21764AC29CBD}" type="datetime1">
              <a:rPr lang="en-US" smtClean="0"/>
              <a:t>12/5/2024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4" cy="176741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7003" y="9029900"/>
            <a:ext cx="6858000" cy="1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66000"/>
            <a:ext cx="1600172" cy="3660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5277741" y="8795900"/>
            <a:ext cx="1600172" cy="3660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488" y="2711451"/>
            <a:ext cx="5874842" cy="5399616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57175" indent="0">
              <a:buNone/>
              <a:defRPr>
                <a:solidFill>
                  <a:schemeClr val="accent1"/>
                </a:solidFill>
              </a:defRPr>
            </a:lvl2pPr>
            <a:lvl3pPr marL="514350" indent="0">
              <a:buNone/>
              <a:defRPr>
                <a:solidFill>
                  <a:schemeClr val="accent1"/>
                </a:solidFill>
              </a:defRPr>
            </a:lvl3pPr>
            <a:lvl4pPr marL="771525" indent="0">
              <a:buNone/>
              <a:defRPr>
                <a:solidFill>
                  <a:schemeClr val="accent1"/>
                </a:solidFill>
              </a:defRPr>
            </a:lvl4pPr>
            <a:lvl5pPr marL="10287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13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6858000" cy="31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020" y="1752600"/>
            <a:ext cx="5998964" cy="1380067"/>
          </a:xfrm>
        </p:spPr>
        <p:txBody>
          <a:bodyPr/>
          <a:lstStyle>
            <a:lvl1pPr marL="0" indent="0" algn="l">
              <a:buNone/>
              <a:defRPr/>
            </a:lvl1pPr>
            <a:lvl2pPr marL="257175" indent="0" algn="l">
              <a:buNone/>
              <a:defRPr/>
            </a:lvl2pPr>
            <a:lvl3pPr marL="514350" indent="0" algn="l">
              <a:buNone/>
              <a:defRPr/>
            </a:lvl3pPr>
            <a:lvl4pPr marL="771525" indent="0" algn="l">
              <a:buNone/>
              <a:defRPr/>
            </a:lvl4pPr>
            <a:lvl5pPr marL="10287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488" y="3790951"/>
            <a:ext cx="5969496" cy="5041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570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6012000"/>
            <a:ext cx="6858000" cy="31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020" y="1752600"/>
            <a:ext cx="5998964" cy="3899400"/>
          </a:xfrm>
        </p:spPr>
        <p:txBody>
          <a:bodyPr/>
          <a:lstStyle>
            <a:lvl1pPr marL="0" indent="0" algn="l">
              <a:buNone/>
              <a:defRPr/>
            </a:lvl1pPr>
            <a:lvl2pPr marL="257175" indent="0" algn="l">
              <a:buNone/>
              <a:defRPr/>
            </a:lvl2pPr>
            <a:lvl3pPr marL="514350" indent="0" algn="l">
              <a:buNone/>
              <a:defRPr/>
            </a:lvl3pPr>
            <a:lvl4pPr marL="771525" indent="0" algn="l">
              <a:buNone/>
              <a:defRPr/>
            </a:lvl4pPr>
            <a:lvl5pPr marL="10287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20" y="74583"/>
            <a:ext cx="5915025" cy="122391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00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96773"/>
            <a:ext cx="6341465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1086" y="3685285"/>
            <a:ext cx="4090670" cy="1958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876E-3696-4DD6-B307-5CEB3E91403B}" type="datetime1">
              <a:rPr lang="en-US" smtClean="0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44309" y="8786521"/>
            <a:ext cx="28702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1625" y="489858"/>
            <a:ext cx="426241" cy="10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6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90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mf.nnov.ru/" TargetMode="External"/><Relationship Id="rId7" Type="http://schemas.openxmlformats.org/officeDocument/2006/relationships/hyperlink" Target="https://vk.com/public221666044" TargetMode="External"/><Relationship Id="rId2" Type="http://schemas.openxmlformats.org/officeDocument/2006/relationships/hyperlink" Target="http://government-nnov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zakupki.gov.ru/" TargetMode="External"/><Relationship Id="rId5" Type="http://schemas.openxmlformats.org/officeDocument/2006/relationships/hyperlink" Target="http://fin-semenov.ru/" TargetMode="External"/><Relationship Id="rId4" Type="http://schemas.openxmlformats.org/officeDocument/2006/relationships/hyperlink" Target="http://semenov.nnov.ru/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emenov.ru/byudzhetnyy-protsess/byudzhet-dlya-grazhdan.html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png"/><Relationship Id="rId4" Type="http://schemas.openxmlformats.org/officeDocument/2006/relationships/hyperlink" Target="https://vk.com/public22166604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94B52C-F61F-E395-71AF-5F4E01666E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r="19101"/>
          <a:stretch>
            <a:fillRect/>
          </a:stretch>
        </p:blipFill>
        <p:spPr>
          <a:xfrm>
            <a:off x="0" y="0"/>
            <a:ext cx="6858000" cy="4572000"/>
          </a:xfr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E82F797-9B88-8327-11C9-A21820D823B4}"/>
              </a:ext>
            </a:extLst>
          </p:cNvPr>
          <p:cNvSpPr/>
          <p:nvPr/>
        </p:nvSpPr>
        <p:spPr>
          <a:xfrm>
            <a:off x="-25400" y="4597400"/>
            <a:ext cx="6858000" cy="4572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C169431-359B-DE46-2C0A-2C1248DDE73A}"/>
              </a:ext>
            </a:extLst>
          </p:cNvPr>
          <p:cNvSpPr/>
          <p:nvPr/>
        </p:nvSpPr>
        <p:spPr>
          <a:xfrm>
            <a:off x="304800" y="5029200"/>
            <a:ext cx="6366600" cy="3581213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1301943-AF62-8E75-18BF-38CE11A33842}"/>
              </a:ext>
            </a:extLst>
          </p:cNvPr>
          <p:cNvSpPr/>
          <p:nvPr/>
        </p:nvSpPr>
        <p:spPr>
          <a:xfrm>
            <a:off x="685800" y="5257800"/>
            <a:ext cx="5467500" cy="307546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7BD2A52A-93F2-B7A3-F43D-23F01D010423}"/>
              </a:ext>
            </a:extLst>
          </p:cNvPr>
          <p:cNvSpPr txBox="1">
            <a:spLocks/>
          </p:cNvSpPr>
          <p:nvPr/>
        </p:nvSpPr>
        <p:spPr>
          <a:xfrm>
            <a:off x="914400" y="5105400"/>
            <a:ext cx="5410200" cy="3183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3"/>
                </a:solidFill>
              </a:rPr>
              <a:t>по проекту решения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«О бюджете городского 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округа Семеновский 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Нижегородской области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>
                <a:solidFill>
                  <a:schemeClr val="accent3"/>
                </a:solidFill>
              </a:rPr>
              <a:t>на 2025 </a:t>
            </a:r>
            <a:r>
              <a:rPr lang="ru-RU" dirty="0">
                <a:solidFill>
                  <a:schemeClr val="accent3"/>
                </a:solidFill>
              </a:rPr>
              <a:t>год и на </a:t>
            </a:r>
            <a:r>
              <a:rPr lang="ru-RU">
                <a:solidFill>
                  <a:schemeClr val="accent3"/>
                </a:solidFill>
              </a:rPr>
              <a:t>плановый </a:t>
            </a:r>
          </a:p>
          <a:p>
            <a:pPr algn="ctr"/>
            <a:r>
              <a:rPr lang="ru-RU">
                <a:solidFill>
                  <a:schemeClr val="accent3"/>
                </a:solidFill>
              </a:rPr>
              <a:t>период 2026 и 2027 </a:t>
            </a:r>
            <a:r>
              <a:rPr lang="ru-RU" dirty="0">
                <a:solidFill>
                  <a:schemeClr val="accent3"/>
                </a:solidFill>
              </a:rPr>
              <a:t>годов»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B37D18E-BFF8-3DE2-48B5-2C186631AB47}"/>
              </a:ext>
            </a:extLst>
          </p:cNvPr>
          <p:cNvSpPr/>
          <p:nvPr/>
        </p:nvSpPr>
        <p:spPr>
          <a:xfrm rot="5400000">
            <a:off x="1143000" y="-1143000"/>
            <a:ext cx="4572000" cy="6858000"/>
          </a:xfrm>
          <a:prstGeom prst="rect">
            <a:avLst/>
          </a:prstGeom>
          <a:solidFill>
            <a:sysClr val="window" lastClr="FFFFFF">
              <a:alpha val="80000"/>
            </a:sys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60078F6B-5A92-49C7-9EA3-09AD128847B9}"/>
              </a:ext>
            </a:extLst>
          </p:cNvPr>
          <p:cNvSpPr txBox="1">
            <a:spLocks/>
          </p:cNvSpPr>
          <p:nvPr/>
        </p:nvSpPr>
        <p:spPr>
          <a:xfrm>
            <a:off x="4114800" y="2743200"/>
            <a:ext cx="354236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sz="1125" b="0" i="0" spc="169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kern="0" dirty="0">
                <a:solidFill>
                  <a:srgbClr val="DDB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pPr algn="ctr"/>
            <a:r>
              <a:rPr lang="ru-RU" sz="6000" b="1" kern="0" dirty="0">
                <a:solidFill>
                  <a:srgbClr val="DDB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6150D66F-023F-34AB-4BCB-1D08179862A9}"/>
              </a:ext>
            </a:extLst>
          </p:cNvPr>
          <p:cNvSpPr txBox="1">
            <a:spLocks/>
          </p:cNvSpPr>
          <p:nvPr/>
        </p:nvSpPr>
        <p:spPr>
          <a:xfrm>
            <a:off x="1447800" y="1828800"/>
            <a:ext cx="3962400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82990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237186" y="915553"/>
            <a:ext cx="6500367" cy="4288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ОТГРУЖЕННОЙ ПРОДУКЦИИ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94615" lvl="0" indent="0" algn="r" defTabSz="914400" rtl="0" eaLnBrk="1" fontAlgn="auto" latinLnBrk="0" hangingPunct="1">
              <a:lnSpc>
                <a:spcPts val="5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400" b="1" i="0" u="none" strike="noStrike" kern="1200" cap="none" spc="-33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-335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</a:t>
            </a:r>
            <a:r>
              <a:rPr kumimoji="0" lang="ru-RU" sz="4400" b="1" i="0" u="none" strike="noStrike" kern="1200" cap="none" spc="-335" normalizeH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127,4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290060" marR="0" lvl="0" indent="0" algn="ctr" defTabSz="9144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млн</a:t>
            </a:r>
            <a:r>
              <a:rPr kumimoji="0" sz="1700" b="1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7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700" b="1" i="0" u="none" strike="noStrike" kern="1200" cap="none" spc="-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</a:t>
            </a:r>
            <a:r>
              <a:rPr kumimoji="0" lang="ru-RU" sz="17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300220" marR="508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отгруженной продукции городского округа Семеновский 2025 году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0574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>
                <a:tab pos="850265" algn="l"/>
                <a:tab pos="1494790" algn="l"/>
                <a:tab pos="2138680" algn="l"/>
                <a:tab pos="2783205" algn="l"/>
                <a:tab pos="3427729" algn="l"/>
              </a:tabLst>
              <a:defRPr/>
            </a:pP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</a:t>
            </a:r>
            <a:r>
              <a:rPr lang="ru-RU" sz="1400" b="1" spc="-1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4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95" y="5992495"/>
            <a:ext cx="2468299" cy="2410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0" lvl="0" indent="0" algn="ctr" defTabSz="914400" rtl="0" eaLnBrk="1" fontAlgn="auto" latinLnBrk="0" hangingPunct="1">
              <a:lnSpc>
                <a:spcPts val="52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30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424,0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7665" marR="0" lvl="0" indent="0" algn="ctr" defTabSz="914400" rtl="0" eaLnBrk="1" fontAlgn="auto" latinLnBrk="0" hangingPunct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тыс. </a:t>
            </a: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</a:t>
            </a:r>
            <a:r>
              <a:rPr kumimoji="0" lang="ru-RU" sz="1700" b="1" i="0" u="none" strike="noStrike" kern="1200" cap="none" spc="-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 lvl="0" indent="51435" algn="ctr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отгруженной продукции городского округа Семеновский в 2025 году в расчёте на</a:t>
            </a:r>
          </a:p>
          <a:p>
            <a:pPr marL="12700" marR="5080" lvl="0" indent="51435" algn="ctr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 жителя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13430" y="2536020"/>
            <a:ext cx="558165" cy="2402639"/>
            <a:chOff x="2351532" y="3369564"/>
            <a:chExt cx="558165" cy="141287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1532" y="3369564"/>
              <a:ext cx="550163" cy="14127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3348" y="3535680"/>
              <a:ext cx="505968" cy="10287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77948" y="3396234"/>
              <a:ext cx="443230" cy="1306830"/>
            </a:xfrm>
            <a:custGeom>
              <a:avLst/>
              <a:gdLst/>
              <a:ahLst/>
              <a:cxnLst/>
              <a:rect l="l" t="t" r="r" b="b"/>
              <a:pathLst>
                <a:path w="443230" h="1306829">
                  <a:moveTo>
                    <a:pt x="368934" y="0"/>
                  </a:moveTo>
                  <a:lnTo>
                    <a:pt x="73787" y="0"/>
                  </a:lnTo>
                  <a:lnTo>
                    <a:pt x="45059" y="5816"/>
                  </a:lnTo>
                  <a:lnTo>
                    <a:pt x="21605" y="21669"/>
                  </a:lnTo>
                  <a:lnTo>
                    <a:pt x="5796" y="45166"/>
                  </a:lnTo>
                  <a:lnTo>
                    <a:pt x="0" y="73913"/>
                  </a:lnTo>
                  <a:lnTo>
                    <a:pt x="0" y="1232535"/>
                  </a:lnTo>
                  <a:lnTo>
                    <a:pt x="5796" y="1261282"/>
                  </a:lnTo>
                  <a:lnTo>
                    <a:pt x="21605" y="1284779"/>
                  </a:lnTo>
                  <a:lnTo>
                    <a:pt x="45059" y="1300632"/>
                  </a:lnTo>
                  <a:lnTo>
                    <a:pt x="73787" y="1306449"/>
                  </a:lnTo>
                  <a:lnTo>
                    <a:pt x="368934" y="1306449"/>
                  </a:lnTo>
                  <a:lnTo>
                    <a:pt x="397662" y="1300632"/>
                  </a:lnTo>
                  <a:lnTo>
                    <a:pt x="421116" y="1284779"/>
                  </a:lnTo>
                  <a:lnTo>
                    <a:pt x="436925" y="1261282"/>
                  </a:lnTo>
                  <a:lnTo>
                    <a:pt x="442721" y="1232535"/>
                  </a:lnTo>
                  <a:lnTo>
                    <a:pt x="442721" y="73913"/>
                  </a:lnTo>
                  <a:lnTo>
                    <a:pt x="436925" y="45166"/>
                  </a:lnTo>
                  <a:lnTo>
                    <a:pt x="421116" y="21669"/>
                  </a:lnTo>
                  <a:lnTo>
                    <a:pt x="397662" y="581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rgbClr val="7F2F2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368295" y="2352138"/>
            <a:ext cx="558165" cy="2586305"/>
            <a:chOff x="2996183" y="3168395"/>
            <a:chExt cx="558165" cy="161417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6183" y="3168395"/>
              <a:ext cx="548640" cy="16139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999" y="3435095"/>
              <a:ext cx="505968" cy="10287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22091" y="3194176"/>
              <a:ext cx="443230" cy="1508760"/>
            </a:xfrm>
            <a:custGeom>
              <a:avLst/>
              <a:gdLst/>
              <a:ahLst/>
              <a:cxnLst/>
              <a:rect l="l" t="t" r="r" b="b"/>
              <a:pathLst>
                <a:path w="443229" h="1508760">
                  <a:moveTo>
                    <a:pt x="369061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434592"/>
                  </a:lnTo>
                  <a:lnTo>
                    <a:pt x="5796" y="1463339"/>
                  </a:lnTo>
                  <a:lnTo>
                    <a:pt x="21605" y="1486836"/>
                  </a:lnTo>
                  <a:lnTo>
                    <a:pt x="45059" y="1502689"/>
                  </a:lnTo>
                  <a:lnTo>
                    <a:pt x="73787" y="1508506"/>
                  </a:lnTo>
                  <a:lnTo>
                    <a:pt x="369061" y="1508506"/>
                  </a:lnTo>
                  <a:lnTo>
                    <a:pt x="397789" y="1502689"/>
                  </a:lnTo>
                  <a:lnTo>
                    <a:pt x="421243" y="1486836"/>
                  </a:lnTo>
                  <a:lnTo>
                    <a:pt x="437052" y="1463339"/>
                  </a:lnTo>
                  <a:lnTo>
                    <a:pt x="442848" y="1434592"/>
                  </a:lnTo>
                  <a:lnTo>
                    <a:pt x="442848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062769" y="1895397"/>
            <a:ext cx="559435" cy="3043046"/>
            <a:chOff x="3639311" y="2977895"/>
            <a:chExt cx="559435" cy="180467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9311" y="2977895"/>
              <a:ext cx="550163" cy="18044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2651" y="3340607"/>
              <a:ext cx="505968" cy="10287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66362" y="3004438"/>
              <a:ext cx="443230" cy="1698625"/>
            </a:xfrm>
            <a:custGeom>
              <a:avLst/>
              <a:gdLst/>
              <a:ahLst/>
              <a:cxnLst/>
              <a:rect l="l" t="t" r="r" b="b"/>
              <a:pathLst>
                <a:path w="443229" h="1698625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624330"/>
                  </a:lnTo>
                  <a:lnTo>
                    <a:pt x="5796" y="1653077"/>
                  </a:lnTo>
                  <a:lnTo>
                    <a:pt x="21605" y="1676574"/>
                  </a:lnTo>
                  <a:lnTo>
                    <a:pt x="45059" y="1692427"/>
                  </a:lnTo>
                  <a:lnTo>
                    <a:pt x="73787" y="1698244"/>
                  </a:lnTo>
                  <a:lnTo>
                    <a:pt x="368935" y="1698244"/>
                  </a:lnTo>
                  <a:lnTo>
                    <a:pt x="397662" y="1692427"/>
                  </a:lnTo>
                  <a:lnTo>
                    <a:pt x="421116" y="1676574"/>
                  </a:lnTo>
                  <a:lnTo>
                    <a:pt x="436925" y="1653077"/>
                  </a:lnTo>
                  <a:lnTo>
                    <a:pt x="442722" y="1624330"/>
                  </a:lnTo>
                  <a:lnTo>
                    <a:pt x="442722" y="73787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21839" y="2970209"/>
            <a:ext cx="557783" cy="1858198"/>
            <a:chOff x="419100" y="3681984"/>
            <a:chExt cx="557783" cy="1118146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100" y="3681984"/>
              <a:ext cx="548640" cy="11003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5" y="3691128"/>
              <a:ext cx="505968" cy="10287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71805" y="3744934"/>
              <a:ext cx="443230" cy="1055196"/>
            </a:xfrm>
            <a:custGeom>
              <a:avLst/>
              <a:gdLst/>
              <a:ahLst/>
              <a:cxnLst/>
              <a:rect l="l" t="t" r="r" b="b"/>
              <a:pathLst>
                <a:path w="443230" h="995045">
                  <a:moveTo>
                    <a:pt x="368998" y="0"/>
                  </a:moveTo>
                  <a:lnTo>
                    <a:pt x="73799" y="0"/>
                  </a:lnTo>
                  <a:lnTo>
                    <a:pt x="45069" y="5796"/>
                  </a:lnTo>
                  <a:lnTo>
                    <a:pt x="21612" y="21605"/>
                  </a:lnTo>
                  <a:lnTo>
                    <a:pt x="5798" y="45059"/>
                  </a:lnTo>
                  <a:lnTo>
                    <a:pt x="0" y="73787"/>
                  </a:lnTo>
                  <a:lnTo>
                    <a:pt x="0" y="920877"/>
                  </a:lnTo>
                  <a:lnTo>
                    <a:pt x="5798" y="949624"/>
                  </a:lnTo>
                  <a:lnTo>
                    <a:pt x="21612" y="973121"/>
                  </a:lnTo>
                  <a:lnTo>
                    <a:pt x="45069" y="988974"/>
                  </a:lnTo>
                  <a:lnTo>
                    <a:pt x="73799" y="994791"/>
                  </a:lnTo>
                  <a:lnTo>
                    <a:pt x="368998" y="994791"/>
                  </a:lnTo>
                  <a:lnTo>
                    <a:pt x="397722" y="988974"/>
                  </a:lnTo>
                  <a:lnTo>
                    <a:pt x="421181" y="973121"/>
                  </a:lnTo>
                  <a:lnTo>
                    <a:pt x="436998" y="949624"/>
                  </a:lnTo>
                  <a:lnTo>
                    <a:pt x="442798" y="920877"/>
                  </a:lnTo>
                  <a:lnTo>
                    <a:pt x="442798" y="73787"/>
                  </a:lnTo>
                  <a:lnTo>
                    <a:pt x="436998" y="45059"/>
                  </a:lnTo>
                  <a:lnTo>
                    <a:pt x="421181" y="21605"/>
                  </a:lnTo>
                  <a:lnTo>
                    <a:pt x="397722" y="5796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445764" y="6435487"/>
            <a:ext cx="558165" cy="1274825"/>
            <a:chOff x="3445764" y="6630923"/>
            <a:chExt cx="558165" cy="102616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5764" y="6630923"/>
              <a:ext cx="548639" cy="10256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7580" y="6684263"/>
              <a:ext cx="505968" cy="8686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471545" y="6657974"/>
              <a:ext cx="443230" cy="918844"/>
            </a:xfrm>
            <a:custGeom>
              <a:avLst/>
              <a:gdLst/>
              <a:ahLst/>
              <a:cxnLst/>
              <a:rect l="l" t="t" r="r" b="b"/>
              <a:pathLst>
                <a:path w="443229" h="918845">
                  <a:moveTo>
                    <a:pt x="368934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844804"/>
                  </a:lnTo>
                  <a:lnTo>
                    <a:pt x="5796" y="873531"/>
                  </a:lnTo>
                  <a:lnTo>
                    <a:pt x="21605" y="896985"/>
                  </a:lnTo>
                  <a:lnTo>
                    <a:pt x="45059" y="912794"/>
                  </a:lnTo>
                  <a:lnTo>
                    <a:pt x="73787" y="918591"/>
                  </a:lnTo>
                  <a:lnTo>
                    <a:pt x="368934" y="918591"/>
                  </a:lnTo>
                  <a:lnTo>
                    <a:pt x="397662" y="912794"/>
                  </a:lnTo>
                  <a:lnTo>
                    <a:pt x="421116" y="896985"/>
                  </a:lnTo>
                  <a:lnTo>
                    <a:pt x="436925" y="873531"/>
                  </a:lnTo>
                  <a:lnTo>
                    <a:pt x="442721" y="844804"/>
                  </a:lnTo>
                  <a:lnTo>
                    <a:pt x="442721" y="73787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088891" y="6326204"/>
            <a:ext cx="559435" cy="1362837"/>
            <a:chOff x="4088891" y="6374891"/>
            <a:chExt cx="559435" cy="1282065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88891" y="6374891"/>
              <a:ext cx="550163" cy="12816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2231" y="6554723"/>
              <a:ext cx="505967" cy="868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115688" y="6400926"/>
              <a:ext cx="443230" cy="1176020"/>
            </a:xfrm>
            <a:custGeom>
              <a:avLst/>
              <a:gdLst/>
              <a:ahLst/>
              <a:cxnLst/>
              <a:rect l="l" t="t" r="r" b="b"/>
              <a:pathLst>
                <a:path w="443229" h="1176020">
                  <a:moveTo>
                    <a:pt x="369062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101852"/>
                  </a:lnTo>
                  <a:lnTo>
                    <a:pt x="5796" y="1130579"/>
                  </a:lnTo>
                  <a:lnTo>
                    <a:pt x="21605" y="1154033"/>
                  </a:lnTo>
                  <a:lnTo>
                    <a:pt x="45059" y="1169842"/>
                  </a:lnTo>
                  <a:lnTo>
                    <a:pt x="73787" y="1175639"/>
                  </a:lnTo>
                  <a:lnTo>
                    <a:pt x="369062" y="1175639"/>
                  </a:lnTo>
                  <a:lnTo>
                    <a:pt x="397789" y="1169842"/>
                  </a:lnTo>
                  <a:lnTo>
                    <a:pt x="421243" y="1154033"/>
                  </a:lnTo>
                  <a:lnTo>
                    <a:pt x="437052" y="1130579"/>
                  </a:lnTo>
                  <a:lnTo>
                    <a:pt x="442849" y="1101852"/>
                  </a:lnTo>
                  <a:lnTo>
                    <a:pt x="442849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733544" y="6098290"/>
            <a:ext cx="558165" cy="1615567"/>
            <a:chOff x="4733544" y="6243828"/>
            <a:chExt cx="558165" cy="1412875"/>
          </a:xfrm>
        </p:grpSpPr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33544" y="6243828"/>
              <a:ext cx="550163" cy="14127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85360" y="6489192"/>
              <a:ext cx="505967" cy="868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759960" y="6270244"/>
              <a:ext cx="443230" cy="1306830"/>
            </a:xfrm>
            <a:custGeom>
              <a:avLst/>
              <a:gdLst/>
              <a:ahLst/>
              <a:cxnLst/>
              <a:rect l="l" t="t" r="r" b="b"/>
              <a:pathLst>
                <a:path w="443229" h="1306829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6"/>
                  </a:lnTo>
                  <a:lnTo>
                    <a:pt x="0" y="1232534"/>
                  </a:lnTo>
                  <a:lnTo>
                    <a:pt x="5796" y="1261262"/>
                  </a:lnTo>
                  <a:lnTo>
                    <a:pt x="21605" y="1284716"/>
                  </a:lnTo>
                  <a:lnTo>
                    <a:pt x="45059" y="1300525"/>
                  </a:lnTo>
                  <a:lnTo>
                    <a:pt x="73787" y="1306321"/>
                  </a:lnTo>
                  <a:lnTo>
                    <a:pt x="368935" y="1306321"/>
                  </a:lnTo>
                  <a:lnTo>
                    <a:pt x="397662" y="1300525"/>
                  </a:lnTo>
                  <a:lnTo>
                    <a:pt x="421116" y="1284716"/>
                  </a:lnTo>
                  <a:lnTo>
                    <a:pt x="436925" y="1261262"/>
                  </a:lnTo>
                  <a:lnTo>
                    <a:pt x="442722" y="1232534"/>
                  </a:lnTo>
                  <a:lnTo>
                    <a:pt x="442722" y="73786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rgbClr val="7F2F2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031285" y="5500692"/>
            <a:ext cx="559435" cy="2202236"/>
            <a:chOff x="6021323" y="5852159"/>
            <a:chExt cx="559435" cy="1804670"/>
          </a:xfrm>
        </p:grpSpPr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1323" y="5852159"/>
              <a:ext cx="550164" cy="180441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74663" y="6294119"/>
              <a:ext cx="505967" cy="8686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048374" y="5878321"/>
              <a:ext cx="443230" cy="1698625"/>
            </a:xfrm>
            <a:custGeom>
              <a:avLst/>
              <a:gdLst/>
              <a:ahLst/>
              <a:cxnLst/>
              <a:rect l="l" t="t" r="r" b="b"/>
              <a:pathLst>
                <a:path w="443229" h="1698625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6"/>
                  </a:lnTo>
                  <a:lnTo>
                    <a:pt x="0" y="1624457"/>
                  </a:lnTo>
                  <a:lnTo>
                    <a:pt x="5796" y="1653184"/>
                  </a:lnTo>
                  <a:lnTo>
                    <a:pt x="21605" y="1676638"/>
                  </a:lnTo>
                  <a:lnTo>
                    <a:pt x="45059" y="1692447"/>
                  </a:lnTo>
                  <a:lnTo>
                    <a:pt x="73787" y="1698243"/>
                  </a:lnTo>
                  <a:lnTo>
                    <a:pt x="368935" y="1698243"/>
                  </a:lnTo>
                  <a:lnTo>
                    <a:pt x="397682" y="1692447"/>
                  </a:lnTo>
                  <a:lnTo>
                    <a:pt x="421179" y="1676638"/>
                  </a:lnTo>
                  <a:lnTo>
                    <a:pt x="437032" y="1653184"/>
                  </a:lnTo>
                  <a:lnTo>
                    <a:pt x="442849" y="1624457"/>
                  </a:lnTo>
                  <a:lnTo>
                    <a:pt x="442849" y="73786"/>
                  </a:lnTo>
                  <a:lnTo>
                    <a:pt x="437032" y="45059"/>
                  </a:lnTo>
                  <a:lnTo>
                    <a:pt x="421179" y="21605"/>
                  </a:lnTo>
                  <a:lnTo>
                    <a:pt x="39768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2798194" y="7736270"/>
            <a:ext cx="374896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590" algn="l"/>
                <a:tab pos="1301115" algn="l"/>
                <a:tab pos="1945639" algn="l"/>
                <a:tab pos="2589530" algn="l"/>
                <a:tab pos="3234055" algn="l"/>
              </a:tabLst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6379" y="87630"/>
            <a:ext cx="649117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ПРОГНОЗНЫХ ПОКАЗАТЕЛЕЙ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СОЦИАЛЬНО-ЭКОНОМИЧЕСКОГО РАЗВИТИЯ ОКРУГА</a:t>
            </a:r>
            <a:endParaRPr kumimoji="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6743" y="73239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6200000">
            <a:off x="61152" y="3982034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16 609,3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6200000">
            <a:off x="771071" y="4015259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419,9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16200000">
            <a:off x="1354266" y="3960137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kumimoji="0" lang="ru-RU" sz="1800" b="1" i="0" u="none" strike="noStrike" kern="1200" cap="none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127,4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16200000">
            <a:off x="1979014" y="3978355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20 036,5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6200000">
            <a:off x="2698782" y="3998208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20 919,3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3903469" y="692589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noProof="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401,0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16200000">
            <a:off x="4553413" y="6884651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noProof="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424,0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 rot="16200000">
            <a:off x="5198081" y="6908387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noProof="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445,5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5842120" y="689729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466,7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0" name="object 30"/>
          <p:cNvGrpSpPr/>
          <p:nvPr/>
        </p:nvGrpSpPr>
        <p:grpSpPr>
          <a:xfrm>
            <a:off x="1065305" y="2883255"/>
            <a:ext cx="558165" cy="2099814"/>
            <a:chOff x="419100" y="3681984"/>
            <a:chExt cx="558165" cy="1100455"/>
          </a:xfrm>
        </p:grpSpPr>
        <p:pic>
          <p:nvPicPr>
            <p:cNvPr id="6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100" y="3681984"/>
              <a:ext cx="548640" cy="1100327"/>
            </a:xfrm>
            <a:prstGeom prst="rect">
              <a:avLst/>
            </a:prstGeom>
          </p:spPr>
        </p:pic>
        <p:pic>
          <p:nvPicPr>
            <p:cNvPr id="6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5" y="3691128"/>
              <a:ext cx="505968" cy="1028700"/>
            </a:xfrm>
            <a:prstGeom prst="rect">
              <a:avLst/>
            </a:prstGeom>
          </p:spPr>
        </p:pic>
        <p:sp>
          <p:nvSpPr>
            <p:cNvPr id="63" name="object 33"/>
            <p:cNvSpPr/>
            <p:nvPr/>
          </p:nvSpPr>
          <p:spPr>
            <a:xfrm>
              <a:off x="445261" y="3707892"/>
              <a:ext cx="443230" cy="995044"/>
            </a:xfrm>
            <a:custGeom>
              <a:avLst/>
              <a:gdLst/>
              <a:ahLst/>
              <a:cxnLst/>
              <a:rect l="l" t="t" r="r" b="b"/>
              <a:pathLst>
                <a:path w="443230" h="995045">
                  <a:moveTo>
                    <a:pt x="368998" y="0"/>
                  </a:moveTo>
                  <a:lnTo>
                    <a:pt x="73799" y="0"/>
                  </a:lnTo>
                  <a:lnTo>
                    <a:pt x="45069" y="5796"/>
                  </a:lnTo>
                  <a:lnTo>
                    <a:pt x="21612" y="21605"/>
                  </a:lnTo>
                  <a:lnTo>
                    <a:pt x="5798" y="45059"/>
                  </a:lnTo>
                  <a:lnTo>
                    <a:pt x="0" y="73787"/>
                  </a:lnTo>
                  <a:lnTo>
                    <a:pt x="0" y="920877"/>
                  </a:lnTo>
                  <a:lnTo>
                    <a:pt x="5798" y="949624"/>
                  </a:lnTo>
                  <a:lnTo>
                    <a:pt x="21612" y="973121"/>
                  </a:lnTo>
                  <a:lnTo>
                    <a:pt x="45069" y="988974"/>
                  </a:lnTo>
                  <a:lnTo>
                    <a:pt x="73799" y="994791"/>
                  </a:lnTo>
                  <a:lnTo>
                    <a:pt x="368998" y="994791"/>
                  </a:lnTo>
                  <a:lnTo>
                    <a:pt x="397722" y="988974"/>
                  </a:lnTo>
                  <a:lnTo>
                    <a:pt x="421181" y="973121"/>
                  </a:lnTo>
                  <a:lnTo>
                    <a:pt x="436998" y="949624"/>
                  </a:lnTo>
                  <a:lnTo>
                    <a:pt x="442798" y="920877"/>
                  </a:lnTo>
                  <a:lnTo>
                    <a:pt x="442798" y="73787"/>
                  </a:lnTo>
                  <a:lnTo>
                    <a:pt x="436998" y="45059"/>
                  </a:lnTo>
                  <a:lnTo>
                    <a:pt x="421181" y="21605"/>
                  </a:lnTo>
                  <a:lnTo>
                    <a:pt x="397722" y="5796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 rot="16200000">
            <a:off x="690032" y="3982034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18 146,4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16200000">
            <a:off x="3251941" y="694680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365,8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6740" y="8500075"/>
            <a:ext cx="6398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2025 год и на плановый период 2026 и 2027 годов)</a:t>
            </a: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5198080" y="688791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05"/>
              </a:spcBef>
              <a:defRPr/>
            </a:pPr>
            <a:r>
              <a:rPr lang="ru-RU" b="1" spc="-5" dirty="0">
                <a:solidFill>
                  <a:schemeClr val="bg1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445,5</a:t>
            </a: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59">
            <a:extLst>
              <a:ext uri="{FF2B5EF4-FFF2-40B4-BE49-F238E27FC236}">
                <a16:creationId xmlns:a16="http://schemas.microsoft.com/office/drawing/2014/main" id="{FCECF7B2-F2BC-0763-0309-FA5816A5BAD8}"/>
              </a:ext>
            </a:extLst>
          </p:cNvPr>
          <p:cNvSpPr/>
          <p:nvPr/>
        </p:nvSpPr>
        <p:spPr>
          <a:xfrm>
            <a:off x="5410200" y="5638800"/>
            <a:ext cx="443230" cy="1996629"/>
          </a:xfrm>
          <a:custGeom>
            <a:avLst/>
            <a:gdLst/>
            <a:ahLst/>
            <a:cxnLst/>
            <a:rect l="l" t="t" r="r" b="b"/>
            <a:pathLst>
              <a:path w="443229" h="1698625">
                <a:moveTo>
                  <a:pt x="368935" y="0"/>
                </a:moveTo>
                <a:lnTo>
                  <a:pt x="73787" y="0"/>
                </a:lnTo>
                <a:lnTo>
                  <a:pt x="45059" y="5796"/>
                </a:lnTo>
                <a:lnTo>
                  <a:pt x="21605" y="21605"/>
                </a:lnTo>
                <a:lnTo>
                  <a:pt x="5796" y="45059"/>
                </a:lnTo>
                <a:lnTo>
                  <a:pt x="0" y="73786"/>
                </a:lnTo>
                <a:lnTo>
                  <a:pt x="0" y="1624457"/>
                </a:lnTo>
                <a:lnTo>
                  <a:pt x="5796" y="1653184"/>
                </a:lnTo>
                <a:lnTo>
                  <a:pt x="21605" y="1676638"/>
                </a:lnTo>
                <a:lnTo>
                  <a:pt x="45059" y="1692447"/>
                </a:lnTo>
                <a:lnTo>
                  <a:pt x="73787" y="1698243"/>
                </a:lnTo>
                <a:lnTo>
                  <a:pt x="368935" y="1698243"/>
                </a:lnTo>
                <a:lnTo>
                  <a:pt x="397682" y="1692447"/>
                </a:lnTo>
                <a:lnTo>
                  <a:pt x="421179" y="1676638"/>
                </a:lnTo>
                <a:lnTo>
                  <a:pt x="437032" y="1653184"/>
                </a:lnTo>
                <a:lnTo>
                  <a:pt x="442849" y="1624457"/>
                </a:lnTo>
                <a:lnTo>
                  <a:pt x="442849" y="73786"/>
                </a:lnTo>
                <a:lnTo>
                  <a:pt x="437032" y="45059"/>
                </a:lnTo>
                <a:lnTo>
                  <a:pt x="421179" y="21605"/>
                </a:lnTo>
                <a:lnTo>
                  <a:pt x="397682" y="5796"/>
                </a:lnTo>
                <a:lnTo>
                  <a:pt x="368935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8874AE-301F-0F73-670F-2791E633B20B}"/>
              </a:ext>
            </a:extLst>
          </p:cNvPr>
          <p:cNvSpPr/>
          <p:nvPr/>
        </p:nvSpPr>
        <p:spPr>
          <a:xfrm rot="16200000">
            <a:off x="5166702" y="687289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445,5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1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-392860" y="198287"/>
            <a:ext cx="7250860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ПРОГНОЗНЫХ ПОКАЗАТЕЛЕЙ</a:t>
            </a:r>
            <a:r>
              <a:rPr kumimoji="0" lang="ru-RU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СОЦИАЛЬНО-ЭКОНОМИЧЕСКОГО</a:t>
            </a:r>
            <a:r>
              <a:rPr kumimoji="0" lang="ru-RU" b="1" i="0" u="none" strike="noStrike" kern="1200" cap="none" spc="4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РАЗВИТИЯ</a:t>
            </a:r>
            <a:r>
              <a:rPr kumimoji="0" lang="ru-RU" b="1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ОКРУГА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1514" name="Rectangle 6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6" name="Прямоугольник 21515"/>
          <p:cNvSpPr/>
          <p:nvPr/>
        </p:nvSpPr>
        <p:spPr>
          <a:xfrm>
            <a:off x="1062698" y="1160071"/>
            <a:ext cx="487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" marR="10858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Численность</a:t>
            </a:r>
            <a:r>
              <a:rPr kumimoji="0" lang="ru-RU" sz="1800" b="1" i="0" u="none" strike="noStrike" kern="1200" cap="none" spc="2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</a:t>
            </a:r>
            <a:r>
              <a:rPr kumimoji="0" lang="ru-RU" sz="1800" b="1" i="0" u="none" strike="noStrike" kern="1200" cap="none" spc="2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человек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1521" name="Прямоугольник 21520"/>
          <p:cNvSpPr/>
          <p:nvPr/>
        </p:nvSpPr>
        <p:spPr>
          <a:xfrm>
            <a:off x="593637" y="2992069"/>
            <a:ext cx="6230303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Фонд оплаты труда, млн. рублей</a:t>
            </a:r>
          </a:p>
        </p:txBody>
      </p:sp>
      <p:sp>
        <p:nvSpPr>
          <p:cNvPr id="21523" name="Rectangle 70"/>
          <p:cNvSpPr>
            <a:spLocks noChangeArrowheads="1"/>
          </p:cNvSpPr>
          <p:nvPr/>
        </p:nvSpPr>
        <p:spPr bwMode="auto">
          <a:xfrm>
            <a:off x="-258657" y="-96964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04668" y="3826345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8 615,7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74172" y="3982206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7 199,5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17066" y="4139014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5 435,7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38869" y="3864423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7 955,4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37763" y="4024421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6 387,0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68"/>
          <p:cNvSpPr/>
          <p:nvPr/>
        </p:nvSpPr>
        <p:spPr>
          <a:xfrm>
            <a:off x="204884" y="92155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9198302"/>
              </p:ext>
            </p:extLst>
          </p:nvPr>
        </p:nvGraphicFramePr>
        <p:xfrm>
          <a:off x="1066800" y="1752600"/>
          <a:ext cx="5089448" cy="192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Прямоугольник 77"/>
          <p:cNvSpPr/>
          <p:nvPr/>
        </p:nvSpPr>
        <p:spPr>
          <a:xfrm>
            <a:off x="1104183" y="1598560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45 405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069670" y="1831119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45 115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76683" y="1902851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44 975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20859" y="1677231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45 255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106542" y="1969948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44 825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6" name="Диаграмма 85"/>
          <p:cNvGraphicFramePr/>
          <p:nvPr>
            <p:extLst>
              <p:ext uri="{D42A27DB-BD31-4B8C-83A1-F6EECF244321}">
                <p14:modId xmlns:p14="http://schemas.microsoft.com/office/powerpoint/2010/main" val="1054680944"/>
              </p:ext>
            </p:extLst>
          </p:nvPr>
        </p:nvGraphicFramePr>
        <p:xfrm>
          <a:off x="861532" y="3904214"/>
          <a:ext cx="5275132" cy="157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99621" y="8382280"/>
            <a:ext cx="6398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2025 год и на плановый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период 2026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 2027 годов)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BC08FA-0BE4-3667-576A-E91B036D48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11</a:t>
            </a:fld>
            <a:endParaRPr lang="ru-RU" spc="-1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054408" y="5715000"/>
            <a:ext cx="5161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Среднемесячная заработная плата, рублей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428175167"/>
              </p:ext>
            </p:extLst>
          </p:nvPr>
        </p:nvGraphicFramePr>
        <p:xfrm>
          <a:off x="1062698" y="6156177"/>
          <a:ext cx="5089448" cy="192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995800" y="6503253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51 392,7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36746" y="6526782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45 592,8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42620" y="6557414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39 333,7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87054" y="6487535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56 788,6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66505" y="6403525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61 502,1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60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-292464" y="136571"/>
            <a:ext cx="6734175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ПРОГНОЗНЫХ ПОКАЗАТЕЛЕЙ</a:t>
            </a:r>
          </a:p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СОЦИАЛЬНО-ЭКОНОМИЧЕСКОГО РАЗВИТИЯ ОКРУГА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8957" y="82042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89946" tIns="65067" rIns="43801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Line 1715"/>
          <p:cNvCxnSpPr>
            <a:cxnSpLocks noChangeShapeType="1"/>
          </p:cNvCxnSpPr>
          <p:nvPr/>
        </p:nvCxnSpPr>
        <p:spPr bwMode="auto">
          <a:xfrm>
            <a:off x="7182802" y="1819275"/>
            <a:ext cx="0" cy="56515"/>
          </a:xfrm>
          <a:prstGeom prst="line">
            <a:avLst/>
          </a:pr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-240384" y="3748293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226820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Инвестиции</a:t>
            </a:r>
            <a:r>
              <a:rPr kumimoji="0" lang="ru-RU" sz="1800" b="1" i="0" u="none" strike="noStrike" kern="1200" cap="none" spc="1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</a:t>
            </a:r>
            <a:r>
              <a:rPr kumimoji="0" lang="ru-RU" sz="1800" b="1" i="0" u="none" strike="noStrike" kern="1200" cap="none" spc="1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основной</a:t>
            </a:r>
            <a:r>
              <a:rPr kumimoji="0" lang="ru-RU" sz="1800" b="1" i="0" u="none" strike="noStrike" kern="1200" cap="none" spc="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капитал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2528" name="Rectangle 15"/>
          <p:cNvSpPr>
            <a:spLocks noChangeArrowheads="1"/>
          </p:cNvSpPr>
          <p:nvPr/>
        </p:nvSpPr>
        <p:spPr bwMode="auto">
          <a:xfrm>
            <a:off x="97684" y="582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29" name="Rectangle 16"/>
          <p:cNvSpPr>
            <a:spLocks noChangeArrowheads="1"/>
          </p:cNvSpPr>
          <p:nvPr/>
        </p:nvSpPr>
        <p:spPr bwMode="auto">
          <a:xfrm>
            <a:off x="1090713" y="7560413"/>
            <a:ext cx="550659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ea typeface="Verdana" panose="020B0604030504040204" pitchFamily="34" charset="0"/>
                <a:cs typeface="Arial" pitchFamily="34" charset="0"/>
              </a:rPr>
              <a:t>Инвестиции, 	     Индекс физического объема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ea typeface="Verdana" panose="020B0604030504040204" pitchFamily="34" charset="0"/>
                <a:cs typeface="Arial" pitchFamily="34" charset="0"/>
              </a:rPr>
              <a:t>млн. рублей                                                           инвестиций, %</a:t>
            </a:r>
            <a:endParaRPr kumimoji="0" lang="ru-RU" altLang="ru-RU" sz="5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2530" name="Прямоугольник 22529"/>
          <p:cNvSpPr/>
          <p:nvPr/>
        </p:nvSpPr>
        <p:spPr>
          <a:xfrm>
            <a:off x="286740" y="8460834"/>
            <a:ext cx="6398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2025 год и на плановый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период 2026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 2027 годов)</a:t>
            </a:r>
          </a:p>
        </p:txBody>
      </p:sp>
      <p:sp>
        <p:nvSpPr>
          <p:cNvPr id="36" name="object 68"/>
          <p:cNvSpPr/>
          <p:nvPr/>
        </p:nvSpPr>
        <p:spPr>
          <a:xfrm>
            <a:off x="204884" y="92155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326241351"/>
              </p:ext>
            </p:extLst>
          </p:nvPr>
        </p:nvGraphicFramePr>
        <p:xfrm>
          <a:off x="849746" y="5167947"/>
          <a:ext cx="5272942" cy="222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85229" y="7737816"/>
            <a:ext cx="305484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989921" y="4373545"/>
          <a:ext cx="5153600" cy="85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2" name="Диаграмма 51"/>
          <p:cNvGraphicFramePr/>
          <p:nvPr/>
        </p:nvGraphicFramePr>
        <p:xfrm>
          <a:off x="3565092" y="7855214"/>
          <a:ext cx="732852" cy="34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367202" y="4080429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136,6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9646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7293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52982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87254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103,2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088627-2BA9-6791-3154-D51A47A2D6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12</a:t>
            </a:fld>
            <a:endParaRPr lang="ru-RU" spc="-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1451" y="961477"/>
            <a:ext cx="6230303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Индекс потребительских цен, %</a:t>
            </a: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1019103" y="1487239"/>
          <a:ext cx="5153600" cy="192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090713" y="2227902"/>
            <a:ext cx="885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58575" y="2287488"/>
            <a:ext cx="736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02379" y="2381687"/>
            <a:ext cx="853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104,0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06497" y="2381686"/>
            <a:ext cx="918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104,0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13963" y="2074014"/>
            <a:ext cx="848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54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5"/>
          <p:cNvSpPr txBox="1">
            <a:spLocks noChangeArrowheads="1"/>
          </p:cNvSpPr>
          <p:nvPr/>
        </p:nvSpPr>
        <p:spPr bwMode="auto">
          <a:xfrm>
            <a:off x="-243599" y="63574"/>
            <a:ext cx="7333615" cy="11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КАКОЕ</a:t>
            </a:r>
            <a:r>
              <a:rPr kumimoji="0" lang="ru-RU" b="1" i="0" u="none" strike="noStrike" kern="1200" cap="none" spc="1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МЕСТО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СРЕДИ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МУНИЦИПАЛЬНЫХ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ОБРАЗОВАНИЙ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ЗАНИМАЕТ</a:t>
            </a:r>
            <a:r>
              <a:rPr kumimoji="0" lang="ru-RU" b="1" i="0" u="none" strike="noStrike" kern="1200" cap="none" spc="1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ГОРОДСКОЙ ОКРУГ СЕМЕНОВСКИЙ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ОТДЕЛЬНЫМ ПОКАЗАТЕЛЯМ </a:t>
            </a:r>
            <a:r>
              <a:rPr kumimoji="0" lang="ru-RU" b="1" i="0" u="none" strike="noStrike" kern="1200" cap="none" spc="-3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 2024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ГОДУ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49" name="Text Box 1503"/>
          <p:cNvSpPr txBox="1">
            <a:spLocks noChangeArrowheads="1"/>
          </p:cNvSpPr>
          <p:nvPr/>
        </p:nvSpPr>
        <p:spPr bwMode="auto">
          <a:xfrm>
            <a:off x="5248910" y="3224530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 Box 1502"/>
          <p:cNvSpPr txBox="1">
            <a:spLocks noChangeArrowheads="1"/>
          </p:cNvSpPr>
          <p:nvPr/>
        </p:nvSpPr>
        <p:spPr bwMode="auto">
          <a:xfrm>
            <a:off x="5665470" y="3278505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75225" y="1332043"/>
            <a:ext cx="6312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2024 году, млн. рублей*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75"/>
          <p:cNvSpPr>
            <a:spLocks noChangeArrowheads="1"/>
          </p:cNvSpPr>
          <p:nvPr/>
        </p:nvSpPr>
        <p:spPr bwMode="auto">
          <a:xfrm>
            <a:off x="-423426" y="73855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2440781" y="7208963"/>
            <a:ext cx="226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</a:t>
            </a:r>
            <a:r>
              <a:rPr kumimoji="0" lang="ru-RU" sz="1200" i="0" u="none" strike="noStrike" kern="1200" cap="none" spc="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Володарский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531014" y="7208965"/>
            <a:ext cx="19167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822A3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</a:t>
            </a:r>
            <a:r>
              <a:rPr kumimoji="0" lang="ru-RU" sz="1200" b="1" i="0" u="none" strike="noStrike" kern="1200" cap="none" spc="-7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</a:t>
            </a:r>
            <a:r>
              <a:rPr kumimoji="0" lang="ru-RU" sz="1200" b="1" i="0" u="none" strike="noStrike" kern="1200" cap="none" spc="-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го Семеновский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569929" y="7485963"/>
            <a:ext cx="1825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5</a:t>
            </a:r>
            <a:r>
              <a:rPr kumimoji="0" lang="ru-RU" sz="1200" b="0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-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 Шахунья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736207" y="7470705"/>
            <a:ext cx="3400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6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Починковский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61557" y="7485964"/>
            <a:ext cx="372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4</a:t>
            </a:r>
            <a:r>
              <a:rPr kumimoji="0" lang="ru-RU" sz="1200" b="0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 Кулебаки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72837" y="7747705"/>
            <a:ext cx="2019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Шатковский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404114" y="7747704"/>
            <a:ext cx="3101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Лукояновский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18"/>
          <p:cNvSpPr>
            <a:spLocks noChangeArrowheads="1"/>
          </p:cNvSpPr>
          <p:nvPr/>
        </p:nvSpPr>
        <p:spPr bwMode="auto">
          <a:xfrm>
            <a:off x="-334779" y="-10743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44"/>
          <p:cNvSpPr>
            <a:spLocks noChangeArrowheads="1"/>
          </p:cNvSpPr>
          <p:nvPr/>
        </p:nvSpPr>
        <p:spPr bwMode="auto">
          <a:xfrm>
            <a:off x="-334779" y="34976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197"/>
          <p:cNvSpPr>
            <a:spLocks noChangeArrowheads="1"/>
          </p:cNvSpPr>
          <p:nvPr/>
        </p:nvSpPr>
        <p:spPr bwMode="auto">
          <a:xfrm>
            <a:off x="-373381" y="-10048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227"/>
          <p:cNvSpPr>
            <a:spLocks noChangeArrowheads="1"/>
          </p:cNvSpPr>
          <p:nvPr/>
        </p:nvSpPr>
        <p:spPr bwMode="auto">
          <a:xfrm>
            <a:off x="-373381" y="447152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AutoShape 28">
            <a:extLst>
              <a:ext uri="{FF2B5EF4-FFF2-40B4-BE49-F238E27FC236}">
                <a16:creationId xmlns:a16="http://schemas.microsoft.com/office/drawing/2014/main" id="{E76933D4-2492-E45F-556D-0E0B3DE8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153" y="4032177"/>
            <a:ext cx="536356" cy="1737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746783" y="7208963"/>
            <a:ext cx="3641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3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Лысковский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78" y="3981027"/>
            <a:ext cx="64752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Расходы местных бюджетов в 2024 году, млн. рублей 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846993967"/>
              </p:ext>
            </p:extLst>
          </p:nvPr>
        </p:nvGraphicFramePr>
        <p:xfrm>
          <a:off x="277489" y="2395433"/>
          <a:ext cx="6410392" cy="15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34213" y="1800256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308125756"/>
              </p:ext>
            </p:extLst>
          </p:nvPr>
        </p:nvGraphicFramePr>
        <p:xfrm>
          <a:off x="312679" y="5449926"/>
          <a:ext cx="6475298" cy="139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4185236" y="8140635"/>
          <a:ext cx="732852" cy="34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-103609" y="8607678"/>
            <a:ext cx="29491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Численность на 01.01.2024г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462" y="484747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38,5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071" y="488208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52,0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013" y="489917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52,5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470" y="186235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</a:t>
            </a: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9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,</a:t>
            </a: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8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461" y="1785188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52,4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403" y="177931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51,9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327" y="177320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55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,0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561" y="186894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dirty="0">
                <a:solidFill>
                  <a:srgbClr val="7F2F2D"/>
                </a:solidFill>
              </a:rPr>
              <a:t>38,9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221" y="177343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51,4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787" y="186971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37,5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4" y="184249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48,0</a:t>
            </a: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1865671590"/>
              </p:ext>
            </p:extLst>
          </p:nvPr>
        </p:nvGraphicFramePr>
        <p:xfrm>
          <a:off x="422042" y="5048203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0" name="Text Box 1518"/>
          <p:cNvSpPr txBox="1">
            <a:spLocks noChangeArrowheads="1"/>
          </p:cNvSpPr>
          <p:nvPr/>
        </p:nvSpPr>
        <p:spPr bwMode="auto">
          <a:xfrm>
            <a:off x="4846104" y="8076800"/>
            <a:ext cx="1792716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на душу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 тыс. рублей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869" y="481901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50,2</a:t>
            </a: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522" y="495787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51,5</a:t>
            </a:r>
          </a:p>
        </p:txBody>
      </p:sp>
      <p:sp>
        <p:nvSpPr>
          <p:cNvPr id="6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58" y="4803989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46,</a:t>
            </a: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</a:t>
            </a:r>
          </a:p>
        </p:txBody>
      </p:sp>
      <p:sp>
        <p:nvSpPr>
          <p:cNvPr id="6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1" y="4904448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dirty="0">
                <a:solidFill>
                  <a:srgbClr val="297083"/>
                </a:solidFill>
              </a:rPr>
              <a:t>41,2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690" y="488208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39,0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57138" y="8361457"/>
            <a:ext cx="39602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 Фактические показатели на 01.11.2024г</a:t>
            </a:r>
            <a:r>
              <a:rPr lang="ru-RU" sz="1000" dirty="0">
                <a:solidFill>
                  <a:srgbClr val="297083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8" name="Диаграмма 67"/>
          <p:cNvGraphicFramePr/>
          <p:nvPr/>
        </p:nvGraphicFramePr>
        <p:xfrm>
          <a:off x="4235319" y="8484566"/>
          <a:ext cx="632685" cy="36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9" name="Text Box 1518"/>
          <p:cNvSpPr txBox="1">
            <a:spLocks noChangeArrowheads="1"/>
          </p:cNvSpPr>
          <p:nvPr/>
        </p:nvSpPr>
        <p:spPr bwMode="auto">
          <a:xfrm>
            <a:off x="4817921" y="8484566"/>
            <a:ext cx="1792716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Расходы на душу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 тыс. рублей *</a:t>
            </a:r>
          </a:p>
        </p:txBody>
      </p:sp>
      <p:sp>
        <p:nvSpPr>
          <p:cNvPr id="70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024" y="1773203"/>
            <a:ext cx="325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**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7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55" y="4899171"/>
            <a:ext cx="325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**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F1F310-BE02-7373-44DA-C306BA50EA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13</a:t>
            </a:fld>
            <a:endParaRPr lang="ru-RU" spc="-100" dirty="0"/>
          </a:p>
        </p:txBody>
      </p:sp>
      <p:sp>
        <p:nvSpPr>
          <p:cNvPr id="53" name="object 68"/>
          <p:cNvSpPr/>
          <p:nvPr/>
        </p:nvSpPr>
        <p:spPr>
          <a:xfrm>
            <a:off x="321831" y="1201382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53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5"/>
          <p:cNvSpPr txBox="1">
            <a:spLocks noChangeArrowheads="1"/>
          </p:cNvSpPr>
          <p:nvPr/>
        </p:nvSpPr>
        <p:spPr bwMode="auto">
          <a:xfrm>
            <a:off x="-145087" y="146292"/>
            <a:ext cx="733361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КАКОЕ</a:t>
            </a:r>
            <a:r>
              <a:rPr kumimoji="0" lang="ru-RU" b="1" i="0" u="none" strike="noStrike" kern="1200" cap="none" spc="1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МЕСТО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СРЕДИ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МУНИЦИПАЛЬНЫХ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ОБРАЗОВАНИЙ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ЗАНИМАЕТ</a:t>
            </a:r>
            <a:r>
              <a:rPr kumimoji="0" lang="ru-RU" b="1" i="0" u="none" strike="noStrike" kern="1200" cap="none" spc="1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ГОРОДСКОЙ ОКРУГ СЕМЕНОВСКИЙ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ОТДЕЛЬНЫМ ПОКАЗАТЕЛЯМ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3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 2025-2027 ГОДАХ</a:t>
            </a:r>
          </a:p>
        </p:txBody>
      </p:sp>
      <p:sp>
        <p:nvSpPr>
          <p:cNvPr id="49" name="Text Box 1503"/>
          <p:cNvSpPr txBox="1">
            <a:spLocks noChangeArrowheads="1"/>
          </p:cNvSpPr>
          <p:nvPr/>
        </p:nvSpPr>
        <p:spPr bwMode="auto">
          <a:xfrm>
            <a:off x="5248910" y="3224530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 Box 1502"/>
          <p:cNvSpPr txBox="1">
            <a:spLocks noChangeArrowheads="1"/>
          </p:cNvSpPr>
          <p:nvPr/>
        </p:nvSpPr>
        <p:spPr bwMode="auto">
          <a:xfrm>
            <a:off x="5665470" y="3278505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26606" y="1382677"/>
            <a:ext cx="65343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2025 году, млн. рублей 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75"/>
          <p:cNvSpPr>
            <a:spLocks noChangeArrowheads="1"/>
          </p:cNvSpPr>
          <p:nvPr/>
        </p:nvSpPr>
        <p:spPr bwMode="auto">
          <a:xfrm>
            <a:off x="-423426" y="73855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51372" y="7910095"/>
            <a:ext cx="226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</a:t>
            </a:r>
            <a:r>
              <a:rPr kumimoji="0" lang="ru-RU" sz="1200" b="1" i="0" u="none" strike="noStrike" kern="1200" cap="none" spc="4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го Семеновский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617306" y="7910095"/>
            <a:ext cx="19167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</a:t>
            </a:r>
            <a:r>
              <a:rPr kumimoji="0" lang="ru-RU" sz="1200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</a:t>
            </a:r>
            <a:r>
              <a:rPr kumimoji="0" lang="ru-RU" sz="12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Володарский </a:t>
            </a:r>
            <a:r>
              <a:rPr kumimoji="0" lang="ru-RU" sz="1200" b="1" i="0" u="none" strike="noStrike" kern="1200" cap="none" spc="-7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r>
              <a:rPr kumimoji="0" lang="ru-RU" sz="12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611825" y="8165551"/>
            <a:ext cx="1825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5</a:t>
            </a:r>
            <a:r>
              <a:rPr kumimoji="0" lang="ru-RU" sz="1200" b="0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-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Шахунья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697870" y="8119457"/>
            <a:ext cx="3400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6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Починковский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474514" y="8165551"/>
            <a:ext cx="372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4</a:t>
            </a:r>
            <a:r>
              <a:rPr kumimoji="0" lang="ru-RU" sz="1200" b="0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Лысковский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474514" y="8396456"/>
            <a:ext cx="2019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Шатковский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432891" y="8396456"/>
            <a:ext cx="3101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Лукояновский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18"/>
          <p:cNvSpPr>
            <a:spLocks noChangeArrowheads="1"/>
          </p:cNvSpPr>
          <p:nvPr/>
        </p:nvSpPr>
        <p:spPr bwMode="auto">
          <a:xfrm>
            <a:off x="-334779" y="-10743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44"/>
          <p:cNvSpPr>
            <a:spLocks noChangeArrowheads="1"/>
          </p:cNvSpPr>
          <p:nvPr/>
        </p:nvSpPr>
        <p:spPr bwMode="auto">
          <a:xfrm>
            <a:off x="-334779" y="34976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197"/>
          <p:cNvSpPr>
            <a:spLocks noChangeArrowheads="1"/>
          </p:cNvSpPr>
          <p:nvPr/>
        </p:nvSpPr>
        <p:spPr bwMode="auto">
          <a:xfrm>
            <a:off x="-373381" y="-10048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227"/>
          <p:cNvSpPr>
            <a:spLocks noChangeArrowheads="1"/>
          </p:cNvSpPr>
          <p:nvPr/>
        </p:nvSpPr>
        <p:spPr bwMode="auto">
          <a:xfrm>
            <a:off x="-373381" y="447152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81" y="3278505"/>
            <a:ext cx="64247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2026 году, млн. рублей 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8">
            <a:extLst>
              <a:ext uri="{FF2B5EF4-FFF2-40B4-BE49-F238E27FC236}">
                <a16:creationId xmlns:a16="http://schemas.microsoft.com/office/drawing/2014/main" id="{E76933D4-2492-E45F-556D-0E0B3DE8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153" y="4032177"/>
            <a:ext cx="536356" cy="1737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697870" y="7910095"/>
            <a:ext cx="3641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3</a:t>
            </a: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Кулебаки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54" y="5536051"/>
            <a:ext cx="64247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2027 году, млн. рублей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681838672"/>
              </p:ext>
            </p:extLst>
          </p:nvPr>
        </p:nvGraphicFramePr>
        <p:xfrm>
          <a:off x="397784" y="1942317"/>
          <a:ext cx="6065248" cy="15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32242" y="1769680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688108051"/>
              </p:ext>
            </p:extLst>
          </p:nvPr>
        </p:nvGraphicFramePr>
        <p:xfrm>
          <a:off x="439012" y="4172313"/>
          <a:ext cx="6065248" cy="15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303356877"/>
              </p:ext>
            </p:extLst>
          </p:nvPr>
        </p:nvGraphicFramePr>
        <p:xfrm>
          <a:off x="358553" y="6531928"/>
          <a:ext cx="6065248" cy="139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4198360" y="8673455"/>
          <a:ext cx="732852" cy="37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-504643" y="8754367"/>
            <a:ext cx="29491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Численность на 01.01.2024г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79" y="620406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50,4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77" y="620406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55,4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08" y="618569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59,5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016" y="407357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54,4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414" y="403217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57,2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306" y="178212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47,2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77" y="170584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6,4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08" y="175811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56,6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328" y="170579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64,3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715" y="185968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43,7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94" y="175811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59,4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75" y="178212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55,8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57" y="172123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63,0</a:t>
            </a: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574520" y="4056663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2564843718"/>
              </p:ext>
            </p:extLst>
          </p:nvPr>
        </p:nvGraphicFramePr>
        <p:xfrm>
          <a:off x="293274" y="6338569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686" y="396516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71,2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385" y="4099129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44,2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749" y="400330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61,7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276" y="403217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58,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831" y="4123705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47,1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26" y="394392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66,8</a:t>
            </a:r>
          </a:p>
        </p:txBody>
      </p:sp>
      <p:sp>
        <p:nvSpPr>
          <p:cNvPr id="60" name="Text Box 1518"/>
          <p:cNvSpPr txBox="1">
            <a:spLocks noChangeArrowheads="1"/>
          </p:cNvSpPr>
          <p:nvPr/>
        </p:nvSpPr>
        <p:spPr bwMode="auto">
          <a:xfrm>
            <a:off x="4891274" y="8608210"/>
            <a:ext cx="1792716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на душу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 тыс. рублей *</a:t>
            </a: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567" y="612917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66,9</a:t>
            </a: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715" y="6276178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45,6</a:t>
            </a:r>
          </a:p>
        </p:txBody>
      </p:sp>
      <p:sp>
        <p:nvSpPr>
          <p:cNvPr id="6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618" y="618569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62,6</a:t>
            </a:r>
          </a:p>
        </p:txBody>
      </p:sp>
      <p:sp>
        <p:nvSpPr>
          <p:cNvPr id="6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276" y="612229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69,8</a:t>
            </a:r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51" y="613777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57,8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28E2C4-0C8C-9351-20FA-A15654CD78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82981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223" y="2054697"/>
            <a:ext cx="2070735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none" spc="-2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  </a:t>
            </a:r>
            <a:r>
              <a:rPr lang="ru-RU" sz="3700" b="1" spc="-26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860,7</a:t>
            </a: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-3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</a:t>
            </a:r>
            <a:r>
              <a:rPr kumimoji="0" lang="ru-RU" sz="1500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500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5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5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рублей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5910" marR="29019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прогн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</a:t>
            </a:r>
            <a:r>
              <a:rPr kumimoji="0" sz="1100" b="0" i="0" u="none" strike="noStrike" kern="1200" cap="none" spc="1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sz="1100" b="0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плен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</a:t>
            </a:r>
            <a:r>
              <a:rPr kumimoji="0" sz="1100" b="0" i="0" u="none" strike="noStrike" kern="1200" cap="none" spc="-1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  </a:t>
            </a:r>
            <a:r>
              <a:rPr kumimoji="0" sz="1100" b="0" i="0" u="none" strike="noStrike" kern="1200" cap="none" spc="-2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3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4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</a:t>
            </a:r>
            <a:r>
              <a:rPr kumimoji="0" sz="1100" b="0" i="0" u="none" strike="noStrike" kern="1200" cap="none" spc="-1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одов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6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100" b="0" i="0" u="none" strike="noStrike" kern="1200" cap="none" spc="-1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юд</a:t>
            </a:r>
            <a:r>
              <a:rPr kumimoji="0" sz="1100" b="0" i="0" u="none" strike="noStrike" kern="1200" cap="none" spc="1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же</a:t>
            </a:r>
            <a:r>
              <a:rPr kumimoji="0" sz="11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endParaRPr kumimoji="0" lang="ru-RU" sz="11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5910" marR="29019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1100" b="0" i="0" u="none" strike="noStrike" kern="1200" cap="none" spc="-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100" spc="-9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sz="1100" b="0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3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</a:t>
            </a:r>
            <a:r>
              <a:rPr kumimoji="0" sz="11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2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lang="ru-RU" sz="1100" b="0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19515" y="1790854"/>
            <a:ext cx="3801684" cy="1796357"/>
            <a:chOff x="2763962" y="805922"/>
            <a:chExt cx="3801684" cy="1796357"/>
          </a:xfrm>
        </p:grpSpPr>
        <p:sp>
          <p:nvSpPr>
            <p:cNvPr id="5" name="object 5"/>
            <p:cNvSpPr/>
            <p:nvPr/>
          </p:nvSpPr>
          <p:spPr>
            <a:xfrm>
              <a:off x="2763962" y="805922"/>
              <a:ext cx="424815" cy="1796357"/>
            </a:xfrm>
            <a:custGeom>
              <a:avLst/>
              <a:gdLst/>
              <a:ahLst/>
              <a:cxnLst/>
              <a:rect l="l" t="t" r="r" b="b"/>
              <a:pathLst>
                <a:path w="424814" h="900430">
                  <a:moveTo>
                    <a:pt x="353568" y="0"/>
                  </a:moveTo>
                  <a:lnTo>
                    <a:pt x="70739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829309"/>
                  </a:lnTo>
                  <a:lnTo>
                    <a:pt x="5552" y="856865"/>
                  </a:lnTo>
                  <a:lnTo>
                    <a:pt x="20700" y="879347"/>
                  </a:lnTo>
                  <a:lnTo>
                    <a:pt x="43183" y="894496"/>
                  </a:lnTo>
                  <a:lnTo>
                    <a:pt x="70739" y="900049"/>
                  </a:lnTo>
                  <a:lnTo>
                    <a:pt x="353568" y="900049"/>
                  </a:lnTo>
                  <a:lnTo>
                    <a:pt x="381069" y="894496"/>
                  </a:lnTo>
                  <a:lnTo>
                    <a:pt x="403558" y="879348"/>
                  </a:lnTo>
                  <a:lnTo>
                    <a:pt x="418736" y="856865"/>
                  </a:lnTo>
                  <a:lnTo>
                    <a:pt x="424306" y="829309"/>
                  </a:lnTo>
                  <a:lnTo>
                    <a:pt x="424306" y="70738"/>
                  </a:lnTo>
                  <a:lnTo>
                    <a:pt x="418736" y="43183"/>
                  </a:lnTo>
                  <a:lnTo>
                    <a:pt x="403558" y="20700"/>
                  </a:lnTo>
                  <a:lnTo>
                    <a:pt x="38106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0324" y="1527583"/>
              <a:ext cx="424180" cy="1072450"/>
            </a:xfrm>
            <a:custGeom>
              <a:avLst/>
              <a:gdLst/>
              <a:ahLst/>
              <a:cxnLst/>
              <a:rect l="l" t="t" r="r" b="b"/>
              <a:pathLst>
                <a:path w="424179" h="842644">
                  <a:moveTo>
                    <a:pt x="353568" y="0"/>
                  </a:moveTo>
                  <a:lnTo>
                    <a:pt x="70738" y="0"/>
                  </a:lnTo>
                  <a:lnTo>
                    <a:pt x="43183" y="5550"/>
                  </a:lnTo>
                  <a:lnTo>
                    <a:pt x="20700" y="20685"/>
                  </a:lnTo>
                  <a:lnTo>
                    <a:pt x="5552" y="43130"/>
                  </a:lnTo>
                  <a:lnTo>
                    <a:pt x="0" y="70611"/>
                  </a:lnTo>
                  <a:lnTo>
                    <a:pt x="0" y="771778"/>
                  </a:lnTo>
                  <a:lnTo>
                    <a:pt x="5552" y="799334"/>
                  </a:lnTo>
                  <a:lnTo>
                    <a:pt x="20700" y="821816"/>
                  </a:lnTo>
                  <a:lnTo>
                    <a:pt x="43183" y="836965"/>
                  </a:lnTo>
                  <a:lnTo>
                    <a:pt x="70738" y="842518"/>
                  </a:lnTo>
                  <a:lnTo>
                    <a:pt x="353568" y="842518"/>
                  </a:lnTo>
                  <a:lnTo>
                    <a:pt x="381049" y="836965"/>
                  </a:lnTo>
                  <a:lnTo>
                    <a:pt x="403494" y="821817"/>
                  </a:lnTo>
                  <a:lnTo>
                    <a:pt x="418629" y="799334"/>
                  </a:lnTo>
                  <a:lnTo>
                    <a:pt x="424180" y="771778"/>
                  </a:lnTo>
                  <a:lnTo>
                    <a:pt x="424180" y="70611"/>
                  </a:lnTo>
                  <a:lnTo>
                    <a:pt x="418629" y="43130"/>
                  </a:lnTo>
                  <a:lnTo>
                    <a:pt x="403494" y="20685"/>
                  </a:lnTo>
                  <a:lnTo>
                    <a:pt x="381049" y="555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458391" y="920068"/>
              <a:ext cx="424180" cy="1672373"/>
            </a:xfrm>
            <a:custGeom>
              <a:avLst/>
              <a:gdLst/>
              <a:ahLst/>
              <a:cxnLst/>
              <a:rect l="l" t="t" r="r" b="b"/>
              <a:pathLst>
                <a:path w="424179" h="985519">
                  <a:moveTo>
                    <a:pt x="353440" y="0"/>
                  </a:moveTo>
                  <a:lnTo>
                    <a:pt x="70612" y="0"/>
                  </a:lnTo>
                  <a:lnTo>
                    <a:pt x="43130" y="5552"/>
                  </a:lnTo>
                  <a:lnTo>
                    <a:pt x="20685" y="20700"/>
                  </a:lnTo>
                  <a:lnTo>
                    <a:pt x="5550" y="43183"/>
                  </a:lnTo>
                  <a:lnTo>
                    <a:pt x="0" y="70739"/>
                  </a:lnTo>
                  <a:lnTo>
                    <a:pt x="0" y="914400"/>
                  </a:lnTo>
                  <a:lnTo>
                    <a:pt x="5550" y="941955"/>
                  </a:lnTo>
                  <a:lnTo>
                    <a:pt x="20685" y="964437"/>
                  </a:lnTo>
                  <a:lnTo>
                    <a:pt x="43130" y="979586"/>
                  </a:lnTo>
                  <a:lnTo>
                    <a:pt x="70612" y="985139"/>
                  </a:lnTo>
                  <a:lnTo>
                    <a:pt x="353440" y="985139"/>
                  </a:lnTo>
                  <a:lnTo>
                    <a:pt x="380996" y="979586"/>
                  </a:lnTo>
                  <a:lnTo>
                    <a:pt x="403478" y="964438"/>
                  </a:lnTo>
                  <a:lnTo>
                    <a:pt x="418627" y="941955"/>
                  </a:lnTo>
                  <a:lnTo>
                    <a:pt x="424179" y="914400"/>
                  </a:lnTo>
                  <a:lnTo>
                    <a:pt x="424179" y="70739"/>
                  </a:lnTo>
                  <a:lnTo>
                    <a:pt x="418627" y="43183"/>
                  </a:lnTo>
                  <a:lnTo>
                    <a:pt x="403478" y="20701"/>
                  </a:lnTo>
                  <a:lnTo>
                    <a:pt x="380996" y="5552"/>
                  </a:lnTo>
                  <a:lnTo>
                    <a:pt x="35344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344174" y="860514"/>
              <a:ext cx="424815" cy="1729048"/>
            </a:xfrm>
            <a:custGeom>
              <a:avLst/>
              <a:gdLst/>
              <a:ahLst/>
              <a:cxnLst/>
              <a:rect l="l" t="t" r="r" b="b"/>
              <a:pathLst>
                <a:path w="424814" h="1061085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9"/>
                  </a:lnTo>
                  <a:lnTo>
                    <a:pt x="0" y="989838"/>
                  </a:lnTo>
                  <a:lnTo>
                    <a:pt x="5552" y="1017393"/>
                  </a:lnTo>
                  <a:lnTo>
                    <a:pt x="20700" y="1039876"/>
                  </a:lnTo>
                  <a:lnTo>
                    <a:pt x="43183" y="1055024"/>
                  </a:lnTo>
                  <a:lnTo>
                    <a:pt x="70738" y="1060577"/>
                  </a:lnTo>
                  <a:lnTo>
                    <a:pt x="353568" y="1060577"/>
                  </a:lnTo>
                  <a:lnTo>
                    <a:pt x="381069" y="1055024"/>
                  </a:lnTo>
                  <a:lnTo>
                    <a:pt x="403558" y="1039876"/>
                  </a:lnTo>
                  <a:lnTo>
                    <a:pt x="418736" y="1017393"/>
                  </a:lnTo>
                  <a:lnTo>
                    <a:pt x="424307" y="989838"/>
                  </a:lnTo>
                  <a:lnTo>
                    <a:pt x="424307" y="70739"/>
                  </a:lnTo>
                  <a:lnTo>
                    <a:pt x="418736" y="43183"/>
                  </a:lnTo>
                  <a:lnTo>
                    <a:pt x="403558" y="20701"/>
                  </a:lnTo>
                  <a:lnTo>
                    <a:pt x="38106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41466" y="1069765"/>
              <a:ext cx="424180" cy="1524501"/>
            </a:xfrm>
            <a:custGeom>
              <a:avLst/>
              <a:gdLst/>
              <a:ahLst/>
              <a:cxnLst/>
              <a:rect l="l" t="t" r="r" b="b"/>
              <a:pathLst>
                <a:path w="424179" h="1135380">
                  <a:moveTo>
                    <a:pt x="353567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1064132"/>
                  </a:lnTo>
                  <a:lnTo>
                    <a:pt x="5552" y="1091688"/>
                  </a:lnTo>
                  <a:lnTo>
                    <a:pt x="20700" y="1114170"/>
                  </a:lnTo>
                  <a:lnTo>
                    <a:pt x="43183" y="1129319"/>
                  </a:lnTo>
                  <a:lnTo>
                    <a:pt x="70738" y="1134872"/>
                  </a:lnTo>
                  <a:lnTo>
                    <a:pt x="353567" y="1134872"/>
                  </a:lnTo>
                  <a:lnTo>
                    <a:pt x="381049" y="1129319"/>
                  </a:lnTo>
                  <a:lnTo>
                    <a:pt x="403494" y="1114171"/>
                  </a:lnTo>
                  <a:lnTo>
                    <a:pt x="418629" y="1091688"/>
                  </a:lnTo>
                  <a:lnTo>
                    <a:pt x="424179" y="1064132"/>
                  </a:lnTo>
                  <a:lnTo>
                    <a:pt x="424179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83201" y="1461990"/>
            <a:ext cx="73721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</a:t>
            </a:r>
            <a:r>
              <a:rPr kumimoji="0" lang="ru-RU" sz="1400" b="1" i="0" u="none" strike="noStrike" kern="1200" cap="none" spc="-85" normalizeH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193,3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3964" y="2248066"/>
            <a:ext cx="7148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 </a:t>
            </a:r>
            <a:r>
              <a:rPr lang="ru-RU" sz="1400" b="1" spc="-85" dirty="0">
                <a:solidFill>
                  <a:srgbClr val="7F2F2D"/>
                </a:solidFill>
                <a:latin typeface="Tahoma"/>
                <a:cs typeface="Tahoma"/>
              </a:rPr>
              <a:t>134,5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7083" y="1658837"/>
            <a:ext cx="6372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 </a:t>
            </a:r>
            <a:r>
              <a:rPr lang="ru-RU" sz="1400" b="1" spc="-8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860,7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75191" y="1544062"/>
            <a:ext cx="66361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85" dirty="0">
                <a:solidFill>
                  <a:srgbClr val="7F2F2D"/>
                </a:solidFill>
                <a:latin typeface="Tahoma"/>
                <a:cs typeface="Tahoma"/>
              </a:rPr>
              <a:t>3 033,5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6975" y="919221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мл</a:t>
            </a:r>
            <a:r>
              <a:rPr kumimoji="0" lang="ru-RU" sz="1000" b="0" i="0" u="none" strike="noStrike" kern="1200" cap="none" spc="55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</a:t>
            </a:r>
            <a:r>
              <a:rPr kumimoji="0" sz="1000" b="0" i="0" u="none" strike="noStrike" kern="1200" cap="none" spc="-70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000" b="0" i="0" u="none" strike="noStrike" kern="1200" cap="none" spc="-20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9515" y="3762847"/>
            <a:ext cx="5006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lang="ru-RU" sz="1200" b="1" spc="-95" noProof="0" dirty="0">
                <a:solidFill>
                  <a:srgbClr val="7F2F2D"/>
                </a:solidFill>
                <a:latin typeface="Tahoma"/>
                <a:cs typeface="Tahoma"/>
              </a:rPr>
              <a:t>3</a:t>
            </a:r>
            <a:r>
              <a:rPr kumimoji="0" sz="1200" b="1" i="0" u="none" strike="noStrike" kern="1200" cap="none" spc="-21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0705" y="3780141"/>
            <a:ext cx="560663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lang="ru-RU" sz="1200" b="1" spc="-95" noProof="0" dirty="0">
                <a:solidFill>
                  <a:srgbClr val="7F2F2D"/>
                </a:solidFill>
                <a:latin typeface="Tahoma"/>
                <a:cs typeface="Tahoma"/>
              </a:rPr>
              <a:t>4</a:t>
            </a:r>
            <a:r>
              <a:rPr kumimoji="0" sz="1200" b="1" i="0" u="none" strike="noStrike" kern="1200" cap="none" spc="-22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*</a:t>
            </a:r>
            <a:r>
              <a:rPr kumimoji="0" sz="1200" b="1" i="0" u="none" strike="noStrike" kern="1200" cap="none" spc="-21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5896" y="3779291"/>
            <a:ext cx="412227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5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1327" y="3778236"/>
            <a:ext cx="51321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</a:t>
            </a:r>
            <a:r>
              <a:rPr lang="ru-RU" sz="1200" b="1" spc="-85" dirty="0">
                <a:solidFill>
                  <a:srgbClr val="7F2F2D"/>
                </a:solidFill>
                <a:latin typeface="Tahoma"/>
                <a:cs typeface="Tahoma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7001" y="3780638"/>
            <a:ext cx="49697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5" noProof="0" dirty="0">
                <a:solidFill>
                  <a:srgbClr val="7F2F2D"/>
                </a:solidFill>
                <a:latin typeface="Tahoma"/>
                <a:cs typeface="Tahoma"/>
              </a:rPr>
              <a:t>7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2748" y="3657600"/>
            <a:ext cx="6445885" cy="0"/>
          </a:xfrm>
          <a:custGeom>
            <a:avLst/>
            <a:gdLst/>
            <a:ahLst/>
            <a:cxnLst/>
            <a:rect l="l" t="t" r="r" b="b"/>
            <a:pathLst>
              <a:path w="6445884">
                <a:moveTo>
                  <a:pt x="0" y="0"/>
                </a:moveTo>
                <a:lnTo>
                  <a:pt x="6445707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87733" y="3994968"/>
            <a:ext cx="2160270" cy="117475"/>
          </a:xfrm>
          <a:custGeom>
            <a:avLst/>
            <a:gdLst/>
            <a:ahLst/>
            <a:cxnLst/>
            <a:rect l="l" t="t" r="r" b="b"/>
            <a:pathLst>
              <a:path w="2160270" h="117475">
                <a:moveTo>
                  <a:pt x="2160016" y="0"/>
                </a:moveTo>
                <a:lnTo>
                  <a:pt x="2159255" y="45733"/>
                </a:lnTo>
                <a:lnTo>
                  <a:pt x="2157174" y="83073"/>
                </a:lnTo>
                <a:lnTo>
                  <a:pt x="2154068" y="108245"/>
                </a:lnTo>
                <a:lnTo>
                  <a:pt x="2150237" y="117475"/>
                </a:lnTo>
                <a:lnTo>
                  <a:pt x="9778" y="117475"/>
                </a:lnTo>
                <a:lnTo>
                  <a:pt x="6000" y="108245"/>
                </a:lnTo>
                <a:lnTo>
                  <a:pt x="2889" y="83073"/>
                </a:lnTo>
                <a:lnTo>
                  <a:pt x="777" y="45733"/>
                </a:lnTo>
                <a:lnTo>
                  <a:pt x="0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3622" y="4455185"/>
            <a:ext cx="129984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95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000" b="0" i="0" u="none" strike="noStrike" kern="1200" cap="none" spc="-145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</a:t>
            </a:r>
            <a:r>
              <a:rPr kumimoji="0" sz="1000" b="0" i="0" u="none" strike="noStrike" kern="1200" cap="none" spc="11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sz="1000" b="0" i="0" u="none" strike="noStrike" kern="1200" cap="none" spc="-9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000" b="0" i="0" u="none" strike="noStrike" kern="1200" cap="none" spc="-65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</a:t>
            </a:r>
            <a:r>
              <a:rPr kumimoji="0" sz="1000" b="0" i="0" u="none" strike="noStrike" kern="1200" cap="none" spc="-7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6454" y="5279934"/>
            <a:ext cx="1904364" cy="11509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none" spc="-2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63,</a:t>
            </a:r>
            <a:r>
              <a:rPr kumimoji="0" lang="en-US" sz="3700" b="1" i="0" u="none" strike="noStrike" kern="1200" cap="none" spc="-2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тыс.</a:t>
            </a:r>
            <a:r>
              <a:rPr kumimoji="0" sz="1500" b="1" i="0" u="none" strike="noStrike" kern="1200" cap="none" spc="-8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рублей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2700" marR="5080" lvl="0" indent="127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ходы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kern="1200" cap="none" spc="-9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ю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sz="1100" b="0" i="0" u="none" strike="noStrike" kern="1200" cap="none" spc="114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100" b="0" i="0" u="none" strike="noStrike" kern="1200" cap="none" spc="-8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ия  </a:t>
            </a:r>
            <a:r>
              <a:rPr kumimoji="0" sz="1100" b="0" i="0" u="none" strike="noStrike" kern="1200" cap="none" spc="-13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100" b="0" i="0" u="none" strike="noStrike" kern="1200" cap="none" spc="-9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202</a:t>
            </a:r>
            <a:r>
              <a:rPr lang="ru-RU" sz="1100" spc="-80" noProof="0" dirty="0">
                <a:solidFill>
                  <a:srgbClr val="822A30"/>
                </a:solidFill>
                <a:latin typeface="Arial" pitchFamily="34" charset="0"/>
                <a:cs typeface="Arial" pitchFamily="34" charset="0"/>
              </a:rPr>
              <a:t>5  </a:t>
            </a:r>
            <a:r>
              <a:rPr kumimoji="0" sz="1100" b="0" i="0" u="none" strike="noStrike" kern="1200" cap="none" spc="-30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</a:t>
            </a:r>
            <a:r>
              <a:rPr kumimoji="0" sz="1100" b="0" i="0" u="none" strike="noStrike" kern="1200" cap="none" spc="-45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25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60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77189" y="5617723"/>
            <a:ext cx="424180" cy="869890"/>
          </a:xfrm>
          <a:custGeom>
            <a:avLst/>
            <a:gdLst/>
            <a:ahLst/>
            <a:cxnLst/>
            <a:rect l="l" t="t" r="r" b="b"/>
            <a:pathLst>
              <a:path w="424179" h="603250">
                <a:moveTo>
                  <a:pt x="353440" y="0"/>
                </a:moveTo>
                <a:lnTo>
                  <a:pt x="70612" y="0"/>
                </a:lnTo>
                <a:lnTo>
                  <a:pt x="43130" y="5552"/>
                </a:lnTo>
                <a:lnTo>
                  <a:pt x="20685" y="20700"/>
                </a:lnTo>
                <a:lnTo>
                  <a:pt x="5550" y="43183"/>
                </a:lnTo>
                <a:lnTo>
                  <a:pt x="0" y="70738"/>
                </a:lnTo>
                <a:lnTo>
                  <a:pt x="0" y="532384"/>
                </a:lnTo>
                <a:lnTo>
                  <a:pt x="5550" y="559939"/>
                </a:lnTo>
                <a:lnTo>
                  <a:pt x="20685" y="582422"/>
                </a:lnTo>
                <a:lnTo>
                  <a:pt x="43130" y="597570"/>
                </a:lnTo>
                <a:lnTo>
                  <a:pt x="70612" y="603123"/>
                </a:lnTo>
                <a:lnTo>
                  <a:pt x="353440" y="603123"/>
                </a:lnTo>
                <a:lnTo>
                  <a:pt x="380996" y="597570"/>
                </a:lnTo>
                <a:lnTo>
                  <a:pt x="403479" y="582422"/>
                </a:lnTo>
                <a:lnTo>
                  <a:pt x="418627" y="559939"/>
                </a:lnTo>
                <a:lnTo>
                  <a:pt x="424180" y="532384"/>
                </a:lnTo>
                <a:lnTo>
                  <a:pt x="424180" y="70738"/>
                </a:lnTo>
                <a:lnTo>
                  <a:pt x="418627" y="43183"/>
                </a:lnTo>
                <a:lnTo>
                  <a:pt x="403478" y="20700"/>
                </a:lnTo>
                <a:lnTo>
                  <a:pt x="380996" y="5552"/>
                </a:lnTo>
                <a:lnTo>
                  <a:pt x="35344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09978" y="4623499"/>
            <a:ext cx="5027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70,3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23846" y="6620843"/>
            <a:ext cx="669033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95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4</a:t>
            </a:r>
            <a:r>
              <a:rPr kumimoji="0" sz="1200" b="1" i="0" u="none" strike="noStrike" kern="1200" cap="none" spc="-2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</a:t>
            </a:r>
            <a:r>
              <a:rPr kumimoji="0" sz="1200" b="1" i="0" u="none" strike="noStrike" kern="1200" cap="none" spc="-2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490627" y="5279934"/>
            <a:ext cx="424815" cy="1227451"/>
          </a:xfrm>
          <a:custGeom>
            <a:avLst/>
            <a:gdLst/>
            <a:ahLst/>
            <a:cxnLst/>
            <a:rect l="l" t="t" r="r" b="b"/>
            <a:pathLst>
              <a:path w="424814" h="796289">
                <a:moveTo>
                  <a:pt x="353567" y="0"/>
                </a:moveTo>
                <a:lnTo>
                  <a:pt x="70738" y="0"/>
                </a:lnTo>
                <a:lnTo>
                  <a:pt x="43237" y="5552"/>
                </a:lnTo>
                <a:lnTo>
                  <a:pt x="20748" y="20700"/>
                </a:lnTo>
                <a:lnTo>
                  <a:pt x="5570" y="43183"/>
                </a:lnTo>
                <a:lnTo>
                  <a:pt x="0" y="70738"/>
                </a:lnTo>
                <a:lnTo>
                  <a:pt x="0" y="725551"/>
                </a:lnTo>
                <a:lnTo>
                  <a:pt x="5570" y="753106"/>
                </a:lnTo>
                <a:lnTo>
                  <a:pt x="20748" y="775588"/>
                </a:lnTo>
                <a:lnTo>
                  <a:pt x="43237" y="790737"/>
                </a:lnTo>
                <a:lnTo>
                  <a:pt x="70738" y="796289"/>
                </a:lnTo>
                <a:lnTo>
                  <a:pt x="353567" y="796289"/>
                </a:lnTo>
                <a:lnTo>
                  <a:pt x="381069" y="790737"/>
                </a:lnTo>
                <a:lnTo>
                  <a:pt x="403558" y="775588"/>
                </a:lnTo>
                <a:lnTo>
                  <a:pt x="418736" y="753106"/>
                </a:lnTo>
                <a:lnTo>
                  <a:pt x="424306" y="725551"/>
                </a:lnTo>
                <a:lnTo>
                  <a:pt x="424306" y="70738"/>
                </a:lnTo>
                <a:lnTo>
                  <a:pt x="418736" y="43183"/>
                </a:lnTo>
                <a:lnTo>
                  <a:pt x="403558" y="20700"/>
                </a:lnTo>
                <a:lnTo>
                  <a:pt x="381069" y="5552"/>
                </a:lnTo>
                <a:lnTo>
                  <a:pt x="353567" y="0"/>
                </a:lnTo>
                <a:close/>
              </a:path>
            </a:pathLst>
          </a:custGeom>
          <a:solidFill>
            <a:srgbClr val="822A3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89193" y="5020725"/>
            <a:ext cx="4655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63,</a:t>
            </a:r>
            <a:r>
              <a:rPr kumimoji="0" lang="en-US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61842" y="6631249"/>
            <a:ext cx="4673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0" noProof="0" dirty="0">
                <a:solidFill>
                  <a:srgbClr val="7F2F2D"/>
                </a:solidFill>
                <a:latin typeface="Tahoma"/>
                <a:cs typeface="Tahoma"/>
              </a:rPr>
              <a:t>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376491" y="5135179"/>
            <a:ext cx="424180" cy="1367444"/>
          </a:xfrm>
          <a:custGeom>
            <a:avLst/>
            <a:gdLst/>
            <a:ahLst/>
            <a:cxnLst/>
            <a:rect l="l" t="t" r="r" b="b"/>
            <a:pathLst>
              <a:path w="424179" h="868679">
                <a:moveTo>
                  <a:pt x="353568" y="0"/>
                </a:moveTo>
                <a:lnTo>
                  <a:pt x="70738" y="0"/>
                </a:lnTo>
                <a:lnTo>
                  <a:pt x="43183" y="5552"/>
                </a:lnTo>
                <a:lnTo>
                  <a:pt x="20700" y="20700"/>
                </a:lnTo>
                <a:lnTo>
                  <a:pt x="5552" y="43183"/>
                </a:lnTo>
                <a:lnTo>
                  <a:pt x="0" y="70738"/>
                </a:lnTo>
                <a:lnTo>
                  <a:pt x="0" y="797560"/>
                </a:lnTo>
                <a:lnTo>
                  <a:pt x="5552" y="825115"/>
                </a:lnTo>
                <a:lnTo>
                  <a:pt x="20700" y="847598"/>
                </a:lnTo>
                <a:lnTo>
                  <a:pt x="43183" y="862746"/>
                </a:lnTo>
                <a:lnTo>
                  <a:pt x="70738" y="868299"/>
                </a:lnTo>
                <a:lnTo>
                  <a:pt x="353568" y="868299"/>
                </a:lnTo>
                <a:lnTo>
                  <a:pt x="381049" y="862746"/>
                </a:lnTo>
                <a:lnTo>
                  <a:pt x="403494" y="847598"/>
                </a:lnTo>
                <a:lnTo>
                  <a:pt x="418629" y="825115"/>
                </a:lnTo>
                <a:lnTo>
                  <a:pt x="424180" y="797560"/>
                </a:lnTo>
                <a:lnTo>
                  <a:pt x="424180" y="70738"/>
                </a:lnTo>
                <a:lnTo>
                  <a:pt x="418629" y="43183"/>
                </a:lnTo>
                <a:lnTo>
                  <a:pt x="403494" y="20700"/>
                </a:lnTo>
                <a:lnTo>
                  <a:pt x="381049" y="5552"/>
                </a:lnTo>
                <a:lnTo>
                  <a:pt x="35356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28714" y="5051025"/>
            <a:ext cx="40084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58,6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417130" y="6631250"/>
            <a:ext cx="48400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</a:t>
            </a:r>
            <a:r>
              <a:rPr lang="ru-RU" sz="1200" b="1" spc="-8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19116" y="4895018"/>
            <a:ext cx="6445885" cy="1665842"/>
            <a:chOff x="205790" y="3336053"/>
            <a:chExt cx="6445885" cy="1665842"/>
          </a:xfrm>
          <a:solidFill>
            <a:srgbClr val="008080"/>
          </a:solidFill>
        </p:grpSpPr>
        <p:sp>
          <p:nvSpPr>
            <p:cNvPr id="74" name="object 74"/>
            <p:cNvSpPr/>
            <p:nvPr/>
          </p:nvSpPr>
          <p:spPr>
            <a:xfrm>
              <a:off x="6115388" y="3794835"/>
              <a:ext cx="424815" cy="1131387"/>
            </a:xfrm>
            <a:custGeom>
              <a:avLst/>
              <a:gdLst/>
              <a:ahLst/>
              <a:cxnLst/>
              <a:rect l="l" t="t" r="r" b="b"/>
              <a:pathLst>
                <a:path w="424815" h="962025">
                  <a:moveTo>
                    <a:pt x="353567" y="0"/>
                  </a:moveTo>
                  <a:lnTo>
                    <a:pt x="70738" y="0"/>
                  </a:lnTo>
                  <a:lnTo>
                    <a:pt x="43237" y="5552"/>
                  </a:lnTo>
                  <a:lnTo>
                    <a:pt x="20748" y="20700"/>
                  </a:lnTo>
                  <a:lnTo>
                    <a:pt x="5570" y="43183"/>
                  </a:lnTo>
                  <a:lnTo>
                    <a:pt x="0" y="70738"/>
                  </a:lnTo>
                  <a:lnTo>
                    <a:pt x="0" y="891159"/>
                  </a:lnTo>
                  <a:lnTo>
                    <a:pt x="5570" y="918714"/>
                  </a:lnTo>
                  <a:lnTo>
                    <a:pt x="20748" y="941197"/>
                  </a:lnTo>
                  <a:lnTo>
                    <a:pt x="43237" y="956345"/>
                  </a:lnTo>
                  <a:lnTo>
                    <a:pt x="70738" y="961898"/>
                  </a:lnTo>
                  <a:lnTo>
                    <a:pt x="353567" y="961898"/>
                  </a:lnTo>
                  <a:lnTo>
                    <a:pt x="381123" y="956345"/>
                  </a:lnTo>
                  <a:lnTo>
                    <a:pt x="403605" y="941197"/>
                  </a:lnTo>
                  <a:lnTo>
                    <a:pt x="418754" y="918714"/>
                  </a:lnTo>
                  <a:lnTo>
                    <a:pt x="424306" y="891159"/>
                  </a:lnTo>
                  <a:lnTo>
                    <a:pt x="424306" y="70738"/>
                  </a:lnTo>
                  <a:lnTo>
                    <a:pt x="418754" y="43183"/>
                  </a:lnTo>
                  <a:lnTo>
                    <a:pt x="403605" y="20700"/>
                  </a:lnTo>
                  <a:lnTo>
                    <a:pt x="381123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05790" y="5001895"/>
              <a:ext cx="6445885" cy="0"/>
            </a:xfrm>
            <a:custGeom>
              <a:avLst/>
              <a:gdLst/>
              <a:ahLst/>
              <a:cxnLst/>
              <a:rect l="l" t="t" r="r" b="b"/>
              <a:pathLst>
                <a:path w="6445884">
                  <a:moveTo>
                    <a:pt x="0" y="0"/>
                  </a:moveTo>
                  <a:lnTo>
                    <a:pt x="6445707" y="0"/>
                  </a:lnTo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803005" y="3336053"/>
              <a:ext cx="424180" cy="1584437"/>
            </a:xfrm>
            <a:custGeom>
              <a:avLst/>
              <a:gdLst/>
              <a:ahLst/>
              <a:cxnLst/>
              <a:rect l="l" t="t" r="r" b="b"/>
              <a:pathLst>
                <a:path w="424180" h="652779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581533"/>
                  </a:lnTo>
                  <a:lnTo>
                    <a:pt x="5552" y="609088"/>
                  </a:lnTo>
                  <a:lnTo>
                    <a:pt x="20701" y="631571"/>
                  </a:lnTo>
                  <a:lnTo>
                    <a:pt x="43183" y="646719"/>
                  </a:lnTo>
                  <a:lnTo>
                    <a:pt x="70738" y="652272"/>
                  </a:lnTo>
                  <a:lnTo>
                    <a:pt x="353568" y="652272"/>
                  </a:lnTo>
                  <a:lnTo>
                    <a:pt x="381049" y="646719"/>
                  </a:lnTo>
                  <a:lnTo>
                    <a:pt x="403494" y="631571"/>
                  </a:lnTo>
                  <a:lnTo>
                    <a:pt x="418629" y="609088"/>
                  </a:lnTo>
                  <a:lnTo>
                    <a:pt x="424180" y="581533"/>
                  </a:lnTo>
                  <a:lnTo>
                    <a:pt x="424180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382778" y="4852408"/>
            <a:ext cx="4572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67,5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15709" y="6631249"/>
            <a:ext cx="449291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0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7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690550" y="5353800"/>
            <a:ext cx="39745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47,2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809978" y="6631250"/>
            <a:ext cx="57847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114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3</a:t>
            </a:r>
            <a:r>
              <a:rPr kumimoji="0" sz="12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489193" y="6840063"/>
            <a:ext cx="2160270" cy="117475"/>
          </a:xfrm>
          <a:custGeom>
            <a:avLst/>
            <a:gdLst/>
            <a:ahLst/>
            <a:cxnLst/>
            <a:rect l="l" t="t" r="r" b="b"/>
            <a:pathLst>
              <a:path w="2160270" h="117475">
                <a:moveTo>
                  <a:pt x="2160016" y="0"/>
                </a:moveTo>
                <a:lnTo>
                  <a:pt x="2159255" y="45714"/>
                </a:lnTo>
                <a:lnTo>
                  <a:pt x="2157174" y="83010"/>
                </a:lnTo>
                <a:lnTo>
                  <a:pt x="2154068" y="108138"/>
                </a:lnTo>
                <a:lnTo>
                  <a:pt x="2150237" y="117347"/>
                </a:lnTo>
                <a:lnTo>
                  <a:pt x="9778" y="117347"/>
                </a:lnTo>
                <a:lnTo>
                  <a:pt x="6000" y="108138"/>
                </a:lnTo>
                <a:lnTo>
                  <a:pt x="2889" y="83010"/>
                </a:lnTo>
                <a:lnTo>
                  <a:pt x="777" y="45714"/>
                </a:lnTo>
                <a:lnTo>
                  <a:pt x="0" y="0"/>
                </a:lnTo>
              </a:path>
            </a:pathLst>
          </a:custGeom>
          <a:ln w="9524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56276" y="7022371"/>
            <a:ext cx="5816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прогн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з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258267" y="128661"/>
            <a:ext cx="63414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5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БЮДЖЕТА ГОРОДСКОГО 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ОКРУГА СЕМЕНОВСКИЙ</a:t>
            </a:r>
            <a:endParaRPr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08392" y="7620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44309" y="8786521"/>
            <a:ext cx="259079" cy="22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1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6" name="object 18"/>
          <p:cNvSpPr txBox="1"/>
          <p:nvPr/>
        </p:nvSpPr>
        <p:spPr>
          <a:xfrm>
            <a:off x="5512134" y="762000"/>
            <a:ext cx="1295400" cy="121122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0927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b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b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 </a:t>
            </a:r>
            <a:r>
              <a:rPr lang="ru-RU" sz="1400" b="1" spc="-7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624,7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8" name="object 26"/>
          <p:cNvSpPr txBox="1"/>
          <p:nvPr/>
        </p:nvSpPr>
        <p:spPr>
          <a:xfrm>
            <a:off x="5190056" y="4197125"/>
            <a:ext cx="12998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2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прогноз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-190744" y="8617244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**Первоначальный план 2024г.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256743" y="151109"/>
            <a:ext cx="682647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КАКИЕ НАЛОГИ ЗАЧИСЛЯЮТСЯ НА ТЕРРИТОРИИ  ГОРОДСКОГО ОКРУГА</a:t>
            </a:r>
            <a:endParaRPr kumimoji="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76997"/>
              </p:ext>
            </p:extLst>
          </p:nvPr>
        </p:nvGraphicFramePr>
        <p:xfrm>
          <a:off x="13971" y="838200"/>
          <a:ext cx="6831329" cy="59435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809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сборы, установленные законодательством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 на 2025 год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Налог на доходы физических лиц, в том числе: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единому нормативу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дополнительному нормативу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Доходы от уплаты акцизов на нефтепродукты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95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Налоги со специальными налоговыми режимами, в том числе: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УСН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Плата за негативное воздействие на окружающую среду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90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Государственная пошлина (в зависимости от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установленных полномочий)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Налог на имущество физических лиц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Земельный налог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F6F711-0F6F-93E3-78B8-09B794D86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16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67716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52400"/>
            <a:ext cx="656143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ИЗ КАКИХ ПОСТУПЛЕНИЙ ФОРМИРУЮТСЯ ДОХОДЫ БЮДЖЕТА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ГОРОДСКОГО  ОКРУГА  В</a:t>
            </a: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202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5</a:t>
            </a: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-202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</a:t>
            </a: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ГОДАХ</a:t>
            </a: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                              </a:t>
            </a:r>
            <a:r>
              <a:rPr kumimoji="0" lang="ru-RU" sz="1400" b="0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млн</a:t>
            </a:r>
            <a:r>
              <a:rPr kumimoji="0" lang="ru-RU" sz="1400" b="0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b="0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блей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5393" y="7455462"/>
            <a:ext cx="492206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3460" y="6395973"/>
            <a:ext cx="343075" cy="805671"/>
          </a:xfrm>
          <a:custGeom>
            <a:avLst/>
            <a:gdLst/>
            <a:ahLst/>
            <a:cxnLst/>
            <a:rect l="l" t="t" r="r" b="b"/>
            <a:pathLst>
              <a:path w="322580" h="1815465">
                <a:moveTo>
                  <a:pt x="268605" y="0"/>
                </a:moveTo>
                <a:lnTo>
                  <a:pt x="53721" y="0"/>
                </a:lnTo>
                <a:lnTo>
                  <a:pt x="32805" y="4214"/>
                </a:lnTo>
                <a:lnTo>
                  <a:pt x="15730" y="15716"/>
                </a:lnTo>
                <a:lnTo>
                  <a:pt x="4220" y="32789"/>
                </a:lnTo>
                <a:lnTo>
                  <a:pt x="0" y="53721"/>
                </a:lnTo>
                <a:lnTo>
                  <a:pt x="0" y="1761363"/>
                </a:lnTo>
                <a:lnTo>
                  <a:pt x="4220" y="1782294"/>
                </a:lnTo>
                <a:lnTo>
                  <a:pt x="15730" y="1799367"/>
                </a:lnTo>
                <a:lnTo>
                  <a:pt x="32805" y="1810869"/>
                </a:lnTo>
                <a:lnTo>
                  <a:pt x="53721" y="1815084"/>
                </a:lnTo>
                <a:lnTo>
                  <a:pt x="268605" y="1815084"/>
                </a:lnTo>
                <a:lnTo>
                  <a:pt x="289504" y="1810869"/>
                </a:lnTo>
                <a:lnTo>
                  <a:pt x="306595" y="1799367"/>
                </a:lnTo>
                <a:lnTo>
                  <a:pt x="318130" y="1782294"/>
                </a:lnTo>
                <a:lnTo>
                  <a:pt x="322364" y="1761363"/>
                </a:lnTo>
                <a:lnTo>
                  <a:pt x="322364" y="53721"/>
                </a:lnTo>
                <a:lnTo>
                  <a:pt x="318130" y="32789"/>
                </a:lnTo>
                <a:lnTo>
                  <a:pt x="306595" y="15716"/>
                </a:lnTo>
                <a:lnTo>
                  <a:pt x="289504" y="4214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5410" y="7446391"/>
            <a:ext cx="41198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27528" y="6248400"/>
            <a:ext cx="323951" cy="965624"/>
          </a:xfrm>
          <a:custGeom>
            <a:avLst/>
            <a:gdLst/>
            <a:ahLst/>
            <a:cxnLst/>
            <a:rect l="l" t="t" r="r" b="b"/>
            <a:pathLst>
              <a:path w="322580" h="2031365">
                <a:moveTo>
                  <a:pt x="268605" y="0"/>
                </a:moveTo>
                <a:lnTo>
                  <a:pt x="53721" y="0"/>
                </a:lnTo>
                <a:lnTo>
                  <a:pt x="32789" y="4214"/>
                </a:lnTo>
                <a:lnTo>
                  <a:pt x="15716" y="15716"/>
                </a:lnTo>
                <a:lnTo>
                  <a:pt x="4214" y="32789"/>
                </a:lnTo>
                <a:lnTo>
                  <a:pt x="0" y="53721"/>
                </a:lnTo>
                <a:lnTo>
                  <a:pt x="0" y="1977390"/>
                </a:lnTo>
                <a:lnTo>
                  <a:pt x="4214" y="1998321"/>
                </a:lnTo>
                <a:lnTo>
                  <a:pt x="15716" y="2015394"/>
                </a:lnTo>
                <a:lnTo>
                  <a:pt x="32789" y="2026896"/>
                </a:lnTo>
                <a:lnTo>
                  <a:pt x="53721" y="2031111"/>
                </a:lnTo>
                <a:lnTo>
                  <a:pt x="268605" y="2031111"/>
                </a:lnTo>
                <a:lnTo>
                  <a:pt x="289536" y="2026896"/>
                </a:lnTo>
                <a:lnTo>
                  <a:pt x="306609" y="2015394"/>
                </a:lnTo>
                <a:lnTo>
                  <a:pt x="318111" y="1998321"/>
                </a:lnTo>
                <a:lnTo>
                  <a:pt x="322326" y="1977390"/>
                </a:lnTo>
                <a:lnTo>
                  <a:pt x="322326" y="53721"/>
                </a:lnTo>
                <a:lnTo>
                  <a:pt x="318111" y="32789"/>
                </a:lnTo>
                <a:lnTo>
                  <a:pt x="306609" y="15716"/>
                </a:lnTo>
                <a:lnTo>
                  <a:pt x="289536" y="4214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4105" y="6453367"/>
            <a:ext cx="338361" cy="747496"/>
          </a:xfrm>
          <a:custGeom>
            <a:avLst/>
            <a:gdLst/>
            <a:ahLst/>
            <a:cxnLst/>
            <a:rect l="l" t="t" r="r" b="b"/>
            <a:pathLst>
              <a:path w="322580" h="1599565">
                <a:moveTo>
                  <a:pt x="268605" y="0"/>
                </a:moveTo>
                <a:lnTo>
                  <a:pt x="53721" y="0"/>
                </a:lnTo>
                <a:lnTo>
                  <a:pt x="32811" y="4214"/>
                </a:lnTo>
                <a:lnTo>
                  <a:pt x="15735" y="15716"/>
                </a:lnTo>
                <a:lnTo>
                  <a:pt x="4221" y="32789"/>
                </a:lnTo>
                <a:lnTo>
                  <a:pt x="0" y="53720"/>
                </a:lnTo>
                <a:lnTo>
                  <a:pt x="0" y="1545335"/>
                </a:lnTo>
                <a:lnTo>
                  <a:pt x="4221" y="1566267"/>
                </a:lnTo>
                <a:lnTo>
                  <a:pt x="15735" y="1583340"/>
                </a:lnTo>
                <a:lnTo>
                  <a:pt x="32811" y="1594842"/>
                </a:lnTo>
                <a:lnTo>
                  <a:pt x="53721" y="1599056"/>
                </a:lnTo>
                <a:lnTo>
                  <a:pt x="268605" y="1599056"/>
                </a:lnTo>
                <a:lnTo>
                  <a:pt x="289522" y="1594842"/>
                </a:lnTo>
                <a:lnTo>
                  <a:pt x="306601" y="1583340"/>
                </a:lnTo>
                <a:lnTo>
                  <a:pt x="318116" y="1566267"/>
                </a:lnTo>
                <a:lnTo>
                  <a:pt x="322338" y="1545335"/>
                </a:lnTo>
                <a:lnTo>
                  <a:pt x="322338" y="53720"/>
                </a:lnTo>
                <a:lnTo>
                  <a:pt x="318116" y="32789"/>
                </a:lnTo>
                <a:lnTo>
                  <a:pt x="306601" y="15716"/>
                </a:lnTo>
                <a:lnTo>
                  <a:pt x="289522" y="4214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6201" y="7454900"/>
            <a:ext cx="40778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5254" y="7454900"/>
            <a:ext cx="40754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93795" y="6556781"/>
            <a:ext cx="348098" cy="637946"/>
          </a:xfrm>
          <a:custGeom>
            <a:avLst/>
            <a:gdLst/>
            <a:ahLst/>
            <a:cxnLst/>
            <a:rect l="l" t="t" r="r" b="b"/>
            <a:pathLst>
              <a:path w="322579" h="379095">
                <a:moveTo>
                  <a:pt x="268604" y="0"/>
                </a:moveTo>
                <a:lnTo>
                  <a:pt x="53720" y="0"/>
                </a:lnTo>
                <a:lnTo>
                  <a:pt x="32843" y="4214"/>
                </a:lnTo>
                <a:lnTo>
                  <a:pt x="15763" y="15716"/>
                </a:lnTo>
                <a:lnTo>
                  <a:pt x="4232" y="32789"/>
                </a:lnTo>
                <a:lnTo>
                  <a:pt x="0" y="53720"/>
                </a:lnTo>
                <a:lnTo>
                  <a:pt x="0" y="325246"/>
                </a:lnTo>
                <a:lnTo>
                  <a:pt x="4232" y="346124"/>
                </a:lnTo>
                <a:lnTo>
                  <a:pt x="15763" y="363204"/>
                </a:lnTo>
                <a:lnTo>
                  <a:pt x="32843" y="374735"/>
                </a:lnTo>
                <a:lnTo>
                  <a:pt x="53720" y="378967"/>
                </a:lnTo>
                <a:lnTo>
                  <a:pt x="268604" y="378967"/>
                </a:lnTo>
                <a:lnTo>
                  <a:pt x="289536" y="374735"/>
                </a:lnTo>
                <a:lnTo>
                  <a:pt x="306609" y="363204"/>
                </a:lnTo>
                <a:lnTo>
                  <a:pt x="318111" y="346124"/>
                </a:lnTo>
                <a:lnTo>
                  <a:pt x="322325" y="325246"/>
                </a:lnTo>
                <a:lnTo>
                  <a:pt x="322325" y="53720"/>
                </a:lnTo>
                <a:lnTo>
                  <a:pt x="318111" y="32789"/>
                </a:lnTo>
                <a:lnTo>
                  <a:pt x="306609" y="15716"/>
                </a:lnTo>
                <a:lnTo>
                  <a:pt x="289536" y="4214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40607" y="7454900"/>
            <a:ext cx="413138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83933" y="6453367"/>
            <a:ext cx="335964" cy="752001"/>
          </a:xfrm>
          <a:custGeom>
            <a:avLst/>
            <a:gdLst/>
            <a:ahLst/>
            <a:cxnLst/>
            <a:rect l="l" t="t" r="r" b="b"/>
            <a:pathLst>
              <a:path w="322579" h="447040">
                <a:moveTo>
                  <a:pt x="268604" y="0"/>
                </a:moveTo>
                <a:lnTo>
                  <a:pt x="53721" y="0"/>
                </a:lnTo>
                <a:lnTo>
                  <a:pt x="32789" y="4214"/>
                </a:lnTo>
                <a:lnTo>
                  <a:pt x="15716" y="15716"/>
                </a:lnTo>
                <a:lnTo>
                  <a:pt x="4214" y="32789"/>
                </a:lnTo>
                <a:lnTo>
                  <a:pt x="0" y="53721"/>
                </a:lnTo>
                <a:lnTo>
                  <a:pt x="0" y="392811"/>
                </a:lnTo>
                <a:lnTo>
                  <a:pt x="4214" y="413742"/>
                </a:lnTo>
                <a:lnTo>
                  <a:pt x="15716" y="430815"/>
                </a:lnTo>
                <a:lnTo>
                  <a:pt x="32789" y="442317"/>
                </a:lnTo>
                <a:lnTo>
                  <a:pt x="53721" y="446532"/>
                </a:lnTo>
                <a:lnTo>
                  <a:pt x="268604" y="446532"/>
                </a:lnTo>
                <a:lnTo>
                  <a:pt x="289482" y="442317"/>
                </a:lnTo>
                <a:lnTo>
                  <a:pt x="306562" y="430815"/>
                </a:lnTo>
                <a:lnTo>
                  <a:pt x="318093" y="413742"/>
                </a:lnTo>
                <a:lnTo>
                  <a:pt x="322325" y="392811"/>
                </a:lnTo>
                <a:lnTo>
                  <a:pt x="322325" y="53721"/>
                </a:lnTo>
                <a:lnTo>
                  <a:pt x="318093" y="32789"/>
                </a:lnTo>
                <a:lnTo>
                  <a:pt x="306562" y="15716"/>
                </a:lnTo>
                <a:lnTo>
                  <a:pt x="289482" y="4214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79242" y="6629400"/>
            <a:ext cx="353572" cy="565872"/>
          </a:xfrm>
          <a:custGeom>
            <a:avLst/>
            <a:gdLst/>
            <a:ahLst/>
            <a:cxnLst/>
            <a:rect l="l" t="t" r="r" b="b"/>
            <a:pathLst>
              <a:path w="322580" h="373379">
                <a:moveTo>
                  <a:pt x="268605" y="0"/>
                </a:moveTo>
                <a:lnTo>
                  <a:pt x="53720" y="0"/>
                </a:lnTo>
                <a:lnTo>
                  <a:pt x="32843" y="4232"/>
                </a:lnTo>
                <a:lnTo>
                  <a:pt x="15763" y="15763"/>
                </a:lnTo>
                <a:lnTo>
                  <a:pt x="4232" y="32843"/>
                </a:lnTo>
                <a:lnTo>
                  <a:pt x="0" y="53720"/>
                </a:lnTo>
                <a:lnTo>
                  <a:pt x="0" y="319404"/>
                </a:lnTo>
                <a:lnTo>
                  <a:pt x="4232" y="340336"/>
                </a:lnTo>
                <a:lnTo>
                  <a:pt x="15763" y="357409"/>
                </a:lnTo>
                <a:lnTo>
                  <a:pt x="32843" y="368911"/>
                </a:lnTo>
                <a:lnTo>
                  <a:pt x="53720" y="373125"/>
                </a:lnTo>
                <a:lnTo>
                  <a:pt x="268605" y="373125"/>
                </a:lnTo>
                <a:lnTo>
                  <a:pt x="289536" y="368911"/>
                </a:lnTo>
                <a:lnTo>
                  <a:pt x="306609" y="357409"/>
                </a:lnTo>
                <a:lnTo>
                  <a:pt x="318111" y="340336"/>
                </a:lnTo>
                <a:lnTo>
                  <a:pt x="322325" y="319404"/>
                </a:lnTo>
                <a:lnTo>
                  <a:pt x="322325" y="53720"/>
                </a:lnTo>
                <a:lnTo>
                  <a:pt x="318111" y="32843"/>
                </a:lnTo>
                <a:lnTo>
                  <a:pt x="306609" y="15763"/>
                </a:lnTo>
                <a:lnTo>
                  <a:pt x="289536" y="4232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10154" y="7454900"/>
            <a:ext cx="461646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53834" y="7454900"/>
            <a:ext cx="46596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53834" y="5943600"/>
            <a:ext cx="305604" cy="1260165"/>
          </a:xfrm>
          <a:custGeom>
            <a:avLst/>
            <a:gdLst/>
            <a:ahLst/>
            <a:cxnLst/>
            <a:rect l="l" t="t" r="r" b="b"/>
            <a:pathLst>
              <a:path w="322579" h="789304">
                <a:moveTo>
                  <a:pt x="268604" y="0"/>
                </a:moveTo>
                <a:lnTo>
                  <a:pt x="53720" y="0"/>
                </a:lnTo>
                <a:lnTo>
                  <a:pt x="32843" y="4214"/>
                </a:lnTo>
                <a:lnTo>
                  <a:pt x="15763" y="15716"/>
                </a:lnTo>
                <a:lnTo>
                  <a:pt x="4232" y="32789"/>
                </a:lnTo>
                <a:lnTo>
                  <a:pt x="0" y="53720"/>
                </a:lnTo>
                <a:lnTo>
                  <a:pt x="0" y="735329"/>
                </a:lnTo>
                <a:lnTo>
                  <a:pt x="4232" y="756261"/>
                </a:lnTo>
                <a:lnTo>
                  <a:pt x="15763" y="773334"/>
                </a:lnTo>
                <a:lnTo>
                  <a:pt x="32843" y="784836"/>
                </a:lnTo>
                <a:lnTo>
                  <a:pt x="53720" y="789050"/>
                </a:lnTo>
                <a:lnTo>
                  <a:pt x="268604" y="789050"/>
                </a:lnTo>
                <a:lnTo>
                  <a:pt x="289536" y="784836"/>
                </a:lnTo>
                <a:lnTo>
                  <a:pt x="306609" y="773334"/>
                </a:lnTo>
                <a:lnTo>
                  <a:pt x="318111" y="756261"/>
                </a:lnTo>
                <a:lnTo>
                  <a:pt x="322325" y="735329"/>
                </a:lnTo>
                <a:lnTo>
                  <a:pt x="322325" y="53720"/>
                </a:lnTo>
                <a:lnTo>
                  <a:pt x="318111" y="32789"/>
                </a:lnTo>
                <a:lnTo>
                  <a:pt x="306609" y="15716"/>
                </a:lnTo>
                <a:lnTo>
                  <a:pt x="289536" y="4214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55618" y="7454900"/>
            <a:ext cx="38315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21729" y="6331786"/>
            <a:ext cx="322580" cy="882238"/>
          </a:xfrm>
          <a:custGeom>
            <a:avLst/>
            <a:gdLst/>
            <a:ahLst/>
            <a:cxnLst/>
            <a:rect l="l" t="t" r="r" b="b"/>
            <a:pathLst>
              <a:path w="322579" h="685800">
                <a:moveTo>
                  <a:pt x="268604" y="0"/>
                </a:moveTo>
                <a:lnTo>
                  <a:pt x="53720" y="0"/>
                </a:lnTo>
                <a:lnTo>
                  <a:pt x="32843" y="4232"/>
                </a:lnTo>
                <a:lnTo>
                  <a:pt x="15763" y="15763"/>
                </a:lnTo>
                <a:lnTo>
                  <a:pt x="4232" y="32843"/>
                </a:lnTo>
                <a:lnTo>
                  <a:pt x="0" y="53721"/>
                </a:lnTo>
                <a:lnTo>
                  <a:pt x="0" y="632079"/>
                </a:lnTo>
                <a:lnTo>
                  <a:pt x="4232" y="653010"/>
                </a:lnTo>
                <a:lnTo>
                  <a:pt x="15763" y="670083"/>
                </a:lnTo>
                <a:lnTo>
                  <a:pt x="32843" y="681585"/>
                </a:lnTo>
                <a:lnTo>
                  <a:pt x="53720" y="685800"/>
                </a:lnTo>
                <a:lnTo>
                  <a:pt x="268604" y="685800"/>
                </a:lnTo>
                <a:lnTo>
                  <a:pt x="289536" y="681585"/>
                </a:lnTo>
                <a:lnTo>
                  <a:pt x="306609" y="670083"/>
                </a:lnTo>
                <a:lnTo>
                  <a:pt x="318111" y="653010"/>
                </a:lnTo>
                <a:lnTo>
                  <a:pt x="322325" y="632079"/>
                </a:lnTo>
                <a:lnTo>
                  <a:pt x="322325" y="53721"/>
                </a:lnTo>
                <a:lnTo>
                  <a:pt x="318111" y="32843"/>
                </a:lnTo>
                <a:lnTo>
                  <a:pt x="306609" y="15763"/>
                </a:lnTo>
                <a:lnTo>
                  <a:pt x="289536" y="4232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25649" y="6019800"/>
            <a:ext cx="332471" cy="1182903"/>
          </a:xfrm>
          <a:custGeom>
            <a:avLst/>
            <a:gdLst/>
            <a:ahLst/>
            <a:cxnLst/>
            <a:rect l="l" t="t" r="r" b="b"/>
            <a:pathLst>
              <a:path w="322579" h="893445">
                <a:moveTo>
                  <a:pt x="268604" y="0"/>
                </a:moveTo>
                <a:lnTo>
                  <a:pt x="53720" y="0"/>
                </a:lnTo>
                <a:lnTo>
                  <a:pt x="32789" y="4232"/>
                </a:lnTo>
                <a:lnTo>
                  <a:pt x="15716" y="15763"/>
                </a:lnTo>
                <a:lnTo>
                  <a:pt x="4214" y="32843"/>
                </a:lnTo>
                <a:lnTo>
                  <a:pt x="0" y="53720"/>
                </a:lnTo>
                <a:lnTo>
                  <a:pt x="0" y="839343"/>
                </a:lnTo>
                <a:lnTo>
                  <a:pt x="4214" y="860274"/>
                </a:lnTo>
                <a:lnTo>
                  <a:pt x="15716" y="877347"/>
                </a:lnTo>
                <a:lnTo>
                  <a:pt x="32789" y="888849"/>
                </a:lnTo>
                <a:lnTo>
                  <a:pt x="53720" y="893063"/>
                </a:lnTo>
                <a:lnTo>
                  <a:pt x="268604" y="893063"/>
                </a:lnTo>
                <a:lnTo>
                  <a:pt x="289536" y="888849"/>
                </a:lnTo>
                <a:lnTo>
                  <a:pt x="306609" y="877347"/>
                </a:lnTo>
                <a:lnTo>
                  <a:pt x="318111" y="860274"/>
                </a:lnTo>
                <a:lnTo>
                  <a:pt x="322325" y="839343"/>
                </a:lnTo>
                <a:lnTo>
                  <a:pt x="322325" y="53720"/>
                </a:lnTo>
                <a:lnTo>
                  <a:pt x="318111" y="32843"/>
                </a:lnTo>
                <a:lnTo>
                  <a:pt x="306609" y="15763"/>
                </a:lnTo>
                <a:lnTo>
                  <a:pt x="289536" y="4232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52050" y="7454900"/>
            <a:ext cx="48194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6076" y="4966751"/>
            <a:ext cx="107342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5080" lvl="0" indent="-1219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</a:t>
            </a:r>
            <a:r>
              <a:rPr kumimoji="0" sz="1400" b="1" i="0" u="none" strike="noStrike" kern="1200" cap="none" spc="-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ого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ые  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28034" y="4964275"/>
            <a:ext cx="12711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lvl="0" indent="-2165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Нена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ого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ые  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65634" y="4958600"/>
            <a:ext cx="14807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lvl="0" indent="-6731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зв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озм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1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здн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</a:t>
            </a:r>
            <a:r>
              <a:rPr kumimoji="0" sz="1400" b="1" i="0" u="none" strike="noStrike" kern="120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  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поступления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1919" y="5236464"/>
            <a:ext cx="6274435" cy="2319020"/>
            <a:chOff x="171919" y="5236464"/>
            <a:chExt cx="6274435" cy="2319020"/>
          </a:xfrm>
        </p:grpSpPr>
        <p:sp>
          <p:nvSpPr>
            <p:cNvPr id="62" name="object 62"/>
            <p:cNvSpPr/>
            <p:nvPr/>
          </p:nvSpPr>
          <p:spPr>
            <a:xfrm>
              <a:off x="2231008" y="5236464"/>
              <a:ext cx="2194560" cy="2319020"/>
            </a:xfrm>
            <a:custGeom>
              <a:avLst/>
              <a:gdLst/>
              <a:ahLst/>
              <a:cxnLst/>
              <a:rect l="l" t="t" r="r" b="b"/>
              <a:pathLst>
                <a:path w="2194560" h="2319020">
                  <a:moveTo>
                    <a:pt x="0" y="2318512"/>
                  </a:moveTo>
                  <a:lnTo>
                    <a:pt x="0" y="0"/>
                  </a:lnTo>
                </a:path>
                <a:path w="2194560" h="2319020">
                  <a:moveTo>
                    <a:pt x="2194433" y="2318512"/>
                  </a:moveTo>
                  <a:lnTo>
                    <a:pt x="2194433" y="0"/>
                  </a:lnTo>
                </a:path>
              </a:pathLst>
            </a:custGeom>
            <a:ln w="6350">
              <a:solidFill>
                <a:srgbClr val="6C99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71919" y="7391908"/>
              <a:ext cx="6274435" cy="0"/>
            </a:xfrm>
            <a:custGeom>
              <a:avLst/>
              <a:gdLst/>
              <a:ahLst/>
              <a:cxnLst/>
              <a:rect l="l" t="t" r="r" b="b"/>
              <a:pathLst>
                <a:path w="6274435">
                  <a:moveTo>
                    <a:pt x="0" y="0"/>
                  </a:moveTo>
                  <a:lnTo>
                    <a:pt x="6274346" y="0"/>
                  </a:lnTo>
                </a:path>
              </a:pathLst>
            </a:custGeom>
            <a:ln w="6350">
              <a:solidFill>
                <a:srgbClr val="6C99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9" name="Text Box 1058"/>
          <p:cNvSpPr txBox="1">
            <a:spLocks noChangeArrowheads="1"/>
          </p:cNvSpPr>
          <p:nvPr/>
        </p:nvSpPr>
        <p:spPr bwMode="auto">
          <a:xfrm>
            <a:off x="250336" y="6106299"/>
            <a:ext cx="353649" cy="10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1 107,4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0" name="Text Box 1060"/>
          <p:cNvSpPr txBox="1">
            <a:spLocks noChangeArrowheads="1"/>
          </p:cNvSpPr>
          <p:nvPr/>
        </p:nvSpPr>
        <p:spPr bwMode="auto">
          <a:xfrm>
            <a:off x="980212" y="6526575"/>
            <a:ext cx="276323" cy="596421"/>
          </a:xfrm>
          <a:prstGeom prst="rect">
            <a:avLst/>
          </a:prstGeom>
          <a:noFill/>
          <a:ln>
            <a:noFill/>
          </a:ln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1 207,7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1" name="Text Box 1059"/>
          <p:cNvSpPr txBox="1">
            <a:spLocks noChangeArrowheads="1"/>
          </p:cNvSpPr>
          <p:nvPr/>
        </p:nvSpPr>
        <p:spPr bwMode="auto">
          <a:xfrm>
            <a:off x="1694254" y="6331786"/>
            <a:ext cx="95250" cy="77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10" dirty="0">
                <a:solidFill>
                  <a:srgbClr val="FFFFFF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1 318,0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2" name="Text Box 1057"/>
          <p:cNvSpPr txBox="1">
            <a:spLocks noChangeArrowheads="1"/>
          </p:cNvSpPr>
          <p:nvPr/>
        </p:nvSpPr>
        <p:spPr bwMode="auto">
          <a:xfrm>
            <a:off x="2527906" y="6629400"/>
            <a:ext cx="239405" cy="4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79,8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3" name="Text Box 1056"/>
          <p:cNvSpPr txBox="1">
            <a:spLocks noChangeArrowheads="1"/>
          </p:cNvSpPr>
          <p:nvPr/>
        </p:nvSpPr>
        <p:spPr bwMode="auto">
          <a:xfrm>
            <a:off x="3259298" y="6373294"/>
            <a:ext cx="323498" cy="71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80,3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4" name="Text Box 1055"/>
          <p:cNvSpPr txBox="1">
            <a:spLocks noChangeArrowheads="1"/>
          </p:cNvSpPr>
          <p:nvPr/>
        </p:nvSpPr>
        <p:spPr bwMode="auto">
          <a:xfrm>
            <a:off x="3944571" y="6534817"/>
            <a:ext cx="309174" cy="5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81,2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5" name="Text Box 1054"/>
          <p:cNvSpPr txBox="1">
            <a:spLocks noChangeArrowheads="1"/>
          </p:cNvSpPr>
          <p:nvPr/>
        </p:nvSpPr>
        <p:spPr bwMode="auto">
          <a:xfrm>
            <a:off x="4880260" y="6331786"/>
            <a:ext cx="227330" cy="7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1 673,5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6" name="Text Box 1053"/>
          <p:cNvSpPr txBox="1">
            <a:spLocks noChangeArrowheads="1"/>
          </p:cNvSpPr>
          <p:nvPr/>
        </p:nvSpPr>
        <p:spPr bwMode="auto">
          <a:xfrm rot="21383510">
            <a:off x="5581387" y="6248400"/>
            <a:ext cx="3049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1 745,5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7" name="Text Box 1053"/>
          <p:cNvSpPr txBox="1">
            <a:spLocks noChangeArrowheads="1"/>
          </p:cNvSpPr>
          <p:nvPr/>
        </p:nvSpPr>
        <p:spPr bwMode="auto">
          <a:xfrm>
            <a:off x="6255618" y="6331785"/>
            <a:ext cx="310471" cy="76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1 225,5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41709"/>
              </p:ext>
            </p:extLst>
          </p:nvPr>
        </p:nvGraphicFramePr>
        <p:xfrm>
          <a:off x="76200" y="1299271"/>
          <a:ext cx="6753638" cy="3482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17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бюджета,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ВСЕГО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2 860,7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3 033,5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2 624,7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доходы,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1 288,0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1 399,2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налоговые и неналоговые доходы, являющиеся источниками формирования дорожного фонда городского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1 673,5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1 745,5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1 225,5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нецелевые (дотации)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 (субсидии, субвенции,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иные межбюджетные трансферты)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1 295,3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1 392,6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36226"/>
              </p:ext>
            </p:extLst>
          </p:nvPr>
        </p:nvGraphicFramePr>
        <p:xfrm>
          <a:off x="25400" y="1295400"/>
          <a:ext cx="6832863" cy="6316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19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78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доходы, из них: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916,7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 всего: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1 207,7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УСН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с/х налог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56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в виде стоимости патента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3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5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5"/>
          <p:cNvSpPr txBox="1"/>
          <p:nvPr/>
        </p:nvSpPr>
        <p:spPr>
          <a:xfrm>
            <a:off x="152400" y="228600"/>
            <a:ext cx="6922601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НАЛОГОВЫХ И НЕНАЛОГОВЫХ ДОХОДОВ БЮДЖЕТА ГОРОДСКОГО ОКРУГА СЕМЕНОВСКИЙ  </a:t>
            </a:r>
          </a:p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ВИДАМ</a:t>
            </a:r>
            <a:endParaRPr kumimoji="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90744" y="8617244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**Первоначальный план 2024г.</a:t>
            </a:r>
          </a:p>
        </p:txBody>
      </p:sp>
      <p:sp>
        <p:nvSpPr>
          <p:cNvPr id="7" name="object 18"/>
          <p:cNvSpPr txBox="1"/>
          <p:nvPr/>
        </p:nvSpPr>
        <p:spPr>
          <a:xfrm>
            <a:off x="5650942" y="997161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мл</a:t>
            </a:r>
            <a:r>
              <a:rPr kumimoji="0" lang="ru-RU" sz="1000" b="0" i="0" u="none" strike="noStrike" kern="1200" cap="none" spc="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</a:t>
            </a:r>
            <a:r>
              <a:rPr kumimoji="0" sz="1000" b="0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B49FBE-6D60-2DE8-EC4C-CB0523D7A6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59230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240178" y="153150"/>
            <a:ext cx="649541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НАЛОГОВЫХ И НЕНАЛОГОВЫХ ДОХОДОВ БЮДЖЕТА ГОРОДСКОГО ОКРУГА СЕМЕНОВСКИЙ </a:t>
            </a:r>
          </a:p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ВИДАМ</a:t>
            </a:r>
            <a:endParaRPr kumimoji="0" sz="160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" name="object 64"/>
          <p:cNvSpPr/>
          <p:nvPr/>
        </p:nvSpPr>
        <p:spPr>
          <a:xfrm>
            <a:off x="265219" y="917462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48195"/>
              </p:ext>
            </p:extLst>
          </p:nvPr>
        </p:nvGraphicFramePr>
        <p:xfrm>
          <a:off x="147426" y="1447800"/>
          <a:ext cx="6685174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69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7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 anchor="ctr">
                    <a:solidFill>
                      <a:srgbClr val="EFF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аренды земли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аренды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по соглашениям об установлении сервитута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52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8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поступления от использования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земли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увеличение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42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приватизации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Штрафные санкции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81000" y="8590740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**Первоначальный план 2024г.</a:t>
            </a:r>
          </a:p>
        </p:txBody>
      </p:sp>
      <p:sp>
        <p:nvSpPr>
          <p:cNvPr id="7" name="object 18"/>
          <p:cNvSpPr txBox="1"/>
          <p:nvPr/>
        </p:nvSpPr>
        <p:spPr>
          <a:xfrm>
            <a:off x="5650942" y="880350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</a:t>
            </a:r>
            <a:r>
              <a:rPr kumimoji="0" lang="ru-RU" sz="1000" b="0" i="0" u="none" strike="noStrike" kern="1200" cap="none" spc="5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</a:t>
            </a:r>
            <a:r>
              <a:rPr kumimoji="0" sz="1000" b="0" i="0" u="none" strike="noStrike" kern="1200" cap="none" spc="-70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000" b="0" i="0" u="none" strike="noStrike" kern="1200" cap="none" spc="-20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5222D0-9601-43DC-8515-B01DD1B64B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99795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5000">
              <a:srgbClr val="EFF4FB"/>
            </a:gs>
            <a:gs pos="100000">
              <a:schemeClr val="accent1">
                <a:lumMod val="20000"/>
                <a:lumOff val="80000"/>
              </a:schemeClr>
            </a:gs>
            <a:gs pos="92000">
              <a:srgbClr val="EFF4FB"/>
            </a:gs>
            <a:gs pos="85000">
              <a:srgbClr val="EFF4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825528-F870-4548-A933-00EB891A72DF}"/>
              </a:ext>
            </a:extLst>
          </p:cNvPr>
          <p:cNvSpPr txBox="1"/>
          <p:nvPr/>
        </p:nvSpPr>
        <p:spPr>
          <a:xfrm>
            <a:off x="304800" y="533400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Уважаемые жители городского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округа Семеновский!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FB3BF-721F-4C9F-B12B-27563F6C6B48}"/>
              </a:ext>
            </a:extLst>
          </p:cNvPr>
          <p:cNvSpPr txBox="1"/>
          <p:nvPr/>
        </p:nvSpPr>
        <p:spPr>
          <a:xfrm>
            <a:off x="272144" y="1567577"/>
            <a:ext cx="360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C31BE-6871-42BC-8F5B-9750B80F31B9}"/>
              </a:ext>
            </a:extLst>
          </p:cNvPr>
          <p:cNvSpPr txBox="1"/>
          <p:nvPr/>
        </p:nvSpPr>
        <p:spPr>
          <a:xfrm>
            <a:off x="3956362" y="4800600"/>
            <a:ext cx="28762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администрации,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начальник финансового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управления администрации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Семеновский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Иванова Е.В.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587" y="1499958"/>
            <a:ext cx="329936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Залогом эффективного взаимодействия населения и органов власти, несомненно является открытость и доступность информации, возможность диалога и обсуждения. Это касается всех сфер жизни каждого из нас и всех направлений деятельности государственных и муниципальных органов власти.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Особенно важным является вопрос формирования и распределения финансов. Граждане вправе знать, как и на какие цели они расходуются, ведь от этого напрямую зависит качество жизни каждого человека. Более того бюджеты разного уровня формируются в том числе за счет средств населения через налоговые и прочие платежи.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0104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Перед вами брошюра, в которой в полной и доступной форме раскрываются вопросы формирования и распределения бюджета Городского округа Семеновский. Мы надеемся, что это не только повысит информированность населения, но и вовлечет его в решение общих задач и позволит наиболее полно понимать решения органов власти, а также оценивать их эффективность.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B0BB09-A09E-B46C-F2C6-6B94FD9AD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823810"/>
            <a:ext cx="2236764" cy="380945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856E62-314E-664B-E731-511F7E1662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</a:t>
            </a:fld>
            <a:endParaRPr lang="ru-RU" spc="-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534670" y="1605833"/>
            <a:ext cx="6202883" cy="2088739"/>
            <a:chOff x="0" y="-2554"/>
            <a:chExt cx="10003" cy="4884"/>
          </a:xfrm>
        </p:grpSpPr>
        <p:cxnSp>
          <p:nvCxnSpPr>
            <p:cNvPr id="5" name="Line 1044"/>
            <p:cNvCxnSpPr>
              <a:cxnSpLocks noChangeShapeType="1"/>
            </p:cNvCxnSpPr>
            <p:nvPr/>
          </p:nvCxnSpPr>
          <p:spPr bwMode="auto">
            <a:xfrm>
              <a:off x="0" y="2330"/>
              <a:ext cx="10003" cy="0"/>
            </a:xfrm>
            <a:prstGeom prst="line">
              <a:avLst/>
            </a:pr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 Box 1043"/>
            <p:cNvSpPr txBox="1">
              <a:spLocks noChangeArrowheads="1"/>
            </p:cNvSpPr>
            <p:nvPr/>
          </p:nvSpPr>
          <p:spPr bwMode="auto">
            <a:xfrm>
              <a:off x="323" y="-2554"/>
              <a:ext cx="1289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Verdana"/>
                  <a:cs typeface="Arial" pitchFamily="34" charset="0"/>
                </a:rPr>
                <a:t> 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2 276,6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  <p:sp>
          <p:nvSpPr>
            <p:cNvPr id="7" name="Text Box 1042"/>
            <p:cNvSpPr txBox="1">
              <a:spLocks noChangeArrowheads="1"/>
            </p:cNvSpPr>
            <p:nvPr/>
          </p:nvSpPr>
          <p:spPr bwMode="auto">
            <a:xfrm>
              <a:off x="4425" y="-455"/>
              <a:ext cx="1199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Verdana"/>
                  <a:cs typeface="Arial" pitchFamily="34" charset="0"/>
                </a:rPr>
                <a:t>1 673,5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  <p:sp>
          <p:nvSpPr>
            <p:cNvPr id="8" name="Text Box 1041"/>
            <p:cNvSpPr txBox="1">
              <a:spLocks noChangeArrowheads="1"/>
            </p:cNvSpPr>
            <p:nvPr/>
          </p:nvSpPr>
          <p:spPr bwMode="auto">
            <a:xfrm>
              <a:off x="6384" y="-649"/>
              <a:ext cx="1352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 1 745,5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  <p:sp>
          <p:nvSpPr>
            <p:cNvPr id="9" name="Text Box 1040"/>
            <p:cNvSpPr txBox="1">
              <a:spLocks noChangeArrowheads="1"/>
            </p:cNvSpPr>
            <p:nvPr/>
          </p:nvSpPr>
          <p:spPr bwMode="auto">
            <a:xfrm>
              <a:off x="8602" y="402"/>
              <a:ext cx="1236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1 225,5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6743" y="903721"/>
            <a:ext cx="6268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ВСЕГО безвозмездные поступления из других бюджетов,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298" y="3759165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2023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2024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**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    2025	            2026             2027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43"/>
          <p:cNvSpPr txBox="1">
            <a:spLocks noChangeArrowheads="1"/>
          </p:cNvSpPr>
          <p:nvPr/>
        </p:nvSpPr>
        <p:spPr bwMode="auto">
          <a:xfrm>
            <a:off x="2097799" y="1606030"/>
            <a:ext cx="612053" cy="14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rPr>
              <a:t>1 228,7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5148" y="2133600"/>
            <a:ext cx="539526" cy="15462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0653" y="3124199"/>
            <a:ext cx="526347" cy="5556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0817" y="2781925"/>
            <a:ext cx="530587" cy="9122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7298" y="2693826"/>
            <a:ext cx="530587" cy="9860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09967" y="3124200"/>
            <a:ext cx="530587" cy="5556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3889" y="1411552"/>
            <a:ext cx="1056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млн. рублей</a:t>
            </a:r>
          </a:p>
        </p:txBody>
      </p:sp>
      <p:sp>
        <p:nvSpPr>
          <p:cNvPr id="19" name="object 3"/>
          <p:cNvSpPr txBox="1"/>
          <p:nvPr/>
        </p:nvSpPr>
        <p:spPr>
          <a:xfrm>
            <a:off x="152400" y="135128"/>
            <a:ext cx="6705599" cy="1023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КАКУЮ ПОМОЩЬ ИЗ ДРУГИХ БЮДЖЕТОВ  </a:t>
            </a:r>
          </a:p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ПОЛУЧАЕТ ГОРОДСКОЙ ОКРУГ </a:t>
            </a:r>
            <a:endParaRPr kumimoji="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3801" y="4038600"/>
            <a:ext cx="6184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том числе по видам безвозмездных поступлений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млн.рублей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39043"/>
              </p:ext>
            </p:extLst>
          </p:nvPr>
        </p:nvGraphicFramePr>
        <p:xfrm>
          <a:off x="38075" y="4724400"/>
          <a:ext cx="6705598" cy="32518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417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возврата организациями остатков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 остатков субсидий, субвенций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-349886" y="8514446"/>
            <a:ext cx="56078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**Первоначальный план 2024г.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84269D-5A6B-258F-2436-5FB5F85950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14654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 txBox="1"/>
          <p:nvPr/>
        </p:nvSpPr>
        <p:spPr>
          <a:xfrm>
            <a:off x="76200" y="152400"/>
            <a:ext cx="7162800" cy="117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ПЕРЕЧЕНЬ ДЕЙСТВУЮЩИХ НАЛОГОВЫХ ЛЬГОТ ГОРОДСКОГО ОКРУГА, УСТАНОВЛЕННЫХ НОРМАТИВНО-ПРАВОВЫМИ</a:t>
            </a:r>
          </a:p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АКТАМИ ГОРОДСКОГО ОКРУГА СЕМЕНОВСКИЙ</a:t>
            </a:r>
            <a:endParaRPr kumimoji="0" sz="160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51479"/>
              </p:ext>
            </p:extLst>
          </p:nvPr>
        </p:nvGraphicFramePr>
        <p:xfrm>
          <a:off x="93188" y="1125906"/>
          <a:ext cx="6718006" cy="70687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5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219">
                  <a:extLst>
                    <a:ext uri="{9D8B030D-6E8A-4147-A177-3AD203B41FA5}">
                      <a16:colId xmlns:a16="http://schemas.microsoft.com/office/drawing/2014/main" val="2524837501"/>
                    </a:ext>
                  </a:extLst>
                </a:gridCol>
                <a:gridCol w="712154">
                  <a:extLst>
                    <a:ext uri="{9D8B030D-6E8A-4147-A177-3AD203B41FA5}">
                      <a16:colId xmlns:a16="http://schemas.microsoft.com/office/drawing/2014/main" val="331697383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вание льготы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НПА, которым установлена льгота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2024 год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 на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 на 2027 </a:t>
                      </a: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Решение Совета депутатов городского округа Семеновский Нижегородской области от 27.11.2014г. № 88 "Об установлении налога на имущество физических лиц  на территории городского округа Семеновский Нижегородской  области "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Решение Совета депутатов городского округа Семеновский Нижегородской области от 27.08.2015г. № 45 "Об установлении и введении земельного налога  на территории городского округа Семеновский Нижегородской  области "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Сумма льгот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715000" y="770565"/>
            <a:ext cx="114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тыс.рублей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381000" y="8153400"/>
            <a:ext cx="73376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Эффективность предоставления льгот по налогу на имущество физических лиц, по земельному 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налогу - повышение уровня жизни населения, снижение доли расходов на оплату обязательных 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платежей, формирование льготных условий для незащищенных слоев населения. 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F41433-CAB4-42AF-D255-0DD781F736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3308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100000">
              <a:schemeClr val="accent5">
                <a:lumMod val="20000"/>
                <a:lumOff val="80000"/>
              </a:schemeClr>
            </a:gs>
            <a:gs pos="94000">
              <a:srgbClr val="E4F2F7"/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5D32B-161E-4A40-993D-DBAE9F139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0D9127B-D473-8722-0587-D164E564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668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6A869802-9C76-0469-CF28-79659D23405D}"/>
              </a:ext>
            </a:extLst>
          </p:cNvPr>
          <p:cNvSpPr txBox="1"/>
          <p:nvPr/>
        </p:nvSpPr>
        <p:spPr>
          <a:xfrm>
            <a:off x="127006" y="123652"/>
            <a:ext cx="692147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 БЮДЖЕТА ГОРОДСКОГО ОКРУГА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</a:t>
            </a:r>
            <a:endParaRPr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50669F6-9DF9-3054-E1EE-AF54D56E525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22</a:t>
            </a:fld>
            <a:endParaRPr spc="-100" dirty="0"/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B11614C3-FF25-A505-3345-0C7800BC6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4" y="-207211"/>
            <a:ext cx="6640406" cy="400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Расходы бюджета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  <a:endParaRPr lang="ru-RU" altLang="ru-RU" sz="1400" dirty="0"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Принципы формирования расходов бюджета:</a:t>
            </a: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по муниципальным программам,</a:t>
            </a: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по разделам (подразделам) функциональной структуры,</a:t>
            </a: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по ведомствам.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F8271FE-5753-E877-605D-72A93822CE5A}"/>
              </a:ext>
            </a:extLst>
          </p:cNvPr>
          <p:cNvSpPr/>
          <p:nvPr/>
        </p:nvSpPr>
        <p:spPr>
          <a:xfrm>
            <a:off x="2095476" y="3340557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33780" indent="-245745" algn="ctr">
              <a:spcAft>
                <a:spcPts val="0"/>
              </a:spcAft>
            </a:pPr>
            <a:r>
              <a:rPr lang="ru-RU" sz="1200" b="1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СРЕДСТВА МАССОВОЙ ИНФОРМАЦИИ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EB9DB9A-ED26-E577-AC03-328B47C4DA6D}"/>
              </a:ext>
            </a:extLst>
          </p:cNvPr>
          <p:cNvSpPr/>
          <p:nvPr/>
        </p:nvSpPr>
        <p:spPr>
          <a:xfrm>
            <a:off x="242439" y="2473204"/>
            <a:ext cx="5887996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490" marR="24130" indent="347345" algn="r">
              <a:spcBef>
                <a:spcPts val="510"/>
              </a:spcBef>
              <a:spcAft>
                <a:spcPts val="0"/>
              </a:spcAft>
            </a:pPr>
            <a:br>
              <a:rPr lang="ru-R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ОХРАНА</a:t>
            </a:r>
            <a:r>
              <a:rPr lang="ru-RU" sz="1200" b="1" spc="-22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ОКРУЖАЮЩЕЙ</a:t>
            </a:r>
            <a:r>
              <a:rPr lang="ru-RU" sz="1200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СРЕДЫ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br>
              <a:rPr lang="ru-R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2572003-1BBF-FEF2-FBB8-92E8E03EDE18}"/>
              </a:ext>
            </a:extLst>
          </p:cNvPr>
          <p:cNvSpPr/>
          <p:nvPr/>
        </p:nvSpPr>
        <p:spPr>
          <a:xfrm>
            <a:off x="3479542" y="3024550"/>
            <a:ext cx="1699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ОБРАЗОВАНИЕ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9D693A3-3995-2ACB-6680-0797CD9787FF}"/>
              </a:ext>
            </a:extLst>
          </p:cNvPr>
          <p:cNvSpPr/>
          <p:nvPr/>
        </p:nvSpPr>
        <p:spPr>
          <a:xfrm>
            <a:off x="-3818226" y="3620045"/>
            <a:ext cx="7305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14880" indent="271145" algn="r">
              <a:spcBef>
                <a:spcPts val="505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ЖИЛИЩНО-</a:t>
            </a:r>
            <a:r>
              <a:rPr lang="ru-RU" sz="1200" b="1" spc="-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КОММУНАЛЬНОЕ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ХОЗЯЙСТВО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775C5F2C-0DB3-3DF7-F873-B015B4D69070}"/>
              </a:ext>
            </a:extLst>
          </p:cNvPr>
          <p:cNvSpPr/>
          <p:nvPr/>
        </p:nvSpPr>
        <p:spPr>
          <a:xfrm>
            <a:off x="2949333" y="3496148"/>
            <a:ext cx="5254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5460" marR="1755775">
              <a:spcBef>
                <a:spcPts val="505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ФИЗИЧЕСКАЯ КУЛЬТУРА И СПОРТ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94AC3CB-8E7F-8AC0-7CC5-00C4377E926C}"/>
              </a:ext>
            </a:extLst>
          </p:cNvPr>
          <p:cNvSpPr/>
          <p:nvPr/>
        </p:nvSpPr>
        <p:spPr>
          <a:xfrm>
            <a:off x="-290512" y="2936112"/>
            <a:ext cx="3505200" cy="22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965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ОБЩЕГОСУДАРСТВЕННЫЕ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ВОПРОСЫ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8B7BC0C1-B3D4-95D3-7A31-F52A9AE2F741}"/>
              </a:ext>
            </a:extLst>
          </p:cNvPr>
          <p:cNvSpPr/>
          <p:nvPr/>
        </p:nvSpPr>
        <p:spPr>
          <a:xfrm>
            <a:off x="-420367" y="3103374"/>
            <a:ext cx="4704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190" marR="898525">
              <a:spcBef>
                <a:spcPts val="51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НАЦИОНАЛЬНАЯ БЕЗОПАСНОСТЬ И  </a:t>
            </a:r>
            <a:r>
              <a:rPr lang="ru-RU" sz="1200" b="1" spc="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ПРАВОХРАНИТЕЛЬНАЯ</a:t>
            </a:r>
            <a:r>
              <a:rPr lang="ru-RU" sz="1200" b="1" spc="4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ДЕЯТЕЛЬНОСТЬ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8C1D294-3BBA-634D-17D8-529F604FBE18}"/>
              </a:ext>
            </a:extLst>
          </p:cNvPr>
          <p:cNvSpPr/>
          <p:nvPr/>
        </p:nvSpPr>
        <p:spPr>
          <a:xfrm>
            <a:off x="-1782240" y="3453722"/>
            <a:ext cx="5409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9440" marR="898525">
              <a:spcBef>
                <a:spcPts val="735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НАЦИОНАЛЬНАЯ</a:t>
            </a:r>
            <a:r>
              <a:rPr lang="ru-RU" sz="1200" b="1" spc="-21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ЭКОНОМИКА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D1BBB85-C780-347F-E51F-ECDF7827C3A0}"/>
              </a:ext>
            </a:extLst>
          </p:cNvPr>
          <p:cNvSpPr/>
          <p:nvPr/>
        </p:nvSpPr>
        <p:spPr>
          <a:xfrm>
            <a:off x="3277131" y="3190056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8280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КУЛЬТУРА, КИНЕМАТОГРАФИЯ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DED216D-506D-42DA-67E9-4B12BFDDA585}"/>
              </a:ext>
            </a:extLst>
          </p:cNvPr>
          <p:cNvSpPr/>
          <p:nvPr/>
        </p:nvSpPr>
        <p:spPr>
          <a:xfrm>
            <a:off x="3471547" y="3346156"/>
            <a:ext cx="2356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algn="ctr">
              <a:spcBef>
                <a:spcPts val="1320"/>
              </a:spcBef>
              <a:spcAft>
                <a:spcPts val="0"/>
              </a:spcAft>
              <a:tabLst>
                <a:tab pos="4058920" algn="l"/>
              </a:tabLs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 ПОЛИТИКА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09224E-FDD7-8A47-DAC1-390CF1CAE424}"/>
              </a:ext>
            </a:extLst>
          </p:cNvPr>
          <p:cNvSpPr txBox="1">
            <a:spLocks/>
          </p:cNvSpPr>
          <p:nvPr/>
        </p:nvSpPr>
        <p:spPr>
          <a:xfrm>
            <a:off x="6346770" y="8761696"/>
            <a:ext cx="2870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">
              <a:spcBef>
                <a:spcPts val="165"/>
              </a:spcBef>
            </a:pPr>
            <a:fld id="{81D60167-4931-47E6-BA6A-407CBD079E47}" type="slidenum">
              <a:rPr lang="ru-RU" spc="-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marL="53340">
                <a:spcBef>
                  <a:spcPts val="165"/>
                </a:spcBef>
              </a:pPr>
              <a:t>22</a:t>
            </a:fld>
            <a:endParaRPr lang="ru-RU" spc="-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62048" y="259390"/>
            <a:ext cx="64808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-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ЧТО ТАКОЕ ПРОГРАММНЫЙ БЮДЖЕТ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23</a:t>
            </a:fld>
            <a:endParaRPr spc="-100" dirty="0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52400" y="-1676400"/>
            <a:ext cx="6544309" cy="676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244475"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9F253C"/>
              </a:solidFill>
              <a:effectLst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Программный бюджет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связана с той или иной стратегической задачей деятельности ведомства</a:t>
            </a: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2444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Программное бюджетирование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</a:t>
            </a:r>
            <a:r>
              <a:rPr lang="ru-RU" altLang="ru-RU" sz="1600" dirty="0">
                <a:ea typeface="Verdana" panose="020B060403050404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 расходов с результатами от реализации программ, разрабатываемых на основе стратегических целей, общественной значимости ожидаемых и конечных результатов использования бюджетных средств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2444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Бюджет городского округа Семеновский на 2025-2027 годы сформирован на основе</a:t>
            </a:r>
            <a:r>
              <a:rPr lang="ru-RU" altLang="ru-RU" sz="1600" dirty="0">
                <a:cs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21 муниципальной программы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585E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914400" y="5334000"/>
            <a:ext cx="7239000" cy="51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8405"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1) Исполнение бюджета городского округа </a:t>
            </a:r>
            <a:r>
              <a:rPr lang="ru-RU" sz="1600" spc="-48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</a:t>
            </a:r>
            <a:r>
              <a:rPr lang="ru-RU" sz="1600" spc="-5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программной</a:t>
            </a:r>
          </a:p>
          <a:p>
            <a:pPr marL="1208405">
              <a:lnSpc>
                <a:spcPts val="156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классификации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838200" y="6477000"/>
            <a:ext cx="716280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8405" marR="6731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3) Мониторинг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показателей исполнения целевых</a:t>
            </a:r>
            <a:r>
              <a:rPr lang="ru-RU" sz="1600" spc="-45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программ,</a:t>
            </a:r>
            <a:r>
              <a:rPr lang="ru-RU" sz="1600" spc="3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оценка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эффективности бюджетных</a:t>
            </a:r>
            <a:r>
              <a:rPr lang="ru-RU" sz="1600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расходов</a:t>
            </a:r>
          </a:p>
          <a:p>
            <a:b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762000" y="7010400"/>
            <a:ext cx="7315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6335" marR="61849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4) Повышение</a:t>
            </a:r>
            <a:r>
              <a:rPr lang="ru-RU" sz="16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качества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бюджетного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планирования и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исполнения</a:t>
            </a:r>
            <a:r>
              <a:rPr lang="ru-RU" sz="1600" spc="37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BCB9D-E0BA-6C1A-9858-E704443B97D4}"/>
              </a:ext>
            </a:extLst>
          </p:cNvPr>
          <p:cNvSpPr txBox="1"/>
          <p:nvPr/>
        </p:nvSpPr>
        <p:spPr>
          <a:xfrm>
            <a:off x="76200" y="4191000"/>
            <a:ext cx="8341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ОСОБЕННОСТИ ФОРМИРОВАНИЯ БЮДЖЕТА на 2025-2027 годы</a:t>
            </a:r>
          </a:p>
          <a:p>
            <a:r>
              <a:rPr lang="ru-RU" b="1" dirty="0"/>
              <a:t> 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7BBCC93-53EA-0E01-A7AA-6172EE7E9023}"/>
              </a:ext>
            </a:extLst>
          </p:cNvPr>
          <p:cNvGrpSpPr/>
          <p:nvPr/>
        </p:nvGrpSpPr>
        <p:grpSpPr>
          <a:xfrm rot="5400000">
            <a:off x="2019301" y="3314699"/>
            <a:ext cx="2667000" cy="6096002"/>
            <a:chOff x="7355999" y="516475"/>
            <a:chExt cx="4160701" cy="5806363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90A57565-56F1-0CD5-AB1D-DAF54468BE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55999" y="516475"/>
              <a:ext cx="4160701" cy="13619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2EC9DEDD-8C1A-7F7F-7060-A233865B9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5999" y="6322837"/>
              <a:ext cx="4115700" cy="0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7956B97D-91FF-DAEC-92FE-F43ADFB05A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830" y="4798668"/>
              <a:ext cx="3048340" cy="0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71CECF19-1A66-82D1-4569-CB9CDDA7A2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71699" y="530094"/>
              <a:ext cx="45001" cy="5792743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D25E890-E650-DA0F-F26D-AABC0ED82C2C}"/>
              </a:ext>
            </a:extLst>
          </p:cNvPr>
          <p:cNvSpPr/>
          <p:nvPr/>
        </p:nvSpPr>
        <p:spPr>
          <a:xfrm>
            <a:off x="-762000" y="5943600"/>
            <a:ext cx="6858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5695">
              <a:lnSpc>
                <a:spcPts val="162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Взаимосвязь </a:t>
            </a:r>
            <a:r>
              <a:rPr lang="ru-RU" sz="1600" spc="-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бюджетных</a:t>
            </a:r>
            <a:r>
              <a:rPr lang="ru-RU" sz="1600" spc="2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расходов</a:t>
            </a:r>
            <a:r>
              <a:rPr lang="ru-RU" sz="1600" spc="-4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результатами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реализации муниципальных программ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Line 1962"/>
          <p:cNvCxnSpPr>
            <a:cxnSpLocks noChangeShapeType="1"/>
          </p:cNvCxnSpPr>
          <p:nvPr/>
        </p:nvCxnSpPr>
        <p:spPr bwMode="auto">
          <a:xfrm>
            <a:off x="152400" y="1066800"/>
            <a:ext cx="6480810" cy="0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-988695" y="327189"/>
            <a:ext cx="8763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КАКИЕ ПОКАЗАТЕЛИ ХАРАКТЕРИЗУЮТ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ГОРОДСКОЙ ОКРУГ СЕМЕНОВСКИЙ в 2025 ГОДУ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43200" y="1409332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43815" algn="ctr">
              <a:spcBef>
                <a:spcPts val="1700"/>
              </a:spcBef>
              <a:spcAft>
                <a:spcPts val="0"/>
              </a:spcAft>
            </a:pPr>
            <a:r>
              <a:rPr lang="ru-RU" sz="3700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7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45 115</a:t>
            </a:r>
            <a:br>
              <a:rPr lang="ru-RU" sz="37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ru-RU" sz="1500" b="1" dirty="0">
                <a:solidFill>
                  <a:srgbClr val="7F2F2D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</a:t>
            </a:r>
            <a:r>
              <a:rPr lang="ru-RU" sz="2000" b="1" spc="5" dirty="0">
                <a:solidFill>
                  <a:srgbClr val="7F2F2D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300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</a:t>
            </a:r>
            <a:r>
              <a:rPr lang="ru-RU" sz="1300" spc="65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</a:t>
            </a:r>
            <a:r>
              <a:rPr lang="ru-RU" sz="1300" spc="5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  Семеновский</a:t>
            </a:r>
            <a:endParaRPr lang="ru-RU" sz="1300" dirty="0">
              <a:solidFill>
                <a:srgbClr val="7F2F2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52698" y="7059188"/>
            <a:ext cx="3429000" cy="1336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7620" algn="ctr">
              <a:spcAft>
                <a:spcPts val="0"/>
              </a:spcAft>
            </a:pPr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51,4</a:t>
            </a:r>
          </a:p>
          <a:p>
            <a:pPr marL="1091565" marR="9525" algn="ctr"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тыс. рублей</a:t>
            </a:r>
          </a:p>
          <a:p>
            <a:pPr marL="1377315" marR="295275" indent="-1270" algn="ctr">
              <a:lnSpc>
                <a:spcPct val="98000"/>
              </a:lnSpc>
              <a:spcBef>
                <a:spcPts val="350"/>
              </a:spcBef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</a:t>
            </a:r>
            <a:r>
              <a:rPr lang="ru-RU" sz="1300" spc="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заработная</a:t>
            </a:r>
            <a:r>
              <a:rPr lang="ru-RU" sz="1300" spc="31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плата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228600" y="4881696"/>
            <a:ext cx="3429000" cy="1336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131445"/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2 639,2</a:t>
            </a:r>
          </a:p>
          <a:p>
            <a:pPr marL="1091565" marR="133350" algn="ctr">
              <a:spcBef>
                <a:spcPts val="15"/>
              </a:spcBef>
              <a:spcAft>
                <a:spcPts val="0"/>
              </a:spcAft>
            </a:pPr>
            <a:r>
              <a:rPr lang="ru-RU" sz="1500" b="1" spc="-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млн.</a:t>
            </a:r>
            <a:r>
              <a:rPr lang="ru-RU" sz="1500" b="1" spc="-9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spc="-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рублей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091565" marR="135255" algn="ctr">
              <a:lnSpc>
                <a:spcPct val="98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</a:t>
            </a:r>
            <a:r>
              <a:rPr lang="ru-RU" sz="1300" spc="7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spc="7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</a:t>
            </a:r>
            <a:r>
              <a:rPr lang="ru-RU" sz="1300" spc="-42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</a:t>
            </a:r>
            <a:endParaRPr lang="ru-RU" sz="1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743200" y="4674592"/>
            <a:ext cx="3429000" cy="19181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1091565" marR="46355" algn="ctr">
              <a:spcAft>
                <a:spcPts val="0"/>
              </a:spcAft>
            </a:pPr>
            <a:r>
              <a:rPr lang="en-US" sz="37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</a:t>
            </a:r>
            <a:r>
              <a:rPr lang="ru-RU" sz="37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7</a:t>
            </a:r>
          </a:p>
          <a:p>
            <a:pPr marL="1091565" marR="4635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муниципальных</a:t>
            </a:r>
            <a:r>
              <a:rPr lang="ru-RU" sz="1500" b="1" spc="-425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учреждений</a:t>
            </a:r>
          </a:p>
          <a:p>
            <a:pPr marL="1511935">
              <a:lnSpc>
                <a:spcPts val="1570"/>
              </a:lnSpc>
              <a:spcBef>
                <a:spcPts val="1555"/>
              </a:spcBef>
              <a:spcAft>
                <a:spcPts val="0"/>
              </a:spcAft>
            </a:pP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ru-RU" sz="1300" spc="6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300" spc="65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бюджетные    1- автономное</a:t>
            </a:r>
          </a:p>
          <a:p>
            <a:pPr marL="1504315">
              <a:lnSpc>
                <a:spcPts val="1560"/>
              </a:lnSpc>
              <a:spcAft>
                <a:spcPts val="0"/>
              </a:spcAft>
            </a:pPr>
            <a:r>
              <a:rPr lang="ru-RU" sz="1300" spc="15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300" spc="2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казенные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361137" y="3074731"/>
            <a:ext cx="3429000" cy="1376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990" marR="268605" algn="ctr">
              <a:spcBef>
                <a:spcPts val="1005"/>
              </a:spcBef>
              <a:spcAft>
                <a:spcPts val="0"/>
              </a:spcAft>
            </a:pPr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19 127,4</a:t>
            </a:r>
          </a:p>
          <a:p>
            <a:pPr marL="439420" marR="391795" indent="188595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млн. рублей</a:t>
            </a:r>
            <a:r>
              <a:rPr lang="ru-RU" sz="15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91795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объем отгруженной  </a:t>
            </a:r>
            <a:b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продукции, работ, услуг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9121" y="3235993"/>
            <a:ext cx="2813204" cy="105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990" marR="268605" algn="ctr">
              <a:spcBef>
                <a:spcPts val="5"/>
              </a:spcBef>
              <a:spcAft>
                <a:spcPts val="0"/>
              </a:spcAft>
            </a:pPr>
            <a:r>
              <a:rPr lang="ru-RU" sz="37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12</a:t>
            </a:r>
          </a:p>
          <a:p>
            <a:pPr marL="173990" marR="271780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300" b="1" spc="-5" dirty="0">
                <a:solidFill>
                  <a:srgbClr val="822A3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территориальных отделов</a:t>
            </a:r>
            <a:endParaRPr lang="ru-RU" sz="1300" dirty="0">
              <a:solidFill>
                <a:srgbClr val="822A3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4800" y="1413354"/>
            <a:ext cx="3200185" cy="1323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020" marR="636905" algn="ctr">
              <a:spcAft>
                <a:spcPts val="0"/>
              </a:spcAft>
            </a:pPr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3 877,4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квадратных</a:t>
            </a:r>
            <a:r>
              <a:rPr lang="ru-RU" sz="1500" b="1" spc="19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километров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0385" marR="636905" algn="ctr">
              <a:lnSpc>
                <a:spcPct val="98000"/>
              </a:lnSpc>
              <a:spcBef>
                <a:spcPts val="345"/>
              </a:spcBef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</a:t>
            </a:r>
            <a:r>
              <a:rPr lang="ru-RU" sz="1300" spc="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spc="-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21EA26-E284-91AD-191C-04A39EF17C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24</a:t>
            </a:fld>
            <a:endParaRPr lang="ru-RU" spc="-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010399"/>
            <a:ext cx="3818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020" marR="636905" algn="ctr">
              <a:spcAft>
                <a:spcPts val="0"/>
              </a:spcAft>
            </a:pPr>
            <a:r>
              <a:rPr lang="ru-RU" sz="44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7 199,5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b="1" dirty="0">
                <a:solidFill>
                  <a:srgbClr val="822A3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b="1" dirty="0">
                <a:solidFill>
                  <a:srgbClr val="822A30"/>
                </a:solidFill>
                <a:latin typeface="Tahoma" panose="020B0604030504040204" pitchFamily="34" charset="0"/>
                <a:ea typeface="Verdana" panose="020B0604030504040204" pitchFamily="34" charset="0"/>
              </a:rPr>
              <a:t>фонд оплаты труда</a:t>
            </a:r>
            <a:endParaRPr lang="ru-RU" dirty="0">
              <a:solidFill>
                <a:srgbClr val="82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3962400" y="3886200"/>
            <a:ext cx="11430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>
              <a:spcAft>
                <a:spcPts val="0"/>
              </a:spcAft>
            </a:pPr>
            <a:r>
              <a:rPr lang="ru-RU" sz="2000" b="1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63,</a:t>
            </a:r>
            <a:r>
              <a:rPr lang="en-US" sz="2000" b="1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endParaRPr lang="ru-RU" sz="2000" dirty="0">
              <a:solidFill>
                <a:srgbClr val="7F2F2D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2" name="Group 1171"/>
          <p:cNvGrpSpPr>
            <a:grpSpLocks/>
          </p:cNvGrpSpPr>
          <p:nvPr/>
        </p:nvGrpSpPr>
        <p:grpSpPr bwMode="auto">
          <a:xfrm>
            <a:off x="228600" y="4114800"/>
            <a:ext cx="6330315" cy="1638935"/>
            <a:chOff x="536" y="-278"/>
            <a:chExt cx="9969" cy="2581"/>
          </a:xfrm>
        </p:grpSpPr>
        <p:pic>
          <p:nvPicPr>
            <p:cNvPr id="73" name="Picture 11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" y="757"/>
              <a:ext cx="790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1181"/>
            <p:cNvSpPr>
              <a:spLocks/>
            </p:cNvSpPr>
            <p:nvPr/>
          </p:nvSpPr>
          <p:spPr bwMode="auto">
            <a:xfrm>
              <a:off x="5881" y="214"/>
              <a:ext cx="769" cy="1950"/>
            </a:xfrm>
            <a:custGeom>
              <a:avLst/>
              <a:gdLst>
                <a:gd name="T0" fmla="+- 0 6428 5881"/>
                <a:gd name="T1" fmla="*/ T0 w 657"/>
                <a:gd name="T2" fmla="+- 0 1195 1195"/>
                <a:gd name="T3" fmla="*/ 1195 h 969"/>
                <a:gd name="T4" fmla="+- 0 5991 5881"/>
                <a:gd name="T5" fmla="*/ T4 w 657"/>
                <a:gd name="T6" fmla="+- 0 1195 1195"/>
                <a:gd name="T7" fmla="*/ 1195 h 969"/>
                <a:gd name="T8" fmla="+- 0 5948 5881"/>
                <a:gd name="T9" fmla="*/ T8 w 657"/>
                <a:gd name="T10" fmla="+- 0 1204 1195"/>
                <a:gd name="T11" fmla="*/ 1204 h 969"/>
                <a:gd name="T12" fmla="+- 0 5913 5881"/>
                <a:gd name="T13" fmla="*/ T12 w 657"/>
                <a:gd name="T14" fmla="+- 0 1227 1195"/>
                <a:gd name="T15" fmla="*/ 1227 h 969"/>
                <a:gd name="T16" fmla="+- 0 5890 5881"/>
                <a:gd name="T17" fmla="*/ T16 w 657"/>
                <a:gd name="T18" fmla="+- 0 1262 1195"/>
                <a:gd name="T19" fmla="*/ 1262 h 969"/>
                <a:gd name="T20" fmla="+- 0 5881 5881"/>
                <a:gd name="T21" fmla="*/ T20 w 657"/>
                <a:gd name="T22" fmla="+- 0 1304 1195"/>
                <a:gd name="T23" fmla="*/ 1304 h 969"/>
                <a:gd name="T24" fmla="+- 0 5881 5881"/>
                <a:gd name="T25" fmla="*/ T24 w 657"/>
                <a:gd name="T26" fmla="+- 0 2055 1195"/>
                <a:gd name="T27" fmla="*/ 2055 h 969"/>
                <a:gd name="T28" fmla="+- 0 5890 5881"/>
                <a:gd name="T29" fmla="*/ T28 w 657"/>
                <a:gd name="T30" fmla="+- 0 2097 1195"/>
                <a:gd name="T31" fmla="*/ 2097 h 969"/>
                <a:gd name="T32" fmla="+- 0 5913 5881"/>
                <a:gd name="T33" fmla="*/ T32 w 657"/>
                <a:gd name="T34" fmla="+- 0 2132 1195"/>
                <a:gd name="T35" fmla="*/ 2132 h 969"/>
                <a:gd name="T36" fmla="+- 0 5948 5881"/>
                <a:gd name="T37" fmla="*/ T36 w 657"/>
                <a:gd name="T38" fmla="+- 0 2156 1195"/>
                <a:gd name="T39" fmla="*/ 2156 h 969"/>
                <a:gd name="T40" fmla="+- 0 5991 5881"/>
                <a:gd name="T41" fmla="*/ T40 w 657"/>
                <a:gd name="T42" fmla="+- 0 2164 1195"/>
                <a:gd name="T43" fmla="*/ 2164 h 969"/>
                <a:gd name="T44" fmla="+- 0 6428 5881"/>
                <a:gd name="T45" fmla="*/ T44 w 657"/>
                <a:gd name="T46" fmla="+- 0 2164 1195"/>
                <a:gd name="T47" fmla="*/ 2164 h 969"/>
                <a:gd name="T48" fmla="+- 0 6471 5881"/>
                <a:gd name="T49" fmla="*/ T48 w 657"/>
                <a:gd name="T50" fmla="+- 0 2156 1195"/>
                <a:gd name="T51" fmla="*/ 2156 h 969"/>
                <a:gd name="T52" fmla="+- 0 6505 5881"/>
                <a:gd name="T53" fmla="*/ T52 w 657"/>
                <a:gd name="T54" fmla="+- 0 2132 1195"/>
                <a:gd name="T55" fmla="*/ 2132 h 969"/>
                <a:gd name="T56" fmla="+- 0 6529 5881"/>
                <a:gd name="T57" fmla="*/ T56 w 657"/>
                <a:gd name="T58" fmla="+- 0 2097 1195"/>
                <a:gd name="T59" fmla="*/ 2097 h 969"/>
                <a:gd name="T60" fmla="+- 0 6537 5881"/>
                <a:gd name="T61" fmla="*/ T60 w 657"/>
                <a:gd name="T62" fmla="+- 0 2055 1195"/>
                <a:gd name="T63" fmla="*/ 2055 h 969"/>
                <a:gd name="T64" fmla="+- 0 6537 5881"/>
                <a:gd name="T65" fmla="*/ T64 w 657"/>
                <a:gd name="T66" fmla="+- 0 1304 1195"/>
                <a:gd name="T67" fmla="*/ 1304 h 969"/>
                <a:gd name="T68" fmla="+- 0 6529 5881"/>
                <a:gd name="T69" fmla="*/ T68 w 657"/>
                <a:gd name="T70" fmla="+- 0 1262 1195"/>
                <a:gd name="T71" fmla="*/ 1262 h 969"/>
                <a:gd name="T72" fmla="+- 0 6505 5881"/>
                <a:gd name="T73" fmla="*/ T72 w 657"/>
                <a:gd name="T74" fmla="+- 0 1227 1195"/>
                <a:gd name="T75" fmla="*/ 1227 h 969"/>
                <a:gd name="T76" fmla="+- 0 6471 5881"/>
                <a:gd name="T77" fmla="*/ T76 w 657"/>
                <a:gd name="T78" fmla="+- 0 1204 1195"/>
                <a:gd name="T79" fmla="*/ 1204 h 969"/>
                <a:gd name="T80" fmla="+- 0 6428 5881"/>
                <a:gd name="T81" fmla="*/ T80 w 657"/>
                <a:gd name="T82" fmla="+- 0 1195 1195"/>
                <a:gd name="T83" fmla="*/ 1195 h 9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969">
                  <a:moveTo>
                    <a:pt x="547" y="0"/>
                  </a:moveTo>
                  <a:lnTo>
                    <a:pt x="110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09"/>
                  </a:lnTo>
                  <a:lnTo>
                    <a:pt x="0" y="860"/>
                  </a:lnTo>
                  <a:lnTo>
                    <a:pt x="9" y="902"/>
                  </a:lnTo>
                  <a:lnTo>
                    <a:pt x="32" y="937"/>
                  </a:lnTo>
                  <a:lnTo>
                    <a:pt x="67" y="961"/>
                  </a:lnTo>
                  <a:lnTo>
                    <a:pt x="110" y="969"/>
                  </a:lnTo>
                  <a:lnTo>
                    <a:pt x="547" y="969"/>
                  </a:lnTo>
                  <a:lnTo>
                    <a:pt x="590" y="961"/>
                  </a:lnTo>
                  <a:lnTo>
                    <a:pt x="624" y="937"/>
                  </a:lnTo>
                  <a:lnTo>
                    <a:pt x="648" y="902"/>
                  </a:lnTo>
                  <a:lnTo>
                    <a:pt x="656" y="860"/>
                  </a:lnTo>
                  <a:lnTo>
                    <a:pt x="656" y="109"/>
                  </a:lnTo>
                  <a:lnTo>
                    <a:pt x="648" y="67"/>
                  </a:lnTo>
                  <a:lnTo>
                    <a:pt x="624" y="32"/>
                  </a:lnTo>
                  <a:lnTo>
                    <a:pt x="590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5" name="Picture 11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" y="757"/>
              <a:ext cx="790" cy="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179"/>
            <p:cNvSpPr>
              <a:spLocks/>
            </p:cNvSpPr>
            <p:nvPr/>
          </p:nvSpPr>
          <p:spPr bwMode="auto">
            <a:xfrm>
              <a:off x="7155" y="-38"/>
              <a:ext cx="790" cy="2202"/>
            </a:xfrm>
            <a:custGeom>
              <a:avLst/>
              <a:gdLst>
                <a:gd name="T0" fmla="+- 0 7702 7156"/>
                <a:gd name="T1" fmla="*/ T0 w 657"/>
                <a:gd name="T2" fmla="+- 0 783 783"/>
                <a:gd name="T3" fmla="*/ 783 h 1381"/>
                <a:gd name="T4" fmla="+- 0 7265 7156"/>
                <a:gd name="T5" fmla="*/ T4 w 657"/>
                <a:gd name="T6" fmla="+- 0 783 783"/>
                <a:gd name="T7" fmla="*/ 783 h 1381"/>
                <a:gd name="T8" fmla="+- 0 7222 7156"/>
                <a:gd name="T9" fmla="*/ T8 w 657"/>
                <a:gd name="T10" fmla="+- 0 792 783"/>
                <a:gd name="T11" fmla="*/ 792 h 1381"/>
                <a:gd name="T12" fmla="+- 0 7188 7156"/>
                <a:gd name="T13" fmla="*/ T12 w 657"/>
                <a:gd name="T14" fmla="+- 0 815 783"/>
                <a:gd name="T15" fmla="*/ 815 h 1381"/>
                <a:gd name="T16" fmla="+- 0 7164 7156"/>
                <a:gd name="T17" fmla="*/ T16 w 657"/>
                <a:gd name="T18" fmla="+- 0 850 783"/>
                <a:gd name="T19" fmla="*/ 850 h 1381"/>
                <a:gd name="T20" fmla="+- 0 7156 7156"/>
                <a:gd name="T21" fmla="*/ T20 w 657"/>
                <a:gd name="T22" fmla="+- 0 893 783"/>
                <a:gd name="T23" fmla="*/ 893 h 1381"/>
                <a:gd name="T24" fmla="+- 0 7156 7156"/>
                <a:gd name="T25" fmla="*/ T24 w 657"/>
                <a:gd name="T26" fmla="+- 0 2055 783"/>
                <a:gd name="T27" fmla="*/ 2055 h 1381"/>
                <a:gd name="T28" fmla="+- 0 7164 7156"/>
                <a:gd name="T29" fmla="*/ T28 w 657"/>
                <a:gd name="T30" fmla="+- 0 2097 783"/>
                <a:gd name="T31" fmla="*/ 2097 h 1381"/>
                <a:gd name="T32" fmla="+- 0 7188 7156"/>
                <a:gd name="T33" fmla="*/ T32 w 657"/>
                <a:gd name="T34" fmla="+- 0 2132 783"/>
                <a:gd name="T35" fmla="*/ 2132 h 1381"/>
                <a:gd name="T36" fmla="+- 0 7222 7156"/>
                <a:gd name="T37" fmla="*/ T36 w 657"/>
                <a:gd name="T38" fmla="+- 0 2156 783"/>
                <a:gd name="T39" fmla="*/ 2156 h 1381"/>
                <a:gd name="T40" fmla="+- 0 7265 7156"/>
                <a:gd name="T41" fmla="*/ T40 w 657"/>
                <a:gd name="T42" fmla="+- 0 2164 783"/>
                <a:gd name="T43" fmla="*/ 2164 h 1381"/>
                <a:gd name="T44" fmla="+- 0 7702 7156"/>
                <a:gd name="T45" fmla="*/ T44 w 657"/>
                <a:gd name="T46" fmla="+- 0 2164 783"/>
                <a:gd name="T47" fmla="*/ 2164 h 1381"/>
                <a:gd name="T48" fmla="+- 0 7745 7156"/>
                <a:gd name="T49" fmla="*/ T48 w 657"/>
                <a:gd name="T50" fmla="+- 0 2156 783"/>
                <a:gd name="T51" fmla="*/ 2156 h 1381"/>
                <a:gd name="T52" fmla="+- 0 7780 7156"/>
                <a:gd name="T53" fmla="*/ T52 w 657"/>
                <a:gd name="T54" fmla="+- 0 2132 783"/>
                <a:gd name="T55" fmla="*/ 2132 h 1381"/>
                <a:gd name="T56" fmla="+- 0 7803 7156"/>
                <a:gd name="T57" fmla="*/ T56 w 657"/>
                <a:gd name="T58" fmla="+- 0 2097 783"/>
                <a:gd name="T59" fmla="*/ 2097 h 1381"/>
                <a:gd name="T60" fmla="+- 0 7812 7156"/>
                <a:gd name="T61" fmla="*/ T60 w 657"/>
                <a:gd name="T62" fmla="+- 0 2055 783"/>
                <a:gd name="T63" fmla="*/ 2055 h 1381"/>
                <a:gd name="T64" fmla="+- 0 7812 7156"/>
                <a:gd name="T65" fmla="*/ T64 w 657"/>
                <a:gd name="T66" fmla="+- 0 893 783"/>
                <a:gd name="T67" fmla="*/ 893 h 1381"/>
                <a:gd name="T68" fmla="+- 0 7803 7156"/>
                <a:gd name="T69" fmla="*/ T68 w 657"/>
                <a:gd name="T70" fmla="+- 0 850 783"/>
                <a:gd name="T71" fmla="*/ 850 h 1381"/>
                <a:gd name="T72" fmla="+- 0 7780 7156"/>
                <a:gd name="T73" fmla="*/ T72 w 657"/>
                <a:gd name="T74" fmla="+- 0 815 783"/>
                <a:gd name="T75" fmla="*/ 815 h 1381"/>
                <a:gd name="T76" fmla="+- 0 7745 7156"/>
                <a:gd name="T77" fmla="*/ T76 w 657"/>
                <a:gd name="T78" fmla="+- 0 792 783"/>
                <a:gd name="T79" fmla="*/ 792 h 1381"/>
                <a:gd name="T80" fmla="+- 0 7702 7156"/>
                <a:gd name="T81" fmla="*/ T80 w 657"/>
                <a:gd name="T82" fmla="+- 0 783 783"/>
                <a:gd name="T83" fmla="*/ 783 h 13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381">
                  <a:moveTo>
                    <a:pt x="546" y="0"/>
                  </a:moveTo>
                  <a:lnTo>
                    <a:pt x="109" y="0"/>
                  </a:lnTo>
                  <a:lnTo>
                    <a:pt x="66" y="9"/>
                  </a:lnTo>
                  <a:lnTo>
                    <a:pt x="32" y="32"/>
                  </a:lnTo>
                  <a:lnTo>
                    <a:pt x="8" y="67"/>
                  </a:lnTo>
                  <a:lnTo>
                    <a:pt x="0" y="110"/>
                  </a:lnTo>
                  <a:lnTo>
                    <a:pt x="0" y="1272"/>
                  </a:lnTo>
                  <a:lnTo>
                    <a:pt x="8" y="1314"/>
                  </a:lnTo>
                  <a:lnTo>
                    <a:pt x="32" y="1349"/>
                  </a:lnTo>
                  <a:lnTo>
                    <a:pt x="66" y="1373"/>
                  </a:lnTo>
                  <a:lnTo>
                    <a:pt x="109" y="1381"/>
                  </a:lnTo>
                  <a:lnTo>
                    <a:pt x="546" y="1381"/>
                  </a:lnTo>
                  <a:lnTo>
                    <a:pt x="589" y="1373"/>
                  </a:lnTo>
                  <a:lnTo>
                    <a:pt x="624" y="1349"/>
                  </a:lnTo>
                  <a:lnTo>
                    <a:pt x="647" y="1314"/>
                  </a:lnTo>
                  <a:lnTo>
                    <a:pt x="656" y="1272"/>
                  </a:lnTo>
                  <a:lnTo>
                    <a:pt x="656" y="110"/>
                  </a:lnTo>
                  <a:lnTo>
                    <a:pt x="647" y="67"/>
                  </a:lnTo>
                  <a:lnTo>
                    <a:pt x="624" y="32"/>
                  </a:lnTo>
                  <a:lnTo>
                    <a:pt x="589" y="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77" name="Picture 11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" y="574"/>
              <a:ext cx="826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1177"/>
            <p:cNvSpPr>
              <a:spLocks/>
            </p:cNvSpPr>
            <p:nvPr/>
          </p:nvSpPr>
          <p:spPr bwMode="auto">
            <a:xfrm>
              <a:off x="8430" y="-278"/>
              <a:ext cx="734" cy="2442"/>
            </a:xfrm>
            <a:custGeom>
              <a:avLst/>
              <a:gdLst>
                <a:gd name="T0" fmla="+- 0 8977 8430"/>
                <a:gd name="T1" fmla="*/ T0 w 657"/>
                <a:gd name="T2" fmla="+- 0 638 638"/>
                <a:gd name="T3" fmla="*/ 638 h 1526"/>
                <a:gd name="T4" fmla="+- 0 8539 8430"/>
                <a:gd name="T5" fmla="*/ T4 w 657"/>
                <a:gd name="T6" fmla="+- 0 638 638"/>
                <a:gd name="T7" fmla="*/ 638 h 1526"/>
                <a:gd name="T8" fmla="+- 0 8497 8430"/>
                <a:gd name="T9" fmla="*/ T8 w 657"/>
                <a:gd name="T10" fmla="+- 0 647 638"/>
                <a:gd name="T11" fmla="*/ 647 h 1526"/>
                <a:gd name="T12" fmla="+- 0 8462 8430"/>
                <a:gd name="T13" fmla="*/ T12 w 657"/>
                <a:gd name="T14" fmla="+- 0 670 638"/>
                <a:gd name="T15" fmla="*/ 670 h 1526"/>
                <a:gd name="T16" fmla="+- 0 8439 8430"/>
                <a:gd name="T17" fmla="*/ T16 w 657"/>
                <a:gd name="T18" fmla="+- 0 705 638"/>
                <a:gd name="T19" fmla="*/ 705 h 1526"/>
                <a:gd name="T20" fmla="+- 0 8430 8430"/>
                <a:gd name="T21" fmla="*/ T20 w 657"/>
                <a:gd name="T22" fmla="+- 0 747 638"/>
                <a:gd name="T23" fmla="*/ 747 h 1526"/>
                <a:gd name="T24" fmla="+- 0 8430 8430"/>
                <a:gd name="T25" fmla="*/ T24 w 657"/>
                <a:gd name="T26" fmla="+- 0 2055 638"/>
                <a:gd name="T27" fmla="*/ 2055 h 1526"/>
                <a:gd name="T28" fmla="+- 0 8439 8430"/>
                <a:gd name="T29" fmla="*/ T28 w 657"/>
                <a:gd name="T30" fmla="+- 0 2097 638"/>
                <a:gd name="T31" fmla="*/ 2097 h 1526"/>
                <a:gd name="T32" fmla="+- 0 8462 8430"/>
                <a:gd name="T33" fmla="*/ T32 w 657"/>
                <a:gd name="T34" fmla="+- 0 2132 638"/>
                <a:gd name="T35" fmla="*/ 2132 h 1526"/>
                <a:gd name="T36" fmla="+- 0 8497 8430"/>
                <a:gd name="T37" fmla="*/ T36 w 657"/>
                <a:gd name="T38" fmla="+- 0 2156 638"/>
                <a:gd name="T39" fmla="*/ 2156 h 1526"/>
                <a:gd name="T40" fmla="+- 0 8539 8430"/>
                <a:gd name="T41" fmla="*/ T40 w 657"/>
                <a:gd name="T42" fmla="+- 0 2164 638"/>
                <a:gd name="T43" fmla="*/ 2164 h 1526"/>
                <a:gd name="T44" fmla="+- 0 8977 8430"/>
                <a:gd name="T45" fmla="*/ T44 w 657"/>
                <a:gd name="T46" fmla="+- 0 2164 638"/>
                <a:gd name="T47" fmla="*/ 2164 h 1526"/>
                <a:gd name="T48" fmla="+- 0 9019 8430"/>
                <a:gd name="T49" fmla="*/ T48 w 657"/>
                <a:gd name="T50" fmla="+- 0 2156 638"/>
                <a:gd name="T51" fmla="*/ 2156 h 1526"/>
                <a:gd name="T52" fmla="+- 0 9054 8430"/>
                <a:gd name="T53" fmla="*/ T52 w 657"/>
                <a:gd name="T54" fmla="+- 0 2132 638"/>
                <a:gd name="T55" fmla="*/ 2132 h 1526"/>
                <a:gd name="T56" fmla="+- 0 9078 8430"/>
                <a:gd name="T57" fmla="*/ T56 w 657"/>
                <a:gd name="T58" fmla="+- 0 2097 638"/>
                <a:gd name="T59" fmla="*/ 2097 h 1526"/>
                <a:gd name="T60" fmla="+- 0 9086 8430"/>
                <a:gd name="T61" fmla="*/ T60 w 657"/>
                <a:gd name="T62" fmla="+- 0 2055 638"/>
                <a:gd name="T63" fmla="*/ 2055 h 1526"/>
                <a:gd name="T64" fmla="+- 0 9086 8430"/>
                <a:gd name="T65" fmla="*/ T64 w 657"/>
                <a:gd name="T66" fmla="+- 0 747 638"/>
                <a:gd name="T67" fmla="*/ 747 h 1526"/>
                <a:gd name="T68" fmla="+- 0 9078 8430"/>
                <a:gd name="T69" fmla="*/ T68 w 657"/>
                <a:gd name="T70" fmla="+- 0 705 638"/>
                <a:gd name="T71" fmla="*/ 705 h 1526"/>
                <a:gd name="T72" fmla="+- 0 9054 8430"/>
                <a:gd name="T73" fmla="*/ T72 w 657"/>
                <a:gd name="T74" fmla="+- 0 670 638"/>
                <a:gd name="T75" fmla="*/ 670 h 1526"/>
                <a:gd name="T76" fmla="+- 0 9019 8430"/>
                <a:gd name="T77" fmla="*/ T76 w 657"/>
                <a:gd name="T78" fmla="+- 0 647 638"/>
                <a:gd name="T79" fmla="*/ 647 h 1526"/>
                <a:gd name="T80" fmla="+- 0 8977 8430"/>
                <a:gd name="T81" fmla="*/ T80 w 657"/>
                <a:gd name="T82" fmla="+- 0 638 638"/>
                <a:gd name="T83" fmla="*/ 638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526">
                  <a:moveTo>
                    <a:pt x="547" y="0"/>
                  </a:moveTo>
                  <a:lnTo>
                    <a:pt x="109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09"/>
                  </a:lnTo>
                  <a:lnTo>
                    <a:pt x="0" y="1417"/>
                  </a:lnTo>
                  <a:lnTo>
                    <a:pt x="9" y="1459"/>
                  </a:lnTo>
                  <a:lnTo>
                    <a:pt x="32" y="1494"/>
                  </a:lnTo>
                  <a:lnTo>
                    <a:pt x="67" y="1518"/>
                  </a:lnTo>
                  <a:lnTo>
                    <a:pt x="109" y="1526"/>
                  </a:lnTo>
                  <a:lnTo>
                    <a:pt x="547" y="1526"/>
                  </a:lnTo>
                  <a:lnTo>
                    <a:pt x="589" y="1518"/>
                  </a:lnTo>
                  <a:lnTo>
                    <a:pt x="624" y="1494"/>
                  </a:lnTo>
                  <a:lnTo>
                    <a:pt x="648" y="1459"/>
                  </a:lnTo>
                  <a:lnTo>
                    <a:pt x="656" y="1417"/>
                  </a:lnTo>
                  <a:lnTo>
                    <a:pt x="656" y="109"/>
                  </a:lnTo>
                  <a:lnTo>
                    <a:pt x="648" y="67"/>
                  </a:lnTo>
                  <a:lnTo>
                    <a:pt x="624" y="32"/>
                  </a:lnTo>
                  <a:lnTo>
                    <a:pt x="589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79" name="Picture 11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" y="1275"/>
              <a:ext cx="790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1175"/>
            <p:cNvSpPr>
              <a:spLocks/>
            </p:cNvSpPr>
            <p:nvPr/>
          </p:nvSpPr>
          <p:spPr bwMode="auto">
            <a:xfrm>
              <a:off x="9722" y="133"/>
              <a:ext cx="706" cy="2031"/>
            </a:xfrm>
            <a:custGeom>
              <a:avLst/>
              <a:gdLst>
                <a:gd name="T0" fmla="+- 0 10251 9704"/>
                <a:gd name="T1" fmla="*/ T0 w 657"/>
                <a:gd name="T2" fmla="+- 0 473 473"/>
                <a:gd name="T3" fmla="*/ 473 h 1691"/>
                <a:gd name="T4" fmla="+- 0 9814 9704"/>
                <a:gd name="T5" fmla="*/ T4 w 657"/>
                <a:gd name="T6" fmla="+- 0 473 473"/>
                <a:gd name="T7" fmla="*/ 473 h 1691"/>
                <a:gd name="T8" fmla="+- 0 9771 9704"/>
                <a:gd name="T9" fmla="*/ T8 w 657"/>
                <a:gd name="T10" fmla="+- 0 482 473"/>
                <a:gd name="T11" fmla="*/ 482 h 1691"/>
                <a:gd name="T12" fmla="+- 0 9736 9704"/>
                <a:gd name="T13" fmla="*/ T12 w 657"/>
                <a:gd name="T14" fmla="+- 0 505 473"/>
                <a:gd name="T15" fmla="*/ 505 h 1691"/>
                <a:gd name="T16" fmla="+- 0 9713 9704"/>
                <a:gd name="T17" fmla="*/ T16 w 657"/>
                <a:gd name="T18" fmla="+- 0 540 473"/>
                <a:gd name="T19" fmla="*/ 540 h 1691"/>
                <a:gd name="T20" fmla="+- 0 9704 9704"/>
                <a:gd name="T21" fmla="*/ T20 w 657"/>
                <a:gd name="T22" fmla="+- 0 583 473"/>
                <a:gd name="T23" fmla="*/ 583 h 1691"/>
                <a:gd name="T24" fmla="+- 0 9704 9704"/>
                <a:gd name="T25" fmla="*/ T24 w 657"/>
                <a:gd name="T26" fmla="+- 0 2055 473"/>
                <a:gd name="T27" fmla="*/ 2055 h 1691"/>
                <a:gd name="T28" fmla="+- 0 9713 9704"/>
                <a:gd name="T29" fmla="*/ T28 w 657"/>
                <a:gd name="T30" fmla="+- 0 2097 473"/>
                <a:gd name="T31" fmla="*/ 2097 h 1691"/>
                <a:gd name="T32" fmla="+- 0 9736 9704"/>
                <a:gd name="T33" fmla="*/ T32 w 657"/>
                <a:gd name="T34" fmla="+- 0 2132 473"/>
                <a:gd name="T35" fmla="*/ 2132 h 1691"/>
                <a:gd name="T36" fmla="+- 0 9771 9704"/>
                <a:gd name="T37" fmla="*/ T36 w 657"/>
                <a:gd name="T38" fmla="+- 0 2156 473"/>
                <a:gd name="T39" fmla="*/ 2156 h 1691"/>
                <a:gd name="T40" fmla="+- 0 9814 9704"/>
                <a:gd name="T41" fmla="*/ T40 w 657"/>
                <a:gd name="T42" fmla="+- 0 2164 473"/>
                <a:gd name="T43" fmla="*/ 2164 h 1691"/>
                <a:gd name="T44" fmla="+- 0 10251 9704"/>
                <a:gd name="T45" fmla="*/ T44 w 657"/>
                <a:gd name="T46" fmla="+- 0 2164 473"/>
                <a:gd name="T47" fmla="*/ 2164 h 1691"/>
                <a:gd name="T48" fmla="+- 0 10294 9704"/>
                <a:gd name="T49" fmla="*/ T48 w 657"/>
                <a:gd name="T50" fmla="+- 0 2156 473"/>
                <a:gd name="T51" fmla="*/ 2156 h 1691"/>
                <a:gd name="T52" fmla="+- 0 10329 9704"/>
                <a:gd name="T53" fmla="*/ T52 w 657"/>
                <a:gd name="T54" fmla="+- 0 2132 473"/>
                <a:gd name="T55" fmla="*/ 2132 h 1691"/>
                <a:gd name="T56" fmla="+- 0 10352 9704"/>
                <a:gd name="T57" fmla="*/ T56 w 657"/>
                <a:gd name="T58" fmla="+- 0 2097 473"/>
                <a:gd name="T59" fmla="*/ 2097 h 1691"/>
                <a:gd name="T60" fmla="+- 0 10361 9704"/>
                <a:gd name="T61" fmla="*/ T60 w 657"/>
                <a:gd name="T62" fmla="+- 0 2055 473"/>
                <a:gd name="T63" fmla="*/ 2055 h 1691"/>
                <a:gd name="T64" fmla="+- 0 10361 9704"/>
                <a:gd name="T65" fmla="*/ T64 w 657"/>
                <a:gd name="T66" fmla="+- 0 583 473"/>
                <a:gd name="T67" fmla="*/ 583 h 1691"/>
                <a:gd name="T68" fmla="+- 0 10352 9704"/>
                <a:gd name="T69" fmla="*/ T68 w 657"/>
                <a:gd name="T70" fmla="+- 0 540 473"/>
                <a:gd name="T71" fmla="*/ 540 h 1691"/>
                <a:gd name="T72" fmla="+- 0 10329 9704"/>
                <a:gd name="T73" fmla="*/ T72 w 657"/>
                <a:gd name="T74" fmla="+- 0 505 473"/>
                <a:gd name="T75" fmla="*/ 505 h 1691"/>
                <a:gd name="T76" fmla="+- 0 10294 9704"/>
                <a:gd name="T77" fmla="*/ T76 w 657"/>
                <a:gd name="T78" fmla="+- 0 482 473"/>
                <a:gd name="T79" fmla="*/ 482 h 1691"/>
                <a:gd name="T80" fmla="+- 0 10251 9704"/>
                <a:gd name="T81" fmla="*/ T80 w 657"/>
                <a:gd name="T82" fmla="+- 0 473 473"/>
                <a:gd name="T83" fmla="*/ 473 h 16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691">
                  <a:moveTo>
                    <a:pt x="547" y="0"/>
                  </a:moveTo>
                  <a:lnTo>
                    <a:pt x="110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10"/>
                  </a:lnTo>
                  <a:lnTo>
                    <a:pt x="0" y="1582"/>
                  </a:lnTo>
                  <a:lnTo>
                    <a:pt x="9" y="1624"/>
                  </a:lnTo>
                  <a:lnTo>
                    <a:pt x="32" y="1659"/>
                  </a:lnTo>
                  <a:lnTo>
                    <a:pt x="67" y="1683"/>
                  </a:lnTo>
                  <a:lnTo>
                    <a:pt x="110" y="1691"/>
                  </a:lnTo>
                  <a:lnTo>
                    <a:pt x="547" y="1691"/>
                  </a:lnTo>
                  <a:lnTo>
                    <a:pt x="590" y="1683"/>
                  </a:lnTo>
                  <a:lnTo>
                    <a:pt x="625" y="1659"/>
                  </a:lnTo>
                  <a:lnTo>
                    <a:pt x="648" y="1624"/>
                  </a:lnTo>
                  <a:lnTo>
                    <a:pt x="657" y="1582"/>
                  </a:lnTo>
                  <a:lnTo>
                    <a:pt x="657" y="110"/>
                  </a:lnTo>
                  <a:lnTo>
                    <a:pt x="648" y="67"/>
                  </a:lnTo>
                  <a:lnTo>
                    <a:pt x="625" y="32"/>
                  </a:lnTo>
                  <a:lnTo>
                    <a:pt x="590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81" name="Line 1174"/>
            <p:cNvCxnSpPr>
              <a:cxnSpLocks noChangeShapeType="1"/>
            </p:cNvCxnSpPr>
            <p:nvPr/>
          </p:nvCxnSpPr>
          <p:spPr bwMode="auto">
            <a:xfrm>
              <a:off x="536" y="2253"/>
              <a:ext cx="9969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2" name="Picture 11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757"/>
              <a:ext cx="826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Freeform 1172"/>
            <p:cNvSpPr>
              <a:spLocks/>
            </p:cNvSpPr>
            <p:nvPr/>
          </p:nvSpPr>
          <p:spPr bwMode="auto">
            <a:xfrm>
              <a:off x="4606" y="-38"/>
              <a:ext cx="769" cy="2214"/>
            </a:xfrm>
            <a:custGeom>
              <a:avLst/>
              <a:gdLst>
                <a:gd name="T0" fmla="+- 0 5154 4607"/>
                <a:gd name="T1" fmla="*/ T0 w 657"/>
                <a:gd name="T2" fmla="+- 0 1154 1154"/>
                <a:gd name="T3" fmla="*/ 1154 h 1023"/>
                <a:gd name="T4" fmla="+- 0 4716 4607"/>
                <a:gd name="T5" fmla="*/ T4 w 657"/>
                <a:gd name="T6" fmla="+- 0 1154 1154"/>
                <a:gd name="T7" fmla="*/ 1154 h 1023"/>
                <a:gd name="T8" fmla="+- 0 4674 4607"/>
                <a:gd name="T9" fmla="*/ T8 w 657"/>
                <a:gd name="T10" fmla="+- 0 1162 1154"/>
                <a:gd name="T11" fmla="*/ 1162 h 1023"/>
                <a:gd name="T12" fmla="+- 0 4639 4607"/>
                <a:gd name="T13" fmla="*/ T12 w 657"/>
                <a:gd name="T14" fmla="+- 0 1186 1154"/>
                <a:gd name="T15" fmla="*/ 1186 h 1023"/>
                <a:gd name="T16" fmla="+- 0 4615 4607"/>
                <a:gd name="T17" fmla="*/ T16 w 657"/>
                <a:gd name="T18" fmla="+- 0 1221 1154"/>
                <a:gd name="T19" fmla="*/ 1221 h 1023"/>
                <a:gd name="T20" fmla="+- 0 4607 4607"/>
                <a:gd name="T21" fmla="*/ T20 w 657"/>
                <a:gd name="T22" fmla="+- 0 1263 1154"/>
                <a:gd name="T23" fmla="*/ 1263 h 1023"/>
                <a:gd name="T24" fmla="+- 0 4607 4607"/>
                <a:gd name="T25" fmla="*/ T24 w 657"/>
                <a:gd name="T26" fmla="+- 0 2067 1154"/>
                <a:gd name="T27" fmla="*/ 2067 h 1023"/>
                <a:gd name="T28" fmla="+- 0 4615 4607"/>
                <a:gd name="T29" fmla="*/ T28 w 657"/>
                <a:gd name="T30" fmla="+- 0 2109 1154"/>
                <a:gd name="T31" fmla="*/ 2109 h 1023"/>
                <a:gd name="T32" fmla="+- 0 4639 4607"/>
                <a:gd name="T33" fmla="*/ T32 w 657"/>
                <a:gd name="T34" fmla="+- 0 2144 1154"/>
                <a:gd name="T35" fmla="*/ 2144 h 1023"/>
                <a:gd name="T36" fmla="+- 0 4674 4607"/>
                <a:gd name="T37" fmla="*/ T36 w 657"/>
                <a:gd name="T38" fmla="+- 0 2168 1154"/>
                <a:gd name="T39" fmla="*/ 2168 h 1023"/>
                <a:gd name="T40" fmla="+- 0 4716 4607"/>
                <a:gd name="T41" fmla="*/ T40 w 657"/>
                <a:gd name="T42" fmla="+- 0 2176 1154"/>
                <a:gd name="T43" fmla="*/ 2176 h 1023"/>
                <a:gd name="T44" fmla="+- 0 5154 4607"/>
                <a:gd name="T45" fmla="*/ T44 w 657"/>
                <a:gd name="T46" fmla="+- 0 2176 1154"/>
                <a:gd name="T47" fmla="*/ 2176 h 1023"/>
                <a:gd name="T48" fmla="+- 0 5196 4607"/>
                <a:gd name="T49" fmla="*/ T48 w 657"/>
                <a:gd name="T50" fmla="+- 0 2168 1154"/>
                <a:gd name="T51" fmla="*/ 2168 h 1023"/>
                <a:gd name="T52" fmla="+- 0 5231 4607"/>
                <a:gd name="T53" fmla="*/ T52 w 657"/>
                <a:gd name="T54" fmla="+- 0 2144 1154"/>
                <a:gd name="T55" fmla="*/ 2144 h 1023"/>
                <a:gd name="T56" fmla="+- 0 5254 4607"/>
                <a:gd name="T57" fmla="*/ T56 w 657"/>
                <a:gd name="T58" fmla="+- 0 2109 1154"/>
                <a:gd name="T59" fmla="*/ 2109 h 1023"/>
                <a:gd name="T60" fmla="+- 0 5263 4607"/>
                <a:gd name="T61" fmla="*/ T60 w 657"/>
                <a:gd name="T62" fmla="+- 0 2067 1154"/>
                <a:gd name="T63" fmla="*/ 2067 h 1023"/>
                <a:gd name="T64" fmla="+- 0 5263 4607"/>
                <a:gd name="T65" fmla="*/ T64 w 657"/>
                <a:gd name="T66" fmla="+- 0 1263 1154"/>
                <a:gd name="T67" fmla="*/ 1263 h 1023"/>
                <a:gd name="T68" fmla="+- 0 5254 4607"/>
                <a:gd name="T69" fmla="*/ T68 w 657"/>
                <a:gd name="T70" fmla="+- 0 1221 1154"/>
                <a:gd name="T71" fmla="*/ 1221 h 1023"/>
                <a:gd name="T72" fmla="+- 0 5231 4607"/>
                <a:gd name="T73" fmla="*/ T72 w 657"/>
                <a:gd name="T74" fmla="+- 0 1186 1154"/>
                <a:gd name="T75" fmla="*/ 1186 h 1023"/>
                <a:gd name="T76" fmla="+- 0 5196 4607"/>
                <a:gd name="T77" fmla="*/ T76 w 657"/>
                <a:gd name="T78" fmla="+- 0 1162 1154"/>
                <a:gd name="T79" fmla="*/ 1162 h 1023"/>
                <a:gd name="T80" fmla="+- 0 5154 4607"/>
                <a:gd name="T81" fmla="*/ T80 w 657"/>
                <a:gd name="T82" fmla="+- 0 1154 1154"/>
                <a:gd name="T83" fmla="*/ 1154 h 10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023">
                  <a:moveTo>
                    <a:pt x="547" y="0"/>
                  </a:moveTo>
                  <a:lnTo>
                    <a:pt x="109" y="0"/>
                  </a:lnTo>
                  <a:lnTo>
                    <a:pt x="67" y="8"/>
                  </a:lnTo>
                  <a:lnTo>
                    <a:pt x="32" y="32"/>
                  </a:lnTo>
                  <a:lnTo>
                    <a:pt x="8" y="67"/>
                  </a:lnTo>
                  <a:lnTo>
                    <a:pt x="0" y="109"/>
                  </a:lnTo>
                  <a:lnTo>
                    <a:pt x="0" y="913"/>
                  </a:lnTo>
                  <a:lnTo>
                    <a:pt x="8" y="955"/>
                  </a:lnTo>
                  <a:lnTo>
                    <a:pt x="32" y="990"/>
                  </a:lnTo>
                  <a:lnTo>
                    <a:pt x="67" y="1014"/>
                  </a:lnTo>
                  <a:lnTo>
                    <a:pt x="109" y="1022"/>
                  </a:lnTo>
                  <a:lnTo>
                    <a:pt x="547" y="1022"/>
                  </a:lnTo>
                  <a:lnTo>
                    <a:pt x="589" y="1014"/>
                  </a:lnTo>
                  <a:lnTo>
                    <a:pt x="624" y="990"/>
                  </a:lnTo>
                  <a:lnTo>
                    <a:pt x="647" y="955"/>
                  </a:lnTo>
                  <a:lnTo>
                    <a:pt x="656" y="913"/>
                  </a:lnTo>
                  <a:lnTo>
                    <a:pt x="656" y="109"/>
                  </a:lnTo>
                  <a:lnTo>
                    <a:pt x="647" y="67"/>
                  </a:lnTo>
                  <a:lnTo>
                    <a:pt x="624" y="32"/>
                  </a:lnTo>
                  <a:lnTo>
                    <a:pt x="589" y="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7F2F2D"/>
                </a:solidFill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-609600" y="3810000"/>
            <a:ext cx="3721081" cy="238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80" marR="24130">
              <a:spcBef>
                <a:spcPts val="15"/>
              </a:spcBef>
            </a:pPr>
            <a:r>
              <a:rPr lang="ru-RU" sz="30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       63,0</a:t>
            </a:r>
          </a:p>
          <a:p>
            <a:pPr marL="321310" marR="24130" algn="ctr">
              <a:lnSpc>
                <a:spcPts val="1805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тыс.</a:t>
            </a:r>
            <a:r>
              <a:rPr lang="ru-RU" sz="1500" b="1" spc="-90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рублей</a:t>
            </a:r>
          </a:p>
          <a:p>
            <a:pPr marL="321310" marR="24130" algn="ctr">
              <a:lnSpc>
                <a:spcPts val="1805"/>
              </a:lnSpc>
              <a:spcBef>
                <a:spcPts val="15"/>
              </a:spcBef>
              <a:spcAft>
                <a:spcPts val="0"/>
              </a:spcAft>
            </a:pPr>
            <a:endParaRPr lang="ru-RU" sz="1500" b="1" dirty="0">
              <a:solidFill>
                <a:srgbClr val="7F2F2D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400" spc="-7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 городского </a:t>
            </a: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на душу населения</a:t>
            </a: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spc="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400" spc="-3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1400" spc="-2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>
              <a:spcAft>
                <a:spcPts val="0"/>
              </a:spcAft>
            </a:pP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ectangle 61"/>
          <p:cNvSpPr>
            <a:spLocks noChangeArrowheads="1"/>
          </p:cNvSpPr>
          <p:nvPr/>
        </p:nvSpPr>
        <p:spPr bwMode="auto">
          <a:xfrm>
            <a:off x="5894578" y="3962400"/>
            <a:ext cx="9761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58,6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Freeform 1170"/>
          <p:cNvSpPr>
            <a:spLocks/>
          </p:cNvSpPr>
          <p:nvPr/>
        </p:nvSpPr>
        <p:spPr bwMode="auto">
          <a:xfrm>
            <a:off x="4419600" y="6019800"/>
            <a:ext cx="2197735" cy="152400"/>
          </a:xfrm>
          <a:custGeom>
            <a:avLst/>
            <a:gdLst>
              <a:gd name="T0" fmla="+- 0 10474 7134"/>
              <a:gd name="T1" fmla="*/ T0 w 3341"/>
              <a:gd name="T2" fmla="+- 0 274 274"/>
              <a:gd name="T3" fmla="*/ 274 h 185"/>
              <a:gd name="T4" fmla="+- 0 10473 7134"/>
              <a:gd name="T5" fmla="*/ T4 w 3341"/>
              <a:gd name="T6" fmla="+- 0 345 274"/>
              <a:gd name="T7" fmla="*/ 345 h 185"/>
              <a:gd name="T8" fmla="+- 0 10470 7134"/>
              <a:gd name="T9" fmla="*/ T8 w 3341"/>
              <a:gd name="T10" fmla="+- 0 404 274"/>
              <a:gd name="T11" fmla="*/ 404 h 185"/>
              <a:gd name="T12" fmla="+- 0 10465 7134"/>
              <a:gd name="T13" fmla="*/ T12 w 3341"/>
              <a:gd name="T14" fmla="+- 0 444 274"/>
              <a:gd name="T15" fmla="*/ 444 h 185"/>
              <a:gd name="T16" fmla="+- 0 10459 7134"/>
              <a:gd name="T17" fmla="*/ T16 w 3341"/>
              <a:gd name="T18" fmla="+- 0 458 274"/>
              <a:gd name="T19" fmla="*/ 458 h 185"/>
              <a:gd name="T20" fmla="+- 0 7149 7134"/>
              <a:gd name="T21" fmla="*/ T20 w 3341"/>
              <a:gd name="T22" fmla="+- 0 458 274"/>
              <a:gd name="T23" fmla="*/ 458 h 185"/>
              <a:gd name="T24" fmla="+- 0 7143 7134"/>
              <a:gd name="T25" fmla="*/ T24 w 3341"/>
              <a:gd name="T26" fmla="+- 0 444 274"/>
              <a:gd name="T27" fmla="*/ 444 h 185"/>
              <a:gd name="T28" fmla="+- 0 7138 7134"/>
              <a:gd name="T29" fmla="*/ T28 w 3341"/>
              <a:gd name="T30" fmla="+- 0 404 274"/>
              <a:gd name="T31" fmla="*/ 404 h 185"/>
              <a:gd name="T32" fmla="+- 0 7135 7134"/>
              <a:gd name="T33" fmla="*/ T32 w 3341"/>
              <a:gd name="T34" fmla="+- 0 345 274"/>
              <a:gd name="T35" fmla="*/ 345 h 185"/>
              <a:gd name="T36" fmla="+- 0 7134 7134"/>
              <a:gd name="T37" fmla="*/ T36 w 3341"/>
              <a:gd name="T38" fmla="+- 0 274 274"/>
              <a:gd name="T39" fmla="*/ 274 h 1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3341" h="185">
                <a:moveTo>
                  <a:pt x="3340" y="0"/>
                </a:moveTo>
                <a:lnTo>
                  <a:pt x="3339" y="71"/>
                </a:lnTo>
                <a:lnTo>
                  <a:pt x="3336" y="130"/>
                </a:lnTo>
                <a:lnTo>
                  <a:pt x="3331" y="170"/>
                </a:lnTo>
                <a:lnTo>
                  <a:pt x="3325" y="184"/>
                </a:lnTo>
                <a:lnTo>
                  <a:pt x="15" y="184"/>
                </a:lnTo>
                <a:lnTo>
                  <a:pt x="9" y="170"/>
                </a:lnTo>
                <a:lnTo>
                  <a:pt x="4" y="130"/>
                </a:lnTo>
                <a:lnTo>
                  <a:pt x="1" y="7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9F25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7F2F2D"/>
              </a:solidFill>
            </a:endParaRPr>
          </a:p>
        </p:txBody>
      </p:sp>
      <p:sp>
        <p:nvSpPr>
          <p:cNvPr id="95" name="Rectangle 62"/>
          <p:cNvSpPr>
            <a:spLocks noChangeArrowheads="1"/>
          </p:cNvSpPr>
          <p:nvPr/>
        </p:nvSpPr>
        <p:spPr bwMode="auto">
          <a:xfrm>
            <a:off x="5943600" y="5791200"/>
            <a:ext cx="755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1185"/>
          <p:cNvGrpSpPr>
            <a:grpSpLocks/>
          </p:cNvGrpSpPr>
          <p:nvPr/>
        </p:nvGrpSpPr>
        <p:grpSpPr bwMode="auto">
          <a:xfrm>
            <a:off x="163830" y="914400"/>
            <a:ext cx="6694170" cy="2209925"/>
            <a:chOff x="0" y="-743"/>
            <a:chExt cx="10542" cy="2999"/>
          </a:xfrm>
        </p:grpSpPr>
        <p:pic>
          <p:nvPicPr>
            <p:cNvPr id="97" name="Picture 120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" y="740"/>
              <a:ext cx="807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Freeform 1201"/>
            <p:cNvSpPr>
              <a:spLocks/>
            </p:cNvSpPr>
            <p:nvPr/>
          </p:nvSpPr>
          <p:spPr bwMode="auto">
            <a:xfrm>
              <a:off x="4020" y="-19"/>
              <a:ext cx="747" cy="2145"/>
            </a:xfrm>
            <a:custGeom>
              <a:avLst/>
              <a:gdLst>
                <a:gd name="T0" fmla="+- 0 4577 4021"/>
                <a:gd name="T1" fmla="*/ T0 w 669"/>
                <a:gd name="T2" fmla="+- 0 766 766"/>
                <a:gd name="T3" fmla="*/ 766 h 1360"/>
                <a:gd name="T4" fmla="+- 0 4132 4021"/>
                <a:gd name="T5" fmla="*/ T4 w 669"/>
                <a:gd name="T6" fmla="+- 0 766 766"/>
                <a:gd name="T7" fmla="*/ 766 h 1360"/>
                <a:gd name="T8" fmla="+- 0 4089 4021"/>
                <a:gd name="T9" fmla="*/ T8 w 669"/>
                <a:gd name="T10" fmla="+- 0 775 766"/>
                <a:gd name="T11" fmla="*/ 775 h 1360"/>
                <a:gd name="T12" fmla="+- 0 4053 4021"/>
                <a:gd name="T13" fmla="*/ T12 w 669"/>
                <a:gd name="T14" fmla="+- 0 799 766"/>
                <a:gd name="T15" fmla="*/ 799 h 1360"/>
                <a:gd name="T16" fmla="+- 0 4029 4021"/>
                <a:gd name="T17" fmla="*/ T16 w 669"/>
                <a:gd name="T18" fmla="+- 0 834 766"/>
                <a:gd name="T19" fmla="*/ 834 h 1360"/>
                <a:gd name="T20" fmla="+- 0 4021 4021"/>
                <a:gd name="T21" fmla="*/ T20 w 669"/>
                <a:gd name="T22" fmla="+- 0 878 766"/>
                <a:gd name="T23" fmla="*/ 878 h 1360"/>
                <a:gd name="T24" fmla="+- 0 4021 4021"/>
                <a:gd name="T25" fmla="*/ T24 w 669"/>
                <a:gd name="T26" fmla="+- 0 2014 766"/>
                <a:gd name="T27" fmla="*/ 2014 h 1360"/>
                <a:gd name="T28" fmla="+- 0 4029 4021"/>
                <a:gd name="T29" fmla="*/ T28 w 669"/>
                <a:gd name="T30" fmla="+- 0 2057 766"/>
                <a:gd name="T31" fmla="*/ 2057 h 1360"/>
                <a:gd name="T32" fmla="+- 0 4053 4021"/>
                <a:gd name="T33" fmla="*/ T32 w 669"/>
                <a:gd name="T34" fmla="+- 0 2093 766"/>
                <a:gd name="T35" fmla="*/ 2093 h 1360"/>
                <a:gd name="T36" fmla="+- 0 4089 4021"/>
                <a:gd name="T37" fmla="*/ T36 w 669"/>
                <a:gd name="T38" fmla="+- 0 2117 766"/>
                <a:gd name="T39" fmla="*/ 2117 h 1360"/>
                <a:gd name="T40" fmla="+- 0 4132 4021"/>
                <a:gd name="T41" fmla="*/ T40 w 669"/>
                <a:gd name="T42" fmla="+- 0 2125 766"/>
                <a:gd name="T43" fmla="*/ 2125 h 1360"/>
                <a:gd name="T44" fmla="+- 0 4577 4021"/>
                <a:gd name="T45" fmla="*/ T44 w 669"/>
                <a:gd name="T46" fmla="+- 0 2125 766"/>
                <a:gd name="T47" fmla="*/ 2125 h 1360"/>
                <a:gd name="T48" fmla="+- 0 4621 4021"/>
                <a:gd name="T49" fmla="*/ T48 w 669"/>
                <a:gd name="T50" fmla="+- 0 2117 766"/>
                <a:gd name="T51" fmla="*/ 2117 h 1360"/>
                <a:gd name="T52" fmla="+- 0 4656 4021"/>
                <a:gd name="T53" fmla="*/ T52 w 669"/>
                <a:gd name="T54" fmla="+- 0 2093 766"/>
                <a:gd name="T55" fmla="*/ 2093 h 1360"/>
                <a:gd name="T56" fmla="+- 0 4680 4021"/>
                <a:gd name="T57" fmla="*/ T56 w 669"/>
                <a:gd name="T58" fmla="+- 0 2057 766"/>
                <a:gd name="T59" fmla="*/ 2057 h 1360"/>
                <a:gd name="T60" fmla="+- 0 4689 4021"/>
                <a:gd name="T61" fmla="*/ T60 w 669"/>
                <a:gd name="T62" fmla="+- 0 2014 766"/>
                <a:gd name="T63" fmla="*/ 2014 h 1360"/>
                <a:gd name="T64" fmla="+- 0 4689 4021"/>
                <a:gd name="T65" fmla="*/ T64 w 669"/>
                <a:gd name="T66" fmla="+- 0 878 766"/>
                <a:gd name="T67" fmla="*/ 878 h 1360"/>
                <a:gd name="T68" fmla="+- 0 4680 4021"/>
                <a:gd name="T69" fmla="*/ T68 w 669"/>
                <a:gd name="T70" fmla="+- 0 834 766"/>
                <a:gd name="T71" fmla="*/ 834 h 1360"/>
                <a:gd name="T72" fmla="+- 0 4656 4021"/>
                <a:gd name="T73" fmla="*/ T72 w 669"/>
                <a:gd name="T74" fmla="+- 0 799 766"/>
                <a:gd name="T75" fmla="*/ 799 h 1360"/>
                <a:gd name="T76" fmla="+- 0 4621 4021"/>
                <a:gd name="T77" fmla="*/ T76 w 669"/>
                <a:gd name="T78" fmla="+- 0 775 766"/>
                <a:gd name="T79" fmla="*/ 775 h 1360"/>
                <a:gd name="T80" fmla="+- 0 4577 4021"/>
                <a:gd name="T81" fmla="*/ T80 w 669"/>
                <a:gd name="T82" fmla="+- 0 766 766"/>
                <a:gd name="T83" fmla="*/ 766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360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2"/>
                  </a:lnTo>
                  <a:lnTo>
                    <a:pt x="0" y="1248"/>
                  </a:lnTo>
                  <a:lnTo>
                    <a:pt x="8" y="1291"/>
                  </a:lnTo>
                  <a:lnTo>
                    <a:pt x="32" y="1327"/>
                  </a:lnTo>
                  <a:lnTo>
                    <a:pt x="68" y="1351"/>
                  </a:lnTo>
                  <a:lnTo>
                    <a:pt x="111" y="1359"/>
                  </a:lnTo>
                  <a:lnTo>
                    <a:pt x="556" y="1359"/>
                  </a:lnTo>
                  <a:lnTo>
                    <a:pt x="600" y="1351"/>
                  </a:lnTo>
                  <a:lnTo>
                    <a:pt x="635" y="1327"/>
                  </a:lnTo>
                  <a:lnTo>
                    <a:pt x="659" y="1291"/>
                  </a:lnTo>
                  <a:lnTo>
                    <a:pt x="668" y="1248"/>
                  </a:lnTo>
                  <a:lnTo>
                    <a:pt x="668" y="112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9" name="Picture 12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" y="884"/>
              <a:ext cx="807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Freeform 1199"/>
            <p:cNvSpPr>
              <a:spLocks/>
            </p:cNvSpPr>
            <p:nvPr/>
          </p:nvSpPr>
          <p:spPr bwMode="auto">
            <a:xfrm>
              <a:off x="5433" y="395"/>
              <a:ext cx="803" cy="1735"/>
            </a:xfrm>
            <a:custGeom>
              <a:avLst/>
              <a:gdLst>
                <a:gd name="T0" fmla="+- 0 5909 5353"/>
                <a:gd name="T1" fmla="*/ T0 w 668"/>
                <a:gd name="T2" fmla="+- 0 912 912"/>
                <a:gd name="T3" fmla="*/ 912 h 1213"/>
                <a:gd name="T4" fmla="+- 0 5464 5353"/>
                <a:gd name="T5" fmla="*/ T4 w 668"/>
                <a:gd name="T6" fmla="+- 0 912 912"/>
                <a:gd name="T7" fmla="*/ 912 h 1213"/>
                <a:gd name="T8" fmla="+- 0 5421 5353"/>
                <a:gd name="T9" fmla="*/ T8 w 668"/>
                <a:gd name="T10" fmla="+- 0 921 912"/>
                <a:gd name="T11" fmla="*/ 921 h 1213"/>
                <a:gd name="T12" fmla="+- 0 5385 5353"/>
                <a:gd name="T13" fmla="*/ T12 w 668"/>
                <a:gd name="T14" fmla="+- 0 945 912"/>
                <a:gd name="T15" fmla="*/ 945 h 1213"/>
                <a:gd name="T16" fmla="+- 0 5361 5353"/>
                <a:gd name="T17" fmla="*/ T16 w 668"/>
                <a:gd name="T18" fmla="+- 0 981 912"/>
                <a:gd name="T19" fmla="*/ 981 h 1213"/>
                <a:gd name="T20" fmla="+- 0 5353 5353"/>
                <a:gd name="T21" fmla="*/ T20 w 668"/>
                <a:gd name="T22" fmla="+- 0 1024 912"/>
                <a:gd name="T23" fmla="*/ 1024 h 1213"/>
                <a:gd name="T24" fmla="+- 0 5353 5353"/>
                <a:gd name="T25" fmla="*/ T24 w 668"/>
                <a:gd name="T26" fmla="+- 0 2014 912"/>
                <a:gd name="T27" fmla="*/ 2014 h 1213"/>
                <a:gd name="T28" fmla="+- 0 5361 5353"/>
                <a:gd name="T29" fmla="*/ T28 w 668"/>
                <a:gd name="T30" fmla="+- 0 2057 912"/>
                <a:gd name="T31" fmla="*/ 2057 h 1213"/>
                <a:gd name="T32" fmla="+- 0 5385 5353"/>
                <a:gd name="T33" fmla="*/ T32 w 668"/>
                <a:gd name="T34" fmla="+- 0 2093 912"/>
                <a:gd name="T35" fmla="*/ 2093 h 1213"/>
                <a:gd name="T36" fmla="+- 0 5421 5353"/>
                <a:gd name="T37" fmla="*/ T36 w 668"/>
                <a:gd name="T38" fmla="+- 0 2117 912"/>
                <a:gd name="T39" fmla="*/ 2117 h 1213"/>
                <a:gd name="T40" fmla="+- 0 5464 5353"/>
                <a:gd name="T41" fmla="*/ T40 w 668"/>
                <a:gd name="T42" fmla="+- 0 2125 912"/>
                <a:gd name="T43" fmla="*/ 2125 h 1213"/>
                <a:gd name="T44" fmla="+- 0 5909 5353"/>
                <a:gd name="T45" fmla="*/ T44 w 668"/>
                <a:gd name="T46" fmla="+- 0 2125 912"/>
                <a:gd name="T47" fmla="*/ 2125 h 1213"/>
                <a:gd name="T48" fmla="+- 0 5953 5353"/>
                <a:gd name="T49" fmla="*/ T48 w 668"/>
                <a:gd name="T50" fmla="+- 0 2117 912"/>
                <a:gd name="T51" fmla="*/ 2117 h 1213"/>
                <a:gd name="T52" fmla="+- 0 5988 5353"/>
                <a:gd name="T53" fmla="*/ T52 w 668"/>
                <a:gd name="T54" fmla="+- 0 2093 912"/>
                <a:gd name="T55" fmla="*/ 2093 h 1213"/>
                <a:gd name="T56" fmla="+- 0 6012 5353"/>
                <a:gd name="T57" fmla="*/ T56 w 668"/>
                <a:gd name="T58" fmla="+- 0 2057 912"/>
                <a:gd name="T59" fmla="*/ 2057 h 1213"/>
                <a:gd name="T60" fmla="+- 0 6021 5353"/>
                <a:gd name="T61" fmla="*/ T60 w 668"/>
                <a:gd name="T62" fmla="+- 0 2014 912"/>
                <a:gd name="T63" fmla="*/ 2014 h 1213"/>
                <a:gd name="T64" fmla="+- 0 6021 5353"/>
                <a:gd name="T65" fmla="*/ T64 w 668"/>
                <a:gd name="T66" fmla="+- 0 1024 912"/>
                <a:gd name="T67" fmla="*/ 1024 h 1213"/>
                <a:gd name="T68" fmla="+- 0 6012 5353"/>
                <a:gd name="T69" fmla="*/ T68 w 668"/>
                <a:gd name="T70" fmla="+- 0 981 912"/>
                <a:gd name="T71" fmla="*/ 981 h 1213"/>
                <a:gd name="T72" fmla="+- 0 5988 5353"/>
                <a:gd name="T73" fmla="*/ T72 w 668"/>
                <a:gd name="T74" fmla="+- 0 945 912"/>
                <a:gd name="T75" fmla="*/ 945 h 1213"/>
                <a:gd name="T76" fmla="+- 0 5953 5353"/>
                <a:gd name="T77" fmla="*/ T76 w 668"/>
                <a:gd name="T78" fmla="+- 0 921 912"/>
                <a:gd name="T79" fmla="*/ 921 h 1213"/>
                <a:gd name="T80" fmla="+- 0 5909 5353"/>
                <a:gd name="T81" fmla="*/ T80 w 668"/>
                <a:gd name="T82" fmla="+- 0 912 912"/>
                <a:gd name="T83" fmla="*/ 912 h 12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213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9"/>
                  </a:lnTo>
                  <a:lnTo>
                    <a:pt x="0" y="112"/>
                  </a:lnTo>
                  <a:lnTo>
                    <a:pt x="0" y="1102"/>
                  </a:lnTo>
                  <a:lnTo>
                    <a:pt x="8" y="1145"/>
                  </a:lnTo>
                  <a:lnTo>
                    <a:pt x="32" y="1181"/>
                  </a:lnTo>
                  <a:lnTo>
                    <a:pt x="68" y="1205"/>
                  </a:lnTo>
                  <a:lnTo>
                    <a:pt x="111" y="1213"/>
                  </a:lnTo>
                  <a:lnTo>
                    <a:pt x="556" y="1213"/>
                  </a:lnTo>
                  <a:lnTo>
                    <a:pt x="600" y="1205"/>
                  </a:lnTo>
                  <a:lnTo>
                    <a:pt x="635" y="1181"/>
                  </a:lnTo>
                  <a:lnTo>
                    <a:pt x="659" y="1145"/>
                  </a:lnTo>
                  <a:lnTo>
                    <a:pt x="668" y="1102"/>
                  </a:lnTo>
                  <a:lnTo>
                    <a:pt x="668" y="112"/>
                  </a:lnTo>
                  <a:lnTo>
                    <a:pt x="659" y="69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1" name="Picture 119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" y="1038"/>
              <a:ext cx="807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 1197"/>
            <p:cNvSpPr>
              <a:spLocks/>
            </p:cNvSpPr>
            <p:nvPr/>
          </p:nvSpPr>
          <p:spPr bwMode="auto">
            <a:xfrm>
              <a:off x="6718" y="-19"/>
              <a:ext cx="773" cy="2162"/>
            </a:xfrm>
            <a:custGeom>
              <a:avLst/>
              <a:gdLst>
                <a:gd name="T0" fmla="+- 0 7241 6685"/>
                <a:gd name="T1" fmla="*/ T0 w 668"/>
                <a:gd name="T2" fmla="+- 0 693 693"/>
                <a:gd name="T3" fmla="*/ 693 h 1433"/>
                <a:gd name="T4" fmla="+- 0 6796 6685"/>
                <a:gd name="T5" fmla="*/ T4 w 668"/>
                <a:gd name="T6" fmla="+- 0 693 693"/>
                <a:gd name="T7" fmla="*/ 693 h 1433"/>
                <a:gd name="T8" fmla="+- 0 6752 6685"/>
                <a:gd name="T9" fmla="*/ T8 w 668"/>
                <a:gd name="T10" fmla="+- 0 702 693"/>
                <a:gd name="T11" fmla="*/ 702 h 1433"/>
                <a:gd name="T12" fmla="+- 0 6717 6685"/>
                <a:gd name="T13" fmla="*/ T12 w 668"/>
                <a:gd name="T14" fmla="+- 0 726 693"/>
                <a:gd name="T15" fmla="*/ 726 h 1433"/>
                <a:gd name="T16" fmla="+- 0 6693 6685"/>
                <a:gd name="T17" fmla="*/ T16 w 668"/>
                <a:gd name="T18" fmla="+- 0 761 693"/>
                <a:gd name="T19" fmla="*/ 761 h 1433"/>
                <a:gd name="T20" fmla="+- 0 6685 6685"/>
                <a:gd name="T21" fmla="*/ T20 w 668"/>
                <a:gd name="T22" fmla="+- 0 804 693"/>
                <a:gd name="T23" fmla="*/ 804 h 1433"/>
                <a:gd name="T24" fmla="+- 0 6685 6685"/>
                <a:gd name="T25" fmla="*/ T24 w 668"/>
                <a:gd name="T26" fmla="+- 0 2014 693"/>
                <a:gd name="T27" fmla="*/ 2014 h 1433"/>
                <a:gd name="T28" fmla="+- 0 6693 6685"/>
                <a:gd name="T29" fmla="*/ T28 w 668"/>
                <a:gd name="T30" fmla="+- 0 2057 693"/>
                <a:gd name="T31" fmla="*/ 2057 h 1433"/>
                <a:gd name="T32" fmla="+- 0 6717 6685"/>
                <a:gd name="T33" fmla="*/ T32 w 668"/>
                <a:gd name="T34" fmla="+- 0 2093 693"/>
                <a:gd name="T35" fmla="*/ 2093 h 1433"/>
                <a:gd name="T36" fmla="+- 0 6752 6685"/>
                <a:gd name="T37" fmla="*/ T36 w 668"/>
                <a:gd name="T38" fmla="+- 0 2117 693"/>
                <a:gd name="T39" fmla="*/ 2117 h 1433"/>
                <a:gd name="T40" fmla="+- 0 6796 6685"/>
                <a:gd name="T41" fmla="*/ T40 w 668"/>
                <a:gd name="T42" fmla="+- 0 2125 693"/>
                <a:gd name="T43" fmla="*/ 2125 h 1433"/>
                <a:gd name="T44" fmla="+- 0 7241 6685"/>
                <a:gd name="T45" fmla="*/ T44 w 668"/>
                <a:gd name="T46" fmla="+- 0 2125 693"/>
                <a:gd name="T47" fmla="*/ 2125 h 1433"/>
                <a:gd name="T48" fmla="+- 0 7285 6685"/>
                <a:gd name="T49" fmla="*/ T48 w 668"/>
                <a:gd name="T50" fmla="+- 0 2117 693"/>
                <a:gd name="T51" fmla="*/ 2117 h 1433"/>
                <a:gd name="T52" fmla="+- 0 7320 6685"/>
                <a:gd name="T53" fmla="*/ T52 w 668"/>
                <a:gd name="T54" fmla="+- 0 2093 693"/>
                <a:gd name="T55" fmla="*/ 2093 h 1433"/>
                <a:gd name="T56" fmla="+- 0 7344 6685"/>
                <a:gd name="T57" fmla="*/ T56 w 668"/>
                <a:gd name="T58" fmla="+- 0 2057 693"/>
                <a:gd name="T59" fmla="*/ 2057 h 1433"/>
                <a:gd name="T60" fmla="+- 0 7353 6685"/>
                <a:gd name="T61" fmla="*/ T60 w 668"/>
                <a:gd name="T62" fmla="+- 0 2014 693"/>
                <a:gd name="T63" fmla="*/ 2014 h 1433"/>
                <a:gd name="T64" fmla="+- 0 7353 6685"/>
                <a:gd name="T65" fmla="*/ T64 w 668"/>
                <a:gd name="T66" fmla="+- 0 804 693"/>
                <a:gd name="T67" fmla="*/ 804 h 1433"/>
                <a:gd name="T68" fmla="+- 0 7344 6685"/>
                <a:gd name="T69" fmla="*/ T68 w 668"/>
                <a:gd name="T70" fmla="+- 0 761 693"/>
                <a:gd name="T71" fmla="*/ 761 h 1433"/>
                <a:gd name="T72" fmla="+- 0 7320 6685"/>
                <a:gd name="T73" fmla="*/ T72 w 668"/>
                <a:gd name="T74" fmla="+- 0 726 693"/>
                <a:gd name="T75" fmla="*/ 726 h 1433"/>
                <a:gd name="T76" fmla="+- 0 7285 6685"/>
                <a:gd name="T77" fmla="*/ T76 w 668"/>
                <a:gd name="T78" fmla="+- 0 702 693"/>
                <a:gd name="T79" fmla="*/ 702 h 1433"/>
                <a:gd name="T80" fmla="+- 0 7241 6685"/>
                <a:gd name="T81" fmla="*/ T80 w 668"/>
                <a:gd name="T82" fmla="+- 0 693 693"/>
                <a:gd name="T83" fmla="*/ 693 h 14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433">
                  <a:moveTo>
                    <a:pt x="556" y="0"/>
                  </a:moveTo>
                  <a:lnTo>
                    <a:pt x="111" y="0"/>
                  </a:lnTo>
                  <a:lnTo>
                    <a:pt x="67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1"/>
                  </a:lnTo>
                  <a:lnTo>
                    <a:pt x="0" y="1321"/>
                  </a:lnTo>
                  <a:lnTo>
                    <a:pt x="8" y="1364"/>
                  </a:lnTo>
                  <a:lnTo>
                    <a:pt x="32" y="1400"/>
                  </a:lnTo>
                  <a:lnTo>
                    <a:pt x="67" y="1424"/>
                  </a:lnTo>
                  <a:lnTo>
                    <a:pt x="111" y="1432"/>
                  </a:lnTo>
                  <a:lnTo>
                    <a:pt x="556" y="1432"/>
                  </a:lnTo>
                  <a:lnTo>
                    <a:pt x="600" y="1424"/>
                  </a:lnTo>
                  <a:lnTo>
                    <a:pt x="635" y="1400"/>
                  </a:lnTo>
                  <a:lnTo>
                    <a:pt x="659" y="1364"/>
                  </a:lnTo>
                  <a:lnTo>
                    <a:pt x="668" y="1321"/>
                  </a:lnTo>
                  <a:lnTo>
                    <a:pt x="668" y="111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103" name="Picture 119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" y="958"/>
              <a:ext cx="807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Freeform 1195"/>
            <p:cNvSpPr>
              <a:spLocks/>
            </p:cNvSpPr>
            <p:nvPr/>
          </p:nvSpPr>
          <p:spPr bwMode="auto">
            <a:xfrm>
              <a:off x="8016" y="-226"/>
              <a:ext cx="773" cy="2352"/>
            </a:xfrm>
            <a:custGeom>
              <a:avLst/>
              <a:gdLst>
                <a:gd name="T0" fmla="+- 0 8573 8016"/>
                <a:gd name="T1" fmla="*/ T0 w 669"/>
                <a:gd name="T2" fmla="+- 0 487 487"/>
                <a:gd name="T3" fmla="*/ 487 h 1639"/>
                <a:gd name="T4" fmla="+- 0 8128 8016"/>
                <a:gd name="T5" fmla="*/ T4 w 669"/>
                <a:gd name="T6" fmla="+- 0 487 487"/>
                <a:gd name="T7" fmla="*/ 487 h 1639"/>
                <a:gd name="T8" fmla="+- 0 8084 8016"/>
                <a:gd name="T9" fmla="*/ T8 w 669"/>
                <a:gd name="T10" fmla="+- 0 496 487"/>
                <a:gd name="T11" fmla="*/ 496 h 1639"/>
                <a:gd name="T12" fmla="+- 0 8049 8016"/>
                <a:gd name="T13" fmla="*/ T12 w 669"/>
                <a:gd name="T14" fmla="+- 0 520 487"/>
                <a:gd name="T15" fmla="*/ 520 h 1639"/>
                <a:gd name="T16" fmla="+- 0 8025 8016"/>
                <a:gd name="T17" fmla="*/ T16 w 669"/>
                <a:gd name="T18" fmla="+- 0 555 487"/>
                <a:gd name="T19" fmla="*/ 555 h 1639"/>
                <a:gd name="T20" fmla="+- 0 8016 8016"/>
                <a:gd name="T21" fmla="*/ T20 w 669"/>
                <a:gd name="T22" fmla="+- 0 598 487"/>
                <a:gd name="T23" fmla="*/ 598 h 1639"/>
                <a:gd name="T24" fmla="+- 0 8016 8016"/>
                <a:gd name="T25" fmla="*/ T24 w 669"/>
                <a:gd name="T26" fmla="+- 0 2014 487"/>
                <a:gd name="T27" fmla="*/ 2014 h 1639"/>
                <a:gd name="T28" fmla="+- 0 8025 8016"/>
                <a:gd name="T29" fmla="*/ T28 w 669"/>
                <a:gd name="T30" fmla="+- 0 2057 487"/>
                <a:gd name="T31" fmla="*/ 2057 h 1639"/>
                <a:gd name="T32" fmla="+- 0 8049 8016"/>
                <a:gd name="T33" fmla="*/ T32 w 669"/>
                <a:gd name="T34" fmla="+- 0 2093 487"/>
                <a:gd name="T35" fmla="*/ 2093 h 1639"/>
                <a:gd name="T36" fmla="+- 0 8084 8016"/>
                <a:gd name="T37" fmla="*/ T36 w 669"/>
                <a:gd name="T38" fmla="+- 0 2117 487"/>
                <a:gd name="T39" fmla="*/ 2117 h 1639"/>
                <a:gd name="T40" fmla="+- 0 8128 8016"/>
                <a:gd name="T41" fmla="*/ T40 w 669"/>
                <a:gd name="T42" fmla="+- 0 2125 487"/>
                <a:gd name="T43" fmla="*/ 2125 h 1639"/>
                <a:gd name="T44" fmla="+- 0 8573 8016"/>
                <a:gd name="T45" fmla="*/ T44 w 669"/>
                <a:gd name="T46" fmla="+- 0 2125 487"/>
                <a:gd name="T47" fmla="*/ 2125 h 1639"/>
                <a:gd name="T48" fmla="+- 0 8616 8016"/>
                <a:gd name="T49" fmla="*/ T48 w 669"/>
                <a:gd name="T50" fmla="+- 0 2117 487"/>
                <a:gd name="T51" fmla="*/ 2117 h 1639"/>
                <a:gd name="T52" fmla="+- 0 8652 8016"/>
                <a:gd name="T53" fmla="*/ T52 w 669"/>
                <a:gd name="T54" fmla="+- 0 2093 487"/>
                <a:gd name="T55" fmla="*/ 2093 h 1639"/>
                <a:gd name="T56" fmla="+- 0 8676 8016"/>
                <a:gd name="T57" fmla="*/ T56 w 669"/>
                <a:gd name="T58" fmla="+- 0 2057 487"/>
                <a:gd name="T59" fmla="*/ 2057 h 1639"/>
                <a:gd name="T60" fmla="+- 0 8685 8016"/>
                <a:gd name="T61" fmla="*/ T60 w 669"/>
                <a:gd name="T62" fmla="+- 0 2014 487"/>
                <a:gd name="T63" fmla="*/ 2014 h 1639"/>
                <a:gd name="T64" fmla="+- 0 8685 8016"/>
                <a:gd name="T65" fmla="*/ T64 w 669"/>
                <a:gd name="T66" fmla="+- 0 598 487"/>
                <a:gd name="T67" fmla="*/ 598 h 1639"/>
                <a:gd name="T68" fmla="+- 0 8676 8016"/>
                <a:gd name="T69" fmla="*/ T68 w 669"/>
                <a:gd name="T70" fmla="+- 0 555 487"/>
                <a:gd name="T71" fmla="*/ 555 h 1639"/>
                <a:gd name="T72" fmla="+- 0 8652 8016"/>
                <a:gd name="T73" fmla="*/ T72 w 669"/>
                <a:gd name="T74" fmla="+- 0 520 487"/>
                <a:gd name="T75" fmla="*/ 520 h 1639"/>
                <a:gd name="T76" fmla="+- 0 8616 8016"/>
                <a:gd name="T77" fmla="*/ T76 w 669"/>
                <a:gd name="T78" fmla="+- 0 496 487"/>
                <a:gd name="T79" fmla="*/ 496 h 1639"/>
                <a:gd name="T80" fmla="+- 0 8573 8016"/>
                <a:gd name="T81" fmla="*/ T80 w 669"/>
                <a:gd name="T82" fmla="+- 0 487 487"/>
                <a:gd name="T83" fmla="*/ 487 h 16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639">
                  <a:moveTo>
                    <a:pt x="557" y="0"/>
                  </a:moveTo>
                  <a:lnTo>
                    <a:pt x="112" y="0"/>
                  </a:lnTo>
                  <a:lnTo>
                    <a:pt x="68" y="9"/>
                  </a:lnTo>
                  <a:lnTo>
                    <a:pt x="33" y="33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527"/>
                  </a:lnTo>
                  <a:lnTo>
                    <a:pt x="9" y="1570"/>
                  </a:lnTo>
                  <a:lnTo>
                    <a:pt x="33" y="1606"/>
                  </a:lnTo>
                  <a:lnTo>
                    <a:pt x="68" y="1630"/>
                  </a:lnTo>
                  <a:lnTo>
                    <a:pt x="112" y="1638"/>
                  </a:lnTo>
                  <a:lnTo>
                    <a:pt x="557" y="1638"/>
                  </a:lnTo>
                  <a:lnTo>
                    <a:pt x="600" y="1630"/>
                  </a:lnTo>
                  <a:lnTo>
                    <a:pt x="636" y="1606"/>
                  </a:lnTo>
                  <a:lnTo>
                    <a:pt x="660" y="1570"/>
                  </a:lnTo>
                  <a:lnTo>
                    <a:pt x="669" y="1527"/>
                  </a:lnTo>
                  <a:lnTo>
                    <a:pt x="669" y="111"/>
                  </a:lnTo>
                  <a:lnTo>
                    <a:pt x="660" y="68"/>
                  </a:lnTo>
                  <a:lnTo>
                    <a:pt x="636" y="33"/>
                  </a:lnTo>
                  <a:lnTo>
                    <a:pt x="600" y="9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5" name="Picture 119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" y="1396"/>
              <a:ext cx="807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193"/>
            <p:cNvSpPr>
              <a:spLocks/>
            </p:cNvSpPr>
            <p:nvPr/>
          </p:nvSpPr>
          <p:spPr bwMode="auto">
            <a:xfrm>
              <a:off x="9290" y="188"/>
              <a:ext cx="765" cy="1944"/>
            </a:xfrm>
            <a:custGeom>
              <a:avLst/>
              <a:gdLst>
                <a:gd name="T0" fmla="+- 0 9905 9348"/>
                <a:gd name="T1" fmla="*/ T0 w 668"/>
                <a:gd name="T2" fmla="+- 0 274 274"/>
                <a:gd name="T3" fmla="*/ 274 h 1852"/>
                <a:gd name="T4" fmla="+- 0 9460 9348"/>
                <a:gd name="T5" fmla="*/ T4 w 668"/>
                <a:gd name="T6" fmla="+- 0 274 274"/>
                <a:gd name="T7" fmla="*/ 274 h 1852"/>
                <a:gd name="T8" fmla="+- 0 9416 9348"/>
                <a:gd name="T9" fmla="*/ T8 w 668"/>
                <a:gd name="T10" fmla="+- 0 282 274"/>
                <a:gd name="T11" fmla="*/ 282 h 1852"/>
                <a:gd name="T12" fmla="+- 0 9381 9348"/>
                <a:gd name="T13" fmla="*/ T12 w 668"/>
                <a:gd name="T14" fmla="+- 0 306 274"/>
                <a:gd name="T15" fmla="*/ 306 h 1852"/>
                <a:gd name="T16" fmla="+- 0 9357 9348"/>
                <a:gd name="T17" fmla="*/ T16 w 668"/>
                <a:gd name="T18" fmla="+- 0 342 274"/>
                <a:gd name="T19" fmla="*/ 342 h 1852"/>
                <a:gd name="T20" fmla="+- 0 9348 9348"/>
                <a:gd name="T21" fmla="*/ T20 w 668"/>
                <a:gd name="T22" fmla="+- 0 385 274"/>
                <a:gd name="T23" fmla="*/ 385 h 1852"/>
                <a:gd name="T24" fmla="+- 0 9348 9348"/>
                <a:gd name="T25" fmla="*/ T24 w 668"/>
                <a:gd name="T26" fmla="+- 0 2014 274"/>
                <a:gd name="T27" fmla="*/ 2014 h 1852"/>
                <a:gd name="T28" fmla="+- 0 9357 9348"/>
                <a:gd name="T29" fmla="*/ T28 w 668"/>
                <a:gd name="T30" fmla="+- 0 2057 274"/>
                <a:gd name="T31" fmla="*/ 2057 h 1852"/>
                <a:gd name="T32" fmla="+- 0 9381 9348"/>
                <a:gd name="T33" fmla="*/ T32 w 668"/>
                <a:gd name="T34" fmla="+- 0 2093 274"/>
                <a:gd name="T35" fmla="*/ 2093 h 1852"/>
                <a:gd name="T36" fmla="+- 0 9416 9348"/>
                <a:gd name="T37" fmla="*/ T36 w 668"/>
                <a:gd name="T38" fmla="+- 0 2117 274"/>
                <a:gd name="T39" fmla="*/ 2117 h 1852"/>
                <a:gd name="T40" fmla="+- 0 9460 9348"/>
                <a:gd name="T41" fmla="*/ T40 w 668"/>
                <a:gd name="T42" fmla="+- 0 2125 274"/>
                <a:gd name="T43" fmla="*/ 2125 h 1852"/>
                <a:gd name="T44" fmla="+- 0 9905 9348"/>
                <a:gd name="T45" fmla="*/ T44 w 668"/>
                <a:gd name="T46" fmla="+- 0 2125 274"/>
                <a:gd name="T47" fmla="*/ 2125 h 1852"/>
                <a:gd name="T48" fmla="+- 0 9948 9348"/>
                <a:gd name="T49" fmla="*/ T48 w 668"/>
                <a:gd name="T50" fmla="+- 0 2117 274"/>
                <a:gd name="T51" fmla="*/ 2117 h 1852"/>
                <a:gd name="T52" fmla="+- 0 9984 9348"/>
                <a:gd name="T53" fmla="*/ T52 w 668"/>
                <a:gd name="T54" fmla="+- 0 2093 274"/>
                <a:gd name="T55" fmla="*/ 2093 h 1852"/>
                <a:gd name="T56" fmla="+- 0 10008 9348"/>
                <a:gd name="T57" fmla="*/ T56 w 668"/>
                <a:gd name="T58" fmla="+- 0 2057 274"/>
                <a:gd name="T59" fmla="*/ 2057 h 1852"/>
                <a:gd name="T60" fmla="+- 0 10016 9348"/>
                <a:gd name="T61" fmla="*/ T60 w 668"/>
                <a:gd name="T62" fmla="+- 0 2014 274"/>
                <a:gd name="T63" fmla="*/ 2014 h 1852"/>
                <a:gd name="T64" fmla="+- 0 10016 9348"/>
                <a:gd name="T65" fmla="*/ T64 w 668"/>
                <a:gd name="T66" fmla="+- 0 385 274"/>
                <a:gd name="T67" fmla="*/ 385 h 1852"/>
                <a:gd name="T68" fmla="+- 0 10008 9348"/>
                <a:gd name="T69" fmla="*/ T68 w 668"/>
                <a:gd name="T70" fmla="+- 0 342 274"/>
                <a:gd name="T71" fmla="*/ 342 h 1852"/>
                <a:gd name="T72" fmla="+- 0 9984 9348"/>
                <a:gd name="T73" fmla="*/ T72 w 668"/>
                <a:gd name="T74" fmla="+- 0 306 274"/>
                <a:gd name="T75" fmla="*/ 306 h 1852"/>
                <a:gd name="T76" fmla="+- 0 9948 9348"/>
                <a:gd name="T77" fmla="*/ T76 w 668"/>
                <a:gd name="T78" fmla="+- 0 282 274"/>
                <a:gd name="T79" fmla="*/ 282 h 1852"/>
                <a:gd name="T80" fmla="+- 0 9905 9348"/>
                <a:gd name="T81" fmla="*/ T80 w 668"/>
                <a:gd name="T82" fmla="+- 0 274 274"/>
                <a:gd name="T83" fmla="*/ 274 h 18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852">
                  <a:moveTo>
                    <a:pt x="557" y="0"/>
                  </a:moveTo>
                  <a:lnTo>
                    <a:pt x="112" y="0"/>
                  </a:lnTo>
                  <a:lnTo>
                    <a:pt x="68" y="8"/>
                  </a:lnTo>
                  <a:lnTo>
                    <a:pt x="33" y="32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740"/>
                  </a:lnTo>
                  <a:lnTo>
                    <a:pt x="9" y="1783"/>
                  </a:lnTo>
                  <a:lnTo>
                    <a:pt x="33" y="1819"/>
                  </a:lnTo>
                  <a:lnTo>
                    <a:pt x="68" y="1843"/>
                  </a:lnTo>
                  <a:lnTo>
                    <a:pt x="112" y="1851"/>
                  </a:lnTo>
                  <a:lnTo>
                    <a:pt x="557" y="1851"/>
                  </a:lnTo>
                  <a:lnTo>
                    <a:pt x="600" y="1843"/>
                  </a:lnTo>
                  <a:lnTo>
                    <a:pt x="636" y="1819"/>
                  </a:lnTo>
                  <a:lnTo>
                    <a:pt x="660" y="1783"/>
                  </a:lnTo>
                  <a:lnTo>
                    <a:pt x="668" y="1740"/>
                  </a:lnTo>
                  <a:lnTo>
                    <a:pt x="668" y="111"/>
                  </a:lnTo>
                  <a:lnTo>
                    <a:pt x="660" y="68"/>
                  </a:lnTo>
                  <a:lnTo>
                    <a:pt x="636" y="32"/>
                  </a:lnTo>
                  <a:lnTo>
                    <a:pt x="600" y="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07" name="Line 1192"/>
            <p:cNvCxnSpPr>
              <a:cxnSpLocks noChangeShapeType="1"/>
            </p:cNvCxnSpPr>
            <p:nvPr/>
          </p:nvCxnSpPr>
          <p:spPr bwMode="auto">
            <a:xfrm>
              <a:off x="0" y="2210"/>
              <a:ext cx="101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Text Box 1191"/>
            <p:cNvSpPr txBox="1">
              <a:spLocks noChangeArrowheads="1"/>
            </p:cNvSpPr>
            <p:nvPr/>
          </p:nvSpPr>
          <p:spPr bwMode="auto">
            <a:xfrm>
              <a:off x="358" y="92"/>
              <a:ext cx="2850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4295" marR="83820" algn="ctr">
                <a:spcBef>
                  <a:spcPts val="15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</a:t>
              </a: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860,7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млн.</a:t>
              </a:r>
              <a:r>
                <a:rPr lang="ru-RU" sz="1600" b="1" spc="2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endPara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72390" marR="83820" algn="ctr">
                <a:lnSpc>
                  <a:spcPts val="1325"/>
                </a:lnSpc>
                <a:spcAft>
                  <a:spcPts val="0"/>
                </a:spcAft>
              </a:pPr>
              <a:r>
                <a:rPr lang="ru-RU" sz="1400" spc="-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Прогноз</a:t>
              </a:r>
              <a:r>
                <a:rPr lang="ru-RU" sz="1400" spc="-6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spc="-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расходов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R="1143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400" spc="-3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бюджета городского округа</a:t>
              </a:r>
              <a:r>
                <a:rPr lang="ru-RU" sz="1400" spc="1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</a:t>
              </a:r>
              <a:r>
                <a:rPr lang="ru-RU" sz="1400" spc="5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</a:t>
              </a:r>
              <a:r>
                <a:rPr lang="ru-RU" sz="1400" spc="4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</a:p>
          </p:txBody>
        </p:sp>
        <p:sp>
          <p:nvSpPr>
            <p:cNvPr id="109" name="Text Box 1190"/>
            <p:cNvSpPr txBox="1">
              <a:spLocks noChangeArrowheads="1"/>
            </p:cNvSpPr>
            <p:nvPr/>
          </p:nvSpPr>
          <p:spPr bwMode="auto">
            <a:xfrm>
              <a:off x="9109" y="-226"/>
              <a:ext cx="14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2 624,7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 Box 1189"/>
            <p:cNvSpPr txBox="1">
              <a:spLocks noChangeArrowheads="1"/>
            </p:cNvSpPr>
            <p:nvPr/>
          </p:nvSpPr>
          <p:spPr bwMode="auto">
            <a:xfrm>
              <a:off x="3753" y="-536"/>
              <a:ext cx="153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2 864,1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 Box 1188"/>
            <p:cNvSpPr txBox="1">
              <a:spLocks noChangeArrowheads="1"/>
            </p:cNvSpPr>
            <p:nvPr/>
          </p:nvSpPr>
          <p:spPr bwMode="auto">
            <a:xfrm>
              <a:off x="5142" y="-122"/>
              <a:ext cx="194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2 166,4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 Box 1187"/>
            <p:cNvSpPr txBox="1">
              <a:spLocks noChangeArrowheads="1"/>
            </p:cNvSpPr>
            <p:nvPr/>
          </p:nvSpPr>
          <p:spPr bwMode="auto">
            <a:xfrm>
              <a:off x="6462" y="-536"/>
              <a:ext cx="148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2 860,7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 Box 1186"/>
            <p:cNvSpPr txBox="1">
              <a:spLocks noChangeArrowheads="1"/>
            </p:cNvSpPr>
            <p:nvPr/>
          </p:nvSpPr>
          <p:spPr bwMode="auto">
            <a:xfrm>
              <a:off x="7902" y="-743"/>
              <a:ext cx="148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3 033,5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" name="object 47"/>
          <p:cNvSpPr txBox="1"/>
          <p:nvPr/>
        </p:nvSpPr>
        <p:spPr>
          <a:xfrm>
            <a:off x="415438" y="168132"/>
            <a:ext cx="59670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 БЮДЖЕТА ГОРОДСКОГО ОКРУГА СЕМЕНОВСКИЙ НИЖЕГОРОДСКОЙ ОБЛАСТИ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48"/>
          <p:cNvSpPr/>
          <p:nvPr/>
        </p:nvSpPr>
        <p:spPr>
          <a:xfrm>
            <a:off x="256743" y="75349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Rectangle 65"/>
          <p:cNvSpPr>
            <a:spLocks noChangeArrowheads="1"/>
          </p:cNvSpPr>
          <p:nvPr/>
        </p:nvSpPr>
        <p:spPr bwMode="auto">
          <a:xfrm>
            <a:off x="4389123" y="341789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7" name="Group 1183"/>
          <p:cNvGrpSpPr>
            <a:grpSpLocks/>
          </p:cNvGrpSpPr>
          <p:nvPr/>
        </p:nvGrpSpPr>
        <p:grpSpPr bwMode="auto">
          <a:xfrm>
            <a:off x="4419600" y="3429000"/>
            <a:ext cx="2169795" cy="127000"/>
            <a:chOff x="0" y="0"/>
            <a:chExt cx="3417" cy="200"/>
          </a:xfrm>
        </p:grpSpPr>
        <p:sp>
          <p:nvSpPr>
            <p:cNvPr id="118" name="Freeform 1184"/>
            <p:cNvSpPr>
              <a:spLocks/>
            </p:cNvSpPr>
            <p:nvPr/>
          </p:nvSpPr>
          <p:spPr bwMode="auto">
            <a:xfrm>
              <a:off x="7" y="7"/>
              <a:ext cx="3402" cy="185"/>
            </a:xfrm>
            <a:custGeom>
              <a:avLst/>
              <a:gdLst>
                <a:gd name="T0" fmla="+- 0 3409 8"/>
                <a:gd name="T1" fmla="*/ T0 w 3402"/>
                <a:gd name="T2" fmla="+- 0 8 8"/>
                <a:gd name="T3" fmla="*/ 8 h 185"/>
                <a:gd name="T4" fmla="+- 0 3408 8"/>
                <a:gd name="T5" fmla="*/ T4 w 3402"/>
                <a:gd name="T6" fmla="+- 0 79 8"/>
                <a:gd name="T7" fmla="*/ 79 h 185"/>
                <a:gd name="T8" fmla="+- 0 3405 8"/>
                <a:gd name="T9" fmla="*/ T8 w 3402"/>
                <a:gd name="T10" fmla="+- 0 138 8"/>
                <a:gd name="T11" fmla="*/ 138 h 185"/>
                <a:gd name="T12" fmla="+- 0 3400 8"/>
                <a:gd name="T13" fmla="*/ T12 w 3402"/>
                <a:gd name="T14" fmla="+- 0 178 8"/>
                <a:gd name="T15" fmla="*/ 178 h 185"/>
                <a:gd name="T16" fmla="+- 0 3394 8"/>
                <a:gd name="T17" fmla="*/ T16 w 3402"/>
                <a:gd name="T18" fmla="+- 0 192 8"/>
                <a:gd name="T19" fmla="*/ 192 h 185"/>
                <a:gd name="T20" fmla="+- 0 23 8"/>
                <a:gd name="T21" fmla="*/ T20 w 3402"/>
                <a:gd name="T22" fmla="+- 0 192 8"/>
                <a:gd name="T23" fmla="*/ 192 h 185"/>
                <a:gd name="T24" fmla="+- 0 17 8"/>
                <a:gd name="T25" fmla="*/ T24 w 3402"/>
                <a:gd name="T26" fmla="+- 0 178 8"/>
                <a:gd name="T27" fmla="*/ 178 h 185"/>
                <a:gd name="T28" fmla="+- 0 12 8"/>
                <a:gd name="T29" fmla="*/ T28 w 3402"/>
                <a:gd name="T30" fmla="+- 0 138 8"/>
                <a:gd name="T31" fmla="*/ 138 h 185"/>
                <a:gd name="T32" fmla="+- 0 9 8"/>
                <a:gd name="T33" fmla="*/ T32 w 3402"/>
                <a:gd name="T34" fmla="+- 0 79 8"/>
                <a:gd name="T35" fmla="*/ 79 h 185"/>
                <a:gd name="T36" fmla="+- 0 8 8"/>
                <a:gd name="T37" fmla="*/ T36 w 3402"/>
                <a:gd name="T38" fmla="+- 0 8 8"/>
                <a:gd name="T39" fmla="*/ 8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02" h="185">
                  <a:moveTo>
                    <a:pt x="3401" y="0"/>
                  </a:moveTo>
                  <a:lnTo>
                    <a:pt x="3400" y="71"/>
                  </a:lnTo>
                  <a:lnTo>
                    <a:pt x="3397" y="130"/>
                  </a:lnTo>
                  <a:lnTo>
                    <a:pt x="3392" y="170"/>
                  </a:lnTo>
                  <a:lnTo>
                    <a:pt x="3386" y="184"/>
                  </a:lnTo>
                  <a:lnTo>
                    <a:pt x="15" y="184"/>
                  </a:lnTo>
                  <a:lnTo>
                    <a:pt x="9" y="170"/>
                  </a:lnTo>
                  <a:lnTo>
                    <a:pt x="4" y="130"/>
                  </a:lnTo>
                  <a:lnTo>
                    <a:pt x="1" y="7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19" name="Rectangle 66"/>
          <p:cNvSpPr>
            <a:spLocks noChangeArrowheads="1"/>
          </p:cNvSpPr>
          <p:nvPr/>
        </p:nvSpPr>
        <p:spPr bwMode="auto">
          <a:xfrm>
            <a:off x="5181600" y="3505200"/>
            <a:ext cx="8254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endParaRPr kumimoji="0" lang="ru-RU" altLang="ru-RU" sz="1400" b="0" i="0" u="none" strike="noStrike" cap="none" normalizeH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572000" y="6172200"/>
            <a:ext cx="1676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215" algn="ctr">
              <a:spcBef>
                <a:spcPts val="1025"/>
              </a:spcBef>
              <a:spcAft>
                <a:spcPts val="0"/>
              </a:spcAft>
            </a:pP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</a:t>
            </a:r>
          </a:p>
          <a:p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18AEFF-34C4-4C64-92D6-4810DCF7D6D6}"/>
              </a:ext>
            </a:extLst>
          </p:cNvPr>
          <p:cNvSpPr/>
          <p:nvPr/>
        </p:nvSpPr>
        <p:spPr>
          <a:xfrm>
            <a:off x="2590800" y="3124200"/>
            <a:ext cx="99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2023*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E5A8016-C164-41DA-9C8F-7E36F57A3169}"/>
              </a:ext>
            </a:extLst>
          </p:cNvPr>
          <p:cNvSpPr/>
          <p:nvPr/>
        </p:nvSpPr>
        <p:spPr>
          <a:xfrm>
            <a:off x="3505200" y="31242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2024**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A1BD610-05E5-4998-8613-556FFAA0DF35}"/>
              </a:ext>
            </a:extLst>
          </p:cNvPr>
          <p:cNvSpPr/>
          <p:nvPr/>
        </p:nvSpPr>
        <p:spPr>
          <a:xfrm>
            <a:off x="4343400" y="3124200"/>
            <a:ext cx="77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16B2CAB-FB81-4062-B5EE-55D3363ABD8D}"/>
              </a:ext>
            </a:extLst>
          </p:cNvPr>
          <p:cNvSpPr/>
          <p:nvPr/>
        </p:nvSpPr>
        <p:spPr>
          <a:xfrm>
            <a:off x="5181600" y="3124200"/>
            <a:ext cx="87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02B2FE4-51C2-4774-9620-D6229056BF8F}"/>
              </a:ext>
            </a:extLst>
          </p:cNvPr>
          <p:cNvSpPr/>
          <p:nvPr/>
        </p:nvSpPr>
        <p:spPr>
          <a:xfrm>
            <a:off x="5943600" y="3124200"/>
            <a:ext cx="765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8A1794B4-19AF-6C6B-3562-30FE98FB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791200"/>
            <a:ext cx="755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01AE14-70C9-53F8-5A3E-A4CFE7ECC1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25</a:t>
            </a:fld>
            <a:endParaRPr lang="ru-RU" spc="-100" dirty="0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1EE15738-6EDF-A13D-9705-15758BCE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015" y="5791200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2024**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B4E81D8B-0800-A322-6E9A-E6A72DC5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038600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48,5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189BBFE6-0605-EC5A-DC77-52DC0D1A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733800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67,4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2571685C-06E9-0FFD-9412-F786DEC53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507" y="5791200"/>
            <a:ext cx="8547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2023*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id="{27C194B3-8009-8110-E9CA-2D2675A30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791200"/>
            <a:ext cx="770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ru-RU" altLang="ru-RU" sz="2000" b="1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2">
            <a:extLst>
              <a:ext uri="{FF2B5EF4-FFF2-40B4-BE49-F238E27FC236}">
                <a16:creationId xmlns:a16="http://schemas.microsoft.com/office/drawing/2014/main" id="{77D8959C-5F55-15B1-4E50-9BBBDE223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63,5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185">
            <a:extLst>
              <a:ext uri="{FF2B5EF4-FFF2-40B4-BE49-F238E27FC236}">
                <a16:creationId xmlns:a16="http://schemas.microsoft.com/office/drawing/2014/main" id="{48A7AE7B-C4E9-E714-7CFF-00AA776DCCD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477136"/>
            <a:ext cx="6445885" cy="1870956"/>
            <a:chOff x="0" y="-329"/>
            <a:chExt cx="10151" cy="2539"/>
          </a:xfrm>
        </p:grpSpPr>
        <p:sp>
          <p:nvSpPr>
            <p:cNvPr id="13" name="Freeform 1201">
              <a:extLst>
                <a:ext uri="{FF2B5EF4-FFF2-40B4-BE49-F238E27FC236}">
                  <a16:creationId xmlns:a16="http://schemas.microsoft.com/office/drawing/2014/main" id="{6FA22962-F8C5-D160-54E4-73ACD10E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049"/>
              <a:ext cx="747" cy="77"/>
            </a:xfrm>
            <a:custGeom>
              <a:avLst/>
              <a:gdLst>
                <a:gd name="T0" fmla="+- 0 4577 4021"/>
                <a:gd name="T1" fmla="*/ T0 w 669"/>
                <a:gd name="T2" fmla="+- 0 766 766"/>
                <a:gd name="T3" fmla="*/ 766 h 1360"/>
                <a:gd name="T4" fmla="+- 0 4132 4021"/>
                <a:gd name="T5" fmla="*/ T4 w 669"/>
                <a:gd name="T6" fmla="+- 0 766 766"/>
                <a:gd name="T7" fmla="*/ 766 h 1360"/>
                <a:gd name="T8" fmla="+- 0 4089 4021"/>
                <a:gd name="T9" fmla="*/ T8 w 669"/>
                <a:gd name="T10" fmla="+- 0 775 766"/>
                <a:gd name="T11" fmla="*/ 775 h 1360"/>
                <a:gd name="T12" fmla="+- 0 4053 4021"/>
                <a:gd name="T13" fmla="*/ T12 w 669"/>
                <a:gd name="T14" fmla="+- 0 799 766"/>
                <a:gd name="T15" fmla="*/ 799 h 1360"/>
                <a:gd name="T16" fmla="+- 0 4029 4021"/>
                <a:gd name="T17" fmla="*/ T16 w 669"/>
                <a:gd name="T18" fmla="+- 0 834 766"/>
                <a:gd name="T19" fmla="*/ 834 h 1360"/>
                <a:gd name="T20" fmla="+- 0 4021 4021"/>
                <a:gd name="T21" fmla="*/ T20 w 669"/>
                <a:gd name="T22" fmla="+- 0 878 766"/>
                <a:gd name="T23" fmla="*/ 878 h 1360"/>
                <a:gd name="T24" fmla="+- 0 4021 4021"/>
                <a:gd name="T25" fmla="*/ T24 w 669"/>
                <a:gd name="T26" fmla="+- 0 2014 766"/>
                <a:gd name="T27" fmla="*/ 2014 h 1360"/>
                <a:gd name="T28" fmla="+- 0 4029 4021"/>
                <a:gd name="T29" fmla="*/ T28 w 669"/>
                <a:gd name="T30" fmla="+- 0 2057 766"/>
                <a:gd name="T31" fmla="*/ 2057 h 1360"/>
                <a:gd name="T32" fmla="+- 0 4053 4021"/>
                <a:gd name="T33" fmla="*/ T32 w 669"/>
                <a:gd name="T34" fmla="+- 0 2093 766"/>
                <a:gd name="T35" fmla="*/ 2093 h 1360"/>
                <a:gd name="T36" fmla="+- 0 4089 4021"/>
                <a:gd name="T37" fmla="*/ T36 w 669"/>
                <a:gd name="T38" fmla="+- 0 2117 766"/>
                <a:gd name="T39" fmla="*/ 2117 h 1360"/>
                <a:gd name="T40" fmla="+- 0 4132 4021"/>
                <a:gd name="T41" fmla="*/ T40 w 669"/>
                <a:gd name="T42" fmla="+- 0 2125 766"/>
                <a:gd name="T43" fmla="*/ 2125 h 1360"/>
                <a:gd name="T44" fmla="+- 0 4577 4021"/>
                <a:gd name="T45" fmla="*/ T44 w 669"/>
                <a:gd name="T46" fmla="+- 0 2125 766"/>
                <a:gd name="T47" fmla="*/ 2125 h 1360"/>
                <a:gd name="T48" fmla="+- 0 4621 4021"/>
                <a:gd name="T49" fmla="*/ T48 w 669"/>
                <a:gd name="T50" fmla="+- 0 2117 766"/>
                <a:gd name="T51" fmla="*/ 2117 h 1360"/>
                <a:gd name="T52" fmla="+- 0 4656 4021"/>
                <a:gd name="T53" fmla="*/ T52 w 669"/>
                <a:gd name="T54" fmla="+- 0 2093 766"/>
                <a:gd name="T55" fmla="*/ 2093 h 1360"/>
                <a:gd name="T56" fmla="+- 0 4680 4021"/>
                <a:gd name="T57" fmla="*/ T56 w 669"/>
                <a:gd name="T58" fmla="+- 0 2057 766"/>
                <a:gd name="T59" fmla="*/ 2057 h 1360"/>
                <a:gd name="T60" fmla="+- 0 4689 4021"/>
                <a:gd name="T61" fmla="*/ T60 w 669"/>
                <a:gd name="T62" fmla="+- 0 2014 766"/>
                <a:gd name="T63" fmla="*/ 2014 h 1360"/>
                <a:gd name="T64" fmla="+- 0 4689 4021"/>
                <a:gd name="T65" fmla="*/ T64 w 669"/>
                <a:gd name="T66" fmla="+- 0 878 766"/>
                <a:gd name="T67" fmla="*/ 878 h 1360"/>
                <a:gd name="T68" fmla="+- 0 4680 4021"/>
                <a:gd name="T69" fmla="*/ T68 w 669"/>
                <a:gd name="T70" fmla="+- 0 834 766"/>
                <a:gd name="T71" fmla="*/ 834 h 1360"/>
                <a:gd name="T72" fmla="+- 0 4656 4021"/>
                <a:gd name="T73" fmla="*/ T72 w 669"/>
                <a:gd name="T74" fmla="+- 0 799 766"/>
                <a:gd name="T75" fmla="*/ 799 h 1360"/>
                <a:gd name="T76" fmla="+- 0 4621 4021"/>
                <a:gd name="T77" fmla="*/ T76 w 669"/>
                <a:gd name="T78" fmla="+- 0 775 766"/>
                <a:gd name="T79" fmla="*/ 775 h 1360"/>
                <a:gd name="T80" fmla="+- 0 4577 4021"/>
                <a:gd name="T81" fmla="*/ T80 w 669"/>
                <a:gd name="T82" fmla="+- 0 766 766"/>
                <a:gd name="T83" fmla="*/ 766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360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2"/>
                  </a:lnTo>
                  <a:lnTo>
                    <a:pt x="0" y="1248"/>
                  </a:lnTo>
                  <a:lnTo>
                    <a:pt x="8" y="1291"/>
                  </a:lnTo>
                  <a:lnTo>
                    <a:pt x="32" y="1327"/>
                  </a:lnTo>
                  <a:lnTo>
                    <a:pt x="68" y="1351"/>
                  </a:lnTo>
                  <a:lnTo>
                    <a:pt x="111" y="1359"/>
                  </a:lnTo>
                  <a:lnTo>
                    <a:pt x="556" y="1359"/>
                  </a:lnTo>
                  <a:lnTo>
                    <a:pt x="600" y="1351"/>
                  </a:lnTo>
                  <a:lnTo>
                    <a:pt x="635" y="1327"/>
                  </a:lnTo>
                  <a:lnTo>
                    <a:pt x="659" y="1291"/>
                  </a:lnTo>
                  <a:lnTo>
                    <a:pt x="668" y="1248"/>
                  </a:lnTo>
                  <a:lnTo>
                    <a:pt x="668" y="112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Freeform 1199">
              <a:extLst>
                <a:ext uri="{FF2B5EF4-FFF2-40B4-BE49-F238E27FC236}">
                  <a16:creationId xmlns:a16="http://schemas.microsoft.com/office/drawing/2014/main" id="{B83C1BF1-1B11-4AD4-92AD-4B4D6356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" y="1222"/>
              <a:ext cx="803" cy="908"/>
            </a:xfrm>
            <a:custGeom>
              <a:avLst/>
              <a:gdLst>
                <a:gd name="T0" fmla="+- 0 5909 5353"/>
                <a:gd name="T1" fmla="*/ T0 w 668"/>
                <a:gd name="T2" fmla="+- 0 912 912"/>
                <a:gd name="T3" fmla="*/ 912 h 1213"/>
                <a:gd name="T4" fmla="+- 0 5464 5353"/>
                <a:gd name="T5" fmla="*/ T4 w 668"/>
                <a:gd name="T6" fmla="+- 0 912 912"/>
                <a:gd name="T7" fmla="*/ 912 h 1213"/>
                <a:gd name="T8" fmla="+- 0 5421 5353"/>
                <a:gd name="T9" fmla="*/ T8 w 668"/>
                <a:gd name="T10" fmla="+- 0 921 912"/>
                <a:gd name="T11" fmla="*/ 921 h 1213"/>
                <a:gd name="T12" fmla="+- 0 5385 5353"/>
                <a:gd name="T13" fmla="*/ T12 w 668"/>
                <a:gd name="T14" fmla="+- 0 945 912"/>
                <a:gd name="T15" fmla="*/ 945 h 1213"/>
                <a:gd name="T16" fmla="+- 0 5361 5353"/>
                <a:gd name="T17" fmla="*/ T16 w 668"/>
                <a:gd name="T18" fmla="+- 0 981 912"/>
                <a:gd name="T19" fmla="*/ 981 h 1213"/>
                <a:gd name="T20" fmla="+- 0 5353 5353"/>
                <a:gd name="T21" fmla="*/ T20 w 668"/>
                <a:gd name="T22" fmla="+- 0 1024 912"/>
                <a:gd name="T23" fmla="*/ 1024 h 1213"/>
                <a:gd name="T24" fmla="+- 0 5353 5353"/>
                <a:gd name="T25" fmla="*/ T24 w 668"/>
                <a:gd name="T26" fmla="+- 0 2014 912"/>
                <a:gd name="T27" fmla="*/ 2014 h 1213"/>
                <a:gd name="T28" fmla="+- 0 5361 5353"/>
                <a:gd name="T29" fmla="*/ T28 w 668"/>
                <a:gd name="T30" fmla="+- 0 2057 912"/>
                <a:gd name="T31" fmla="*/ 2057 h 1213"/>
                <a:gd name="T32" fmla="+- 0 5385 5353"/>
                <a:gd name="T33" fmla="*/ T32 w 668"/>
                <a:gd name="T34" fmla="+- 0 2093 912"/>
                <a:gd name="T35" fmla="*/ 2093 h 1213"/>
                <a:gd name="T36" fmla="+- 0 5421 5353"/>
                <a:gd name="T37" fmla="*/ T36 w 668"/>
                <a:gd name="T38" fmla="+- 0 2117 912"/>
                <a:gd name="T39" fmla="*/ 2117 h 1213"/>
                <a:gd name="T40" fmla="+- 0 5464 5353"/>
                <a:gd name="T41" fmla="*/ T40 w 668"/>
                <a:gd name="T42" fmla="+- 0 2125 912"/>
                <a:gd name="T43" fmla="*/ 2125 h 1213"/>
                <a:gd name="T44" fmla="+- 0 5909 5353"/>
                <a:gd name="T45" fmla="*/ T44 w 668"/>
                <a:gd name="T46" fmla="+- 0 2125 912"/>
                <a:gd name="T47" fmla="*/ 2125 h 1213"/>
                <a:gd name="T48" fmla="+- 0 5953 5353"/>
                <a:gd name="T49" fmla="*/ T48 w 668"/>
                <a:gd name="T50" fmla="+- 0 2117 912"/>
                <a:gd name="T51" fmla="*/ 2117 h 1213"/>
                <a:gd name="T52" fmla="+- 0 5988 5353"/>
                <a:gd name="T53" fmla="*/ T52 w 668"/>
                <a:gd name="T54" fmla="+- 0 2093 912"/>
                <a:gd name="T55" fmla="*/ 2093 h 1213"/>
                <a:gd name="T56" fmla="+- 0 6012 5353"/>
                <a:gd name="T57" fmla="*/ T56 w 668"/>
                <a:gd name="T58" fmla="+- 0 2057 912"/>
                <a:gd name="T59" fmla="*/ 2057 h 1213"/>
                <a:gd name="T60" fmla="+- 0 6021 5353"/>
                <a:gd name="T61" fmla="*/ T60 w 668"/>
                <a:gd name="T62" fmla="+- 0 2014 912"/>
                <a:gd name="T63" fmla="*/ 2014 h 1213"/>
                <a:gd name="T64" fmla="+- 0 6021 5353"/>
                <a:gd name="T65" fmla="*/ T64 w 668"/>
                <a:gd name="T66" fmla="+- 0 1024 912"/>
                <a:gd name="T67" fmla="*/ 1024 h 1213"/>
                <a:gd name="T68" fmla="+- 0 6012 5353"/>
                <a:gd name="T69" fmla="*/ T68 w 668"/>
                <a:gd name="T70" fmla="+- 0 981 912"/>
                <a:gd name="T71" fmla="*/ 981 h 1213"/>
                <a:gd name="T72" fmla="+- 0 5988 5353"/>
                <a:gd name="T73" fmla="*/ T72 w 668"/>
                <a:gd name="T74" fmla="+- 0 945 912"/>
                <a:gd name="T75" fmla="*/ 945 h 1213"/>
                <a:gd name="T76" fmla="+- 0 5953 5353"/>
                <a:gd name="T77" fmla="*/ T76 w 668"/>
                <a:gd name="T78" fmla="+- 0 921 912"/>
                <a:gd name="T79" fmla="*/ 921 h 1213"/>
                <a:gd name="T80" fmla="+- 0 5909 5353"/>
                <a:gd name="T81" fmla="*/ T80 w 668"/>
                <a:gd name="T82" fmla="+- 0 912 912"/>
                <a:gd name="T83" fmla="*/ 912 h 12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213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9"/>
                  </a:lnTo>
                  <a:lnTo>
                    <a:pt x="0" y="112"/>
                  </a:lnTo>
                  <a:lnTo>
                    <a:pt x="0" y="1102"/>
                  </a:lnTo>
                  <a:lnTo>
                    <a:pt x="8" y="1145"/>
                  </a:lnTo>
                  <a:lnTo>
                    <a:pt x="32" y="1181"/>
                  </a:lnTo>
                  <a:lnTo>
                    <a:pt x="68" y="1205"/>
                  </a:lnTo>
                  <a:lnTo>
                    <a:pt x="111" y="1213"/>
                  </a:lnTo>
                  <a:lnTo>
                    <a:pt x="556" y="1213"/>
                  </a:lnTo>
                  <a:lnTo>
                    <a:pt x="600" y="1205"/>
                  </a:lnTo>
                  <a:lnTo>
                    <a:pt x="635" y="1181"/>
                  </a:lnTo>
                  <a:lnTo>
                    <a:pt x="659" y="1145"/>
                  </a:lnTo>
                  <a:lnTo>
                    <a:pt x="668" y="1102"/>
                  </a:lnTo>
                  <a:lnTo>
                    <a:pt x="668" y="112"/>
                  </a:lnTo>
                  <a:lnTo>
                    <a:pt x="659" y="69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Freeform 1197">
              <a:extLst>
                <a:ext uri="{FF2B5EF4-FFF2-40B4-BE49-F238E27FC236}">
                  <a16:creationId xmlns:a16="http://schemas.microsoft.com/office/drawing/2014/main" id="{88697577-B837-3258-1EB7-5D778DD7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2049"/>
              <a:ext cx="773" cy="62"/>
            </a:xfrm>
            <a:custGeom>
              <a:avLst/>
              <a:gdLst>
                <a:gd name="T0" fmla="+- 0 7241 6685"/>
                <a:gd name="T1" fmla="*/ T0 w 668"/>
                <a:gd name="T2" fmla="+- 0 693 693"/>
                <a:gd name="T3" fmla="*/ 693 h 1433"/>
                <a:gd name="T4" fmla="+- 0 6796 6685"/>
                <a:gd name="T5" fmla="*/ T4 w 668"/>
                <a:gd name="T6" fmla="+- 0 693 693"/>
                <a:gd name="T7" fmla="*/ 693 h 1433"/>
                <a:gd name="T8" fmla="+- 0 6752 6685"/>
                <a:gd name="T9" fmla="*/ T8 w 668"/>
                <a:gd name="T10" fmla="+- 0 702 693"/>
                <a:gd name="T11" fmla="*/ 702 h 1433"/>
                <a:gd name="T12" fmla="+- 0 6717 6685"/>
                <a:gd name="T13" fmla="*/ T12 w 668"/>
                <a:gd name="T14" fmla="+- 0 726 693"/>
                <a:gd name="T15" fmla="*/ 726 h 1433"/>
                <a:gd name="T16" fmla="+- 0 6693 6685"/>
                <a:gd name="T17" fmla="*/ T16 w 668"/>
                <a:gd name="T18" fmla="+- 0 761 693"/>
                <a:gd name="T19" fmla="*/ 761 h 1433"/>
                <a:gd name="T20" fmla="+- 0 6685 6685"/>
                <a:gd name="T21" fmla="*/ T20 w 668"/>
                <a:gd name="T22" fmla="+- 0 804 693"/>
                <a:gd name="T23" fmla="*/ 804 h 1433"/>
                <a:gd name="T24" fmla="+- 0 6685 6685"/>
                <a:gd name="T25" fmla="*/ T24 w 668"/>
                <a:gd name="T26" fmla="+- 0 2014 693"/>
                <a:gd name="T27" fmla="*/ 2014 h 1433"/>
                <a:gd name="T28" fmla="+- 0 6693 6685"/>
                <a:gd name="T29" fmla="*/ T28 w 668"/>
                <a:gd name="T30" fmla="+- 0 2057 693"/>
                <a:gd name="T31" fmla="*/ 2057 h 1433"/>
                <a:gd name="T32" fmla="+- 0 6717 6685"/>
                <a:gd name="T33" fmla="*/ T32 w 668"/>
                <a:gd name="T34" fmla="+- 0 2093 693"/>
                <a:gd name="T35" fmla="*/ 2093 h 1433"/>
                <a:gd name="T36" fmla="+- 0 6752 6685"/>
                <a:gd name="T37" fmla="*/ T36 w 668"/>
                <a:gd name="T38" fmla="+- 0 2117 693"/>
                <a:gd name="T39" fmla="*/ 2117 h 1433"/>
                <a:gd name="T40" fmla="+- 0 6796 6685"/>
                <a:gd name="T41" fmla="*/ T40 w 668"/>
                <a:gd name="T42" fmla="+- 0 2125 693"/>
                <a:gd name="T43" fmla="*/ 2125 h 1433"/>
                <a:gd name="T44" fmla="+- 0 7241 6685"/>
                <a:gd name="T45" fmla="*/ T44 w 668"/>
                <a:gd name="T46" fmla="+- 0 2125 693"/>
                <a:gd name="T47" fmla="*/ 2125 h 1433"/>
                <a:gd name="T48" fmla="+- 0 7285 6685"/>
                <a:gd name="T49" fmla="*/ T48 w 668"/>
                <a:gd name="T50" fmla="+- 0 2117 693"/>
                <a:gd name="T51" fmla="*/ 2117 h 1433"/>
                <a:gd name="T52" fmla="+- 0 7320 6685"/>
                <a:gd name="T53" fmla="*/ T52 w 668"/>
                <a:gd name="T54" fmla="+- 0 2093 693"/>
                <a:gd name="T55" fmla="*/ 2093 h 1433"/>
                <a:gd name="T56" fmla="+- 0 7344 6685"/>
                <a:gd name="T57" fmla="*/ T56 w 668"/>
                <a:gd name="T58" fmla="+- 0 2057 693"/>
                <a:gd name="T59" fmla="*/ 2057 h 1433"/>
                <a:gd name="T60" fmla="+- 0 7353 6685"/>
                <a:gd name="T61" fmla="*/ T60 w 668"/>
                <a:gd name="T62" fmla="+- 0 2014 693"/>
                <a:gd name="T63" fmla="*/ 2014 h 1433"/>
                <a:gd name="T64" fmla="+- 0 7353 6685"/>
                <a:gd name="T65" fmla="*/ T64 w 668"/>
                <a:gd name="T66" fmla="+- 0 804 693"/>
                <a:gd name="T67" fmla="*/ 804 h 1433"/>
                <a:gd name="T68" fmla="+- 0 7344 6685"/>
                <a:gd name="T69" fmla="*/ T68 w 668"/>
                <a:gd name="T70" fmla="+- 0 761 693"/>
                <a:gd name="T71" fmla="*/ 761 h 1433"/>
                <a:gd name="T72" fmla="+- 0 7320 6685"/>
                <a:gd name="T73" fmla="*/ T72 w 668"/>
                <a:gd name="T74" fmla="+- 0 726 693"/>
                <a:gd name="T75" fmla="*/ 726 h 1433"/>
                <a:gd name="T76" fmla="+- 0 7285 6685"/>
                <a:gd name="T77" fmla="*/ T76 w 668"/>
                <a:gd name="T78" fmla="+- 0 702 693"/>
                <a:gd name="T79" fmla="*/ 702 h 1433"/>
                <a:gd name="T80" fmla="+- 0 7241 6685"/>
                <a:gd name="T81" fmla="*/ T80 w 668"/>
                <a:gd name="T82" fmla="+- 0 693 693"/>
                <a:gd name="T83" fmla="*/ 693 h 14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433">
                  <a:moveTo>
                    <a:pt x="556" y="0"/>
                  </a:moveTo>
                  <a:lnTo>
                    <a:pt x="111" y="0"/>
                  </a:lnTo>
                  <a:lnTo>
                    <a:pt x="67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1"/>
                  </a:lnTo>
                  <a:lnTo>
                    <a:pt x="0" y="1321"/>
                  </a:lnTo>
                  <a:lnTo>
                    <a:pt x="8" y="1364"/>
                  </a:lnTo>
                  <a:lnTo>
                    <a:pt x="32" y="1400"/>
                  </a:lnTo>
                  <a:lnTo>
                    <a:pt x="67" y="1424"/>
                  </a:lnTo>
                  <a:lnTo>
                    <a:pt x="111" y="1432"/>
                  </a:lnTo>
                  <a:lnTo>
                    <a:pt x="556" y="1432"/>
                  </a:lnTo>
                  <a:lnTo>
                    <a:pt x="600" y="1424"/>
                  </a:lnTo>
                  <a:lnTo>
                    <a:pt x="635" y="1400"/>
                  </a:lnTo>
                  <a:lnTo>
                    <a:pt x="659" y="1364"/>
                  </a:lnTo>
                  <a:lnTo>
                    <a:pt x="668" y="1321"/>
                  </a:lnTo>
                  <a:lnTo>
                    <a:pt x="668" y="111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9" name="Freeform 1195">
              <a:extLst>
                <a:ext uri="{FF2B5EF4-FFF2-40B4-BE49-F238E27FC236}">
                  <a16:creationId xmlns:a16="http://schemas.microsoft.com/office/drawing/2014/main" id="{8FBFB5F3-114E-5E9E-345B-999930346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" y="2049"/>
              <a:ext cx="773" cy="77"/>
            </a:xfrm>
            <a:custGeom>
              <a:avLst/>
              <a:gdLst>
                <a:gd name="T0" fmla="+- 0 8573 8016"/>
                <a:gd name="T1" fmla="*/ T0 w 669"/>
                <a:gd name="T2" fmla="+- 0 487 487"/>
                <a:gd name="T3" fmla="*/ 487 h 1639"/>
                <a:gd name="T4" fmla="+- 0 8128 8016"/>
                <a:gd name="T5" fmla="*/ T4 w 669"/>
                <a:gd name="T6" fmla="+- 0 487 487"/>
                <a:gd name="T7" fmla="*/ 487 h 1639"/>
                <a:gd name="T8" fmla="+- 0 8084 8016"/>
                <a:gd name="T9" fmla="*/ T8 w 669"/>
                <a:gd name="T10" fmla="+- 0 496 487"/>
                <a:gd name="T11" fmla="*/ 496 h 1639"/>
                <a:gd name="T12" fmla="+- 0 8049 8016"/>
                <a:gd name="T13" fmla="*/ T12 w 669"/>
                <a:gd name="T14" fmla="+- 0 520 487"/>
                <a:gd name="T15" fmla="*/ 520 h 1639"/>
                <a:gd name="T16" fmla="+- 0 8025 8016"/>
                <a:gd name="T17" fmla="*/ T16 w 669"/>
                <a:gd name="T18" fmla="+- 0 555 487"/>
                <a:gd name="T19" fmla="*/ 555 h 1639"/>
                <a:gd name="T20" fmla="+- 0 8016 8016"/>
                <a:gd name="T21" fmla="*/ T20 w 669"/>
                <a:gd name="T22" fmla="+- 0 598 487"/>
                <a:gd name="T23" fmla="*/ 598 h 1639"/>
                <a:gd name="T24" fmla="+- 0 8016 8016"/>
                <a:gd name="T25" fmla="*/ T24 w 669"/>
                <a:gd name="T26" fmla="+- 0 2014 487"/>
                <a:gd name="T27" fmla="*/ 2014 h 1639"/>
                <a:gd name="T28" fmla="+- 0 8025 8016"/>
                <a:gd name="T29" fmla="*/ T28 w 669"/>
                <a:gd name="T30" fmla="+- 0 2057 487"/>
                <a:gd name="T31" fmla="*/ 2057 h 1639"/>
                <a:gd name="T32" fmla="+- 0 8049 8016"/>
                <a:gd name="T33" fmla="*/ T32 w 669"/>
                <a:gd name="T34" fmla="+- 0 2093 487"/>
                <a:gd name="T35" fmla="*/ 2093 h 1639"/>
                <a:gd name="T36" fmla="+- 0 8084 8016"/>
                <a:gd name="T37" fmla="*/ T36 w 669"/>
                <a:gd name="T38" fmla="+- 0 2117 487"/>
                <a:gd name="T39" fmla="*/ 2117 h 1639"/>
                <a:gd name="T40" fmla="+- 0 8128 8016"/>
                <a:gd name="T41" fmla="*/ T40 w 669"/>
                <a:gd name="T42" fmla="+- 0 2125 487"/>
                <a:gd name="T43" fmla="*/ 2125 h 1639"/>
                <a:gd name="T44" fmla="+- 0 8573 8016"/>
                <a:gd name="T45" fmla="*/ T44 w 669"/>
                <a:gd name="T46" fmla="+- 0 2125 487"/>
                <a:gd name="T47" fmla="*/ 2125 h 1639"/>
                <a:gd name="T48" fmla="+- 0 8616 8016"/>
                <a:gd name="T49" fmla="*/ T48 w 669"/>
                <a:gd name="T50" fmla="+- 0 2117 487"/>
                <a:gd name="T51" fmla="*/ 2117 h 1639"/>
                <a:gd name="T52" fmla="+- 0 8652 8016"/>
                <a:gd name="T53" fmla="*/ T52 w 669"/>
                <a:gd name="T54" fmla="+- 0 2093 487"/>
                <a:gd name="T55" fmla="*/ 2093 h 1639"/>
                <a:gd name="T56" fmla="+- 0 8676 8016"/>
                <a:gd name="T57" fmla="*/ T56 w 669"/>
                <a:gd name="T58" fmla="+- 0 2057 487"/>
                <a:gd name="T59" fmla="*/ 2057 h 1639"/>
                <a:gd name="T60" fmla="+- 0 8685 8016"/>
                <a:gd name="T61" fmla="*/ T60 w 669"/>
                <a:gd name="T62" fmla="+- 0 2014 487"/>
                <a:gd name="T63" fmla="*/ 2014 h 1639"/>
                <a:gd name="T64" fmla="+- 0 8685 8016"/>
                <a:gd name="T65" fmla="*/ T64 w 669"/>
                <a:gd name="T66" fmla="+- 0 598 487"/>
                <a:gd name="T67" fmla="*/ 598 h 1639"/>
                <a:gd name="T68" fmla="+- 0 8676 8016"/>
                <a:gd name="T69" fmla="*/ T68 w 669"/>
                <a:gd name="T70" fmla="+- 0 555 487"/>
                <a:gd name="T71" fmla="*/ 555 h 1639"/>
                <a:gd name="T72" fmla="+- 0 8652 8016"/>
                <a:gd name="T73" fmla="*/ T72 w 669"/>
                <a:gd name="T74" fmla="+- 0 520 487"/>
                <a:gd name="T75" fmla="*/ 520 h 1639"/>
                <a:gd name="T76" fmla="+- 0 8616 8016"/>
                <a:gd name="T77" fmla="*/ T76 w 669"/>
                <a:gd name="T78" fmla="+- 0 496 487"/>
                <a:gd name="T79" fmla="*/ 496 h 1639"/>
                <a:gd name="T80" fmla="+- 0 8573 8016"/>
                <a:gd name="T81" fmla="*/ T80 w 669"/>
                <a:gd name="T82" fmla="+- 0 487 487"/>
                <a:gd name="T83" fmla="*/ 487 h 16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639">
                  <a:moveTo>
                    <a:pt x="557" y="0"/>
                  </a:moveTo>
                  <a:lnTo>
                    <a:pt x="112" y="0"/>
                  </a:lnTo>
                  <a:lnTo>
                    <a:pt x="68" y="9"/>
                  </a:lnTo>
                  <a:lnTo>
                    <a:pt x="33" y="33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527"/>
                  </a:lnTo>
                  <a:lnTo>
                    <a:pt x="9" y="1570"/>
                  </a:lnTo>
                  <a:lnTo>
                    <a:pt x="33" y="1606"/>
                  </a:lnTo>
                  <a:lnTo>
                    <a:pt x="68" y="1630"/>
                  </a:lnTo>
                  <a:lnTo>
                    <a:pt x="112" y="1638"/>
                  </a:lnTo>
                  <a:lnTo>
                    <a:pt x="557" y="1638"/>
                  </a:lnTo>
                  <a:lnTo>
                    <a:pt x="600" y="1630"/>
                  </a:lnTo>
                  <a:lnTo>
                    <a:pt x="636" y="1606"/>
                  </a:lnTo>
                  <a:lnTo>
                    <a:pt x="660" y="1570"/>
                  </a:lnTo>
                  <a:lnTo>
                    <a:pt x="669" y="1527"/>
                  </a:lnTo>
                  <a:lnTo>
                    <a:pt x="669" y="111"/>
                  </a:lnTo>
                  <a:lnTo>
                    <a:pt x="660" y="68"/>
                  </a:lnTo>
                  <a:lnTo>
                    <a:pt x="636" y="33"/>
                  </a:lnTo>
                  <a:lnTo>
                    <a:pt x="600" y="9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Freeform 1193">
              <a:extLst>
                <a:ext uri="{FF2B5EF4-FFF2-40B4-BE49-F238E27FC236}">
                  <a16:creationId xmlns:a16="http://schemas.microsoft.com/office/drawing/2014/main" id="{59A060DE-4D59-4B8E-647D-31E6402A9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" y="2049"/>
              <a:ext cx="765" cy="83"/>
            </a:xfrm>
            <a:custGeom>
              <a:avLst/>
              <a:gdLst>
                <a:gd name="T0" fmla="+- 0 9905 9348"/>
                <a:gd name="T1" fmla="*/ T0 w 668"/>
                <a:gd name="T2" fmla="+- 0 274 274"/>
                <a:gd name="T3" fmla="*/ 274 h 1852"/>
                <a:gd name="T4" fmla="+- 0 9460 9348"/>
                <a:gd name="T5" fmla="*/ T4 w 668"/>
                <a:gd name="T6" fmla="+- 0 274 274"/>
                <a:gd name="T7" fmla="*/ 274 h 1852"/>
                <a:gd name="T8" fmla="+- 0 9416 9348"/>
                <a:gd name="T9" fmla="*/ T8 w 668"/>
                <a:gd name="T10" fmla="+- 0 282 274"/>
                <a:gd name="T11" fmla="*/ 282 h 1852"/>
                <a:gd name="T12" fmla="+- 0 9381 9348"/>
                <a:gd name="T13" fmla="*/ T12 w 668"/>
                <a:gd name="T14" fmla="+- 0 306 274"/>
                <a:gd name="T15" fmla="*/ 306 h 1852"/>
                <a:gd name="T16" fmla="+- 0 9357 9348"/>
                <a:gd name="T17" fmla="*/ T16 w 668"/>
                <a:gd name="T18" fmla="+- 0 342 274"/>
                <a:gd name="T19" fmla="*/ 342 h 1852"/>
                <a:gd name="T20" fmla="+- 0 9348 9348"/>
                <a:gd name="T21" fmla="*/ T20 w 668"/>
                <a:gd name="T22" fmla="+- 0 385 274"/>
                <a:gd name="T23" fmla="*/ 385 h 1852"/>
                <a:gd name="T24" fmla="+- 0 9348 9348"/>
                <a:gd name="T25" fmla="*/ T24 w 668"/>
                <a:gd name="T26" fmla="+- 0 2014 274"/>
                <a:gd name="T27" fmla="*/ 2014 h 1852"/>
                <a:gd name="T28" fmla="+- 0 9357 9348"/>
                <a:gd name="T29" fmla="*/ T28 w 668"/>
                <a:gd name="T30" fmla="+- 0 2057 274"/>
                <a:gd name="T31" fmla="*/ 2057 h 1852"/>
                <a:gd name="T32" fmla="+- 0 9381 9348"/>
                <a:gd name="T33" fmla="*/ T32 w 668"/>
                <a:gd name="T34" fmla="+- 0 2093 274"/>
                <a:gd name="T35" fmla="*/ 2093 h 1852"/>
                <a:gd name="T36" fmla="+- 0 9416 9348"/>
                <a:gd name="T37" fmla="*/ T36 w 668"/>
                <a:gd name="T38" fmla="+- 0 2117 274"/>
                <a:gd name="T39" fmla="*/ 2117 h 1852"/>
                <a:gd name="T40" fmla="+- 0 9460 9348"/>
                <a:gd name="T41" fmla="*/ T40 w 668"/>
                <a:gd name="T42" fmla="+- 0 2125 274"/>
                <a:gd name="T43" fmla="*/ 2125 h 1852"/>
                <a:gd name="T44" fmla="+- 0 9905 9348"/>
                <a:gd name="T45" fmla="*/ T44 w 668"/>
                <a:gd name="T46" fmla="+- 0 2125 274"/>
                <a:gd name="T47" fmla="*/ 2125 h 1852"/>
                <a:gd name="T48" fmla="+- 0 9948 9348"/>
                <a:gd name="T49" fmla="*/ T48 w 668"/>
                <a:gd name="T50" fmla="+- 0 2117 274"/>
                <a:gd name="T51" fmla="*/ 2117 h 1852"/>
                <a:gd name="T52" fmla="+- 0 9984 9348"/>
                <a:gd name="T53" fmla="*/ T52 w 668"/>
                <a:gd name="T54" fmla="+- 0 2093 274"/>
                <a:gd name="T55" fmla="*/ 2093 h 1852"/>
                <a:gd name="T56" fmla="+- 0 10008 9348"/>
                <a:gd name="T57" fmla="*/ T56 w 668"/>
                <a:gd name="T58" fmla="+- 0 2057 274"/>
                <a:gd name="T59" fmla="*/ 2057 h 1852"/>
                <a:gd name="T60" fmla="+- 0 10016 9348"/>
                <a:gd name="T61" fmla="*/ T60 w 668"/>
                <a:gd name="T62" fmla="+- 0 2014 274"/>
                <a:gd name="T63" fmla="*/ 2014 h 1852"/>
                <a:gd name="T64" fmla="+- 0 10016 9348"/>
                <a:gd name="T65" fmla="*/ T64 w 668"/>
                <a:gd name="T66" fmla="+- 0 385 274"/>
                <a:gd name="T67" fmla="*/ 385 h 1852"/>
                <a:gd name="T68" fmla="+- 0 10008 9348"/>
                <a:gd name="T69" fmla="*/ T68 w 668"/>
                <a:gd name="T70" fmla="+- 0 342 274"/>
                <a:gd name="T71" fmla="*/ 342 h 1852"/>
                <a:gd name="T72" fmla="+- 0 9984 9348"/>
                <a:gd name="T73" fmla="*/ T72 w 668"/>
                <a:gd name="T74" fmla="+- 0 306 274"/>
                <a:gd name="T75" fmla="*/ 306 h 1852"/>
                <a:gd name="T76" fmla="+- 0 9948 9348"/>
                <a:gd name="T77" fmla="*/ T76 w 668"/>
                <a:gd name="T78" fmla="+- 0 282 274"/>
                <a:gd name="T79" fmla="*/ 282 h 1852"/>
                <a:gd name="T80" fmla="+- 0 9905 9348"/>
                <a:gd name="T81" fmla="*/ T80 w 668"/>
                <a:gd name="T82" fmla="+- 0 274 274"/>
                <a:gd name="T83" fmla="*/ 274 h 18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852">
                  <a:moveTo>
                    <a:pt x="557" y="0"/>
                  </a:moveTo>
                  <a:lnTo>
                    <a:pt x="112" y="0"/>
                  </a:lnTo>
                  <a:lnTo>
                    <a:pt x="68" y="8"/>
                  </a:lnTo>
                  <a:lnTo>
                    <a:pt x="33" y="32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740"/>
                  </a:lnTo>
                  <a:lnTo>
                    <a:pt x="9" y="1783"/>
                  </a:lnTo>
                  <a:lnTo>
                    <a:pt x="33" y="1819"/>
                  </a:lnTo>
                  <a:lnTo>
                    <a:pt x="68" y="1843"/>
                  </a:lnTo>
                  <a:lnTo>
                    <a:pt x="112" y="1851"/>
                  </a:lnTo>
                  <a:lnTo>
                    <a:pt x="557" y="1851"/>
                  </a:lnTo>
                  <a:lnTo>
                    <a:pt x="600" y="1843"/>
                  </a:lnTo>
                  <a:lnTo>
                    <a:pt x="636" y="1819"/>
                  </a:lnTo>
                  <a:lnTo>
                    <a:pt x="660" y="1783"/>
                  </a:lnTo>
                  <a:lnTo>
                    <a:pt x="668" y="1740"/>
                  </a:lnTo>
                  <a:lnTo>
                    <a:pt x="668" y="111"/>
                  </a:lnTo>
                  <a:lnTo>
                    <a:pt x="660" y="68"/>
                  </a:lnTo>
                  <a:lnTo>
                    <a:pt x="636" y="32"/>
                  </a:lnTo>
                  <a:lnTo>
                    <a:pt x="600" y="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2" name="Line 1192">
              <a:extLst>
                <a:ext uri="{FF2B5EF4-FFF2-40B4-BE49-F238E27FC236}">
                  <a16:creationId xmlns:a16="http://schemas.microsoft.com/office/drawing/2014/main" id="{624E4689-165D-364C-F5B2-53F078F95A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210"/>
              <a:ext cx="101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1191">
              <a:extLst>
                <a:ext uri="{FF2B5EF4-FFF2-40B4-BE49-F238E27FC236}">
                  <a16:creationId xmlns:a16="http://schemas.microsoft.com/office/drawing/2014/main" id="{2EA632F1-D4CE-08E9-3562-B4778E444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" y="-329"/>
              <a:ext cx="2850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4295" marR="83820" algn="ctr">
                <a:spcBef>
                  <a:spcPts val="15"/>
                </a:spcBef>
                <a:spcAft>
                  <a:spcPts val="0"/>
                </a:spcAft>
              </a:pP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0,0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млн.</a:t>
              </a:r>
              <a:r>
                <a:rPr lang="ru-RU" sz="1600" b="1" spc="2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endPara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72390" marR="83820" algn="ctr">
                <a:lnSpc>
                  <a:spcPts val="1325"/>
                </a:lnSpc>
                <a:spcAft>
                  <a:spcPts val="0"/>
                </a:spcAft>
              </a:pPr>
              <a:r>
                <a:rPr lang="ru-RU" sz="1400" spc="-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Дефицит (профицит)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R="1143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400" spc="-3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бюджета городского округа</a:t>
              </a:r>
              <a:r>
                <a:rPr lang="ru-RU" sz="1400" spc="1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</a:t>
              </a:r>
              <a:r>
                <a:rPr lang="ru-RU" sz="1400" spc="5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</a:t>
              </a:r>
              <a:r>
                <a:rPr lang="ru-RU" sz="1400" spc="4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</a:p>
          </p:txBody>
        </p:sp>
        <p:sp>
          <p:nvSpPr>
            <p:cNvPr id="26" name="Text Box 1188">
              <a:extLst>
                <a:ext uri="{FF2B5EF4-FFF2-40B4-BE49-F238E27FC236}">
                  <a16:creationId xmlns:a16="http://schemas.microsoft.com/office/drawing/2014/main" id="{DA133C4C-6354-E8A9-A708-8F403475A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601"/>
              <a:ext cx="194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- 31,9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1187">
              <a:extLst>
                <a:ext uri="{FF2B5EF4-FFF2-40B4-BE49-F238E27FC236}">
                  <a16:creationId xmlns:a16="http://schemas.microsoft.com/office/drawing/2014/main" id="{81A65EC4-CB9E-6E4A-C110-73CED6B6C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" y="1532"/>
              <a:ext cx="140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0,0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1187">
            <a:extLst>
              <a:ext uri="{FF2B5EF4-FFF2-40B4-BE49-F238E27FC236}">
                <a16:creationId xmlns:a16="http://schemas.microsoft.com/office/drawing/2014/main" id="{B417FD6E-797C-0912-C9BE-3278D56E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7848600"/>
            <a:ext cx="609600" cy="3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0,0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187">
            <a:extLst>
              <a:ext uri="{FF2B5EF4-FFF2-40B4-BE49-F238E27FC236}">
                <a16:creationId xmlns:a16="http://schemas.microsoft.com/office/drawing/2014/main" id="{233A4AE7-DAC9-297C-6F35-26DDA6CAA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848600"/>
            <a:ext cx="889000" cy="3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0,0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1183">
            <a:extLst>
              <a:ext uri="{FF2B5EF4-FFF2-40B4-BE49-F238E27FC236}">
                <a16:creationId xmlns:a16="http://schemas.microsoft.com/office/drawing/2014/main" id="{EC4266AE-56F7-DA8F-1E79-E3333A8D973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8610600"/>
            <a:ext cx="2169795" cy="127000"/>
            <a:chOff x="0" y="0"/>
            <a:chExt cx="3417" cy="200"/>
          </a:xfrm>
        </p:grpSpPr>
        <p:sp>
          <p:nvSpPr>
            <p:cNvPr id="32" name="Freeform 1184">
              <a:extLst>
                <a:ext uri="{FF2B5EF4-FFF2-40B4-BE49-F238E27FC236}">
                  <a16:creationId xmlns:a16="http://schemas.microsoft.com/office/drawing/2014/main" id="{B9B9284F-7F96-9AA8-C621-3C6B6779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3402" cy="185"/>
            </a:xfrm>
            <a:custGeom>
              <a:avLst/>
              <a:gdLst>
                <a:gd name="T0" fmla="+- 0 3409 8"/>
                <a:gd name="T1" fmla="*/ T0 w 3402"/>
                <a:gd name="T2" fmla="+- 0 8 8"/>
                <a:gd name="T3" fmla="*/ 8 h 185"/>
                <a:gd name="T4" fmla="+- 0 3408 8"/>
                <a:gd name="T5" fmla="*/ T4 w 3402"/>
                <a:gd name="T6" fmla="+- 0 79 8"/>
                <a:gd name="T7" fmla="*/ 79 h 185"/>
                <a:gd name="T8" fmla="+- 0 3405 8"/>
                <a:gd name="T9" fmla="*/ T8 w 3402"/>
                <a:gd name="T10" fmla="+- 0 138 8"/>
                <a:gd name="T11" fmla="*/ 138 h 185"/>
                <a:gd name="T12" fmla="+- 0 3400 8"/>
                <a:gd name="T13" fmla="*/ T12 w 3402"/>
                <a:gd name="T14" fmla="+- 0 178 8"/>
                <a:gd name="T15" fmla="*/ 178 h 185"/>
                <a:gd name="T16" fmla="+- 0 3394 8"/>
                <a:gd name="T17" fmla="*/ T16 w 3402"/>
                <a:gd name="T18" fmla="+- 0 192 8"/>
                <a:gd name="T19" fmla="*/ 192 h 185"/>
                <a:gd name="T20" fmla="+- 0 23 8"/>
                <a:gd name="T21" fmla="*/ T20 w 3402"/>
                <a:gd name="T22" fmla="+- 0 192 8"/>
                <a:gd name="T23" fmla="*/ 192 h 185"/>
                <a:gd name="T24" fmla="+- 0 17 8"/>
                <a:gd name="T25" fmla="*/ T24 w 3402"/>
                <a:gd name="T26" fmla="+- 0 178 8"/>
                <a:gd name="T27" fmla="*/ 178 h 185"/>
                <a:gd name="T28" fmla="+- 0 12 8"/>
                <a:gd name="T29" fmla="*/ T28 w 3402"/>
                <a:gd name="T30" fmla="+- 0 138 8"/>
                <a:gd name="T31" fmla="*/ 138 h 185"/>
                <a:gd name="T32" fmla="+- 0 9 8"/>
                <a:gd name="T33" fmla="*/ T32 w 3402"/>
                <a:gd name="T34" fmla="+- 0 79 8"/>
                <a:gd name="T35" fmla="*/ 79 h 185"/>
                <a:gd name="T36" fmla="+- 0 8 8"/>
                <a:gd name="T37" fmla="*/ T36 w 3402"/>
                <a:gd name="T38" fmla="+- 0 8 8"/>
                <a:gd name="T39" fmla="*/ 8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02" h="185">
                  <a:moveTo>
                    <a:pt x="3401" y="0"/>
                  </a:moveTo>
                  <a:lnTo>
                    <a:pt x="3400" y="71"/>
                  </a:lnTo>
                  <a:lnTo>
                    <a:pt x="3397" y="130"/>
                  </a:lnTo>
                  <a:lnTo>
                    <a:pt x="3392" y="170"/>
                  </a:lnTo>
                  <a:lnTo>
                    <a:pt x="3386" y="184"/>
                  </a:lnTo>
                  <a:lnTo>
                    <a:pt x="15" y="184"/>
                  </a:lnTo>
                  <a:lnTo>
                    <a:pt x="9" y="170"/>
                  </a:lnTo>
                  <a:lnTo>
                    <a:pt x="4" y="130"/>
                  </a:lnTo>
                  <a:lnTo>
                    <a:pt x="1" y="7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3" name="Rectangle 66">
            <a:extLst>
              <a:ext uri="{FF2B5EF4-FFF2-40B4-BE49-F238E27FC236}">
                <a16:creationId xmlns:a16="http://schemas.microsoft.com/office/drawing/2014/main" id="{470411BE-2E4B-CA42-EF93-A1860525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8686800"/>
            <a:ext cx="8254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endParaRPr kumimoji="0" lang="ru-RU" altLang="ru-RU" sz="1400" b="0" i="0" u="none" strike="noStrike" cap="none" normalizeH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73D5448-8489-E33D-EBA8-F51CB898D2CE}"/>
              </a:ext>
            </a:extLst>
          </p:cNvPr>
          <p:cNvSpPr/>
          <p:nvPr/>
        </p:nvSpPr>
        <p:spPr>
          <a:xfrm>
            <a:off x="2667000" y="8305800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2023*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D5AA445-6CCE-FBED-68D9-CBBE1FEC49AE}"/>
              </a:ext>
            </a:extLst>
          </p:cNvPr>
          <p:cNvSpPr/>
          <p:nvPr/>
        </p:nvSpPr>
        <p:spPr>
          <a:xfrm>
            <a:off x="3505200" y="8305800"/>
            <a:ext cx="99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2024**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58D12B1-AE6C-433E-ADFE-E0ABDCE91C20}"/>
              </a:ext>
            </a:extLst>
          </p:cNvPr>
          <p:cNvSpPr/>
          <p:nvPr/>
        </p:nvSpPr>
        <p:spPr>
          <a:xfrm>
            <a:off x="4343400" y="8305800"/>
            <a:ext cx="77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B27AFA2-69A5-6ECF-CD2A-03C2F9F5A7B8}"/>
              </a:ext>
            </a:extLst>
          </p:cNvPr>
          <p:cNvSpPr/>
          <p:nvPr/>
        </p:nvSpPr>
        <p:spPr>
          <a:xfrm>
            <a:off x="5181600" y="8305800"/>
            <a:ext cx="87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E117622-9B1A-CDD2-650B-FA7650BB56FE}"/>
              </a:ext>
            </a:extLst>
          </p:cNvPr>
          <p:cNvSpPr/>
          <p:nvPr/>
        </p:nvSpPr>
        <p:spPr>
          <a:xfrm>
            <a:off x="6054220" y="8305800"/>
            <a:ext cx="765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187">
            <a:extLst>
              <a:ext uri="{FF2B5EF4-FFF2-40B4-BE49-F238E27FC236}">
                <a16:creationId xmlns:a16="http://schemas.microsoft.com/office/drawing/2014/main" id="{1DA4B029-336A-1EFB-D8B9-CD2E4590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7848600"/>
            <a:ext cx="889000" cy="3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0,0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56C426-79CE-B252-BEE9-B5F2B0BEAC3B}"/>
              </a:ext>
            </a:extLst>
          </p:cNvPr>
          <p:cNvSpPr/>
          <p:nvPr/>
        </p:nvSpPr>
        <p:spPr>
          <a:xfrm>
            <a:off x="-190744" y="8617244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**Первоначальный план 2024г.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6"/>
          <p:cNvSpPr>
            <a:spLocks noChangeArrowheads="1"/>
          </p:cNvSpPr>
          <p:nvPr/>
        </p:nvSpPr>
        <p:spPr bwMode="auto">
          <a:xfrm>
            <a:off x="1066800" y="914400"/>
            <a:ext cx="5486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Расходы на оплату труда рассчитаны: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фонд заработной платы «указных» категорий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работников на 2025 год рассчитан с учетом прогноза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среднемесячного дохода от трудовой деятельности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за 2024 год и изменением списочной численности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фонд заработной платы «прочих» категорий 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работников рассчитан с учетом индексации с 1 октября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    2024 года на 7,2 % и с 1 января 2025  года на 4,5 %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потребности на доведение заработной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платы отдельных категорий работников до минимального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оплаты труда 22 440 рубля;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0752" y="151808"/>
            <a:ext cx="64568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ОСОБЕННОСТИ ФОРМИРОВАНИЯ  БЮДЖЕТА ГОРОДСКОГО </a:t>
            </a:r>
            <a:r>
              <a:rPr lang="en-US" b="1" spc="-1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</a:t>
            </a:r>
            <a:r>
              <a:rPr lang="ru-RU" b="1" spc="-1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 </a:t>
            </a:r>
            <a:r>
              <a:rPr b="1" spc="-114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</a:t>
            </a:r>
            <a:r>
              <a:rPr b="1" spc="-434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b="1" spc="-1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РАСХОДАМ</a:t>
            </a:r>
            <a:endParaRPr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6743" y="75349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Rectangle 85"/>
          <p:cNvSpPr>
            <a:spLocks noChangeArrowheads="1"/>
          </p:cNvSpPr>
          <p:nvPr/>
        </p:nvSpPr>
        <p:spPr bwMode="auto">
          <a:xfrm>
            <a:off x="1066799" y="1469395"/>
            <a:ext cx="602051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90"/>
          <p:cNvSpPr>
            <a:spLocks noChangeArrowheads="1"/>
          </p:cNvSpPr>
          <p:nvPr/>
        </p:nvSpPr>
        <p:spPr bwMode="auto">
          <a:xfrm>
            <a:off x="-320616" y="11669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angle 91"/>
          <p:cNvSpPr>
            <a:spLocks noChangeArrowheads="1"/>
          </p:cNvSpPr>
          <p:nvPr/>
        </p:nvSpPr>
        <p:spPr bwMode="auto">
          <a:xfrm>
            <a:off x="1066800" y="3733800"/>
            <a:ext cx="5715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Расходы на оплату коммунальных услуг и аренду помещений на 2025 год</a:t>
            </a:r>
            <a:r>
              <a:rPr lang="en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 рассчитаны от уровня первоначального</a:t>
            </a: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 </a:t>
            </a:r>
            <a:r>
              <a:rPr lang="en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бюджета 202</a:t>
            </a: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4</a:t>
            </a:r>
            <a:r>
              <a:rPr lang="en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 года, с учетом </a:t>
            </a: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индексации на прогнозируемый среднегодовой индекс роста потребительских цен – 4,5 %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Rectangle 96"/>
          <p:cNvSpPr>
            <a:spLocks noChangeArrowheads="1"/>
          </p:cNvSpPr>
          <p:nvPr/>
        </p:nvSpPr>
        <p:spPr bwMode="auto">
          <a:xfrm>
            <a:off x="1066800" y="4953000"/>
            <a:ext cx="551010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прогнозного плана   капитального строительства по городскому округу Семеновский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98"/>
          <p:cNvSpPr>
            <a:spLocks noChangeArrowheads="1"/>
          </p:cNvSpPr>
          <p:nvPr/>
        </p:nvSpPr>
        <p:spPr bwMode="auto">
          <a:xfrm>
            <a:off x="1066800" y="4800600"/>
            <a:ext cx="54618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на реализацию проекта инициативного бюджетирования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«Вам решать!»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Freeform 1029"/>
          <p:cNvSpPr>
            <a:spLocks/>
          </p:cNvSpPr>
          <p:nvPr/>
        </p:nvSpPr>
        <p:spPr bwMode="auto">
          <a:xfrm>
            <a:off x="268748" y="606310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4" name="Freeform 962"/>
          <p:cNvSpPr>
            <a:spLocks/>
          </p:cNvSpPr>
          <p:nvPr/>
        </p:nvSpPr>
        <p:spPr bwMode="auto">
          <a:xfrm>
            <a:off x="939157" y="8612153"/>
            <a:ext cx="288290" cy="72390"/>
          </a:xfrm>
          <a:custGeom>
            <a:avLst/>
            <a:gdLst>
              <a:gd name="T0" fmla="+- 0 4128 3682"/>
              <a:gd name="T1" fmla="*/ T0 w 454"/>
              <a:gd name="T2" fmla="+- 0 130 130"/>
              <a:gd name="T3" fmla="*/ 130 h 114"/>
              <a:gd name="T4" fmla="+- 0 3691 3682"/>
              <a:gd name="T5" fmla="*/ T4 w 454"/>
              <a:gd name="T6" fmla="+- 0 130 130"/>
              <a:gd name="T7" fmla="*/ 130 h 114"/>
              <a:gd name="T8" fmla="+- 0 3682 3682"/>
              <a:gd name="T9" fmla="*/ T8 w 454"/>
              <a:gd name="T10" fmla="+- 0 138 130"/>
              <a:gd name="T11" fmla="*/ 138 h 114"/>
              <a:gd name="T12" fmla="+- 0 3682 3682"/>
              <a:gd name="T13" fmla="*/ T12 w 454"/>
              <a:gd name="T14" fmla="+- 0 149 130"/>
              <a:gd name="T15" fmla="*/ 149 h 114"/>
              <a:gd name="T16" fmla="+- 0 3682 3682"/>
              <a:gd name="T17" fmla="*/ T16 w 454"/>
              <a:gd name="T18" fmla="+- 0 235 130"/>
              <a:gd name="T19" fmla="*/ 235 h 114"/>
              <a:gd name="T20" fmla="+- 0 3691 3682"/>
              <a:gd name="T21" fmla="*/ T20 w 454"/>
              <a:gd name="T22" fmla="+- 0 243 130"/>
              <a:gd name="T23" fmla="*/ 243 h 114"/>
              <a:gd name="T24" fmla="+- 0 4128 3682"/>
              <a:gd name="T25" fmla="*/ T24 w 454"/>
              <a:gd name="T26" fmla="+- 0 243 130"/>
              <a:gd name="T27" fmla="*/ 243 h 114"/>
              <a:gd name="T28" fmla="+- 0 4136 3682"/>
              <a:gd name="T29" fmla="*/ T28 w 454"/>
              <a:gd name="T30" fmla="+- 0 235 130"/>
              <a:gd name="T31" fmla="*/ 235 h 114"/>
              <a:gd name="T32" fmla="+- 0 4136 3682"/>
              <a:gd name="T33" fmla="*/ T32 w 454"/>
              <a:gd name="T34" fmla="+- 0 138 130"/>
              <a:gd name="T35" fmla="*/ 138 h 114"/>
              <a:gd name="T36" fmla="+- 0 4128 3682"/>
              <a:gd name="T37" fmla="*/ T36 w 454"/>
              <a:gd name="T38" fmla="+- 0 130 130"/>
              <a:gd name="T39" fmla="*/ 13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6" y="0"/>
                </a:moveTo>
                <a:lnTo>
                  <a:pt x="9" y="0"/>
                </a:lnTo>
                <a:lnTo>
                  <a:pt x="0" y="8"/>
                </a:lnTo>
                <a:lnTo>
                  <a:pt x="0" y="19"/>
                </a:lnTo>
                <a:lnTo>
                  <a:pt x="0" y="105"/>
                </a:lnTo>
                <a:lnTo>
                  <a:pt x="9" y="113"/>
                </a:lnTo>
                <a:lnTo>
                  <a:pt x="446" y="113"/>
                </a:lnTo>
                <a:lnTo>
                  <a:pt x="454" y="105"/>
                </a:lnTo>
                <a:lnTo>
                  <a:pt x="454" y="8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5" name="Freeform 963"/>
          <p:cNvSpPr>
            <a:spLocks/>
          </p:cNvSpPr>
          <p:nvPr/>
        </p:nvSpPr>
        <p:spPr bwMode="auto">
          <a:xfrm>
            <a:off x="2665845" y="8612153"/>
            <a:ext cx="288290" cy="72390"/>
          </a:xfrm>
          <a:custGeom>
            <a:avLst/>
            <a:gdLst>
              <a:gd name="T0" fmla="+- 0 1196 751"/>
              <a:gd name="T1" fmla="*/ T0 w 454"/>
              <a:gd name="T2" fmla="+- 0 140 140"/>
              <a:gd name="T3" fmla="*/ 140 h 114"/>
              <a:gd name="T4" fmla="+- 0 759 751"/>
              <a:gd name="T5" fmla="*/ T4 w 454"/>
              <a:gd name="T6" fmla="+- 0 140 140"/>
              <a:gd name="T7" fmla="*/ 140 h 114"/>
              <a:gd name="T8" fmla="+- 0 751 751"/>
              <a:gd name="T9" fmla="*/ T8 w 454"/>
              <a:gd name="T10" fmla="+- 0 149 140"/>
              <a:gd name="T11" fmla="*/ 149 h 114"/>
              <a:gd name="T12" fmla="+- 0 751 751"/>
              <a:gd name="T13" fmla="*/ T12 w 454"/>
              <a:gd name="T14" fmla="+- 0 159 140"/>
              <a:gd name="T15" fmla="*/ 159 h 114"/>
              <a:gd name="T16" fmla="+- 0 751 751"/>
              <a:gd name="T17" fmla="*/ T16 w 454"/>
              <a:gd name="T18" fmla="+- 0 245 140"/>
              <a:gd name="T19" fmla="*/ 245 h 114"/>
              <a:gd name="T20" fmla="+- 0 759 751"/>
              <a:gd name="T21" fmla="*/ T20 w 454"/>
              <a:gd name="T22" fmla="+- 0 254 140"/>
              <a:gd name="T23" fmla="*/ 254 h 114"/>
              <a:gd name="T24" fmla="+- 0 1196 751"/>
              <a:gd name="T25" fmla="*/ T24 w 454"/>
              <a:gd name="T26" fmla="+- 0 254 140"/>
              <a:gd name="T27" fmla="*/ 254 h 114"/>
              <a:gd name="T28" fmla="+- 0 1204 751"/>
              <a:gd name="T29" fmla="*/ T28 w 454"/>
              <a:gd name="T30" fmla="+- 0 245 140"/>
              <a:gd name="T31" fmla="*/ 245 h 114"/>
              <a:gd name="T32" fmla="+- 0 1204 751"/>
              <a:gd name="T33" fmla="*/ T32 w 454"/>
              <a:gd name="T34" fmla="+- 0 149 140"/>
              <a:gd name="T35" fmla="*/ 149 h 114"/>
              <a:gd name="T36" fmla="+- 0 1196 751"/>
              <a:gd name="T37" fmla="*/ T36 w 454"/>
              <a:gd name="T38" fmla="+- 0 140 140"/>
              <a:gd name="T39" fmla="*/ 14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5" y="0"/>
                </a:moveTo>
                <a:lnTo>
                  <a:pt x="8" y="0"/>
                </a:lnTo>
                <a:lnTo>
                  <a:pt x="0" y="9"/>
                </a:lnTo>
                <a:lnTo>
                  <a:pt x="0" y="19"/>
                </a:lnTo>
                <a:lnTo>
                  <a:pt x="0" y="105"/>
                </a:lnTo>
                <a:lnTo>
                  <a:pt x="8" y="114"/>
                </a:lnTo>
                <a:lnTo>
                  <a:pt x="445" y="114"/>
                </a:lnTo>
                <a:lnTo>
                  <a:pt x="453" y="105"/>
                </a:lnTo>
                <a:lnTo>
                  <a:pt x="453" y="9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28735966"/>
              </p:ext>
            </p:extLst>
          </p:nvPr>
        </p:nvGraphicFramePr>
        <p:xfrm>
          <a:off x="-30229" y="6695657"/>
          <a:ext cx="2515353" cy="179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98809" y="8137018"/>
            <a:ext cx="83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200" y="6553200"/>
            <a:ext cx="114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10%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775954696"/>
              </p:ext>
            </p:extLst>
          </p:nvPr>
        </p:nvGraphicFramePr>
        <p:xfrm>
          <a:off x="2010814" y="6738420"/>
          <a:ext cx="2667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71800" y="6553200"/>
            <a:ext cx="77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6%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8739" y="8187944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94</a:t>
            </a:r>
            <a:r>
              <a:rPr lang="ru-RU" dirty="0"/>
              <a:t>%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102285360"/>
              </p:ext>
            </p:extLst>
          </p:nvPr>
        </p:nvGraphicFramePr>
        <p:xfrm>
          <a:off x="4347770" y="6703328"/>
          <a:ext cx="2510230" cy="186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105400" y="6553200"/>
            <a:ext cx="77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38470" y="8175302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91</a:t>
            </a:r>
            <a:r>
              <a:rPr lang="ru-RU" dirty="0"/>
              <a:t>%</a:t>
            </a:r>
          </a:p>
        </p:txBody>
      </p:sp>
      <p:sp>
        <p:nvSpPr>
          <p:cNvPr id="38" name="Freeform 963"/>
          <p:cNvSpPr>
            <a:spLocks/>
          </p:cNvSpPr>
          <p:nvPr/>
        </p:nvSpPr>
        <p:spPr bwMode="auto">
          <a:xfrm>
            <a:off x="4606812" y="8607200"/>
            <a:ext cx="324813" cy="55058"/>
          </a:xfrm>
          <a:custGeom>
            <a:avLst/>
            <a:gdLst>
              <a:gd name="T0" fmla="+- 0 1196 751"/>
              <a:gd name="T1" fmla="*/ T0 w 454"/>
              <a:gd name="T2" fmla="+- 0 140 140"/>
              <a:gd name="T3" fmla="*/ 140 h 114"/>
              <a:gd name="T4" fmla="+- 0 759 751"/>
              <a:gd name="T5" fmla="*/ T4 w 454"/>
              <a:gd name="T6" fmla="+- 0 140 140"/>
              <a:gd name="T7" fmla="*/ 140 h 114"/>
              <a:gd name="T8" fmla="+- 0 751 751"/>
              <a:gd name="T9" fmla="*/ T8 w 454"/>
              <a:gd name="T10" fmla="+- 0 149 140"/>
              <a:gd name="T11" fmla="*/ 149 h 114"/>
              <a:gd name="T12" fmla="+- 0 751 751"/>
              <a:gd name="T13" fmla="*/ T12 w 454"/>
              <a:gd name="T14" fmla="+- 0 159 140"/>
              <a:gd name="T15" fmla="*/ 159 h 114"/>
              <a:gd name="T16" fmla="+- 0 751 751"/>
              <a:gd name="T17" fmla="*/ T16 w 454"/>
              <a:gd name="T18" fmla="+- 0 245 140"/>
              <a:gd name="T19" fmla="*/ 245 h 114"/>
              <a:gd name="T20" fmla="+- 0 759 751"/>
              <a:gd name="T21" fmla="*/ T20 w 454"/>
              <a:gd name="T22" fmla="+- 0 254 140"/>
              <a:gd name="T23" fmla="*/ 254 h 114"/>
              <a:gd name="T24" fmla="+- 0 1196 751"/>
              <a:gd name="T25" fmla="*/ T24 w 454"/>
              <a:gd name="T26" fmla="+- 0 254 140"/>
              <a:gd name="T27" fmla="*/ 254 h 114"/>
              <a:gd name="T28" fmla="+- 0 1204 751"/>
              <a:gd name="T29" fmla="*/ T28 w 454"/>
              <a:gd name="T30" fmla="+- 0 245 140"/>
              <a:gd name="T31" fmla="*/ 245 h 114"/>
              <a:gd name="T32" fmla="+- 0 1204 751"/>
              <a:gd name="T33" fmla="*/ T32 w 454"/>
              <a:gd name="T34" fmla="+- 0 149 140"/>
              <a:gd name="T35" fmla="*/ 149 h 114"/>
              <a:gd name="T36" fmla="+- 0 1196 751"/>
              <a:gd name="T37" fmla="*/ T36 w 454"/>
              <a:gd name="T38" fmla="+- 0 140 140"/>
              <a:gd name="T39" fmla="*/ 14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5" y="0"/>
                </a:moveTo>
                <a:lnTo>
                  <a:pt x="8" y="0"/>
                </a:lnTo>
                <a:lnTo>
                  <a:pt x="0" y="9"/>
                </a:lnTo>
                <a:lnTo>
                  <a:pt x="0" y="19"/>
                </a:lnTo>
                <a:lnTo>
                  <a:pt x="0" y="105"/>
                </a:lnTo>
                <a:lnTo>
                  <a:pt x="8" y="114"/>
                </a:lnTo>
                <a:lnTo>
                  <a:pt x="445" y="114"/>
                </a:lnTo>
                <a:lnTo>
                  <a:pt x="453" y="105"/>
                </a:lnTo>
                <a:lnTo>
                  <a:pt x="453" y="9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88832" y="6070620"/>
            <a:ext cx="596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ИНФОРМАЦИЯ О РЕАЛИЗАЦИИ НАЦИОНАЛЬНЫХ ПРОЕКТОВ в  2025-2027 ГОДАХ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4EC963-6B87-4A80-9712-B396BF529F39}"/>
              </a:ext>
            </a:extLst>
          </p:cNvPr>
          <p:cNvSpPr/>
          <p:nvPr/>
        </p:nvSpPr>
        <p:spPr>
          <a:xfrm>
            <a:off x="304799" y="8686801"/>
            <a:ext cx="190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Федеральный</a:t>
            </a:r>
            <a:r>
              <a:rPr lang="ru-RU" sz="1400" spc="2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B4DC437-15A7-4C52-AAAC-71108CD41CDF}"/>
              </a:ext>
            </a:extLst>
          </p:cNvPr>
          <p:cNvSpPr/>
          <p:nvPr/>
        </p:nvSpPr>
        <p:spPr>
          <a:xfrm>
            <a:off x="2411980" y="8730582"/>
            <a:ext cx="1692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Областной </a:t>
            </a:r>
            <a:r>
              <a:rPr lang="ru-RU" sz="1400" spc="2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70C6128-4399-4077-AD0A-55857F5212F7}"/>
              </a:ext>
            </a:extLst>
          </p:cNvPr>
          <p:cNvSpPr/>
          <p:nvPr/>
        </p:nvSpPr>
        <p:spPr>
          <a:xfrm>
            <a:off x="4228744" y="8712182"/>
            <a:ext cx="2212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 городского округа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47;p32">
            <a:extLst>
              <a:ext uri="{FF2B5EF4-FFF2-40B4-BE49-F238E27FC236}">
                <a16:creationId xmlns:a16="http://schemas.microsoft.com/office/drawing/2014/main" id="{FDB0DF88-E6D2-7C74-D35F-4943F097E994}"/>
              </a:ext>
            </a:extLst>
          </p:cNvPr>
          <p:cNvSpPr/>
          <p:nvPr/>
        </p:nvSpPr>
        <p:spPr>
          <a:xfrm>
            <a:off x="392257" y="867633"/>
            <a:ext cx="546900" cy="546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" name="Google Shape;246;p32">
            <a:extLst>
              <a:ext uri="{FF2B5EF4-FFF2-40B4-BE49-F238E27FC236}">
                <a16:creationId xmlns:a16="http://schemas.microsoft.com/office/drawing/2014/main" id="{DA15FEB2-A664-2D68-F766-CD198705E922}"/>
              </a:ext>
            </a:extLst>
          </p:cNvPr>
          <p:cNvCxnSpPr>
            <a:cxnSpLocks/>
          </p:cNvCxnSpPr>
          <p:nvPr/>
        </p:nvCxnSpPr>
        <p:spPr>
          <a:xfrm>
            <a:off x="665707" y="1414533"/>
            <a:ext cx="0" cy="430046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249;p32">
            <a:extLst>
              <a:ext uri="{FF2B5EF4-FFF2-40B4-BE49-F238E27FC236}">
                <a16:creationId xmlns:a16="http://schemas.microsoft.com/office/drawing/2014/main" id="{40188C25-917C-361D-F61C-49E261240A24}"/>
              </a:ext>
            </a:extLst>
          </p:cNvPr>
          <p:cNvSpPr/>
          <p:nvPr/>
        </p:nvSpPr>
        <p:spPr>
          <a:xfrm>
            <a:off x="381000" y="4114800"/>
            <a:ext cx="546900" cy="5469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8" name="Google Shape;249;p32">
            <a:extLst>
              <a:ext uri="{FF2B5EF4-FFF2-40B4-BE49-F238E27FC236}">
                <a16:creationId xmlns:a16="http://schemas.microsoft.com/office/drawing/2014/main" id="{414D971C-E3CF-F03D-D40B-402A5EFD80CF}"/>
              </a:ext>
            </a:extLst>
          </p:cNvPr>
          <p:cNvSpPr/>
          <p:nvPr/>
        </p:nvSpPr>
        <p:spPr>
          <a:xfrm>
            <a:off x="381000" y="4876800"/>
            <a:ext cx="546900" cy="546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9" name="Google Shape;249;p32">
            <a:extLst>
              <a:ext uri="{FF2B5EF4-FFF2-40B4-BE49-F238E27FC236}">
                <a16:creationId xmlns:a16="http://schemas.microsoft.com/office/drawing/2014/main" id="{4765FFA1-BDAE-10E0-AD8D-6ED288D89208}"/>
              </a:ext>
            </a:extLst>
          </p:cNvPr>
          <p:cNvSpPr/>
          <p:nvPr/>
        </p:nvSpPr>
        <p:spPr>
          <a:xfrm>
            <a:off x="381000" y="5486400"/>
            <a:ext cx="546900" cy="5469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76A6D6-EDC0-421F-A87A-F23E12FF5E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26</a:t>
            </a:fld>
            <a:endParaRPr lang="ru-RU" spc="-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BE28C-231C-66C9-CC5A-744055389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F771A7-B376-43F9-D171-0D783719B2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27</a:t>
            </a:fld>
            <a:endParaRPr lang="ru-RU" spc="-1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1B6F9F6-3164-9ABE-24BF-0AC30D7D2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94078"/>
              </p:ext>
            </p:extLst>
          </p:nvPr>
        </p:nvGraphicFramePr>
        <p:xfrm>
          <a:off x="0" y="0"/>
          <a:ext cx="6858003" cy="914400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538269393"/>
                    </a:ext>
                  </a:extLst>
                </a:gridCol>
                <a:gridCol w="410672">
                  <a:extLst>
                    <a:ext uri="{9D8B030D-6E8A-4147-A177-3AD203B41FA5}">
                      <a16:colId xmlns:a16="http://schemas.microsoft.com/office/drawing/2014/main" val="1115744108"/>
                    </a:ext>
                  </a:extLst>
                </a:gridCol>
                <a:gridCol w="495637">
                  <a:extLst>
                    <a:ext uri="{9D8B030D-6E8A-4147-A177-3AD203B41FA5}">
                      <a16:colId xmlns:a16="http://schemas.microsoft.com/office/drawing/2014/main" val="17329412"/>
                    </a:ext>
                  </a:extLst>
                </a:gridCol>
                <a:gridCol w="495637">
                  <a:extLst>
                    <a:ext uri="{9D8B030D-6E8A-4147-A177-3AD203B41FA5}">
                      <a16:colId xmlns:a16="http://schemas.microsoft.com/office/drawing/2014/main" val="3816022359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1388889142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3124276970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2386970958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450220302"/>
                    </a:ext>
                  </a:extLst>
                </a:gridCol>
                <a:gridCol w="495637">
                  <a:extLst>
                    <a:ext uri="{9D8B030D-6E8A-4147-A177-3AD203B41FA5}">
                      <a16:colId xmlns:a16="http://schemas.microsoft.com/office/drawing/2014/main" val="2229555530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3226328651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762381575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3147669484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407575"/>
                    </a:ext>
                  </a:extLst>
                </a:gridCol>
              </a:tblGrid>
              <a:tr h="4312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национального проекта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2027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155698"/>
                  </a:ext>
                </a:extLst>
              </a:tr>
              <a:tr h="536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ФБ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           ОБ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Бюджет</a:t>
                      </a:r>
                    </a:p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ФБ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средства            ОБ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Бюджет</a:t>
                      </a:r>
                    </a:p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ФБ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           ОБ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Бюджет 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extLst>
                  <a:ext uri="{0D108BD9-81ED-4DB2-BD59-A6C34878D82A}">
                    <a16:rowId xmlns:a16="http://schemas.microsoft.com/office/drawing/2014/main" val="1066924123"/>
                  </a:ext>
                </a:extLst>
              </a:tr>
              <a:tr h="30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Образование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3192721281"/>
                  </a:ext>
                </a:extLst>
              </a:tr>
              <a:tr h="17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в том числе: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30022"/>
                  </a:ext>
                </a:extLst>
              </a:tr>
              <a:tr h="1082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Федеральный проект "Патриотическое воспитание граждан Российской Федерации"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959403877"/>
                  </a:ext>
                </a:extLst>
              </a:tr>
              <a:tr h="2627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Расходы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3274798443"/>
                  </a:ext>
                </a:extLst>
              </a:tr>
              <a:tr h="622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Региональный проект «Современная школа»: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1251874915"/>
                  </a:ext>
                </a:extLst>
              </a:tr>
              <a:tr h="1082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- создание Центров образования цифрового и гуманитарного профилей «Точка роста»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2001980253"/>
                  </a:ext>
                </a:extLst>
              </a:tr>
              <a:tr h="469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Жилье и городская среда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39,90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168,70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23,40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21,30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4003342473"/>
                  </a:ext>
                </a:extLst>
              </a:tr>
              <a:tr h="1561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Федеральный проект "Обеспечение устойчивого сокращения непригодного для проживания жилищного фонда"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39,90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168,70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23,40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21,30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2186848901"/>
                  </a:ext>
                </a:extLst>
              </a:tr>
              <a:tr h="249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169,70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158,40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24,40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3687465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279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76200" y="91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257175" y="1371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257175" y="3505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257175" y="60388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76200" y="604043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87"/>
          <p:cNvSpPr>
            <a:spLocks noChangeArrowheads="1"/>
          </p:cNvSpPr>
          <p:nvPr/>
        </p:nvSpPr>
        <p:spPr bwMode="auto">
          <a:xfrm>
            <a:off x="25400" y="-914400"/>
            <a:ext cx="7315200" cy="232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РАСПРЕДЕЛЕНЫ РАСХОДЫ БЮДЖЕТА ГОРОДСКОГО  </a:t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ОКРУГА</a:t>
            </a: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2025-2027 ГОДОВ ПО ОСНОВНЫМ ОТРАСЛЯМ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-12600" y="-429164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" name="Freeform 1029"/>
          <p:cNvSpPr>
            <a:spLocks/>
          </p:cNvSpPr>
          <p:nvPr/>
        </p:nvSpPr>
        <p:spPr bwMode="auto">
          <a:xfrm>
            <a:off x="166159" y="81726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-12600" y="-383126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D91613-81FB-4EFE-86FA-DE6C75F08D6D}"/>
              </a:ext>
            </a:extLst>
          </p:cNvPr>
          <p:cNvSpPr/>
          <p:nvPr/>
        </p:nvSpPr>
        <p:spPr>
          <a:xfrm>
            <a:off x="41399" y="8578140"/>
            <a:ext cx="6816701" cy="584968"/>
          </a:xfrm>
          <a:prstGeom prst="rect">
            <a:avLst/>
          </a:prstGeom>
          <a:gradFill>
            <a:gsLst>
              <a:gs pos="97000">
                <a:srgbClr val="CBDAEB"/>
              </a:gs>
              <a:gs pos="100000">
                <a:srgbClr val="EDF2F8"/>
              </a:gs>
              <a:gs pos="100000">
                <a:srgbClr val="D5E1EF">
                  <a:lumMod val="87000"/>
                  <a:lumOff val="13000"/>
                </a:srgbClr>
              </a:gs>
              <a:gs pos="100000">
                <a:srgbClr val="DBE5F1"/>
              </a:gs>
              <a:gs pos="99000">
                <a:srgbClr val="CAD9EB"/>
              </a:gs>
              <a:gs pos="0">
                <a:schemeClr val="bg1"/>
              </a:gs>
              <a:gs pos="0">
                <a:schemeClr val="bg1"/>
              </a:gs>
              <a:gs pos="91000">
                <a:schemeClr val="bg1">
                  <a:alpha val="0"/>
                </a:schemeClr>
              </a:gs>
              <a:gs pos="100000">
                <a:schemeClr val="bg1">
                  <a:alpha val="99000"/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21615">
              <a:lnSpc>
                <a:spcPct val="97000"/>
              </a:lnSpc>
              <a:spcBef>
                <a:spcPts val="215"/>
              </a:spcBef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</a:t>
            </a:r>
            <a:r>
              <a:rPr lang="ru-RU" sz="1100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в</a:t>
            </a:r>
            <a:r>
              <a:rPr lang="ru-RU" sz="1100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соответствии</a:t>
            </a:r>
            <a:r>
              <a:rPr lang="ru-RU" sz="1100" spc="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требованиями</a:t>
            </a:r>
            <a:r>
              <a:rPr lang="ru-RU" sz="1100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Бюджетного</a:t>
            </a:r>
            <a:r>
              <a:rPr lang="ru-RU" sz="1100" spc="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кодекса РФ при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формировании</a:t>
            </a:r>
            <a:r>
              <a:rPr lang="ru-RU" sz="1100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расходов</a:t>
            </a:r>
            <a:r>
              <a:rPr lang="ru-RU" sz="1100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предусмотрены</a:t>
            </a:r>
            <a:r>
              <a:rPr lang="ru-RU" sz="1100" spc="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условно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утверждаемые</a:t>
            </a:r>
            <a:r>
              <a:rPr lang="ru-RU" sz="1100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областного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</a:t>
            </a:r>
            <a:r>
              <a:rPr lang="ru-RU" sz="1100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100" spc="-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сумме 41,0</a:t>
            </a:r>
            <a:r>
              <a:rPr lang="ru-RU" sz="1100" spc="-3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 рублей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100" spc="-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r>
              <a:rPr lang="ru-RU" sz="1100" spc="-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 84,2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 рублей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100" spc="-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79B3C01-78EE-12C1-B9D5-641434A24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41171"/>
              </p:ext>
            </p:extLst>
          </p:nvPr>
        </p:nvGraphicFramePr>
        <p:xfrm>
          <a:off x="147853" y="790078"/>
          <a:ext cx="3712756" cy="2579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25">
                  <a:extLst>
                    <a:ext uri="{9D8B030D-6E8A-4147-A177-3AD203B41FA5}">
                      <a16:colId xmlns:a16="http://schemas.microsoft.com/office/drawing/2014/main" val="2343561968"/>
                    </a:ext>
                  </a:extLst>
                </a:gridCol>
                <a:gridCol w="3179931">
                  <a:extLst>
                    <a:ext uri="{9D8B030D-6E8A-4147-A177-3AD203B41FA5}">
                      <a16:colId xmlns:a16="http://schemas.microsoft.com/office/drawing/2014/main" val="848926834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68,0%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Отрасли социальной сферы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95529"/>
                  </a:ext>
                </a:extLst>
              </a:tr>
              <a:tr h="321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29237"/>
                  </a:ext>
                </a:extLst>
              </a:tr>
              <a:tr h="321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8372"/>
                  </a:ext>
                </a:extLst>
              </a:tr>
              <a:tr h="386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29882"/>
                  </a:ext>
                </a:extLst>
              </a:tr>
              <a:tr h="593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2852"/>
                  </a:ext>
                </a:extLst>
              </a:tr>
              <a:tr h="321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0,2%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93498"/>
                  </a:ext>
                </a:extLst>
              </a:tr>
              <a:tr h="264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47154"/>
                  </a:ext>
                </a:extLst>
              </a:tr>
            </a:tbl>
          </a:graphicData>
        </a:graphic>
      </p:graphicFrame>
      <p:graphicFrame>
        <p:nvGraphicFramePr>
          <p:cNvPr id="85" name="Диаграмма 84">
            <a:extLst>
              <a:ext uri="{FF2B5EF4-FFF2-40B4-BE49-F238E27FC236}">
                <a16:creationId xmlns:a16="http://schemas.microsoft.com/office/drawing/2014/main" id="{C75D7C6C-F799-9723-85F9-1A28929A2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661442"/>
              </p:ext>
            </p:extLst>
          </p:nvPr>
        </p:nvGraphicFramePr>
        <p:xfrm>
          <a:off x="3839716" y="785405"/>
          <a:ext cx="2916575" cy="255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D91DA504-F5BB-631C-D968-2CCB43B37C3F}"/>
              </a:ext>
            </a:extLst>
          </p:cNvPr>
          <p:cNvSpPr txBox="1"/>
          <p:nvPr/>
        </p:nvSpPr>
        <p:spPr>
          <a:xfrm>
            <a:off x="3505200" y="1994528"/>
            <a:ext cx="3770414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2 860,7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бюджета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8" name="Таблица 87">
            <a:extLst>
              <a:ext uri="{FF2B5EF4-FFF2-40B4-BE49-F238E27FC236}">
                <a16:creationId xmlns:a16="http://schemas.microsoft.com/office/drawing/2014/main" id="{666E9067-9561-C776-3AA4-86CE8854C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40848"/>
              </p:ext>
            </p:extLst>
          </p:nvPr>
        </p:nvGraphicFramePr>
        <p:xfrm>
          <a:off x="136222" y="3395835"/>
          <a:ext cx="3714398" cy="2560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061">
                  <a:extLst>
                    <a:ext uri="{9D8B030D-6E8A-4147-A177-3AD203B41FA5}">
                      <a16:colId xmlns:a16="http://schemas.microsoft.com/office/drawing/2014/main" val="2343561968"/>
                    </a:ext>
                  </a:extLst>
                </a:gridCol>
                <a:gridCol w="3181337">
                  <a:extLst>
                    <a:ext uri="{9D8B030D-6E8A-4147-A177-3AD203B41FA5}">
                      <a16:colId xmlns:a16="http://schemas.microsoft.com/office/drawing/2014/main" val="848926834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65,0%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Отрасли социальной сферы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95529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29237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837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29882"/>
                  </a:ext>
                </a:extLst>
              </a:tr>
              <a:tr h="604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285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0,1 %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93498"/>
                  </a:ext>
                </a:extLst>
              </a:tr>
              <a:tr h="2692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47154"/>
                  </a:ext>
                </a:extLst>
              </a:tr>
            </a:tbl>
          </a:graphicData>
        </a:graphic>
      </p:graphicFrame>
      <p:graphicFrame>
        <p:nvGraphicFramePr>
          <p:cNvPr id="89" name="Диаграмма 88">
            <a:extLst>
              <a:ext uri="{FF2B5EF4-FFF2-40B4-BE49-F238E27FC236}">
                <a16:creationId xmlns:a16="http://schemas.microsoft.com/office/drawing/2014/main" id="{E48D6C12-6E51-04D3-B1FD-5E83E62D8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102347"/>
              </p:ext>
            </p:extLst>
          </p:nvPr>
        </p:nvGraphicFramePr>
        <p:xfrm>
          <a:off x="3850620" y="3379517"/>
          <a:ext cx="2916575" cy="255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02B4E64C-DE5E-7B46-77EB-E658F2B24195}"/>
              </a:ext>
            </a:extLst>
          </p:cNvPr>
          <p:cNvSpPr txBox="1"/>
          <p:nvPr/>
        </p:nvSpPr>
        <p:spPr>
          <a:xfrm>
            <a:off x="3530930" y="4693684"/>
            <a:ext cx="3770414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3 033,5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бюджета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году*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1" name="Таблица 90">
            <a:extLst>
              <a:ext uri="{FF2B5EF4-FFF2-40B4-BE49-F238E27FC236}">
                <a16:creationId xmlns:a16="http://schemas.microsoft.com/office/drawing/2014/main" id="{1D4598F1-DF44-09F3-EEDF-3602A33FD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99020"/>
              </p:ext>
            </p:extLst>
          </p:nvPr>
        </p:nvGraphicFramePr>
        <p:xfrm>
          <a:off x="147853" y="5991739"/>
          <a:ext cx="3691863" cy="2560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827">
                  <a:extLst>
                    <a:ext uri="{9D8B030D-6E8A-4147-A177-3AD203B41FA5}">
                      <a16:colId xmlns:a16="http://schemas.microsoft.com/office/drawing/2014/main" val="2343561968"/>
                    </a:ext>
                  </a:extLst>
                </a:gridCol>
                <a:gridCol w="3162036">
                  <a:extLst>
                    <a:ext uri="{9D8B030D-6E8A-4147-A177-3AD203B41FA5}">
                      <a16:colId xmlns:a16="http://schemas.microsoft.com/office/drawing/2014/main" val="848926834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69,0%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Отрасли социальной сферы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95529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29237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837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29882"/>
                  </a:ext>
                </a:extLst>
              </a:tr>
              <a:tr h="604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285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93498"/>
                  </a:ext>
                </a:extLst>
              </a:tr>
              <a:tr h="269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47154"/>
                  </a:ext>
                </a:extLst>
              </a:tr>
            </a:tbl>
          </a:graphicData>
        </a:graphic>
      </p:graphicFrame>
      <p:graphicFrame>
        <p:nvGraphicFramePr>
          <p:cNvPr id="92" name="Диаграмма 91">
            <a:extLst>
              <a:ext uri="{FF2B5EF4-FFF2-40B4-BE49-F238E27FC236}">
                <a16:creationId xmlns:a16="http://schemas.microsoft.com/office/drawing/2014/main" id="{580AEDFD-768A-B806-3F24-00FB50270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069928"/>
              </p:ext>
            </p:extLst>
          </p:nvPr>
        </p:nvGraphicFramePr>
        <p:xfrm>
          <a:off x="3860609" y="5976264"/>
          <a:ext cx="2916575" cy="254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6042BD0C-CC1F-DE9C-F9BF-299B10B2BFEA}"/>
              </a:ext>
            </a:extLst>
          </p:cNvPr>
          <p:cNvSpPr txBox="1"/>
          <p:nvPr/>
        </p:nvSpPr>
        <p:spPr>
          <a:xfrm>
            <a:off x="3549237" y="7323939"/>
            <a:ext cx="3770414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624,7</a:t>
            </a:r>
            <a:endParaRPr lang="ru-RU" sz="1800" b="1" dirty="0">
              <a:solidFill>
                <a:srgbClr val="FFFFFF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бюджета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году*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0B195F-C01A-A3FD-F39A-30146E0B8B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3715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DB64D3B-06BF-1C1E-D210-67AA56345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682003"/>
              </p:ext>
            </p:extLst>
          </p:nvPr>
        </p:nvGraphicFramePr>
        <p:xfrm>
          <a:off x="3505200" y="533400"/>
          <a:ext cx="3276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EEF358F-F2A7-4CE9-F7B5-83E041102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746038"/>
              </p:ext>
            </p:extLst>
          </p:nvPr>
        </p:nvGraphicFramePr>
        <p:xfrm>
          <a:off x="3505200" y="6019800"/>
          <a:ext cx="3276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BE30086-ED81-1403-8069-569CCA568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366469"/>
              </p:ext>
            </p:extLst>
          </p:nvPr>
        </p:nvGraphicFramePr>
        <p:xfrm>
          <a:off x="12700" y="6019800"/>
          <a:ext cx="34925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F769B44-A09C-84F6-A1DF-3E7F2BE2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534452"/>
              </p:ext>
            </p:extLst>
          </p:nvPr>
        </p:nvGraphicFramePr>
        <p:xfrm>
          <a:off x="3505200" y="3048001"/>
          <a:ext cx="3276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8" name="Freeform 907"/>
          <p:cNvSpPr>
            <a:spLocks/>
          </p:cNvSpPr>
          <p:nvPr/>
        </p:nvSpPr>
        <p:spPr bwMode="auto">
          <a:xfrm>
            <a:off x="256540" y="46672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42" name="Rectangle 87"/>
          <p:cNvSpPr>
            <a:spLocks noChangeArrowheads="1"/>
          </p:cNvSpPr>
          <p:nvPr/>
        </p:nvSpPr>
        <p:spPr bwMode="auto">
          <a:xfrm>
            <a:off x="-381000" y="-838200"/>
            <a:ext cx="6767925" cy="23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ЧТО ВКЛЮЧАЮТ В СЕБЯ ОТРАСЛИ СОЦИАЛЬНОЙ СФЕРЫ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Rectangle 92"/>
          <p:cNvSpPr>
            <a:spLocks noChangeArrowheads="1"/>
          </p:cNvSpPr>
          <p:nvPr/>
        </p:nvSpPr>
        <p:spPr bwMode="auto">
          <a:xfrm>
            <a:off x="0" y="914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77" name="Rectangle 112"/>
          <p:cNvSpPr>
            <a:spLocks noChangeArrowheads="1"/>
          </p:cNvSpPr>
          <p:nvPr/>
        </p:nvSpPr>
        <p:spPr bwMode="auto">
          <a:xfrm>
            <a:off x="0" y="77438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88" name="Прямоугольник 17487"/>
          <p:cNvSpPr/>
          <p:nvPr/>
        </p:nvSpPr>
        <p:spPr>
          <a:xfrm>
            <a:off x="3733800" y="16002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1 222,0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89" name="Прямоугольник 17488"/>
          <p:cNvSpPr/>
          <p:nvPr/>
        </p:nvSpPr>
        <p:spPr>
          <a:xfrm>
            <a:off x="4419600" y="9144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1 466,0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90" name="Прямоугольник 17489"/>
          <p:cNvSpPr/>
          <p:nvPr/>
        </p:nvSpPr>
        <p:spPr>
          <a:xfrm>
            <a:off x="5105400" y="9144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1 464,3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91" name="Прямоугольник 17490"/>
          <p:cNvSpPr/>
          <p:nvPr/>
        </p:nvSpPr>
        <p:spPr>
          <a:xfrm>
            <a:off x="5638800" y="13716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1 312,3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95" name="Rectangle 115"/>
          <p:cNvSpPr>
            <a:spLocks noChangeArrowheads="1"/>
          </p:cNvSpPr>
          <p:nvPr/>
        </p:nvSpPr>
        <p:spPr bwMode="auto">
          <a:xfrm>
            <a:off x="158876" y="421870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502" name="Прямоугольник 17501"/>
          <p:cNvSpPr/>
          <p:nvPr/>
        </p:nvSpPr>
        <p:spPr>
          <a:xfrm>
            <a:off x="3733800" y="39624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138,1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3" name="Прямоугольник 17502"/>
          <p:cNvSpPr/>
          <p:nvPr/>
        </p:nvSpPr>
        <p:spPr>
          <a:xfrm>
            <a:off x="5181600" y="36576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166,2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4" name="Прямоугольник 17503"/>
          <p:cNvSpPr/>
          <p:nvPr/>
        </p:nvSpPr>
        <p:spPr>
          <a:xfrm>
            <a:off x="5985924" y="370379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164,5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8" name="Прямоугольник 17507"/>
          <p:cNvSpPr/>
          <p:nvPr/>
        </p:nvSpPr>
        <p:spPr>
          <a:xfrm>
            <a:off x="533400" y="6976509"/>
            <a:ext cx="690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55,2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9" name="Прямоугольник 17508"/>
          <p:cNvSpPr/>
          <p:nvPr/>
        </p:nvSpPr>
        <p:spPr>
          <a:xfrm>
            <a:off x="1143000" y="6858000"/>
            <a:ext cx="61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57,1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" name="Прямоугольник 17509"/>
          <p:cNvSpPr/>
          <p:nvPr/>
        </p:nvSpPr>
        <p:spPr>
          <a:xfrm>
            <a:off x="1371600" y="6400800"/>
            <a:ext cx="13707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660">
              <a:spcBef>
                <a:spcPts val="510"/>
              </a:spcBef>
              <a:spcAft>
                <a:spcPts val="0"/>
              </a:spcAft>
              <a:tabLst>
                <a:tab pos="2576830" algn="l"/>
              </a:tabLs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59,8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17511" name="Прямоугольник 17510"/>
          <p:cNvSpPr/>
          <p:nvPr/>
        </p:nvSpPr>
        <p:spPr>
          <a:xfrm>
            <a:off x="2514600" y="6781800"/>
            <a:ext cx="583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57,1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20" name="Прямоугольник 17519"/>
          <p:cNvSpPr/>
          <p:nvPr/>
        </p:nvSpPr>
        <p:spPr>
          <a:xfrm>
            <a:off x="3048000" y="6934200"/>
            <a:ext cx="1291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8010">
              <a:spcBef>
                <a:spcPts val="490"/>
              </a:spcBef>
              <a:spcAft>
                <a:spcPts val="0"/>
              </a:spcAft>
              <a:tabLst>
                <a:tab pos="2628265" algn="l"/>
              </a:tabLst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189,5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521" name="Прямоугольник 17520"/>
          <p:cNvSpPr/>
          <p:nvPr/>
        </p:nvSpPr>
        <p:spPr>
          <a:xfrm>
            <a:off x="4495800" y="6781800"/>
            <a:ext cx="1017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269,9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23" name="Прямоугольник 17522"/>
          <p:cNvSpPr/>
          <p:nvPr/>
        </p:nvSpPr>
        <p:spPr>
          <a:xfrm>
            <a:off x="5181600" y="67818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281,5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5943600" y="66294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284,6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7A0D7D-2448-7700-D36D-1074931C5E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29</a:t>
            </a:fld>
            <a:endParaRPr lang="ru-RU" spc="-1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AAB336-3A02-9C09-F165-F88AD9B52F5E}"/>
              </a:ext>
            </a:extLst>
          </p:cNvPr>
          <p:cNvSpPr/>
          <p:nvPr/>
        </p:nvSpPr>
        <p:spPr>
          <a:xfrm>
            <a:off x="4419600" y="37338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157,4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6D4FFC0-F874-7870-BCDD-A32D753AA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355765"/>
              </p:ext>
            </p:extLst>
          </p:nvPr>
        </p:nvGraphicFramePr>
        <p:xfrm>
          <a:off x="-35633" y="2924444"/>
          <a:ext cx="3322878" cy="279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DAB87D-820C-141B-7D18-96BED7C6EB4B}"/>
              </a:ext>
            </a:extLst>
          </p:cNvPr>
          <p:cNvSpPr txBox="1"/>
          <p:nvPr/>
        </p:nvSpPr>
        <p:spPr>
          <a:xfrm>
            <a:off x="-609600" y="762000"/>
            <a:ext cx="4755466" cy="160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marR="984885" algn="ctr">
              <a:spcAft>
                <a:spcPts val="0"/>
              </a:spcAft>
            </a:pPr>
            <a:r>
              <a:rPr lang="ru-RU" sz="3200" b="1" dirty="0">
                <a:solidFill>
                  <a:srgbClr val="9F253C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1 950,4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0865" marR="584835" indent="-190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 рублей</a:t>
            </a:r>
            <a:r>
              <a:rPr lang="ru-RU" sz="1800" b="1" spc="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 бюджета </a:t>
            </a:r>
          </a:p>
          <a:p>
            <a:pPr marL="570865" marR="584835" indent="-190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</a:t>
            </a:r>
            <a:r>
              <a:rPr lang="ru-RU" sz="1800" spc="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отраслям</a:t>
            </a:r>
            <a:r>
              <a:rPr lang="ru-RU" sz="1800" spc="13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социальной</a:t>
            </a:r>
            <a:r>
              <a:rPr lang="ru-RU" sz="1800" spc="-5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сферы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66470" marR="984885" algn="ctr">
              <a:lnSpc>
                <a:spcPts val="1790"/>
              </a:lnSpc>
              <a:spcAft>
                <a:spcPts val="0"/>
              </a:spcAft>
            </a:pP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66470" marR="984885" algn="ctr">
              <a:lnSpc>
                <a:spcPts val="179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400" b="1" spc="-8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400" b="1" spc="-9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3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5000">
              <a:srgbClr val="EFF4FB"/>
            </a:gs>
            <a:gs pos="100000">
              <a:schemeClr val="accent1">
                <a:lumMod val="20000"/>
                <a:lumOff val="80000"/>
              </a:schemeClr>
            </a:gs>
            <a:gs pos="92000">
              <a:srgbClr val="EFF4FB"/>
            </a:gs>
            <a:gs pos="85000">
              <a:srgbClr val="EFF4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род и муниципальное хозяйство ">
            <a:extLst>
              <a:ext uri="{FF2B5EF4-FFF2-40B4-BE49-F238E27FC236}">
                <a16:creationId xmlns:a16="http://schemas.microsoft.com/office/drawing/2014/main" id="{B289A7D2-CD76-1724-8FD2-B222341C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752600" cy="9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156869" y="130150"/>
            <a:ext cx="6517932" cy="6093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ЧТО ТАКОЕ БЮДЖЕТ ДЛЯ ГРАЖДАН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600" b="1" dirty="0">
              <a:solidFill>
                <a:srgbClr val="46726B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sz="1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сборник, который познакомит население городского округа Семеновский с основными положениями главного финансового документа городского округа Семеновский – бюджета городского округа на 2024 год и на плановый период 2025 и 2026 годов.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algn="just"/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Бюджет для граждан нацелен на широкий круг пользователей – всех граждан городского округа Семеновский, интересы которых в той или иной мере затронуты бюджетом городского округа.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ru-RU" sz="1600" b="1" dirty="0">
                <a:solidFill>
                  <a:srgbClr val="46726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ЧТО ТАКОЕ БЮДЖЕТ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endParaRPr sz="1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(от старо нормандского buogette - сумка, кошелек, мешок с деньгами) </a:t>
            </a:r>
            <a:r>
              <a:rPr sz="1400" b="1" spc="-15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 доходов и расходов определённого объекта (семьи, бизнеса, организации, государства и т.д.), устанавливаемый на определённый период времени</a:t>
            </a:r>
          </a:p>
          <a:p>
            <a:pPr marL="1228090" algn="just">
              <a:lnSpc>
                <a:spcPct val="100000"/>
              </a:lnSpc>
              <a:spcBef>
                <a:spcPts val="1010"/>
              </a:spcBef>
            </a:pPr>
            <a:r>
              <a:rPr lang="ru-RU" sz="1400" spc="-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юджет</a:t>
            </a:r>
            <a:r>
              <a:rPr lang="ru-RU"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8090" algn="ctr">
              <a:lnSpc>
                <a:spcPct val="100000"/>
              </a:lnSpc>
              <a:spcBef>
                <a:spcPts val="1010"/>
              </a:spcBef>
            </a:pPr>
            <a:endParaRPr lang="ru-RU" sz="1600" spc="-95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7236" y="7525684"/>
            <a:ext cx="29993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</a:t>
            </a:r>
            <a:r>
              <a:rPr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b="1" spc="-1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r>
              <a:rPr b="1" spc="-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b="1" spc="-1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аниза</a:t>
            </a:r>
            <a:r>
              <a:rPr b="1" spc="-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ции</a:t>
            </a:r>
            <a:endParaRPr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400" y="7831911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6825" algn="l"/>
              </a:tabLst>
            </a:pP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енда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8868" y="8076583"/>
            <a:ext cx="49497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3875" algn="l"/>
                <a:tab pos="2141855" algn="l"/>
                <a:tab pos="3378200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ован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с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ои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-25" dirty="0">
                <a:latin typeface="Arial" panose="020B0604020202020204" pitchFamily="34" charset="0"/>
                <a:cs typeface="Arial" panose="020B0604020202020204" pitchFamily="34" charset="0"/>
              </a:rPr>
              <a:t> количественных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9000" y="7831911"/>
            <a:ext cx="31451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835025" algn="l"/>
                <a:tab pos="1155065" algn="l"/>
                <a:tab pos="2084705" algn="l"/>
              </a:tabLst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доходов	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	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расходов	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4268" y="8283430"/>
            <a:ext cx="49815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величинах</a:t>
            </a:r>
            <a:r>
              <a:rPr sz="14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принятия</a:t>
            </a:r>
            <a:r>
              <a:rPr sz="14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решений,</a:t>
            </a:r>
            <a:r>
              <a:rPr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планирования</a:t>
            </a:r>
            <a:r>
              <a:rPr sz="14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r>
              <a:rPr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400" spc="-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6155" y="6874143"/>
            <a:ext cx="3114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305" algn="l"/>
                <a:tab pos="1585595" algn="l"/>
                <a:tab pos="1972310" algn="l"/>
              </a:tabLst>
            </a:pP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одов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еде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3512" y="6881679"/>
            <a:ext cx="202286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лан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доходов</a:t>
            </a: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-25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еме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14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0642" y="492251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642" y="44196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3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61BB1C6-42DF-C9ED-6126-A8B65FD08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455F2DB6-79CB-AD95-348C-8A8FFA1FA231}"/>
              </a:ext>
            </a:extLst>
          </p:cNvPr>
          <p:cNvSpPr txBox="1"/>
          <p:nvPr/>
        </p:nvSpPr>
        <p:spPr>
          <a:xfrm>
            <a:off x="1677153" y="5761703"/>
            <a:ext cx="4997648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Важнейший финансовый документ округа, предназначенный для финансового обеспечения задачи функций местного самоуправления</a:t>
            </a:r>
            <a:endParaRPr lang="ru-RU" sz="14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FBDE506-D8E6-B30E-FC58-002A895D2CD9}"/>
              </a:ext>
            </a:extLst>
          </p:cNvPr>
          <p:cNvSpPr txBox="1"/>
          <p:nvPr/>
        </p:nvSpPr>
        <p:spPr>
          <a:xfrm>
            <a:off x="1757088" y="6516577"/>
            <a:ext cx="27960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бюджет</a:t>
            </a:r>
            <a:endParaRPr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E349B3A5-A6C0-A770-B033-EBEBB840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000"/>
            <a:ext cx="1371600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DC461301-545F-26C8-B3F6-98ACA885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400800"/>
            <a:ext cx="2402439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" y="-16608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FD47F44-0B40-4C25-ADBF-0175583C0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07884"/>
              </p:ext>
            </p:extLst>
          </p:nvPr>
        </p:nvGraphicFramePr>
        <p:xfrm>
          <a:off x="64771" y="814389"/>
          <a:ext cx="6755128" cy="83340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929">
                  <a:extLst>
                    <a:ext uri="{9D8B030D-6E8A-4147-A177-3AD203B41FA5}">
                      <a16:colId xmlns:a16="http://schemas.microsoft.com/office/drawing/2014/main" val="2109279527"/>
                    </a:ext>
                  </a:extLst>
                </a:gridCol>
                <a:gridCol w="2331244">
                  <a:extLst>
                    <a:ext uri="{9D8B030D-6E8A-4147-A177-3AD203B41FA5}">
                      <a16:colId xmlns:a16="http://schemas.microsoft.com/office/drawing/2014/main" val="3647477453"/>
                    </a:ext>
                  </a:extLst>
                </a:gridCol>
                <a:gridCol w="767628">
                  <a:extLst>
                    <a:ext uri="{9D8B030D-6E8A-4147-A177-3AD203B41FA5}">
                      <a16:colId xmlns:a16="http://schemas.microsoft.com/office/drawing/2014/main" val="2261450595"/>
                    </a:ext>
                  </a:extLst>
                </a:gridCol>
                <a:gridCol w="690865">
                  <a:extLst>
                    <a:ext uri="{9D8B030D-6E8A-4147-A177-3AD203B41FA5}">
                      <a16:colId xmlns:a16="http://schemas.microsoft.com/office/drawing/2014/main" val="460136978"/>
                    </a:ext>
                  </a:extLst>
                </a:gridCol>
                <a:gridCol w="767628">
                  <a:extLst>
                    <a:ext uri="{9D8B030D-6E8A-4147-A177-3AD203B41FA5}">
                      <a16:colId xmlns:a16="http://schemas.microsoft.com/office/drawing/2014/main" val="1459210518"/>
                    </a:ext>
                  </a:extLst>
                </a:gridCol>
                <a:gridCol w="460577">
                  <a:extLst>
                    <a:ext uri="{9D8B030D-6E8A-4147-A177-3AD203B41FA5}">
                      <a16:colId xmlns:a16="http://schemas.microsoft.com/office/drawing/2014/main" val="2147336361"/>
                    </a:ext>
                  </a:extLst>
                </a:gridCol>
                <a:gridCol w="767628">
                  <a:extLst>
                    <a:ext uri="{9D8B030D-6E8A-4147-A177-3AD203B41FA5}">
                      <a16:colId xmlns:a16="http://schemas.microsoft.com/office/drawing/2014/main" val="3954196623"/>
                    </a:ext>
                  </a:extLst>
                </a:gridCol>
                <a:gridCol w="767629">
                  <a:extLst>
                    <a:ext uri="{9D8B030D-6E8A-4147-A177-3AD203B41FA5}">
                      <a16:colId xmlns:a16="http://schemas.microsoft.com/office/drawing/2014/main" val="2174387000"/>
                    </a:ext>
                  </a:extLst>
                </a:gridCol>
              </a:tblGrid>
              <a:tr h="597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4545" marR="572135" indent="-15748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Наименование расходов               </a:t>
                      </a:r>
                      <a:r>
                        <a:rPr lang="ru-RU" sz="1050" spc="-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(раздел,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подраздел)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84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190500" marR="124460" indent="-10096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 2023</a:t>
                      </a:r>
                      <a:r>
                        <a:rPr lang="ru-RU" sz="1050" spc="-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63500" algn="ctr">
                        <a:lnSpc>
                          <a:spcPts val="965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53340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 marR="292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2025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0" marR="30480" algn="ctr">
                        <a:lnSpc>
                          <a:spcPts val="965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50" spc="1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50" spc="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30480" marR="304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marR="80645" indent="-1435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5461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0665" marR="85090" indent="-1435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9017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3564145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marR="78740" algn="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</a:t>
                      </a:r>
                      <a:r>
                        <a:rPr lang="ru-RU" sz="1050" b="1" spc="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141 888,3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146 177,9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348 216,4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344 831,8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228 190,2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27910"/>
                  </a:ext>
                </a:extLst>
              </a:tr>
              <a:tr h="651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65405">
                        <a:lnSpc>
                          <a:spcPct val="98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Функционирование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высшего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должностного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лица субъекта Российской Федерации и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муниципального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3 132,5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2 272,6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2 508,7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2 508,7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2 508,7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88290"/>
                  </a:ext>
                </a:extLst>
              </a:tr>
              <a:tr h="910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Функционирование законодательных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(представительных)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 государственной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власти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представительных</a:t>
                      </a:r>
                      <a:r>
                        <a:rPr lang="ru-RU" sz="1050" b="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</a:p>
                    <a:p>
                      <a:pPr marL="80645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муниципальных</a:t>
                      </a:r>
                      <a:r>
                        <a:rPr lang="ru-RU" sz="1050" b="0" spc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2 684,6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4 123,6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4 758,2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4 758,2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4 758,2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410396"/>
                  </a:ext>
                </a:extLst>
              </a:tr>
              <a:tr h="107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Функционирование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Правительства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Федерации,</a:t>
                      </a:r>
                      <a:r>
                        <a:rPr lang="ru-RU" sz="1050" b="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высших исполнительных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</a:p>
                    <a:p>
                      <a:pPr marL="80645" marR="57213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государственной</a:t>
                      </a:r>
                      <a:r>
                        <a:rPr lang="ru-RU" sz="105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власти</a:t>
                      </a:r>
                      <a:r>
                        <a:rPr lang="ru-RU" sz="1050" b="0" spc="1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субъектов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Федерации,</a:t>
                      </a:r>
                      <a:r>
                        <a:rPr lang="ru-RU" sz="1050" b="0" spc="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местных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администраций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100 506,5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102 799,0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163 285,3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159 434,8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159 434,8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60401"/>
                  </a:ext>
                </a:extLst>
              </a:tr>
              <a:tr h="232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Судебная</a:t>
                      </a:r>
                      <a:r>
                        <a:rPr lang="ru-RU" sz="1050" b="0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система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4008"/>
                  </a:ext>
                </a:extLst>
              </a:tr>
              <a:tr h="768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050" b="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финансовых,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налоговых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таможенных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финансового (финансово-бюджетного)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надзора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22 195,2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22 108,9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26 591,8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26 591,8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26 591,8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801"/>
                  </a:ext>
                </a:extLst>
              </a:tr>
              <a:tr h="363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lnSpc>
                          <a:spcPct val="98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050" b="0" spc="1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проведения</a:t>
                      </a:r>
                      <a:r>
                        <a:rPr lang="ru-RU" sz="105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выборов</a:t>
                      </a:r>
                      <a:r>
                        <a:rPr lang="ru-RU" sz="1050" b="0" spc="1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референдумов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293,8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77300"/>
                  </a:ext>
                </a:extLst>
              </a:tr>
              <a:tr h="308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0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Резервные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фонды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70259"/>
                  </a:ext>
                </a:extLst>
              </a:tr>
              <a:tr h="273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7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</a:t>
                      </a:r>
                      <a:r>
                        <a:rPr lang="ru-RU" sz="1050" b="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13 072,5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12 861,9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149 059,5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146 421,1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29 884,0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63472"/>
                  </a:ext>
                </a:extLst>
              </a:tr>
              <a:tr h="627247">
                <a:tc>
                  <a:txBody>
                    <a:bodyPr/>
                    <a:lstStyle/>
                    <a:p>
                      <a:pPr marR="7874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</a:t>
                      </a:r>
                      <a:r>
                        <a:rPr lang="ru-RU" sz="1050" b="1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правоохранительная</a:t>
                      </a:r>
                      <a:r>
                        <a:rPr lang="ru-RU" sz="1050" b="1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32 672,4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38 462,0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46 565,4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24955"/>
                  </a:ext>
                </a:extLst>
              </a:tr>
              <a:tr h="571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Защита населения и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территории от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чрезвычайных</a:t>
                      </a:r>
                      <a:r>
                        <a:rPr lang="ru-RU" sz="1050" b="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ситуаций</a:t>
                      </a:r>
                      <a:r>
                        <a:rPr lang="ru-RU" sz="1050" b="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природного</a:t>
                      </a:r>
                      <a:r>
                        <a:rPr lang="ru-RU" sz="1050" b="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техногенного</a:t>
                      </a:r>
                      <a:r>
                        <a:rPr lang="ru-RU" sz="1050" b="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характера,</a:t>
                      </a:r>
                      <a:r>
                        <a:rPr lang="ru-RU" sz="1050" b="0" spc="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пожарная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безопасность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32 672,4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38 462,0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46 565,4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80586"/>
                  </a:ext>
                </a:extLst>
              </a:tr>
              <a:tr h="260914">
                <a:tc>
                  <a:txBody>
                    <a:bodyPr/>
                    <a:lstStyle/>
                    <a:p>
                      <a:pPr marR="78740" algn="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</a:t>
                      </a:r>
                      <a:r>
                        <a:rPr lang="ru-RU" sz="1050" b="1" spc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экономика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280 271,4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157 107,7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212 255,2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188 026,4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186 941,6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9533"/>
                  </a:ext>
                </a:extLst>
              </a:tr>
              <a:tr h="232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Сельское</a:t>
                      </a:r>
                      <a:r>
                        <a:rPr lang="ru-RU" sz="1050" b="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рыболовство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61 622,5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45 837,4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50 505,2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60 457,2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58 691,0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4671"/>
                  </a:ext>
                </a:extLst>
              </a:tr>
              <a:tr h="196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9 955,4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9 960,1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81574"/>
                  </a:ext>
                </a:extLst>
              </a:tr>
              <a:tr h="313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Дорожное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  <a:r>
                        <a:rPr lang="ru-RU" sz="1050" b="0" spc="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(дорожные</a:t>
                      </a:r>
                      <a:r>
                        <a:rPr lang="ru-RU" sz="1050" b="0" spc="1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фонды)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176 258,5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80 828,9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133 178,0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97 127,4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97 808,8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20461"/>
                  </a:ext>
                </a:extLst>
              </a:tr>
              <a:tr h="156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Связь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940,9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548,0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6206"/>
                  </a:ext>
                </a:extLst>
              </a:tr>
              <a:tr h="30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1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10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национальной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экономики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31 494,1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19 933,3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21 871,8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23 871,8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23 871,8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1213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6792E3-A674-689E-BC22-D1D0CA61F1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08056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3A5EE1D-A8CB-40A1-8809-7231E617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2123"/>
              </p:ext>
            </p:extLst>
          </p:nvPr>
        </p:nvGraphicFramePr>
        <p:xfrm>
          <a:off x="52071" y="948447"/>
          <a:ext cx="6705600" cy="81505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259">
                  <a:extLst>
                    <a:ext uri="{9D8B030D-6E8A-4147-A177-3AD203B41FA5}">
                      <a16:colId xmlns:a16="http://schemas.microsoft.com/office/drawing/2014/main" val="3958937941"/>
                    </a:ext>
                  </a:extLst>
                </a:gridCol>
                <a:gridCol w="1774070">
                  <a:extLst>
                    <a:ext uri="{9D8B030D-6E8A-4147-A177-3AD203B41FA5}">
                      <a16:colId xmlns:a16="http://schemas.microsoft.com/office/drawing/2014/main" val="22123454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721752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42109056"/>
                    </a:ext>
                  </a:extLst>
                </a:gridCol>
                <a:gridCol w="791032">
                  <a:extLst>
                    <a:ext uri="{9D8B030D-6E8A-4147-A177-3AD203B41FA5}">
                      <a16:colId xmlns:a16="http://schemas.microsoft.com/office/drawing/2014/main" val="3362388731"/>
                    </a:ext>
                  </a:extLst>
                </a:gridCol>
                <a:gridCol w="480239">
                  <a:extLst>
                    <a:ext uri="{9D8B030D-6E8A-4147-A177-3AD203B41FA5}">
                      <a16:colId xmlns:a16="http://schemas.microsoft.com/office/drawing/2014/main" val="3579624854"/>
                    </a:ext>
                  </a:extLst>
                </a:gridCol>
                <a:gridCol w="830223">
                  <a:extLst>
                    <a:ext uri="{9D8B030D-6E8A-4147-A177-3AD203B41FA5}">
                      <a16:colId xmlns:a16="http://schemas.microsoft.com/office/drawing/2014/main" val="64788824"/>
                    </a:ext>
                  </a:extLst>
                </a:gridCol>
                <a:gridCol w="769977">
                  <a:extLst>
                    <a:ext uri="{9D8B030D-6E8A-4147-A177-3AD203B41FA5}">
                      <a16:colId xmlns:a16="http://schemas.microsoft.com/office/drawing/2014/main" val="2813804176"/>
                    </a:ext>
                  </a:extLst>
                </a:gridCol>
              </a:tblGrid>
              <a:tr h="802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985" marR="382270" indent="-15748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Наименование расходов</a:t>
                      </a:r>
                      <a:r>
                        <a:rPr lang="ru-RU" sz="1050" spc="-28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spc="-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(раздел,</a:t>
                      </a:r>
                      <a:r>
                        <a:rPr lang="ru-RU" sz="1050" spc="-7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подраздел)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</a:p>
                    <a:p>
                      <a:pPr marL="99695" algn="ctr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 2023год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marR="6350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40005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marR="79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2025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4445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50" spc="1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50" spc="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78740" marR="431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3995" marR="74930" indent="-14351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6350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71755" indent="-14351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7747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5785071"/>
                  </a:ext>
                </a:extLst>
              </a:tr>
              <a:tr h="458338">
                <a:tc>
                  <a:txBody>
                    <a:bodyPr/>
                    <a:lstStyle/>
                    <a:p>
                      <a:pPr marR="90805" algn="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</a:t>
                      </a:r>
                      <a:r>
                        <a:rPr lang="ru-RU" sz="1050" b="1" spc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318 322,7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210 570,8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285 115,4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430 697,8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249 889,0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24216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Жилищное</a:t>
                      </a:r>
                      <a:r>
                        <a:rPr lang="ru-RU" sz="1050" b="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49 685,6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11 929,5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55 597,4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197 086,5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32 017,7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45798"/>
                  </a:ext>
                </a:extLst>
              </a:tr>
              <a:tr h="345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Коммунальное</a:t>
                      </a:r>
                      <a:r>
                        <a:rPr lang="ru-RU" sz="1050" b="0" spc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123 214,9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74 743,1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88 838,4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102 007,9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86 267,9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19044"/>
                  </a:ext>
                </a:extLst>
              </a:tr>
              <a:tr h="381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138 520,3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116 261,3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130 918,3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121 842,1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121 842,1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17245"/>
                  </a:ext>
                </a:extLst>
              </a:tr>
              <a:tr h="709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коммунального</a:t>
                      </a:r>
                      <a:r>
                        <a:rPr lang="ru-RU" sz="1050" b="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6 901,9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7 636,9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9 761,3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9 761,3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9 761,3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07297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 marR="90805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</a:t>
                      </a:r>
                      <a:r>
                        <a:rPr lang="ru-RU" sz="1050" b="1" spc="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окружающей</a:t>
                      </a:r>
                      <a:r>
                        <a:rPr lang="ru-RU" sz="1050" b="1" spc="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среды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212 245,7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6 654,2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733,1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1 634,2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1 634,2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5467"/>
                  </a:ext>
                </a:extLst>
              </a:tr>
              <a:tr h="535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Сбор,</a:t>
                      </a:r>
                      <a:r>
                        <a:rPr lang="ru-RU" sz="1050" b="0" spc="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удаление</a:t>
                      </a:r>
                      <a:r>
                        <a:rPr lang="ru-RU" sz="1050" b="0" spc="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отходов</a:t>
                      </a:r>
                      <a:r>
                        <a:rPr lang="ru-RU" sz="1050" b="0" spc="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очистка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сточных</a:t>
                      </a:r>
                      <a:r>
                        <a:rPr lang="ru-RU" sz="1050" b="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вод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211 165,4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80888"/>
                  </a:ext>
                </a:extLst>
              </a:tr>
              <a:tr h="709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объектов растительного и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животного</a:t>
                      </a:r>
                      <a:r>
                        <a:rPr lang="ru-RU" sz="1050" b="0" spc="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мира</a:t>
                      </a:r>
                      <a:r>
                        <a:rPr lang="ru-RU" sz="1050" b="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среды</a:t>
                      </a:r>
                      <a:r>
                        <a:rPr lang="ru-RU" sz="1050" b="0" spc="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их</a:t>
                      </a:r>
                      <a:r>
                        <a:rPr lang="ru-RU" sz="1050" b="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обитания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1 080,3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85446"/>
                  </a:ext>
                </a:extLst>
              </a:tr>
              <a:tr h="347914">
                <a:tc>
                  <a:txBody>
                    <a:bodyPr/>
                    <a:lstStyle/>
                    <a:p>
                      <a:pPr marR="90805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1 823 807,0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1 221 976,7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1 466 006,4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1 464 261,3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1 312 307,6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38216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Дошкольное</a:t>
                      </a:r>
                      <a:r>
                        <a:rPr lang="ru-RU" sz="1050" b="0" spc="-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357 253,9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402 733,3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584 769,7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582 369,7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438 796,7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58164"/>
                  </a:ext>
                </a:extLst>
              </a:tr>
              <a:tr h="347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Общее</a:t>
                      </a:r>
                      <a:r>
                        <a:rPr lang="ru-RU" sz="105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1 310 741,2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655 711,1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686 391,9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685 948,9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681 818,0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85033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Дополнительное</a:t>
                      </a:r>
                      <a:r>
                        <a:rPr lang="ru-RU" sz="1050" b="0" spc="1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r>
                        <a:rPr lang="ru-RU" sz="105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детей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56 292,4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55 598,3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69 326,4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71 616,5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67 366,7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03499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Молодежная</a:t>
                      </a:r>
                      <a:r>
                        <a:rPr lang="ru-RU" sz="1050" b="0" spc="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политика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1 213,9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2 093,2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17 928,8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17 858,3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17 858,3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57630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98 305,5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105 840,8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107 589,6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106 467,9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106 467,9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008940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 marR="90805" algn="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Культура,</a:t>
                      </a:r>
                      <a:r>
                        <a:rPr lang="ru-RU" sz="1050" b="1" spc="1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кинематография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187 208,8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189 482,2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269 916,8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281 525,3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284 635,5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68835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149 862,0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147 062,7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219 710,7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231 319,2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234 429,4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63275"/>
                  </a:ext>
                </a:extLst>
              </a:tr>
              <a:tr h="504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675">
                        <a:lnSpc>
                          <a:spcPct val="98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-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культуры,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кинематографии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37 346,7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42 419,5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50 206,1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50 206,1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50 206,1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1521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F2A299-B241-AC3B-463F-3125A06B85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98588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28600" y="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СВЕДЕНИЯ О РАСХОДАХ БЮДЖЕТА ГОРОДСКОГО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 ПО РАЗДЕЛАМ И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ПОДРАЗДЕЛАМ БЮДЖЕТНОЙ КЛАССИФИКАЦИИ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214BC33-EF37-459B-8ABE-5464CF1BB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33699"/>
              </p:ext>
            </p:extLst>
          </p:nvPr>
        </p:nvGraphicFramePr>
        <p:xfrm>
          <a:off x="25400" y="1600200"/>
          <a:ext cx="6705600" cy="73401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4696">
                  <a:extLst>
                    <a:ext uri="{9D8B030D-6E8A-4147-A177-3AD203B41FA5}">
                      <a16:colId xmlns:a16="http://schemas.microsoft.com/office/drawing/2014/main" val="3225059168"/>
                    </a:ext>
                  </a:extLst>
                </a:gridCol>
                <a:gridCol w="1797304">
                  <a:extLst>
                    <a:ext uri="{9D8B030D-6E8A-4147-A177-3AD203B41FA5}">
                      <a16:colId xmlns:a16="http://schemas.microsoft.com/office/drawing/2014/main" val="3257768670"/>
                    </a:ext>
                  </a:extLst>
                </a:gridCol>
                <a:gridCol w="863602">
                  <a:extLst>
                    <a:ext uri="{9D8B030D-6E8A-4147-A177-3AD203B41FA5}">
                      <a16:colId xmlns:a16="http://schemas.microsoft.com/office/drawing/2014/main" val="179315415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739683623"/>
                    </a:ext>
                  </a:extLst>
                </a:gridCol>
                <a:gridCol w="841780">
                  <a:extLst>
                    <a:ext uri="{9D8B030D-6E8A-4147-A177-3AD203B41FA5}">
                      <a16:colId xmlns:a16="http://schemas.microsoft.com/office/drawing/2014/main" val="485213194"/>
                    </a:ext>
                  </a:extLst>
                </a:gridCol>
                <a:gridCol w="535914">
                  <a:extLst>
                    <a:ext uri="{9D8B030D-6E8A-4147-A177-3AD203B41FA5}">
                      <a16:colId xmlns:a16="http://schemas.microsoft.com/office/drawing/2014/main" val="1856028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41777642"/>
                    </a:ext>
                  </a:extLst>
                </a:gridCol>
                <a:gridCol w="755904">
                  <a:extLst>
                    <a:ext uri="{9D8B030D-6E8A-4147-A177-3AD203B41FA5}">
                      <a16:colId xmlns:a16="http://schemas.microsoft.com/office/drawing/2014/main" val="62779069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marR="57150" algn="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l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Социальная</a:t>
                      </a:r>
                      <a:r>
                        <a:rPr lang="ru-RU" sz="1100" b="1" spc="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политика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48 624,6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52 513,9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57 067,7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59 848,4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57 067,7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71297"/>
                  </a:ext>
                </a:extLst>
              </a:tr>
              <a:tr h="547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Пенсионное</a:t>
                      </a:r>
                      <a:r>
                        <a:rPr lang="ru-RU" sz="1100" spc="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11 361,2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11 613,0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12 236,0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12 236,0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12 236,0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20651"/>
                  </a:ext>
                </a:extLst>
              </a:tr>
              <a:tr h="486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Социальное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100" spc="-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населения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8 745,3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1 440,4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1 937,8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4 718,5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1 937,8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54856"/>
                  </a:ext>
                </a:extLst>
              </a:tr>
              <a:tr h="312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</a:t>
                      </a:r>
                      <a:r>
                        <a:rPr lang="ru-RU" sz="1100" spc="-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семьи</a:t>
                      </a:r>
                      <a:r>
                        <a:rPr lang="ru-RU" sz="1100" spc="-4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spc="-2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детства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26 366,7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36 596,2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39 058,3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39 058,3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39 058,3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34677"/>
                  </a:ext>
                </a:extLst>
              </a:tr>
              <a:tr h="473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108585">
                        <a:lnSpc>
                          <a:spcPct val="9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100" spc="-5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spc="-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100" spc="-8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социальной</a:t>
                      </a:r>
                      <a:r>
                        <a:rPr lang="ru-RU" sz="1100" spc="-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политики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2 864,3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3 835,6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3 835,6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3 835,6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54366"/>
                  </a:ext>
                </a:extLst>
              </a:tr>
              <a:tr h="333094">
                <a:tc>
                  <a:txBody>
                    <a:bodyPr/>
                    <a:lstStyle/>
                    <a:p>
                      <a:pPr marR="57150"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Физическая</a:t>
                      </a:r>
                      <a:r>
                        <a:rPr lang="ru-RU" sz="1100" b="1" spc="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r>
                        <a:rPr lang="ru-RU" sz="1100" b="1" spc="8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b="1" spc="7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113 875,3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138 154,5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157 422,6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166 229,5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164 447,40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62157"/>
                  </a:ext>
                </a:extLst>
              </a:tr>
              <a:tr h="333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1 852,9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13 372,6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22 500,7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24 170,5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25 033,1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09613"/>
                  </a:ext>
                </a:extLst>
              </a:tr>
              <a:tr h="333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Массовый</a:t>
                      </a:r>
                      <a:r>
                        <a:rPr lang="ru-RU" sz="1100" spc="1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45 895,6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50 829,7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50 210,5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58 55,6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55 907,9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97271"/>
                  </a:ext>
                </a:extLst>
              </a:tr>
              <a:tr h="418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</a:t>
                      </a:r>
                      <a:r>
                        <a:rPr lang="ru-RU" sz="1100" spc="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высших</a:t>
                      </a:r>
                      <a:r>
                        <a:rPr lang="ru-RU" sz="1100" spc="8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достижений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27 870,0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32 187,5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34 955,0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34 955,0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34 955,0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97978"/>
                  </a:ext>
                </a:extLst>
              </a:tr>
              <a:tr h="481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93980">
                        <a:lnSpc>
                          <a:spcPct val="98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100" spc="-5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spc="-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100" spc="-7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физической</a:t>
                      </a:r>
                      <a:r>
                        <a:rPr lang="ru-RU" sz="1100" spc="-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культуры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spc="-8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38 256,9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41 764,7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49 756,4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48 551,4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48 551,4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8171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pPr marR="57150" algn="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Средства</a:t>
                      </a:r>
                      <a:r>
                        <a:rPr lang="ru-RU" sz="1100" b="1" spc="1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массовой</a:t>
                      </a:r>
                      <a:r>
                        <a:rPr lang="ru-RU" sz="1100" b="1" spc="1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информации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4 010,6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11 053,8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11 527,1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10 527,1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10 527,1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13232"/>
                  </a:ext>
                </a:extLst>
              </a:tr>
              <a:tr h="250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Телевидение и радиовещание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83216"/>
                  </a:ext>
                </a:extLst>
              </a:tr>
              <a:tr h="471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Периодическая</a:t>
                      </a:r>
                      <a:r>
                        <a:rPr lang="ru-RU" sz="1100" spc="-3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печать</a:t>
                      </a:r>
                      <a:r>
                        <a:rPr lang="ru-RU" sz="1100" spc="-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spc="-2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издательства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3 087,8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3 518,3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4 553,8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4 553,8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4 553,8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03362"/>
                  </a:ext>
                </a:extLst>
              </a:tr>
              <a:tr h="643671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5715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287020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Обслуживание</a:t>
                      </a:r>
                      <a:r>
                        <a:rPr lang="ru-RU" sz="1100" b="1" spc="-4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государственного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28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3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3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5240" marR="279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1910" marR="7429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959413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Обслуживание</a:t>
                      </a:r>
                      <a:r>
                        <a:rPr lang="ru-RU" sz="1100" spc="-7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государственного внутреннего</a:t>
                      </a:r>
                      <a:r>
                        <a:rPr lang="ru-RU" sz="1100" spc="-5" baseline="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и муниципального</a:t>
                      </a:r>
                      <a:r>
                        <a:rPr lang="ru-RU" sz="1100" spc="-5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долга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68687"/>
                  </a:ext>
                </a:extLst>
              </a:tr>
              <a:tr h="400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Условно</a:t>
                      </a:r>
                      <a:r>
                        <a:rPr lang="ru-RU" sz="1100" spc="-5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утверждаемые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(утвержденные)</a:t>
                      </a:r>
                      <a:r>
                        <a:rPr lang="ru-RU" sz="1100" spc="-70" baseline="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41 022,3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84 174,7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845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l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57785" algn="l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3 162 926,7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2 166 407,1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2 860 747,2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3 033 455,5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2 624 666,4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49532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37CEA79-BBD5-4BBC-B3ED-825FED99B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68638"/>
              </p:ext>
            </p:extLst>
          </p:nvPr>
        </p:nvGraphicFramePr>
        <p:xfrm>
          <a:off x="0" y="914400"/>
          <a:ext cx="6699506" cy="685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5740">
                  <a:extLst>
                    <a:ext uri="{9D8B030D-6E8A-4147-A177-3AD203B41FA5}">
                      <a16:colId xmlns:a16="http://schemas.microsoft.com/office/drawing/2014/main" val="1181733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141355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4081181"/>
                    </a:ext>
                  </a:extLst>
                </a:gridCol>
                <a:gridCol w="754860">
                  <a:extLst>
                    <a:ext uri="{9D8B030D-6E8A-4147-A177-3AD203B41FA5}">
                      <a16:colId xmlns:a16="http://schemas.microsoft.com/office/drawing/2014/main" val="17566251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883415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739177022"/>
                    </a:ext>
                  </a:extLst>
                </a:gridCol>
                <a:gridCol w="845340">
                  <a:extLst>
                    <a:ext uri="{9D8B030D-6E8A-4147-A177-3AD203B41FA5}">
                      <a16:colId xmlns:a16="http://schemas.microsoft.com/office/drawing/2014/main" val="3142519616"/>
                    </a:ext>
                  </a:extLst>
                </a:gridCol>
                <a:gridCol w="748766">
                  <a:extLst>
                    <a:ext uri="{9D8B030D-6E8A-4147-A177-3AD203B41FA5}">
                      <a16:colId xmlns:a16="http://schemas.microsoft.com/office/drawing/2014/main" val="411357046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985" marR="382270" indent="-157480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r>
                        <a:rPr lang="ru-RU" sz="1050" spc="-28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spc="-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(раздел,</a:t>
                      </a:r>
                      <a:r>
                        <a:rPr lang="ru-RU" sz="1050" spc="-7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подраздел)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</a:p>
                    <a:p>
                      <a:pPr marL="99695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 2023год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marR="6350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40005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marR="79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2025год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4445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50" spc="1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50" spc="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78740" marR="431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3995" marR="74930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6350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71755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7747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067568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234F05-85C8-5C0B-46D6-4221C00CFE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971085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990600" y="1828800"/>
            <a:ext cx="2286000" cy="83997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790"/>
              </a:spcBef>
            </a:pP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b="1" spc="-4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sz="2400" b="1" spc="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400" b="1" spc="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ммн</a:t>
            </a:r>
            <a:r>
              <a:rPr sz="2400" b="1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400" b="1" spc="6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-1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400" b="1" spc="1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400" b="1" spc="-4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1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81400" y="1828800"/>
            <a:ext cx="2590800" cy="135037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0"/>
              </a:spcBef>
            </a:pPr>
            <a:r>
              <a:rPr sz="2400" b="1" spc="-1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1" spc="-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4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</a:t>
            </a:r>
            <a:r>
              <a:rPr sz="2400" b="1" spc="5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400" b="1" spc="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sz="2400" b="1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400" b="1" spc="6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-12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7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400" b="1" spc="12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3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400" b="1" spc="-4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2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13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2400" b="1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>
              <a:lnSpc>
                <a:spcPct val="100000"/>
              </a:lnSpc>
              <a:spcBef>
                <a:spcPts val="1125"/>
              </a:spcBef>
            </a:pPr>
            <a:r>
              <a:rPr lang="ru-RU" sz="2400" b="1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29000" y="327660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228600" y="3962400"/>
            <a:ext cx="182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sz="2800" b="1" spc="-2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800" dirty="0">
              <a:solidFill>
                <a:srgbClr val="7F2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0" y="3352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F2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876800" y="3657600"/>
            <a:ext cx="83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7,3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57600" y="3733800"/>
            <a:ext cx="1295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23509" y="7080250"/>
            <a:ext cx="6375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sz="2000" b="1" spc="-5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258267" y="96773"/>
            <a:ext cx="63414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</a:t>
            </a:r>
            <a:r>
              <a:rPr sz="1800" b="1" spc="-1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800" b="1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МНЫЕ</a:t>
            </a:r>
            <a:r>
              <a:rPr sz="1800" b="1" spc="-1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800" b="1" spc="-1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8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800" b="1" spc="-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</a:t>
            </a:r>
            <a:r>
              <a:rPr sz="1800" b="1" spc="-1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800" b="1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МНЫЕ</a:t>
            </a:r>
            <a:r>
              <a:rPr sz="1800" b="1" spc="-1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22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spc="-20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800" b="1" spc="-1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800" b="1" spc="-1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800" b="1" spc="-1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r>
              <a:rPr lang="ru-RU"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</a:t>
            </a:r>
            <a:endParaRPr sz="1800" b="1" spc="-17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781"/>
          <p:cNvSpPr txBox="1">
            <a:spLocks noChangeArrowheads="1"/>
          </p:cNvSpPr>
          <p:nvPr/>
        </p:nvSpPr>
        <p:spPr bwMode="auto">
          <a:xfrm>
            <a:off x="3429000" y="2667000"/>
            <a:ext cx="309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96850" marR="250190" algn="just">
              <a:lnSpc>
                <a:spcPts val="1210"/>
              </a:lnSpc>
              <a:spcBef>
                <a:spcPts val="805"/>
              </a:spcBef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</a:t>
            </a:r>
            <a:r>
              <a:rPr lang="ru-RU" sz="1400" b="1" spc="-6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</a:t>
            </a:r>
            <a:r>
              <a:rPr lang="ru-RU" sz="1400" b="1" spc="-8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вошедшие</a:t>
            </a:r>
            <a:r>
              <a:rPr lang="ru-RU" sz="1400" b="1" spc="-7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</a:p>
          <a:p>
            <a:pPr marL="195580" marR="250190" algn="just">
              <a:lnSpc>
                <a:spcPct val="98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1400" b="1" spc="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муниципальных</a:t>
            </a:r>
            <a:r>
              <a:rPr lang="ru-RU" sz="1400" b="1" spc="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программ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9707C4-B189-3A7A-7F6C-82EE9E53BA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33</a:t>
            </a:fld>
            <a:endParaRPr lang="ru-RU" spc="-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BEB04-D2CE-8FDF-734F-F6335CF59AA3}"/>
              </a:ext>
            </a:extLst>
          </p:cNvPr>
          <p:cNvSpPr txBox="1"/>
          <p:nvPr/>
        </p:nvSpPr>
        <p:spPr>
          <a:xfrm>
            <a:off x="228600" y="685800"/>
            <a:ext cx="6477000" cy="1447799"/>
          </a:xfrm>
          <a:prstGeom prst="rect">
            <a:avLst/>
          </a:prstGeom>
          <a:noFill/>
        </p:spPr>
        <p:txBody>
          <a:bodyPr wrap="square" lIns="36000"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городского округа Семеновский.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F4164-2120-DBDD-CBE7-BBE3B09495B3}"/>
              </a:ext>
            </a:extLst>
          </p:cNvPr>
          <p:cNvSpPr txBox="1"/>
          <p:nvPr/>
        </p:nvSpPr>
        <p:spPr>
          <a:xfrm>
            <a:off x="304800" y="2590800"/>
            <a:ext cx="2895600" cy="1143000"/>
          </a:xfrm>
          <a:prstGeom prst="rect">
            <a:avLst/>
          </a:prstGeom>
          <a:noFill/>
        </p:spPr>
        <p:txBody>
          <a:bodyPr wrap="square" lIns="36000">
            <a:normAutofit fontScale="77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 городского округа Семеновский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33">
            <a:extLst>
              <a:ext uri="{FF2B5EF4-FFF2-40B4-BE49-F238E27FC236}">
                <a16:creationId xmlns:a16="http://schemas.microsoft.com/office/drawing/2014/main" id="{109FC50A-FD5B-B611-DD69-3445273025CC}"/>
              </a:ext>
            </a:extLst>
          </p:cNvPr>
          <p:cNvSpPr txBox="1"/>
          <p:nvPr/>
        </p:nvSpPr>
        <p:spPr>
          <a:xfrm>
            <a:off x="1524000" y="3733800"/>
            <a:ext cx="1752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2 652,2 </a:t>
            </a:r>
            <a:r>
              <a:rPr lang="ru-RU" sz="28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33">
            <a:extLst>
              <a:ext uri="{FF2B5EF4-FFF2-40B4-BE49-F238E27FC236}">
                <a16:creationId xmlns:a16="http://schemas.microsoft.com/office/drawing/2014/main" id="{7925999B-572E-2332-4DEC-4B010224F471}"/>
              </a:ext>
            </a:extLst>
          </p:cNvPr>
          <p:cNvSpPr txBox="1"/>
          <p:nvPr/>
        </p:nvSpPr>
        <p:spPr>
          <a:xfrm>
            <a:off x="5257800" y="3657600"/>
            <a:ext cx="1752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208,5 </a:t>
            </a:r>
            <a:r>
              <a:rPr lang="ru-RU" sz="24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400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33">
            <a:extLst>
              <a:ext uri="{FF2B5EF4-FFF2-40B4-BE49-F238E27FC236}">
                <a16:creationId xmlns:a16="http://schemas.microsoft.com/office/drawing/2014/main" id="{F5B1BCE0-F712-B731-018A-2820AB9042EF}"/>
              </a:ext>
            </a:extLst>
          </p:cNvPr>
          <p:cNvSpPr txBox="1"/>
          <p:nvPr/>
        </p:nvSpPr>
        <p:spPr>
          <a:xfrm>
            <a:off x="228600" y="5410200"/>
            <a:ext cx="182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sz="2800" b="1" spc="-2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800" dirty="0">
              <a:solidFill>
                <a:srgbClr val="7F2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33">
            <a:extLst>
              <a:ext uri="{FF2B5EF4-FFF2-40B4-BE49-F238E27FC236}">
                <a16:creationId xmlns:a16="http://schemas.microsoft.com/office/drawing/2014/main" id="{251E1311-E422-E591-6D51-AC026E432085}"/>
              </a:ext>
            </a:extLst>
          </p:cNvPr>
          <p:cNvSpPr txBox="1"/>
          <p:nvPr/>
        </p:nvSpPr>
        <p:spPr>
          <a:xfrm>
            <a:off x="1676400" y="5334000"/>
            <a:ext cx="1752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2 828,2 </a:t>
            </a:r>
            <a:r>
              <a:rPr lang="ru-RU" sz="28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09D8695C-D222-AC4B-BFC9-D3B06D251631}"/>
              </a:ext>
            </a:extLst>
          </p:cNvPr>
          <p:cNvSpPr txBox="1"/>
          <p:nvPr/>
        </p:nvSpPr>
        <p:spPr>
          <a:xfrm>
            <a:off x="5334000" y="5410200"/>
            <a:ext cx="1752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205,2 </a:t>
            </a:r>
            <a:r>
              <a:rPr lang="ru-RU" sz="24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400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B035BBAF-BCBC-8911-4482-C3F52BBC48F3}"/>
              </a:ext>
            </a:extLst>
          </p:cNvPr>
          <p:cNvSpPr/>
          <p:nvPr/>
        </p:nvSpPr>
        <p:spPr>
          <a:xfrm>
            <a:off x="3505200" y="518160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1DFBD1E1-312C-FD01-4240-6A498776627E}"/>
              </a:ext>
            </a:extLst>
          </p:cNvPr>
          <p:cNvSpPr/>
          <p:nvPr/>
        </p:nvSpPr>
        <p:spPr>
          <a:xfrm>
            <a:off x="4648200" y="5257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F2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5">
            <a:extLst>
              <a:ext uri="{FF2B5EF4-FFF2-40B4-BE49-F238E27FC236}">
                <a16:creationId xmlns:a16="http://schemas.microsoft.com/office/drawing/2014/main" id="{BE8F0127-E66F-031D-7C94-61E2E68E82BB}"/>
              </a:ext>
            </a:extLst>
          </p:cNvPr>
          <p:cNvSpPr txBox="1"/>
          <p:nvPr/>
        </p:nvSpPr>
        <p:spPr>
          <a:xfrm>
            <a:off x="4953000" y="5562600"/>
            <a:ext cx="83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59">
            <a:extLst>
              <a:ext uri="{FF2B5EF4-FFF2-40B4-BE49-F238E27FC236}">
                <a16:creationId xmlns:a16="http://schemas.microsoft.com/office/drawing/2014/main" id="{ABB9AABF-162D-4153-C93B-6459A55B57BA}"/>
              </a:ext>
            </a:extLst>
          </p:cNvPr>
          <p:cNvSpPr txBox="1"/>
          <p:nvPr/>
        </p:nvSpPr>
        <p:spPr>
          <a:xfrm>
            <a:off x="3733800" y="5562600"/>
            <a:ext cx="990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r>
              <a:rPr sz="2400" b="1" spc="-5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33">
            <a:extLst>
              <a:ext uri="{FF2B5EF4-FFF2-40B4-BE49-F238E27FC236}">
                <a16:creationId xmlns:a16="http://schemas.microsoft.com/office/drawing/2014/main" id="{5FCDA40F-861E-2133-313F-72546BFCD208}"/>
              </a:ext>
            </a:extLst>
          </p:cNvPr>
          <p:cNvSpPr txBox="1"/>
          <p:nvPr/>
        </p:nvSpPr>
        <p:spPr>
          <a:xfrm>
            <a:off x="304800" y="7467600"/>
            <a:ext cx="182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sz="2800" b="1" spc="-2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800" dirty="0">
              <a:solidFill>
                <a:srgbClr val="7F2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33">
            <a:extLst>
              <a:ext uri="{FF2B5EF4-FFF2-40B4-BE49-F238E27FC236}">
                <a16:creationId xmlns:a16="http://schemas.microsoft.com/office/drawing/2014/main" id="{6BFEDBA8-4D22-758A-4A9B-13E70F2B9560}"/>
              </a:ext>
            </a:extLst>
          </p:cNvPr>
          <p:cNvSpPr txBox="1"/>
          <p:nvPr/>
        </p:nvSpPr>
        <p:spPr>
          <a:xfrm>
            <a:off x="1752600" y="7467600"/>
            <a:ext cx="1752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2 419,5 </a:t>
            </a:r>
            <a:r>
              <a:rPr lang="ru-RU" sz="28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26">
            <a:extLst>
              <a:ext uri="{FF2B5EF4-FFF2-40B4-BE49-F238E27FC236}">
                <a16:creationId xmlns:a16="http://schemas.microsoft.com/office/drawing/2014/main" id="{7807D675-DD3D-BAC8-2F01-91AEC73004DB}"/>
              </a:ext>
            </a:extLst>
          </p:cNvPr>
          <p:cNvSpPr/>
          <p:nvPr/>
        </p:nvSpPr>
        <p:spPr>
          <a:xfrm>
            <a:off x="3581400" y="708660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37">
            <a:extLst>
              <a:ext uri="{FF2B5EF4-FFF2-40B4-BE49-F238E27FC236}">
                <a16:creationId xmlns:a16="http://schemas.microsoft.com/office/drawing/2014/main" id="{CE554AE9-49B6-49CF-63B8-DADAD6C59DAA}"/>
              </a:ext>
            </a:extLst>
          </p:cNvPr>
          <p:cNvSpPr/>
          <p:nvPr/>
        </p:nvSpPr>
        <p:spPr>
          <a:xfrm>
            <a:off x="4724400" y="7162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F2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5">
            <a:extLst>
              <a:ext uri="{FF2B5EF4-FFF2-40B4-BE49-F238E27FC236}">
                <a16:creationId xmlns:a16="http://schemas.microsoft.com/office/drawing/2014/main" id="{57EC81EA-9C58-1934-9D57-4C91F52878CD}"/>
              </a:ext>
            </a:extLst>
          </p:cNvPr>
          <p:cNvSpPr txBox="1"/>
          <p:nvPr/>
        </p:nvSpPr>
        <p:spPr>
          <a:xfrm>
            <a:off x="5105400" y="7391400"/>
            <a:ext cx="83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7953A99D-C708-0F85-D33E-C2E68070C957}"/>
              </a:ext>
            </a:extLst>
          </p:cNvPr>
          <p:cNvSpPr txBox="1"/>
          <p:nvPr/>
        </p:nvSpPr>
        <p:spPr>
          <a:xfrm>
            <a:off x="3810000" y="7467600"/>
            <a:ext cx="990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sz="2400" b="1" spc="-5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A9237B37-4261-EA26-F57A-B696C04FBB06}"/>
              </a:ext>
            </a:extLst>
          </p:cNvPr>
          <p:cNvSpPr txBox="1"/>
          <p:nvPr/>
        </p:nvSpPr>
        <p:spPr>
          <a:xfrm>
            <a:off x="5257800" y="7772400"/>
            <a:ext cx="1752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205,2 </a:t>
            </a:r>
            <a:r>
              <a:rPr lang="ru-RU" sz="24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400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CBDE34E-86BE-1154-EF7C-5C8E70D5F7B2}"/>
              </a:ext>
            </a:extLst>
          </p:cNvPr>
          <p:cNvSpPr/>
          <p:nvPr/>
        </p:nvSpPr>
        <p:spPr>
          <a:xfrm>
            <a:off x="5103269" y="8257782"/>
            <a:ext cx="1616610" cy="785347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12 000,0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52510" y="80198"/>
            <a:ext cx="58482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kumimoji="0" sz="1800" b="1" i="0" u="none" strike="noStrike" kern="1200" cap="none" spc="-17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kumimoji="0" lang="ru-RU" sz="1800" b="1" i="0" u="none" strike="noStrike" kern="1200" cap="none" spc="6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sz="1800" b="1" i="0" u="none" strike="noStrike" kern="1200" cap="none" spc="-19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  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sz="1800" b="1" i="0" u="none" strike="noStrike" kern="1200" cap="none" spc="-16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sz="1800" b="1" i="0" u="none" strike="noStrike" kern="1200" cap="none" spc="-17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sz="1800" b="1" i="0" u="none" strike="noStrike" kern="1200" cap="none" spc="-8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ЛИЗ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21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ТЬСЯ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8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sz="1800" b="1" i="0" u="none" strike="noStrike" kern="1200" cap="none" spc="-13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800" b="1" i="0" u="none" strike="noStrike" kern="1200" cap="none" spc="-13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15446" y="6858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94" name="Text Box 751"/>
          <p:cNvSpPr txBox="1">
            <a:spLocks noChangeArrowheads="1"/>
          </p:cNvSpPr>
          <p:nvPr/>
        </p:nvSpPr>
        <p:spPr bwMode="auto">
          <a:xfrm>
            <a:off x="368344" y="5310943"/>
            <a:ext cx="2898775" cy="4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45745" marR="0" lvl="0" indent="0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53 395,0</a:t>
            </a:r>
            <a:r>
              <a:rPr kumimoji="0" lang="ru-RU" sz="10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тыс.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-262423" y="11041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-26671" y="90273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" name="Rectangle 59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63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9" name="Rectangle 68"/>
          <p:cNvSpPr>
            <a:spLocks noChangeArrowheads="1"/>
          </p:cNvSpPr>
          <p:nvPr/>
        </p:nvSpPr>
        <p:spPr bwMode="auto">
          <a:xfrm>
            <a:off x="2925279" y="587413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88012F-547D-987F-11A6-C1B0CDD9FD0D}"/>
              </a:ext>
            </a:extLst>
          </p:cNvPr>
          <p:cNvSpPr/>
          <p:nvPr/>
        </p:nvSpPr>
        <p:spPr>
          <a:xfrm>
            <a:off x="134053" y="5907492"/>
            <a:ext cx="4902035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и строительство социальной и инженерной инфраструктуры на территории городского округа Семеновский на 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годы"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03F98E7-C6DE-42BA-4FB1-B914716EAB1D}"/>
              </a:ext>
            </a:extLst>
          </p:cNvPr>
          <p:cNvSpPr/>
          <p:nvPr/>
        </p:nvSpPr>
        <p:spPr>
          <a:xfrm>
            <a:off x="5103268" y="5871170"/>
            <a:ext cx="1616611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366 897,6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7723757-5F23-E639-A75A-1753352991DB}"/>
              </a:ext>
            </a:extLst>
          </p:cNvPr>
          <p:cNvSpPr/>
          <p:nvPr/>
        </p:nvSpPr>
        <p:spPr>
          <a:xfrm>
            <a:off x="120969" y="769058"/>
            <a:ext cx="4883790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"Развитие образования городского округа Семеновский на 2018-202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годы"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DB6667A-7F8F-C544-B659-64EE6E6A1635}"/>
              </a:ext>
            </a:extLst>
          </p:cNvPr>
          <p:cNvSpPr/>
          <p:nvPr/>
        </p:nvSpPr>
        <p:spPr>
          <a:xfrm>
            <a:off x="5096330" y="774629"/>
            <a:ext cx="1661423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1 302 784,1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4765173-2248-4FB6-ECFB-CFD80731CC0D}"/>
              </a:ext>
            </a:extLst>
          </p:cNvPr>
          <p:cNvSpPr/>
          <p:nvPr/>
        </p:nvSpPr>
        <p:spPr>
          <a:xfrm>
            <a:off x="117872" y="1585446"/>
            <a:ext cx="4886887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культуры городского округа Семеновский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 2018-202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годы"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34A35FC-ACEF-59B6-ECA5-1BBD6E305EB0}"/>
              </a:ext>
            </a:extLst>
          </p:cNvPr>
          <p:cNvSpPr/>
          <p:nvPr/>
        </p:nvSpPr>
        <p:spPr>
          <a:xfrm>
            <a:off x="5103269" y="1561380"/>
            <a:ext cx="1604100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263 610,1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5F6382F-F4AC-345B-44F6-C6BA611834AE}"/>
              </a:ext>
            </a:extLst>
          </p:cNvPr>
          <p:cNvSpPr/>
          <p:nvPr/>
        </p:nvSpPr>
        <p:spPr>
          <a:xfrm>
            <a:off x="120970" y="2352912"/>
            <a:ext cx="4883790" cy="94278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«Комплексное благоустройство и развитие транспортной инфраструктуры городского округа Семеновский Нижегородской области на 2025-2029  годы»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2B6CDA-5FD4-9A11-A21A-CC19728EFD1C}"/>
              </a:ext>
            </a:extLst>
          </p:cNvPr>
          <p:cNvSpPr/>
          <p:nvPr/>
        </p:nvSpPr>
        <p:spPr>
          <a:xfrm>
            <a:off x="5103268" y="2352912"/>
            <a:ext cx="1629939" cy="928997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291 901,5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6BBA598-1116-90E4-DFB1-ABF4F316CEE8}"/>
              </a:ext>
            </a:extLst>
          </p:cNvPr>
          <p:cNvSpPr/>
          <p:nvPr/>
        </p:nvSpPr>
        <p:spPr>
          <a:xfrm>
            <a:off x="120970" y="3356840"/>
            <a:ext cx="4883790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 на 2018-2026 годы»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1D0397E-87F3-1DC6-31CA-23B0C0D8932C}"/>
              </a:ext>
            </a:extLst>
          </p:cNvPr>
          <p:cNvSpPr/>
          <p:nvPr/>
        </p:nvSpPr>
        <p:spPr>
          <a:xfrm>
            <a:off x="5103268" y="3338372"/>
            <a:ext cx="1616611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135 336,6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BA94366-A7F7-97C1-F644-821802E048EF}"/>
              </a:ext>
            </a:extLst>
          </p:cNvPr>
          <p:cNvSpPr/>
          <p:nvPr/>
        </p:nvSpPr>
        <p:spPr>
          <a:xfrm>
            <a:off x="117873" y="4212295"/>
            <a:ext cx="4918216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агропромышленного комплекса городского округа Семеновский Нижегородской области"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 2025-2027 годы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B8EBE55-C694-8FAC-2817-20B7B0E5B0AF}"/>
              </a:ext>
            </a:extLst>
          </p:cNvPr>
          <p:cNvSpPr/>
          <p:nvPr/>
        </p:nvSpPr>
        <p:spPr>
          <a:xfrm>
            <a:off x="5103269" y="4205470"/>
            <a:ext cx="1616610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52 003,0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855B229-2D92-6C9A-D645-DBAD82E1617F}"/>
              </a:ext>
            </a:extLst>
          </p:cNvPr>
          <p:cNvSpPr/>
          <p:nvPr/>
        </p:nvSpPr>
        <p:spPr>
          <a:xfrm>
            <a:off x="143272" y="7350688"/>
            <a:ext cx="4892817" cy="898048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Управление муниципальным имуществом и             земельными  ресурсами городского округа  Семеновский Нижегородской области на 2021-2026 годы"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F42EC60-2524-6E00-725C-C34BFFD1958B}"/>
              </a:ext>
            </a:extLst>
          </p:cNvPr>
          <p:cNvSpPr/>
          <p:nvPr/>
        </p:nvSpPr>
        <p:spPr>
          <a:xfrm>
            <a:off x="5103268" y="7388322"/>
            <a:ext cx="1622633" cy="838127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48 368,7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5276F23-5E21-6E4D-3ADF-17E3582C5C12}"/>
              </a:ext>
            </a:extLst>
          </p:cNvPr>
          <p:cNvSpPr/>
          <p:nvPr/>
        </p:nvSpPr>
        <p:spPr>
          <a:xfrm>
            <a:off x="152400" y="5029200"/>
            <a:ext cx="4883790" cy="898030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гражданской обороны и защиты населения и территорий от чрезвычайных ситуаций, обеспечение пожарной безопасности в городском округе Семеновский на 2022-2026 годы"»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6C89703-152C-6C75-92C5-CA04D1B2B46B}"/>
              </a:ext>
            </a:extLst>
          </p:cNvPr>
          <p:cNvSpPr/>
          <p:nvPr/>
        </p:nvSpPr>
        <p:spPr>
          <a:xfrm>
            <a:off x="5103269" y="4976102"/>
            <a:ext cx="1616610" cy="878940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47 135,4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C71B86F-8D47-33BE-75B7-55C4C4F5A2EB}"/>
              </a:ext>
            </a:extLst>
          </p:cNvPr>
          <p:cNvSpPr/>
          <p:nvPr/>
        </p:nvSpPr>
        <p:spPr>
          <a:xfrm>
            <a:off x="152298" y="6630191"/>
            <a:ext cx="4883790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«Формирование современной городской среды на территории городского округа Семеновский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 2018-202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годы"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6F4A7CC-4A97-CAFF-5590-B4CE0664B890}"/>
              </a:ext>
            </a:extLst>
          </p:cNvPr>
          <p:cNvSpPr/>
          <p:nvPr/>
        </p:nvSpPr>
        <p:spPr>
          <a:xfrm>
            <a:off x="5096331" y="6644197"/>
            <a:ext cx="1636878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20 252,7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1CA2393-1A43-50E9-14D1-7DC10F04FE89}"/>
              </a:ext>
            </a:extLst>
          </p:cNvPr>
          <p:cNvSpPr/>
          <p:nvPr/>
        </p:nvSpPr>
        <p:spPr>
          <a:xfrm>
            <a:off x="152298" y="8284106"/>
            <a:ext cx="4883791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«Развитие жилищно - коммунального хозяйства и инфраструктуры городского округа Семеновский»</a:t>
            </a:r>
          </a:p>
        </p:txBody>
      </p:sp>
    </p:spTree>
    <p:extLst>
      <p:ext uri="{BB962C8B-B14F-4D97-AF65-F5344CB8AC3E}">
        <p14:creationId xmlns:p14="http://schemas.microsoft.com/office/powerpoint/2010/main" val="4140934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74000">
              <a:srgbClr val="EFF9FF"/>
            </a:gs>
            <a:gs pos="83000">
              <a:srgbClr val="EFF9FF"/>
            </a:gs>
            <a:gs pos="100000">
              <a:srgbClr val="EFF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72479" y="672882"/>
            <a:ext cx="1002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ru-RU" sz="1100" b="0" i="0" u="none" strike="noStrike" kern="1200" cap="none" spc="-5" normalizeH="0" baseline="0" noProof="0" dirty="0" err="1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тыс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100" b="0" i="0" u="none" strike="noStrike" kern="1200" cap="none" spc="-114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ру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52400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ИЗМЕНИТСЯ ФИНАНСИРОВАНИЕ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ПРОГРАММ  В 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ГОДАХ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73327"/>
              </p:ext>
            </p:extLst>
          </p:nvPr>
        </p:nvGraphicFramePr>
        <p:xfrm>
          <a:off x="61783" y="878790"/>
          <a:ext cx="6734434" cy="79604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7017">
                  <a:extLst>
                    <a:ext uri="{9D8B030D-6E8A-4147-A177-3AD203B41FA5}">
                      <a16:colId xmlns:a16="http://schemas.microsoft.com/office/drawing/2014/main" val="276523103"/>
                    </a:ext>
                  </a:extLst>
                </a:gridCol>
                <a:gridCol w="900774">
                  <a:extLst>
                    <a:ext uri="{9D8B030D-6E8A-4147-A177-3AD203B41FA5}">
                      <a16:colId xmlns:a16="http://schemas.microsoft.com/office/drawing/2014/main" val="1964719194"/>
                    </a:ext>
                  </a:extLst>
                </a:gridCol>
                <a:gridCol w="851826">
                  <a:extLst>
                    <a:ext uri="{9D8B030D-6E8A-4147-A177-3AD203B41FA5}">
                      <a16:colId xmlns:a16="http://schemas.microsoft.com/office/drawing/2014/main" val="4282185152"/>
                    </a:ext>
                  </a:extLst>
                </a:gridCol>
                <a:gridCol w="857882">
                  <a:extLst>
                    <a:ext uri="{9D8B030D-6E8A-4147-A177-3AD203B41FA5}">
                      <a16:colId xmlns:a16="http://schemas.microsoft.com/office/drawing/2014/main" val="110681255"/>
                    </a:ext>
                  </a:extLst>
                </a:gridCol>
                <a:gridCol w="513718">
                  <a:extLst>
                    <a:ext uri="{9D8B030D-6E8A-4147-A177-3AD203B41FA5}">
                      <a16:colId xmlns:a16="http://schemas.microsoft.com/office/drawing/2014/main" val="29016609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2280557"/>
                    </a:ext>
                  </a:extLst>
                </a:gridCol>
                <a:gridCol w="928817">
                  <a:extLst>
                    <a:ext uri="{9D8B030D-6E8A-4147-A177-3AD203B41FA5}">
                      <a16:colId xmlns:a16="http://schemas.microsoft.com/office/drawing/2014/main" val="2862464430"/>
                    </a:ext>
                  </a:extLst>
                </a:gridCol>
              </a:tblGrid>
              <a:tr h="478166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программ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 к</a:t>
                      </a: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 году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183981"/>
                  </a:ext>
                </a:extLst>
              </a:tr>
              <a:tr h="251298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Расходы, всего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2 864 087,5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2 166 407,1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2 860 747,2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132,1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3 033 455,5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2 624 666,4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846756"/>
                  </a:ext>
                </a:extLst>
              </a:tr>
              <a:tr h="21555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том числе: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888390"/>
                  </a:ext>
                </a:extLst>
              </a:tr>
              <a:tr h="581476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Расходы на реализацию муниципальных программ: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2 713212,80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 Emoji" panose="020B0502040204020203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2 022 196,5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2 652 251,7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131,2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2 787 183,9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2 335 346,9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591513"/>
                  </a:ext>
                </a:extLst>
              </a:tr>
              <a:tr h="753799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>
                          <a:effectLst/>
                        </a:rPr>
                        <a:t>"Развитие образования городского округа Семеновский на 2018-2026 годы"</a:t>
                      </a:r>
                      <a:endParaRPr lang="ru-RU" sz="105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997 857,6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1 206 306,7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1 302 784,1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108,0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1 299 774,0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1 300 088,3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466339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"Развитие культуры городского округа Семеновский на 2018-2026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196 889,5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227 426,9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263 610,1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115,9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275 557,4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285 056,7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966090"/>
                  </a:ext>
                </a:extLst>
              </a:tr>
              <a:tr h="158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"Развитие физической культуры, спорта и молодежной политики и патриотического воспитания молодежи в городском округе Семеновский на 2018-2026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108 468,5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127 843,2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135 336,6                  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105,9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142 473,7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139 829,0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4666194"/>
                  </a:ext>
                </a:extLst>
              </a:tr>
              <a:tr h="138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"Развитие агропромышленного комплекса городского округа Семеновский Нижегородской области" на 2025-2027 годы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47 727,2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48 966,6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52 003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106,2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61 455,0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59 688,8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898310"/>
                  </a:ext>
                </a:extLst>
              </a:tr>
              <a:tr h="98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"Социальная поддержка граждан городского округа Семеновский" на 2024-2026 годы</a:t>
                      </a:r>
                      <a:endParaRPr lang="ru-RU" sz="105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7 558,2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4 099,2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5 570,5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135,9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8 351,2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5 570,5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805857"/>
                  </a:ext>
                </a:extLst>
              </a:tr>
              <a:tr h="934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«Информационное общество городского округа Семеновский на 2024-2026 годы»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3 518,3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11 053,8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11 527,1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104,3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10 527,1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10 527,1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174932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CB57A6-5620-5F8E-F8C8-FBCE3178DC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-10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4924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2000">
              <a:srgbClr val="EFF9FF"/>
            </a:gs>
            <a:gs pos="100000">
              <a:srgbClr val="EFF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77594"/>
              </p:ext>
            </p:extLst>
          </p:nvPr>
        </p:nvGraphicFramePr>
        <p:xfrm>
          <a:off x="76200" y="685800"/>
          <a:ext cx="6705602" cy="83401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09798">
                  <a:extLst>
                    <a:ext uri="{9D8B030D-6E8A-4147-A177-3AD203B41FA5}">
                      <a16:colId xmlns:a16="http://schemas.microsoft.com/office/drawing/2014/main" val="391294568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806869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69031160"/>
                    </a:ext>
                  </a:extLst>
                </a:gridCol>
                <a:gridCol w="838205">
                  <a:extLst>
                    <a:ext uri="{9D8B030D-6E8A-4147-A177-3AD203B41FA5}">
                      <a16:colId xmlns:a16="http://schemas.microsoft.com/office/drawing/2014/main" val="3604867157"/>
                    </a:ext>
                  </a:extLst>
                </a:gridCol>
                <a:gridCol w="559338">
                  <a:extLst>
                    <a:ext uri="{9D8B030D-6E8A-4147-A177-3AD203B41FA5}">
                      <a16:colId xmlns:a16="http://schemas.microsoft.com/office/drawing/2014/main" val="81693502"/>
                    </a:ext>
                  </a:extLst>
                </a:gridCol>
                <a:gridCol w="736059">
                  <a:extLst>
                    <a:ext uri="{9D8B030D-6E8A-4147-A177-3AD203B41FA5}">
                      <a16:colId xmlns:a16="http://schemas.microsoft.com/office/drawing/2014/main" val="3714669349"/>
                    </a:ext>
                  </a:extLst>
                </a:gridCol>
                <a:gridCol w="762002">
                  <a:extLst>
                    <a:ext uri="{9D8B030D-6E8A-4147-A177-3AD203B41FA5}">
                      <a16:colId xmlns:a16="http://schemas.microsoft.com/office/drawing/2014/main" val="337652261"/>
                    </a:ext>
                  </a:extLst>
                </a:gridCol>
              </a:tblGrid>
              <a:tr h="58325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программ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 к</a:t>
                      </a: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 году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058477"/>
                  </a:ext>
                </a:extLst>
              </a:tr>
              <a:tr h="1095201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"Развитие предпринимательства и туризма на территории городского округа Семеновский Нижегородской области на 2025–2030 годы"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12 500,0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7500,0 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6 000,0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 80,0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8 000,0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8 000,0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3820152"/>
                  </a:ext>
                </a:extLst>
              </a:tr>
              <a:tr h="108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"Развитие гражданской обороны и защиты населения и территорий от чрезвычайных ситуаций, обеспечение пожарной безопасности в городском округе Семеновский на 2022-2026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31 657,5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39 010,0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47 135,4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120,8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45 421,4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45 421,4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9703539"/>
                  </a:ext>
                </a:extLst>
              </a:tr>
              <a:tr h="1061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«Комплексное благоустройство и развитие транспортной инфраструктуры городского округа Семеновский Нижегородской области на 2025-2029 годы»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188 747,7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</a:t>
                      </a:r>
                      <a:r>
                        <a:rPr lang="en-US" sz="1050">
                          <a:effectLst/>
                        </a:rPr>
                        <a:t>6</a:t>
                      </a:r>
                      <a:r>
                        <a:rPr lang="ru-RU" sz="1050">
                          <a:effectLst/>
                        </a:rPr>
                        <a:t> 832,9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291 901,5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  156,2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248 402,3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249 115,1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30953"/>
                  </a:ext>
                </a:extLst>
              </a:tr>
              <a:tr h="90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"Развитие и строительство социальной и инженерной инфраструктуры на территории городского округа Семеновский на 2024-2026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1 017426,4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38 292,5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366 897,6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958,1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365 885,4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75 782,4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1278882"/>
                  </a:ext>
                </a:extLst>
              </a:tr>
              <a:tr h="792803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dirty="0">
                          <a:effectLst/>
                        </a:rPr>
                        <a:t>"Управление муниципальным имуществом и земельными ресурсами городского округа Семеновский Нижегородской области на 2021-2026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44 188,9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35 626,6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48 368,7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 135,8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50 730,2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50 730,2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6642850"/>
                  </a:ext>
                </a:extLst>
              </a:tr>
              <a:tr h="535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«Управление муниципальными финансами городского округа Семёновский»</a:t>
                      </a:r>
                      <a:endParaRPr lang="ru-RU" sz="105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23 076,5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24 647,7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29 474,9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119,6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32 474,9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32 474,9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0207983"/>
                  </a:ext>
                </a:extLst>
              </a:tr>
              <a:tr h="71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"Формирование современной городской среды на территории городского округа Семеновский на 2018-2025 годы"</a:t>
                      </a:r>
                      <a:endParaRPr lang="ru-RU" sz="105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23 977,1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35 649,0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20 252,7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56,8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20 252,7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20 252,7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8020559"/>
                  </a:ext>
                </a:extLst>
              </a:tr>
              <a:tr h="792803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>
                          <a:effectLst/>
                        </a:rPr>
                        <a:t>"Обеспечение жильем молодых семей на территории городского округа Семеновский Нижегородской области" на период 2015-2025 годов</a:t>
                      </a:r>
                      <a:endParaRPr lang="ru-RU" sz="105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5 737,4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9 103,7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8 808,4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96,8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8 808,4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8 808,4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4212043"/>
                  </a:ext>
                </a:extLst>
              </a:tr>
              <a:tr h="71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"Профилактика терроризма и экстремизма в городском округе Семеновский Нижегородской области на 2021-2026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315,0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665,0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915,0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 137,6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915,0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915,0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8436942"/>
                  </a:ext>
                </a:extLst>
              </a:tr>
            </a:tbl>
          </a:graphicData>
        </a:graphic>
      </p:graphicFrame>
      <p:sp>
        <p:nvSpPr>
          <p:cNvPr id="5" name="object 4"/>
          <p:cNvSpPr txBox="1"/>
          <p:nvPr/>
        </p:nvSpPr>
        <p:spPr>
          <a:xfrm>
            <a:off x="228600" y="76200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ИЗМЕНИТСЯ ФИНАНСИРОВАНИЕ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ПРОГРАММ  В 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ГОДАХ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C0435B4-A697-9408-AAE0-45753863D816}"/>
              </a:ext>
            </a:extLst>
          </p:cNvPr>
          <p:cNvSpPr txBox="1"/>
          <p:nvPr/>
        </p:nvSpPr>
        <p:spPr>
          <a:xfrm>
            <a:off x="5880735" y="533400"/>
            <a:ext cx="10026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ru-RU" sz="1000" b="0" i="0" u="none" strike="noStrike" kern="1200" cap="none" spc="-5" normalizeH="0" baseline="0" noProof="0" dirty="0" err="1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тыс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ру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000" b="0" i="0" u="none" strike="noStrike" kern="1200" cap="none" spc="-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AA4C1-F3A6-E9F5-79C0-83273F19CF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-10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334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254">
              <a:srgbClr val="DBEEF4">
                <a:alpha val="29000"/>
              </a:srgbClr>
            </a:gs>
            <a:gs pos="100000">
              <a:srgbClr val="DBEEF4"/>
            </a:gs>
            <a:gs pos="48616">
              <a:srgbClr val="DBEEF4"/>
            </a:gs>
            <a:gs pos="19574">
              <a:srgbClr val="DBEEF4"/>
            </a:gs>
            <a:gs pos="100000">
              <a:schemeClr val="accent5">
                <a:lumMod val="20000"/>
                <a:lumOff val="80000"/>
              </a:schemeClr>
            </a:gs>
            <a:gs pos="12291">
              <a:schemeClr val="bg1"/>
            </a:gs>
            <a:gs pos="100000">
              <a:schemeClr val="accent5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94299" y="152400"/>
            <a:ext cx="676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ИЗМЕНИТСЯ ФИНАНСИРОВАНИЕ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ПРОГРАММ  В 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32027"/>
              </p:ext>
            </p:extLst>
          </p:nvPr>
        </p:nvGraphicFramePr>
        <p:xfrm>
          <a:off x="76200" y="762000"/>
          <a:ext cx="6781800" cy="82644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7901">
                  <a:extLst>
                    <a:ext uri="{9D8B030D-6E8A-4147-A177-3AD203B41FA5}">
                      <a16:colId xmlns:a16="http://schemas.microsoft.com/office/drawing/2014/main" val="393188294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901360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885904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95607207"/>
                    </a:ext>
                  </a:extLst>
                </a:gridCol>
                <a:gridCol w="649499">
                  <a:extLst>
                    <a:ext uri="{9D8B030D-6E8A-4147-A177-3AD203B41FA5}">
                      <a16:colId xmlns:a16="http://schemas.microsoft.com/office/drawing/2014/main" val="2040871702"/>
                    </a:ext>
                  </a:extLst>
                </a:gridCol>
                <a:gridCol w="772923">
                  <a:extLst>
                    <a:ext uri="{9D8B030D-6E8A-4147-A177-3AD203B41FA5}">
                      <a16:colId xmlns:a16="http://schemas.microsoft.com/office/drawing/2014/main" val="2863684471"/>
                    </a:ext>
                  </a:extLst>
                </a:gridCol>
                <a:gridCol w="749277">
                  <a:extLst>
                    <a:ext uri="{9D8B030D-6E8A-4147-A177-3AD203B41FA5}">
                      <a16:colId xmlns:a16="http://schemas.microsoft.com/office/drawing/2014/main" val="1297013672"/>
                    </a:ext>
                  </a:extLst>
                </a:gridCol>
              </a:tblGrid>
              <a:tr h="690536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программ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 к</a:t>
                      </a: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 году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195151"/>
                  </a:ext>
                </a:extLst>
              </a:tr>
              <a:tr h="169041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"Краткосрочный план реализации региональной программы капитального ремонта общего имущества в многоквартирных домах, расположенных на территории Нижегородской области, в отношении многоквартирных домов городского округа Семеновский на 2023-2025 годы"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750,0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106,7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1134668"/>
                  </a:ext>
                </a:extLst>
              </a:tr>
              <a:tr h="883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"Обеспечение общественного порядка и противодействия преступности в городском округе Семеновский Нижегородской области на 2021-2025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515,0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515,0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685,0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133,0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685,0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685,0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6194162"/>
                  </a:ext>
                </a:extLst>
              </a:tr>
              <a:tr h="483533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dirty="0">
                          <a:effectLst/>
                        </a:rPr>
                        <a:t>"Экология и охрана окружающей среды в городском округе Семеновский на 2021-2026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852,0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907,7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1 154,2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127,2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1 154,2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1 154,2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8598980"/>
                  </a:ext>
                </a:extLst>
              </a:tr>
              <a:tr h="922044">
                <a:tc>
                  <a:txBody>
                    <a:bodyPr/>
                    <a:lstStyle/>
                    <a:p>
                      <a:pPr algn="l"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dirty="0">
                          <a:effectLst/>
                        </a:rPr>
                        <a:t>"Переселение граждан из аварийного жилищного фонда на территории городского округа Семеновский Нижегородской области на 2024 - 2028 годы"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1 000,0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1 211,9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47 026,9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3 880,4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171 739,7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23 447,2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1038558"/>
                  </a:ext>
                </a:extLst>
              </a:tr>
              <a:tr h="2188179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50">
                          <a:effectLst/>
                        </a:rPr>
                        <a:t>«Оказание помощи гражданам, утратившим жилые помещения в результате пожара на территории городского округа Семеновский Нижегородской области» на период 2021-2025 годов, и Положение о порядке предоставления субсидий на приобретение жилых помещений, для предоставления гражданам, утративших жилые помещения в результате пожара, по договорам социального найма»</a:t>
                      </a:r>
                      <a:endParaRPr lang="ru-RU" sz="105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500,0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16 776,3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0,0 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4479904"/>
                  </a:ext>
                </a:extLst>
              </a:tr>
              <a:tr h="7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«Развитие жилищно - коммунального хозяйства и инфраструктуры городского округа Семеновский»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0.0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15 788,1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12 000,0 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76,0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17 000,0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17 000,0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3678038"/>
                  </a:ext>
                </a:extLst>
              </a:tr>
              <a:tr h="359487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Непрограммные расходы: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150 874,7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144 210,6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208 495,5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144,6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</a:rPr>
                        <a:t>205 249,3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</a:rPr>
                        <a:t>205 144,8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8333467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Условно – утверждаемые расходы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0,0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41 022,3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84 174,7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6659731"/>
                  </a:ext>
                </a:extLst>
              </a:tr>
            </a:tbl>
          </a:graphicData>
        </a:graphic>
      </p:graphicFrame>
      <p:sp>
        <p:nvSpPr>
          <p:cNvPr id="2" name="object 3">
            <a:extLst>
              <a:ext uri="{FF2B5EF4-FFF2-40B4-BE49-F238E27FC236}">
                <a16:creationId xmlns:a16="http://schemas.microsoft.com/office/drawing/2014/main" id="{6C5E7679-4CEA-DF76-0662-B76C182D0275}"/>
              </a:ext>
            </a:extLst>
          </p:cNvPr>
          <p:cNvSpPr txBox="1"/>
          <p:nvPr/>
        </p:nvSpPr>
        <p:spPr>
          <a:xfrm>
            <a:off x="5855335" y="533400"/>
            <a:ext cx="1002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ru-RU" sz="1000" b="0" i="0" u="none" strike="noStrike" kern="1200" cap="none" spc="-5" normalizeH="0" baseline="0" noProof="0" dirty="0" err="1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тыс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100" b="0" i="0" u="none" strike="noStrike" kern="1200" cap="none" spc="-114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ру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8DB879-21A6-7F03-E991-5B692E68A9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-10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0888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68E39428-0EEE-19DB-B92D-FF51786D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3677036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23"/>
          <p:cNvSpPr txBox="1">
            <a:spLocks noChangeArrowheads="1"/>
          </p:cNvSpPr>
          <p:nvPr/>
        </p:nvSpPr>
        <p:spPr bwMode="auto">
          <a:xfrm>
            <a:off x="3637172" y="4213901"/>
            <a:ext cx="2619871" cy="24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0970" marR="138430" algn="ctr">
              <a:spcBef>
                <a:spcPts val="3460"/>
              </a:spcBef>
              <a:spcAft>
                <a:spcPts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1 302,8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9065" marR="13843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220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79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400" spc="65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400" spc="65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160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40335" marR="138430" algn="ctr">
              <a:lnSpc>
                <a:spcPts val="1560"/>
              </a:lnSpc>
              <a:spcAft>
                <a:spcPts val="0"/>
              </a:spcAft>
            </a:pPr>
            <a:r>
              <a:rPr lang="ru-RU" sz="1600" b="1" spc="-5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</a:t>
            </a:r>
            <a:r>
              <a:rPr lang="ru-RU" sz="1600" b="1" spc="-70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</a:t>
            </a:r>
            <a:r>
              <a:rPr lang="ru-RU" sz="1600" b="1" spc="-70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году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708"/>
          <p:cNvGrpSpPr>
            <a:grpSpLocks/>
          </p:cNvGrpSpPr>
          <p:nvPr/>
        </p:nvGrpSpPr>
        <p:grpSpPr bwMode="auto">
          <a:xfrm>
            <a:off x="3753030" y="6781740"/>
            <a:ext cx="2903220" cy="1475144"/>
            <a:chOff x="5648" y="-1680"/>
            <a:chExt cx="4751" cy="3032"/>
          </a:xfrm>
        </p:grpSpPr>
        <p:pic>
          <p:nvPicPr>
            <p:cNvPr id="12" name="Picture 7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" y="-1289"/>
              <a:ext cx="996" cy="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855" y="-1599"/>
              <a:ext cx="850" cy="2839"/>
            </a:xfrm>
            <a:custGeom>
              <a:avLst/>
              <a:gdLst>
                <a:gd name="T0" fmla="+- 0 6561 5841"/>
                <a:gd name="T1" fmla="*/ T0 w 864"/>
                <a:gd name="T2" fmla="+- 0 -1268 -1268"/>
                <a:gd name="T3" fmla="*/ -1268 h 2508"/>
                <a:gd name="T4" fmla="+- 0 5985 5841"/>
                <a:gd name="T5" fmla="*/ T4 w 864"/>
                <a:gd name="T6" fmla="+- 0 -1268 -1268"/>
                <a:gd name="T7" fmla="*/ -1268 h 2508"/>
                <a:gd name="T8" fmla="+- 0 5929 5841"/>
                <a:gd name="T9" fmla="*/ T8 w 864"/>
                <a:gd name="T10" fmla="+- 0 -1256 -1268"/>
                <a:gd name="T11" fmla="*/ -1256 h 2508"/>
                <a:gd name="T12" fmla="+- 0 5883 5841"/>
                <a:gd name="T13" fmla="*/ T12 w 864"/>
                <a:gd name="T14" fmla="+- 0 -1225 -1268"/>
                <a:gd name="T15" fmla="*/ -1225 h 2508"/>
                <a:gd name="T16" fmla="+- 0 5852 5841"/>
                <a:gd name="T17" fmla="*/ T16 w 864"/>
                <a:gd name="T18" fmla="+- 0 -1180 -1268"/>
                <a:gd name="T19" fmla="*/ -1180 h 2508"/>
                <a:gd name="T20" fmla="+- 0 5841 5841"/>
                <a:gd name="T21" fmla="*/ T20 w 864"/>
                <a:gd name="T22" fmla="+- 0 -1124 -1268"/>
                <a:gd name="T23" fmla="*/ -1124 h 2508"/>
                <a:gd name="T24" fmla="+- 0 5841 5841"/>
                <a:gd name="T25" fmla="*/ T24 w 864"/>
                <a:gd name="T26" fmla="+- 0 1096 -1268"/>
                <a:gd name="T27" fmla="*/ 1096 h 2508"/>
                <a:gd name="T28" fmla="+- 0 5852 5841"/>
                <a:gd name="T29" fmla="*/ T28 w 864"/>
                <a:gd name="T30" fmla="+- 0 1152 -1268"/>
                <a:gd name="T31" fmla="*/ 1152 h 2508"/>
                <a:gd name="T32" fmla="+- 0 5883 5841"/>
                <a:gd name="T33" fmla="*/ T32 w 864"/>
                <a:gd name="T34" fmla="+- 0 1197 -1268"/>
                <a:gd name="T35" fmla="*/ 1197 h 2508"/>
                <a:gd name="T36" fmla="+- 0 5929 5841"/>
                <a:gd name="T37" fmla="*/ T36 w 864"/>
                <a:gd name="T38" fmla="+- 0 1228 -1268"/>
                <a:gd name="T39" fmla="*/ 1228 h 2508"/>
                <a:gd name="T40" fmla="+- 0 5985 5841"/>
                <a:gd name="T41" fmla="*/ T40 w 864"/>
                <a:gd name="T42" fmla="+- 0 1240 -1268"/>
                <a:gd name="T43" fmla="*/ 1240 h 2508"/>
                <a:gd name="T44" fmla="+- 0 6561 5841"/>
                <a:gd name="T45" fmla="*/ T44 w 864"/>
                <a:gd name="T46" fmla="+- 0 1240 -1268"/>
                <a:gd name="T47" fmla="*/ 1240 h 2508"/>
                <a:gd name="T48" fmla="+- 0 6617 5841"/>
                <a:gd name="T49" fmla="*/ T48 w 864"/>
                <a:gd name="T50" fmla="+- 0 1228 -1268"/>
                <a:gd name="T51" fmla="*/ 1228 h 2508"/>
                <a:gd name="T52" fmla="+- 0 6663 5841"/>
                <a:gd name="T53" fmla="*/ T52 w 864"/>
                <a:gd name="T54" fmla="+- 0 1197 -1268"/>
                <a:gd name="T55" fmla="*/ 1197 h 2508"/>
                <a:gd name="T56" fmla="+- 0 6694 5841"/>
                <a:gd name="T57" fmla="*/ T56 w 864"/>
                <a:gd name="T58" fmla="+- 0 1152 -1268"/>
                <a:gd name="T59" fmla="*/ 1152 h 2508"/>
                <a:gd name="T60" fmla="+- 0 6705 5841"/>
                <a:gd name="T61" fmla="*/ T60 w 864"/>
                <a:gd name="T62" fmla="+- 0 1096 -1268"/>
                <a:gd name="T63" fmla="*/ 1096 h 2508"/>
                <a:gd name="T64" fmla="+- 0 6705 5841"/>
                <a:gd name="T65" fmla="*/ T64 w 864"/>
                <a:gd name="T66" fmla="+- 0 -1124 -1268"/>
                <a:gd name="T67" fmla="*/ -1124 h 2508"/>
                <a:gd name="T68" fmla="+- 0 6694 5841"/>
                <a:gd name="T69" fmla="*/ T68 w 864"/>
                <a:gd name="T70" fmla="+- 0 -1180 -1268"/>
                <a:gd name="T71" fmla="*/ -1180 h 2508"/>
                <a:gd name="T72" fmla="+- 0 6663 5841"/>
                <a:gd name="T73" fmla="*/ T72 w 864"/>
                <a:gd name="T74" fmla="+- 0 -1225 -1268"/>
                <a:gd name="T75" fmla="*/ -1225 h 2508"/>
                <a:gd name="T76" fmla="+- 0 6617 5841"/>
                <a:gd name="T77" fmla="*/ T76 w 864"/>
                <a:gd name="T78" fmla="+- 0 -1256 -1268"/>
                <a:gd name="T79" fmla="*/ -1256 h 2508"/>
                <a:gd name="T80" fmla="+- 0 6561 5841"/>
                <a:gd name="T81" fmla="*/ T80 w 864"/>
                <a:gd name="T82" fmla="+- 0 -1268 -1268"/>
                <a:gd name="T83" fmla="*/ -1268 h 25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508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364"/>
                  </a:lnTo>
                  <a:lnTo>
                    <a:pt x="11" y="2420"/>
                  </a:lnTo>
                  <a:lnTo>
                    <a:pt x="42" y="2465"/>
                  </a:lnTo>
                  <a:lnTo>
                    <a:pt x="88" y="2496"/>
                  </a:lnTo>
                  <a:lnTo>
                    <a:pt x="144" y="2508"/>
                  </a:lnTo>
                  <a:lnTo>
                    <a:pt x="720" y="2508"/>
                  </a:lnTo>
                  <a:lnTo>
                    <a:pt x="776" y="2496"/>
                  </a:lnTo>
                  <a:lnTo>
                    <a:pt x="822" y="2465"/>
                  </a:lnTo>
                  <a:lnTo>
                    <a:pt x="853" y="2420"/>
                  </a:lnTo>
                  <a:lnTo>
                    <a:pt x="864" y="2364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4" name="Picture 7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-1195"/>
              <a:ext cx="1004" cy="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712"/>
            <p:cNvSpPr>
              <a:spLocks/>
            </p:cNvSpPr>
            <p:nvPr/>
          </p:nvSpPr>
          <p:spPr bwMode="auto">
            <a:xfrm>
              <a:off x="7561" y="-1129"/>
              <a:ext cx="864" cy="2369"/>
            </a:xfrm>
            <a:custGeom>
              <a:avLst/>
              <a:gdLst>
                <a:gd name="T0" fmla="+- 0 8281 7561"/>
                <a:gd name="T1" fmla="*/ T0 w 864"/>
                <a:gd name="T2" fmla="+- 0 -1168 -1168"/>
                <a:gd name="T3" fmla="*/ -1168 h 2408"/>
                <a:gd name="T4" fmla="+- 0 7705 7561"/>
                <a:gd name="T5" fmla="*/ T4 w 864"/>
                <a:gd name="T6" fmla="+- 0 -1168 -1168"/>
                <a:gd name="T7" fmla="*/ -1168 h 2408"/>
                <a:gd name="T8" fmla="+- 0 7649 7561"/>
                <a:gd name="T9" fmla="*/ T8 w 864"/>
                <a:gd name="T10" fmla="+- 0 -1156 -1168"/>
                <a:gd name="T11" fmla="*/ -1156 h 2408"/>
                <a:gd name="T12" fmla="+- 0 7604 7561"/>
                <a:gd name="T13" fmla="*/ T12 w 864"/>
                <a:gd name="T14" fmla="+- 0 -1125 -1168"/>
                <a:gd name="T15" fmla="*/ -1125 h 2408"/>
                <a:gd name="T16" fmla="+- 0 7573 7561"/>
                <a:gd name="T17" fmla="*/ T16 w 864"/>
                <a:gd name="T18" fmla="+- 0 -1080 -1168"/>
                <a:gd name="T19" fmla="*/ -1080 h 2408"/>
                <a:gd name="T20" fmla="+- 0 7561 7561"/>
                <a:gd name="T21" fmla="*/ T20 w 864"/>
                <a:gd name="T22" fmla="+- 0 -1024 -1168"/>
                <a:gd name="T23" fmla="*/ -1024 h 2408"/>
                <a:gd name="T24" fmla="+- 0 7561 7561"/>
                <a:gd name="T25" fmla="*/ T24 w 864"/>
                <a:gd name="T26" fmla="+- 0 1096 -1168"/>
                <a:gd name="T27" fmla="*/ 1096 h 2408"/>
                <a:gd name="T28" fmla="+- 0 7573 7561"/>
                <a:gd name="T29" fmla="*/ T28 w 864"/>
                <a:gd name="T30" fmla="+- 0 1152 -1168"/>
                <a:gd name="T31" fmla="*/ 1152 h 2408"/>
                <a:gd name="T32" fmla="+- 0 7604 7561"/>
                <a:gd name="T33" fmla="*/ T32 w 864"/>
                <a:gd name="T34" fmla="+- 0 1197 -1168"/>
                <a:gd name="T35" fmla="*/ 1197 h 2408"/>
                <a:gd name="T36" fmla="+- 0 7649 7561"/>
                <a:gd name="T37" fmla="*/ T36 w 864"/>
                <a:gd name="T38" fmla="+- 0 1228 -1168"/>
                <a:gd name="T39" fmla="*/ 1228 h 2408"/>
                <a:gd name="T40" fmla="+- 0 7705 7561"/>
                <a:gd name="T41" fmla="*/ T40 w 864"/>
                <a:gd name="T42" fmla="+- 0 1240 -1168"/>
                <a:gd name="T43" fmla="*/ 1240 h 2408"/>
                <a:gd name="T44" fmla="+- 0 8281 7561"/>
                <a:gd name="T45" fmla="*/ T44 w 864"/>
                <a:gd name="T46" fmla="+- 0 1240 -1168"/>
                <a:gd name="T47" fmla="*/ 1240 h 2408"/>
                <a:gd name="T48" fmla="+- 0 8337 7561"/>
                <a:gd name="T49" fmla="*/ T48 w 864"/>
                <a:gd name="T50" fmla="+- 0 1228 -1168"/>
                <a:gd name="T51" fmla="*/ 1228 h 2408"/>
                <a:gd name="T52" fmla="+- 0 8383 7561"/>
                <a:gd name="T53" fmla="*/ T52 w 864"/>
                <a:gd name="T54" fmla="+- 0 1197 -1168"/>
                <a:gd name="T55" fmla="*/ 1197 h 2408"/>
                <a:gd name="T56" fmla="+- 0 8414 7561"/>
                <a:gd name="T57" fmla="*/ T56 w 864"/>
                <a:gd name="T58" fmla="+- 0 1152 -1168"/>
                <a:gd name="T59" fmla="*/ 1152 h 2408"/>
                <a:gd name="T60" fmla="+- 0 8425 7561"/>
                <a:gd name="T61" fmla="*/ T60 w 864"/>
                <a:gd name="T62" fmla="+- 0 1096 -1168"/>
                <a:gd name="T63" fmla="*/ 1096 h 2408"/>
                <a:gd name="T64" fmla="+- 0 8425 7561"/>
                <a:gd name="T65" fmla="*/ T64 w 864"/>
                <a:gd name="T66" fmla="+- 0 -1024 -1168"/>
                <a:gd name="T67" fmla="*/ -1024 h 2408"/>
                <a:gd name="T68" fmla="+- 0 8414 7561"/>
                <a:gd name="T69" fmla="*/ T68 w 864"/>
                <a:gd name="T70" fmla="+- 0 -1080 -1168"/>
                <a:gd name="T71" fmla="*/ -1080 h 2408"/>
                <a:gd name="T72" fmla="+- 0 8383 7561"/>
                <a:gd name="T73" fmla="*/ T72 w 864"/>
                <a:gd name="T74" fmla="+- 0 -1125 -1168"/>
                <a:gd name="T75" fmla="*/ -1125 h 2408"/>
                <a:gd name="T76" fmla="+- 0 8337 7561"/>
                <a:gd name="T77" fmla="*/ T76 w 864"/>
                <a:gd name="T78" fmla="+- 0 -1156 -1168"/>
                <a:gd name="T79" fmla="*/ -1156 h 2408"/>
                <a:gd name="T80" fmla="+- 0 8281 7561"/>
                <a:gd name="T81" fmla="*/ T80 w 864"/>
                <a:gd name="T82" fmla="+- 0 -1168 -1168"/>
                <a:gd name="T83" fmla="*/ -1168 h 24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8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4"/>
                  </a:lnTo>
                  <a:lnTo>
                    <a:pt x="12" y="2320"/>
                  </a:lnTo>
                  <a:lnTo>
                    <a:pt x="43" y="2365"/>
                  </a:lnTo>
                  <a:lnTo>
                    <a:pt x="88" y="2396"/>
                  </a:lnTo>
                  <a:lnTo>
                    <a:pt x="144" y="2408"/>
                  </a:lnTo>
                  <a:lnTo>
                    <a:pt x="720" y="2408"/>
                  </a:lnTo>
                  <a:lnTo>
                    <a:pt x="776" y="2396"/>
                  </a:lnTo>
                  <a:lnTo>
                    <a:pt x="822" y="2365"/>
                  </a:lnTo>
                  <a:lnTo>
                    <a:pt x="853" y="2320"/>
                  </a:lnTo>
                  <a:lnTo>
                    <a:pt x="864" y="2264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6" name="Picture 7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4" y="-1404"/>
              <a:ext cx="1004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710"/>
            <p:cNvSpPr>
              <a:spLocks/>
            </p:cNvSpPr>
            <p:nvPr/>
          </p:nvSpPr>
          <p:spPr bwMode="auto">
            <a:xfrm>
              <a:off x="9314" y="-1680"/>
              <a:ext cx="831" cy="2919"/>
            </a:xfrm>
            <a:custGeom>
              <a:avLst/>
              <a:gdLst>
                <a:gd name="T0" fmla="+- 0 10002 9282"/>
                <a:gd name="T1" fmla="*/ T0 w 864"/>
                <a:gd name="T2" fmla="+- 0 -1376 -1376"/>
                <a:gd name="T3" fmla="*/ -1376 h 2616"/>
                <a:gd name="T4" fmla="+- 0 9426 9282"/>
                <a:gd name="T5" fmla="*/ T4 w 864"/>
                <a:gd name="T6" fmla="+- 0 -1376 -1376"/>
                <a:gd name="T7" fmla="*/ -1376 h 2616"/>
                <a:gd name="T8" fmla="+- 0 9370 9282"/>
                <a:gd name="T9" fmla="*/ T8 w 864"/>
                <a:gd name="T10" fmla="+- 0 -1364 -1376"/>
                <a:gd name="T11" fmla="*/ -1364 h 2616"/>
                <a:gd name="T12" fmla="+- 0 9324 9282"/>
                <a:gd name="T13" fmla="*/ T12 w 864"/>
                <a:gd name="T14" fmla="+- 0 -1334 -1376"/>
                <a:gd name="T15" fmla="*/ -1334 h 2616"/>
                <a:gd name="T16" fmla="+- 0 9293 9282"/>
                <a:gd name="T17" fmla="*/ T16 w 864"/>
                <a:gd name="T18" fmla="+- 0 -1288 -1376"/>
                <a:gd name="T19" fmla="*/ -1288 h 2616"/>
                <a:gd name="T20" fmla="+- 0 9282 9282"/>
                <a:gd name="T21" fmla="*/ T20 w 864"/>
                <a:gd name="T22" fmla="+- 0 -1232 -1376"/>
                <a:gd name="T23" fmla="*/ -1232 h 2616"/>
                <a:gd name="T24" fmla="+- 0 9282 9282"/>
                <a:gd name="T25" fmla="*/ T24 w 864"/>
                <a:gd name="T26" fmla="+- 0 1096 -1376"/>
                <a:gd name="T27" fmla="*/ 1096 h 2616"/>
                <a:gd name="T28" fmla="+- 0 9293 9282"/>
                <a:gd name="T29" fmla="*/ T28 w 864"/>
                <a:gd name="T30" fmla="+- 0 1152 -1376"/>
                <a:gd name="T31" fmla="*/ 1152 h 2616"/>
                <a:gd name="T32" fmla="+- 0 9324 9282"/>
                <a:gd name="T33" fmla="*/ T32 w 864"/>
                <a:gd name="T34" fmla="+- 0 1197 -1376"/>
                <a:gd name="T35" fmla="*/ 1197 h 2616"/>
                <a:gd name="T36" fmla="+- 0 9370 9282"/>
                <a:gd name="T37" fmla="*/ T36 w 864"/>
                <a:gd name="T38" fmla="+- 0 1228 -1376"/>
                <a:gd name="T39" fmla="*/ 1228 h 2616"/>
                <a:gd name="T40" fmla="+- 0 9426 9282"/>
                <a:gd name="T41" fmla="*/ T40 w 864"/>
                <a:gd name="T42" fmla="+- 0 1240 -1376"/>
                <a:gd name="T43" fmla="*/ 1240 h 2616"/>
                <a:gd name="T44" fmla="+- 0 10002 9282"/>
                <a:gd name="T45" fmla="*/ T44 w 864"/>
                <a:gd name="T46" fmla="+- 0 1240 -1376"/>
                <a:gd name="T47" fmla="*/ 1240 h 2616"/>
                <a:gd name="T48" fmla="+- 0 10058 9282"/>
                <a:gd name="T49" fmla="*/ T48 w 864"/>
                <a:gd name="T50" fmla="+- 0 1228 -1376"/>
                <a:gd name="T51" fmla="*/ 1228 h 2616"/>
                <a:gd name="T52" fmla="+- 0 10103 9282"/>
                <a:gd name="T53" fmla="*/ T52 w 864"/>
                <a:gd name="T54" fmla="+- 0 1197 -1376"/>
                <a:gd name="T55" fmla="*/ 1197 h 2616"/>
                <a:gd name="T56" fmla="+- 0 10134 9282"/>
                <a:gd name="T57" fmla="*/ T56 w 864"/>
                <a:gd name="T58" fmla="+- 0 1152 -1376"/>
                <a:gd name="T59" fmla="*/ 1152 h 2616"/>
                <a:gd name="T60" fmla="+- 0 10146 9282"/>
                <a:gd name="T61" fmla="*/ T60 w 864"/>
                <a:gd name="T62" fmla="+- 0 1096 -1376"/>
                <a:gd name="T63" fmla="*/ 1096 h 2616"/>
                <a:gd name="T64" fmla="+- 0 10146 9282"/>
                <a:gd name="T65" fmla="*/ T64 w 864"/>
                <a:gd name="T66" fmla="+- 0 -1232 -1376"/>
                <a:gd name="T67" fmla="*/ -1232 h 2616"/>
                <a:gd name="T68" fmla="+- 0 10134 9282"/>
                <a:gd name="T69" fmla="*/ T68 w 864"/>
                <a:gd name="T70" fmla="+- 0 -1288 -1376"/>
                <a:gd name="T71" fmla="*/ -1288 h 2616"/>
                <a:gd name="T72" fmla="+- 0 10103 9282"/>
                <a:gd name="T73" fmla="*/ T72 w 864"/>
                <a:gd name="T74" fmla="+- 0 -1334 -1376"/>
                <a:gd name="T75" fmla="*/ -1334 h 2616"/>
                <a:gd name="T76" fmla="+- 0 10058 9282"/>
                <a:gd name="T77" fmla="*/ T76 w 864"/>
                <a:gd name="T78" fmla="+- 0 -1364 -1376"/>
                <a:gd name="T79" fmla="*/ -1364 h 2616"/>
                <a:gd name="T80" fmla="+- 0 10002 9282"/>
                <a:gd name="T81" fmla="*/ T80 w 864"/>
                <a:gd name="T82" fmla="+- 0 -1376 -1376"/>
                <a:gd name="T83" fmla="*/ -1376 h 26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1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472"/>
                  </a:lnTo>
                  <a:lnTo>
                    <a:pt x="11" y="2528"/>
                  </a:lnTo>
                  <a:lnTo>
                    <a:pt x="42" y="2573"/>
                  </a:lnTo>
                  <a:lnTo>
                    <a:pt x="88" y="2604"/>
                  </a:lnTo>
                  <a:lnTo>
                    <a:pt x="144" y="2616"/>
                  </a:lnTo>
                  <a:lnTo>
                    <a:pt x="720" y="2616"/>
                  </a:lnTo>
                  <a:lnTo>
                    <a:pt x="776" y="2604"/>
                  </a:lnTo>
                  <a:lnTo>
                    <a:pt x="821" y="2573"/>
                  </a:lnTo>
                  <a:lnTo>
                    <a:pt x="852" y="2528"/>
                  </a:lnTo>
                  <a:lnTo>
                    <a:pt x="864" y="2472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8" name="Line 709"/>
            <p:cNvCxnSpPr>
              <a:cxnSpLocks noChangeShapeType="1"/>
            </p:cNvCxnSpPr>
            <p:nvPr/>
          </p:nvCxnSpPr>
          <p:spPr bwMode="auto">
            <a:xfrm>
              <a:off x="5648" y="1255"/>
              <a:ext cx="47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719"/>
          <p:cNvGrpSpPr>
            <a:grpSpLocks/>
          </p:cNvGrpSpPr>
          <p:nvPr/>
        </p:nvGrpSpPr>
        <p:grpSpPr bwMode="auto">
          <a:xfrm>
            <a:off x="301104" y="6658026"/>
            <a:ext cx="411480" cy="391795"/>
            <a:chOff x="518" y="-58"/>
            <a:chExt cx="648" cy="617"/>
          </a:xfrm>
        </p:grpSpPr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18" y="-58"/>
              <a:ext cx="648" cy="617"/>
            </a:xfrm>
            <a:custGeom>
              <a:avLst/>
              <a:gdLst>
                <a:gd name="T0" fmla="+- 0 842 518"/>
                <a:gd name="T1" fmla="*/ T0 w 648"/>
                <a:gd name="T2" fmla="+- 0 -58 -58"/>
                <a:gd name="T3" fmla="*/ -58 h 617"/>
                <a:gd name="T4" fmla="+- 0 768 518"/>
                <a:gd name="T5" fmla="*/ T4 w 648"/>
                <a:gd name="T6" fmla="+- 0 -49 -58"/>
                <a:gd name="T7" fmla="*/ -49 h 617"/>
                <a:gd name="T8" fmla="+- 0 700 518"/>
                <a:gd name="T9" fmla="*/ T8 w 648"/>
                <a:gd name="T10" fmla="+- 0 -26 -58"/>
                <a:gd name="T11" fmla="*/ -26 h 617"/>
                <a:gd name="T12" fmla="+- 0 640 518"/>
                <a:gd name="T13" fmla="*/ T12 w 648"/>
                <a:gd name="T14" fmla="+- 0 10 -58"/>
                <a:gd name="T15" fmla="*/ 10 h 617"/>
                <a:gd name="T16" fmla="+- 0 589 518"/>
                <a:gd name="T17" fmla="*/ T16 w 648"/>
                <a:gd name="T18" fmla="+- 0 58 -58"/>
                <a:gd name="T19" fmla="*/ 58 h 617"/>
                <a:gd name="T20" fmla="+- 0 551 518"/>
                <a:gd name="T21" fmla="*/ T20 w 648"/>
                <a:gd name="T22" fmla="+- 0 115 -58"/>
                <a:gd name="T23" fmla="*/ 115 h 617"/>
                <a:gd name="T24" fmla="+- 0 527 518"/>
                <a:gd name="T25" fmla="*/ T24 w 648"/>
                <a:gd name="T26" fmla="+- 0 180 -58"/>
                <a:gd name="T27" fmla="*/ 180 h 617"/>
                <a:gd name="T28" fmla="+- 0 518 518"/>
                <a:gd name="T29" fmla="*/ T28 w 648"/>
                <a:gd name="T30" fmla="+- 0 251 -58"/>
                <a:gd name="T31" fmla="*/ 251 h 617"/>
                <a:gd name="T32" fmla="+- 0 527 518"/>
                <a:gd name="T33" fmla="*/ T32 w 648"/>
                <a:gd name="T34" fmla="+- 0 322 -58"/>
                <a:gd name="T35" fmla="*/ 322 h 617"/>
                <a:gd name="T36" fmla="+- 0 551 518"/>
                <a:gd name="T37" fmla="*/ T36 w 648"/>
                <a:gd name="T38" fmla="+- 0 387 -58"/>
                <a:gd name="T39" fmla="*/ 387 h 617"/>
                <a:gd name="T40" fmla="+- 0 589 518"/>
                <a:gd name="T41" fmla="*/ T40 w 648"/>
                <a:gd name="T42" fmla="+- 0 444 -58"/>
                <a:gd name="T43" fmla="*/ 444 h 617"/>
                <a:gd name="T44" fmla="+- 0 640 518"/>
                <a:gd name="T45" fmla="*/ T44 w 648"/>
                <a:gd name="T46" fmla="+- 0 492 -58"/>
                <a:gd name="T47" fmla="*/ 492 h 617"/>
                <a:gd name="T48" fmla="+- 0 700 518"/>
                <a:gd name="T49" fmla="*/ T48 w 648"/>
                <a:gd name="T50" fmla="+- 0 528 -58"/>
                <a:gd name="T51" fmla="*/ 528 h 617"/>
                <a:gd name="T52" fmla="+- 0 768 518"/>
                <a:gd name="T53" fmla="*/ T52 w 648"/>
                <a:gd name="T54" fmla="+- 0 551 -58"/>
                <a:gd name="T55" fmla="*/ 551 h 617"/>
                <a:gd name="T56" fmla="+- 0 842 518"/>
                <a:gd name="T57" fmla="*/ T56 w 648"/>
                <a:gd name="T58" fmla="+- 0 559 -58"/>
                <a:gd name="T59" fmla="*/ 559 h 617"/>
                <a:gd name="T60" fmla="+- 0 917 518"/>
                <a:gd name="T61" fmla="*/ T60 w 648"/>
                <a:gd name="T62" fmla="+- 0 551 -58"/>
                <a:gd name="T63" fmla="*/ 551 h 617"/>
                <a:gd name="T64" fmla="+- 0 985 518"/>
                <a:gd name="T65" fmla="*/ T64 w 648"/>
                <a:gd name="T66" fmla="+- 0 528 -58"/>
                <a:gd name="T67" fmla="*/ 528 h 617"/>
                <a:gd name="T68" fmla="+- 0 1045 518"/>
                <a:gd name="T69" fmla="*/ T68 w 648"/>
                <a:gd name="T70" fmla="+- 0 492 -58"/>
                <a:gd name="T71" fmla="*/ 492 h 617"/>
                <a:gd name="T72" fmla="+- 0 1095 518"/>
                <a:gd name="T73" fmla="*/ T72 w 648"/>
                <a:gd name="T74" fmla="+- 0 444 -58"/>
                <a:gd name="T75" fmla="*/ 444 h 617"/>
                <a:gd name="T76" fmla="+- 0 1133 518"/>
                <a:gd name="T77" fmla="*/ T76 w 648"/>
                <a:gd name="T78" fmla="+- 0 387 -58"/>
                <a:gd name="T79" fmla="*/ 387 h 617"/>
                <a:gd name="T80" fmla="+- 0 1158 518"/>
                <a:gd name="T81" fmla="*/ T80 w 648"/>
                <a:gd name="T82" fmla="+- 0 322 -58"/>
                <a:gd name="T83" fmla="*/ 322 h 617"/>
                <a:gd name="T84" fmla="+- 0 1166 518"/>
                <a:gd name="T85" fmla="*/ T84 w 648"/>
                <a:gd name="T86" fmla="+- 0 251 -58"/>
                <a:gd name="T87" fmla="*/ 251 h 617"/>
                <a:gd name="T88" fmla="+- 0 1158 518"/>
                <a:gd name="T89" fmla="*/ T88 w 648"/>
                <a:gd name="T90" fmla="+- 0 180 -58"/>
                <a:gd name="T91" fmla="*/ 180 h 617"/>
                <a:gd name="T92" fmla="+- 0 1133 518"/>
                <a:gd name="T93" fmla="*/ T92 w 648"/>
                <a:gd name="T94" fmla="+- 0 115 -58"/>
                <a:gd name="T95" fmla="*/ 115 h 617"/>
                <a:gd name="T96" fmla="+- 0 1095 518"/>
                <a:gd name="T97" fmla="*/ T96 w 648"/>
                <a:gd name="T98" fmla="+- 0 58 -58"/>
                <a:gd name="T99" fmla="*/ 58 h 617"/>
                <a:gd name="T100" fmla="+- 0 1045 518"/>
                <a:gd name="T101" fmla="*/ T100 w 648"/>
                <a:gd name="T102" fmla="+- 0 10 -58"/>
                <a:gd name="T103" fmla="*/ 10 h 617"/>
                <a:gd name="T104" fmla="+- 0 985 518"/>
                <a:gd name="T105" fmla="*/ T104 w 648"/>
                <a:gd name="T106" fmla="+- 0 -26 -58"/>
                <a:gd name="T107" fmla="*/ -26 h 617"/>
                <a:gd name="T108" fmla="+- 0 917 518"/>
                <a:gd name="T109" fmla="*/ T108 w 648"/>
                <a:gd name="T110" fmla="+- 0 -49 -58"/>
                <a:gd name="T111" fmla="*/ -49 h 617"/>
                <a:gd name="T112" fmla="+- 0 842 518"/>
                <a:gd name="T113" fmla="*/ T112 w 648"/>
                <a:gd name="T114" fmla="+- 0 -58 -58"/>
                <a:gd name="T115" fmla="*/ -58 h 6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7">
                  <a:moveTo>
                    <a:pt x="324" y="0"/>
                  </a:moveTo>
                  <a:lnTo>
                    <a:pt x="250" y="9"/>
                  </a:lnTo>
                  <a:lnTo>
                    <a:pt x="182" y="32"/>
                  </a:lnTo>
                  <a:lnTo>
                    <a:pt x="122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9"/>
                  </a:lnTo>
                  <a:lnTo>
                    <a:pt x="9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2" y="550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40" y="380"/>
                  </a:lnTo>
                  <a:lnTo>
                    <a:pt x="648" y="309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7" y="68"/>
                  </a:lnTo>
                  <a:lnTo>
                    <a:pt x="467" y="32"/>
                  </a:lnTo>
                  <a:lnTo>
                    <a:pt x="399" y="9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" name="Picture 7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19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5" name="Picture 7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0" y="8172585"/>
            <a:ext cx="4746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7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171575"/>
            <a:ext cx="4794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716"/>
          <p:cNvGrpSpPr>
            <a:grpSpLocks/>
          </p:cNvGrpSpPr>
          <p:nvPr/>
        </p:nvGrpSpPr>
        <p:grpSpPr bwMode="auto">
          <a:xfrm>
            <a:off x="295482" y="7430059"/>
            <a:ext cx="411480" cy="392430"/>
            <a:chOff x="518" y="-55"/>
            <a:chExt cx="648" cy="618"/>
          </a:xfrm>
        </p:grpSpPr>
        <p:sp>
          <p:nvSpPr>
            <p:cNvPr id="25" name="Freeform 718"/>
            <p:cNvSpPr>
              <a:spLocks/>
            </p:cNvSpPr>
            <p:nvPr/>
          </p:nvSpPr>
          <p:spPr bwMode="auto">
            <a:xfrm>
              <a:off x="518" y="-56"/>
              <a:ext cx="648" cy="618"/>
            </a:xfrm>
            <a:custGeom>
              <a:avLst/>
              <a:gdLst>
                <a:gd name="T0" fmla="+- 0 842 518"/>
                <a:gd name="T1" fmla="*/ T0 w 648"/>
                <a:gd name="T2" fmla="+- 0 -55 -55"/>
                <a:gd name="T3" fmla="*/ -55 h 618"/>
                <a:gd name="T4" fmla="+- 0 768 518"/>
                <a:gd name="T5" fmla="*/ T4 w 648"/>
                <a:gd name="T6" fmla="+- 0 -47 -55"/>
                <a:gd name="T7" fmla="*/ -47 h 618"/>
                <a:gd name="T8" fmla="+- 0 700 518"/>
                <a:gd name="T9" fmla="*/ T8 w 648"/>
                <a:gd name="T10" fmla="+- 0 -24 -55"/>
                <a:gd name="T11" fmla="*/ -24 h 618"/>
                <a:gd name="T12" fmla="+- 0 640 518"/>
                <a:gd name="T13" fmla="*/ T12 w 648"/>
                <a:gd name="T14" fmla="+- 0 13 -55"/>
                <a:gd name="T15" fmla="*/ 13 h 618"/>
                <a:gd name="T16" fmla="+- 0 589 518"/>
                <a:gd name="T17" fmla="*/ T16 w 648"/>
                <a:gd name="T18" fmla="+- 0 60 -55"/>
                <a:gd name="T19" fmla="*/ 60 h 618"/>
                <a:gd name="T20" fmla="+- 0 551 518"/>
                <a:gd name="T21" fmla="*/ T20 w 648"/>
                <a:gd name="T22" fmla="+- 0 118 -55"/>
                <a:gd name="T23" fmla="*/ 118 h 618"/>
                <a:gd name="T24" fmla="+- 0 527 518"/>
                <a:gd name="T25" fmla="*/ T24 w 648"/>
                <a:gd name="T26" fmla="+- 0 183 -55"/>
                <a:gd name="T27" fmla="*/ 183 h 618"/>
                <a:gd name="T28" fmla="+- 0 518 518"/>
                <a:gd name="T29" fmla="*/ T28 w 648"/>
                <a:gd name="T30" fmla="+- 0 253 -55"/>
                <a:gd name="T31" fmla="*/ 253 h 618"/>
                <a:gd name="T32" fmla="+- 0 527 518"/>
                <a:gd name="T33" fmla="*/ T32 w 648"/>
                <a:gd name="T34" fmla="+- 0 324 -55"/>
                <a:gd name="T35" fmla="*/ 324 h 618"/>
                <a:gd name="T36" fmla="+- 0 551 518"/>
                <a:gd name="T37" fmla="*/ T36 w 648"/>
                <a:gd name="T38" fmla="+- 0 389 -55"/>
                <a:gd name="T39" fmla="*/ 389 h 618"/>
                <a:gd name="T40" fmla="+- 0 589 518"/>
                <a:gd name="T41" fmla="*/ T40 w 648"/>
                <a:gd name="T42" fmla="+- 0 446 -55"/>
                <a:gd name="T43" fmla="*/ 446 h 618"/>
                <a:gd name="T44" fmla="+- 0 640 518"/>
                <a:gd name="T45" fmla="*/ T44 w 648"/>
                <a:gd name="T46" fmla="+- 0 494 -55"/>
                <a:gd name="T47" fmla="*/ 494 h 618"/>
                <a:gd name="T48" fmla="+- 0 700 518"/>
                <a:gd name="T49" fmla="*/ T48 w 648"/>
                <a:gd name="T50" fmla="+- 0 531 -55"/>
                <a:gd name="T51" fmla="*/ 531 h 618"/>
                <a:gd name="T52" fmla="+- 0 768 518"/>
                <a:gd name="T53" fmla="*/ T52 w 648"/>
                <a:gd name="T54" fmla="+- 0 554 -55"/>
                <a:gd name="T55" fmla="*/ 554 h 618"/>
                <a:gd name="T56" fmla="+- 0 842 518"/>
                <a:gd name="T57" fmla="*/ T56 w 648"/>
                <a:gd name="T58" fmla="+- 0 562 -55"/>
                <a:gd name="T59" fmla="*/ 562 h 618"/>
                <a:gd name="T60" fmla="+- 0 917 518"/>
                <a:gd name="T61" fmla="*/ T60 w 648"/>
                <a:gd name="T62" fmla="+- 0 554 -55"/>
                <a:gd name="T63" fmla="*/ 554 h 618"/>
                <a:gd name="T64" fmla="+- 0 985 518"/>
                <a:gd name="T65" fmla="*/ T64 w 648"/>
                <a:gd name="T66" fmla="+- 0 531 -55"/>
                <a:gd name="T67" fmla="*/ 531 h 618"/>
                <a:gd name="T68" fmla="+- 0 1045 518"/>
                <a:gd name="T69" fmla="*/ T68 w 648"/>
                <a:gd name="T70" fmla="+- 0 494 -55"/>
                <a:gd name="T71" fmla="*/ 494 h 618"/>
                <a:gd name="T72" fmla="+- 0 1095 518"/>
                <a:gd name="T73" fmla="*/ T72 w 648"/>
                <a:gd name="T74" fmla="+- 0 446 -55"/>
                <a:gd name="T75" fmla="*/ 446 h 618"/>
                <a:gd name="T76" fmla="+- 0 1133 518"/>
                <a:gd name="T77" fmla="*/ T76 w 648"/>
                <a:gd name="T78" fmla="+- 0 389 -55"/>
                <a:gd name="T79" fmla="*/ 389 h 618"/>
                <a:gd name="T80" fmla="+- 0 1158 518"/>
                <a:gd name="T81" fmla="*/ T80 w 648"/>
                <a:gd name="T82" fmla="+- 0 324 -55"/>
                <a:gd name="T83" fmla="*/ 324 h 618"/>
                <a:gd name="T84" fmla="+- 0 1166 518"/>
                <a:gd name="T85" fmla="*/ T84 w 648"/>
                <a:gd name="T86" fmla="+- 0 253 -55"/>
                <a:gd name="T87" fmla="*/ 253 h 618"/>
                <a:gd name="T88" fmla="+- 0 1158 518"/>
                <a:gd name="T89" fmla="*/ T88 w 648"/>
                <a:gd name="T90" fmla="+- 0 183 -55"/>
                <a:gd name="T91" fmla="*/ 183 h 618"/>
                <a:gd name="T92" fmla="+- 0 1133 518"/>
                <a:gd name="T93" fmla="*/ T92 w 648"/>
                <a:gd name="T94" fmla="+- 0 118 -55"/>
                <a:gd name="T95" fmla="*/ 118 h 618"/>
                <a:gd name="T96" fmla="+- 0 1095 518"/>
                <a:gd name="T97" fmla="*/ T96 w 648"/>
                <a:gd name="T98" fmla="+- 0 60 -55"/>
                <a:gd name="T99" fmla="*/ 60 h 618"/>
                <a:gd name="T100" fmla="+- 0 1045 518"/>
                <a:gd name="T101" fmla="*/ T100 w 648"/>
                <a:gd name="T102" fmla="+- 0 13 -55"/>
                <a:gd name="T103" fmla="*/ 13 h 618"/>
                <a:gd name="T104" fmla="+- 0 985 518"/>
                <a:gd name="T105" fmla="*/ T104 w 648"/>
                <a:gd name="T106" fmla="+- 0 -24 -55"/>
                <a:gd name="T107" fmla="*/ -24 h 618"/>
                <a:gd name="T108" fmla="+- 0 917 518"/>
                <a:gd name="T109" fmla="*/ T108 w 648"/>
                <a:gd name="T110" fmla="+- 0 -47 -55"/>
                <a:gd name="T111" fmla="*/ -47 h 618"/>
                <a:gd name="T112" fmla="+- 0 842 518"/>
                <a:gd name="T113" fmla="*/ T112 w 648"/>
                <a:gd name="T114" fmla="+- 0 -55 -55"/>
                <a:gd name="T115" fmla="*/ -55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8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8"/>
                  </a:lnTo>
                  <a:lnTo>
                    <a:pt x="467" y="31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6" name="Picture 7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22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52400" y="28590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52400" y="50720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7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1"/>
          <p:cNvSpPr>
            <a:spLocks noChangeArrowheads="1"/>
          </p:cNvSpPr>
          <p:nvPr/>
        </p:nvSpPr>
        <p:spPr bwMode="auto">
          <a:xfrm>
            <a:off x="816504" y="8073597"/>
            <a:ext cx="302295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Учащиеся учреждений дополнительного образования детей </a:t>
            </a:r>
            <a:r>
              <a:rPr kumimoji="0" lang="en-US" altLang="ru-RU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978</a:t>
            </a: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человек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49" name="Rectangle 4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46"/>
          <p:cNvSpPr>
            <a:spLocks noChangeArrowheads="1"/>
          </p:cNvSpPr>
          <p:nvPr/>
        </p:nvSpPr>
        <p:spPr bwMode="auto">
          <a:xfrm>
            <a:off x="763220" y="7159549"/>
            <a:ext cx="281818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Учащиеся общеобразовательных учреждений </a:t>
            </a: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 </a:t>
            </a:r>
            <a:r>
              <a:rPr kumimoji="0" lang="en-US" altLang="ru-RU" sz="15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986</a:t>
            </a: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человек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51" name="Rectangle 5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51"/>
          <p:cNvSpPr>
            <a:spLocks noChangeArrowheads="1"/>
          </p:cNvSpPr>
          <p:nvPr/>
        </p:nvSpPr>
        <p:spPr bwMode="auto">
          <a:xfrm>
            <a:off x="802210" y="6588031"/>
            <a:ext cx="40296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Дети дошкольного возраста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 </a:t>
            </a:r>
            <a:r>
              <a:rPr lang="en-US" altLang="ru-RU" sz="1400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672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человек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53" name="Прямоугольник 6152"/>
          <p:cNvSpPr/>
          <p:nvPr/>
        </p:nvSpPr>
        <p:spPr>
          <a:xfrm>
            <a:off x="3792317" y="8299698"/>
            <a:ext cx="3429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5"/>
              </a:spcBef>
              <a:spcAft>
                <a:spcPts val="0"/>
              </a:spcAft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4" name="Прямоугольник 6153"/>
          <p:cNvSpPr/>
          <p:nvPr/>
        </p:nvSpPr>
        <p:spPr>
          <a:xfrm>
            <a:off x="4150840" y="8289041"/>
            <a:ext cx="139268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1040">
              <a:spcBef>
                <a:spcPts val="505"/>
              </a:spcBef>
              <a:spcAft>
                <a:spcPts val="0"/>
              </a:spcAft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2026</a:t>
            </a:r>
            <a:endParaRPr lang="ru-RU" sz="1700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155" name="Прямоугольник 6154"/>
          <p:cNvSpPr/>
          <p:nvPr/>
        </p:nvSpPr>
        <p:spPr>
          <a:xfrm>
            <a:off x="5931595" y="8298705"/>
            <a:ext cx="68480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2027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56" name="Прямоугольник 6155"/>
          <p:cNvSpPr/>
          <p:nvPr/>
        </p:nvSpPr>
        <p:spPr>
          <a:xfrm>
            <a:off x="3544407" y="6360776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1 302,8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7" name="Прямоугольник 6156"/>
          <p:cNvSpPr/>
          <p:nvPr/>
        </p:nvSpPr>
        <p:spPr>
          <a:xfrm>
            <a:off x="4635210" y="6365734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1 299,8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8" name="Прямоугольник 6157"/>
          <p:cNvSpPr/>
          <p:nvPr/>
        </p:nvSpPr>
        <p:spPr>
          <a:xfrm>
            <a:off x="5743241" y="6283948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1 300,1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9" name="Прямоугольник 6158"/>
          <p:cNvSpPr/>
          <p:nvPr/>
        </p:nvSpPr>
        <p:spPr>
          <a:xfrm>
            <a:off x="0" y="726873"/>
            <a:ext cx="3429000" cy="296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 marR="190500">
              <a:lnSpc>
                <a:spcPts val="1325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Формирование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территории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 marR="280035">
              <a:lnSpc>
                <a:spcPts val="1320"/>
              </a:lnSpc>
              <a:spcAft>
                <a:spcPts val="0"/>
              </a:spcAft>
              <a:tabLst>
                <a:tab pos="1530350" algn="l"/>
                <a:tab pos="2070735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 Нижегородской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</a:p>
          <a:p>
            <a:pPr marL="309245">
              <a:lnSpc>
                <a:spcPts val="1320"/>
              </a:lnSpc>
              <a:spcAft>
                <a:spcPts val="0"/>
              </a:spcAft>
              <a:tabLst>
                <a:tab pos="1620520" algn="l"/>
                <a:tab pos="1710690" algn="l"/>
                <a:tab pos="1890395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образовательной	системы,</a:t>
            </a:r>
          </a:p>
          <a:p>
            <a:pPr marL="309245">
              <a:lnSpc>
                <a:spcPts val="132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обеспечивающей	доступность</a:t>
            </a:r>
          </a:p>
          <a:p>
            <a:pPr marL="309245">
              <a:lnSpc>
                <a:spcPts val="132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Качественного образования,</a:t>
            </a: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отвечающего потребностям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инновационного развития </a:t>
            </a: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экономики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округа, ожиданиям</a:t>
            </a: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общества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каждого</a:t>
            </a:r>
            <a:r>
              <a:rPr lang="ru-RU" sz="1400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гражданина</a:t>
            </a:r>
          </a:p>
          <a:p>
            <a:pPr marL="314960">
              <a:lnSpc>
                <a:spcPts val="1565"/>
              </a:lnSpc>
              <a:spcBef>
                <a:spcPts val="85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600" b="1" spc="-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600" b="1" spc="-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endParaRPr lang="en-US" sz="15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2018-2026</a:t>
            </a:r>
            <a:r>
              <a:rPr lang="ru-RU" sz="1600" spc="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endParaRPr lang="en-US" sz="15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160" name="Прямоугольник 6159"/>
          <p:cNvSpPr/>
          <p:nvPr/>
        </p:nvSpPr>
        <p:spPr>
          <a:xfrm>
            <a:off x="3429000" y="838200"/>
            <a:ext cx="3657600" cy="3410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>
              <a:lnSpc>
                <a:spcPts val="156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3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 от</a:t>
            </a:r>
            <a:r>
              <a:rPr lang="ru-RU" sz="1400" spc="3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27.11.2017</a:t>
            </a:r>
            <a:r>
              <a:rPr lang="ru-RU" sz="1400" spc="3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г.№3035 "Об </a:t>
            </a: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утверждении муниципальной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"Развитие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 marR="25082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 на 2018 – 2026 годы".</a:t>
            </a:r>
          </a:p>
          <a:p>
            <a:pPr marL="299085" marR="280035">
              <a:lnSpc>
                <a:spcPct val="980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 заказчик-координатор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99085" marR="280035">
              <a:lnSpc>
                <a:spcPct val="98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образования администрации городского округа Семеновский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9085" marR="280035">
              <a:lnSpc>
                <a:spcPct val="98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600" b="1" spc="1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600" b="1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z="1600" b="1" spc="1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61" name="TextBox 6160"/>
          <p:cNvSpPr txBox="1"/>
          <p:nvPr/>
        </p:nvSpPr>
        <p:spPr>
          <a:xfrm>
            <a:off x="-12700" y="-76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FC1512-F60C-83C7-B26E-5103708B0C10}"/>
              </a:ext>
            </a:extLst>
          </p:cNvPr>
          <p:cNvSpPr txBox="1"/>
          <p:nvPr/>
        </p:nvSpPr>
        <p:spPr>
          <a:xfrm>
            <a:off x="-152400" y="6172200"/>
            <a:ext cx="3728194" cy="269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960">
              <a:lnSpc>
                <a:spcPts val="1335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Целевая</a:t>
            </a:r>
            <a:r>
              <a:rPr lang="ru-RU" sz="1800" b="1" spc="19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группа</a:t>
            </a:r>
            <a:r>
              <a:rPr lang="ru-RU" sz="1800" b="1" spc="145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программы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56BCE36-1133-9AFC-BC18-0851ECECC7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055419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1" y="136335"/>
            <a:ext cx="6858000" cy="923330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  <a:alpha val="2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26810"/>
              </p:ext>
            </p:extLst>
          </p:nvPr>
        </p:nvGraphicFramePr>
        <p:xfrm>
          <a:off x="152400" y="1219200"/>
          <a:ext cx="6629399" cy="74173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4194490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67945278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1064812388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841044048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09843953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231536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82775452"/>
                    </a:ext>
                  </a:extLst>
                </a:gridCol>
              </a:tblGrid>
              <a:tr h="583634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111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Подпрограммы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2023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1841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23368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%</a:t>
                      </a:r>
                    </a:p>
                    <a:p>
                      <a:pPr marL="170815" marR="13335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</a:t>
                      </a:r>
                      <a:r>
                        <a:rPr lang="ru-RU" sz="1300" spc="-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133350" marR="13335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году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2026</a:t>
                      </a:r>
                    </a:p>
                    <a:p>
                      <a:pPr marL="1708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2027</a:t>
                      </a:r>
                    </a:p>
                    <a:p>
                      <a:pPr marL="25273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4221233"/>
                  </a:ext>
                </a:extLst>
              </a:tr>
              <a:tr h="1017248">
                <a:tc>
                  <a:txBody>
                    <a:bodyPr/>
                    <a:lstStyle/>
                    <a:p>
                      <a:pPr marL="32400" marR="3175">
                        <a:lnSpc>
                          <a:spcPct val="98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Развитие образования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spc="-5" dirty="0">
                          <a:effectLst/>
                        </a:rPr>
                        <a:t>городского округа Семеновский на 2018-2026 годы</a:t>
                      </a:r>
                      <a:r>
                        <a:rPr lang="ru-RU" sz="1300" spc="-60" dirty="0">
                          <a:effectLst/>
                        </a:rPr>
                        <a:t> </a:t>
                      </a:r>
                      <a:r>
                        <a:rPr lang="ru-RU" sz="1300" spc="-5" dirty="0">
                          <a:effectLst/>
                        </a:rPr>
                        <a:t>всего,</a:t>
                      </a:r>
                      <a:r>
                        <a:rPr lang="ru-RU" sz="1300" spc="-310" dirty="0">
                          <a:effectLst/>
                        </a:rPr>
                        <a:t>              </a:t>
                      </a:r>
                      <a:endParaRPr lang="ru-RU" sz="1300" dirty="0">
                        <a:effectLst/>
                      </a:endParaRPr>
                    </a:p>
                    <a:p>
                      <a:pPr marL="32400" marR="3175">
                        <a:lnSpc>
                          <a:spcPct val="98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spc="-310" dirty="0">
                          <a:effectLst/>
                        </a:rPr>
                        <a:t>     </a:t>
                      </a:r>
                      <a:r>
                        <a:rPr lang="ru-RU" sz="1300" dirty="0">
                          <a:effectLst/>
                        </a:rPr>
                        <a:t>в</a:t>
                      </a:r>
                      <a:r>
                        <a:rPr lang="ru-RU" sz="1300" spc="-4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том</a:t>
                      </a:r>
                      <a:r>
                        <a:rPr lang="ru-RU" sz="1300" spc="-5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числе</a:t>
                      </a:r>
                      <a:r>
                        <a:rPr lang="ru-RU" sz="1300" spc="-5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подпрограммы: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997,9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1 206,3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1 302,8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304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108,0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655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1 299,8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R="11239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1 300,1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4099192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marL="32400">
                        <a:lnSpc>
                          <a:spcPct val="98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Развитие</a:t>
                      </a:r>
                      <a:r>
                        <a:rPr lang="ru-RU" sz="1300" spc="11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общего</a:t>
                      </a:r>
                      <a:r>
                        <a:rPr lang="ru-RU" sz="1300" spc="1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860,6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1 047,7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1 104,2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9240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105,4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336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1 103,9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1 103,2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7864220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32400">
                        <a:lnSpc>
                          <a:spcPct val="98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</a:rPr>
                        <a:t>Развитие</a:t>
                      </a:r>
                      <a:r>
                        <a:rPr lang="ru-RU" sz="1300" spc="-6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дополнительного</a:t>
                      </a:r>
                    </a:p>
                    <a:p>
                      <a:pPr marL="32400" marR="20637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r>
                        <a:rPr lang="ru-RU" sz="1300" spc="3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и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воспитания</a:t>
                      </a:r>
                      <a:r>
                        <a:rPr lang="ru-RU" sz="1300" spc="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детей</a:t>
                      </a:r>
                      <a:r>
                        <a:rPr lang="ru-RU" sz="1300" spc="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и </a:t>
                      </a:r>
                      <a:r>
                        <a:rPr lang="ru-RU" sz="1300" spc="-3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молодежи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36,4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43,3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141,8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2385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64,3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R="15113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65,9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7836534"/>
                  </a:ext>
                </a:extLst>
              </a:tr>
              <a:tr h="1155344">
                <a:tc>
                  <a:txBody>
                    <a:bodyPr/>
                    <a:lstStyle/>
                    <a:p>
                      <a:pPr marL="32400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Развитие</a:t>
                      </a:r>
                      <a:r>
                        <a:rPr lang="ru-RU" sz="1300" spc="3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системы</a:t>
                      </a:r>
                      <a:r>
                        <a:rPr lang="ru-RU" sz="1300" spc="4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оценки</a:t>
                      </a:r>
                      <a:r>
                        <a:rPr lang="ru-RU" sz="1300" spc="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качества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образования и информационной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прозрачности</a:t>
                      </a:r>
                      <a:r>
                        <a:rPr lang="ru-RU" sz="1300" spc="-5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системы</a:t>
                      </a:r>
                      <a:r>
                        <a:rPr lang="ru-RU" sz="1300" spc="-7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1,1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116,7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020" marR="336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2366911"/>
                  </a:ext>
                </a:extLst>
              </a:tr>
              <a:tr h="1589704">
                <a:tc>
                  <a:txBody>
                    <a:bodyPr/>
                    <a:lstStyle/>
                    <a:p>
                      <a:pPr marL="32400" marR="123825">
                        <a:lnSpc>
                          <a:spcPct val="98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Патриотическое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воспитание и</a:t>
                      </a:r>
                      <a:r>
                        <a:rPr lang="ru-RU" sz="1300" spc="-320" dirty="0">
                          <a:effectLst/>
                        </a:rPr>
                        <a:t>      </a:t>
                      </a:r>
                      <a:r>
                        <a:rPr lang="ru-RU" sz="1300" dirty="0">
                          <a:effectLst/>
                        </a:rPr>
                        <a:t>подготовка</a:t>
                      </a:r>
                      <a:r>
                        <a:rPr lang="ru-RU" sz="1300" spc="-5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граждан</a:t>
                      </a:r>
                      <a:r>
                        <a:rPr lang="ru-RU" sz="1300" spc="-2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 городском округе Семеновский</a:t>
                      </a:r>
                    </a:p>
                    <a:p>
                      <a:pPr marL="32400" marR="12382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Нижегородской</a:t>
                      </a:r>
                      <a:r>
                        <a:rPr lang="ru-RU" sz="1300" spc="17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области</a:t>
                      </a:r>
                      <a:r>
                        <a:rPr lang="ru-RU" sz="1300" spc="15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к</a:t>
                      </a:r>
                      <a:r>
                        <a:rPr lang="ru-RU" sz="1300" spc="12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военной</a:t>
                      </a:r>
                      <a:r>
                        <a:rPr lang="ru-RU" sz="1300" spc="-320" dirty="0">
                          <a:effectLst/>
                        </a:rPr>
                        <a:t>        </a:t>
                      </a:r>
                      <a:r>
                        <a:rPr lang="ru-RU" sz="1300" dirty="0">
                          <a:effectLst/>
                        </a:rPr>
                        <a:t>службе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020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2235855"/>
                  </a:ext>
                </a:extLst>
              </a:tr>
              <a:tr h="801216">
                <a:tc>
                  <a:txBody>
                    <a:bodyPr/>
                    <a:lstStyle/>
                    <a:p>
                      <a:pPr marL="31115" marR="123825">
                        <a:lnSpc>
                          <a:spcPct val="98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Ресурсное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обеспечение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сферы</a:t>
                      </a:r>
                      <a:r>
                        <a:rPr lang="ru-RU" sz="1300" spc="-340" dirty="0">
                          <a:effectLst/>
                        </a:rPr>
                        <a:t>    </a:t>
                      </a: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r>
                        <a:rPr lang="ru-RU" sz="1300" spc="3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</a:t>
                      </a:r>
                      <a:r>
                        <a:rPr lang="ru-RU" sz="1300" spc="-5" dirty="0">
                          <a:effectLst/>
                        </a:rPr>
                        <a:t> городском округе Семеновский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30,7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33,9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42,6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125,7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2385" marR="336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39,0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R="1511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  38,4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6545504"/>
                  </a:ext>
                </a:extLst>
              </a:tr>
              <a:tr h="777367">
                <a:tc>
                  <a:txBody>
                    <a:bodyPr/>
                    <a:lstStyle/>
                    <a:p>
                      <a:pPr marL="31115">
                        <a:lnSpc>
                          <a:spcPct val="98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Обеспечение</a:t>
                      </a:r>
                      <a:r>
                        <a:rPr lang="ru-RU" sz="1300" spc="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реализации</a:t>
                      </a:r>
                    </a:p>
                    <a:p>
                      <a:pPr marL="3111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муниципальной</a:t>
                      </a:r>
                      <a:r>
                        <a:rPr lang="ru-RU" sz="1300" spc="6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программы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69,1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80,2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93,2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116,2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020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91,2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91,2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3740655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B26247-FBE9-B093-956E-3235FDE6BE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0544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897377" y="4858511"/>
            <a:ext cx="43180" cy="10795"/>
          </a:xfrm>
          <a:custGeom>
            <a:avLst/>
            <a:gdLst/>
            <a:ahLst/>
            <a:cxnLst/>
            <a:rect l="l" t="t" r="r" b="b"/>
            <a:pathLst>
              <a:path w="43180" h="10795">
                <a:moveTo>
                  <a:pt x="42672" y="0"/>
                </a:moveTo>
                <a:lnTo>
                  <a:pt x="0" y="0"/>
                </a:lnTo>
                <a:lnTo>
                  <a:pt x="0" y="10667"/>
                </a:lnTo>
                <a:lnTo>
                  <a:pt x="42672" y="10667"/>
                </a:lnTo>
                <a:lnTo>
                  <a:pt x="42672" y="0"/>
                </a:lnTo>
                <a:close/>
              </a:path>
            </a:pathLst>
          </a:custGeom>
          <a:solidFill>
            <a:srgbClr val="FF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2427" y="418083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2037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4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E2183-C8EB-FA96-04B1-C2A6E154723F}"/>
              </a:ext>
            </a:extLst>
          </p:cNvPr>
          <p:cNvSpPr txBox="1"/>
          <p:nvPr/>
        </p:nvSpPr>
        <p:spPr>
          <a:xfrm>
            <a:off x="322427" y="18410"/>
            <a:ext cx="6352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spc="-204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spc="-19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2000" b="1" spc="-18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2000" b="1" spc="-19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ЮД</a:t>
            </a:r>
            <a:r>
              <a:rPr lang="ru-RU" sz="2000" b="1" spc="-2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  ГОРОДСКОГО</a:t>
            </a:r>
            <a:r>
              <a:rPr lang="en-US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ОКРУГА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86F3E-8548-4FCB-BECB-884714F60E5C}"/>
              </a:ext>
            </a:extLst>
          </p:cNvPr>
          <p:cNvSpPr txBox="1"/>
          <p:nvPr/>
        </p:nvSpPr>
        <p:spPr>
          <a:xfrm>
            <a:off x="152400" y="685800"/>
            <a:ext cx="1783170" cy="149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z="1600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ГОРОДСКОГО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774C7-39E8-C01C-0D93-7F4F8BBFB3B6}"/>
              </a:ext>
            </a:extLst>
          </p:cNvPr>
          <p:cNvSpPr txBox="1"/>
          <p:nvPr/>
        </p:nvSpPr>
        <p:spPr>
          <a:xfrm>
            <a:off x="1952271" y="711843"/>
            <a:ext cx="47594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это денежные средства, поступающие в бюджет городского округа в безвозмездном и безвозвратном порядке в соответствии с законодательством  Российской Федерации</a:t>
            </a:r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99C69-0F04-C9B0-C5B2-70A5052F9DB0}"/>
              </a:ext>
            </a:extLst>
          </p:cNvPr>
          <p:cNvSpPr txBox="1"/>
          <p:nvPr/>
        </p:nvSpPr>
        <p:spPr>
          <a:xfrm>
            <a:off x="-18733" y="2438400"/>
            <a:ext cx="2133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41D7C-7326-CED2-5A4E-2C3B73AD9FE5}"/>
              </a:ext>
            </a:extLst>
          </p:cNvPr>
          <p:cNvSpPr txBox="1"/>
          <p:nvPr/>
        </p:nvSpPr>
        <p:spPr>
          <a:xfrm>
            <a:off x="1990893" y="2035282"/>
            <a:ext cx="47594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поступления от уплаты налогов, установленных Налоговым кодексом Российской Федерации (налог на доходы физических лиц, акцизы, налоги на совокупный доход, налог на имущество физических лиц, земельный налог и   др.)</a:t>
            </a:r>
          </a:p>
          <a:p>
            <a:pPr algn="just"/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5FE54-21C3-F9B0-C79E-CB9D2D2E677F}"/>
              </a:ext>
            </a:extLst>
          </p:cNvPr>
          <p:cNvSpPr txBox="1"/>
          <p:nvPr/>
        </p:nvSpPr>
        <p:spPr>
          <a:xfrm>
            <a:off x="38938" y="4237824"/>
            <a:ext cx="2133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F93DC-534E-8234-D605-364553D04A7A}"/>
              </a:ext>
            </a:extLst>
          </p:cNvPr>
          <p:cNvSpPr txBox="1"/>
          <p:nvPr/>
        </p:nvSpPr>
        <p:spPr>
          <a:xfrm>
            <a:off x="1959578" y="3672576"/>
            <a:ext cx="47594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доходы от продажи и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поступления от штрафных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санкций, возмещение ущерба и другие</a:t>
            </a:r>
          </a:p>
          <a:p>
            <a:pPr algn="just"/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67879-DD07-BD1B-C7D1-86F19DF699E6}"/>
              </a:ext>
            </a:extLst>
          </p:cNvPr>
          <p:cNvSpPr txBox="1"/>
          <p:nvPr/>
        </p:nvSpPr>
        <p:spPr>
          <a:xfrm>
            <a:off x="-228600" y="6019800"/>
            <a:ext cx="2574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8AE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pc="-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4981B-78FD-4854-93EC-22A59F5C106F}"/>
              </a:ext>
            </a:extLst>
          </p:cNvPr>
          <p:cNvSpPr txBox="1"/>
          <p:nvPr/>
        </p:nvSpPr>
        <p:spPr>
          <a:xfrm>
            <a:off x="1952271" y="5628362"/>
            <a:ext cx="475947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</a:p>
          <a:p>
            <a:pPr algn="just"/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2"/>
          <p:cNvGrpSpPr>
            <a:grpSpLocks/>
          </p:cNvGrpSpPr>
          <p:nvPr/>
        </p:nvGrpSpPr>
        <p:grpSpPr bwMode="auto">
          <a:xfrm>
            <a:off x="5486337" y="1371600"/>
            <a:ext cx="1243989" cy="1766585"/>
            <a:chOff x="272" y="800"/>
            <a:chExt cx="1996" cy="1919"/>
          </a:xfrm>
        </p:grpSpPr>
        <p:sp>
          <p:nvSpPr>
            <p:cNvPr id="3" name="Freeform 704"/>
            <p:cNvSpPr>
              <a:spLocks/>
            </p:cNvSpPr>
            <p:nvPr/>
          </p:nvSpPr>
          <p:spPr bwMode="auto">
            <a:xfrm>
              <a:off x="324" y="800"/>
              <a:ext cx="1944" cy="1588"/>
            </a:xfrm>
            <a:custGeom>
              <a:avLst/>
              <a:gdLst>
                <a:gd name="T0" fmla="+- 0 2003 324"/>
                <a:gd name="T1" fmla="*/ T0 w 1944"/>
                <a:gd name="T2" fmla="+- 0 800 800"/>
                <a:gd name="T3" fmla="*/ 800 h 1588"/>
                <a:gd name="T4" fmla="+- 0 589 324"/>
                <a:gd name="T5" fmla="*/ T4 w 1944"/>
                <a:gd name="T6" fmla="+- 0 800 800"/>
                <a:gd name="T7" fmla="*/ 800 h 1588"/>
                <a:gd name="T8" fmla="+- 0 518 324"/>
                <a:gd name="T9" fmla="*/ T8 w 1944"/>
                <a:gd name="T10" fmla="+- 0 810 800"/>
                <a:gd name="T11" fmla="*/ 810 h 1588"/>
                <a:gd name="T12" fmla="+- 0 455 324"/>
                <a:gd name="T13" fmla="*/ T12 w 1944"/>
                <a:gd name="T14" fmla="+- 0 836 800"/>
                <a:gd name="T15" fmla="*/ 836 h 1588"/>
                <a:gd name="T16" fmla="+- 0 402 324"/>
                <a:gd name="T17" fmla="*/ T16 w 1944"/>
                <a:gd name="T18" fmla="+- 0 878 800"/>
                <a:gd name="T19" fmla="*/ 878 h 1588"/>
                <a:gd name="T20" fmla="+- 0 360 324"/>
                <a:gd name="T21" fmla="*/ T20 w 1944"/>
                <a:gd name="T22" fmla="+- 0 931 800"/>
                <a:gd name="T23" fmla="*/ 931 h 1588"/>
                <a:gd name="T24" fmla="+- 0 334 324"/>
                <a:gd name="T25" fmla="*/ T24 w 1944"/>
                <a:gd name="T26" fmla="+- 0 995 800"/>
                <a:gd name="T27" fmla="*/ 995 h 1588"/>
                <a:gd name="T28" fmla="+- 0 324 324"/>
                <a:gd name="T29" fmla="*/ T28 w 1944"/>
                <a:gd name="T30" fmla="+- 0 1065 800"/>
                <a:gd name="T31" fmla="*/ 1065 h 1588"/>
                <a:gd name="T32" fmla="+- 0 324 324"/>
                <a:gd name="T33" fmla="*/ T32 w 1944"/>
                <a:gd name="T34" fmla="+- 0 2123 800"/>
                <a:gd name="T35" fmla="*/ 2123 h 1588"/>
                <a:gd name="T36" fmla="+- 0 334 324"/>
                <a:gd name="T37" fmla="*/ T36 w 1944"/>
                <a:gd name="T38" fmla="+- 0 2194 800"/>
                <a:gd name="T39" fmla="*/ 2194 h 1588"/>
                <a:gd name="T40" fmla="+- 0 360 324"/>
                <a:gd name="T41" fmla="*/ T40 w 1944"/>
                <a:gd name="T42" fmla="+- 0 2257 800"/>
                <a:gd name="T43" fmla="*/ 2257 h 1588"/>
                <a:gd name="T44" fmla="+- 0 402 324"/>
                <a:gd name="T45" fmla="*/ T44 w 1944"/>
                <a:gd name="T46" fmla="+- 0 2310 800"/>
                <a:gd name="T47" fmla="*/ 2310 h 1588"/>
                <a:gd name="T48" fmla="+- 0 455 324"/>
                <a:gd name="T49" fmla="*/ T48 w 1944"/>
                <a:gd name="T50" fmla="+- 0 2352 800"/>
                <a:gd name="T51" fmla="*/ 2352 h 1588"/>
                <a:gd name="T52" fmla="+- 0 518 324"/>
                <a:gd name="T53" fmla="*/ T52 w 1944"/>
                <a:gd name="T54" fmla="+- 0 2378 800"/>
                <a:gd name="T55" fmla="*/ 2378 h 1588"/>
                <a:gd name="T56" fmla="+- 0 589 324"/>
                <a:gd name="T57" fmla="*/ T56 w 1944"/>
                <a:gd name="T58" fmla="+- 0 2388 800"/>
                <a:gd name="T59" fmla="*/ 2388 h 1588"/>
                <a:gd name="T60" fmla="+- 0 2003 324"/>
                <a:gd name="T61" fmla="*/ T60 w 1944"/>
                <a:gd name="T62" fmla="+- 0 2388 800"/>
                <a:gd name="T63" fmla="*/ 2388 h 1588"/>
                <a:gd name="T64" fmla="+- 0 2074 324"/>
                <a:gd name="T65" fmla="*/ T64 w 1944"/>
                <a:gd name="T66" fmla="+- 0 2378 800"/>
                <a:gd name="T67" fmla="*/ 2378 h 1588"/>
                <a:gd name="T68" fmla="+- 0 2137 324"/>
                <a:gd name="T69" fmla="*/ T68 w 1944"/>
                <a:gd name="T70" fmla="+- 0 2352 800"/>
                <a:gd name="T71" fmla="*/ 2352 h 1588"/>
                <a:gd name="T72" fmla="+- 0 2190 324"/>
                <a:gd name="T73" fmla="*/ T72 w 1944"/>
                <a:gd name="T74" fmla="+- 0 2310 800"/>
                <a:gd name="T75" fmla="*/ 2310 h 1588"/>
                <a:gd name="T76" fmla="+- 0 2232 324"/>
                <a:gd name="T77" fmla="*/ T76 w 1944"/>
                <a:gd name="T78" fmla="+- 0 2257 800"/>
                <a:gd name="T79" fmla="*/ 2257 h 1588"/>
                <a:gd name="T80" fmla="+- 0 2258 324"/>
                <a:gd name="T81" fmla="*/ T80 w 1944"/>
                <a:gd name="T82" fmla="+- 0 2194 800"/>
                <a:gd name="T83" fmla="*/ 2194 h 1588"/>
                <a:gd name="T84" fmla="+- 0 2268 324"/>
                <a:gd name="T85" fmla="*/ T84 w 1944"/>
                <a:gd name="T86" fmla="+- 0 2123 800"/>
                <a:gd name="T87" fmla="*/ 2123 h 1588"/>
                <a:gd name="T88" fmla="+- 0 2268 324"/>
                <a:gd name="T89" fmla="*/ T88 w 1944"/>
                <a:gd name="T90" fmla="+- 0 1065 800"/>
                <a:gd name="T91" fmla="*/ 1065 h 1588"/>
                <a:gd name="T92" fmla="+- 0 2258 324"/>
                <a:gd name="T93" fmla="*/ T92 w 1944"/>
                <a:gd name="T94" fmla="+- 0 995 800"/>
                <a:gd name="T95" fmla="*/ 995 h 1588"/>
                <a:gd name="T96" fmla="+- 0 2232 324"/>
                <a:gd name="T97" fmla="*/ T96 w 1944"/>
                <a:gd name="T98" fmla="+- 0 931 800"/>
                <a:gd name="T99" fmla="*/ 931 h 1588"/>
                <a:gd name="T100" fmla="+- 0 2190 324"/>
                <a:gd name="T101" fmla="*/ T100 w 1944"/>
                <a:gd name="T102" fmla="+- 0 878 800"/>
                <a:gd name="T103" fmla="*/ 878 h 1588"/>
                <a:gd name="T104" fmla="+- 0 2137 324"/>
                <a:gd name="T105" fmla="*/ T104 w 1944"/>
                <a:gd name="T106" fmla="+- 0 836 800"/>
                <a:gd name="T107" fmla="*/ 836 h 1588"/>
                <a:gd name="T108" fmla="+- 0 2074 324"/>
                <a:gd name="T109" fmla="*/ T108 w 1944"/>
                <a:gd name="T110" fmla="+- 0 810 800"/>
                <a:gd name="T111" fmla="*/ 810 h 1588"/>
                <a:gd name="T112" fmla="+- 0 2003 324"/>
                <a:gd name="T113" fmla="*/ T112 w 1944"/>
                <a:gd name="T114" fmla="+- 0 800 800"/>
                <a:gd name="T115" fmla="*/ 800 h 1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588">
                  <a:moveTo>
                    <a:pt x="1679" y="0"/>
                  </a:moveTo>
                  <a:lnTo>
                    <a:pt x="265" y="0"/>
                  </a:lnTo>
                  <a:lnTo>
                    <a:pt x="194" y="10"/>
                  </a:lnTo>
                  <a:lnTo>
                    <a:pt x="131" y="36"/>
                  </a:lnTo>
                  <a:lnTo>
                    <a:pt x="78" y="78"/>
                  </a:lnTo>
                  <a:lnTo>
                    <a:pt x="36" y="131"/>
                  </a:lnTo>
                  <a:lnTo>
                    <a:pt x="10" y="195"/>
                  </a:lnTo>
                  <a:lnTo>
                    <a:pt x="0" y="265"/>
                  </a:lnTo>
                  <a:lnTo>
                    <a:pt x="0" y="1323"/>
                  </a:lnTo>
                  <a:lnTo>
                    <a:pt x="10" y="1394"/>
                  </a:lnTo>
                  <a:lnTo>
                    <a:pt x="36" y="1457"/>
                  </a:lnTo>
                  <a:lnTo>
                    <a:pt x="78" y="1510"/>
                  </a:lnTo>
                  <a:lnTo>
                    <a:pt x="131" y="1552"/>
                  </a:lnTo>
                  <a:lnTo>
                    <a:pt x="194" y="1578"/>
                  </a:lnTo>
                  <a:lnTo>
                    <a:pt x="265" y="1588"/>
                  </a:lnTo>
                  <a:lnTo>
                    <a:pt x="1679" y="1588"/>
                  </a:lnTo>
                  <a:lnTo>
                    <a:pt x="1750" y="1578"/>
                  </a:lnTo>
                  <a:lnTo>
                    <a:pt x="1813" y="1552"/>
                  </a:lnTo>
                  <a:lnTo>
                    <a:pt x="1866" y="1510"/>
                  </a:lnTo>
                  <a:lnTo>
                    <a:pt x="1908" y="1457"/>
                  </a:lnTo>
                  <a:lnTo>
                    <a:pt x="1934" y="1394"/>
                  </a:lnTo>
                  <a:lnTo>
                    <a:pt x="1944" y="1323"/>
                  </a:lnTo>
                  <a:lnTo>
                    <a:pt x="1944" y="265"/>
                  </a:lnTo>
                  <a:lnTo>
                    <a:pt x="1934" y="195"/>
                  </a:lnTo>
                  <a:lnTo>
                    <a:pt x="1908" y="131"/>
                  </a:lnTo>
                  <a:lnTo>
                    <a:pt x="1866" y="78"/>
                  </a:lnTo>
                  <a:lnTo>
                    <a:pt x="1813" y="36"/>
                  </a:lnTo>
                  <a:lnTo>
                    <a:pt x="1750" y="10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703"/>
            <p:cNvSpPr txBox="1">
              <a:spLocks noChangeArrowheads="1"/>
            </p:cNvSpPr>
            <p:nvPr/>
          </p:nvSpPr>
          <p:spPr bwMode="auto">
            <a:xfrm>
              <a:off x="272" y="1131"/>
              <a:ext cx="1944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18440" marR="218440" algn="ctr">
                <a:lnSpc>
                  <a:spcPts val="1330"/>
                </a:lnSpc>
                <a:spcBef>
                  <a:spcPts val="600"/>
                </a:spcBef>
                <a:spcAft>
                  <a:spcPts val="0"/>
                </a:spcAft>
              </a:pPr>
              <a:endParaRPr lang="ru-R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3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7170" marR="218440" algn="ctr">
                <a:lnSpc>
                  <a:spcPts val="265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29 004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805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699"/>
          <p:cNvGrpSpPr>
            <a:grpSpLocks/>
          </p:cNvGrpSpPr>
          <p:nvPr/>
        </p:nvGrpSpPr>
        <p:grpSpPr bwMode="auto">
          <a:xfrm>
            <a:off x="152113" y="1752682"/>
            <a:ext cx="1211580" cy="1098067"/>
            <a:chOff x="2440" y="466"/>
            <a:chExt cx="1944" cy="1884"/>
          </a:xfrm>
        </p:grpSpPr>
        <p:sp>
          <p:nvSpPr>
            <p:cNvPr id="6" name="Freeform 701"/>
            <p:cNvSpPr>
              <a:spLocks/>
            </p:cNvSpPr>
            <p:nvPr/>
          </p:nvSpPr>
          <p:spPr bwMode="auto">
            <a:xfrm>
              <a:off x="2440" y="597"/>
              <a:ext cx="1944" cy="1753"/>
            </a:xfrm>
            <a:custGeom>
              <a:avLst/>
              <a:gdLst>
                <a:gd name="T0" fmla="+- 0 4037 2385"/>
                <a:gd name="T1" fmla="*/ T0 w 1944"/>
                <a:gd name="T2" fmla="+- 0 635 635"/>
                <a:gd name="T3" fmla="*/ 635 h 1753"/>
                <a:gd name="T4" fmla="+- 0 2677 2385"/>
                <a:gd name="T5" fmla="*/ T4 w 1944"/>
                <a:gd name="T6" fmla="+- 0 635 635"/>
                <a:gd name="T7" fmla="*/ 635 h 1753"/>
                <a:gd name="T8" fmla="+- 0 2600 2385"/>
                <a:gd name="T9" fmla="*/ T8 w 1944"/>
                <a:gd name="T10" fmla="+- 0 645 635"/>
                <a:gd name="T11" fmla="*/ 645 h 1753"/>
                <a:gd name="T12" fmla="+- 0 2530 2385"/>
                <a:gd name="T13" fmla="*/ T12 w 1944"/>
                <a:gd name="T14" fmla="+- 0 675 635"/>
                <a:gd name="T15" fmla="*/ 675 h 1753"/>
                <a:gd name="T16" fmla="+- 0 2471 2385"/>
                <a:gd name="T17" fmla="*/ T16 w 1944"/>
                <a:gd name="T18" fmla="+- 0 720 635"/>
                <a:gd name="T19" fmla="*/ 720 h 1753"/>
                <a:gd name="T20" fmla="+- 0 2425 2385"/>
                <a:gd name="T21" fmla="*/ T20 w 1944"/>
                <a:gd name="T22" fmla="+- 0 780 635"/>
                <a:gd name="T23" fmla="*/ 780 h 1753"/>
                <a:gd name="T24" fmla="+- 0 2395 2385"/>
                <a:gd name="T25" fmla="*/ T24 w 1944"/>
                <a:gd name="T26" fmla="+- 0 849 635"/>
                <a:gd name="T27" fmla="*/ 849 h 1753"/>
                <a:gd name="T28" fmla="+- 0 2385 2385"/>
                <a:gd name="T29" fmla="*/ T28 w 1944"/>
                <a:gd name="T30" fmla="+- 0 927 635"/>
                <a:gd name="T31" fmla="*/ 927 h 1753"/>
                <a:gd name="T32" fmla="+- 0 2385 2385"/>
                <a:gd name="T33" fmla="*/ T32 w 1944"/>
                <a:gd name="T34" fmla="+- 0 2096 635"/>
                <a:gd name="T35" fmla="*/ 2096 h 1753"/>
                <a:gd name="T36" fmla="+- 0 2395 2385"/>
                <a:gd name="T37" fmla="*/ T36 w 1944"/>
                <a:gd name="T38" fmla="+- 0 2173 635"/>
                <a:gd name="T39" fmla="*/ 2173 h 1753"/>
                <a:gd name="T40" fmla="+- 0 2425 2385"/>
                <a:gd name="T41" fmla="*/ T40 w 1944"/>
                <a:gd name="T42" fmla="+- 0 2243 635"/>
                <a:gd name="T43" fmla="*/ 2243 h 1753"/>
                <a:gd name="T44" fmla="+- 0 2471 2385"/>
                <a:gd name="T45" fmla="*/ T44 w 1944"/>
                <a:gd name="T46" fmla="+- 0 2302 635"/>
                <a:gd name="T47" fmla="*/ 2302 h 1753"/>
                <a:gd name="T48" fmla="+- 0 2530 2385"/>
                <a:gd name="T49" fmla="*/ T48 w 1944"/>
                <a:gd name="T50" fmla="+- 0 2348 635"/>
                <a:gd name="T51" fmla="*/ 2348 h 1753"/>
                <a:gd name="T52" fmla="+- 0 2600 2385"/>
                <a:gd name="T53" fmla="*/ T52 w 1944"/>
                <a:gd name="T54" fmla="+- 0 2377 635"/>
                <a:gd name="T55" fmla="*/ 2377 h 1753"/>
                <a:gd name="T56" fmla="+- 0 2677 2385"/>
                <a:gd name="T57" fmla="*/ T56 w 1944"/>
                <a:gd name="T58" fmla="+- 0 2388 635"/>
                <a:gd name="T59" fmla="*/ 2388 h 1753"/>
                <a:gd name="T60" fmla="+- 0 4037 2385"/>
                <a:gd name="T61" fmla="*/ T60 w 1944"/>
                <a:gd name="T62" fmla="+- 0 2388 635"/>
                <a:gd name="T63" fmla="*/ 2388 h 1753"/>
                <a:gd name="T64" fmla="+- 0 4114 2385"/>
                <a:gd name="T65" fmla="*/ T64 w 1944"/>
                <a:gd name="T66" fmla="+- 0 2377 635"/>
                <a:gd name="T67" fmla="*/ 2377 h 1753"/>
                <a:gd name="T68" fmla="+- 0 4184 2385"/>
                <a:gd name="T69" fmla="*/ T68 w 1944"/>
                <a:gd name="T70" fmla="+- 0 2348 635"/>
                <a:gd name="T71" fmla="*/ 2348 h 1753"/>
                <a:gd name="T72" fmla="+- 0 4243 2385"/>
                <a:gd name="T73" fmla="*/ T72 w 1944"/>
                <a:gd name="T74" fmla="+- 0 2302 635"/>
                <a:gd name="T75" fmla="*/ 2302 h 1753"/>
                <a:gd name="T76" fmla="+- 0 4289 2385"/>
                <a:gd name="T77" fmla="*/ T76 w 1944"/>
                <a:gd name="T78" fmla="+- 0 2243 635"/>
                <a:gd name="T79" fmla="*/ 2243 h 1753"/>
                <a:gd name="T80" fmla="+- 0 4318 2385"/>
                <a:gd name="T81" fmla="*/ T80 w 1944"/>
                <a:gd name="T82" fmla="+- 0 2173 635"/>
                <a:gd name="T83" fmla="*/ 2173 h 1753"/>
                <a:gd name="T84" fmla="+- 0 4329 2385"/>
                <a:gd name="T85" fmla="*/ T84 w 1944"/>
                <a:gd name="T86" fmla="+- 0 2096 635"/>
                <a:gd name="T87" fmla="*/ 2096 h 1753"/>
                <a:gd name="T88" fmla="+- 0 4329 2385"/>
                <a:gd name="T89" fmla="*/ T88 w 1944"/>
                <a:gd name="T90" fmla="+- 0 927 635"/>
                <a:gd name="T91" fmla="*/ 927 h 1753"/>
                <a:gd name="T92" fmla="+- 0 4318 2385"/>
                <a:gd name="T93" fmla="*/ T92 w 1944"/>
                <a:gd name="T94" fmla="+- 0 849 635"/>
                <a:gd name="T95" fmla="*/ 849 h 1753"/>
                <a:gd name="T96" fmla="+- 0 4289 2385"/>
                <a:gd name="T97" fmla="*/ T96 w 1944"/>
                <a:gd name="T98" fmla="+- 0 780 635"/>
                <a:gd name="T99" fmla="*/ 780 h 1753"/>
                <a:gd name="T100" fmla="+- 0 4243 2385"/>
                <a:gd name="T101" fmla="*/ T100 w 1944"/>
                <a:gd name="T102" fmla="+- 0 720 635"/>
                <a:gd name="T103" fmla="*/ 720 h 1753"/>
                <a:gd name="T104" fmla="+- 0 4184 2385"/>
                <a:gd name="T105" fmla="*/ T104 w 1944"/>
                <a:gd name="T106" fmla="+- 0 675 635"/>
                <a:gd name="T107" fmla="*/ 675 h 1753"/>
                <a:gd name="T108" fmla="+- 0 4114 2385"/>
                <a:gd name="T109" fmla="*/ T108 w 1944"/>
                <a:gd name="T110" fmla="+- 0 645 635"/>
                <a:gd name="T111" fmla="*/ 645 h 1753"/>
                <a:gd name="T112" fmla="+- 0 4037 2385"/>
                <a:gd name="T113" fmla="*/ T112 w 1944"/>
                <a:gd name="T114" fmla="+- 0 635 635"/>
                <a:gd name="T115" fmla="*/ 635 h 17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753">
                  <a:moveTo>
                    <a:pt x="1652" y="0"/>
                  </a:moveTo>
                  <a:lnTo>
                    <a:pt x="292" y="0"/>
                  </a:lnTo>
                  <a:lnTo>
                    <a:pt x="215" y="10"/>
                  </a:lnTo>
                  <a:lnTo>
                    <a:pt x="145" y="40"/>
                  </a:lnTo>
                  <a:lnTo>
                    <a:pt x="86" y="85"/>
                  </a:lnTo>
                  <a:lnTo>
                    <a:pt x="40" y="145"/>
                  </a:lnTo>
                  <a:lnTo>
                    <a:pt x="10" y="214"/>
                  </a:lnTo>
                  <a:lnTo>
                    <a:pt x="0" y="292"/>
                  </a:lnTo>
                  <a:lnTo>
                    <a:pt x="0" y="1461"/>
                  </a:lnTo>
                  <a:lnTo>
                    <a:pt x="10" y="1538"/>
                  </a:lnTo>
                  <a:lnTo>
                    <a:pt x="40" y="1608"/>
                  </a:lnTo>
                  <a:lnTo>
                    <a:pt x="86" y="1667"/>
                  </a:lnTo>
                  <a:lnTo>
                    <a:pt x="145" y="1713"/>
                  </a:lnTo>
                  <a:lnTo>
                    <a:pt x="215" y="1742"/>
                  </a:lnTo>
                  <a:lnTo>
                    <a:pt x="292" y="1753"/>
                  </a:lnTo>
                  <a:lnTo>
                    <a:pt x="1652" y="1753"/>
                  </a:lnTo>
                  <a:lnTo>
                    <a:pt x="1729" y="1742"/>
                  </a:lnTo>
                  <a:lnTo>
                    <a:pt x="1799" y="1713"/>
                  </a:lnTo>
                  <a:lnTo>
                    <a:pt x="1858" y="1667"/>
                  </a:lnTo>
                  <a:lnTo>
                    <a:pt x="1904" y="1608"/>
                  </a:lnTo>
                  <a:lnTo>
                    <a:pt x="1933" y="1538"/>
                  </a:lnTo>
                  <a:lnTo>
                    <a:pt x="1944" y="1461"/>
                  </a:lnTo>
                  <a:lnTo>
                    <a:pt x="1944" y="292"/>
                  </a:lnTo>
                  <a:lnTo>
                    <a:pt x="1933" y="214"/>
                  </a:lnTo>
                  <a:lnTo>
                    <a:pt x="1904" y="145"/>
                  </a:lnTo>
                  <a:lnTo>
                    <a:pt x="1858" y="85"/>
                  </a:lnTo>
                  <a:lnTo>
                    <a:pt x="1799" y="40"/>
                  </a:lnTo>
                  <a:lnTo>
                    <a:pt x="1729" y="1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700"/>
            <p:cNvSpPr txBox="1">
              <a:spLocks noChangeArrowheads="1"/>
            </p:cNvSpPr>
            <p:nvPr/>
          </p:nvSpPr>
          <p:spPr bwMode="auto">
            <a:xfrm>
              <a:off x="2440" y="466"/>
              <a:ext cx="1944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2023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131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22 111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805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696"/>
          <p:cNvGrpSpPr>
            <a:grpSpLocks/>
          </p:cNvGrpSpPr>
          <p:nvPr/>
        </p:nvGrpSpPr>
        <p:grpSpPr bwMode="auto">
          <a:xfrm>
            <a:off x="1447988" y="1595715"/>
            <a:ext cx="1286322" cy="1275767"/>
            <a:chOff x="4389" y="454"/>
            <a:chExt cx="2001" cy="1941"/>
          </a:xfrm>
        </p:grpSpPr>
        <p:sp>
          <p:nvSpPr>
            <p:cNvPr id="9" name="Freeform 698"/>
            <p:cNvSpPr>
              <a:spLocks/>
            </p:cNvSpPr>
            <p:nvPr/>
          </p:nvSpPr>
          <p:spPr bwMode="auto">
            <a:xfrm>
              <a:off x="4446" y="454"/>
              <a:ext cx="1944" cy="1934"/>
            </a:xfrm>
            <a:custGeom>
              <a:avLst/>
              <a:gdLst>
                <a:gd name="T0" fmla="+- 0 6068 4446"/>
                <a:gd name="T1" fmla="*/ T0 w 1944"/>
                <a:gd name="T2" fmla="+- 0 454 454"/>
                <a:gd name="T3" fmla="*/ 454 h 1934"/>
                <a:gd name="T4" fmla="+- 0 4768 4446"/>
                <a:gd name="T5" fmla="*/ T4 w 1944"/>
                <a:gd name="T6" fmla="+- 0 454 454"/>
                <a:gd name="T7" fmla="*/ 454 h 1934"/>
                <a:gd name="T8" fmla="+- 0 4695 4446"/>
                <a:gd name="T9" fmla="*/ T8 w 1944"/>
                <a:gd name="T10" fmla="+- 0 463 454"/>
                <a:gd name="T11" fmla="*/ 463 h 1934"/>
                <a:gd name="T12" fmla="+- 0 4627 4446"/>
                <a:gd name="T13" fmla="*/ T12 w 1944"/>
                <a:gd name="T14" fmla="+- 0 487 454"/>
                <a:gd name="T15" fmla="*/ 487 h 1934"/>
                <a:gd name="T16" fmla="+- 0 4567 4446"/>
                <a:gd name="T17" fmla="*/ T16 w 1944"/>
                <a:gd name="T18" fmla="+- 0 525 454"/>
                <a:gd name="T19" fmla="*/ 525 h 1934"/>
                <a:gd name="T20" fmla="+- 0 4517 4446"/>
                <a:gd name="T21" fmla="*/ T20 w 1944"/>
                <a:gd name="T22" fmla="+- 0 575 454"/>
                <a:gd name="T23" fmla="*/ 575 h 1934"/>
                <a:gd name="T24" fmla="+- 0 4479 4446"/>
                <a:gd name="T25" fmla="*/ T24 w 1944"/>
                <a:gd name="T26" fmla="+- 0 635 454"/>
                <a:gd name="T27" fmla="*/ 635 h 1934"/>
                <a:gd name="T28" fmla="+- 0 4455 4446"/>
                <a:gd name="T29" fmla="*/ T28 w 1944"/>
                <a:gd name="T30" fmla="+- 0 703 454"/>
                <a:gd name="T31" fmla="*/ 703 h 1934"/>
                <a:gd name="T32" fmla="+- 0 4446 4446"/>
                <a:gd name="T33" fmla="*/ T32 w 1944"/>
                <a:gd name="T34" fmla="+- 0 777 454"/>
                <a:gd name="T35" fmla="*/ 777 h 1934"/>
                <a:gd name="T36" fmla="+- 0 4446 4446"/>
                <a:gd name="T37" fmla="*/ T36 w 1944"/>
                <a:gd name="T38" fmla="+- 0 2066 454"/>
                <a:gd name="T39" fmla="*/ 2066 h 1934"/>
                <a:gd name="T40" fmla="+- 0 4455 4446"/>
                <a:gd name="T41" fmla="*/ T40 w 1944"/>
                <a:gd name="T42" fmla="+- 0 2140 454"/>
                <a:gd name="T43" fmla="*/ 2140 h 1934"/>
                <a:gd name="T44" fmla="+- 0 4479 4446"/>
                <a:gd name="T45" fmla="*/ T44 w 1944"/>
                <a:gd name="T46" fmla="+- 0 2207 454"/>
                <a:gd name="T47" fmla="*/ 2207 h 1934"/>
                <a:gd name="T48" fmla="+- 0 4517 4446"/>
                <a:gd name="T49" fmla="*/ T48 w 1944"/>
                <a:gd name="T50" fmla="+- 0 2267 454"/>
                <a:gd name="T51" fmla="*/ 2267 h 1934"/>
                <a:gd name="T52" fmla="+- 0 4567 4446"/>
                <a:gd name="T53" fmla="*/ T52 w 1944"/>
                <a:gd name="T54" fmla="+- 0 2317 454"/>
                <a:gd name="T55" fmla="*/ 2317 h 1934"/>
                <a:gd name="T56" fmla="+- 0 4627 4446"/>
                <a:gd name="T57" fmla="*/ T56 w 1944"/>
                <a:gd name="T58" fmla="+- 0 2355 454"/>
                <a:gd name="T59" fmla="*/ 2355 h 1934"/>
                <a:gd name="T60" fmla="+- 0 4695 4446"/>
                <a:gd name="T61" fmla="*/ T60 w 1944"/>
                <a:gd name="T62" fmla="+- 0 2379 454"/>
                <a:gd name="T63" fmla="*/ 2379 h 1934"/>
                <a:gd name="T64" fmla="+- 0 4768 4446"/>
                <a:gd name="T65" fmla="*/ T64 w 1944"/>
                <a:gd name="T66" fmla="+- 0 2388 454"/>
                <a:gd name="T67" fmla="*/ 2388 h 1934"/>
                <a:gd name="T68" fmla="+- 0 6068 4446"/>
                <a:gd name="T69" fmla="*/ T68 w 1944"/>
                <a:gd name="T70" fmla="+- 0 2388 454"/>
                <a:gd name="T71" fmla="*/ 2388 h 1934"/>
                <a:gd name="T72" fmla="+- 0 6141 4446"/>
                <a:gd name="T73" fmla="*/ T72 w 1944"/>
                <a:gd name="T74" fmla="+- 0 2379 454"/>
                <a:gd name="T75" fmla="*/ 2379 h 1934"/>
                <a:gd name="T76" fmla="+- 0 6209 4446"/>
                <a:gd name="T77" fmla="*/ T76 w 1944"/>
                <a:gd name="T78" fmla="+- 0 2355 454"/>
                <a:gd name="T79" fmla="*/ 2355 h 1934"/>
                <a:gd name="T80" fmla="+- 0 6269 4446"/>
                <a:gd name="T81" fmla="*/ T80 w 1944"/>
                <a:gd name="T82" fmla="+- 0 2317 454"/>
                <a:gd name="T83" fmla="*/ 2317 h 1934"/>
                <a:gd name="T84" fmla="+- 0 6319 4446"/>
                <a:gd name="T85" fmla="*/ T84 w 1944"/>
                <a:gd name="T86" fmla="+- 0 2267 454"/>
                <a:gd name="T87" fmla="*/ 2267 h 1934"/>
                <a:gd name="T88" fmla="+- 0 6357 4446"/>
                <a:gd name="T89" fmla="*/ T88 w 1944"/>
                <a:gd name="T90" fmla="+- 0 2207 454"/>
                <a:gd name="T91" fmla="*/ 2207 h 1934"/>
                <a:gd name="T92" fmla="+- 0 6381 4446"/>
                <a:gd name="T93" fmla="*/ T92 w 1944"/>
                <a:gd name="T94" fmla="+- 0 2140 454"/>
                <a:gd name="T95" fmla="*/ 2140 h 1934"/>
                <a:gd name="T96" fmla="+- 0 6390 4446"/>
                <a:gd name="T97" fmla="*/ T96 w 1944"/>
                <a:gd name="T98" fmla="+- 0 2066 454"/>
                <a:gd name="T99" fmla="*/ 2066 h 1934"/>
                <a:gd name="T100" fmla="+- 0 6390 4446"/>
                <a:gd name="T101" fmla="*/ T100 w 1944"/>
                <a:gd name="T102" fmla="+- 0 777 454"/>
                <a:gd name="T103" fmla="*/ 777 h 1934"/>
                <a:gd name="T104" fmla="+- 0 6381 4446"/>
                <a:gd name="T105" fmla="*/ T104 w 1944"/>
                <a:gd name="T106" fmla="+- 0 703 454"/>
                <a:gd name="T107" fmla="*/ 703 h 1934"/>
                <a:gd name="T108" fmla="+- 0 6357 4446"/>
                <a:gd name="T109" fmla="*/ T108 w 1944"/>
                <a:gd name="T110" fmla="+- 0 635 454"/>
                <a:gd name="T111" fmla="*/ 635 h 1934"/>
                <a:gd name="T112" fmla="+- 0 6319 4446"/>
                <a:gd name="T113" fmla="*/ T112 w 1944"/>
                <a:gd name="T114" fmla="+- 0 575 454"/>
                <a:gd name="T115" fmla="*/ 575 h 1934"/>
                <a:gd name="T116" fmla="+- 0 6269 4446"/>
                <a:gd name="T117" fmla="*/ T116 w 1944"/>
                <a:gd name="T118" fmla="+- 0 525 454"/>
                <a:gd name="T119" fmla="*/ 525 h 1934"/>
                <a:gd name="T120" fmla="+- 0 6209 4446"/>
                <a:gd name="T121" fmla="*/ T120 w 1944"/>
                <a:gd name="T122" fmla="+- 0 487 454"/>
                <a:gd name="T123" fmla="*/ 487 h 1934"/>
                <a:gd name="T124" fmla="+- 0 6141 4446"/>
                <a:gd name="T125" fmla="*/ T124 w 1944"/>
                <a:gd name="T126" fmla="+- 0 463 454"/>
                <a:gd name="T127" fmla="*/ 463 h 1934"/>
                <a:gd name="T128" fmla="+- 0 6068 4446"/>
                <a:gd name="T129" fmla="*/ T128 w 1944"/>
                <a:gd name="T130" fmla="+- 0 454 454"/>
                <a:gd name="T131" fmla="*/ 454 h 19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934">
                  <a:moveTo>
                    <a:pt x="1622" y="0"/>
                  </a:moveTo>
                  <a:lnTo>
                    <a:pt x="322" y="0"/>
                  </a:lnTo>
                  <a:lnTo>
                    <a:pt x="249" y="9"/>
                  </a:lnTo>
                  <a:lnTo>
                    <a:pt x="181" y="33"/>
                  </a:lnTo>
                  <a:lnTo>
                    <a:pt x="121" y="71"/>
                  </a:lnTo>
                  <a:lnTo>
                    <a:pt x="71" y="121"/>
                  </a:lnTo>
                  <a:lnTo>
                    <a:pt x="33" y="181"/>
                  </a:lnTo>
                  <a:lnTo>
                    <a:pt x="9" y="249"/>
                  </a:lnTo>
                  <a:lnTo>
                    <a:pt x="0" y="323"/>
                  </a:lnTo>
                  <a:lnTo>
                    <a:pt x="0" y="1612"/>
                  </a:lnTo>
                  <a:lnTo>
                    <a:pt x="9" y="1686"/>
                  </a:lnTo>
                  <a:lnTo>
                    <a:pt x="33" y="1753"/>
                  </a:lnTo>
                  <a:lnTo>
                    <a:pt x="71" y="1813"/>
                  </a:lnTo>
                  <a:lnTo>
                    <a:pt x="121" y="1863"/>
                  </a:lnTo>
                  <a:lnTo>
                    <a:pt x="181" y="1901"/>
                  </a:lnTo>
                  <a:lnTo>
                    <a:pt x="249" y="1925"/>
                  </a:lnTo>
                  <a:lnTo>
                    <a:pt x="322" y="1934"/>
                  </a:lnTo>
                  <a:lnTo>
                    <a:pt x="1622" y="1934"/>
                  </a:lnTo>
                  <a:lnTo>
                    <a:pt x="1695" y="1925"/>
                  </a:lnTo>
                  <a:lnTo>
                    <a:pt x="1763" y="1901"/>
                  </a:lnTo>
                  <a:lnTo>
                    <a:pt x="1823" y="1863"/>
                  </a:lnTo>
                  <a:lnTo>
                    <a:pt x="1873" y="1813"/>
                  </a:lnTo>
                  <a:lnTo>
                    <a:pt x="1911" y="1753"/>
                  </a:lnTo>
                  <a:lnTo>
                    <a:pt x="1935" y="1686"/>
                  </a:lnTo>
                  <a:lnTo>
                    <a:pt x="1944" y="1612"/>
                  </a:lnTo>
                  <a:lnTo>
                    <a:pt x="1944" y="323"/>
                  </a:lnTo>
                  <a:lnTo>
                    <a:pt x="1935" y="249"/>
                  </a:lnTo>
                  <a:lnTo>
                    <a:pt x="1911" y="181"/>
                  </a:lnTo>
                  <a:lnTo>
                    <a:pt x="1873" y="121"/>
                  </a:lnTo>
                  <a:lnTo>
                    <a:pt x="1823" y="71"/>
                  </a:lnTo>
                  <a:lnTo>
                    <a:pt x="1763" y="33"/>
                  </a:lnTo>
                  <a:lnTo>
                    <a:pt x="1695" y="9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697"/>
            <p:cNvSpPr txBox="1">
              <a:spLocks noChangeArrowheads="1"/>
            </p:cNvSpPr>
            <p:nvPr/>
          </p:nvSpPr>
          <p:spPr bwMode="auto">
            <a:xfrm>
              <a:off x="4389" y="461"/>
              <a:ext cx="1944" cy="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7170" algn="ctr">
                <a:lnSpc>
                  <a:spcPts val="1330"/>
                </a:lnSpc>
                <a:spcBef>
                  <a:spcPts val="91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2024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6535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US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696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oup 693"/>
          <p:cNvGrpSpPr>
            <a:grpSpLocks/>
          </p:cNvGrpSpPr>
          <p:nvPr/>
        </p:nvGrpSpPr>
        <p:grpSpPr bwMode="auto">
          <a:xfrm>
            <a:off x="2819160" y="1219144"/>
            <a:ext cx="1242060" cy="1633539"/>
            <a:chOff x="6495" y="-89"/>
            <a:chExt cx="1956" cy="2477"/>
          </a:xfrm>
        </p:grpSpPr>
        <p:sp>
          <p:nvSpPr>
            <p:cNvPr id="12" name="Freeform 695"/>
            <p:cNvSpPr>
              <a:spLocks/>
            </p:cNvSpPr>
            <p:nvPr/>
          </p:nvSpPr>
          <p:spPr bwMode="auto">
            <a:xfrm>
              <a:off x="6507" y="305"/>
              <a:ext cx="1944" cy="2083"/>
            </a:xfrm>
            <a:custGeom>
              <a:avLst/>
              <a:gdLst>
                <a:gd name="T0" fmla="+- 0 8127 6507"/>
                <a:gd name="T1" fmla="*/ T0 w 1944"/>
                <a:gd name="T2" fmla="+- 0 305 305"/>
                <a:gd name="T3" fmla="*/ 305 h 2083"/>
                <a:gd name="T4" fmla="+- 0 6831 6507"/>
                <a:gd name="T5" fmla="*/ T4 w 1944"/>
                <a:gd name="T6" fmla="+- 0 305 305"/>
                <a:gd name="T7" fmla="*/ 305 h 2083"/>
                <a:gd name="T8" fmla="+- 0 6757 6507"/>
                <a:gd name="T9" fmla="*/ T8 w 1944"/>
                <a:gd name="T10" fmla="+- 0 314 305"/>
                <a:gd name="T11" fmla="*/ 314 h 2083"/>
                <a:gd name="T12" fmla="+- 0 6689 6507"/>
                <a:gd name="T13" fmla="*/ T12 w 1944"/>
                <a:gd name="T14" fmla="+- 0 338 305"/>
                <a:gd name="T15" fmla="*/ 338 h 2083"/>
                <a:gd name="T16" fmla="+- 0 6629 6507"/>
                <a:gd name="T17" fmla="*/ T16 w 1944"/>
                <a:gd name="T18" fmla="+- 0 376 305"/>
                <a:gd name="T19" fmla="*/ 376 h 2083"/>
                <a:gd name="T20" fmla="+- 0 6578 6507"/>
                <a:gd name="T21" fmla="*/ T20 w 1944"/>
                <a:gd name="T22" fmla="+- 0 427 305"/>
                <a:gd name="T23" fmla="*/ 427 h 2083"/>
                <a:gd name="T24" fmla="+- 0 6540 6507"/>
                <a:gd name="T25" fmla="*/ T24 w 1944"/>
                <a:gd name="T26" fmla="+- 0 487 305"/>
                <a:gd name="T27" fmla="*/ 487 h 2083"/>
                <a:gd name="T28" fmla="+- 0 6516 6507"/>
                <a:gd name="T29" fmla="*/ T28 w 1944"/>
                <a:gd name="T30" fmla="+- 0 555 305"/>
                <a:gd name="T31" fmla="*/ 555 h 2083"/>
                <a:gd name="T32" fmla="+- 0 6507 6507"/>
                <a:gd name="T33" fmla="*/ T32 w 1944"/>
                <a:gd name="T34" fmla="+- 0 629 305"/>
                <a:gd name="T35" fmla="*/ 629 h 2083"/>
                <a:gd name="T36" fmla="+- 0 6507 6507"/>
                <a:gd name="T37" fmla="*/ T36 w 1944"/>
                <a:gd name="T38" fmla="+- 0 2064 305"/>
                <a:gd name="T39" fmla="*/ 2064 h 2083"/>
                <a:gd name="T40" fmla="+- 0 6516 6507"/>
                <a:gd name="T41" fmla="*/ T40 w 1944"/>
                <a:gd name="T42" fmla="+- 0 2138 305"/>
                <a:gd name="T43" fmla="*/ 2138 h 2083"/>
                <a:gd name="T44" fmla="+- 0 6540 6507"/>
                <a:gd name="T45" fmla="*/ T44 w 1944"/>
                <a:gd name="T46" fmla="+- 0 2206 305"/>
                <a:gd name="T47" fmla="*/ 2206 h 2083"/>
                <a:gd name="T48" fmla="+- 0 6578 6507"/>
                <a:gd name="T49" fmla="*/ T48 w 1944"/>
                <a:gd name="T50" fmla="+- 0 2267 305"/>
                <a:gd name="T51" fmla="*/ 2267 h 2083"/>
                <a:gd name="T52" fmla="+- 0 6629 6507"/>
                <a:gd name="T53" fmla="*/ T52 w 1944"/>
                <a:gd name="T54" fmla="+- 0 2317 305"/>
                <a:gd name="T55" fmla="*/ 2317 h 2083"/>
                <a:gd name="T56" fmla="+- 0 6689 6507"/>
                <a:gd name="T57" fmla="*/ T56 w 1944"/>
                <a:gd name="T58" fmla="+- 0 2355 305"/>
                <a:gd name="T59" fmla="*/ 2355 h 2083"/>
                <a:gd name="T60" fmla="+- 0 6757 6507"/>
                <a:gd name="T61" fmla="*/ T60 w 1944"/>
                <a:gd name="T62" fmla="+- 0 2379 305"/>
                <a:gd name="T63" fmla="*/ 2379 h 2083"/>
                <a:gd name="T64" fmla="+- 0 6831 6507"/>
                <a:gd name="T65" fmla="*/ T64 w 1944"/>
                <a:gd name="T66" fmla="+- 0 2388 305"/>
                <a:gd name="T67" fmla="*/ 2388 h 2083"/>
                <a:gd name="T68" fmla="+- 0 8127 6507"/>
                <a:gd name="T69" fmla="*/ T68 w 1944"/>
                <a:gd name="T70" fmla="+- 0 2388 305"/>
                <a:gd name="T71" fmla="*/ 2388 h 2083"/>
                <a:gd name="T72" fmla="+- 0 8201 6507"/>
                <a:gd name="T73" fmla="*/ T72 w 1944"/>
                <a:gd name="T74" fmla="+- 0 2379 305"/>
                <a:gd name="T75" fmla="*/ 2379 h 2083"/>
                <a:gd name="T76" fmla="+- 0 8269 6507"/>
                <a:gd name="T77" fmla="*/ T76 w 1944"/>
                <a:gd name="T78" fmla="+- 0 2355 305"/>
                <a:gd name="T79" fmla="*/ 2355 h 2083"/>
                <a:gd name="T80" fmla="+- 0 8330 6507"/>
                <a:gd name="T81" fmla="*/ T80 w 1944"/>
                <a:gd name="T82" fmla="+- 0 2317 305"/>
                <a:gd name="T83" fmla="*/ 2317 h 2083"/>
                <a:gd name="T84" fmla="+- 0 8380 6507"/>
                <a:gd name="T85" fmla="*/ T84 w 1944"/>
                <a:gd name="T86" fmla="+- 0 2267 305"/>
                <a:gd name="T87" fmla="*/ 2267 h 2083"/>
                <a:gd name="T88" fmla="+- 0 8418 6507"/>
                <a:gd name="T89" fmla="*/ T88 w 1944"/>
                <a:gd name="T90" fmla="+- 0 2206 305"/>
                <a:gd name="T91" fmla="*/ 2206 h 2083"/>
                <a:gd name="T92" fmla="+- 0 8442 6507"/>
                <a:gd name="T93" fmla="*/ T92 w 1944"/>
                <a:gd name="T94" fmla="+- 0 2138 305"/>
                <a:gd name="T95" fmla="*/ 2138 h 2083"/>
                <a:gd name="T96" fmla="+- 0 8451 6507"/>
                <a:gd name="T97" fmla="*/ T96 w 1944"/>
                <a:gd name="T98" fmla="+- 0 2064 305"/>
                <a:gd name="T99" fmla="*/ 2064 h 2083"/>
                <a:gd name="T100" fmla="+- 0 8451 6507"/>
                <a:gd name="T101" fmla="*/ T100 w 1944"/>
                <a:gd name="T102" fmla="+- 0 629 305"/>
                <a:gd name="T103" fmla="*/ 629 h 2083"/>
                <a:gd name="T104" fmla="+- 0 8442 6507"/>
                <a:gd name="T105" fmla="*/ T104 w 1944"/>
                <a:gd name="T106" fmla="+- 0 555 305"/>
                <a:gd name="T107" fmla="*/ 555 h 2083"/>
                <a:gd name="T108" fmla="+- 0 8418 6507"/>
                <a:gd name="T109" fmla="*/ T108 w 1944"/>
                <a:gd name="T110" fmla="+- 0 487 305"/>
                <a:gd name="T111" fmla="*/ 487 h 2083"/>
                <a:gd name="T112" fmla="+- 0 8380 6507"/>
                <a:gd name="T113" fmla="*/ T112 w 1944"/>
                <a:gd name="T114" fmla="+- 0 427 305"/>
                <a:gd name="T115" fmla="*/ 427 h 2083"/>
                <a:gd name="T116" fmla="+- 0 8330 6507"/>
                <a:gd name="T117" fmla="*/ T116 w 1944"/>
                <a:gd name="T118" fmla="+- 0 376 305"/>
                <a:gd name="T119" fmla="*/ 376 h 2083"/>
                <a:gd name="T120" fmla="+- 0 8269 6507"/>
                <a:gd name="T121" fmla="*/ T120 w 1944"/>
                <a:gd name="T122" fmla="+- 0 338 305"/>
                <a:gd name="T123" fmla="*/ 338 h 2083"/>
                <a:gd name="T124" fmla="+- 0 8201 6507"/>
                <a:gd name="T125" fmla="*/ T124 w 1944"/>
                <a:gd name="T126" fmla="+- 0 314 305"/>
                <a:gd name="T127" fmla="*/ 314 h 2083"/>
                <a:gd name="T128" fmla="+- 0 8127 6507"/>
                <a:gd name="T129" fmla="*/ T128 w 1944"/>
                <a:gd name="T130" fmla="+- 0 305 305"/>
                <a:gd name="T131" fmla="*/ 305 h 20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083">
                  <a:moveTo>
                    <a:pt x="1620" y="0"/>
                  </a:moveTo>
                  <a:lnTo>
                    <a:pt x="324" y="0"/>
                  </a:lnTo>
                  <a:lnTo>
                    <a:pt x="250" y="9"/>
                  </a:lnTo>
                  <a:lnTo>
                    <a:pt x="182" y="33"/>
                  </a:lnTo>
                  <a:lnTo>
                    <a:pt x="122" y="71"/>
                  </a:lnTo>
                  <a:lnTo>
                    <a:pt x="71" y="122"/>
                  </a:lnTo>
                  <a:lnTo>
                    <a:pt x="33" y="182"/>
                  </a:lnTo>
                  <a:lnTo>
                    <a:pt x="9" y="250"/>
                  </a:lnTo>
                  <a:lnTo>
                    <a:pt x="0" y="324"/>
                  </a:lnTo>
                  <a:lnTo>
                    <a:pt x="0" y="1759"/>
                  </a:lnTo>
                  <a:lnTo>
                    <a:pt x="9" y="1833"/>
                  </a:lnTo>
                  <a:lnTo>
                    <a:pt x="33" y="1901"/>
                  </a:lnTo>
                  <a:lnTo>
                    <a:pt x="71" y="1962"/>
                  </a:lnTo>
                  <a:lnTo>
                    <a:pt x="122" y="2012"/>
                  </a:lnTo>
                  <a:lnTo>
                    <a:pt x="182" y="2050"/>
                  </a:lnTo>
                  <a:lnTo>
                    <a:pt x="250" y="2074"/>
                  </a:lnTo>
                  <a:lnTo>
                    <a:pt x="324" y="2083"/>
                  </a:lnTo>
                  <a:lnTo>
                    <a:pt x="1620" y="2083"/>
                  </a:lnTo>
                  <a:lnTo>
                    <a:pt x="1694" y="2074"/>
                  </a:lnTo>
                  <a:lnTo>
                    <a:pt x="1762" y="2050"/>
                  </a:lnTo>
                  <a:lnTo>
                    <a:pt x="1823" y="2012"/>
                  </a:lnTo>
                  <a:lnTo>
                    <a:pt x="1873" y="1962"/>
                  </a:lnTo>
                  <a:lnTo>
                    <a:pt x="1911" y="1901"/>
                  </a:lnTo>
                  <a:lnTo>
                    <a:pt x="1935" y="1833"/>
                  </a:lnTo>
                  <a:lnTo>
                    <a:pt x="1944" y="1759"/>
                  </a:lnTo>
                  <a:lnTo>
                    <a:pt x="1944" y="324"/>
                  </a:lnTo>
                  <a:lnTo>
                    <a:pt x="1935" y="250"/>
                  </a:lnTo>
                  <a:lnTo>
                    <a:pt x="1911" y="182"/>
                  </a:lnTo>
                  <a:lnTo>
                    <a:pt x="1873" y="122"/>
                  </a:lnTo>
                  <a:lnTo>
                    <a:pt x="1823" y="71"/>
                  </a:lnTo>
                  <a:lnTo>
                    <a:pt x="1762" y="33"/>
                  </a:lnTo>
                  <a:lnTo>
                    <a:pt x="1694" y="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Text Box 694"/>
            <p:cNvSpPr txBox="1">
              <a:spLocks noChangeArrowheads="1"/>
            </p:cNvSpPr>
            <p:nvPr/>
          </p:nvSpPr>
          <p:spPr bwMode="auto">
            <a:xfrm>
              <a:off x="6495" y="-89"/>
              <a:ext cx="1944" cy="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>
                <a:spcBef>
                  <a:spcPts val="15"/>
                </a:spcBef>
                <a:spcAft>
                  <a:spcPts val="0"/>
                </a:spcAft>
              </a:pPr>
              <a:r>
                <a:rPr lang="ru-RU" sz="13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endParaRPr lang="ru-R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endParaRPr lang="ru-R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7170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28 877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Group 690"/>
          <p:cNvGrpSpPr>
            <a:grpSpLocks/>
          </p:cNvGrpSpPr>
          <p:nvPr/>
        </p:nvGrpSpPr>
        <p:grpSpPr bwMode="auto">
          <a:xfrm>
            <a:off x="4155124" y="1451705"/>
            <a:ext cx="1270000" cy="1394646"/>
            <a:chOff x="8568" y="183"/>
            <a:chExt cx="2000" cy="2205"/>
          </a:xfrm>
        </p:grpSpPr>
        <p:sp>
          <p:nvSpPr>
            <p:cNvPr id="15" name="Freeform 692"/>
            <p:cNvSpPr>
              <a:spLocks/>
            </p:cNvSpPr>
            <p:nvPr/>
          </p:nvSpPr>
          <p:spPr bwMode="auto">
            <a:xfrm>
              <a:off x="8568" y="183"/>
              <a:ext cx="1944" cy="2205"/>
            </a:xfrm>
            <a:custGeom>
              <a:avLst/>
              <a:gdLst>
                <a:gd name="T0" fmla="+- 0 10188 8568"/>
                <a:gd name="T1" fmla="*/ T0 w 1944"/>
                <a:gd name="T2" fmla="+- 0 183 183"/>
                <a:gd name="T3" fmla="*/ 183 h 2205"/>
                <a:gd name="T4" fmla="+- 0 8892 8568"/>
                <a:gd name="T5" fmla="*/ T4 w 1944"/>
                <a:gd name="T6" fmla="+- 0 183 183"/>
                <a:gd name="T7" fmla="*/ 183 h 2205"/>
                <a:gd name="T8" fmla="+- 0 8818 8568"/>
                <a:gd name="T9" fmla="*/ T8 w 1944"/>
                <a:gd name="T10" fmla="+- 0 192 183"/>
                <a:gd name="T11" fmla="*/ 192 h 2205"/>
                <a:gd name="T12" fmla="+- 0 8750 8568"/>
                <a:gd name="T13" fmla="*/ T12 w 1944"/>
                <a:gd name="T14" fmla="+- 0 216 183"/>
                <a:gd name="T15" fmla="*/ 216 h 2205"/>
                <a:gd name="T16" fmla="+- 0 8690 8568"/>
                <a:gd name="T17" fmla="*/ T16 w 1944"/>
                <a:gd name="T18" fmla="+- 0 254 183"/>
                <a:gd name="T19" fmla="*/ 254 h 2205"/>
                <a:gd name="T20" fmla="+- 0 8639 8568"/>
                <a:gd name="T21" fmla="*/ T20 w 1944"/>
                <a:gd name="T22" fmla="+- 0 305 183"/>
                <a:gd name="T23" fmla="*/ 305 h 2205"/>
                <a:gd name="T24" fmla="+- 0 8601 8568"/>
                <a:gd name="T25" fmla="*/ T24 w 1944"/>
                <a:gd name="T26" fmla="+- 0 365 183"/>
                <a:gd name="T27" fmla="*/ 365 h 2205"/>
                <a:gd name="T28" fmla="+- 0 8577 8568"/>
                <a:gd name="T29" fmla="*/ T28 w 1944"/>
                <a:gd name="T30" fmla="+- 0 433 183"/>
                <a:gd name="T31" fmla="*/ 433 h 2205"/>
                <a:gd name="T32" fmla="+- 0 8568 8568"/>
                <a:gd name="T33" fmla="*/ T32 w 1944"/>
                <a:gd name="T34" fmla="+- 0 507 183"/>
                <a:gd name="T35" fmla="*/ 507 h 2205"/>
                <a:gd name="T36" fmla="+- 0 8568 8568"/>
                <a:gd name="T37" fmla="*/ T36 w 1944"/>
                <a:gd name="T38" fmla="+- 0 2064 183"/>
                <a:gd name="T39" fmla="*/ 2064 h 2205"/>
                <a:gd name="T40" fmla="+- 0 8577 8568"/>
                <a:gd name="T41" fmla="*/ T40 w 1944"/>
                <a:gd name="T42" fmla="+- 0 2138 183"/>
                <a:gd name="T43" fmla="*/ 2138 h 2205"/>
                <a:gd name="T44" fmla="+- 0 8601 8568"/>
                <a:gd name="T45" fmla="*/ T44 w 1944"/>
                <a:gd name="T46" fmla="+- 0 2206 183"/>
                <a:gd name="T47" fmla="*/ 2206 h 2205"/>
                <a:gd name="T48" fmla="+- 0 8639 8568"/>
                <a:gd name="T49" fmla="*/ T48 w 1944"/>
                <a:gd name="T50" fmla="+- 0 2267 183"/>
                <a:gd name="T51" fmla="*/ 2267 h 2205"/>
                <a:gd name="T52" fmla="+- 0 8690 8568"/>
                <a:gd name="T53" fmla="*/ T52 w 1944"/>
                <a:gd name="T54" fmla="+- 0 2317 183"/>
                <a:gd name="T55" fmla="*/ 2317 h 2205"/>
                <a:gd name="T56" fmla="+- 0 8750 8568"/>
                <a:gd name="T57" fmla="*/ T56 w 1944"/>
                <a:gd name="T58" fmla="+- 0 2355 183"/>
                <a:gd name="T59" fmla="*/ 2355 h 2205"/>
                <a:gd name="T60" fmla="+- 0 8818 8568"/>
                <a:gd name="T61" fmla="*/ T60 w 1944"/>
                <a:gd name="T62" fmla="+- 0 2379 183"/>
                <a:gd name="T63" fmla="*/ 2379 h 2205"/>
                <a:gd name="T64" fmla="+- 0 8892 8568"/>
                <a:gd name="T65" fmla="*/ T64 w 1944"/>
                <a:gd name="T66" fmla="+- 0 2388 183"/>
                <a:gd name="T67" fmla="*/ 2388 h 2205"/>
                <a:gd name="T68" fmla="+- 0 10188 8568"/>
                <a:gd name="T69" fmla="*/ T68 w 1944"/>
                <a:gd name="T70" fmla="+- 0 2388 183"/>
                <a:gd name="T71" fmla="*/ 2388 h 2205"/>
                <a:gd name="T72" fmla="+- 0 10262 8568"/>
                <a:gd name="T73" fmla="*/ T72 w 1944"/>
                <a:gd name="T74" fmla="+- 0 2379 183"/>
                <a:gd name="T75" fmla="*/ 2379 h 2205"/>
                <a:gd name="T76" fmla="+- 0 10330 8568"/>
                <a:gd name="T77" fmla="*/ T76 w 1944"/>
                <a:gd name="T78" fmla="+- 0 2355 183"/>
                <a:gd name="T79" fmla="*/ 2355 h 2205"/>
                <a:gd name="T80" fmla="+- 0 10391 8568"/>
                <a:gd name="T81" fmla="*/ T80 w 1944"/>
                <a:gd name="T82" fmla="+- 0 2317 183"/>
                <a:gd name="T83" fmla="*/ 2317 h 2205"/>
                <a:gd name="T84" fmla="+- 0 10441 8568"/>
                <a:gd name="T85" fmla="*/ T84 w 1944"/>
                <a:gd name="T86" fmla="+- 0 2267 183"/>
                <a:gd name="T87" fmla="*/ 2267 h 2205"/>
                <a:gd name="T88" fmla="+- 0 10479 8568"/>
                <a:gd name="T89" fmla="*/ T88 w 1944"/>
                <a:gd name="T90" fmla="+- 0 2206 183"/>
                <a:gd name="T91" fmla="*/ 2206 h 2205"/>
                <a:gd name="T92" fmla="+- 0 10503 8568"/>
                <a:gd name="T93" fmla="*/ T92 w 1944"/>
                <a:gd name="T94" fmla="+- 0 2138 183"/>
                <a:gd name="T95" fmla="*/ 2138 h 2205"/>
                <a:gd name="T96" fmla="+- 0 10512 8568"/>
                <a:gd name="T97" fmla="*/ T96 w 1944"/>
                <a:gd name="T98" fmla="+- 0 2064 183"/>
                <a:gd name="T99" fmla="*/ 2064 h 2205"/>
                <a:gd name="T100" fmla="+- 0 10512 8568"/>
                <a:gd name="T101" fmla="*/ T100 w 1944"/>
                <a:gd name="T102" fmla="+- 0 507 183"/>
                <a:gd name="T103" fmla="*/ 507 h 2205"/>
                <a:gd name="T104" fmla="+- 0 10503 8568"/>
                <a:gd name="T105" fmla="*/ T104 w 1944"/>
                <a:gd name="T106" fmla="+- 0 433 183"/>
                <a:gd name="T107" fmla="*/ 433 h 2205"/>
                <a:gd name="T108" fmla="+- 0 10479 8568"/>
                <a:gd name="T109" fmla="*/ T108 w 1944"/>
                <a:gd name="T110" fmla="+- 0 365 183"/>
                <a:gd name="T111" fmla="*/ 365 h 2205"/>
                <a:gd name="T112" fmla="+- 0 10441 8568"/>
                <a:gd name="T113" fmla="*/ T112 w 1944"/>
                <a:gd name="T114" fmla="+- 0 305 183"/>
                <a:gd name="T115" fmla="*/ 305 h 2205"/>
                <a:gd name="T116" fmla="+- 0 10391 8568"/>
                <a:gd name="T117" fmla="*/ T116 w 1944"/>
                <a:gd name="T118" fmla="+- 0 254 183"/>
                <a:gd name="T119" fmla="*/ 254 h 2205"/>
                <a:gd name="T120" fmla="+- 0 10330 8568"/>
                <a:gd name="T121" fmla="*/ T120 w 1944"/>
                <a:gd name="T122" fmla="+- 0 216 183"/>
                <a:gd name="T123" fmla="*/ 216 h 2205"/>
                <a:gd name="T124" fmla="+- 0 10262 8568"/>
                <a:gd name="T125" fmla="*/ T124 w 1944"/>
                <a:gd name="T126" fmla="+- 0 192 183"/>
                <a:gd name="T127" fmla="*/ 192 h 2205"/>
                <a:gd name="T128" fmla="+- 0 10188 8568"/>
                <a:gd name="T129" fmla="*/ T128 w 1944"/>
                <a:gd name="T130" fmla="+- 0 183 183"/>
                <a:gd name="T131" fmla="*/ 183 h 22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5">
                  <a:moveTo>
                    <a:pt x="1620" y="0"/>
                  </a:moveTo>
                  <a:lnTo>
                    <a:pt x="324" y="0"/>
                  </a:lnTo>
                  <a:lnTo>
                    <a:pt x="250" y="9"/>
                  </a:lnTo>
                  <a:lnTo>
                    <a:pt x="182" y="33"/>
                  </a:lnTo>
                  <a:lnTo>
                    <a:pt x="122" y="71"/>
                  </a:lnTo>
                  <a:lnTo>
                    <a:pt x="71" y="122"/>
                  </a:lnTo>
                  <a:lnTo>
                    <a:pt x="33" y="182"/>
                  </a:lnTo>
                  <a:lnTo>
                    <a:pt x="9" y="250"/>
                  </a:lnTo>
                  <a:lnTo>
                    <a:pt x="0" y="324"/>
                  </a:lnTo>
                  <a:lnTo>
                    <a:pt x="0" y="1881"/>
                  </a:lnTo>
                  <a:lnTo>
                    <a:pt x="9" y="1955"/>
                  </a:lnTo>
                  <a:lnTo>
                    <a:pt x="33" y="2023"/>
                  </a:lnTo>
                  <a:lnTo>
                    <a:pt x="71" y="2084"/>
                  </a:lnTo>
                  <a:lnTo>
                    <a:pt x="122" y="2134"/>
                  </a:lnTo>
                  <a:lnTo>
                    <a:pt x="182" y="2172"/>
                  </a:lnTo>
                  <a:lnTo>
                    <a:pt x="250" y="2196"/>
                  </a:lnTo>
                  <a:lnTo>
                    <a:pt x="324" y="2205"/>
                  </a:lnTo>
                  <a:lnTo>
                    <a:pt x="1620" y="2205"/>
                  </a:lnTo>
                  <a:lnTo>
                    <a:pt x="1694" y="2196"/>
                  </a:lnTo>
                  <a:lnTo>
                    <a:pt x="1762" y="2172"/>
                  </a:lnTo>
                  <a:lnTo>
                    <a:pt x="1823" y="2134"/>
                  </a:lnTo>
                  <a:lnTo>
                    <a:pt x="1873" y="2084"/>
                  </a:lnTo>
                  <a:lnTo>
                    <a:pt x="1911" y="2023"/>
                  </a:lnTo>
                  <a:lnTo>
                    <a:pt x="1935" y="1955"/>
                  </a:lnTo>
                  <a:lnTo>
                    <a:pt x="1944" y="1881"/>
                  </a:lnTo>
                  <a:lnTo>
                    <a:pt x="1944" y="324"/>
                  </a:lnTo>
                  <a:lnTo>
                    <a:pt x="1935" y="250"/>
                  </a:lnTo>
                  <a:lnTo>
                    <a:pt x="1911" y="182"/>
                  </a:lnTo>
                  <a:lnTo>
                    <a:pt x="1873" y="122"/>
                  </a:lnTo>
                  <a:lnTo>
                    <a:pt x="1823" y="71"/>
                  </a:lnTo>
                  <a:lnTo>
                    <a:pt x="1762" y="33"/>
                  </a:lnTo>
                  <a:lnTo>
                    <a:pt x="1694" y="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Text Box 691"/>
            <p:cNvSpPr txBox="1">
              <a:spLocks noChangeArrowheads="1"/>
            </p:cNvSpPr>
            <p:nvPr/>
          </p:nvSpPr>
          <p:spPr bwMode="auto">
            <a:xfrm>
              <a:off x="8624" y="297"/>
              <a:ext cx="1944" cy="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         </a:t>
              </a:r>
            </a:p>
            <a:p>
              <a:pPr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</a:t>
              </a: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6535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28 900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7" name="Group 687"/>
          <p:cNvGrpSpPr>
            <a:grpSpLocks/>
          </p:cNvGrpSpPr>
          <p:nvPr/>
        </p:nvGrpSpPr>
        <p:grpSpPr bwMode="auto">
          <a:xfrm>
            <a:off x="76407" y="2743329"/>
            <a:ext cx="2490591" cy="2064014"/>
            <a:chOff x="152" y="2139"/>
            <a:chExt cx="5054" cy="3599"/>
          </a:xfrm>
        </p:grpSpPr>
        <p:sp>
          <p:nvSpPr>
            <p:cNvPr id="18" name="Freeform 689"/>
            <p:cNvSpPr>
              <a:spLocks/>
            </p:cNvSpPr>
            <p:nvPr/>
          </p:nvSpPr>
          <p:spPr bwMode="auto">
            <a:xfrm>
              <a:off x="324" y="2575"/>
              <a:ext cx="4882" cy="3163"/>
            </a:xfrm>
            <a:custGeom>
              <a:avLst/>
              <a:gdLst>
                <a:gd name="T0" fmla="+- 0 4889 324"/>
                <a:gd name="T1" fmla="*/ T0 w 4882"/>
                <a:gd name="T2" fmla="+- 0 2575 2575"/>
                <a:gd name="T3" fmla="*/ 2575 h 3163"/>
                <a:gd name="T4" fmla="+- 0 640 324"/>
                <a:gd name="T5" fmla="*/ T4 w 4882"/>
                <a:gd name="T6" fmla="+- 0 2575 2575"/>
                <a:gd name="T7" fmla="*/ 2575 h 3163"/>
                <a:gd name="T8" fmla="+- 0 568 324"/>
                <a:gd name="T9" fmla="*/ T8 w 4882"/>
                <a:gd name="T10" fmla="+- 0 2584 2575"/>
                <a:gd name="T11" fmla="*/ 2584 h 3163"/>
                <a:gd name="T12" fmla="+- 0 501 324"/>
                <a:gd name="T13" fmla="*/ T12 w 4882"/>
                <a:gd name="T14" fmla="+- 0 2607 2575"/>
                <a:gd name="T15" fmla="*/ 2607 h 3163"/>
                <a:gd name="T16" fmla="+- 0 443 324"/>
                <a:gd name="T17" fmla="*/ T16 w 4882"/>
                <a:gd name="T18" fmla="+- 0 2645 2575"/>
                <a:gd name="T19" fmla="*/ 2645 h 3163"/>
                <a:gd name="T20" fmla="+- 0 394 324"/>
                <a:gd name="T21" fmla="*/ T20 w 4882"/>
                <a:gd name="T22" fmla="+- 0 2694 2575"/>
                <a:gd name="T23" fmla="*/ 2694 h 3163"/>
                <a:gd name="T24" fmla="+- 0 356 324"/>
                <a:gd name="T25" fmla="*/ T24 w 4882"/>
                <a:gd name="T26" fmla="+- 0 2753 2575"/>
                <a:gd name="T27" fmla="*/ 2753 h 3163"/>
                <a:gd name="T28" fmla="+- 0 332 324"/>
                <a:gd name="T29" fmla="*/ T28 w 4882"/>
                <a:gd name="T30" fmla="+- 0 2819 2575"/>
                <a:gd name="T31" fmla="*/ 2819 h 3163"/>
                <a:gd name="T32" fmla="+- 0 324 324"/>
                <a:gd name="T33" fmla="*/ T32 w 4882"/>
                <a:gd name="T34" fmla="+- 0 2892 2575"/>
                <a:gd name="T35" fmla="*/ 2892 h 3163"/>
                <a:gd name="T36" fmla="+- 0 324 324"/>
                <a:gd name="T37" fmla="*/ T36 w 4882"/>
                <a:gd name="T38" fmla="+- 0 5422 2575"/>
                <a:gd name="T39" fmla="*/ 5422 h 3163"/>
                <a:gd name="T40" fmla="+- 0 332 324"/>
                <a:gd name="T41" fmla="*/ T40 w 4882"/>
                <a:gd name="T42" fmla="+- 0 5494 2575"/>
                <a:gd name="T43" fmla="*/ 5494 h 3163"/>
                <a:gd name="T44" fmla="+- 0 356 324"/>
                <a:gd name="T45" fmla="*/ T44 w 4882"/>
                <a:gd name="T46" fmla="+- 0 5561 2575"/>
                <a:gd name="T47" fmla="*/ 5561 h 3163"/>
                <a:gd name="T48" fmla="+- 0 394 324"/>
                <a:gd name="T49" fmla="*/ T48 w 4882"/>
                <a:gd name="T50" fmla="+- 0 5619 2575"/>
                <a:gd name="T51" fmla="*/ 5619 h 3163"/>
                <a:gd name="T52" fmla="+- 0 443 324"/>
                <a:gd name="T53" fmla="*/ T52 w 4882"/>
                <a:gd name="T54" fmla="+- 0 5668 2575"/>
                <a:gd name="T55" fmla="*/ 5668 h 3163"/>
                <a:gd name="T56" fmla="+- 0 501 324"/>
                <a:gd name="T57" fmla="*/ T56 w 4882"/>
                <a:gd name="T58" fmla="+- 0 5706 2575"/>
                <a:gd name="T59" fmla="*/ 5706 h 3163"/>
                <a:gd name="T60" fmla="+- 0 568 324"/>
                <a:gd name="T61" fmla="*/ T60 w 4882"/>
                <a:gd name="T62" fmla="+- 0 5729 2575"/>
                <a:gd name="T63" fmla="*/ 5729 h 3163"/>
                <a:gd name="T64" fmla="+- 0 640 324"/>
                <a:gd name="T65" fmla="*/ T64 w 4882"/>
                <a:gd name="T66" fmla="+- 0 5738 2575"/>
                <a:gd name="T67" fmla="*/ 5738 h 3163"/>
                <a:gd name="T68" fmla="+- 0 4889 324"/>
                <a:gd name="T69" fmla="*/ T68 w 4882"/>
                <a:gd name="T70" fmla="+- 0 5738 2575"/>
                <a:gd name="T71" fmla="*/ 5738 h 3163"/>
                <a:gd name="T72" fmla="+- 0 4962 324"/>
                <a:gd name="T73" fmla="*/ T72 w 4882"/>
                <a:gd name="T74" fmla="+- 0 5729 2575"/>
                <a:gd name="T75" fmla="*/ 5729 h 3163"/>
                <a:gd name="T76" fmla="+- 0 5028 324"/>
                <a:gd name="T77" fmla="*/ T76 w 4882"/>
                <a:gd name="T78" fmla="+- 0 5706 2575"/>
                <a:gd name="T79" fmla="*/ 5706 h 3163"/>
                <a:gd name="T80" fmla="+- 0 5087 324"/>
                <a:gd name="T81" fmla="*/ T80 w 4882"/>
                <a:gd name="T82" fmla="+- 0 5668 2575"/>
                <a:gd name="T83" fmla="*/ 5668 h 3163"/>
                <a:gd name="T84" fmla="+- 0 5136 324"/>
                <a:gd name="T85" fmla="*/ T84 w 4882"/>
                <a:gd name="T86" fmla="+- 0 5619 2575"/>
                <a:gd name="T87" fmla="*/ 5619 h 3163"/>
                <a:gd name="T88" fmla="+- 0 5173 324"/>
                <a:gd name="T89" fmla="*/ T88 w 4882"/>
                <a:gd name="T90" fmla="+- 0 5561 2575"/>
                <a:gd name="T91" fmla="*/ 5561 h 3163"/>
                <a:gd name="T92" fmla="+- 0 5197 324"/>
                <a:gd name="T93" fmla="*/ T92 w 4882"/>
                <a:gd name="T94" fmla="+- 0 5494 2575"/>
                <a:gd name="T95" fmla="*/ 5494 h 3163"/>
                <a:gd name="T96" fmla="+- 0 5206 324"/>
                <a:gd name="T97" fmla="*/ T96 w 4882"/>
                <a:gd name="T98" fmla="+- 0 5422 2575"/>
                <a:gd name="T99" fmla="*/ 5422 h 3163"/>
                <a:gd name="T100" fmla="+- 0 5206 324"/>
                <a:gd name="T101" fmla="*/ T100 w 4882"/>
                <a:gd name="T102" fmla="+- 0 2892 2575"/>
                <a:gd name="T103" fmla="*/ 2892 h 3163"/>
                <a:gd name="T104" fmla="+- 0 5197 324"/>
                <a:gd name="T105" fmla="*/ T104 w 4882"/>
                <a:gd name="T106" fmla="+- 0 2819 2575"/>
                <a:gd name="T107" fmla="*/ 2819 h 3163"/>
                <a:gd name="T108" fmla="+- 0 5173 324"/>
                <a:gd name="T109" fmla="*/ T108 w 4882"/>
                <a:gd name="T110" fmla="+- 0 2753 2575"/>
                <a:gd name="T111" fmla="*/ 2753 h 3163"/>
                <a:gd name="T112" fmla="+- 0 5136 324"/>
                <a:gd name="T113" fmla="*/ T112 w 4882"/>
                <a:gd name="T114" fmla="+- 0 2694 2575"/>
                <a:gd name="T115" fmla="*/ 2694 h 3163"/>
                <a:gd name="T116" fmla="+- 0 5087 324"/>
                <a:gd name="T117" fmla="*/ T116 w 4882"/>
                <a:gd name="T118" fmla="+- 0 2645 2575"/>
                <a:gd name="T119" fmla="*/ 2645 h 3163"/>
                <a:gd name="T120" fmla="+- 0 5028 324"/>
                <a:gd name="T121" fmla="*/ T120 w 4882"/>
                <a:gd name="T122" fmla="+- 0 2607 2575"/>
                <a:gd name="T123" fmla="*/ 2607 h 3163"/>
                <a:gd name="T124" fmla="+- 0 4962 324"/>
                <a:gd name="T125" fmla="*/ T124 w 4882"/>
                <a:gd name="T126" fmla="+- 0 2584 2575"/>
                <a:gd name="T127" fmla="*/ 2584 h 3163"/>
                <a:gd name="T128" fmla="+- 0 4889 324"/>
                <a:gd name="T129" fmla="*/ T128 w 4882"/>
                <a:gd name="T130" fmla="+- 0 2575 2575"/>
                <a:gd name="T131" fmla="*/ 2575 h 3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82" h="3163">
                  <a:moveTo>
                    <a:pt x="4565" y="0"/>
                  </a:moveTo>
                  <a:lnTo>
                    <a:pt x="316" y="0"/>
                  </a:lnTo>
                  <a:lnTo>
                    <a:pt x="244" y="9"/>
                  </a:lnTo>
                  <a:lnTo>
                    <a:pt x="177" y="32"/>
                  </a:lnTo>
                  <a:lnTo>
                    <a:pt x="119" y="70"/>
                  </a:lnTo>
                  <a:lnTo>
                    <a:pt x="70" y="119"/>
                  </a:lnTo>
                  <a:lnTo>
                    <a:pt x="32" y="178"/>
                  </a:lnTo>
                  <a:lnTo>
                    <a:pt x="8" y="244"/>
                  </a:lnTo>
                  <a:lnTo>
                    <a:pt x="0" y="317"/>
                  </a:lnTo>
                  <a:lnTo>
                    <a:pt x="0" y="2847"/>
                  </a:lnTo>
                  <a:lnTo>
                    <a:pt x="8" y="2919"/>
                  </a:lnTo>
                  <a:lnTo>
                    <a:pt x="32" y="2986"/>
                  </a:lnTo>
                  <a:lnTo>
                    <a:pt x="70" y="3044"/>
                  </a:lnTo>
                  <a:lnTo>
                    <a:pt x="119" y="3093"/>
                  </a:lnTo>
                  <a:lnTo>
                    <a:pt x="177" y="3131"/>
                  </a:lnTo>
                  <a:lnTo>
                    <a:pt x="244" y="3154"/>
                  </a:lnTo>
                  <a:lnTo>
                    <a:pt x="316" y="3163"/>
                  </a:lnTo>
                  <a:lnTo>
                    <a:pt x="4565" y="3163"/>
                  </a:lnTo>
                  <a:lnTo>
                    <a:pt x="4638" y="3154"/>
                  </a:lnTo>
                  <a:lnTo>
                    <a:pt x="4704" y="3131"/>
                  </a:lnTo>
                  <a:lnTo>
                    <a:pt x="4763" y="3093"/>
                  </a:lnTo>
                  <a:lnTo>
                    <a:pt x="4812" y="3044"/>
                  </a:lnTo>
                  <a:lnTo>
                    <a:pt x="4849" y="2986"/>
                  </a:lnTo>
                  <a:lnTo>
                    <a:pt x="4873" y="2919"/>
                  </a:lnTo>
                  <a:lnTo>
                    <a:pt x="4882" y="2847"/>
                  </a:lnTo>
                  <a:lnTo>
                    <a:pt x="4882" y="317"/>
                  </a:lnTo>
                  <a:lnTo>
                    <a:pt x="4873" y="244"/>
                  </a:lnTo>
                  <a:lnTo>
                    <a:pt x="4849" y="178"/>
                  </a:lnTo>
                  <a:lnTo>
                    <a:pt x="4812" y="119"/>
                  </a:lnTo>
                  <a:lnTo>
                    <a:pt x="4763" y="70"/>
                  </a:lnTo>
                  <a:lnTo>
                    <a:pt x="4704" y="32"/>
                  </a:lnTo>
                  <a:lnTo>
                    <a:pt x="4638" y="9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Text Box 688"/>
            <p:cNvSpPr txBox="1">
              <a:spLocks noChangeArrowheads="1"/>
            </p:cNvSpPr>
            <p:nvPr/>
          </p:nvSpPr>
          <p:spPr bwMode="auto">
            <a:xfrm>
              <a:off x="152" y="2139"/>
              <a:ext cx="4882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21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    </a:t>
              </a:r>
              <a:r>
                <a:rPr lang="ru-RU" sz="1500" b="1" spc="1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9,9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1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2570" marR="241935" algn="ctr">
                <a:lnSpc>
                  <a:spcPct val="98000"/>
                </a:lnSpc>
                <a:spcBef>
                  <a:spcPts val="36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</a:t>
              </a:r>
              <a:r>
                <a:rPr lang="ru-RU" sz="1300" spc="-7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исполнение</a:t>
              </a:r>
              <a:r>
                <a:rPr lang="ru-RU" sz="1300" spc="-12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полномочий</a:t>
              </a:r>
              <a:r>
                <a:rPr lang="ru-RU" sz="1300" spc="-7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органов</a:t>
              </a:r>
              <a:r>
                <a:rPr lang="ru-RU" sz="1300" spc="-3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местного</a:t>
              </a:r>
              <a:r>
                <a:rPr lang="ru-RU" sz="1300" spc="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самоуправления в сфере </a:t>
              </a:r>
              <a:r>
                <a:rPr lang="ru-RU" sz="1300" spc="-37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     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общего</a:t>
              </a:r>
              <a:r>
                <a:rPr lang="ru-RU" sz="1300" spc="-4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образования</a:t>
              </a:r>
              <a:r>
                <a:rPr lang="ru-RU" sz="1300" spc="-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</a:t>
              </a:r>
              <a:r>
                <a:rPr lang="ru-RU" sz="1300" spc="-3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  <a:r>
                <a:rPr lang="ru-RU" sz="1300" spc="-4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684"/>
          <p:cNvGrpSpPr>
            <a:grpSpLocks/>
          </p:cNvGrpSpPr>
          <p:nvPr/>
        </p:nvGrpSpPr>
        <p:grpSpPr bwMode="auto">
          <a:xfrm>
            <a:off x="2752320" y="2895359"/>
            <a:ext cx="4105964" cy="1891390"/>
            <a:chOff x="5400" y="2440"/>
            <a:chExt cx="5404" cy="3298"/>
          </a:xfrm>
        </p:grpSpPr>
        <p:sp>
          <p:nvSpPr>
            <p:cNvPr id="21" name="Freeform 686"/>
            <p:cNvSpPr>
              <a:spLocks/>
            </p:cNvSpPr>
            <p:nvPr/>
          </p:nvSpPr>
          <p:spPr bwMode="auto">
            <a:xfrm>
              <a:off x="5498" y="2575"/>
              <a:ext cx="5014" cy="3163"/>
            </a:xfrm>
            <a:custGeom>
              <a:avLst/>
              <a:gdLst>
                <a:gd name="T0" fmla="+- 0 10196 5498"/>
                <a:gd name="T1" fmla="*/ T0 w 5014"/>
                <a:gd name="T2" fmla="+- 0 2575 2575"/>
                <a:gd name="T3" fmla="*/ 2575 h 3163"/>
                <a:gd name="T4" fmla="+- 0 5815 5498"/>
                <a:gd name="T5" fmla="*/ T4 w 5014"/>
                <a:gd name="T6" fmla="+- 0 2575 2575"/>
                <a:gd name="T7" fmla="*/ 2575 h 3163"/>
                <a:gd name="T8" fmla="+- 0 5742 5498"/>
                <a:gd name="T9" fmla="*/ T8 w 5014"/>
                <a:gd name="T10" fmla="+- 0 2584 2575"/>
                <a:gd name="T11" fmla="*/ 2584 h 3163"/>
                <a:gd name="T12" fmla="+- 0 5675 5498"/>
                <a:gd name="T13" fmla="*/ T12 w 5014"/>
                <a:gd name="T14" fmla="+- 0 2607 2575"/>
                <a:gd name="T15" fmla="*/ 2607 h 3163"/>
                <a:gd name="T16" fmla="+- 0 5617 5498"/>
                <a:gd name="T17" fmla="*/ T16 w 5014"/>
                <a:gd name="T18" fmla="+- 0 2645 2575"/>
                <a:gd name="T19" fmla="*/ 2645 h 3163"/>
                <a:gd name="T20" fmla="+- 0 5568 5498"/>
                <a:gd name="T21" fmla="*/ T20 w 5014"/>
                <a:gd name="T22" fmla="+- 0 2694 2575"/>
                <a:gd name="T23" fmla="*/ 2694 h 3163"/>
                <a:gd name="T24" fmla="+- 0 5530 5498"/>
                <a:gd name="T25" fmla="*/ T24 w 5014"/>
                <a:gd name="T26" fmla="+- 0 2753 2575"/>
                <a:gd name="T27" fmla="*/ 2753 h 3163"/>
                <a:gd name="T28" fmla="+- 0 5507 5498"/>
                <a:gd name="T29" fmla="*/ T28 w 5014"/>
                <a:gd name="T30" fmla="+- 0 2819 2575"/>
                <a:gd name="T31" fmla="*/ 2819 h 3163"/>
                <a:gd name="T32" fmla="+- 0 5498 5498"/>
                <a:gd name="T33" fmla="*/ T32 w 5014"/>
                <a:gd name="T34" fmla="+- 0 2892 2575"/>
                <a:gd name="T35" fmla="*/ 2892 h 3163"/>
                <a:gd name="T36" fmla="+- 0 5498 5498"/>
                <a:gd name="T37" fmla="*/ T36 w 5014"/>
                <a:gd name="T38" fmla="+- 0 5422 2575"/>
                <a:gd name="T39" fmla="*/ 5422 h 3163"/>
                <a:gd name="T40" fmla="+- 0 5507 5498"/>
                <a:gd name="T41" fmla="*/ T40 w 5014"/>
                <a:gd name="T42" fmla="+- 0 5494 2575"/>
                <a:gd name="T43" fmla="*/ 5494 h 3163"/>
                <a:gd name="T44" fmla="+- 0 5530 5498"/>
                <a:gd name="T45" fmla="*/ T44 w 5014"/>
                <a:gd name="T46" fmla="+- 0 5561 2575"/>
                <a:gd name="T47" fmla="*/ 5561 h 3163"/>
                <a:gd name="T48" fmla="+- 0 5568 5498"/>
                <a:gd name="T49" fmla="*/ T48 w 5014"/>
                <a:gd name="T50" fmla="+- 0 5619 2575"/>
                <a:gd name="T51" fmla="*/ 5619 h 3163"/>
                <a:gd name="T52" fmla="+- 0 5617 5498"/>
                <a:gd name="T53" fmla="*/ T52 w 5014"/>
                <a:gd name="T54" fmla="+- 0 5668 2575"/>
                <a:gd name="T55" fmla="*/ 5668 h 3163"/>
                <a:gd name="T56" fmla="+- 0 5675 5498"/>
                <a:gd name="T57" fmla="*/ T56 w 5014"/>
                <a:gd name="T58" fmla="+- 0 5706 2575"/>
                <a:gd name="T59" fmla="*/ 5706 h 3163"/>
                <a:gd name="T60" fmla="+- 0 5742 5498"/>
                <a:gd name="T61" fmla="*/ T60 w 5014"/>
                <a:gd name="T62" fmla="+- 0 5729 2575"/>
                <a:gd name="T63" fmla="*/ 5729 h 3163"/>
                <a:gd name="T64" fmla="+- 0 5815 5498"/>
                <a:gd name="T65" fmla="*/ T64 w 5014"/>
                <a:gd name="T66" fmla="+- 0 5738 2575"/>
                <a:gd name="T67" fmla="*/ 5738 h 3163"/>
                <a:gd name="T68" fmla="+- 0 10196 5498"/>
                <a:gd name="T69" fmla="*/ T68 w 5014"/>
                <a:gd name="T70" fmla="+- 0 5738 2575"/>
                <a:gd name="T71" fmla="*/ 5738 h 3163"/>
                <a:gd name="T72" fmla="+- 0 10268 5498"/>
                <a:gd name="T73" fmla="*/ T72 w 5014"/>
                <a:gd name="T74" fmla="+- 0 5729 2575"/>
                <a:gd name="T75" fmla="*/ 5729 h 3163"/>
                <a:gd name="T76" fmla="+- 0 10335 5498"/>
                <a:gd name="T77" fmla="*/ T76 w 5014"/>
                <a:gd name="T78" fmla="+- 0 5706 2575"/>
                <a:gd name="T79" fmla="*/ 5706 h 3163"/>
                <a:gd name="T80" fmla="+- 0 10394 5498"/>
                <a:gd name="T81" fmla="*/ T80 w 5014"/>
                <a:gd name="T82" fmla="+- 0 5668 2575"/>
                <a:gd name="T83" fmla="*/ 5668 h 3163"/>
                <a:gd name="T84" fmla="+- 0 10443 5498"/>
                <a:gd name="T85" fmla="*/ T84 w 5014"/>
                <a:gd name="T86" fmla="+- 0 5619 2575"/>
                <a:gd name="T87" fmla="*/ 5619 h 3163"/>
                <a:gd name="T88" fmla="+- 0 10480 5498"/>
                <a:gd name="T89" fmla="*/ T88 w 5014"/>
                <a:gd name="T90" fmla="+- 0 5561 2575"/>
                <a:gd name="T91" fmla="*/ 5561 h 3163"/>
                <a:gd name="T92" fmla="+- 0 10504 5498"/>
                <a:gd name="T93" fmla="*/ T92 w 5014"/>
                <a:gd name="T94" fmla="+- 0 5494 2575"/>
                <a:gd name="T95" fmla="*/ 5494 h 3163"/>
                <a:gd name="T96" fmla="+- 0 10512 5498"/>
                <a:gd name="T97" fmla="*/ T96 w 5014"/>
                <a:gd name="T98" fmla="+- 0 5422 2575"/>
                <a:gd name="T99" fmla="*/ 5422 h 3163"/>
                <a:gd name="T100" fmla="+- 0 10512 5498"/>
                <a:gd name="T101" fmla="*/ T100 w 5014"/>
                <a:gd name="T102" fmla="+- 0 2892 2575"/>
                <a:gd name="T103" fmla="*/ 2892 h 3163"/>
                <a:gd name="T104" fmla="+- 0 10504 5498"/>
                <a:gd name="T105" fmla="*/ T104 w 5014"/>
                <a:gd name="T106" fmla="+- 0 2819 2575"/>
                <a:gd name="T107" fmla="*/ 2819 h 3163"/>
                <a:gd name="T108" fmla="+- 0 10480 5498"/>
                <a:gd name="T109" fmla="*/ T108 w 5014"/>
                <a:gd name="T110" fmla="+- 0 2753 2575"/>
                <a:gd name="T111" fmla="*/ 2753 h 3163"/>
                <a:gd name="T112" fmla="+- 0 10443 5498"/>
                <a:gd name="T113" fmla="*/ T112 w 5014"/>
                <a:gd name="T114" fmla="+- 0 2694 2575"/>
                <a:gd name="T115" fmla="*/ 2694 h 3163"/>
                <a:gd name="T116" fmla="+- 0 10394 5498"/>
                <a:gd name="T117" fmla="*/ T116 w 5014"/>
                <a:gd name="T118" fmla="+- 0 2645 2575"/>
                <a:gd name="T119" fmla="*/ 2645 h 3163"/>
                <a:gd name="T120" fmla="+- 0 10335 5498"/>
                <a:gd name="T121" fmla="*/ T120 w 5014"/>
                <a:gd name="T122" fmla="+- 0 2607 2575"/>
                <a:gd name="T123" fmla="*/ 2607 h 3163"/>
                <a:gd name="T124" fmla="+- 0 10268 5498"/>
                <a:gd name="T125" fmla="*/ T124 w 5014"/>
                <a:gd name="T126" fmla="+- 0 2584 2575"/>
                <a:gd name="T127" fmla="*/ 2584 h 3163"/>
                <a:gd name="T128" fmla="+- 0 10196 5498"/>
                <a:gd name="T129" fmla="*/ T128 w 5014"/>
                <a:gd name="T130" fmla="+- 0 2575 2575"/>
                <a:gd name="T131" fmla="*/ 2575 h 3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5014" h="3163">
                  <a:moveTo>
                    <a:pt x="4698" y="0"/>
                  </a:moveTo>
                  <a:lnTo>
                    <a:pt x="317" y="0"/>
                  </a:lnTo>
                  <a:lnTo>
                    <a:pt x="244" y="9"/>
                  </a:lnTo>
                  <a:lnTo>
                    <a:pt x="177" y="32"/>
                  </a:lnTo>
                  <a:lnTo>
                    <a:pt x="119" y="70"/>
                  </a:lnTo>
                  <a:lnTo>
                    <a:pt x="70" y="119"/>
                  </a:lnTo>
                  <a:lnTo>
                    <a:pt x="32" y="178"/>
                  </a:lnTo>
                  <a:lnTo>
                    <a:pt x="9" y="244"/>
                  </a:lnTo>
                  <a:lnTo>
                    <a:pt x="0" y="317"/>
                  </a:lnTo>
                  <a:lnTo>
                    <a:pt x="0" y="2847"/>
                  </a:lnTo>
                  <a:lnTo>
                    <a:pt x="9" y="2919"/>
                  </a:lnTo>
                  <a:lnTo>
                    <a:pt x="32" y="2986"/>
                  </a:lnTo>
                  <a:lnTo>
                    <a:pt x="70" y="3044"/>
                  </a:lnTo>
                  <a:lnTo>
                    <a:pt x="119" y="3093"/>
                  </a:lnTo>
                  <a:lnTo>
                    <a:pt x="177" y="3131"/>
                  </a:lnTo>
                  <a:lnTo>
                    <a:pt x="244" y="3154"/>
                  </a:lnTo>
                  <a:lnTo>
                    <a:pt x="317" y="3163"/>
                  </a:lnTo>
                  <a:lnTo>
                    <a:pt x="4698" y="3163"/>
                  </a:lnTo>
                  <a:lnTo>
                    <a:pt x="4770" y="3154"/>
                  </a:lnTo>
                  <a:lnTo>
                    <a:pt x="4837" y="3131"/>
                  </a:lnTo>
                  <a:lnTo>
                    <a:pt x="4896" y="3093"/>
                  </a:lnTo>
                  <a:lnTo>
                    <a:pt x="4945" y="3044"/>
                  </a:lnTo>
                  <a:lnTo>
                    <a:pt x="4982" y="2986"/>
                  </a:lnTo>
                  <a:lnTo>
                    <a:pt x="5006" y="2919"/>
                  </a:lnTo>
                  <a:lnTo>
                    <a:pt x="5014" y="2847"/>
                  </a:lnTo>
                  <a:lnTo>
                    <a:pt x="5014" y="317"/>
                  </a:lnTo>
                  <a:lnTo>
                    <a:pt x="5006" y="244"/>
                  </a:lnTo>
                  <a:lnTo>
                    <a:pt x="4982" y="178"/>
                  </a:lnTo>
                  <a:lnTo>
                    <a:pt x="4945" y="119"/>
                  </a:lnTo>
                  <a:lnTo>
                    <a:pt x="4896" y="70"/>
                  </a:lnTo>
                  <a:lnTo>
                    <a:pt x="4837" y="32"/>
                  </a:lnTo>
                  <a:lnTo>
                    <a:pt x="4770" y="9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685"/>
            <p:cNvSpPr txBox="1">
              <a:spLocks noChangeArrowheads="1"/>
            </p:cNvSpPr>
            <p:nvPr/>
          </p:nvSpPr>
          <p:spPr bwMode="auto">
            <a:xfrm>
              <a:off x="5400" y="2440"/>
              <a:ext cx="5404" cy="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3675" marR="164465" algn="ctr">
                <a:spcBef>
                  <a:spcPts val="595"/>
                </a:spcBef>
                <a:spcAft>
                  <a:spcPts val="0"/>
                </a:spcAft>
              </a:pPr>
              <a:endParaRPr lang="ru-RU" sz="300" b="1" spc="3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675" marR="164465" algn="ctr">
                <a:spcBef>
                  <a:spcPts val="595"/>
                </a:spcBef>
                <a:spcAft>
                  <a:spcPts val="0"/>
                </a:spcAft>
              </a:pPr>
              <a:r>
                <a:rPr lang="ru-RU" sz="1500" b="1" spc="3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1 158,5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3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040" marR="191770" algn="ctr">
                <a:lnSpc>
                  <a:spcPts val="1260"/>
                </a:lnSpc>
                <a:spcBef>
                  <a:spcPts val="48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</a:t>
              </a:r>
              <a:r>
                <a:rPr lang="ru-RU" sz="1300" spc="1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содержание</a:t>
              </a:r>
              <a:r>
                <a:rPr lang="ru-RU" sz="1300" spc="-3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 2025</a:t>
              </a:r>
              <a:r>
                <a:rPr lang="ru-RU" sz="1300" spc="4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93675" marR="191770" algn="ctr">
                <a:lnSpc>
                  <a:spcPct val="88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муниципальных</a:t>
              </a:r>
              <a:r>
                <a:rPr lang="ru-RU" sz="1300" spc="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казенных</a:t>
              </a:r>
              <a:r>
                <a:rPr lang="ru-RU" sz="1300" spc="3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учреждений</a:t>
              </a:r>
              <a:r>
                <a:rPr lang="ru-RU" sz="1300" spc="-3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  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</a:t>
              </a:r>
              <a:r>
                <a:rPr lang="ru-RU" sz="1300" spc="-9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предоставление</a:t>
              </a:r>
              <a:r>
                <a:rPr lang="ru-RU" sz="1300" spc="-12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субсидий</a:t>
              </a:r>
              <a:r>
                <a:rPr lang="ru-RU" sz="1300" spc="-12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537845" marR="534670" algn="ctr">
                <a:lnSpc>
                  <a:spcPct val="88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выполнение</a:t>
              </a:r>
              <a:r>
                <a:rPr lang="ru-RU" sz="1300" spc="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муниципальных</a:t>
              </a:r>
              <a:r>
                <a:rPr lang="ru-RU" sz="1300" spc="-3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</a:t>
              </a:r>
              <a:r>
                <a:rPr lang="ru-RU" sz="1300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заданий</a:t>
              </a:r>
              <a:r>
                <a:rPr lang="ru-RU" sz="1300" spc="-13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</a:t>
              </a:r>
              <a:r>
                <a:rPr lang="ru-RU" sz="1300" spc="-8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оказанию</a:t>
              </a:r>
              <a:r>
                <a:rPr lang="ru-RU" sz="1300" spc="-5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муниципальных</a:t>
              </a:r>
              <a:r>
                <a:rPr lang="ru-RU" sz="1300" spc="2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услуг</a:t>
              </a:r>
              <a:r>
                <a:rPr lang="ru-RU" sz="1300" spc="-3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(выполнение</a:t>
              </a:r>
              <a:r>
                <a:rPr lang="ru-RU" sz="1300" spc="-4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работ)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93675" marR="190500" algn="ctr">
                <a:lnSpc>
                  <a:spcPct val="88000"/>
                </a:lnSpc>
                <a:spcBef>
                  <a:spcPts val="45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(32</a:t>
              </a:r>
              <a:r>
                <a:rPr lang="ru-RU" sz="1300" b="1" spc="24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en-US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34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учреждения)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048333"/>
            <a:ext cx="69444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Расходы на образование в расчете на одного жителя городского округа</a:t>
            </a:r>
            <a:endParaRPr kumimoji="0" lang="ru-RU" altLang="ru-RU" sz="16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0" y="1066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30" y="1458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10224"/>
              </p:ext>
            </p:extLst>
          </p:nvPr>
        </p:nvGraphicFramePr>
        <p:xfrm>
          <a:off x="45239" y="4880582"/>
          <a:ext cx="6767522" cy="40671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96198">
                  <a:extLst>
                    <a:ext uri="{9D8B030D-6E8A-4147-A177-3AD203B41FA5}">
                      <a16:colId xmlns:a16="http://schemas.microsoft.com/office/drawing/2014/main" val="12011722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0466454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60905022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665264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0979588"/>
                    </a:ext>
                  </a:extLst>
                </a:gridCol>
                <a:gridCol w="561524">
                  <a:extLst>
                    <a:ext uri="{9D8B030D-6E8A-4147-A177-3AD203B41FA5}">
                      <a16:colId xmlns:a16="http://schemas.microsoft.com/office/drawing/2014/main" val="1211961536"/>
                    </a:ext>
                  </a:extLst>
                </a:gridCol>
              </a:tblGrid>
              <a:tr h="469907">
                <a:tc>
                  <a:txBody>
                    <a:bodyPr/>
                    <a:lstStyle/>
                    <a:p>
                      <a:pPr marL="895985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</a:t>
                      </a:r>
                    </a:p>
                    <a:p>
                      <a:pPr marL="189865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2023</a:t>
                      </a:r>
                    </a:p>
                    <a:p>
                      <a:pPr marL="20320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</a:p>
                    <a:p>
                      <a:pPr marL="18288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</a:p>
                    <a:p>
                      <a:pPr marL="18288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</a:p>
                    <a:p>
                      <a:pPr marL="183515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6453766"/>
                  </a:ext>
                </a:extLst>
              </a:tr>
              <a:tr h="469907">
                <a:tc>
                  <a:txBody>
                    <a:bodyPr/>
                    <a:lstStyle/>
                    <a:p>
                      <a:pPr marL="8890">
                        <a:lnSpc>
                          <a:spcPts val="965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Удельный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вес</a:t>
                      </a:r>
                      <a:r>
                        <a:rPr lang="ru-RU" sz="1100" spc="-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численности</a:t>
                      </a:r>
                      <a:r>
                        <a:rPr lang="ru-RU" sz="1100" spc="-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населения</a:t>
                      </a:r>
                      <a:r>
                        <a:rPr lang="ru-RU" sz="1100" spc="-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возрасте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5-18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лет,</a:t>
                      </a:r>
                    </a:p>
                    <a:p>
                      <a:pPr marL="889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охваченного</a:t>
                      </a:r>
                      <a:r>
                        <a:rPr lang="ru-RU" sz="1100" spc="-85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образованием,</a:t>
                      </a:r>
                      <a:r>
                        <a:rPr lang="ru-RU" sz="1100" spc="-80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в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общей</a:t>
                      </a:r>
                      <a:r>
                        <a:rPr lang="ru-RU" sz="1100" spc="-65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численности</a:t>
                      </a:r>
                      <a:r>
                        <a:rPr lang="ru-RU" sz="1100" spc="-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населения</a:t>
                      </a:r>
                      <a:r>
                        <a:rPr lang="ru-RU" sz="1100" spc="-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-2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возрасте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5-18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лет,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7533333"/>
                  </a:ext>
                </a:extLst>
              </a:tr>
              <a:tr h="214549">
                <a:tc>
                  <a:txBody>
                    <a:bodyPr/>
                    <a:lstStyle/>
                    <a:p>
                      <a:pPr marL="8890">
                        <a:lnSpc>
                          <a:spcPts val="965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Охват детей дошкольным</a:t>
                      </a:r>
                      <a:r>
                        <a:rPr lang="ru-RU" sz="1100" spc="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образованием от 1 года до 7 лет,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r>
                        <a:rPr lang="en-US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0030484"/>
                  </a:ext>
                </a:extLst>
              </a:tr>
              <a:tr h="474653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Доля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spc="-10" dirty="0">
                          <a:effectLst/>
                        </a:rPr>
                        <a:t>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algn="r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319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3190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7120939"/>
                  </a:ext>
                </a:extLst>
              </a:tr>
              <a:tr h="460473">
                <a:tc>
                  <a:txBody>
                    <a:bodyPr/>
                    <a:lstStyle/>
                    <a:p>
                      <a:pPr marL="8890" marR="1104265">
                        <a:lnSpc>
                          <a:spcPct val="98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effectLst/>
                        </a:rPr>
                        <a:t>Количество детей, отдохнувших в организациях отдыха и оздоровления детей, тыс. человек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0891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7218307"/>
                  </a:ext>
                </a:extLst>
              </a:tr>
              <a:tr h="426383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ct val="98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муниципальных мероприятий в системе   дополнительного образования детей и воспитания, человек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5557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r>
                        <a:rPr lang="ru-RU" sz="1100" spc="-1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3335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6365" marR="123190" algn="r"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1</a:t>
                      </a:r>
                      <a:r>
                        <a:rPr lang="en-US" sz="1100" spc="-10" dirty="0">
                          <a:effectLst/>
                        </a:rPr>
                        <a:t>1</a:t>
                      </a:r>
                      <a:r>
                        <a:rPr lang="ru-RU" sz="1100" spc="-1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0097080"/>
                  </a:ext>
                </a:extLst>
              </a:tr>
              <a:tr h="313271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Число учеников в муниципальных общеобразовательных организациях, приходящихся на одного учителя,</a:t>
                      </a:r>
                      <a:r>
                        <a:rPr lang="ru-RU" sz="1100" spc="-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человек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6,</a:t>
                      </a: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9240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16,4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6954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</a:t>
                      </a:r>
                      <a:r>
                        <a:rPr lang="en-US" sz="1100" dirty="0">
                          <a:effectLst/>
                        </a:rPr>
                        <a:t>,</a:t>
                      </a: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16,4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16,4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2944233"/>
                  </a:ext>
                </a:extLst>
              </a:tr>
              <a:tr h="474653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общеобразовательных организаций всех типов, участвующих в реализации мероприятий патриотической направленности, в общей численности образовательных организаций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5465923"/>
                  </a:ext>
                </a:extLst>
              </a:tr>
              <a:tr h="640289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детей в возрасте от 5 до 18 лет, имеющих право на получение дополнительного образования в рамках персонифицированного финансирования в общей численности детей в возрасте от 5 до 18 лет, %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20  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3318439"/>
                  </a:ext>
                </a:extLst>
              </a:tr>
            </a:tbl>
          </a:graphicData>
        </a:graphic>
      </p:graphicFrame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C7EC57D4-B86A-A0C9-8382-63B869F5AC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4587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 на 2018-2026 годы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67030" y="3567497"/>
          <a:ext cx="6248400" cy="139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67030" y="7996047"/>
          <a:ext cx="6248400" cy="10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2230" y="990600"/>
            <a:ext cx="67957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бесплатного горячего питания обучающихся,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получающих начальное общее образование в муниципальных образовательных организациях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096" y="35722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91554" y="4813289"/>
            <a:ext cx="593712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Дополнительное финансовое обеспечение мероприятий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организации бесплатного горячего питания обучающихся,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получающих начальное общее образование в муниципальных образовательных организациях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96" y="4972434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75971" y="60868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任意多边形 70">
            <a:extLst>
              <a:ext uri="{FF2B5EF4-FFF2-40B4-BE49-F238E27FC236}">
                <a16:creationId xmlns:a16="http://schemas.microsoft.com/office/drawing/2014/main" id="{48286FC3-4BD2-BDBD-FC43-09D355CED584}"/>
              </a:ext>
            </a:extLst>
          </p:cNvPr>
          <p:cNvSpPr>
            <a:spLocks/>
          </p:cNvSpPr>
          <p:nvPr/>
        </p:nvSpPr>
        <p:spPr bwMode="auto">
          <a:xfrm rot="5400000">
            <a:off x="501963" y="1725770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9" name="任意多边形 78">
            <a:extLst>
              <a:ext uri="{FF2B5EF4-FFF2-40B4-BE49-F238E27FC236}">
                <a16:creationId xmlns:a16="http://schemas.microsoft.com/office/drawing/2014/main" id="{DBCD10F7-4FD2-1775-C9B8-29923422D540}"/>
              </a:ext>
            </a:extLst>
          </p:cNvPr>
          <p:cNvSpPr>
            <a:spLocks/>
          </p:cNvSpPr>
          <p:nvPr/>
        </p:nvSpPr>
        <p:spPr bwMode="auto">
          <a:xfrm rot="5400000">
            <a:off x="2610533" y="1712657"/>
            <a:ext cx="1761394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2" name="任意多边形 70">
            <a:extLst>
              <a:ext uri="{FF2B5EF4-FFF2-40B4-BE49-F238E27FC236}">
                <a16:creationId xmlns:a16="http://schemas.microsoft.com/office/drawing/2014/main" id="{70D1114A-4A5C-2BE3-90F6-D5CADFB19F7D}"/>
              </a:ext>
            </a:extLst>
          </p:cNvPr>
          <p:cNvSpPr>
            <a:spLocks/>
          </p:cNvSpPr>
          <p:nvPr/>
        </p:nvSpPr>
        <p:spPr bwMode="auto">
          <a:xfrm rot="5400000">
            <a:off x="4713755" y="1736066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9D4ACA4F-2BED-AA6A-4BCC-324F04AA5BD4}"/>
              </a:ext>
            </a:extLst>
          </p:cNvPr>
          <p:cNvSpPr>
            <a:spLocks/>
          </p:cNvSpPr>
          <p:nvPr/>
        </p:nvSpPr>
        <p:spPr bwMode="auto">
          <a:xfrm rot="5400000">
            <a:off x="419013" y="6131438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86F1CD-41B4-CF10-2810-E59B959EC64A}"/>
              </a:ext>
            </a:extLst>
          </p:cNvPr>
          <p:cNvSpPr txBox="1"/>
          <p:nvPr/>
        </p:nvSpPr>
        <p:spPr>
          <a:xfrm>
            <a:off x="-1330847" y="6416940"/>
            <a:ext cx="5261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8,2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lang="ru-RU" dirty="0"/>
          </a:p>
        </p:txBody>
      </p:sp>
      <p:sp>
        <p:nvSpPr>
          <p:cNvPr id="28" name="任意多边形 78">
            <a:extLst>
              <a:ext uri="{FF2B5EF4-FFF2-40B4-BE49-F238E27FC236}">
                <a16:creationId xmlns:a16="http://schemas.microsoft.com/office/drawing/2014/main" id="{EA6ED5EB-6600-B746-C104-B4F450820481}"/>
              </a:ext>
            </a:extLst>
          </p:cNvPr>
          <p:cNvSpPr>
            <a:spLocks/>
          </p:cNvSpPr>
          <p:nvPr/>
        </p:nvSpPr>
        <p:spPr bwMode="auto">
          <a:xfrm rot="5400000">
            <a:off x="2580429" y="6130468"/>
            <a:ext cx="1761394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568D1A-D91C-D25D-53B0-2880F003F7A8}"/>
              </a:ext>
            </a:extLst>
          </p:cNvPr>
          <p:cNvSpPr txBox="1"/>
          <p:nvPr/>
        </p:nvSpPr>
        <p:spPr>
          <a:xfrm>
            <a:off x="987287" y="6433704"/>
            <a:ext cx="4883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任意多边形 70">
            <a:extLst>
              <a:ext uri="{FF2B5EF4-FFF2-40B4-BE49-F238E27FC236}">
                <a16:creationId xmlns:a16="http://schemas.microsoft.com/office/drawing/2014/main" id="{004876FC-0DDD-B5A5-940F-B7C6A407DA25}"/>
              </a:ext>
            </a:extLst>
          </p:cNvPr>
          <p:cNvSpPr>
            <a:spLocks/>
          </p:cNvSpPr>
          <p:nvPr/>
        </p:nvSpPr>
        <p:spPr bwMode="auto">
          <a:xfrm rot="5400000">
            <a:off x="4803418" y="6130468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2C609-1961-AB50-52DA-6E6F8CBF3772}"/>
              </a:ext>
            </a:extLst>
          </p:cNvPr>
          <p:cNvSpPr txBox="1"/>
          <p:nvPr/>
        </p:nvSpPr>
        <p:spPr>
          <a:xfrm>
            <a:off x="3096627" y="6400176"/>
            <a:ext cx="5174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7,3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91CB1E-81E1-03B1-10BD-94DAB5C1FD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41</a:t>
            </a:fld>
            <a:endParaRPr lang="ru-RU" spc="-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D4D5C-E838-B548-E367-969A95AE18D9}"/>
              </a:ext>
            </a:extLst>
          </p:cNvPr>
          <p:cNvSpPr txBox="1"/>
          <p:nvPr/>
        </p:nvSpPr>
        <p:spPr>
          <a:xfrm>
            <a:off x="806368" y="1999107"/>
            <a:ext cx="5307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11,0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609E0-C1D1-48A7-5BCC-358BCEC2E813}"/>
              </a:ext>
            </a:extLst>
          </p:cNvPr>
          <p:cNvSpPr txBox="1"/>
          <p:nvPr/>
        </p:nvSpPr>
        <p:spPr>
          <a:xfrm>
            <a:off x="2940704" y="1989339"/>
            <a:ext cx="5307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10,7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E351A-83D5-BADE-7E04-78F4F8287E91}"/>
              </a:ext>
            </a:extLst>
          </p:cNvPr>
          <p:cNvSpPr txBox="1"/>
          <p:nvPr/>
        </p:nvSpPr>
        <p:spPr>
          <a:xfrm>
            <a:off x="-1267402" y="1982343"/>
            <a:ext cx="5261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01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27172" y="6928269"/>
          <a:ext cx="2849549" cy="281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9875" y="64293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9875" y="93249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711" y="2699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250" y="4584413"/>
            <a:ext cx="6667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Муниципальное бюджетное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учреждение дополнительного                    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образования детей                               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«Центр детского творчества»                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469" y="4535021"/>
            <a:ext cx="3255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Муниципальное бюджетное учреждение «Физкультурно-оздоровительный комплекс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Семенов Нижегородской 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id="{6F18FE3C-419B-955F-0234-FBA191AF7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705693"/>
              </p:ext>
            </p:extLst>
          </p:nvPr>
        </p:nvGraphicFramePr>
        <p:xfrm>
          <a:off x="269874" y="6019801"/>
          <a:ext cx="3277233" cy="235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id="{C2622EF0-94C5-65E4-FA64-9B5971513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292019"/>
              </p:ext>
            </p:extLst>
          </p:nvPr>
        </p:nvGraphicFramePr>
        <p:xfrm>
          <a:off x="3711864" y="6019801"/>
          <a:ext cx="2991809" cy="235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9EBF31-F85B-3D3D-02B4-11AE0B19D4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42</a:t>
            </a:fld>
            <a:endParaRPr lang="ru-RU" spc="-1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2ED3CFF-0A98-9318-D84C-48ABF906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1" y="1063502"/>
            <a:ext cx="5288679" cy="341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911" y="3291925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 функционирования модели персонифицированного финансирования дополнительного образования детей (млн. рублей)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00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9624BE-15B9-B7AD-B833-223EEC8F1D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43</a:t>
            </a:fld>
            <a:endParaRPr lang="ru-RU" spc="-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0F92B-721F-71C3-606F-28CBE60C3B84}"/>
              </a:ext>
            </a:extLst>
          </p:cNvPr>
          <p:cNvSpPr txBox="1"/>
          <p:nvPr/>
        </p:nvSpPr>
        <p:spPr>
          <a:xfrm>
            <a:off x="0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8D64762B-1C4F-3EF1-D0AD-1FA4D408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96" y="987622"/>
            <a:ext cx="5160131" cy="1015663"/>
          </a:xfrm>
          <a:prstGeom prst="rect">
            <a:avLst/>
          </a:prstGeom>
          <a:gradFill>
            <a:gsLst>
              <a:gs pos="34078">
                <a:schemeClr val="accent1">
                  <a:lumMod val="20000"/>
                  <a:lumOff val="80000"/>
                  <a:alpha val="2000"/>
                </a:schemeClr>
              </a:gs>
              <a:gs pos="100000">
                <a:schemeClr val="accent1">
                  <a:lumMod val="20000"/>
                  <a:lumOff val="80000"/>
                  <a:alpha val="2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проект «ОБРАЗОВАНИЕ»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городском округе Семеновский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41487246-9D86-1D84-0740-57CCD2E5B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2" y="2619111"/>
            <a:ext cx="56515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F94FD35F-FE36-8147-88EB-96C8E5D3E3F1}"/>
              </a:ext>
            </a:extLst>
          </p:cNvPr>
          <p:cNvGraphicFramePr/>
          <p:nvPr/>
        </p:nvGraphicFramePr>
        <p:xfrm>
          <a:off x="3236980" y="2209800"/>
          <a:ext cx="3456526" cy="271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20">
            <a:extLst>
              <a:ext uri="{FF2B5EF4-FFF2-40B4-BE49-F238E27FC236}">
                <a16:creationId xmlns:a16="http://schemas.microsoft.com/office/drawing/2014/main" id="{BA0D7415-09FC-63E3-99BD-C770A28C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345652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1.Федеральный проект «Современная школа»: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Создание центра образования цифрового и  гуманитарного, естественно-научного и технического профилей "Точка роста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 в МБОУ «Хахальская основная школа»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9">
            <a:extLst>
              <a:ext uri="{FF2B5EF4-FFF2-40B4-BE49-F238E27FC236}">
                <a16:creationId xmlns:a16="http://schemas.microsoft.com/office/drawing/2014/main" id="{103EBFF7-3FE8-FCCA-8CA7-3A9EE369E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26" y="4650708"/>
            <a:ext cx="347017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Федеральный проект «Патриотическое воспитание граждан Российской Федерации: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Обеспечение деятельности советников директора по воспитанию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взаимодействию с   детскими общественными объединениями в общеобра-зовательных организациях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AA8F712-28E5-A653-32AF-97E67FD41210}"/>
              </a:ext>
            </a:extLst>
          </p:cNvPr>
          <p:cNvGraphicFramePr/>
          <p:nvPr/>
        </p:nvGraphicFramePr>
        <p:xfrm>
          <a:off x="2895600" y="5973917"/>
          <a:ext cx="3898116" cy="271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2536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7">
            <a:extLst>
              <a:ext uri="{FF2B5EF4-FFF2-40B4-BE49-F238E27FC236}">
                <a16:creationId xmlns:a16="http://schemas.microsoft.com/office/drawing/2014/main" id="{A0C41B37-5AA9-A594-FBAE-7DE80CEC0746}"/>
              </a:ext>
            </a:extLst>
          </p:cNvPr>
          <p:cNvGrpSpPr/>
          <p:nvPr/>
        </p:nvGrpSpPr>
        <p:grpSpPr>
          <a:xfrm>
            <a:off x="25400" y="1752600"/>
            <a:ext cx="4470400" cy="3795292"/>
            <a:chOff x="1416756" y="1355618"/>
            <a:chExt cx="5623643" cy="4710027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985EFE37-387C-EE21-E64B-CAB5816D0B85}"/>
                </a:ext>
              </a:extLst>
            </p:cNvPr>
            <p:cNvCxnSpPr>
              <a:cxnSpLocks/>
            </p:cNvCxnSpPr>
            <p:nvPr/>
          </p:nvCxnSpPr>
          <p:spPr>
            <a:xfrm>
              <a:off x="3965159" y="5721308"/>
              <a:ext cx="290649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1C130624-9362-6AB8-B785-B289AC612EFB}"/>
                </a:ext>
              </a:extLst>
            </p:cNvPr>
            <p:cNvCxnSpPr>
              <a:cxnSpLocks/>
            </p:cNvCxnSpPr>
            <p:nvPr/>
          </p:nvCxnSpPr>
          <p:spPr>
            <a:xfrm>
              <a:off x="5605970" y="3716005"/>
              <a:ext cx="143442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BEE605C-653F-1AED-3D0F-56DCC5BD1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4572" y="1708633"/>
              <a:ext cx="2923932" cy="1856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24" name="任意多边形 13">
              <a:extLst>
                <a:ext uri="{FF2B5EF4-FFF2-40B4-BE49-F238E27FC236}">
                  <a16:creationId xmlns:a16="http://schemas.microsoft.com/office/drawing/2014/main" id="{C72EBD03-8853-C703-1310-121D1AFEACA4}"/>
                </a:ext>
              </a:extLst>
            </p:cNvPr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378">
                <a:defRPr/>
              </a:pPr>
              <a:endParaRPr lang="zh-CN" altLang="en-US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6" name="组合 15">
              <a:extLst>
                <a:ext uri="{FF2B5EF4-FFF2-40B4-BE49-F238E27FC236}">
                  <a16:creationId xmlns:a16="http://schemas.microsoft.com/office/drawing/2014/main" id="{B568F0DB-C20D-F0A2-6463-7D667C4B03F6}"/>
                </a:ext>
              </a:extLst>
            </p:cNvPr>
            <p:cNvGrpSpPr/>
            <p:nvPr/>
          </p:nvGrpSpPr>
          <p:grpSpPr>
            <a:xfrm>
              <a:off x="4775537" y="3334124"/>
              <a:ext cx="819955" cy="726710"/>
              <a:chOff x="3295850" y="2263222"/>
              <a:chExt cx="2643765" cy="2343151"/>
            </a:xfrm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CFC4611F-466D-5B9C-8D12-D24E031CEE35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0433519D-A5FC-5BF2-37C4-738AD1581D98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17">
              <a:extLst>
                <a:ext uri="{FF2B5EF4-FFF2-40B4-BE49-F238E27FC236}">
                  <a16:creationId xmlns:a16="http://schemas.microsoft.com/office/drawing/2014/main" id="{D2F8C0FF-D07F-3BD1-69E2-20F24AE5ABB9}"/>
                </a:ext>
              </a:extLst>
            </p:cNvPr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69862267-4361-6B77-E51A-9D6C4916C7C1}"/>
                  </a:ext>
                </a:extLst>
              </p:cNvPr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47CF252D-20B4-B4E2-5908-9FEF8C0F39F5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18">
              <a:extLst>
                <a:ext uri="{FF2B5EF4-FFF2-40B4-BE49-F238E27FC236}">
                  <a16:creationId xmlns:a16="http://schemas.microsoft.com/office/drawing/2014/main" id="{2F6A6791-D06E-DF35-DF28-8938B8DF0864}"/>
                </a:ext>
              </a:extLst>
            </p:cNvPr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A67C4398-C704-EA95-3A78-B2123F1A43AB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3870765A-9640-7615-1915-EA94628202D5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A83BECB-4391-C2EE-5B69-F63616A80AB7}"/>
                </a:ext>
              </a:extLst>
            </p:cNvPr>
            <p:cNvSpPr/>
            <p:nvPr/>
          </p:nvSpPr>
          <p:spPr bwMode="auto">
            <a:xfrm rot="10800000">
              <a:off x="1416756" y="2206708"/>
              <a:ext cx="3355015" cy="30894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88">
              <a:extLst>
                <a:ext uri="{FF2B5EF4-FFF2-40B4-BE49-F238E27FC236}">
                  <a16:creationId xmlns:a16="http://schemas.microsoft.com/office/drawing/2014/main" id="{66CD7960-E20F-A6F0-0528-99A60E10708E}"/>
                </a:ext>
              </a:extLst>
            </p:cNvPr>
            <p:cNvSpPr txBox="1"/>
            <p:nvPr/>
          </p:nvSpPr>
          <p:spPr>
            <a:xfrm>
              <a:off x="3127543" y="1467551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89">
              <a:extLst>
                <a:ext uri="{FF2B5EF4-FFF2-40B4-BE49-F238E27FC236}">
                  <a16:creationId xmlns:a16="http://schemas.microsoft.com/office/drawing/2014/main" id="{86B768A7-7748-4425-603F-387D3D7A7FD7}"/>
                </a:ext>
              </a:extLst>
            </p:cNvPr>
            <p:cNvSpPr txBox="1"/>
            <p:nvPr/>
          </p:nvSpPr>
          <p:spPr>
            <a:xfrm>
              <a:off x="3099701" y="5440680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文本框 92">
              <a:extLst>
                <a:ext uri="{FF2B5EF4-FFF2-40B4-BE49-F238E27FC236}">
                  <a16:creationId xmlns:a16="http://schemas.microsoft.com/office/drawing/2014/main" id="{BD7E2252-9EBF-2FE6-88F2-D737FC708DB1}"/>
                </a:ext>
              </a:extLst>
            </p:cNvPr>
            <p:cNvSpPr txBox="1"/>
            <p:nvPr/>
          </p:nvSpPr>
          <p:spPr>
            <a:xfrm>
              <a:off x="4752203" y="3439987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文本框 116">
              <a:extLst>
                <a:ext uri="{FF2B5EF4-FFF2-40B4-BE49-F238E27FC236}">
                  <a16:creationId xmlns:a16="http://schemas.microsoft.com/office/drawing/2014/main" id="{30A1F931-8B4B-2F9F-168F-2F6D82E2C208}"/>
                </a:ext>
              </a:extLst>
            </p:cNvPr>
            <p:cNvSpPr txBox="1"/>
            <p:nvPr/>
          </p:nvSpPr>
          <p:spPr>
            <a:xfrm>
              <a:off x="2453099" y="3670959"/>
              <a:ext cx="1795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endParaRPr lang="zh-CN" altLang="en-US" sz="1200" u="sng" kern="0" dirty="0">
                <a:solidFill>
                  <a:srgbClr val="18478F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0E23E87-F47E-27CC-C1D3-9B5DE570E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30741" b="15278"/>
          <a:stretch/>
        </p:blipFill>
        <p:spPr bwMode="auto">
          <a:xfrm>
            <a:off x="304800" y="2819400"/>
            <a:ext cx="2133600" cy="183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0572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" y="6535859"/>
            <a:ext cx="6629400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Дошкольные образовательные                    Общеобразовательные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организации:                                          организации: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 год – МДОУ детский сад №5            2025 год – МБОУ «</a:t>
            </a:r>
            <a:r>
              <a:rPr lang="ru-RU" altLang="ru-RU" sz="15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Школа №3»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«Улыбка»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2026 год – МДОУ детский сад №9            2026 год – МБОУ «Школа №1»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«Ромашка»                               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2027 год - МДОУ детский сад №11           2027 год -       МБОУ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«Колосок»                          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Сухобезводнинская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средняя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5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                                                            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школа»                                          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" y="109431"/>
            <a:ext cx="6858000" cy="923330"/>
          </a:xfrm>
          <a:prstGeom prst="rect">
            <a:avLst/>
          </a:prstGeom>
          <a:gradFill>
            <a:gsLst>
              <a:gs pos="0">
                <a:srgbClr val="F5F8FD"/>
              </a:gs>
              <a:gs pos="0">
                <a:srgbClr val="F5F8FD"/>
              </a:gs>
              <a:gs pos="0">
                <a:srgbClr val="F5F8FD"/>
              </a:gs>
              <a:gs pos="1000">
                <a:srgbClr val="F5F8FD"/>
              </a:gs>
              <a:gs pos="5000">
                <a:srgbClr val="F5F8FD">
                  <a:alpha val="3000"/>
                </a:srgbClr>
              </a:gs>
              <a:gs pos="2000">
                <a:srgbClr val="F5F8FD"/>
              </a:gs>
              <a:gs pos="0">
                <a:srgbClr val="F5F8FD">
                  <a:alpha val="31000"/>
                </a:srgbClr>
              </a:gs>
              <a:gs pos="0">
                <a:srgbClr val="F5F8FD"/>
              </a:gs>
              <a:gs pos="0">
                <a:srgbClr val="F5F8FD"/>
              </a:gs>
              <a:gs pos="0">
                <a:srgbClr val="F5F8FD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 на 2018-2026 годы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5F51F-72A7-2337-9800-30E06720389B}"/>
              </a:ext>
            </a:extLst>
          </p:cNvPr>
          <p:cNvSpPr txBox="1"/>
          <p:nvPr/>
        </p:nvSpPr>
        <p:spPr>
          <a:xfrm>
            <a:off x="-132388" y="1072103"/>
            <a:ext cx="7247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Капитальный ремонт образовательных организаций  в рамках государственной программы Нижегородской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FFCF-AE5C-0846-161E-536145A5373E}"/>
              </a:ext>
            </a:extLst>
          </p:cNvPr>
          <p:cNvSpPr txBox="1"/>
          <p:nvPr/>
        </p:nvSpPr>
        <p:spPr>
          <a:xfrm>
            <a:off x="1875212" y="1778885"/>
            <a:ext cx="6529070" cy="1200329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 год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</a:p>
          <a:p>
            <a:pPr lvl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13,8 млн.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рублей</a:t>
            </a:r>
          </a:p>
          <a:p>
            <a:pPr lvl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 детские сады – 5,5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млн.рублей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-школы – 8,3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млн.рублей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076A0-068A-577E-C92D-5EEB1EF5045F}"/>
              </a:ext>
            </a:extLst>
          </p:cNvPr>
          <p:cNvSpPr txBox="1"/>
          <p:nvPr/>
        </p:nvSpPr>
        <p:spPr>
          <a:xfrm>
            <a:off x="3581400" y="3048000"/>
            <a:ext cx="33763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2026 год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13,8 млн.рублей</a:t>
            </a:r>
          </a:p>
          <a:p>
            <a:pPr marL="285750" lvl="0" indent="-285750" algn="ctr">
              <a:buFontTx/>
              <a:buChar char="-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детские сады – 5,5 млн. рублей</a:t>
            </a:r>
          </a:p>
          <a:p>
            <a:pPr marL="285750" lvl="0" indent="-285750" algn="ctr">
              <a:buFontTx/>
              <a:buChar char="-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-школы – 8,3 млн. рублей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C35A9-5B96-A248-CDAE-425BC623ACED}"/>
              </a:ext>
            </a:extLst>
          </p:cNvPr>
          <p:cNvSpPr txBox="1"/>
          <p:nvPr/>
        </p:nvSpPr>
        <p:spPr>
          <a:xfrm>
            <a:off x="3733800" y="4572000"/>
            <a:ext cx="32746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2027 год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13,8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млн.рублей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 детские сады – 5,5 млн. рублей</a:t>
            </a: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-школы – 8,3 млн. рублей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6E731C-0DC1-DA76-D930-0FC5EEAD63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318358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 на 2018-2026 годы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67030" y="3567497"/>
          <a:ext cx="6248400" cy="139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2230" y="823778"/>
            <a:ext cx="67957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мероприятий по исполнению требований по антитеррористической защищенности объектов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096" y="35722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62864" y="7174949"/>
            <a:ext cx="59371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96" y="4972434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75971" y="60868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Google Shape;325;p36">
            <a:extLst>
              <a:ext uri="{FF2B5EF4-FFF2-40B4-BE49-F238E27FC236}">
                <a16:creationId xmlns:a16="http://schemas.microsoft.com/office/drawing/2014/main" id="{C0C1A695-3169-B374-39EC-BC50E0C6B235}"/>
              </a:ext>
            </a:extLst>
          </p:cNvPr>
          <p:cNvSpPr txBox="1"/>
          <p:nvPr/>
        </p:nvSpPr>
        <p:spPr>
          <a:xfrm>
            <a:off x="562865" y="5428503"/>
            <a:ext cx="5732272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              Мероприятия на 2025 год 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800" b="1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Установка ограждений 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–</a:t>
            </a:r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11 618,2 тыс. рублей:</a:t>
            </a: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МБОУ «Школа № 1» = 5 809,1 тыс. рублей: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400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областной бюджет = 2 904,55 тыс. рублей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   местный бюджет = 2 904,55 тыс. рублей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МБОУ «Школа № 3» = 5 809,1 тыс. рублей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400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областной бюджет = 2 904,55 тыс. рублей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   местный бюджет = 2 904,55 тыс. рублей </a:t>
            </a:r>
          </a:p>
        </p:txBody>
      </p:sp>
      <p:sp>
        <p:nvSpPr>
          <p:cNvPr id="4" name="任意多边形 70">
            <a:extLst>
              <a:ext uri="{FF2B5EF4-FFF2-40B4-BE49-F238E27FC236}">
                <a16:creationId xmlns:a16="http://schemas.microsoft.com/office/drawing/2014/main" id="{287FA61B-92D8-7CFB-2E5A-65BDED28938D}"/>
              </a:ext>
            </a:extLst>
          </p:cNvPr>
          <p:cNvSpPr>
            <a:spLocks/>
          </p:cNvSpPr>
          <p:nvPr/>
        </p:nvSpPr>
        <p:spPr bwMode="auto">
          <a:xfrm rot="5400000">
            <a:off x="482458" y="1761697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E467A-E960-1812-D349-A090A63E7743}"/>
              </a:ext>
            </a:extLst>
          </p:cNvPr>
          <p:cNvSpPr txBox="1"/>
          <p:nvPr/>
        </p:nvSpPr>
        <p:spPr>
          <a:xfrm>
            <a:off x="-770446" y="2039432"/>
            <a:ext cx="426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lang="ru-RU" dirty="0"/>
          </a:p>
        </p:txBody>
      </p:sp>
      <p:sp>
        <p:nvSpPr>
          <p:cNvPr id="10" name="任意多边形 78">
            <a:extLst>
              <a:ext uri="{FF2B5EF4-FFF2-40B4-BE49-F238E27FC236}">
                <a16:creationId xmlns:a16="http://schemas.microsoft.com/office/drawing/2014/main" id="{E270D7D3-C2EC-B7AE-9863-A23CA906BC77}"/>
              </a:ext>
            </a:extLst>
          </p:cNvPr>
          <p:cNvSpPr>
            <a:spLocks/>
          </p:cNvSpPr>
          <p:nvPr/>
        </p:nvSpPr>
        <p:spPr bwMode="auto">
          <a:xfrm rot="5400000">
            <a:off x="2580429" y="1773970"/>
            <a:ext cx="1761394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23571-5833-61FD-93C2-D7161A8CD6EF}"/>
              </a:ext>
            </a:extLst>
          </p:cNvPr>
          <p:cNvSpPr txBox="1"/>
          <p:nvPr/>
        </p:nvSpPr>
        <p:spPr>
          <a:xfrm>
            <a:off x="1078122" y="2027410"/>
            <a:ext cx="4777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任意多边形 70">
            <a:extLst>
              <a:ext uri="{FF2B5EF4-FFF2-40B4-BE49-F238E27FC236}">
                <a16:creationId xmlns:a16="http://schemas.microsoft.com/office/drawing/2014/main" id="{334BAC52-CCBE-47B7-17AD-8E8B4C6BFBCE}"/>
              </a:ext>
            </a:extLst>
          </p:cNvPr>
          <p:cNvSpPr>
            <a:spLocks/>
          </p:cNvSpPr>
          <p:nvPr/>
        </p:nvSpPr>
        <p:spPr bwMode="auto">
          <a:xfrm rot="5400000">
            <a:off x="4728184" y="1765600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C6D7BA-F267-C842-7891-5DF130D870F2}"/>
              </a:ext>
            </a:extLst>
          </p:cNvPr>
          <p:cNvSpPr txBox="1"/>
          <p:nvPr/>
        </p:nvSpPr>
        <p:spPr>
          <a:xfrm>
            <a:off x="2922002" y="2028768"/>
            <a:ext cx="5373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FF6069-3F8F-768B-5454-D40CCCE679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45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130588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0181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культуры городского округа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годы</a:t>
            </a:r>
          </a:p>
        </p:txBody>
      </p:sp>
      <p:grpSp>
        <p:nvGrpSpPr>
          <p:cNvPr id="6" name="Group 584"/>
          <p:cNvGrpSpPr>
            <a:grpSpLocks/>
          </p:cNvGrpSpPr>
          <p:nvPr/>
        </p:nvGrpSpPr>
        <p:grpSpPr bwMode="auto">
          <a:xfrm>
            <a:off x="3636846" y="4569142"/>
            <a:ext cx="3017520" cy="1272540"/>
            <a:chOff x="5498" y="1069"/>
            <a:chExt cx="4752" cy="2004"/>
          </a:xfrm>
        </p:grpSpPr>
        <p:sp>
          <p:nvSpPr>
            <p:cNvPr id="8" name="Freeform 590"/>
            <p:cNvSpPr>
              <a:spLocks/>
            </p:cNvSpPr>
            <p:nvPr/>
          </p:nvSpPr>
          <p:spPr bwMode="auto">
            <a:xfrm>
              <a:off x="5691" y="1162"/>
              <a:ext cx="864" cy="1895"/>
            </a:xfrm>
            <a:custGeom>
              <a:avLst/>
              <a:gdLst>
                <a:gd name="T0" fmla="+- 0 6411 5692"/>
                <a:gd name="T1" fmla="*/ T0 w 864"/>
                <a:gd name="T2" fmla="+- 0 654 654"/>
                <a:gd name="T3" fmla="*/ 654 h 2404"/>
                <a:gd name="T4" fmla="+- 0 5836 5692"/>
                <a:gd name="T5" fmla="*/ T4 w 864"/>
                <a:gd name="T6" fmla="+- 0 654 654"/>
                <a:gd name="T7" fmla="*/ 654 h 2404"/>
                <a:gd name="T8" fmla="+- 0 5780 5692"/>
                <a:gd name="T9" fmla="*/ T8 w 864"/>
                <a:gd name="T10" fmla="+- 0 665 654"/>
                <a:gd name="T11" fmla="*/ 665 h 2404"/>
                <a:gd name="T12" fmla="+- 0 5734 5692"/>
                <a:gd name="T13" fmla="*/ T12 w 864"/>
                <a:gd name="T14" fmla="+- 0 696 654"/>
                <a:gd name="T15" fmla="*/ 696 h 2404"/>
                <a:gd name="T16" fmla="+- 0 5703 5692"/>
                <a:gd name="T17" fmla="*/ T16 w 864"/>
                <a:gd name="T18" fmla="+- 0 742 654"/>
                <a:gd name="T19" fmla="*/ 742 h 2404"/>
                <a:gd name="T20" fmla="+- 0 5692 5692"/>
                <a:gd name="T21" fmla="*/ T20 w 864"/>
                <a:gd name="T22" fmla="+- 0 798 654"/>
                <a:gd name="T23" fmla="*/ 798 h 2404"/>
                <a:gd name="T24" fmla="+- 0 5692 5692"/>
                <a:gd name="T25" fmla="*/ T24 w 864"/>
                <a:gd name="T26" fmla="+- 0 2914 654"/>
                <a:gd name="T27" fmla="*/ 2914 h 2404"/>
                <a:gd name="T28" fmla="+- 0 5703 5692"/>
                <a:gd name="T29" fmla="*/ T28 w 864"/>
                <a:gd name="T30" fmla="+- 0 2970 654"/>
                <a:gd name="T31" fmla="*/ 2970 h 2404"/>
                <a:gd name="T32" fmla="+- 0 5734 5692"/>
                <a:gd name="T33" fmla="*/ T32 w 864"/>
                <a:gd name="T34" fmla="+- 0 3016 654"/>
                <a:gd name="T35" fmla="*/ 3016 h 2404"/>
                <a:gd name="T36" fmla="+- 0 5780 5692"/>
                <a:gd name="T37" fmla="*/ T36 w 864"/>
                <a:gd name="T38" fmla="+- 0 3047 654"/>
                <a:gd name="T39" fmla="*/ 3047 h 2404"/>
                <a:gd name="T40" fmla="+- 0 5836 5692"/>
                <a:gd name="T41" fmla="*/ T40 w 864"/>
                <a:gd name="T42" fmla="+- 0 3058 654"/>
                <a:gd name="T43" fmla="*/ 3058 h 2404"/>
                <a:gd name="T44" fmla="+- 0 6411 5692"/>
                <a:gd name="T45" fmla="*/ T44 w 864"/>
                <a:gd name="T46" fmla="+- 0 3058 654"/>
                <a:gd name="T47" fmla="*/ 3058 h 2404"/>
                <a:gd name="T48" fmla="+- 0 6467 5692"/>
                <a:gd name="T49" fmla="*/ T48 w 864"/>
                <a:gd name="T50" fmla="+- 0 3047 654"/>
                <a:gd name="T51" fmla="*/ 3047 h 2404"/>
                <a:gd name="T52" fmla="+- 0 6513 5692"/>
                <a:gd name="T53" fmla="*/ T52 w 864"/>
                <a:gd name="T54" fmla="+- 0 3016 654"/>
                <a:gd name="T55" fmla="*/ 3016 h 2404"/>
                <a:gd name="T56" fmla="+- 0 6544 5692"/>
                <a:gd name="T57" fmla="*/ T56 w 864"/>
                <a:gd name="T58" fmla="+- 0 2970 654"/>
                <a:gd name="T59" fmla="*/ 2970 h 2404"/>
                <a:gd name="T60" fmla="+- 0 6555 5692"/>
                <a:gd name="T61" fmla="*/ T60 w 864"/>
                <a:gd name="T62" fmla="+- 0 2914 654"/>
                <a:gd name="T63" fmla="*/ 2914 h 2404"/>
                <a:gd name="T64" fmla="+- 0 6555 5692"/>
                <a:gd name="T65" fmla="*/ T64 w 864"/>
                <a:gd name="T66" fmla="+- 0 798 654"/>
                <a:gd name="T67" fmla="*/ 798 h 2404"/>
                <a:gd name="T68" fmla="+- 0 6544 5692"/>
                <a:gd name="T69" fmla="*/ T68 w 864"/>
                <a:gd name="T70" fmla="+- 0 742 654"/>
                <a:gd name="T71" fmla="*/ 742 h 2404"/>
                <a:gd name="T72" fmla="+- 0 6513 5692"/>
                <a:gd name="T73" fmla="*/ T72 w 864"/>
                <a:gd name="T74" fmla="+- 0 696 654"/>
                <a:gd name="T75" fmla="*/ 696 h 2404"/>
                <a:gd name="T76" fmla="+- 0 6467 5692"/>
                <a:gd name="T77" fmla="*/ T76 w 864"/>
                <a:gd name="T78" fmla="+- 0 665 654"/>
                <a:gd name="T79" fmla="*/ 665 h 2404"/>
                <a:gd name="T80" fmla="+- 0 6411 569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19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1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19" y="2404"/>
                  </a:lnTo>
                  <a:lnTo>
                    <a:pt x="775" y="2393"/>
                  </a:lnTo>
                  <a:lnTo>
                    <a:pt x="821" y="2362"/>
                  </a:lnTo>
                  <a:lnTo>
                    <a:pt x="852" y="2316"/>
                  </a:lnTo>
                  <a:lnTo>
                    <a:pt x="863" y="2260"/>
                  </a:lnTo>
                  <a:lnTo>
                    <a:pt x="863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5" y="1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0" name="Freeform 588"/>
            <p:cNvSpPr>
              <a:spLocks/>
            </p:cNvSpPr>
            <p:nvPr/>
          </p:nvSpPr>
          <p:spPr bwMode="auto">
            <a:xfrm>
              <a:off x="8981" y="1069"/>
              <a:ext cx="877" cy="1993"/>
            </a:xfrm>
            <a:custGeom>
              <a:avLst/>
              <a:gdLst>
                <a:gd name="T0" fmla="+- 0 8132 7412"/>
                <a:gd name="T1" fmla="*/ T0 w 864"/>
                <a:gd name="T2" fmla="+- 0 1168 1168"/>
                <a:gd name="T3" fmla="*/ 1168 h 1890"/>
                <a:gd name="T4" fmla="+- 0 7556 7412"/>
                <a:gd name="T5" fmla="*/ T4 w 864"/>
                <a:gd name="T6" fmla="+- 0 1168 1168"/>
                <a:gd name="T7" fmla="*/ 1168 h 1890"/>
                <a:gd name="T8" fmla="+- 0 7500 7412"/>
                <a:gd name="T9" fmla="*/ T8 w 864"/>
                <a:gd name="T10" fmla="+- 0 1179 1168"/>
                <a:gd name="T11" fmla="*/ 1179 h 1890"/>
                <a:gd name="T12" fmla="+- 0 7454 7412"/>
                <a:gd name="T13" fmla="*/ T12 w 864"/>
                <a:gd name="T14" fmla="+- 0 1210 1168"/>
                <a:gd name="T15" fmla="*/ 1210 h 1890"/>
                <a:gd name="T16" fmla="+- 0 7423 7412"/>
                <a:gd name="T17" fmla="*/ T16 w 864"/>
                <a:gd name="T18" fmla="+- 0 1256 1168"/>
                <a:gd name="T19" fmla="*/ 1256 h 1890"/>
                <a:gd name="T20" fmla="+- 0 7412 7412"/>
                <a:gd name="T21" fmla="*/ T20 w 864"/>
                <a:gd name="T22" fmla="+- 0 1312 1168"/>
                <a:gd name="T23" fmla="*/ 1312 h 1890"/>
                <a:gd name="T24" fmla="+- 0 7412 7412"/>
                <a:gd name="T25" fmla="*/ T24 w 864"/>
                <a:gd name="T26" fmla="+- 0 2914 1168"/>
                <a:gd name="T27" fmla="*/ 2914 h 1890"/>
                <a:gd name="T28" fmla="+- 0 7423 7412"/>
                <a:gd name="T29" fmla="*/ T28 w 864"/>
                <a:gd name="T30" fmla="+- 0 2970 1168"/>
                <a:gd name="T31" fmla="*/ 2970 h 1890"/>
                <a:gd name="T32" fmla="+- 0 7454 7412"/>
                <a:gd name="T33" fmla="*/ T32 w 864"/>
                <a:gd name="T34" fmla="+- 0 3016 1168"/>
                <a:gd name="T35" fmla="*/ 3016 h 1890"/>
                <a:gd name="T36" fmla="+- 0 7500 7412"/>
                <a:gd name="T37" fmla="*/ T36 w 864"/>
                <a:gd name="T38" fmla="+- 0 3047 1168"/>
                <a:gd name="T39" fmla="*/ 3047 h 1890"/>
                <a:gd name="T40" fmla="+- 0 7556 7412"/>
                <a:gd name="T41" fmla="*/ T40 w 864"/>
                <a:gd name="T42" fmla="+- 0 3058 1168"/>
                <a:gd name="T43" fmla="*/ 3058 h 1890"/>
                <a:gd name="T44" fmla="+- 0 8132 7412"/>
                <a:gd name="T45" fmla="*/ T44 w 864"/>
                <a:gd name="T46" fmla="+- 0 3058 1168"/>
                <a:gd name="T47" fmla="*/ 3058 h 1890"/>
                <a:gd name="T48" fmla="+- 0 8188 7412"/>
                <a:gd name="T49" fmla="*/ T48 w 864"/>
                <a:gd name="T50" fmla="+- 0 3047 1168"/>
                <a:gd name="T51" fmla="*/ 3047 h 1890"/>
                <a:gd name="T52" fmla="+- 0 8234 7412"/>
                <a:gd name="T53" fmla="*/ T52 w 864"/>
                <a:gd name="T54" fmla="+- 0 3016 1168"/>
                <a:gd name="T55" fmla="*/ 3016 h 1890"/>
                <a:gd name="T56" fmla="+- 0 8264 7412"/>
                <a:gd name="T57" fmla="*/ T56 w 864"/>
                <a:gd name="T58" fmla="+- 0 2970 1168"/>
                <a:gd name="T59" fmla="*/ 2970 h 1890"/>
                <a:gd name="T60" fmla="+- 0 8276 7412"/>
                <a:gd name="T61" fmla="*/ T60 w 864"/>
                <a:gd name="T62" fmla="+- 0 2914 1168"/>
                <a:gd name="T63" fmla="*/ 2914 h 1890"/>
                <a:gd name="T64" fmla="+- 0 8276 7412"/>
                <a:gd name="T65" fmla="*/ T64 w 864"/>
                <a:gd name="T66" fmla="+- 0 1312 1168"/>
                <a:gd name="T67" fmla="*/ 1312 h 1890"/>
                <a:gd name="T68" fmla="+- 0 8264 7412"/>
                <a:gd name="T69" fmla="*/ T68 w 864"/>
                <a:gd name="T70" fmla="+- 0 1256 1168"/>
                <a:gd name="T71" fmla="*/ 1256 h 1890"/>
                <a:gd name="T72" fmla="+- 0 8234 7412"/>
                <a:gd name="T73" fmla="*/ T72 w 864"/>
                <a:gd name="T74" fmla="+- 0 1210 1168"/>
                <a:gd name="T75" fmla="*/ 1210 h 1890"/>
                <a:gd name="T76" fmla="+- 0 8188 7412"/>
                <a:gd name="T77" fmla="*/ T76 w 864"/>
                <a:gd name="T78" fmla="+- 0 1179 1168"/>
                <a:gd name="T79" fmla="*/ 1179 h 1890"/>
                <a:gd name="T80" fmla="+- 0 8132 7412"/>
                <a:gd name="T81" fmla="*/ T80 w 864"/>
                <a:gd name="T82" fmla="+- 0 1168 1168"/>
                <a:gd name="T83" fmla="*/ 1168 h 18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1890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1746"/>
                  </a:lnTo>
                  <a:lnTo>
                    <a:pt x="11" y="1802"/>
                  </a:lnTo>
                  <a:lnTo>
                    <a:pt x="42" y="1848"/>
                  </a:lnTo>
                  <a:lnTo>
                    <a:pt x="88" y="1879"/>
                  </a:lnTo>
                  <a:lnTo>
                    <a:pt x="144" y="1890"/>
                  </a:lnTo>
                  <a:lnTo>
                    <a:pt x="720" y="1890"/>
                  </a:lnTo>
                  <a:lnTo>
                    <a:pt x="776" y="1879"/>
                  </a:lnTo>
                  <a:lnTo>
                    <a:pt x="822" y="1848"/>
                  </a:lnTo>
                  <a:lnTo>
                    <a:pt x="852" y="1802"/>
                  </a:lnTo>
                  <a:lnTo>
                    <a:pt x="864" y="1746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2" name="Freeform 586"/>
            <p:cNvSpPr>
              <a:spLocks/>
            </p:cNvSpPr>
            <p:nvPr/>
          </p:nvSpPr>
          <p:spPr bwMode="auto">
            <a:xfrm>
              <a:off x="7409" y="1121"/>
              <a:ext cx="877" cy="1940"/>
            </a:xfrm>
            <a:custGeom>
              <a:avLst/>
              <a:gdLst>
                <a:gd name="T0" fmla="+- 0 9852 9132"/>
                <a:gd name="T1" fmla="*/ T0 w 864"/>
                <a:gd name="T2" fmla="+- 0 654 654"/>
                <a:gd name="T3" fmla="*/ 654 h 2404"/>
                <a:gd name="T4" fmla="+- 0 9276 9132"/>
                <a:gd name="T5" fmla="*/ T4 w 864"/>
                <a:gd name="T6" fmla="+- 0 654 654"/>
                <a:gd name="T7" fmla="*/ 654 h 2404"/>
                <a:gd name="T8" fmla="+- 0 9220 9132"/>
                <a:gd name="T9" fmla="*/ T8 w 864"/>
                <a:gd name="T10" fmla="+- 0 665 654"/>
                <a:gd name="T11" fmla="*/ 665 h 2404"/>
                <a:gd name="T12" fmla="+- 0 9174 9132"/>
                <a:gd name="T13" fmla="*/ T12 w 864"/>
                <a:gd name="T14" fmla="+- 0 696 654"/>
                <a:gd name="T15" fmla="*/ 696 h 2404"/>
                <a:gd name="T16" fmla="+- 0 9144 9132"/>
                <a:gd name="T17" fmla="*/ T16 w 864"/>
                <a:gd name="T18" fmla="+- 0 742 654"/>
                <a:gd name="T19" fmla="*/ 742 h 2404"/>
                <a:gd name="T20" fmla="+- 0 9132 9132"/>
                <a:gd name="T21" fmla="*/ T20 w 864"/>
                <a:gd name="T22" fmla="+- 0 798 654"/>
                <a:gd name="T23" fmla="*/ 798 h 2404"/>
                <a:gd name="T24" fmla="+- 0 9132 9132"/>
                <a:gd name="T25" fmla="*/ T24 w 864"/>
                <a:gd name="T26" fmla="+- 0 2914 654"/>
                <a:gd name="T27" fmla="*/ 2914 h 2404"/>
                <a:gd name="T28" fmla="+- 0 9144 9132"/>
                <a:gd name="T29" fmla="*/ T28 w 864"/>
                <a:gd name="T30" fmla="+- 0 2970 654"/>
                <a:gd name="T31" fmla="*/ 2970 h 2404"/>
                <a:gd name="T32" fmla="+- 0 9174 9132"/>
                <a:gd name="T33" fmla="*/ T32 w 864"/>
                <a:gd name="T34" fmla="+- 0 3016 654"/>
                <a:gd name="T35" fmla="*/ 3016 h 2404"/>
                <a:gd name="T36" fmla="+- 0 9220 9132"/>
                <a:gd name="T37" fmla="*/ T36 w 864"/>
                <a:gd name="T38" fmla="+- 0 3047 654"/>
                <a:gd name="T39" fmla="*/ 3047 h 2404"/>
                <a:gd name="T40" fmla="+- 0 9276 9132"/>
                <a:gd name="T41" fmla="*/ T40 w 864"/>
                <a:gd name="T42" fmla="+- 0 3058 654"/>
                <a:gd name="T43" fmla="*/ 3058 h 2404"/>
                <a:gd name="T44" fmla="+- 0 9852 9132"/>
                <a:gd name="T45" fmla="*/ T44 w 864"/>
                <a:gd name="T46" fmla="+- 0 3058 654"/>
                <a:gd name="T47" fmla="*/ 3058 h 2404"/>
                <a:gd name="T48" fmla="+- 0 9908 9132"/>
                <a:gd name="T49" fmla="*/ T48 w 864"/>
                <a:gd name="T50" fmla="+- 0 3047 654"/>
                <a:gd name="T51" fmla="*/ 3047 h 2404"/>
                <a:gd name="T52" fmla="+- 0 9954 9132"/>
                <a:gd name="T53" fmla="*/ T52 w 864"/>
                <a:gd name="T54" fmla="+- 0 3016 654"/>
                <a:gd name="T55" fmla="*/ 3016 h 2404"/>
                <a:gd name="T56" fmla="+- 0 9985 9132"/>
                <a:gd name="T57" fmla="*/ T56 w 864"/>
                <a:gd name="T58" fmla="+- 0 2970 654"/>
                <a:gd name="T59" fmla="*/ 2970 h 2404"/>
                <a:gd name="T60" fmla="+- 0 9996 9132"/>
                <a:gd name="T61" fmla="*/ T60 w 864"/>
                <a:gd name="T62" fmla="+- 0 2914 654"/>
                <a:gd name="T63" fmla="*/ 2914 h 2404"/>
                <a:gd name="T64" fmla="+- 0 9996 9132"/>
                <a:gd name="T65" fmla="*/ T64 w 864"/>
                <a:gd name="T66" fmla="+- 0 798 654"/>
                <a:gd name="T67" fmla="*/ 798 h 2404"/>
                <a:gd name="T68" fmla="+- 0 9985 9132"/>
                <a:gd name="T69" fmla="*/ T68 w 864"/>
                <a:gd name="T70" fmla="+- 0 742 654"/>
                <a:gd name="T71" fmla="*/ 742 h 2404"/>
                <a:gd name="T72" fmla="+- 0 9954 9132"/>
                <a:gd name="T73" fmla="*/ T72 w 864"/>
                <a:gd name="T74" fmla="+- 0 696 654"/>
                <a:gd name="T75" fmla="*/ 696 h 2404"/>
                <a:gd name="T76" fmla="+- 0 9908 9132"/>
                <a:gd name="T77" fmla="*/ T76 w 864"/>
                <a:gd name="T78" fmla="+- 0 665 654"/>
                <a:gd name="T79" fmla="*/ 665 h 2404"/>
                <a:gd name="T80" fmla="+- 0 9852 913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2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20" y="2404"/>
                  </a:lnTo>
                  <a:lnTo>
                    <a:pt x="776" y="2393"/>
                  </a:lnTo>
                  <a:lnTo>
                    <a:pt x="822" y="2362"/>
                  </a:lnTo>
                  <a:lnTo>
                    <a:pt x="853" y="2316"/>
                  </a:lnTo>
                  <a:lnTo>
                    <a:pt x="864" y="2260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cxnSp>
          <p:nvCxnSpPr>
            <p:cNvPr id="13" name="Line 585"/>
            <p:cNvCxnSpPr>
              <a:cxnSpLocks noChangeShapeType="1"/>
            </p:cNvCxnSpPr>
            <p:nvPr/>
          </p:nvCxnSpPr>
          <p:spPr bwMode="auto">
            <a:xfrm>
              <a:off x="5498" y="3073"/>
              <a:ext cx="4752" cy="0"/>
            </a:xfrm>
            <a:prstGeom prst="line">
              <a:avLst/>
            </a:prstGeom>
            <a:noFill/>
            <a:ln w="9525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4909" y="92574"/>
            <a:ext cx="3241548" cy="397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39504" rIns="91440" bIns="3300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Цель программы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развитие культурного и духовного потенциала населения городского округа Семеновский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Срок действия программы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2018-202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 годы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Расходы на выполнение программы, млн. рублей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25748" y="542795"/>
            <a:ext cx="3017520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администрации городского округа Семеновский Нижегородской области от 27.11.2017 г. №3034 "Об утверждении муниципальной программы "Развитие культуры городского округа Семеновский на 2018 – 202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годы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культуры администрации городского округа Семеновский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 группа программы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 жители городского округа Семеновский Нижегородской области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0197" y="4290405"/>
            <a:ext cx="86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0955" algn="r">
              <a:spcBef>
                <a:spcPts val="1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263,6</a:t>
            </a:r>
            <a:endParaRPr lang="ru-RU" sz="12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8984" y="4282502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275,5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49494" y="4249482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285,0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9234" y="579200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68667" y="579200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73173" y="582244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78403"/>
              </p:ext>
            </p:extLst>
          </p:nvPr>
        </p:nvGraphicFramePr>
        <p:xfrm>
          <a:off x="62230" y="6096004"/>
          <a:ext cx="6688454" cy="29554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3655">
                  <a:extLst>
                    <a:ext uri="{9D8B030D-6E8A-4147-A177-3AD203B41FA5}">
                      <a16:colId xmlns:a16="http://schemas.microsoft.com/office/drawing/2014/main" val="2521880815"/>
                    </a:ext>
                  </a:extLst>
                </a:gridCol>
                <a:gridCol w="686164">
                  <a:extLst>
                    <a:ext uri="{9D8B030D-6E8A-4147-A177-3AD203B41FA5}">
                      <a16:colId xmlns:a16="http://schemas.microsoft.com/office/drawing/2014/main" val="1558134934"/>
                    </a:ext>
                  </a:extLst>
                </a:gridCol>
                <a:gridCol w="699954">
                  <a:extLst>
                    <a:ext uri="{9D8B030D-6E8A-4147-A177-3AD203B41FA5}">
                      <a16:colId xmlns:a16="http://schemas.microsoft.com/office/drawing/2014/main" val="1602136054"/>
                    </a:ext>
                  </a:extLst>
                </a:gridCol>
                <a:gridCol w="713789">
                  <a:extLst>
                    <a:ext uri="{9D8B030D-6E8A-4147-A177-3AD203B41FA5}">
                      <a16:colId xmlns:a16="http://schemas.microsoft.com/office/drawing/2014/main" val="1749563772"/>
                    </a:ext>
                  </a:extLst>
                </a:gridCol>
                <a:gridCol w="899961">
                  <a:extLst>
                    <a:ext uri="{9D8B030D-6E8A-4147-A177-3AD203B41FA5}">
                      <a16:colId xmlns:a16="http://schemas.microsoft.com/office/drawing/2014/main" val="2568019375"/>
                    </a:ext>
                  </a:extLst>
                </a:gridCol>
                <a:gridCol w="844047">
                  <a:extLst>
                    <a:ext uri="{9D8B030D-6E8A-4147-A177-3AD203B41FA5}">
                      <a16:colId xmlns:a16="http://schemas.microsoft.com/office/drawing/2014/main" val="362438013"/>
                    </a:ext>
                  </a:extLst>
                </a:gridCol>
                <a:gridCol w="730884">
                  <a:extLst>
                    <a:ext uri="{9D8B030D-6E8A-4147-A177-3AD203B41FA5}">
                      <a16:colId xmlns:a16="http://schemas.microsoft.com/office/drawing/2014/main" val="2530007733"/>
                    </a:ext>
                  </a:extLst>
                </a:gridCol>
              </a:tblGrid>
              <a:tr h="447394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       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        </a:t>
                      </a: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</a:t>
                      </a: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</a:t>
                      </a: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202</a:t>
                      </a:r>
                      <a:r>
                        <a:rPr lang="ru-RU" sz="1050" dirty="0">
                          <a:effectLst/>
                        </a:rPr>
                        <a:t>5</a:t>
                      </a: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</a:t>
                      </a:r>
                    </a:p>
                    <a:p>
                      <a:pPr marL="74295" marR="55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</a:t>
                      </a:r>
                      <a:r>
                        <a:rPr lang="ru-RU" sz="1050" spc="-3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2024</a:t>
                      </a:r>
                    </a:p>
                    <a:p>
                      <a:pPr marL="74295" marR="565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году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</a:t>
                      </a:r>
                    </a:p>
                    <a:p>
                      <a:pPr marL="20002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</a:t>
                      </a:r>
                    </a:p>
                    <a:p>
                      <a:pPr marL="132080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9942492"/>
                  </a:ext>
                </a:extLst>
              </a:tr>
              <a:tr h="749621">
                <a:tc>
                  <a:txBody>
                    <a:bodyPr/>
                    <a:lstStyle/>
                    <a:p>
                      <a:pPr>
                        <a:lnSpc>
                          <a:spcPts val="10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</a:t>
                      </a:r>
                      <a:r>
                        <a:rPr lang="ru-RU" sz="1200" spc="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культуры</a:t>
                      </a:r>
                      <a:r>
                        <a:rPr lang="ru-RU" sz="1200" spc="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городского округа Семеновский,</a:t>
                      </a:r>
                    </a:p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всего,</a:t>
                      </a:r>
                      <a:r>
                        <a:rPr lang="ru-RU" sz="1200" spc="-5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в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том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числе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подпрограммы: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0858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196,9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227</a:t>
                      </a:r>
                      <a:r>
                        <a:rPr lang="en-US" sz="1200" b="1" dirty="0">
                          <a:effectLst/>
                        </a:rPr>
                        <a:t>,</a:t>
                      </a:r>
                      <a:r>
                        <a:rPr lang="ru-RU" sz="1200" b="1" dirty="0">
                          <a:effectLst/>
                        </a:rPr>
                        <a:t> 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263,6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115,9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275,5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285,0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0575606"/>
                  </a:ext>
                </a:extLst>
              </a:tr>
              <a:tr h="596062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Дополнительное образование в сфере культуры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37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> 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46,0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121,3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48,9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44,0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570792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музейного дела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26</a:t>
                      </a:r>
                      <a:r>
                        <a:rPr lang="en-US" sz="1200" dirty="0">
                          <a:effectLst/>
                        </a:rPr>
                        <a:t>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28,4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106,4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30,4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28,4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699914"/>
                  </a:ext>
                </a:extLst>
              </a:tr>
              <a:tr h="425749">
                <a:tc>
                  <a:txBody>
                    <a:bodyPr/>
                    <a:lstStyle/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Библиотечное дело</a:t>
                      </a:r>
                    </a:p>
                    <a:p>
                      <a:pPr marR="160655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36 </a:t>
                      </a:r>
                      <a:r>
                        <a:rPr lang="en-US" sz="1200" dirty="0">
                          <a:effectLst/>
                        </a:rPr>
                        <a:t>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40,5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110,8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40,3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40,1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0994403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Организация досуга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83</a:t>
                      </a:r>
                      <a:r>
                        <a:rPr lang="en-US" sz="1200" dirty="0">
                          <a:effectLst/>
                        </a:rPr>
                        <a:t>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98,5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117,4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105,7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122,3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932901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реализации муниципальной 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42,4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50,2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118,4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50,2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50,2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729967"/>
                  </a:ext>
                </a:extLst>
              </a:tr>
            </a:tbl>
          </a:graphicData>
        </a:graphic>
      </p:graphicFrame>
      <p:sp>
        <p:nvSpPr>
          <p:cNvPr id="7" name="Text Box 593">
            <a:extLst>
              <a:ext uri="{FF2B5EF4-FFF2-40B4-BE49-F238E27FC236}">
                <a16:creationId xmlns:a16="http://schemas.microsoft.com/office/drawing/2014/main" id="{0783D293-79C1-1682-E2C8-33B02DAE2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49" y="3565632"/>
            <a:ext cx="3056115" cy="2188210"/>
          </a:xfrm>
          <a:prstGeom prst="rect">
            <a:avLst/>
          </a:prstGeom>
          <a:gradFill>
            <a:gsLst>
              <a:gs pos="75419">
                <a:srgbClr val="EDF6F9"/>
              </a:gs>
              <a:gs pos="97000">
                <a:srgbClr val="EDF6F9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335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pc="13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pc="12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pc="-4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263,6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  <a:endParaRPr kumimoji="0" lang="en-US" sz="1300" b="1" i="0" u="none" strike="noStrike" kern="1200" cap="none" spc="-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1E11F7-70AA-9EC4-1EFC-BC0D23F235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46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515518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7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культуры городского округа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grpSp>
        <p:nvGrpSpPr>
          <p:cNvPr id="22" name="Group 581"/>
          <p:cNvGrpSpPr>
            <a:grpSpLocks/>
          </p:cNvGrpSpPr>
          <p:nvPr/>
        </p:nvGrpSpPr>
        <p:grpSpPr bwMode="auto">
          <a:xfrm>
            <a:off x="200660" y="1752994"/>
            <a:ext cx="1115060" cy="1393825"/>
            <a:chOff x="196" y="887"/>
            <a:chExt cx="1984" cy="2854"/>
          </a:xfrm>
        </p:grpSpPr>
        <p:sp>
          <p:nvSpPr>
            <p:cNvPr id="23" name="Freeform 583"/>
            <p:cNvSpPr>
              <a:spLocks/>
            </p:cNvSpPr>
            <p:nvPr/>
          </p:nvSpPr>
          <p:spPr bwMode="auto">
            <a:xfrm>
              <a:off x="216" y="954"/>
              <a:ext cx="1944" cy="2767"/>
            </a:xfrm>
            <a:custGeom>
              <a:avLst/>
              <a:gdLst>
                <a:gd name="T0" fmla="+- 0 216 216"/>
                <a:gd name="T1" fmla="*/ T0 w 1944"/>
                <a:gd name="T2" fmla="+- 0 1278 954"/>
                <a:gd name="T3" fmla="*/ 1278 h 2767"/>
                <a:gd name="T4" fmla="+- 0 225 216"/>
                <a:gd name="T5" fmla="*/ T4 w 1944"/>
                <a:gd name="T6" fmla="+- 0 1204 954"/>
                <a:gd name="T7" fmla="*/ 1204 h 2767"/>
                <a:gd name="T8" fmla="+- 0 249 216"/>
                <a:gd name="T9" fmla="*/ T8 w 1944"/>
                <a:gd name="T10" fmla="+- 0 1136 954"/>
                <a:gd name="T11" fmla="*/ 1136 h 2767"/>
                <a:gd name="T12" fmla="+- 0 287 216"/>
                <a:gd name="T13" fmla="*/ T12 w 1944"/>
                <a:gd name="T14" fmla="+- 0 1076 954"/>
                <a:gd name="T15" fmla="*/ 1076 h 2767"/>
                <a:gd name="T16" fmla="+- 0 338 216"/>
                <a:gd name="T17" fmla="*/ T16 w 1944"/>
                <a:gd name="T18" fmla="+- 0 1026 954"/>
                <a:gd name="T19" fmla="*/ 1026 h 2767"/>
                <a:gd name="T20" fmla="+- 0 398 216"/>
                <a:gd name="T21" fmla="*/ T20 w 1944"/>
                <a:gd name="T22" fmla="+- 0 987 954"/>
                <a:gd name="T23" fmla="*/ 987 h 2767"/>
                <a:gd name="T24" fmla="+- 0 466 216"/>
                <a:gd name="T25" fmla="*/ T24 w 1944"/>
                <a:gd name="T26" fmla="+- 0 963 954"/>
                <a:gd name="T27" fmla="*/ 963 h 2767"/>
                <a:gd name="T28" fmla="+- 0 540 216"/>
                <a:gd name="T29" fmla="*/ T28 w 1944"/>
                <a:gd name="T30" fmla="+- 0 954 954"/>
                <a:gd name="T31" fmla="*/ 954 h 2767"/>
                <a:gd name="T32" fmla="+- 0 1836 216"/>
                <a:gd name="T33" fmla="*/ T32 w 1944"/>
                <a:gd name="T34" fmla="+- 0 954 954"/>
                <a:gd name="T35" fmla="*/ 954 h 2767"/>
                <a:gd name="T36" fmla="+- 0 1910 216"/>
                <a:gd name="T37" fmla="*/ T36 w 1944"/>
                <a:gd name="T38" fmla="+- 0 963 954"/>
                <a:gd name="T39" fmla="*/ 963 h 2767"/>
                <a:gd name="T40" fmla="+- 0 1979 216"/>
                <a:gd name="T41" fmla="*/ T40 w 1944"/>
                <a:gd name="T42" fmla="+- 0 987 954"/>
                <a:gd name="T43" fmla="*/ 987 h 2767"/>
                <a:gd name="T44" fmla="+- 0 2039 216"/>
                <a:gd name="T45" fmla="*/ T44 w 1944"/>
                <a:gd name="T46" fmla="+- 0 1026 954"/>
                <a:gd name="T47" fmla="*/ 1026 h 2767"/>
                <a:gd name="T48" fmla="+- 0 2089 216"/>
                <a:gd name="T49" fmla="*/ T48 w 1944"/>
                <a:gd name="T50" fmla="+- 0 1076 954"/>
                <a:gd name="T51" fmla="*/ 1076 h 2767"/>
                <a:gd name="T52" fmla="+- 0 2127 216"/>
                <a:gd name="T53" fmla="*/ T52 w 1944"/>
                <a:gd name="T54" fmla="+- 0 1136 954"/>
                <a:gd name="T55" fmla="*/ 1136 h 2767"/>
                <a:gd name="T56" fmla="+- 0 2151 216"/>
                <a:gd name="T57" fmla="*/ T56 w 1944"/>
                <a:gd name="T58" fmla="+- 0 1204 954"/>
                <a:gd name="T59" fmla="*/ 1204 h 2767"/>
                <a:gd name="T60" fmla="+- 0 2160 216"/>
                <a:gd name="T61" fmla="*/ T60 w 1944"/>
                <a:gd name="T62" fmla="+- 0 1278 954"/>
                <a:gd name="T63" fmla="*/ 1278 h 2767"/>
                <a:gd name="T64" fmla="+- 0 2160 216"/>
                <a:gd name="T65" fmla="*/ T64 w 1944"/>
                <a:gd name="T66" fmla="+- 0 3397 954"/>
                <a:gd name="T67" fmla="*/ 3397 h 2767"/>
                <a:gd name="T68" fmla="+- 0 2151 216"/>
                <a:gd name="T69" fmla="*/ T68 w 1944"/>
                <a:gd name="T70" fmla="+- 0 3471 954"/>
                <a:gd name="T71" fmla="*/ 3471 h 2767"/>
                <a:gd name="T72" fmla="+- 0 2127 216"/>
                <a:gd name="T73" fmla="*/ T72 w 1944"/>
                <a:gd name="T74" fmla="+- 0 3539 954"/>
                <a:gd name="T75" fmla="*/ 3539 h 2767"/>
                <a:gd name="T76" fmla="+- 0 2089 216"/>
                <a:gd name="T77" fmla="*/ T76 w 1944"/>
                <a:gd name="T78" fmla="+- 0 3599 954"/>
                <a:gd name="T79" fmla="*/ 3599 h 2767"/>
                <a:gd name="T80" fmla="+- 0 2039 216"/>
                <a:gd name="T81" fmla="*/ T80 w 1944"/>
                <a:gd name="T82" fmla="+- 0 3649 954"/>
                <a:gd name="T83" fmla="*/ 3649 h 2767"/>
                <a:gd name="T84" fmla="+- 0 1979 216"/>
                <a:gd name="T85" fmla="*/ T84 w 1944"/>
                <a:gd name="T86" fmla="+- 0 3688 954"/>
                <a:gd name="T87" fmla="*/ 3688 h 2767"/>
                <a:gd name="T88" fmla="+- 0 1910 216"/>
                <a:gd name="T89" fmla="*/ T88 w 1944"/>
                <a:gd name="T90" fmla="+- 0 3712 954"/>
                <a:gd name="T91" fmla="*/ 3712 h 2767"/>
                <a:gd name="T92" fmla="+- 0 1836 216"/>
                <a:gd name="T93" fmla="*/ T92 w 1944"/>
                <a:gd name="T94" fmla="+- 0 3721 954"/>
                <a:gd name="T95" fmla="*/ 3721 h 2767"/>
                <a:gd name="T96" fmla="+- 0 540 216"/>
                <a:gd name="T97" fmla="*/ T96 w 1944"/>
                <a:gd name="T98" fmla="+- 0 3721 954"/>
                <a:gd name="T99" fmla="*/ 3721 h 2767"/>
                <a:gd name="T100" fmla="+- 0 466 216"/>
                <a:gd name="T101" fmla="*/ T100 w 1944"/>
                <a:gd name="T102" fmla="+- 0 3712 954"/>
                <a:gd name="T103" fmla="*/ 3712 h 2767"/>
                <a:gd name="T104" fmla="+- 0 398 216"/>
                <a:gd name="T105" fmla="*/ T104 w 1944"/>
                <a:gd name="T106" fmla="+- 0 3688 954"/>
                <a:gd name="T107" fmla="*/ 3688 h 2767"/>
                <a:gd name="T108" fmla="+- 0 338 216"/>
                <a:gd name="T109" fmla="*/ T108 w 1944"/>
                <a:gd name="T110" fmla="+- 0 3649 954"/>
                <a:gd name="T111" fmla="*/ 3649 h 2767"/>
                <a:gd name="T112" fmla="+- 0 287 216"/>
                <a:gd name="T113" fmla="*/ T112 w 1944"/>
                <a:gd name="T114" fmla="+- 0 3599 954"/>
                <a:gd name="T115" fmla="*/ 3599 h 2767"/>
                <a:gd name="T116" fmla="+- 0 249 216"/>
                <a:gd name="T117" fmla="*/ T116 w 1944"/>
                <a:gd name="T118" fmla="+- 0 3539 954"/>
                <a:gd name="T119" fmla="*/ 3539 h 2767"/>
                <a:gd name="T120" fmla="+- 0 225 216"/>
                <a:gd name="T121" fmla="*/ T120 w 1944"/>
                <a:gd name="T122" fmla="+- 0 3471 954"/>
                <a:gd name="T123" fmla="*/ 3471 h 2767"/>
                <a:gd name="T124" fmla="+- 0 216 216"/>
                <a:gd name="T125" fmla="*/ T124 w 1944"/>
                <a:gd name="T126" fmla="+- 0 3397 954"/>
                <a:gd name="T127" fmla="*/ 3397 h 2767"/>
                <a:gd name="T128" fmla="+- 0 216 216"/>
                <a:gd name="T129" fmla="*/ T128 w 1944"/>
                <a:gd name="T130" fmla="+- 0 1278 954"/>
                <a:gd name="T131" fmla="*/ 1278 h 27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767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443"/>
                  </a:lnTo>
                  <a:lnTo>
                    <a:pt x="1935" y="2517"/>
                  </a:lnTo>
                  <a:lnTo>
                    <a:pt x="1911" y="2585"/>
                  </a:lnTo>
                  <a:lnTo>
                    <a:pt x="1873" y="2645"/>
                  </a:lnTo>
                  <a:lnTo>
                    <a:pt x="1823" y="2695"/>
                  </a:lnTo>
                  <a:lnTo>
                    <a:pt x="1763" y="2734"/>
                  </a:lnTo>
                  <a:lnTo>
                    <a:pt x="1694" y="2758"/>
                  </a:lnTo>
                  <a:lnTo>
                    <a:pt x="1620" y="2767"/>
                  </a:lnTo>
                  <a:lnTo>
                    <a:pt x="324" y="2767"/>
                  </a:lnTo>
                  <a:lnTo>
                    <a:pt x="250" y="2758"/>
                  </a:lnTo>
                  <a:lnTo>
                    <a:pt x="182" y="2734"/>
                  </a:lnTo>
                  <a:lnTo>
                    <a:pt x="122" y="2695"/>
                  </a:lnTo>
                  <a:lnTo>
                    <a:pt x="71" y="2645"/>
                  </a:lnTo>
                  <a:lnTo>
                    <a:pt x="33" y="2585"/>
                  </a:lnTo>
                  <a:lnTo>
                    <a:pt x="9" y="2517"/>
                  </a:lnTo>
                  <a:lnTo>
                    <a:pt x="0" y="2443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Text Box 582"/>
            <p:cNvSpPr txBox="1">
              <a:spLocks noChangeArrowheads="1"/>
            </p:cNvSpPr>
            <p:nvPr/>
          </p:nvSpPr>
          <p:spPr bwMode="auto">
            <a:xfrm>
              <a:off x="196" y="887"/>
              <a:ext cx="1984" cy="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29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2023</a:t>
              </a:r>
            </a:p>
            <a:p>
              <a:pPr marL="161925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4 366</a:t>
              </a: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578"/>
          <p:cNvGrpSpPr>
            <a:grpSpLocks/>
          </p:cNvGrpSpPr>
          <p:nvPr/>
        </p:nvGrpSpPr>
        <p:grpSpPr bwMode="auto">
          <a:xfrm>
            <a:off x="1427480" y="1762519"/>
            <a:ext cx="1214120" cy="1366520"/>
            <a:chOff x="2275" y="1501"/>
            <a:chExt cx="1984" cy="2240"/>
          </a:xfrm>
        </p:grpSpPr>
        <p:sp>
          <p:nvSpPr>
            <p:cNvPr id="26" name="Freeform 580"/>
            <p:cNvSpPr>
              <a:spLocks/>
            </p:cNvSpPr>
            <p:nvPr/>
          </p:nvSpPr>
          <p:spPr bwMode="auto">
            <a:xfrm>
              <a:off x="2295" y="1521"/>
              <a:ext cx="1944" cy="2200"/>
            </a:xfrm>
            <a:custGeom>
              <a:avLst/>
              <a:gdLst>
                <a:gd name="T0" fmla="+- 0 2295 2295"/>
                <a:gd name="T1" fmla="*/ T0 w 1944"/>
                <a:gd name="T2" fmla="+- 0 1845 1521"/>
                <a:gd name="T3" fmla="*/ 1845 h 2200"/>
                <a:gd name="T4" fmla="+- 0 2304 2295"/>
                <a:gd name="T5" fmla="*/ T4 w 1944"/>
                <a:gd name="T6" fmla="+- 0 1771 1521"/>
                <a:gd name="T7" fmla="*/ 1771 h 2200"/>
                <a:gd name="T8" fmla="+- 0 2328 2295"/>
                <a:gd name="T9" fmla="*/ T8 w 1944"/>
                <a:gd name="T10" fmla="+- 0 1703 1521"/>
                <a:gd name="T11" fmla="*/ 1703 h 2200"/>
                <a:gd name="T12" fmla="+- 0 2366 2295"/>
                <a:gd name="T13" fmla="*/ T12 w 1944"/>
                <a:gd name="T14" fmla="+- 0 1643 1521"/>
                <a:gd name="T15" fmla="*/ 1643 h 2200"/>
                <a:gd name="T16" fmla="+- 0 2417 2295"/>
                <a:gd name="T17" fmla="*/ T16 w 1944"/>
                <a:gd name="T18" fmla="+- 0 1593 1521"/>
                <a:gd name="T19" fmla="*/ 1593 h 2200"/>
                <a:gd name="T20" fmla="+- 0 2477 2295"/>
                <a:gd name="T21" fmla="*/ T20 w 1944"/>
                <a:gd name="T22" fmla="+- 0 1554 1521"/>
                <a:gd name="T23" fmla="*/ 1554 h 2200"/>
                <a:gd name="T24" fmla="+- 0 2545 2295"/>
                <a:gd name="T25" fmla="*/ T24 w 1944"/>
                <a:gd name="T26" fmla="+- 0 1530 1521"/>
                <a:gd name="T27" fmla="*/ 1530 h 2200"/>
                <a:gd name="T28" fmla="+- 0 2619 2295"/>
                <a:gd name="T29" fmla="*/ T28 w 1944"/>
                <a:gd name="T30" fmla="+- 0 1521 1521"/>
                <a:gd name="T31" fmla="*/ 1521 h 2200"/>
                <a:gd name="T32" fmla="+- 0 3915 2295"/>
                <a:gd name="T33" fmla="*/ T32 w 1944"/>
                <a:gd name="T34" fmla="+- 0 1521 1521"/>
                <a:gd name="T35" fmla="*/ 1521 h 2200"/>
                <a:gd name="T36" fmla="+- 0 3989 2295"/>
                <a:gd name="T37" fmla="*/ T36 w 1944"/>
                <a:gd name="T38" fmla="+- 0 1530 1521"/>
                <a:gd name="T39" fmla="*/ 1530 h 2200"/>
                <a:gd name="T40" fmla="+- 0 4058 2295"/>
                <a:gd name="T41" fmla="*/ T40 w 1944"/>
                <a:gd name="T42" fmla="+- 0 1554 1521"/>
                <a:gd name="T43" fmla="*/ 1554 h 2200"/>
                <a:gd name="T44" fmla="+- 0 4118 2295"/>
                <a:gd name="T45" fmla="*/ T44 w 1944"/>
                <a:gd name="T46" fmla="+- 0 1593 1521"/>
                <a:gd name="T47" fmla="*/ 1593 h 2200"/>
                <a:gd name="T48" fmla="+- 0 4168 2295"/>
                <a:gd name="T49" fmla="*/ T48 w 1944"/>
                <a:gd name="T50" fmla="+- 0 1643 1521"/>
                <a:gd name="T51" fmla="*/ 1643 h 2200"/>
                <a:gd name="T52" fmla="+- 0 4206 2295"/>
                <a:gd name="T53" fmla="*/ T52 w 1944"/>
                <a:gd name="T54" fmla="+- 0 1703 1521"/>
                <a:gd name="T55" fmla="*/ 1703 h 2200"/>
                <a:gd name="T56" fmla="+- 0 4230 2295"/>
                <a:gd name="T57" fmla="*/ T56 w 1944"/>
                <a:gd name="T58" fmla="+- 0 1771 1521"/>
                <a:gd name="T59" fmla="*/ 1771 h 2200"/>
                <a:gd name="T60" fmla="+- 0 4239 2295"/>
                <a:gd name="T61" fmla="*/ T60 w 1944"/>
                <a:gd name="T62" fmla="+- 0 1845 1521"/>
                <a:gd name="T63" fmla="*/ 1845 h 2200"/>
                <a:gd name="T64" fmla="+- 0 4239 2295"/>
                <a:gd name="T65" fmla="*/ T64 w 1944"/>
                <a:gd name="T66" fmla="+- 0 3397 1521"/>
                <a:gd name="T67" fmla="*/ 3397 h 2200"/>
                <a:gd name="T68" fmla="+- 0 4230 2295"/>
                <a:gd name="T69" fmla="*/ T68 w 1944"/>
                <a:gd name="T70" fmla="+- 0 3471 1521"/>
                <a:gd name="T71" fmla="*/ 3471 h 2200"/>
                <a:gd name="T72" fmla="+- 0 4206 2295"/>
                <a:gd name="T73" fmla="*/ T72 w 1944"/>
                <a:gd name="T74" fmla="+- 0 3539 1521"/>
                <a:gd name="T75" fmla="*/ 3539 h 2200"/>
                <a:gd name="T76" fmla="+- 0 4168 2295"/>
                <a:gd name="T77" fmla="*/ T76 w 1944"/>
                <a:gd name="T78" fmla="+- 0 3599 1521"/>
                <a:gd name="T79" fmla="*/ 3599 h 2200"/>
                <a:gd name="T80" fmla="+- 0 4118 2295"/>
                <a:gd name="T81" fmla="*/ T80 w 1944"/>
                <a:gd name="T82" fmla="+- 0 3649 1521"/>
                <a:gd name="T83" fmla="*/ 3649 h 2200"/>
                <a:gd name="T84" fmla="+- 0 4058 2295"/>
                <a:gd name="T85" fmla="*/ T84 w 1944"/>
                <a:gd name="T86" fmla="+- 0 3688 1521"/>
                <a:gd name="T87" fmla="*/ 3688 h 2200"/>
                <a:gd name="T88" fmla="+- 0 3989 2295"/>
                <a:gd name="T89" fmla="*/ T88 w 1944"/>
                <a:gd name="T90" fmla="+- 0 3712 1521"/>
                <a:gd name="T91" fmla="*/ 3712 h 2200"/>
                <a:gd name="T92" fmla="+- 0 3915 2295"/>
                <a:gd name="T93" fmla="*/ T92 w 1944"/>
                <a:gd name="T94" fmla="+- 0 3721 1521"/>
                <a:gd name="T95" fmla="*/ 3721 h 2200"/>
                <a:gd name="T96" fmla="+- 0 2619 2295"/>
                <a:gd name="T97" fmla="*/ T96 w 1944"/>
                <a:gd name="T98" fmla="+- 0 3721 1521"/>
                <a:gd name="T99" fmla="*/ 3721 h 2200"/>
                <a:gd name="T100" fmla="+- 0 2545 2295"/>
                <a:gd name="T101" fmla="*/ T100 w 1944"/>
                <a:gd name="T102" fmla="+- 0 3712 1521"/>
                <a:gd name="T103" fmla="*/ 3712 h 2200"/>
                <a:gd name="T104" fmla="+- 0 2477 2295"/>
                <a:gd name="T105" fmla="*/ T104 w 1944"/>
                <a:gd name="T106" fmla="+- 0 3688 1521"/>
                <a:gd name="T107" fmla="*/ 3688 h 2200"/>
                <a:gd name="T108" fmla="+- 0 2417 2295"/>
                <a:gd name="T109" fmla="*/ T108 w 1944"/>
                <a:gd name="T110" fmla="+- 0 3649 1521"/>
                <a:gd name="T111" fmla="*/ 3649 h 2200"/>
                <a:gd name="T112" fmla="+- 0 2366 2295"/>
                <a:gd name="T113" fmla="*/ T112 w 1944"/>
                <a:gd name="T114" fmla="+- 0 3599 1521"/>
                <a:gd name="T115" fmla="*/ 3599 h 2200"/>
                <a:gd name="T116" fmla="+- 0 2328 2295"/>
                <a:gd name="T117" fmla="*/ T116 w 1944"/>
                <a:gd name="T118" fmla="+- 0 3539 1521"/>
                <a:gd name="T119" fmla="*/ 3539 h 2200"/>
                <a:gd name="T120" fmla="+- 0 2304 2295"/>
                <a:gd name="T121" fmla="*/ T120 w 1944"/>
                <a:gd name="T122" fmla="+- 0 3471 1521"/>
                <a:gd name="T123" fmla="*/ 3471 h 2200"/>
                <a:gd name="T124" fmla="+- 0 2295 2295"/>
                <a:gd name="T125" fmla="*/ T124 w 1944"/>
                <a:gd name="T126" fmla="+- 0 3397 1521"/>
                <a:gd name="T127" fmla="*/ 3397 h 2200"/>
                <a:gd name="T128" fmla="+- 0 2295 2295"/>
                <a:gd name="T129" fmla="*/ T128 w 1944"/>
                <a:gd name="T130" fmla="+- 0 1845 1521"/>
                <a:gd name="T131" fmla="*/ 1845 h 22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876"/>
                  </a:lnTo>
                  <a:lnTo>
                    <a:pt x="1935" y="1950"/>
                  </a:lnTo>
                  <a:lnTo>
                    <a:pt x="1911" y="2018"/>
                  </a:lnTo>
                  <a:lnTo>
                    <a:pt x="1873" y="2078"/>
                  </a:lnTo>
                  <a:lnTo>
                    <a:pt x="1823" y="2128"/>
                  </a:lnTo>
                  <a:lnTo>
                    <a:pt x="1763" y="2167"/>
                  </a:lnTo>
                  <a:lnTo>
                    <a:pt x="1694" y="2191"/>
                  </a:lnTo>
                  <a:lnTo>
                    <a:pt x="1620" y="2200"/>
                  </a:lnTo>
                  <a:lnTo>
                    <a:pt x="324" y="2200"/>
                  </a:lnTo>
                  <a:lnTo>
                    <a:pt x="250" y="2191"/>
                  </a:lnTo>
                  <a:lnTo>
                    <a:pt x="182" y="2167"/>
                  </a:lnTo>
                  <a:lnTo>
                    <a:pt x="122" y="2128"/>
                  </a:lnTo>
                  <a:lnTo>
                    <a:pt x="71" y="2078"/>
                  </a:lnTo>
                  <a:lnTo>
                    <a:pt x="33" y="2018"/>
                  </a:lnTo>
                  <a:lnTo>
                    <a:pt x="9" y="1950"/>
                  </a:lnTo>
                  <a:lnTo>
                    <a:pt x="0" y="187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Text Box 579"/>
            <p:cNvSpPr txBox="1">
              <a:spLocks noChangeArrowheads="1"/>
            </p:cNvSpPr>
            <p:nvPr/>
          </p:nvSpPr>
          <p:spPr bwMode="auto">
            <a:xfrm>
              <a:off x="2275" y="1501"/>
              <a:ext cx="1984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2024</a:t>
              </a:r>
            </a:p>
            <a:p>
              <a:pPr marL="162560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5 008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2060"/>
                  </a:solidFill>
                  <a:effectLst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grpSp>
        <p:nvGrpSpPr>
          <p:cNvPr id="28" name="Group 575"/>
          <p:cNvGrpSpPr>
            <a:grpSpLocks/>
          </p:cNvGrpSpPr>
          <p:nvPr/>
        </p:nvGrpSpPr>
        <p:grpSpPr bwMode="auto">
          <a:xfrm>
            <a:off x="2700020" y="1425334"/>
            <a:ext cx="1259840" cy="1708785"/>
            <a:chOff x="4354" y="1841"/>
            <a:chExt cx="1984" cy="1899"/>
          </a:xfrm>
        </p:grpSpPr>
        <p:sp>
          <p:nvSpPr>
            <p:cNvPr id="29" name="Freeform 577"/>
            <p:cNvSpPr>
              <a:spLocks/>
            </p:cNvSpPr>
            <p:nvPr/>
          </p:nvSpPr>
          <p:spPr bwMode="auto">
            <a:xfrm>
              <a:off x="4374" y="1861"/>
              <a:ext cx="1944" cy="1859"/>
            </a:xfrm>
            <a:custGeom>
              <a:avLst/>
              <a:gdLst>
                <a:gd name="T0" fmla="+- 0 4374 4374"/>
                <a:gd name="T1" fmla="*/ T0 w 1944"/>
                <a:gd name="T2" fmla="+- 0 2171 1862"/>
                <a:gd name="T3" fmla="*/ 2171 h 1859"/>
                <a:gd name="T4" fmla="+- 0 4382 4374"/>
                <a:gd name="T5" fmla="*/ T4 w 1944"/>
                <a:gd name="T6" fmla="+- 0 2100 1862"/>
                <a:gd name="T7" fmla="*/ 2100 h 1859"/>
                <a:gd name="T8" fmla="+- 0 4406 4374"/>
                <a:gd name="T9" fmla="*/ T8 w 1944"/>
                <a:gd name="T10" fmla="+- 0 2035 1862"/>
                <a:gd name="T11" fmla="*/ 2035 h 1859"/>
                <a:gd name="T12" fmla="+- 0 4442 4374"/>
                <a:gd name="T13" fmla="*/ T12 w 1944"/>
                <a:gd name="T14" fmla="+- 0 1978 1862"/>
                <a:gd name="T15" fmla="*/ 1978 h 1859"/>
                <a:gd name="T16" fmla="+- 0 4490 4374"/>
                <a:gd name="T17" fmla="*/ T16 w 1944"/>
                <a:gd name="T18" fmla="+- 0 1930 1862"/>
                <a:gd name="T19" fmla="*/ 1930 h 1859"/>
                <a:gd name="T20" fmla="+- 0 4548 4374"/>
                <a:gd name="T21" fmla="*/ T20 w 1944"/>
                <a:gd name="T22" fmla="+- 0 1893 1862"/>
                <a:gd name="T23" fmla="*/ 1893 h 1859"/>
                <a:gd name="T24" fmla="+- 0 4613 4374"/>
                <a:gd name="T25" fmla="*/ T24 w 1944"/>
                <a:gd name="T26" fmla="+- 0 1870 1862"/>
                <a:gd name="T27" fmla="*/ 1870 h 1859"/>
                <a:gd name="T28" fmla="+- 0 4684 4374"/>
                <a:gd name="T29" fmla="*/ T28 w 1944"/>
                <a:gd name="T30" fmla="+- 0 1862 1862"/>
                <a:gd name="T31" fmla="*/ 1862 h 1859"/>
                <a:gd name="T32" fmla="+- 0 6008 4374"/>
                <a:gd name="T33" fmla="*/ T32 w 1944"/>
                <a:gd name="T34" fmla="+- 0 1862 1862"/>
                <a:gd name="T35" fmla="*/ 1862 h 1859"/>
                <a:gd name="T36" fmla="+- 0 6079 4374"/>
                <a:gd name="T37" fmla="*/ T36 w 1944"/>
                <a:gd name="T38" fmla="+- 0 1870 1862"/>
                <a:gd name="T39" fmla="*/ 1870 h 1859"/>
                <a:gd name="T40" fmla="+- 0 6144 4374"/>
                <a:gd name="T41" fmla="*/ T40 w 1944"/>
                <a:gd name="T42" fmla="+- 0 1893 1862"/>
                <a:gd name="T43" fmla="*/ 1893 h 1859"/>
                <a:gd name="T44" fmla="+- 0 6202 4374"/>
                <a:gd name="T45" fmla="*/ T44 w 1944"/>
                <a:gd name="T46" fmla="+- 0 1930 1862"/>
                <a:gd name="T47" fmla="*/ 1930 h 1859"/>
                <a:gd name="T48" fmla="+- 0 6250 4374"/>
                <a:gd name="T49" fmla="*/ T48 w 1944"/>
                <a:gd name="T50" fmla="+- 0 1978 1862"/>
                <a:gd name="T51" fmla="*/ 1978 h 1859"/>
                <a:gd name="T52" fmla="+- 0 6286 4374"/>
                <a:gd name="T53" fmla="*/ T52 w 1944"/>
                <a:gd name="T54" fmla="+- 0 2035 1862"/>
                <a:gd name="T55" fmla="*/ 2035 h 1859"/>
                <a:gd name="T56" fmla="+- 0 6310 4374"/>
                <a:gd name="T57" fmla="*/ T56 w 1944"/>
                <a:gd name="T58" fmla="+- 0 2100 1862"/>
                <a:gd name="T59" fmla="*/ 2100 h 1859"/>
                <a:gd name="T60" fmla="+- 0 6318 4374"/>
                <a:gd name="T61" fmla="*/ T60 w 1944"/>
                <a:gd name="T62" fmla="+- 0 2171 1862"/>
                <a:gd name="T63" fmla="*/ 2171 h 1859"/>
                <a:gd name="T64" fmla="+- 0 6318 4374"/>
                <a:gd name="T65" fmla="*/ T64 w 1944"/>
                <a:gd name="T66" fmla="+- 0 3411 1862"/>
                <a:gd name="T67" fmla="*/ 3411 h 1859"/>
                <a:gd name="T68" fmla="+- 0 6310 4374"/>
                <a:gd name="T69" fmla="*/ T68 w 1944"/>
                <a:gd name="T70" fmla="+- 0 3482 1862"/>
                <a:gd name="T71" fmla="*/ 3482 h 1859"/>
                <a:gd name="T72" fmla="+- 0 6286 4374"/>
                <a:gd name="T73" fmla="*/ T72 w 1944"/>
                <a:gd name="T74" fmla="+- 0 3547 1862"/>
                <a:gd name="T75" fmla="*/ 3547 h 1859"/>
                <a:gd name="T76" fmla="+- 0 6250 4374"/>
                <a:gd name="T77" fmla="*/ T76 w 1944"/>
                <a:gd name="T78" fmla="+- 0 3605 1862"/>
                <a:gd name="T79" fmla="*/ 3605 h 1859"/>
                <a:gd name="T80" fmla="+- 0 6202 4374"/>
                <a:gd name="T81" fmla="*/ T80 w 1944"/>
                <a:gd name="T82" fmla="+- 0 3653 1862"/>
                <a:gd name="T83" fmla="*/ 3653 h 1859"/>
                <a:gd name="T84" fmla="+- 0 6144 4374"/>
                <a:gd name="T85" fmla="*/ T84 w 1944"/>
                <a:gd name="T86" fmla="+- 0 3689 1862"/>
                <a:gd name="T87" fmla="*/ 3689 h 1859"/>
                <a:gd name="T88" fmla="+- 0 6079 4374"/>
                <a:gd name="T89" fmla="*/ T88 w 1944"/>
                <a:gd name="T90" fmla="+- 0 3712 1862"/>
                <a:gd name="T91" fmla="*/ 3712 h 1859"/>
                <a:gd name="T92" fmla="+- 0 6008 4374"/>
                <a:gd name="T93" fmla="*/ T92 w 1944"/>
                <a:gd name="T94" fmla="+- 0 3721 1862"/>
                <a:gd name="T95" fmla="*/ 3721 h 1859"/>
                <a:gd name="T96" fmla="+- 0 4684 4374"/>
                <a:gd name="T97" fmla="*/ T96 w 1944"/>
                <a:gd name="T98" fmla="+- 0 3721 1862"/>
                <a:gd name="T99" fmla="*/ 3721 h 1859"/>
                <a:gd name="T100" fmla="+- 0 4613 4374"/>
                <a:gd name="T101" fmla="*/ T100 w 1944"/>
                <a:gd name="T102" fmla="+- 0 3712 1862"/>
                <a:gd name="T103" fmla="*/ 3712 h 1859"/>
                <a:gd name="T104" fmla="+- 0 4548 4374"/>
                <a:gd name="T105" fmla="*/ T104 w 1944"/>
                <a:gd name="T106" fmla="+- 0 3689 1862"/>
                <a:gd name="T107" fmla="*/ 3689 h 1859"/>
                <a:gd name="T108" fmla="+- 0 4490 4374"/>
                <a:gd name="T109" fmla="*/ T108 w 1944"/>
                <a:gd name="T110" fmla="+- 0 3653 1862"/>
                <a:gd name="T111" fmla="*/ 3653 h 1859"/>
                <a:gd name="T112" fmla="+- 0 4442 4374"/>
                <a:gd name="T113" fmla="*/ T112 w 1944"/>
                <a:gd name="T114" fmla="+- 0 3605 1862"/>
                <a:gd name="T115" fmla="*/ 3605 h 1859"/>
                <a:gd name="T116" fmla="+- 0 4406 4374"/>
                <a:gd name="T117" fmla="*/ T116 w 1944"/>
                <a:gd name="T118" fmla="+- 0 3547 1862"/>
                <a:gd name="T119" fmla="*/ 3547 h 1859"/>
                <a:gd name="T120" fmla="+- 0 4382 4374"/>
                <a:gd name="T121" fmla="*/ T120 w 1944"/>
                <a:gd name="T122" fmla="+- 0 3482 1862"/>
                <a:gd name="T123" fmla="*/ 3482 h 1859"/>
                <a:gd name="T124" fmla="+- 0 4374 4374"/>
                <a:gd name="T125" fmla="*/ T124 w 1944"/>
                <a:gd name="T126" fmla="+- 0 3411 1862"/>
                <a:gd name="T127" fmla="*/ 3411 h 1859"/>
                <a:gd name="T128" fmla="+- 0 4374 4374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0" name="Text Box 576"/>
            <p:cNvSpPr txBox="1">
              <a:spLocks noChangeArrowheads="1"/>
            </p:cNvSpPr>
            <p:nvPr/>
          </p:nvSpPr>
          <p:spPr bwMode="auto">
            <a:xfrm>
              <a:off x="4354" y="1841"/>
              <a:ext cx="1984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2025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5 </a:t>
              </a:r>
              <a:r>
                <a:rPr lang="en-US" sz="2200" b="1" spc="-1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806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grpSp>
        <p:nvGrpSpPr>
          <p:cNvPr id="31" name="Group 572"/>
          <p:cNvGrpSpPr>
            <a:grpSpLocks/>
          </p:cNvGrpSpPr>
          <p:nvPr/>
        </p:nvGrpSpPr>
        <p:grpSpPr bwMode="auto">
          <a:xfrm>
            <a:off x="4031615" y="1794904"/>
            <a:ext cx="1282700" cy="1325245"/>
            <a:chOff x="6453" y="1633"/>
            <a:chExt cx="2020" cy="2087"/>
          </a:xfrm>
        </p:grpSpPr>
        <p:sp>
          <p:nvSpPr>
            <p:cNvPr id="32" name="Freeform 574"/>
            <p:cNvSpPr>
              <a:spLocks/>
            </p:cNvSpPr>
            <p:nvPr/>
          </p:nvSpPr>
          <p:spPr bwMode="auto">
            <a:xfrm>
              <a:off x="6453" y="1633"/>
              <a:ext cx="1944" cy="2087"/>
            </a:xfrm>
            <a:custGeom>
              <a:avLst/>
              <a:gdLst>
                <a:gd name="T0" fmla="+- 0 6453 6453"/>
                <a:gd name="T1" fmla="*/ T0 w 1944"/>
                <a:gd name="T2" fmla="+- 0 2306 2024"/>
                <a:gd name="T3" fmla="*/ 2306 h 1697"/>
                <a:gd name="T4" fmla="+- 0 6463 6453"/>
                <a:gd name="T5" fmla="*/ T4 w 1944"/>
                <a:gd name="T6" fmla="+- 0 2231 2024"/>
                <a:gd name="T7" fmla="*/ 2231 h 1697"/>
                <a:gd name="T8" fmla="+- 0 6492 6453"/>
                <a:gd name="T9" fmla="*/ T8 w 1944"/>
                <a:gd name="T10" fmla="+- 0 2164 2024"/>
                <a:gd name="T11" fmla="*/ 2164 h 1697"/>
                <a:gd name="T12" fmla="+- 0 6536 6453"/>
                <a:gd name="T13" fmla="*/ T12 w 1944"/>
                <a:gd name="T14" fmla="+- 0 2106 2024"/>
                <a:gd name="T15" fmla="*/ 2106 h 1697"/>
                <a:gd name="T16" fmla="+- 0 6593 6453"/>
                <a:gd name="T17" fmla="*/ T16 w 1944"/>
                <a:gd name="T18" fmla="+- 0 2062 2024"/>
                <a:gd name="T19" fmla="*/ 2062 h 1697"/>
                <a:gd name="T20" fmla="+- 0 6661 6453"/>
                <a:gd name="T21" fmla="*/ T20 w 1944"/>
                <a:gd name="T22" fmla="+- 0 2034 2024"/>
                <a:gd name="T23" fmla="*/ 2034 h 1697"/>
                <a:gd name="T24" fmla="+- 0 6736 6453"/>
                <a:gd name="T25" fmla="*/ T24 w 1944"/>
                <a:gd name="T26" fmla="+- 0 2024 2024"/>
                <a:gd name="T27" fmla="*/ 2024 h 1697"/>
                <a:gd name="T28" fmla="+- 0 8114 6453"/>
                <a:gd name="T29" fmla="*/ T28 w 1944"/>
                <a:gd name="T30" fmla="+- 0 2024 2024"/>
                <a:gd name="T31" fmla="*/ 2024 h 1697"/>
                <a:gd name="T32" fmla="+- 0 8189 6453"/>
                <a:gd name="T33" fmla="*/ T32 w 1944"/>
                <a:gd name="T34" fmla="+- 0 2034 2024"/>
                <a:gd name="T35" fmla="*/ 2034 h 1697"/>
                <a:gd name="T36" fmla="+- 0 8257 6453"/>
                <a:gd name="T37" fmla="*/ T36 w 1944"/>
                <a:gd name="T38" fmla="+- 0 2062 2024"/>
                <a:gd name="T39" fmla="*/ 2062 h 1697"/>
                <a:gd name="T40" fmla="+- 0 8314 6453"/>
                <a:gd name="T41" fmla="*/ T40 w 1944"/>
                <a:gd name="T42" fmla="+- 0 2106 2024"/>
                <a:gd name="T43" fmla="*/ 2106 h 1697"/>
                <a:gd name="T44" fmla="+- 0 8358 6453"/>
                <a:gd name="T45" fmla="*/ T44 w 1944"/>
                <a:gd name="T46" fmla="+- 0 2164 2024"/>
                <a:gd name="T47" fmla="*/ 2164 h 1697"/>
                <a:gd name="T48" fmla="+- 0 8387 6453"/>
                <a:gd name="T49" fmla="*/ T48 w 1944"/>
                <a:gd name="T50" fmla="+- 0 2231 2024"/>
                <a:gd name="T51" fmla="*/ 2231 h 1697"/>
                <a:gd name="T52" fmla="+- 0 8397 6453"/>
                <a:gd name="T53" fmla="*/ T52 w 1944"/>
                <a:gd name="T54" fmla="+- 0 2306 2024"/>
                <a:gd name="T55" fmla="*/ 2306 h 1697"/>
                <a:gd name="T56" fmla="+- 0 8397 6453"/>
                <a:gd name="T57" fmla="*/ T56 w 1944"/>
                <a:gd name="T58" fmla="+- 0 3438 2024"/>
                <a:gd name="T59" fmla="*/ 3438 h 1697"/>
                <a:gd name="T60" fmla="+- 0 8387 6453"/>
                <a:gd name="T61" fmla="*/ T60 w 1944"/>
                <a:gd name="T62" fmla="+- 0 3513 2024"/>
                <a:gd name="T63" fmla="*/ 3513 h 1697"/>
                <a:gd name="T64" fmla="+- 0 8358 6453"/>
                <a:gd name="T65" fmla="*/ T64 w 1944"/>
                <a:gd name="T66" fmla="+- 0 3581 2024"/>
                <a:gd name="T67" fmla="*/ 3581 h 1697"/>
                <a:gd name="T68" fmla="+- 0 8314 6453"/>
                <a:gd name="T69" fmla="*/ T68 w 1944"/>
                <a:gd name="T70" fmla="+- 0 3638 2024"/>
                <a:gd name="T71" fmla="*/ 3638 h 1697"/>
                <a:gd name="T72" fmla="+- 0 8257 6453"/>
                <a:gd name="T73" fmla="*/ T72 w 1944"/>
                <a:gd name="T74" fmla="+- 0 3682 2024"/>
                <a:gd name="T75" fmla="*/ 3682 h 1697"/>
                <a:gd name="T76" fmla="+- 0 8189 6453"/>
                <a:gd name="T77" fmla="*/ T76 w 1944"/>
                <a:gd name="T78" fmla="+- 0 3710 2024"/>
                <a:gd name="T79" fmla="*/ 3710 h 1697"/>
                <a:gd name="T80" fmla="+- 0 8114 6453"/>
                <a:gd name="T81" fmla="*/ T80 w 1944"/>
                <a:gd name="T82" fmla="+- 0 3721 2024"/>
                <a:gd name="T83" fmla="*/ 3721 h 1697"/>
                <a:gd name="T84" fmla="+- 0 6736 6453"/>
                <a:gd name="T85" fmla="*/ T84 w 1944"/>
                <a:gd name="T86" fmla="+- 0 3721 2024"/>
                <a:gd name="T87" fmla="*/ 3721 h 1697"/>
                <a:gd name="T88" fmla="+- 0 6661 6453"/>
                <a:gd name="T89" fmla="*/ T88 w 1944"/>
                <a:gd name="T90" fmla="+- 0 3710 2024"/>
                <a:gd name="T91" fmla="*/ 3710 h 1697"/>
                <a:gd name="T92" fmla="+- 0 6593 6453"/>
                <a:gd name="T93" fmla="*/ T92 w 1944"/>
                <a:gd name="T94" fmla="+- 0 3682 2024"/>
                <a:gd name="T95" fmla="*/ 3682 h 1697"/>
                <a:gd name="T96" fmla="+- 0 6536 6453"/>
                <a:gd name="T97" fmla="*/ T96 w 1944"/>
                <a:gd name="T98" fmla="+- 0 3638 2024"/>
                <a:gd name="T99" fmla="*/ 3638 h 1697"/>
                <a:gd name="T100" fmla="+- 0 6492 6453"/>
                <a:gd name="T101" fmla="*/ T100 w 1944"/>
                <a:gd name="T102" fmla="+- 0 3581 2024"/>
                <a:gd name="T103" fmla="*/ 3581 h 1697"/>
                <a:gd name="T104" fmla="+- 0 6463 6453"/>
                <a:gd name="T105" fmla="*/ T104 w 1944"/>
                <a:gd name="T106" fmla="+- 0 3513 2024"/>
                <a:gd name="T107" fmla="*/ 3513 h 1697"/>
                <a:gd name="T108" fmla="+- 0 6453 6453"/>
                <a:gd name="T109" fmla="*/ T108 w 1944"/>
                <a:gd name="T110" fmla="+- 0 3438 2024"/>
                <a:gd name="T111" fmla="*/ 3438 h 1697"/>
                <a:gd name="T112" fmla="+- 0 6453 6453"/>
                <a:gd name="T113" fmla="*/ T112 w 1944"/>
                <a:gd name="T114" fmla="+- 0 2306 2024"/>
                <a:gd name="T115" fmla="*/ 2306 h 16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697">
                  <a:moveTo>
                    <a:pt x="0" y="282"/>
                  </a:moveTo>
                  <a:lnTo>
                    <a:pt x="10" y="207"/>
                  </a:lnTo>
                  <a:lnTo>
                    <a:pt x="39" y="140"/>
                  </a:lnTo>
                  <a:lnTo>
                    <a:pt x="83" y="82"/>
                  </a:lnTo>
                  <a:lnTo>
                    <a:pt x="140" y="38"/>
                  </a:lnTo>
                  <a:lnTo>
                    <a:pt x="208" y="10"/>
                  </a:lnTo>
                  <a:lnTo>
                    <a:pt x="283" y="0"/>
                  </a:lnTo>
                  <a:lnTo>
                    <a:pt x="1661" y="0"/>
                  </a:lnTo>
                  <a:lnTo>
                    <a:pt x="1736" y="10"/>
                  </a:lnTo>
                  <a:lnTo>
                    <a:pt x="1804" y="38"/>
                  </a:lnTo>
                  <a:lnTo>
                    <a:pt x="1861" y="82"/>
                  </a:lnTo>
                  <a:lnTo>
                    <a:pt x="1905" y="140"/>
                  </a:lnTo>
                  <a:lnTo>
                    <a:pt x="1934" y="207"/>
                  </a:lnTo>
                  <a:lnTo>
                    <a:pt x="1944" y="282"/>
                  </a:lnTo>
                  <a:lnTo>
                    <a:pt x="1944" y="1414"/>
                  </a:lnTo>
                  <a:lnTo>
                    <a:pt x="1934" y="1489"/>
                  </a:lnTo>
                  <a:lnTo>
                    <a:pt x="1905" y="1557"/>
                  </a:lnTo>
                  <a:lnTo>
                    <a:pt x="1861" y="1614"/>
                  </a:lnTo>
                  <a:lnTo>
                    <a:pt x="1804" y="1658"/>
                  </a:lnTo>
                  <a:lnTo>
                    <a:pt x="1736" y="1686"/>
                  </a:lnTo>
                  <a:lnTo>
                    <a:pt x="1661" y="1697"/>
                  </a:lnTo>
                  <a:lnTo>
                    <a:pt x="283" y="1697"/>
                  </a:lnTo>
                  <a:lnTo>
                    <a:pt x="208" y="1686"/>
                  </a:lnTo>
                  <a:lnTo>
                    <a:pt x="140" y="1658"/>
                  </a:lnTo>
                  <a:lnTo>
                    <a:pt x="83" y="1614"/>
                  </a:lnTo>
                  <a:lnTo>
                    <a:pt x="39" y="1557"/>
                  </a:lnTo>
                  <a:lnTo>
                    <a:pt x="10" y="1489"/>
                  </a:lnTo>
                  <a:lnTo>
                    <a:pt x="0" y="1414"/>
                  </a:lnTo>
                  <a:lnTo>
                    <a:pt x="0" y="28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3" name="Text Box 573"/>
            <p:cNvSpPr txBox="1">
              <a:spLocks noChangeArrowheads="1"/>
            </p:cNvSpPr>
            <p:nvPr/>
          </p:nvSpPr>
          <p:spPr bwMode="auto">
            <a:xfrm>
              <a:off x="6489" y="1995"/>
              <a:ext cx="1984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925" algn="ctr">
                <a:lnSpc>
                  <a:spcPts val="181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2026</a:t>
              </a: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6 126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grpSp>
        <p:nvGrpSpPr>
          <p:cNvPr id="34" name="Group 569"/>
          <p:cNvGrpSpPr>
            <a:grpSpLocks/>
          </p:cNvGrpSpPr>
          <p:nvPr/>
        </p:nvGrpSpPr>
        <p:grpSpPr bwMode="auto">
          <a:xfrm>
            <a:off x="5420223" y="1588962"/>
            <a:ext cx="1247111" cy="1560086"/>
            <a:chOff x="8532" y="1594"/>
            <a:chExt cx="2021" cy="2204"/>
          </a:xfrm>
        </p:grpSpPr>
        <p:sp>
          <p:nvSpPr>
            <p:cNvPr id="35" name="Freeform 571"/>
            <p:cNvSpPr>
              <a:spLocks/>
            </p:cNvSpPr>
            <p:nvPr/>
          </p:nvSpPr>
          <p:spPr bwMode="auto">
            <a:xfrm>
              <a:off x="8532" y="1861"/>
              <a:ext cx="1944" cy="1859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Text Box 570"/>
            <p:cNvSpPr txBox="1">
              <a:spLocks noChangeArrowheads="1"/>
            </p:cNvSpPr>
            <p:nvPr/>
          </p:nvSpPr>
          <p:spPr bwMode="auto">
            <a:xfrm>
              <a:off x="8569" y="1594"/>
              <a:ext cx="1984" cy="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2027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endParaRPr lang="ru-RU" sz="1600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6 358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62230" y="950391"/>
            <a:ext cx="5497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altLang="ru-RU" sz="1400" dirty="0" bmk="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 меняются расходы на культуру в расчете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одного жителя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 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22885" y="2756656"/>
            <a:ext cx="65366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51395"/>
              </p:ext>
            </p:extLst>
          </p:nvPr>
        </p:nvGraphicFramePr>
        <p:xfrm>
          <a:off x="76200" y="3697982"/>
          <a:ext cx="6682740" cy="5401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0666221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802663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928014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53287348"/>
                    </a:ext>
                  </a:extLst>
                </a:gridCol>
                <a:gridCol w="874501">
                  <a:extLst>
                    <a:ext uri="{9D8B030D-6E8A-4147-A177-3AD203B41FA5}">
                      <a16:colId xmlns:a16="http://schemas.microsoft.com/office/drawing/2014/main" val="1171927273"/>
                    </a:ext>
                  </a:extLst>
                </a:gridCol>
                <a:gridCol w="779039">
                  <a:extLst>
                    <a:ext uri="{9D8B030D-6E8A-4147-A177-3AD203B41FA5}">
                      <a16:colId xmlns:a16="http://schemas.microsoft.com/office/drawing/2014/main" val="3381889233"/>
                    </a:ext>
                  </a:extLst>
                </a:gridCol>
              </a:tblGrid>
              <a:tr h="254026">
                <a:tc>
                  <a:txBody>
                    <a:bodyPr/>
                    <a:lstStyle/>
                    <a:p>
                      <a:pPr marL="617855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marR="11366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2022год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marR="10668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</a:t>
                      </a:r>
                      <a:r>
                        <a:rPr lang="ru-RU" sz="1050" spc="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marR="10668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</a:t>
                      </a:r>
                      <a:r>
                        <a:rPr lang="ru-RU" sz="1050" spc="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7950" marR="10795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7950" marR="16446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0387759"/>
                  </a:ext>
                </a:extLst>
              </a:tr>
              <a:tr h="650030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Охват дополнительным образованием в сфере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культуры детей от общего количества детей в возрасте от 5 до 18 лет,</a:t>
                      </a:r>
                      <a:r>
                        <a:rPr lang="ru-RU" sz="1050" spc="-4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2959709"/>
                  </a:ext>
                </a:extLst>
              </a:tr>
              <a:tr h="650030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Количество участников награжденных в </a:t>
                      </a:r>
                      <a:br>
                        <a:rPr lang="ru-RU" sz="1050" spc="10" dirty="0">
                          <a:effectLst/>
                        </a:rPr>
                      </a:br>
                      <a:r>
                        <a:rPr lang="ru-RU" sz="1050" spc="10" dirty="0">
                          <a:effectLst/>
                        </a:rPr>
                        <a:t>международных, всероссийских, межрегиональных и областных фестивалях и конкурсах, 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1267817"/>
                  </a:ext>
                </a:extLst>
              </a:tr>
              <a:tr h="484098">
                <a:tc>
                  <a:txBody>
                    <a:bodyPr/>
                    <a:lstStyle/>
                    <a:p>
                      <a:pPr marL="8890">
                        <a:lnSpc>
                          <a:spcPts val="1085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1050" spc="-55" dirty="0">
                          <a:effectLst/>
                        </a:rPr>
                        <a:t>Фактическая обеспеченность учреждениями культуры в </a:t>
                      </a:r>
                      <a:br>
                        <a:rPr lang="ru-RU" sz="1050" spc="-55" dirty="0">
                          <a:effectLst/>
                        </a:rPr>
                      </a:br>
                      <a:r>
                        <a:rPr lang="ru-RU" sz="1050" spc="-55" dirty="0">
                          <a:effectLst/>
                        </a:rPr>
                        <a:t>городском округе музеями, ед.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6607660"/>
                  </a:ext>
                </a:extLst>
              </a:tr>
              <a:tr h="276329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посетителей музеев,</a:t>
                      </a:r>
                      <a:r>
                        <a:rPr lang="ru-RU" sz="1050" spc="-6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95920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97945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98154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98876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99101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9105893"/>
                  </a:ext>
                </a:extLst>
              </a:tr>
              <a:tr h="315804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spc="5" dirty="0">
                          <a:effectLst/>
                        </a:rPr>
                        <a:t>Количество предметов музейного фонда,</a:t>
                      </a:r>
                      <a:r>
                        <a:rPr lang="ru-RU" sz="1050" spc="-60" dirty="0">
                          <a:effectLst/>
                        </a:rPr>
                        <a:t> единиц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27832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743118"/>
                  </a:ext>
                </a:extLst>
              </a:tr>
              <a:tr h="434231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Фактическая обеспеченность учреждениями культуры в городском округе библиотеками, ед.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marR="112395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0424199"/>
                  </a:ext>
                </a:extLst>
              </a:tr>
              <a:tr h="331594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пользователей библиотек,</a:t>
                      </a:r>
                      <a:r>
                        <a:rPr lang="ru-RU" sz="1050" spc="-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22689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22182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20700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20700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20700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689824"/>
                  </a:ext>
                </a:extLst>
              </a:tr>
              <a:tr h="650030">
                <a:tc>
                  <a:txBody>
                    <a:bodyPr/>
                    <a:lstStyle/>
                    <a:p>
                      <a:pPr marL="8890" marR="77470">
                        <a:lnSpc>
                          <a:spcPct val="98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Фактическая обеспеченность учреждениями культуры в городском округе клубами и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учреждениями клубного типа, ед.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5800070"/>
                  </a:ext>
                </a:extLst>
              </a:tr>
              <a:tr h="388243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участников клубных формирований,</a:t>
                      </a:r>
                      <a:r>
                        <a:rPr lang="ru-RU" sz="1050" spc="-4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277</a:t>
                      </a: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r>
                        <a:rPr lang="ru-RU" sz="1050">
                          <a:effectLst/>
                        </a:rPr>
                        <a:t>75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2775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2775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2775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175267"/>
                  </a:ext>
                </a:extLst>
              </a:tr>
              <a:tr h="388243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культурно-массовых мероприятий, единиц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5805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5810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5815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5820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5820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315743"/>
                  </a:ext>
                </a:extLst>
              </a:tr>
              <a:tr h="578974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Увеличение количества творческих коллективов, имеющие звание «Народный самодеятельный </a:t>
                      </a:r>
                      <a:r>
                        <a:rPr lang="ru-RU" sz="1050" dirty="0" err="1">
                          <a:effectLst/>
                        </a:rPr>
                        <a:t>коллектив,ед</a:t>
                      </a:r>
                      <a:r>
                        <a:rPr lang="ru-RU" sz="1050" dirty="0">
                          <a:effectLst/>
                        </a:rPr>
                        <a:t>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marR="113665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872788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5F5A28-9A39-C2AA-3DE4-98AB46E590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084542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Семеновский» на 2018-2026 годы</a:t>
            </a:r>
          </a:p>
        </p:txBody>
      </p:sp>
      <p:grpSp>
        <p:nvGrpSpPr>
          <p:cNvPr id="6" name="Group 558"/>
          <p:cNvGrpSpPr>
            <a:grpSpLocks/>
          </p:cNvGrpSpPr>
          <p:nvPr/>
        </p:nvGrpSpPr>
        <p:grpSpPr bwMode="auto">
          <a:xfrm>
            <a:off x="3453213" y="4327098"/>
            <a:ext cx="3016885" cy="1045375"/>
            <a:chOff x="5466" y="-217"/>
            <a:chExt cx="4751" cy="2761"/>
          </a:xfrm>
          <a:solidFill>
            <a:schemeClr val="tx2"/>
          </a:solidFill>
        </p:grpSpPr>
        <p:sp>
          <p:nvSpPr>
            <p:cNvPr id="8" name="Freeform 564"/>
            <p:cNvSpPr>
              <a:spLocks/>
            </p:cNvSpPr>
            <p:nvPr/>
          </p:nvSpPr>
          <p:spPr bwMode="auto">
            <a:xfrm>
              <a:off x="7410" y="-217"/>
              <a:ext cx="864" cy="255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Freeform 560"/>
            <p:cNvSpPr>
              <a:spLocks/>
            </p:cNvSpPr>
            <p:nvPr/>
          </p:nvSpPr>
          <p:spPr bwMode="auto">
            <a:xfrm>
              <a:off x="9094" y="-115"/>
              <a:ext cx="864" cy="2439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1" name="Line 559"/>
            <p:cNvCxnSpPr>
              <a:cxnSpLocks noChangeShapeType="1"/>
            </p:cNvCxnSpPr>
            <p:nvPr/>
          </p:nvCxnSpPr>
          <p:spPr bwMode="auto">
            <a:xfrm>
              <a:off x="5466" y="2544"/>
              <a:ext cx="4751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2" name="Freeform 560"/>
          <p:cNvSpPr>
            <a:spLocks/>
          </p:cNvSpPr>
          <p:nvPr/>
        </p:nvSpPr>
        <p:spPr bwMode="auto">
          <a:xfrm>
            <a:off x="3631966" y="4292420"/>
            <a:ext cx="548640" cy="1057804"/>
          </a:xfrm>
          <a:custGeom>
            <a:avLst/>
            <a:gdLst>
              <a:gd name="T0" fmla="+- 0 9839 9119"/>
              <a:gd name="T1" fmla="*/ T0 w 864"/>
              <a:gd name="T2" fmla="+- 0 956 956"/>
              <a:gd name="T3" fmla="*/ 956 h 2306"/>
              <a:gd name="T4" fmla="+- 0 9263 9119"/>
              <a:gd name="T5" fmla="*/ T4 w 864"/>
              <a:gd name="T6" fmla="+- 0 956 956"/>
              <a:gd name="T7" fmla="*/ 956 h 2306"/>
              <a:gd name="T8" fmla="+- 0 9207 9119"/>
              <a:gd name="T9" fmla="*/ T8 w 864"/>
              <a:gd name="T10" fmla="+- 0 968 956"/>
              <a:gd name="T11" fmla="*/ 968 h 2306"/>
              <a:gd name="T12" fmla="+- 0 9162 9119"/>
              <a:gd name="T13" fmla="*/ T12 w 864"/>
              <a:gd name="T14" fmla="+- 0 999 956"/>
              <a:gd name="T15" fmla="*/ 999 h 2306"/>
              <a:gd name="T16" fmla="+- 0 9131 9119"/>
              <a:gd name="T17" fmla="*/ T16 w 864"/>
              <a:gd name="T18" fmla="+- 0 1044 956"/>
              <a:gd name="T19" fmla="*/ 1044 h 2306"/>
              <a:gd name="T20" fmla="+- 0 9119 9119"/>
              <a:gd name="T21" fmla="*/ T20 w 864"/>
              <a:gd name="T22" fmla="+- 0 1100 956"/>
              <a:gd name="T23" fmla="*/ 1100 h 2306"/>
              <a:gd name="T24" fmla="+- 0 9119 9119"/>
              <a:gd name="T25" fmla="*/ T24 w 864"/>
              <a:gd name="T26" fmla="+- 0 3118 956"/>
              <a:gd name="T27" fmla="*/ 3118 h 2306"/>
              <a:gd name="T28" fmla="+- 0 9131 9119"/>
              <a:gd name="T29" fmla="*/ T28 w 864"/>
              <a:gd name="T30" fmla="+- 0 3174 956"/>
              <a:gd name="T31" fmla="*/ 3174 h 2306"/>
              <a:gd name="T32" fmla="+- 0 9162 9119"/>
              <a:gd name="T33" fmla="*/ T32 w 864"/>
              <a:gd name="T34" fmla="+- 0 3220 956"/>
              <a:gd name="T35" fmla="*/ 3220 h 2306"/>
              <a:gd name="T36" fmla="+- 0 9207 9119"/>
              <a:gd name="T37" fmla="*/ T36 w 864"/>
              <a:gd name="T38" fmla="+- 0 3251 956"/>
              <a:gd name="T39" fmla="*/ 3251 h 2306"/>
              <a:gd name="T40" fmla="+- 0 9263 9119"/>
              <a:gd name="T41" fmla="*/ T40 w 864"/>
              <a:gd name="T42" fmla="+- 0 3262 956"/>
              <a:gd name="T43" fmla="*/ 3262 h 2306"/>
              <a:gd name="T44" fmla="+- 0 9839 9119"/>
              <a:gd name="T45" fmla="*/ T44 w 864"/>
              <a:gd name="T46" fmla="+- 0 3262 956"/>
              <a:gd name="T47" fmla="*/ 3262 h 2306"/>
              <a:gd name="T48" fmla="+- 0 9895 9119"/>
              <a:gd name="T49" fmla="*/ T48 w 864"/>
              <a:gd name="T50" fmla="+- 0 3251 956"/>
              <a:gd name="T51" fmla="*/ 3251 h 2306"/>
              <a:gd name="T52" fmla="+- 0 9941 9119"/>
              <a:gd name="T53" fmla="*/ T52 w 864"/>
              <a:gd name="T54" fmla="+- 0 3220 956"/>
              <a:gd name="T55" fmla="*/ 3220 h 2306"/>
              <a:gd name="T56" fmla="+- 0 9972 9119"/>
              <a:gd name="T57" fmla="*/ T56 w 864"/>
              <a:gd name="T58" fmla="+- 0 3174 956"/>
              <a:gd name="T59" fmla="*/ 3174 h 2306"/>
              <a:gd name="T60" fmla="+- 0 9983 9119"/>
              <a:gd name="T61" fmla="*/ T60 w 864"/>
              <a:gd name="T62" fmla="+- 0 3118 956"/>
              <a:gd name="T63" fmla="*/ 3118 h 2306"/>
              <a:gd name="T64" fmla="+- 0 9983 9119"/>
              <a:gd name="T65" fmla="*/ T64 w 864"/>
              <a:gd name="T66" fmla="+- 0 1100 956"/>
              <a:gd name="T67" fmla="*/ 1100 h 2306"/>
              <a:gd name="T68" fmla="+- 0 9972 9119"/>
              <a:gd name="T69" fmla="*/ T68 w 864"/>
              <a:gd name="T70" fmla="+- 0 1044 956"/>
              <a:gd name="T71" fmla="*/ 1044 h 2306"/>
              <a:gd name="T72" fmla="+- 0 9941 9119"/>
              <a:gd name="T73" fmla="*/ T72 w 864"/>
              <a:gd name="T74" fmla="+- 0 999 956"/>
              <a:gd name="T75" fmla="*/ 999 h 2306"/>
              <a:gd name="T76" fmla="+- 0 9895 9119"/>
              <a:gd name="T77" fmla="*/ T76 w 864"/>
              <a:gd name="T78" fmla="+- 0 968 956"/>
              <a:gd name="T79" fmla="*/ 968 h 2306"/>
              <a:gd name="T80" fmla="+- 0 9839 9119"/>
              <a:gd name="T81" fmla="*/ T80 w 864"/>
              <a:gd name="T82" fmla="+- 0 956 956"/>
              <a:gd name="T83" fmla="*/ 956 h 230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864" h="2306">
                <a:moveTo>
                  <a:pt x="720" y="0"/>
                </a:moveTo>
                <a:lnTo>
                  <a:pt x="144" y="0"/>
                </a:lnTo>
                <a:lnTo>
                  <a:pt x="88" y="12"/>
                </a:lnTo>
                <a:lnTo>
                  <a:pt x="43" y="43"/>
                </a:lnTo>
                <a:lnTo>
                  <a:pt x="12" y="88"/>
                </a:lnTo>
                <a:lnTo>
                  <a:pt x="0" y="144"/>
                </a:lnTo>
                <a:lnTo>
                  <a:pt x="0" y="2162"/>
                </a:lnTo>
                <a:lnTo>
                  <a:pt x="12" y="2218"/>
                </a:lnTo>
                <a:lnTo>
                  <a:pt x="43" y="2264"/>
                </a:lnTo>
                <a:lnTo>
                  <a:pt x="88" y="2295"/>
                </a:lnTo>
                <a:lnTo>
                  <a:pt x="144" y="2306"/>
                </a:lnTo>
                <a:lnTo>
                  <a:pt x="720" y="2306"/>
                </a:lnTo>
                <a:lnTo>
                  <a:pt x="776" y="2295"/>
                </a:lnTo>
                <a:lnTo>
                  <a:pt x="822" y="2264"/>
                </a:lnTo>
                <a:lnTo>
                  <a:pt x="853" y="2218"/>
                </a:lnTo>
                <a:lnTo>
                  <a:pt x="864" y="2162"/>
                </a:lnTo>
                <a:lnTo>
                  <a:pt x="864" y="144"/>
                </a:lnTo>
                <a:lnTo>
                  <a:pt x="853" y="88"/>
                </a:lnTo>
                <a:lnTo>
                  <a:pt x="822" y="43"/>
                </a:lnTo>
                <a:lnTo>
                  <a:pt x="776" y="12"/>
                </a:lnTo>
                <a:lnTo>
                  <a:pt x="72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1230" y="3980838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</a:rPr>
              <a:t>135,3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38303" y="3988827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142,5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2676" y="3990325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139,8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27297" y="5295613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4369" y="5295613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43657" y="5299758"/>
            <a:ext cx="201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568960"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24200" y="1121585"/>
            <a:ext cx="3980307" cy="293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180340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0510" marR="35814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администрации городского округа Семеновский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 области от 24.11.2017 г.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 3020 "Об утверждении муниципальной программы "Развитие физической культуры, спорта и молодежной политики и патриотического воспитания молодежи в городском округе Семеновский на 2018-2026 годы".</a:t>
            </a:r>
          </a:p>
          <a:p>
            <a:pPr marL="270510" marR="358140">
              <a:lnSpc>
                <a:spcPts val="1325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</a:t>
            </a: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spc="-1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376555">
              <a:lnSpc>
                <a:spcPct val="98000"/>
              </a:lnSpc>
              <a:spcAft>
                <a:spcPts val="0"/>
              </a:spcAft>
            </a:pPr>
            <a:r>
              <a:rPr lang="ru-RU" sz="1400" spc="-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по спорту и молодежной </a:t>
            </a:r>
            <a:r>
              <a:rPr lang="ru-RU" sz="1400" spc="-100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политике администрации городского округа Семеновский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98818" y="1095349"/>
            <a:ext cx="3357842" cy="243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 программы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Создание условий, обеспечивающих возможность гражданам систематически заниматься физической культурой и спортом; для подготовки спортсменов к участию в соревнованиях на областной, всероссийской и международной спортивных аренах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 действия программы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5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2018-2026 годы</a:t>
            </a:r>
            <a:endParaRPr kumimoji="0" lang="ru-RU" altLang="ru-RU" sz="125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86979"/>
              </p:ext>
            </p:extLst>
          </p:nvPr>
        </p:nvGraphicFramePr>
        <p:xfrm>
          <a:off x="62230" y="5596835"/>
          <a:ext cx="6661496" cy="34973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8570">
                  <a:extLst>
                    <a:ext uri="{9D8B030D-6E8A-4147-A177-3AD203B41FA5}">
                      <a16:colId xmlns:a16="http://schemas.microsoft.com/office/drawing/2014/main" val="552745411"/>
                    </a:ext>
                  </a:extLst>
                </a:gridCol>
                <a:gridCol w="696023">
                  <a:extLst>
                    <a:ext uri="{9D8B030D-6E8A-4147-A177-3AD203B41FA5}">
                      <a16:colId xmlns:a16="http://schemas.microsoft.com/office/drawing/2014/main" val="572769353"/>
                    </a:ext>
                  </a:extLst>
                </a:gridCol>
                <a:gridCol w="707559">
                  <a:extLst>
                    <a:ext uri="{9D8B030D-6E8A-4147-A177-3AD203B41FA5}">
                      <a16:colId xmlns:a16="http://schemas.microsoft.com/office/drawing/2014/main" val="2970629860"/>
                    </a:ext>
                  </a:extLst>
                </a:gridCol>
                <a:gridCol w="636583">
                  <a:extLst>
                    <a:ext uri="{9D8B030D-6E8A-4147-A177-3AD203B41FA5}">
                      <a16:colId xmlns:a16="http://schemas.microsoft.com/office/drawing/2014/main" val="3342710732"/>
                    </a:ext>
                  </a:extLst>
                </a:gridCol>
                <a:gridCol w="740635">
                  <a:extLst>
                    <a:ext uri="{9D8B030D-6E8A-4147-A177-3AD203B41FA5}">
                      <a16:colId xmlns:a16="http://schemas.microsoft.com/office/drawing/2014/main" val="2934307409"/>
                    </a:ext>
                  </a:extLst>
                </a:gridCol>
                <a:gridCol w="662450">
                  <a:extLst>
                    <a:ext uri="{9D8B030D-6E8A-4147-A177-3AD203B41FA5}">
                      <a16:colId xmlns:a16="http://schemas.microsoft.com/office/drawing/2014/main" val="490194339"/>
                    </a:ext>
                  </a:extLst>
                </a:gridCol>
                <a:gridCol w="689676">
                  <a:extLst>
                    <a:ext uri="{9D8B030D-6E8A-4147-A177-3AD203B41FA5}">
                      <a16:colId xmlns:a16="http://schemas.microsoft.com/office/drawing/2014/main" val="2336732583"/>
                    </a:ext>
                  </a:extLst>
                </a:gridCol>
              </a:tblGrid>
              <a:tr h="608357"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2023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36525" indent="3175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%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2024 году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097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2027</a:t>
                      </a:r>
                      <a:r>
                        <a:rPr lang="ru-RU" sz="1100" baseline="0" dirty="0">
                          <a:effectLst/>
                        </a:rPr>
                        <a:t> </a:t>
                      </a:r>
                      <a:br>
                        <a:rPr lang="ru-RU" sz="1100" baseline="0" dirty="0">
                          <a:effectLst/>
                        </a:rPr>
                      </a:br>
                      <a:r>
                        <a:rPr lang="ru-RU" sz="1100" baseline="0" dirty="0">
                          <a:effectLst/>
                        </a:rPr>
                        <a:t>  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7907659"/>
                  </a:ext>
                </a:extLst>
              </a:tr>
              <a:tr h="829578">
                <a:tc>
                  <a:txBody>
                    <a:bodyPr/>
                    <a:lstStyle/>
                    <a:p>
                      <a:pPr marL="8255" marR="8191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</a:t>
                      </a:r>
                      <a:r>
                        <a:rPr lang="ru-RU" sz="1200" spc="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физической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культуры, спорта и молодежной политики и патриотического воспитания молодежи в г.о.Семеновский,</a:t>
                      </a:r>
                      <a:r>
                        <a:rPr lang="ru-RU" sz="1200" spc="-5" dirty="0">
                          <a:effectLst/>
                        </a:rPr>
                        <a:t> в том числе</a:t>
                      </a:r>
                      <a:r>
                        <a:rPr lang="ru-RU" sz="1200" spc="-220" dirty="0">
                          <a:effectLst/>
                        </a:rPr>
                        <a:t>         </a:t>
                      </a:r>
                      <a:r>
                        <a:rPr lang="ru-RU" sz="1200" dirty="0">
                          <a:effectLst/>
                        </a:rPr>
                        <a:t>подпрограммы: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108,5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127,8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135,3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105,9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142,5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139,8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876614"/>
                  </a:ext>
                </a:extLst>
              </a:tr>
              <a:tr h="331831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Развитие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физической</a:t>
                      </a:r>
                      <a:r>
                        <a:rPr lang="ru-RU" sz="1200" spc="-10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культуры</a:t>
                      </a:r>
                      <a:r>
                        <a:rPr lang="ru-RU" sz="1200" spc="-10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и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массового</a:t>
                      </a:r>
                      <a:r>
                        <a:rPr lang="ru-RU" sz="1200" spc="-7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спорта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46,9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53,3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50,2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94,2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5195673"/>
                  </a:ext>
                </a:extLst>
              </a:tr>
              <a:tr h="487723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Развитие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спорта</a:t>
                      </a:r>
                      <a:r>
                        <a:rPr lang="ru-RU" sz="1200" spc="-7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высших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достижений</a:t>
                      </a:r>
                      <a:r>
                        <a:rPr lang="ru-RU" sz="1200" spc="-10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и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системы</a:t>
                      </a:r>
                      <a:r>
                        <a:rPr lang="ru-RU" sz="1200" spc="-26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подготовки</a:t>
                      </a:r>
                      <a:r>
                        <a:rPr lang="ru-RU" sz="1200" spc="-7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спортивного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резерва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25,7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32,3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108,1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1827754"/>
                  </a:ext>
                </a:extLst>
              </a:tr>
              <a:tr h="178763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Развитие молодежной политики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6618620"/>
                  </a:ext>
                </a:extLst>
              </a:tr>
              <a:tr h="36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«Патриотическое воспитание молодежи»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506531"/>
                  </a:ext>
                </a:extLst>
              </a:tr>
              <a:tr h="405161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Обеспечение</a:t>
                      </a:r>
                      <a:r>
                        <a:rPr lang="ru-RU" sz="1200" spc="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реализации</a:t>
                      </a:r>
                      <a:r>
                        <a:rPr lang="ru-RU" sz="1200" spc="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муниципальной</a:t>
                      </a:r>
                      <a:r>
                        <a:rPr lang="ru-RU" sz="1200" spc="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35,5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49,8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119,1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298317"/>
                  </a:ext>
                </a:extLst>
              </a:tr>
            </a:tbl>
          </a:graphicData>
        </a:graphic>
      </p:graphicFrame>
      <p:sp>
        <p:nvSpPr>
          <p:cNvPr id="7" name="Text Box 567">
            <a:extLst>
              <a:ext uri="{FF2B5EF4-FFF2-40B4-BE49-F238E27FC236}">
                <a16:creationId xmlns:a16="http://schemas.microsoft.com/office/drawing/2014/main" id="{A0C4E5FC-5F30-5C1B-400F-97FABA33D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70" y="4089844"/>
            <a:ext cx="2181803" cy="20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1445" algn="ctr">
              <a:spcBef>
                <a:spcPts val="3365"/>
              </a:spcBef>
              <a:spcAft>
                <a:spcPts val="0"/>
              </a:spcAft>
            </a:pPr>
            <a:r>
              <a:rPr lang="ru-RU" sz="3300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135,3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-8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300" b="1" spc="135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300" b="1" spc="13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</a:t>
            </a:r>
            <a:r>
              <a:rPr lang="ru-RU" sz="1300" b="1" spc="-42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100" b="1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b="1" spc="-7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r>
              <a:rPr lang="ru-RU" sz="1300" b="1" spc="-7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1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30106A-501E-7E8B-4867-DC27F4ECAB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48</a:t>
            </a:fld>
            <a:endParaRPr lang="ru-RU" spc="-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27DC-0E93-4541-1A2A-7D240199EAAF}"/>
              </a:ext>
            </a:extLst>
          </p:cNvPr>
          <p:cNvSpPr txBox="1"/>
          <p:nvPr/>
        </p:nvSpPr>
        <p:spPr>
          <a:xfrm>
            <a:off x="-252806" y="3452938"/>
            <a:ext cx="4105985" cy="63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marR="376555">
              <a:lnSpc>
                <a:spcPct val="98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</a:t>
            </a:r>
            <a:r>
              <a:rPr lang="ru-RU" sz="1400" b="1" spc="19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группа</a:t>
            </a:r>
            <a:r>
              <a:rPr lang="ru-RU" sz="1400" b="1" spc="1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0510">
              <a:lnSpc>
                <a:spcPts val="1335"/>
              </a:lnSpc>
              <a:spcAft>
                <a:spcPts val="0"/>
              </a:spcAft>
            </a:pPr>
            <a:r>
              <a:rPr lang="ru-RU" sz="14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</a:t>
            </a:r>
            <a:r>
              <a:rPr lang="ru-RU" sz="1400" spc="-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жители</a:t>
            </a:r>
            <a:r>
              <a:rPr lang="ru-RU" sz="1400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городского округа </a:t>
            </a:r>
          </a:p>
          <a:p>
            <a:pPr marL="270510">
              <a:lnSpc>
                <a:spcPts val="1335"/>
              </a:lnSpc>
              <a:spcAft>
                <a:spcPts val="0"/>
              </a:spcAft>
            </a:pPr>
            <a:r>
              <a:rPr lang="ru-RU" sz="1400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79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Семеновский» на 2018-2026 годы</a:t>
            </a:r>
          </a:p>
        </p:txBody>
      </p:sp>
      <p:sp>
        <p:nvSpPr>
          <p:cNvPr id="4" name="Freeform 557"/>
          <p:cNvSpPr>
            <a:spLocks/>
          </p:cNvSpPr>
          <p:nvPr/>
        </p:nvSpPr>
        <p:spPr bwMode="auto">
          <a:xfrm>
            <a:off x="221998" y="2438400"/>
            <a:ext cx="1142355" cy="1512007"/>
          </a:xfrm>
          <a:custGeom>
            <a:avLst/>
            <a:gdLst>
              <a:gd name="T0" fmla="+- 0 216 216"/>
              <a:gd name="T1" fmla="*/ T0 w 1944"/>
              <a:gd name="T2" fmla="+- 0 555 231"/>
              <a:gd name="T3" fmla="*/ 555 h 3298"/>
              <a:gd name="T4" fmla="+- 0 225 216"/>
              <a:gd name="T5" fmla="*/ T4 w 1944"/>
              <a:gd name="T6" fmla="+- 0 481 231"/>
              <a:gd name="T7" fmla="*/ 481 h 3298"/>
              <a:gd name="T8" fmla="+- 0 249 216"/>
              <a:gd name="T9" fmla="*/ T8 w 1944"/>
              <a:gd name="T10" fmla="+- 0 412 231"/>
              <a:gd name="T11" fmla="*/ 412 h 3298"/>
              <a:gd name="T12" fmla="+- 0 287 216"/>
              <a:gd name="T13" fmla="*/ T12 w 1944"/>
              <a:gd name="T14" fmla="+- 0 352 231"/>
              <a:gd name="T15" fmla="*/ 352 h 3298"/>
              <a:gd name="T16" fmla="+- 0 337 216"/>
              <a:gd name="T17" fmla="*/ T16 w 1944"/>
              <a:gd name="T18" fmla="+- 0 302 231"/>
              <a:gd name="T19" fmla="*/ 302 h 3298"/>
              <a:gd name="T20" fmla="+- 0 398 216"/>
              <a:gd name="T21" fmla="*/ T20 w 1944"/>
              <a:gd name="T22" fmla="+- 0 264 231"/>
              <a:gd name="T23" fmla="*/ 264 h 3298"/>
              <a:gd name="T24" fmla="+- 0 466 216"/>
              <a:gd name="T25" fmla="*/ T24 w 1944"/>
              <a:gd name="T26" fmla="+- 0 239 231"/>
              <a:gd name="T27" fmla="*/ 239 h 3298"/>
              <a:gd name="T28" fmla="+- 0 540 216"/>
              <a:gd name="T29" fmla="*/ T28 w 1944"/>
              <a:gd name="T30" fmla="+- 0 231 231"/>
              <a:gd name="T31" fmla="*/ 231 h 3298"/>
              <a:gd name="T32" fmla="+- 0 1836 216"/>
              <a:gd name="T33" fmla="*/ T32 w 1944"/>
              <a:gd name="T34" fmla="+- 0 231 231"/>
              <a:gd name="T35" fmla="*/ 231 h 3298"/>
              <a:gd name="T36" fmla="+- 0 1910 216"/>
              <a:gd name="T37" fmla="*/ T36 w 1944"/>
              <a:gd name="T38" fmla="+- 0 239 231"/>
              <a:gd name="T39" fmla="*/ 239 h 3298"/>
              <a:gd name="T40" fmla="+- 0 1978 216"/>
              <a:gd name="T41" fmla="*/ T40 w 1944"/>
              <a:gd name="T42" fmla="+- 0 264 231"/>
              <a:gd name="T43" fmla="*/ 264 h 3298"/>
              <a:gd name="T44" fmla="+- 0 2038 216"/>
              <a:gd name="T45" fmla="*/ T44 w 1944"/>
              <a:gd name="T46" fmla="+- 0 302 231"/>
              <a:gd name="T47" fmla="*/ 302 h 3298"/>
              <a:gd name="T48" fmla="+- 0 2089 216"/>
              <a:gd name="T49" fmla="*/ T48 w 1944"/>
              <a:gd name="T50" fmla="+- 0 352 231"/>
              <a:gd name="T51" fmla="*/ 352 h 3298"/>
              <a:gd name="T52" fmla="+- 0 2127 216"/>
              <a:gd name="T53" fmla="*/ T52 w 1944"/>
              <a:gd name="T54" fmla="+- 0 412 231"/>
              <a:gd name="T55" fmla="*/ 412 h 3298"/>
              <a:gd name="T56" fmla="+- 0 2151 216"/>
              <a:gd name="T57" fmla="*/ T56 w 1944"/>
              <a:gd name="T58" fmla="+- 0 481 231"/>
              <a:gd name="T59" fmla="*/ 481 h 3298"/>
              <a:gd name="T60" fmla="+- 0 2160 216"/>
              <a:gd name="T61" fmla="*/ T60 w 1944"/>
              <a:gd name="T62" fmla="+- 0 555 231"/>
              <a:gd name="T63" fmla="*/ 555 h 3298"/>
              <a:gd name="T64" fmla="+- 0 2160 216"/>
              <a:gd name="T65" fmla="*/ T64 w 1944"/>
              <a:gd name="T66" fmla="+- 0 3205 231"/>
              <a:gd name="T67" fmla="*/ 3205 h 3298"/>
              <a:gd name="T68" fmla="+- 0 2151 216"/>
              <a:gd name="T69" fmla="*/ T68 w 1944"/>
              <a:gd name="T70" fmla="+- 0 3279 231"/>
              <a:gd name="T71" fmla="*/ 3279 h 3298"/>
              <a:gd name="T72" fmla="+- 0 2127 216"/>
              <a:gd name="T73" fmla="*/ T72 w 1944"/>
              <a:gd name="T74" fmla="+- 0 3347 231"/>
              <a:gd name="T75" fmla="*/ 3347 h 3298"/>
              <a:gd name="T76" fmla="+- 0 2089 216"/>
              <a:gd name="T77" fmla="*/ T76 w 1944"/>
              <a:gd name="T78" fmla="+- 0 3407 231"/>
              <a:gd name="T79" fmla="*/ 3407 h 3298"/>
              <a:gd name="T80" fmla="+- 0 2038 216"/>
              <a:gd name="T81" fmla="*/ T80 w 1944"/>
              <a:gd name="T82" fmla="+- 0 3457 231"/>
              <a:gd name="T83" fmla="*/ 3457 h 3298"/>
              <a:gd name="T84" fmla="+- 0 1978 216"/>
              <a:gd name="T85" fmla="*/ T84 w 1944"/>
              <a:gd name="T86" fmla="+- 0 3495 231"/>
              <a:gd name="T87" fmla="*/ 3495 h 3298"/>
              <a:gd name="T88" fmla="+- 0 1910 216"/>
              <a:gd name="T89" fmla="*/ T88 w 1944"/>
              <a:gd name="T90" fmla="+- 0 3520 231"/>
              <a:gd name="T91" fmla="*/ 3520 h 3298"/>
              <a:gd name="T92" fmla="+- 0 1836 216"/>
              <a:gd name="T93" fmla="*/ T92 w 1944"/>
              <a:gd name="T94" fmla="+- 0 3528 231"/>
              <a:gd name="T95" fmla="*/ 3528 h 3298"/>
              <a:gd name="T96" fmla="+- 0 540 216"/>
              <a:gd name="T97" fmla="*/ T96 w 1944"/>
              <a:gd name="T98" fmla="+- 0 3528 231"/>
              <a:gd name="T99" fmla="*/ 3528 h 3298"/>
              <a:gd name="T100" fmla="+- 0 466 216"/>
              <a:gd name="T101" fmla="*/ T100 w 1944"/>
              <a:gd name="T102" fmla="+- 0 3520 231"/>
              <a:gd name="T103" fmla="*/ 3520 h 3298"/>
              <a:gd name="T104" fmla="+- 0 398 216"/>
              <a:gd name="T105" fmla="*/ T104 w 1944"/>
              <a:gd name="T106" fmla="+- 0 3495 231"/>
              <a:gd name="T107" fmla="*/ 3495 h 3298"/>
              <a:gd name="T108" fmla="+- 0 337 216"/>
              <a:gd name="T109" fmla="*/ T108 w 1944"/>
              <a:gd name="T110" fmla="+- 0 3457 231"/>
              <a:gd name="T111" fmla="*/ 3457 h 3298"/>
              <a:gd name="T112" fmla="+- 0 287 216"/>
              <a:gd name="T113" fmla="*/ T112 w 1944"/>
              <a:gd name="T114" fmla="+- 0 3407 231"/>
              <a:gd name="T115" fmla="*/ 3407 h 3298"/>
              <a:gd name="T116" fmla="+- 0 249 216"/>
              <a:gd name="T117" fmla="*/ T116 w 1944"/>
              <a:gd name="T118" fmla="+- 0 3347 231"/>
              <a:gd name="T119" fmla="*/ 3347 h 3298"/>
              <a:gd name="T120" fmla="+- 0 225 216"/>
              <a:gd name="T121" fmla="*/ T120 w 1944"/>
              <a:gd name="T122" fmla="+- 0 3279 231"/>
              <a:gd name="T123" fmla="*/ 3279 h 3298"/>
              <a:gd name="T124" fmla="+- 0 216 216"/>
              <a:gd name="T125" fmla="*/ T124 w 1944"/>
              <a:gd name="T126" fmla="+- 0 3205 231"/>
              <a:gd name="T127" fmla="*/ 3205 h 3298"/>
              <a:gd name="T128" fmla="+- 0 216 216"/>
              <a:gd name="T129" fmla="*/ T128 w 1944"/>
              <a:gd name="T130" fmla="+- 0 555 231"/>
              <a:gd name="T131" fmla="*/ 555 h 32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3298">
                <a:moveTo>
                  <a:pt x="0" y="324"/>
                </a:moveTo>
                <a:lnTo>
                  <a:pt x="9" y="250"/>
                </a:lnTo>
                <a:lnTo>
                  <a:pt x="33" y="181"/>
                </a:lnTo>
                <a:lnTo>
                  <a:pt x="71" y="121"/>
                </a:lnTo>
                <a:lnTo>
                  <a:pt x="121" y="71"/>
                </a:lnTo>
                <a:lnTo>
                  <a:pt x="182" y="33"/>
                </a:lnTo>
                <a:lnTo>
                  <a:pt x="250" y="8"/>
                </a:lnTo>
                <a:lnTo>
                  <a:pt x="324" y="0"/>
                </a:lnTo>
                <a:lnTo>
                  <a:pt x="1620" y="0"/>
                </a:lnTo>
                <a:lnTo>
                  <a:pt x="1694" y="8"/>
                </a:lnTo>
                <a:lnTo>
                  <a:pt x="1762" y="33"/>
                </a:lnTo>
                <a:lnTo>
                  <a:pt x="1822" y="71"/>
                </a:lnTo>
                <a:lnTo>
                  <a:pt x="1873" y="121"/>
                </a:lnTo>
                <a:lnTo>
                  <a:pt x="1911" y="181"/>
                </a:lnTo>
                <a:lnTo>
                  <a:pt x="1935" y="250"/>
                </a:lnTo>
                <a:lnTo>
                  <a:pt x="1944" y="324"/>
                </a:lnTo>
                <a:lnTo>
                  <a:pt x="1944" y="2974"/>
                </a:lnTo>
                <a:lnTo>
                  <a:pt x="1935" y="3048"/>
                </a:lnTo>
                <a:lnTo>
                  <a:pt x="1911" y="3116"/>
                </a:lnTo>
                <a:lnTo>
                  <a:pt x="1873" y="3176"/>
                </a:lnTo>
                <a:lnTo>
                  <a:pt x="1822" y="3226"/>
                </a:lnTo>
                <a:lnTo>
                  <a:pt x="1762" y="3264"/>
                </a:lnTo>
                <a:lnTo>
                  <a:pt x="1694" y="3289"/>
                </a:lnTo>
                <a:lnTo>
                  <a:pt x="1620" y="3297"/>
                </a:lnTo>
                <a:lnTo>
                  <a:pt x="324" y="3297"/>
                </a:lnTo>
                <a:lnTo>
                  <a:pt x="250" y="3289"/>
                </a:lnTo>
                <a:lnTo>
                  <a:pt x="182" y="3264"/>
                </a:lnTo>
                <a:lnTo>
                  <a:pt x="121" y="3226"/>
                </a:lnTo>
                <a:lnTo>
                  <a:pt x="71" y="3176"/>
                </a:lnTo>
                <a:lnTo>
                  <a:pt x="33" y="3116"/>
                </a:lnTo>
                <a:lnTo>
                  <a:pt x="9" y="3048"/>
                </a:lnTo>
                <a:lnTo>
                  <a:pt x="0" y="2974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Freeform 554"/>
          <p:cNvSpPr>
            <a:spLocks/>
          </p:cNvSpPr>
          <p:nvPr/>
        </p:nvSpPr>
        <p:spPr bwMode="auto">
          <a:xfrm>
            <a:off x="1506878" y="2187647"/>
            <a:ext cx="1204077" cy="1750060"/>
          </a:xfrm>
          <a:custGeom>
            <a:avLst/>
            <a:gdLst>
              <a:gd name="T0" fmla="+- 0 2349 2349"/>
              <a:gd name="T1" fmla="*/ T0 w 1944"/>
              <a:gd name="T2" fmla="+- 0 1091 767"/>
              <a:gd name="T3" fmla="*/ 1091 h 2756"/>
              <a:gd name="T4" fmla="+- 0 2358 2349"/>
              <a:gd name="T5" fmla="*/ T4 w 1944"/>
              <a:gd name="T6" fmla="+- 0 1016 767"/>
              <a:gd name="T7" fmla="*/ 1016 h 2756"/>
              <a:gd name="T8" fmla="+- 0 2382 2349"/>
              <a:gd name="T9" fmla="*/ T8 w 1944"/>
              <a:gd name="T10" fmla="+- 0 948 767"/>
              <a:gd name="T11" fmla="*/ 948 h 2756"/>
              <a:gd name="T12" fmla="+- 0 2420 2349"/>
              <a:gd name="T13" fmla="*/ T12 w 1944"/>
              <a:gd name="T14" fmla="+- 0 888 767"/>
              <a:gd name="T15" fmla="*/ 888 h 2756"/>
              <a:gd name="T16" fmla="+- 0 2470 2349"/>
              <a:gd name="T17" fmla="*/ T16 w 1944"/>
              <a:gd name="T18" fmla="+- 0 838 767"/>
              <a:gd name="T19" fmla="*/ 838 h 2756"/>
              <a:gd name="T20" fmla="+- 0 2530 2349"/>
              <a:gd name="T21" fmla="*/ T20 w 1944"/>
              <a:gd name="T22" fmla="+- 0 800 767"/>
              <a:gd name="T23" fmla="*/ 800 h 2756"/>
              <a:gd name="T24" fmla="+- 0 2599 2349"/>
              <a:gd name="T25" fmla="*/ T24 w 1944"/>
              <a:gd name="T26" fmla="+- 0 775 767"/>
              <a:gd name="T27" fmla="*/ 775 h 2756"/>
              <a:gd name="T28" fmla="+- 0 2673 2349"/>
              <a:gd name="T29" fmla="*/ T28 w 1944"/>
              <a:gd name="T30" fmla="+- 0 767 767"/>
              <a:gd name="T31" fmla="*/ 767 h 2756"/>
              <a:gd name="T32" fmla="+- 0 3969 2349"/>
              <a:gd name="T33" fmla="*/ T32 w 1944"/>
              <a:gd name="T34" fmla="+- 0 767 767"/>
              <a:gd name="T35" fmla="*/ 767 h 2756"/>
              <a:gd name="T36" fmla="+- 0 4043 2349"/>
              <a:gd name="T37" fmla="*/ T36 w 1944"/>
              <a:gd name="T38" fmla="+- 0 775 767"/>
              <a:gd name="T39" fmla="*/ 775 h 2756"/>
              <a:gd name="T40" fmla="+- 0 4111 2349"/>
              <a:gd name="T41" fmla="*/ T40 w 1944"/>
              <a:gd name="T42" fmla="+- 0 800 767"/>
              <a:gd name="T43" fmla="*/ 800 h 2756"/>
              <a:gd name="T44" fmla="+- 0 4171 2349"/>
              <a:gd name="T45" fmla="*/ T44 w 1944"/>
              <a:gd name="T46" fmla="+- 0 838 767"/>
              <a:gd name="T47" fmla="*/ 838 h 2756"/>
              <a:gd name="T48" fmla="+- 0 4222 2349"/>
              <a:gd name="T49" fmla="*/ T48 w 1944"/>
              <a:gd name="T50" fmla="+- 0 888 767"/>
              <a:gd name="T51" fmla="*/ 888 h 2756"/>
              <a:gd name="T52" fmla="+- 0 4260 2349"/>
              <a:gd name="T53" fmla="*/ T52 w 1944"/>
              <a:gd name="T54" fmla="+- 0 948 767"/>
              <a:gd name="T55" fmla="*/ 948 h 2756"/>
              <a:gd name="T56" fmla="+- 0 4284 2349"/>
              <a:gd name="T57" fmla="*/ T56 w 1944"/>
              <a:gd name="T58" fmla="+- 0 1016 767"/>
              <a:gd name="T59" fmla="*/ 1016 h 2756"/>
              <a:gd name="T60" fmla="+- 0 4293 2349"/>
              <a:gd name="T61" fmla="*/ T60 w 1944"/>
              <a:gd name="T62" fmla="+- 0 1091 767"/>
              <a:gd name="T63" fmla="*/ 1091 h 2756"/>
              <a:gd name="T64" fmla="+- 0 4293 2349"/>
              <a:gd name="T65" fmla="*/ T64 w 1944"/>
              <a:gd name="T66" fmla="+- 0 3199 767"/>
              <a:gd name="T67" fmla="*/ 3199 h 2756"/>
              <a:gd name="T68" fmla="+- 0 4284 2349"/>
              <a:gd name="T69" fmla="*/ T68 w 1944"/>
              <a:gd name="T70" fmla="+- 0 3273 767"/>
              <a:gd name="T71" fmla="*/ 3273 h 2756"/>
              <a:gd name="T72" fmla="+- 0 4260 2349"/>
              <a:gd name="T73" fmla="*/ T72 w 1944"/>
              <a:gd name="T74" fmla="+- 0 3341 767"/>
              <a:gd name="T75" fmla="*/ 3341 h 2756"/>
              <a:gd name="T76" fmla="+- 0 4222 2349"/>
              <a:gd name="T77" fmla="*/ T76 w 1944"/>
              <a:gd name="T78" fmla="+- 0 3401 767"/>
              <a:gd name="T79" fmla="*/ 3401 h 2756"/>
              <a:gd name="T80" fmla="+- 0 4171 2349"/>
              <a:gd name="T81" fmla="*/ T80 w 1944"/>
              <a:gd name="T82" fmla="+- 0 3451 767"/>
              <a:gd name="T83" fmla="*/ 3451 h 2756"/>
              <a:gd name="T84" fmla="+- 0 4111 2349"/>
              <a:gd name="T85" fmla="*/ T84 w 1944"/>
              <a:gd name="T86" fmla="+- 0 3490 767"/>
              <a:gd name="T87" fmla="*/ 3490 h 2756"/>
              <a:gd name="T88" fmla="+- 0 4043 2349"/>
              <a:gd name="T89" fmla="*/ T88 w 1944"/>
              <a:gd name="T90" fmla="+- 0 3514 767"/>
              <a:gd name="T91" fmla="*/ 3514 h 2756"/>
              <a:gd name="T92" fmla="+- 0 3969 2349"/>
              <a:gd name="T93" fmla="*/ T92 w 1944"/>
              <a:gd name="T94" fmla="+- 0 3523 767"/>
              <a:gd name="T95" fmla="*/ 3523 h 2756"/>
              <a:gd name="T96" fmla="+- 0 2673 2349"/>
              <a:gd name="T97" fmla="*/ T96 w 1944"/>
              <a:gd name="T98" fmla="+- 0 3523 767"/>
              <a:gd name="T99" fmla="*/ 3523 h 2756"/>
              <a:gd name="T100" fmla="+- 0 2599 2349"/>
              <a:gd name="T101" fmla="*/ T100 w 1944"/>
              <a:gd name="T102" fmla="+- 0 3514 767"/>
              <a:gd name="T103" fmla="*/ 3514 h 2756"/>
              <a:gd name="T104" fmla="+- 0 2530 2349"/>
              <a:gd name="T105" fmla="*/ T104 w 1944"/>
              <a:gd name="T106" fmla="+- 0 3490 767"/>
              <a:gd name="T107" fmla="*/ 3490 h 2756"/>
              <a:gd name="T108" fmla="+- 0 2470 2349"/>
              <a:gd name="T109" fmla="*/ T108 w 1944"/>
              <a:gd name="T110" fmla="+- 0 3451 767"/>
              <a:gd name="T111" fmla="*/ 3451 h 2756"/>
              <a:gd name="T112" fmla="+- 0 2420 2349"/>
              <a:gd name="T113" fmla="*/ T112 w 1944"/>
              <a:gd name="T114" fmla="+- 0 3401 767"/>
              <a:gd name="T115" fmla="*/ 3401 h 2756"/>
              <a:gd name="T116" fmla="+- 0 2382 2349"/>
              <a:gd name="T117" fmla="*/ T116 w 1944"/>
              <a:gd name="T118" fmla="+- 0 3341 767"/>
              <a:gd name="T119" fmla="*/ 3341 h 2756"/>
              <a:gd name="T120" fmla="+- 0 2358 2349"/>
              <a:gd name="T121" fmla="*/ T120 w 1944"/>
              <a:gd name="T122" fmla="+- 0 3273 767"/>
              <a:gd name="T123" fmla="*/ 3273 h 2756"/>
              <a:gd name="T124" fmla="+- 0 2349 2349"/>
              <a:gd name="T125" fmla="*/ T124 w 1944"/>
              <a:gd name="T126" fmla="+- 0 3199 767"/>
              <a:gd name="T127" fmla="*/ 3199 h 2756"/>
              <a:gd name="T128" fmla="+- 0 2349 2349"/>
              <a:gd name="T129" fmla="*/ T128 w 1944"/>
              <a:gd name="T130" fmla="+- 0 1091 767"/>
              <a:gd name="T131" fmla="*/ 1091 h 27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2756">
                <a:moveTo>
                  <a:pt x="0" y="324"/>
                </a:moveTo>
                <a:lnTo>
                  <a:pt x="9" y="249"/>
                </a:lnTo>
                <a:lnTo>
                  <a:pt x="33" y="181"/>
                </a:lnTo>
                <a:lnTo>
                  <a:pt x="71" y="121"/>
                </a:lnTo>
                <a:lnTo>
                  <a:pt x="121" y="71"/>
                </a:lnTo>
                <a:lnTo>
                  <a:pt x="181" y="33"/>
                </a:lnTo>
                <a:lnTo>
                  <a:pt x="250" y="8"/>
                </a:lnTo>
                <a:lnTo>
                  <a:pt x="324" y="0"/>
                </a:lnTo>
                <a:lnTo>
                  <a:pt x="1620" y="0"/>
                </a:lnTo>
                <a:lnTo>
                  <a:pt x="1694" y="8"/>
                </a:lnTo>
                <a:lnTo>
                  <a:pt x="1762" y="33"/>
                </a:lnTo>
                <a:lnTo>
                  <a:pt x="1822" y="71"/>
                </a:lnTo>
                <a:lnTo>
                  <a:pt x="1873" y="121"/>
                </a:lnTo>
                <a:lnTo>
                  <a:pt x="1911" y="181"/>
                </a:lnTo>
                <a:lnTo>
                  <a:pt x="1935" y="249"/>
                </a:lnTo>
                <a:lnTo>
                  <a:pt x="1944" y="324"/>
                </a:lnTo>
                <a:lnTo>
                  <a:pt x="1944" y="2432"/>
                </a:lnTo>
                <a:lnTo>
                  <a:pt x="1935" y="2506"/>
                </a:lnTo>
                <a:lnTo>
                  <a:pt x="1911" y="2574"/>
                </a:lnTo>
                <a:lnTo>
                  <a:pt x="1873" y="2634"/>
                </a:lnTo>
                <a:lnTo>
                  <a:pt x="1822" y="2684"/>
                </a:lnTo>
                <a:lnTo>
                  <a:pt x="1762" y="2723"/>
                </a:lnTo>
                <a:lnTo>
                  <a:pt x="1694" y="2747"/>
                </a:lnTo>
                <a:lnTo>
                  <a:pt x="1620" y="2756"/>
                </a:lnTo>
                <a:lnTo>
                  <a:pt x="324" y="2756"/>
                </a:lnTo>
                <a:lnTo>
                  <a:pt x="250" y="2747"/>
                </a:lnTo>
                <a:lnTo>
                  <a:pt x="181" y="2723"/>
                </a:lnTo>
                <a:lnTo>
                  <a:pt x="121" y="2684"/>
                </a:lnTo>
                <a:lnTo>
                  <a:pt x="71" y="2634"/>
                </a:lnTo>
                <a:lnTo>
                  <a:pt x="33" y="2574"/>
                </a:lnTo>
                <a:lnTo>
                  <a:pt x="9" y="2506"/>
                </a:lnTo>
                <a:lnTo>
                  <a:pt x="0" y="2432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Freeform 551"/>
          <p:cNvSpPr>
            <a:spLocks/>
          </p:cNvSpPr>
          <p:nvPr/>
        </p:nvSpPr>
        <p:spPr bwMode="auto">
          <a:xfrm>
            <a:off x="2845905" y="1976750"/>
            <a:ext cx="1234440" cy="1980714"/>
          </a:xfrm>
          <a:custGeom>
            <a:avLst/>
            <a:gdLst>
              <a:gd name="T0" fmla="+- 0 4482 4482"/>
              <a:gd name="T1" fmla="*/ T0 w 1944"/>
              <a:gd name="T2" fmla="+- 0 966 642"/>
              <a:gd name="T3" fmla="*/ 966 h 2881"/>
              <a:gd name="T4" fmla="+- 0 4491 4482"/>
              <a:gd name="T5" fmla="*/ T4 w 1944"/>
              <a:gd name="T6" fmla="+- 0 892 642"/>
              <a:gd name="T7" fmla="*/ 892 h 2881"/>
              <a:gd name="T8" fmla="+- 0 4515 4482"/>
              <a:gd name="T9" fmla="*/ T8 w 1944"/>
              <a:gd name="T10" fmla="+- 0 824 642"/>
              <a:gd name="T11" fmla="*/ 824 h 2881"/>
              <a:gd name="T12" fmla="+- 0 4553 4482"/>
              <a:gd name="T13" fmla="*/ T12 w 1944"/>
              <a:gd name="T14" fmla="+- 0 764 642"/>
              <a:gd name="T15" fmla="*/ 764 h 2881"/>
              <a:gd name="T16" fmla="+- 0 4603 4482"/>
              <a:gd name="T17" fmla="*/ T16 w 1944"/>
              <a:gd name="T18" fmla="+- 0 713 642"/>
              <a:gd name="T19" fmla="*/ 713 h 2881"/>
              <a:gd name="T20" fmla="+- 0 4663 4482"/>
              <a:gd name="T21" fmla="*/ T20 w 1944"/>
              <a:gd name="T22" fmla="+- 0 675 642"/>
              <a:gd name="T23" fmla="*/ 675 h 2881"/>
              <a:gd name="T24" fmla="+- 0 4732 4482"/>
              <a:gd name="T25" fmla="*/ T24 w 1944"/>
              <a:gd name="T26" fmla="+- 0 651 642"/>
              <a:gd name="T27" fmla="*/ 651 h 2881"/>
              <a:gd name="T28" fmla="+- 0 4806 4482"/>
              <a:gd name="T29" fmla="*/ T28 w 1944"/>
              <a:gd name="T30" fmla="+- 0 642 642"/>
              <a:gd name="T31" fmla="*/ 642 h 2881"/>
              <a:gd name="T32" fmla="+- 0 6102 4482"/>
              <a:gd name="T33" fmla="*/ T32 w 1944"/>
              <a:gd name="T34" fmla="+- 0 642 642"/>
              <a:gd name="T35" fmla="*/ 642 h 2881"/>
              <a:gd name="T36" fmla="+- 0 6176 4482"/>
              <a:gd name="T37" fmla="*/ T36 w 1944"/>
              <a:gd name="T38" fmla="+- 0 651 642"/>
              <a:gd name="T39" fmla="*/ 651 h 2881"/>
              <a:gd name="T40" fmla="+- 0 6244 4482"/>
              <a:gd name="T41" fmla="*/ T40 w 1944"/>
              <a:gd name="T42" fmla="+- 0 675 642"/>
              <a:gd name="T43" fmla="*/ 675 h 2881"/>
              <a:gd name="T44" fmla="+- 0 6304 4482"/>
              <a:gd name="T45" fmla="*/ T44 w 1944"/>
              <a:gd name="T46" fmla="+- 0 713 642"/>
              <a:gd name="T47" fmla="*/ 713 h 2881"/>
              <a:gd name="T48" fmla="+- 0 6355 4482"/>
              <a:gd name="T49" fmla="*/ T48 w 1944"/>
              <a:gd name="T50" fmla="+- 0 764 642"/>
              <a:gd name="T51" fmla="*/ 764 h 2881"/>
              <a:gd name="T52" fmla="+- 0 6393 4482"/>
              <a:gd name="T53" fmla="*/ T52 w 1944"/>
              <a:gd name="T54" fmla="+- 0 824 642"/>
              <a:gd name="T55" fmla="*/ 824 h 2881"/>
              <a:gd name="T56" fmla="+- 0 6417 4482"/>
              <a:gd name="T57" fmla="*/ T56 w 1944"/>
              <a:gd name="T58" fmla="+- 0 892 642"/>
              <a:gd name="T59" fmla="*/ 892 h 2881"/>
              <a:gd name="T60" fmla="+- 0 6426 4482"/>
              <a:gd name="T61" fmla="*/ T60 w 1944"/>
              <a:gd name="T62" fmla="+- 0 966 642"/>
              <a:gd name="T63" fmla="*/ 966 h 2881"/>
              <a:gd name="T64" fmla="+- 0 6426 4482"/>
              <a:gd name="T65" fmla="*/ T64 w 1944"/>
              <a:gd name="T66" fmla="+- 0 3199 642"/>
              <a:gd name="T67" fmla="*/ 3199 h 2881"/>
              <a:gd name="T68" fmla="+- 0 6417 4482"/>
              <a:gd name="T69" fmla="*/ T68 w 1944"/>
              <a:gd name="T70" fmla="+- 0 3273 642"/>
              <a:gd name="T71" fmla="*/ 3273 h 2881"/>
              <a:gd name="T72" fmla="+- 0 6393 4482"/>
              <a:gd name="T73" fmla="*/ T72 w 1944"/>
              <a:gd name="T74" fmla="+- 0 3341 642"/>
              <a:gd name="T75" fmla="*/ 3341 h 2881"/>
              <a:gd name="T76" fmla="+- 0 6355 4482"/>
              <a:gd name="T77" fmla="*/ T76 w 1944"/>
              <a:gd name="T78" fmla="+- 0 3401 642"/>
              <a:gd name="T79" fmla="*/ 3401 h 2881"/>
              <a:gd name="T80" fmla="+- 0 6304 4482"/>
              <a:gd name="T81" fmla="*/ T80 w 1944"/>
              <a:gd name="T82" fmla="+- 0 3451 642"/>
              <a:gd name="T83" fmla="*/ 3451 h 2881"/>
              <a:gd name="T84" fmla="+- 0 6244 4482"/>
              <a:gd name="T85" fmla="*/ T84 w 1944"/>
              <a:gd name="T86" fmla="+- 0 3490 642"/>
              <a:gd name="T87" fmla="*/ 3490 h 2881"/>
              <a:gd name="T88" fmla="+- 0 6176 4482"/>
              <a:gd name="T89" fmla="*/ T88 w 1944"/>
              <a:gd name="T90" fmla="+- 0 3514 642"/>
              <a:gd name="T91" fmla="*/ 3514 h 2881"/>
              <a:gd name="T92" fmla="+- 0 6102 4482"/>
              <a:gd name="T93" fmla="*/ T92 w 1944"/>
              <a:gd name="T94" fmla="+- 0 3523 642"/>
              <a:gd name="T95" fmla="*/ 3523 h 2881"/>
              <a:gd name="T96" fmla="+- 0 4806 4482"/>
              <a:gd name="T97" fmla="*/ T96 w 1944"/>
              <a:gd name="T98" fmla="+- 0 3523 642"/>
              <a:gd name="T99" fmla="*/ 3523 h 2881"/>
              <a:gd name="T100" fmla="+- 0 4732 4482"/>
              <a:gd name="T101" fmla="*/ T100 w 1944"/>
              <a:gd name="T102" fmla="+- 0 3514 642"/>
              <a:gd name="T103" fmla="*/ 3514 h 2881"/>
              <a:gd name="T104" fmla="+- 0 4663 4482"/>
              <a:gd name="T105" fmla="*/ T104 w 1944"/>
              <a:gd name="T106" fmla="+- 0 3490 642"/>
              <a:gd name="T107" fmla="*/ 3490 h 2881"/>
              <a:gd name="T108" fmla="+- 0 4603 4482"/>
              <a:gd name="T109" fmla="*/ T108 w 1944"/>
              <a:gd name="T110" fmla="+- 0 3451 642"/>
              <a:gd name="T111" fmla="*/ 3451 h 2881"/>
              <a:gd name="T112" fmla="+- 0 4553 4482"/>
              <a:gd name="T113" fmla="*/ T112 w 1944"/>
              <a:gd name="T114" fmla="+- 0 3401 642"/>
              <a:gd name="T115" fmla="*/ 3401 h 2881"/>
              <a:gd name="T116" fmla="+- 0 4515 4482"/>
              <a:gd name="T117" fmla="*/ T116 w 1944"/>
              <a:gd name="T118" fmla="+- 0 3341 642"/>
              <a:gd name="T119" fmla="*/ 3341 h 2881"/>
              <a:gd name="T120" fmla="+- 0 4491 4482"/>
              <a:gd name="T121" fmla="*/ T120 w 1944"/>
              <a:gd name="T122" fmla="+- 0 3273 642"/>
              <a:gd name="T123" fmla="*/ 3273 h 2881"/>
              <a:gd name="T124" fmla="+- 0 4482 4482"/>
              <a:gd name="T125" fmla="*/ T124 w 1944"/>
              <a:gd name="T126" fmla="+- 0 3199 642"/>
              <a:gd name="T127" fmla="*/ 3199 h 2881"/>
              <a:gd name="T128" fmla="+- 0 4482 4482"/>
              <a:gd name="T129" fmla="*/ T128 w 1944"/>
              <a:gd name="T130" fmla="+- 0 966 642"/>
              <a:gd name="T131" fmla="*/ 966 h 2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2881">
                <a:moveTo>
                  <a:pt x="0" y="324"/>
                </a:moveTo>
                <a:lnTo>
                  <a:pt x="9" y="250"/>
                </a:lnTo>
                <a:lnTo>
                  <a:pt x="33" y="182"/>
                </a:lnTo>
                <a:lnTo>
                  <a:pt x="71" y="122"/>
                </a:lnTo>
                <a:lnTo>
                  <a:pt x="121" y="71"/>
                </a:lnTo>
                <a:lnTo>
                  <a:pt x="181" y="33"/>
                </a:lnTo>
                <a:lnTo>
                  <a:pt x="250" y="9"/>
                </a:lnTo>
                <a:lnTo>
                  <a:pt x="324" y="0"/>
                </a:lnTo>
                <a:lnTo>
                  <a:pt x="1620" y="0"/>
                </a:lnTo>
                <a:lnTo>
                  <a:pt x="1694" y="9"/>
                </a:lnTo>
                <a:lnTo>
                  <a:pt x="1762" y="33"/>
                </a:lnTo>
                <a:lnTo>
                  <a:pt x="1822" y="71"/>
                </a:lnTo>
                <a:lnTo>
                  <a:pt x="1873" y="122"/>
                </a:lnTo>
                <a:lnTo>
                  <a:pt x="1911" y="182"/>
                </a:lnTo>
                <a:lnTo>
                  <a:pt x="1935" y="250"/>
                </a:lnTo>
                <a:lnTo>
                  <a:pt x="1944" y="324"/>
                </a:lnTo>
                <a:lnTo>
                  <a:pt x="1944" y="2557"/>
                </a:lnTo>
                <a:lnTo>
                  <a:pt x="1935" y="2631"/>
                </a:lnTo>
                <a:lnTo>
                  <a:pt x="1911" y="2699"/>
                </a:lnTo>
                <a:lnTo>
                  <a:pt x="1873" y="2759"/>
                </a:lnTo>
                <a:lnTo>
                  <a:pt x="1822" y="2809"/>
                </a:lnTo>
                <a:lnTo>
                  <a:pt x="1762" y="2848"/>
                </a:lnTo>
                <a:lnTo>
                  <a:pt x="1694" y="2872"/>
                </a:lnTo>
                <a:lnTo>
                  <a:pt x="1620" y="2881"/>
                </a:lnTo>
                <a:lnTo>
                  <a:pt x="324" y="2881"/>
                </a:lnTo>
                <a:lnTo>
                  <a:pt x="250" y="2872"/>
                </a:lnTo>
                <a:lnTo>
                  <a:pt x="181" y="2848"/>
                </a:lnTo>
                <a:lnTo>
                  <a:pt x="121" y="2809"/>
                </a:lnTo>
                <a:lnTo>
                  <a:pt x="71" y="2759"/>
                </a:lnTo>
                <a:lnTo>
                  <a:pt x="33" y="2699"/>
                </a:lnTo>
                <a:lnTo>
                  <a:pt x="9" y="2631"/>
                </a:lnTo>
                <a:lnTo>
                  <a:pt x="0" y="2557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pSp>
        <p:nvGrpSpPr>
          <p:cNvPr id="12" name="Group 543"/>
          <p:cNvGrpSpPr>
            <a:grpSpLocks/>
          </p:cNvGrpSpPr>
          <p:nvPr/>
        </p:nvGrpSpPr>
        <p:grpSpPr bwMode="auto">
          <a:xfrm>
            <a:off x="5560969" y="1849267"/>
            <a:ext cx="1234440" cy="2289973"/>
            <a:chOff x="8748" y="1447"/>
            <a:chExt cx="1944" cy="2255"/>
          </a:xfrm>
        </p:grpSpPr>
        <p:sp>
          <p:nvSpPr>
            <p:cNvPr id="13" name="Freeform 545"/>
            <p:cNvSpPr>
              <a:spLocks/>
            </p:cNvSpPr>
            <p:nvPr/>
          </p:nvSpPr>
          <p:spPr bwMode="auto">
            <a:xfrm>
              <a:off x="8748" y="1447"/>
              <a:ext cx="1944" cy="2076"/>
            </a:xfrm>
            <a:custGeom>
              <a:avLst/>
              <a:gdLst>
                <a:gd name="T0" fmla="+- 0 8748 8748"/>
                <a:gd name="T1" fmla="*/ T0 w 1944"/>
                <a:gd name="T2" fmla="+- 0 1771 1447"/>
                <a:gd name="T3" fmla="*/ 1771 h 2076"/>
                <a:gd name="T4" fmla="+- 0 8757 8748"/>
                <a:gd name="T5" fmla="*/ T4 w 1944"/>
                <a:gd name="T6" fmla="+- 0 1697 1447"/>
                <a:gd name="T7" fmla="*/ 1697 h 2076"/>
                <a:gd name="T8" fmla="+- 0 8781 8748"/>
                <a:gd name="T9" fmla="*/ T8 w 1944"/>
                <a:gd name="T10" fmla="+- 0 1629 1447"/>
                <a:gd name="T11" fmla="*/ 1629 h 2076"/>
                <a:gd name="T12" fmla="+- 0 8819 8748"/>
                <a:gd name="T13" fmla="*/ T12 w 1944"/>
                <a:gd name="T14" fmla="+- 0 1568 1447"/>
                <a:gd name="T15" fmla="*/ 1568 h 2076"/>
                <a:gd name="T16" fmla="+- 0 8869 8748"/>
                <a:gd name="T17" fmla="*/ T16 w 1944"/>
                <a:gd name="T18" fmla="+- 0 1518 1447"/>
                <a:gd name="T19" fmla="*/ 1518 h 2076"/>
                <a:gd name="T20" fmla="+- 0 8929 8748"/>
                <a:gd name="T21" fmla="*/ T20 w 1944"/>
                <a:gd name="T22" fmla="+- 0 1480 1447"/>
                <a:gd name="T23" fmla="*/ 1480 h 2076"/>
                <a:gd name="T24" fmla="+- 0 8998 8748"/>
                <a:gd name="T25" fmla="*/ T24 w 1944"/>
                <a:gd name="T26" fmla="+- 0 1456 1447"/>
                <a:gd name="T27" fmla="*/ 1456 h 2076"/>
                <a:gd name="T28" fmla="+- 0 9072 8748"/>
                <a:gd name="T29" fmla="*/ T28 w 1944"/>
                <a:gd name="T30" fmla="+- 0 1447 1447"/>
                <a:gd name="T31" fmla="*/ 1447 h 2076"/>
                <a:gd name="T32" fmla="+- 0 10368 8748"/>
                <a:gd name="T33" fmla="*/ T32 w 1944"/>
                <a:gd name="T34" fmla="+- 0 1447 1447"/>
                <a:gd name="T35" fmla="*/ 1447 h 2076"/>
                <a:gd name="T36" fmla="+- 0 10442 8748"/>
                <a:gd name="T37" fmla="*/ T36 w 1944"/>
                <a:gd name="T38" fmla="+- 0 1456 1447"/>
                <a:gd name="T39" fmla="*/ 1456 h 2076"/>
                <a:gd name="T40" fmla="+- 0 10510 8748"/>
                <a:gd name="T41" fmla="*/ T40 w 1944"/>
                <a:gd name="T42" fmla="+- 0 1480 1447"/>
                <a:gd name="T43" fmla="*/ 1480 h 2076"/>
                <a:gd name="T44" fmla="+- 0 10570 8748"/>
                <a:gd name="T45" fmla="*/ T44 w 1944"/>
                <a:gd name="T46" fmla="+- 0 1518 1447"/>
                <a:gd name="T47" fmla="*/ 1518 h 2076"/>
                <a:gd name="T48" fmla="+- 0 10621 8748"/>
                <a:gd name="T49" fmla="*/ T48 w 1944"/>
                <a:gd name="T50" fmla="+- 0 1568 1447"/>
                <a:gd name="T51" fmla="*/ 1568 h 2076"/>
                <a:gd name="T52" fmla="+- 0 10659 8748"/>
                <a:gd name="T53" fmla="*/ T52 w 1944"/>
                <a:gd name="T54" fmla="+- 0 1629 1447"/>
                <a:gd name="T55" fmla="*/ 1629 h 2076"/>
                <a:gd name="T56" fmla="+- 0 10683 8748"/>
                <a:gd name="T57" fmla="*/ T56 w 1944"/>
                <a:gd name="T58" fmla="+- 0 1697 1447"/>
                <a:gd name="T59" fmla="*/ 1697 h 2076"/>
                <a:gd name="T60" fmla="+- 0 10692 8748"/>
                <a:gd name="T61" fmla="*/ T60 w 1944"/>
                <a:gd name="T62" fmla="+- 0 1771 1447"/>
                <a:gd name="T63" fmla="*/ 1771 h 2076"/>
                <a:gd name="T64" fmla="+- 0 10692 8748"/>
                <a:gd name="T65" fmla="*/ T64 w 1944"/>
                <a:gd name="T66" fmla="+- 0 3199 1447"/>
                <a:gd name="T67" fmla="*/ 3199 h 2076"/>
                <a:gd name="T68" fmla="+- 0 10683 8748"/>
                <a:gd name="T69" fmla="*/ T68 w 1944"/>
                <a:gd name="T70" fmla="+- 0 3273 1447"/>
                <a:gd name="T71" fmla="*/ 3273 h 2076"/>
                <a:gd name="T72" fmla="+- 0 10659 8748"/>
                <a:gd name="T73" fmla="*/ T72 w 1944"/>
                <a:gd name="T74" fmla="+- 0 3341 1447"/>
                <a:gd name="T75" fmla="*/ 3341 h 2076"/>
                <a:gd name="T76" fmla="+- 0 10621 8748"/>
                <a:gd name="T77" fmla="*/ T76 w 1944"/>
                <a:gd name="T78" fmla="+- 0 3401 1447"/>
                <a:gd name="T79" fmla="*/ 3401 h 2076"/>
                <a:gd name="T80" fmla="+- 0 10570 8748"/>
                <a:gd name="T81" fmla="*/ T80 w 1944"/>
                <a:gd name="T82" fmla="+- 0 3451 1447"/>
                <a:gd name="T83" fmla="*/ 3451 h 2076"/>
                <a:gd name="T84" fmla="+- 0 10510 8748"/>
                <a:gd name="T85" fmla="*/ T84 w 1944"/>
                <a:gd name="T86" fmla="+- 0 3490 1447"/>
                <a:gd name="T87" fmla="*/ 3490 h 2076"/>
                <a:gd name="T88" fmla="+- 0 10442 8748"/>
                <a:gd name="T89" fmla="*/ T88 w 1944"/>
                <a:gd name="T90" fmla="+- 0 3514 1447"/>
                <a:gd name="T91" fmla="*/ 3514 h 2076"/>
                <a:gd name="T92" fmla="+- 0 10368 8748"/>
                <a:gd name="T93" fmla="*/ T92 w 1944"/>
                <a:gd name="T94" fmla="+- 0 3523 1447"/>
                <a:gd name="T95" fmla="*/ 3523 h 2076"/>
                <a:gd name="T96" fmla="+- 0 9072 8748"/>
                <a:gd name="T97" fmla="*/ T96 w 1944"/>
                <a:gd name="T98" fmla="+- 0 3523 1447"/>
                <a:gd name="T99" fmla="*/ 3523 h 2076"/>
                <a:gd name="T100" fmla="+- 0 8998 8748"/>
                <a:gd name="T101" fmla="*/ T100 w 1944"/>
                <a:gd name="T102" fmla="+- 0 3514 1447"/>
                <a:gd name="T103" fmla="*/ 3514 h 2076"/>
                <a:gd name="T104" fmla="+- 0 8929 8748"/>
                <a:gd name="T105" fmla="*/ T104 w 1944"/>
                <a:gd name="T106" fmla="+- 0 3490 1447"/>
                <a:gd name="T107" fmla="*/ 3490 h 2076"/>
                <a:gd name="T108" fmla="+- 0 8869 8748"/>
                <a:gd name="T109" fmla="*/ T108 w 1944"/>
                <a:gd name="T110" fmla="+- 0 3451 1447"/>
                <a:gd name="T111" fmla="*/ 3451 h 2076"/>
                <a:gd name="T112" fmla="+- 0 8819 8748"/>
                <a:gd name="T113" fmla="*/ T112 w 1944"/>
                <a:gd name="T114" fmla="+- 0 3401 1447"/>
                <a:gd name="T115" fmla="*/ 3401 h 2076"/>
                <a:gd name="T116" fmla="+- 0 8781 8748"/>
                <a:gd name="T117" fmla="*/ T116 w 1944"/>
                <a:gd name="T118" fmla="+- 0 3341 1447"/>
                <a:gd name="T119" fmla="*/ 3341 h 2076"/>
                <a:gd name="T120" fmla="+- 0 8757 8748"/>
                <a:gd name="T121" fmla="*/ T120 w 1944"/>
                <a:gd name="T122" fmla="+- 0 3273 1447"/>
                <a:gd name="T123" fmla="*/ 3273 h 2076"/>
                <a:gd name="T124" fmla="+- 0 8748 8748"/>
                <a:gd name="T125" fmla="*/ T124 w 1944"/>
                <a:gd name="T126" fmla="+- 0 3199 1447"/>
                <a:gd name="T127" fmla="*/ 3199 h 2076"/>
                <a:gd name="T128" fmla="+- 0 8748 8748"/>
                <a:gd name="T129" fmla="*/ T128 w 1944"/>
                <a:gd name="T130" fmla="+- 0 1771 1447"/>
                <a:gd name="T131" fmla="*/ 1771 h 20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076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1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752"/>
                  </a:lnTo>
                  <a:lnTo>
                    <a:pt x="1935" y="1826"/>
                  </a:lnTo>
                  <a:lnTo>
                    <a:pt x="1911" y="1894"/>
                  </a:lnTo>
                  <a:lnTo>
                    <a:pt x="1873" y="1954"/>
                  </a:lnTo>
                  <a:lnTo>
                    <a:pt x="1822" y="2004"/>
                  </a:lnTo>
                  <a:lnTo>
                    <a:pt x="1762" y="2043"/>
                  </a:lnTo>
                  <a:lnTo>
                    <a:pt x="1694" y="2067"/>
                  </a:lnTo>
                  <a:lnTo>
                    <a:pt x="1620" y="2076"/>
                  </a:lnTo>
                  <a:lnTo>
                    <a:pt x="324" y="2076"/>
                  </a:lnTo>
                  <a:lnTo>
                    <a:pt x="250" y="2067"/>
                  </a:lnTo>
                  <a:lnTo>
                    <a:pt x="181" y="2043"/>
                  </a:lnTo>
                  <a:lnTo>
                    <a:pt x="121" y="2004"/>
                  </a:lnTo>
                  <a:lnTo>
                    <a:pt x="71" y="1954"/>
                  </a:lnTo>
                  <a:lnTo>
                    <a:pt x="33" y="1894"/>
                  </a:lnTo>
                  <a:lnTo>
                    <a:pt x="9" y="1826"/>
                  </a:lnTo>
                  <a:lnTo>
                    <a:pt x="0" y="175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Text Box 544"/>
            <p:cNvSpPr txBox="1">
              <a:spLocks noChangeArrowheads="1"/>
            </p:cNvSpPr>
            <p:nvPr/>
          </p:nvSpPr>
          <p:spPr bwMode="auto">
            <a:xfrm>
              <a:off x="8853" y="1676"/>
              <a:ext cx="1746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endParaRPr lang="ru-RU" sz="2200" dirty="0"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endParaRPr lang="ru-RU" sz="2200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6065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5938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3 119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grpSp>
        <p:nvGrpSpPr>
          <p:cNvPr id="15" name="Group 555"/>
          <p:cNvGrpSpPr>
            <a:grpSpLocks/>
          </p:cNvGrpSpPr>
          <p:nvPr/>
        </p:nvGrpSpPr>
        <p:grpSpPr bwMode="auto">
          <a:xfrm>
            <a:off x="4214215" y="1287766"/>
            <a:ext cx="1259840" cy="2656552"/>
            <a:chOff x="199" y="-496"/>
            <a:chExt cx="1984" cy="4024"/>
          </a:xfrm>
        </p:grpSpPr>
        <p:sp>
          <p:nvSpPr>
            <p:cNvPr id="16" name="Freeform 557"/>
            <p:cNvSpPr>
              <a:spLocks/>
            </p:cNvSpPr>
            <p:nvPr/>
          </p:nvSpPr>
          <p:spPr bwMode="auto">
            <a:xfrm>
              <a:off x="216" y="230"/>
              <a:ext cx="1944" cy="3298"/>
            </a:xfrm>
            <a:custGeom>
              <a:avLst/>
              <a:gdLst>
                <a:gd name="T0" fmla="+- 0 216 216"/>
                <a:gd name="T1" fmla="*/ T0 w 1944"/>
                <a:gd name="T2" fmla="+- 0 555 231"/>
                <a:gd name="T3" fmla="*/ 555 h 3298"/>
                <a:gd name="T4" fmla="+- 0 225 216"/>
                <a:gd name="T5" fmla="*/ T4 w 1944"/>
                <a:gd name="T6" fmla="+- 0 481 231"/>
                <a:gd name="T7" fmla="*/ 481 h 3298"/>
                <a:gd name="T8" fmla="+- 0 249 216"/>
                <a:gd name="T9" fmla="*/ T8 w 1944"/>
                <a:gd name="T10" fmla="+- 0 412 231"/>
                <a:gd name="T11" fmla="*/ 412 h 3298"/>
                <a:gd name="T12" fmla="+- 0 287 216"/>
                <a:gd name="T13" fmla="*/ T12 w 1944"/>
                <a:gd name="T14" fmla="+- 0 352 231"/>
                <a:gd name="T15" fmla="*/ 352 h 3298"/>
                <a:gd name="T16" fmla="+- 0 337 216"/>
                <a:gd name="T17" fmla="*/ T16 w 1944"/>
                <a:gd name="T18" fmla="+- 0 302 231"/>
                <a:gd name="T19" fmla="*/ 302 h 3298"/>
                <a:gd name="T20" fmla="+- 0 398 216"/>
                <a:gd name="T21" fmla="*/ T20 w 1944"/>
                <a:gd name="T22" fmla="+- 0 264 231"/>
                <a:gd name="T23" fmla="*/ 264 h 3298"/>
                <a:gd name="T24" fmla="+- 0 466 216"/>
                <a:gd name="T25" fmla="*/ T24 w 1944"/>
                <a:gd name="T26" fmla="+- 0 239 231"/>
                <a:gd name="T27" fmla="*/ 239 h 3298"/>
                <a:gd name="T28" fmla="+- 0 540 216"/>
                <a:gd name="T29" fmla="*/ T28 w 1944"/>
                <a:gd name="T30" fmla="+- 0 231 231"/>
                <a:gd name="T31" fmla="*/ 231 h 3298"/>
                <a:gd name="T32" fmla="+- 0 1836 216"/>
                <a:gd name="T33" fmla="*/ T32 w 1944"/>
                <a:gd name="T34" fmla="+- 0 231 231"/>
                <a:gd name="T35" fmla="*/ 231 h 3298"/>
                <a:gd name="T36" fmla="+- 0 1910 216"/>
                <a:gd name="T37" fmla="*/ T36 w 1944"/>
                <a:gd name="T38" fmla="+- 0 239 231"/>
                <a:gd name="T39" fmla="*/ 239 h 3298"/>
                <a:gd name="T40" fmla="+- 0 1978 216"/>
                <a:gd name="T41" fmla="*/ T40 w 1944"/>
                <a:gd name="T42" fmla="+- 0 264 231"/>
                <a:gd name="T43" fmla="*/ 264 h 3298"/>
                <a:gd name="T44" fmla="+- 0 2038 216"/>
                <a:gd name="T45" fmla="*/ T44 w 1944"/>
                <a:gd name="T46" fmla="+- 0 302 231"/>
                <a:gd name="T47" fmla="*/ 302 h 3298"/>
                <a:gd name="T48" fmla="+- 0 2089 216"/>
                <a:gd name="T49" fmla="*/ T48 w 1944"/>
                <a:gd name="T50" fmla="+- 0 352 231"/>
                <a:gd name="T51" fmla="*/ 352 h 3298"/>
                <a:gd name="T52" fmla="+- 0 2127 216"/>
                <a:gd name="T53" fmla="*/ T52 w 1944"/>
                <a:gd name="T54" fmla="+- 0 412 231"/>
                <a:gd name="T55" fmla="*/ 412 h 3298"/>
                <a:gd name="T56" fmla="+- 0 2151 216"/>
                <a:gd name="T57" fmla="*/ T56 w 1944"/>
                <a:gd name="T58" fmla="+- 0 481 231"/>
                <a:gd name="T59" fmla="*/ 481 h 3298"/>
                <a:gd name="T60" fmla="+- 0 2160 216"/>
                <a:gd name="T61" fmla="*/ T60 w 1944"/>
                <a:gd name="T62" fmla="+- 0 555 231"/>
                <a:gd name="T63" fmla="*/ 555 h 3298"/>
                <a:gd name="T64" fmla="+- 0 2160 216"/>
                <a:gd name="T65" fmla="*/ T64 w 1944"/>
                <a:gd name="T66" fmla="+- 0 3205 231"/>
                <a:gd name="T67" fmla="*/ 3205 h 3298"/>
                <a:gd name="T68" fmla="+- 0 2151 216"/>
                <a:gd name="T69" fmla="*/ T68 w 1944"/>
                <a:gd name="T70" fmla="+- 0 3279 231"/>
                <a:gd name="T71" fmla="*/ 3279 h 3298"/>
                <a:gd name="T72" fmla="+- 0 2127 216"/>
                <a:gd name="T73" fmla="*/ T72 w 1944"/>
                <a:gd name="T74" fmla="+- 0 3347 231"/>
                <a:gd name="T75" fmla="*/ 3347 h 3298"/>
                <a:gd name="T76" fmla="+- 0 2089 216"/>
                <a:gd name="T77" fmla="*/ T76 w 1944"/>
                <a:gd name="T78" fmla="+- 0 3407 231"/>
                <a:gd name="T79" fmla="*/ 3407 h 3298"/>
                <a:gd name="T80" fmla="+- 0 2038 216"/>
                <a:gd name="T81" fmla="*/ T80 w 1944"/>
                <a:gd name="T82" fmla="+- 0 3457 231"/>
                <a:gd name="T83" fmla="*/ 3457 h 3298"/>
                <a:gd name="T84" fmla="+- 0 1978 216"/>
                <a:gd name="T85" fmla="*/ T84 w 1944"/>
                <a:gd name="T86" fmla="+- 0 3495 231"/>
                <a:gd name="T87" fmla="*/ 3495 h 3298"/>
                <a:gd name="T88" fmla="+- 0 1910 216"/>
                <a:gd name="T89" fmla="*/ T88 w 1944"/>
                <a:gd name="T90" fmla="+- 0 3520 231"/>
                <a:gd name="T91" fmla="*/ 3520 h 3298"/>
                <a:gd name="T92" fmla="+- 0 1836 216"/>
                <a:gd name="T93" fmla="*/ T92 w 1944"/>
                <a:gd name="T94" fmla="+- 0 3528 231"/>
                <a:gd name="T95" fmla="*/ 3528 h 3298"/>
                <a:gd name="T96" fmla="+- 0 540 216"/>
                <a:gd name="T97" fmla="*/ T96 w 1944"/>
                <a:gd name="T98" fmla="+- 0 3528 231"/>
                <a:gd name="T99" fmla="*/ 3528 h 3298"/>
                <a:gd name="T100" fmla="+- 0 466 216"/>
                <a:gd name="T101" fmla="*/ T100 w 1944"/>
                <a:gd name="T102" fmla="+- 0 3520 231"/>
                <a:gd name="T103" fmla="*/ 3520 h 3298"/>
                <a:gd name="T104" fmla="+- 0 398 216"/>
                <a:gd name="T105" fmla="*/ T104 w 1944"/>
                <a:gd name="T106" fmla="+- 0 3495 231"/>
                <a:gd name="T107" fmla="*/ 3495 h 3298"/>
                <a:gd name="T108" fmla="+- 0 337 216"/>
                <a:gd name="T109" fmla="*/ T108 w 1944"/>
                <a:gd name="T110" fmla="+- 0 3457 231"/>
                <a:gd name="T111" fmla="*/ 3457 h 3298"/>
                <a:gd name="T112" fmla="+- 0 287 216"/>
                <a:gd name="T113" fmla="*/ T112 w 1944"/>
                <a:gd name="T114" fmla="+- 0 3407 231"/>
                <a:gd name="T115" fmla="*/ 3407 h 3298"/>
                <a:gd name="T116" fmla="+- 0 249 216"/>
                <a:gd name="T117" fmla="*/ T116 w 1944"/>
                <a:gd name="T118" fmla="+- 0 3347 231"/>
                <a:gd name="T119" fmla="*/ 3347 h 3298"/>
                <a:gd name="T120" fmla="+- 0 225 216"/>
                <a:gd name="T121" fmla="*/ T120 w 1944"/>
                <a:gd name="T122" fmla="+- 0 3279 231"/>
                <a:gd name="T123" fmla="*/ 3279 h 3298"/>
                <a:gd name="T124" fmla="+- 0 216 216"/>
                <a:gd name="T125" fmla="*/ T124 w 1944"/>
                <a:gd name="T126" fmla="+- 0 3205 231"/>
                <a:gd name="T127" fmla="*/ 3205 h 3298"/>
                <a:gd name="T128" fmla="+- 0 216 216"/>
                <a:gd name="T129" fmla="*/ T128 w 1944"/>
                <a:gd name="T130" fmla="+- 0 555 231"/>
                <a:gd name="T131" fmla="*/ 555 h 32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98">
                  <a:moveTo>
                    <a:pt x="0" y="324"/>
                  </a:moveTo>
                  <a:lnTo>
                    <a:pt x="9" y="250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74"/>
                  </a:lnTo>
                  <a:lnTo>
                    <a:pt x="1935" y="3048"/>
                  </a:lnTo>
                  <a:lnTo>
                    <a:pt x="1911" y="3116"/>
                  </a:lnTo>
                  <a:lnTo>
                    <a:pt x="1873" y="3176"/>
                  </a:lnTo>
                  <a:lnTo>
                    <a:pt x="1822" y="3226"/>
                  </a:lnTo>
                  <a:lnTo>
                    <a:pt x="1762" y="3264"/>
                  </a:lnTo>
                  <a:lnTo>
                    <a:pt x="1694" y="3289"/>
                  </a:lnTo>
                  <a:lnTo>
                    <a:pt x="1620" y="3297"/>
                  </a:lnTo>
                  <a:lnTo>
                    <a:pt x="324" y="3297"/>
                  </a:lnTo>
                  <a:lnTo>
                    <a:pt x="250" y="3289"/>
                  </a:lnTo>
                  <a:lnTo>
                    <a:pt x="182" y="3264"/>
                  </a:lnTo>
                  <a:lnTo>
                    <a:pt x="121" y="3226"/>
                  </a:lnTo>
                  <a:lnTo>
                    <a:pt x="71" y="3176"/>
                  </a:lnTo>
                  <a:lnTo>
                    <a:pt x="33" y="3116"/>
                  </a:lnTo>
                  <a:lnTo>
                    <a:pt x="9" y="3048"/>
                  </a:lnTo>
                  <a:lnTo>
                    <a:pt x="0" y="2974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Text Box 556"/>
            <p:cNvSpPr txBox="1">
              <a:spLocks noChangeArrowheads="1"/>
            </p:cNvSpPr>
            <p:nvPr/>
          </p:nvSpPr>
          <p:spPr bwMode="auto">
            <a:xfrm>
              <a:off x="199" y="-496"/>
              <a:ext cx="1984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endParaRPr lang="ru-RU" sz="2200" dirty="0">
                <a:solidFill>
                  <a:schemeClr val="accent6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endPara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</a:p>
            <a:p>
              <a:pPr marL="161925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3 168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129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95864" y="1114976"/>
            <a:ext cx="6705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меняются расходы на физическую культуру и спорт в расчете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одного жителя городского округа Семеновский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-115227" y="3553058"/>
            <a:ext cx="7156704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индикаторы достижения цели и показатели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непосредственных результатов муниципальной программы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91766"/>
              </p:ext>
            </p:extLst>
          </p:nvPr>
        </p:nvGraphicFramePr>
        <p:xfrm>
          <a:off x="49529" y="4599007"/>
          <a:ext cx="6781800" cy="4407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73824582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0001864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62742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13905985"/>
                    </a:ext>
                  </a:extLst>
                </a:gridCol>
                <a:gridCol w="687949">
                  <a:extLst>
                    <a:ext uri="{9D8B030D-6E8A-4147-A177-3AD203B41FA5}">
                      <a16:colId xmlns:a16="http://schemas.microsoft.com/office/drawing/2014/main" val="1101099631"/>
                    </a:ext>
                  </a:extLst>
                </a:gridCol>
                <a:gridCol w="722461">
                  <a:extLst>
                    <a:ext uri="{9D8B030D-6E8A-4147-A177-3AD203B41FA5}">
                      <a16:colId xmlns:a16="http://schemas.microsoft.com/office/drawing/2014/main" val="3310106045"/>
                    </a:ext>
                  </a:extLst>
                </a:gridCol>
                <a:gridCol w="608890">
                  <a:extLst>
                    <a:ext uri="{9D8B030D-6E8A-4147-A177-3AD203B41FA5}">
                      <a16:colId xmlns:a16="http://schemas.microsoft.com/office/drawing/2014/main" val="3635785225"/>
                    </a:ext>
                  </a:extLst>
                </a:gridCol>
              </a:tblGrid>
              <a:tr h="687196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684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7480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</a:p>
                    <a:p>
                      <a:pPr marL="158115" marR="1562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 к 2023</a:t>
                      </a:r>
                    </a:p>
                    <a:p>
                      <a:pPr marL="158115" marR="1562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</a:p>
                    <a:p>
                      <a:pPr marL="158115" marR="15557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85725" indent="2286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</a:p>
                    <a:p>
                      <a:pPr marL="85725" indent="9017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3649641"/>
                  </a:ext>
                </a:extLst>
              </a:tr>
              <a:tr h="922128">
                <a:tc>
                  <a:txBody>
                    <a:bodyPr/>
                    <a:lstStyle/>
                    <a:p>
                      <a:pPr marL="8890" marR="98425" algn="l">
                        <a:lnSpc>
                          <a:spcPct val="98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tabLst>
                          <a:tab pos="1503045" algn="l"/>
                          <a:tab pos="1798320" algn="l"/>
                        </a:tabLst>
                      </a:pPr>
                      <a:r>
                        <a:rPr lang="ru-RU" sz="1100" dirty="0">
                          <a:effectLst/>
                        </a:rPr>
                        <a:t>Доля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граждан</a:t>
                      </a:r>
                      <a:r>
                        <a:rPr lang="ru-RU" sz="1100" spc="5" dirty="0">
                          <a:effectLst/>
                        </a:rPr>
                        <a:t> городского округа Семеновский</a:t>
                      </a:r>
                      <a:r>
                        <a:rPr lang="ru-RU" sz="1100" dirty="0">
                          <a:effectLst/>
                        </a:rPr>
                        <a:t>, систематически</a:t>
                      </a:r>
                      <a:r>
                        <a:rPr lang="ru-RU" sz="1100" spc="-3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занимающихся физической</a:t>
                      </a:r>
                      <a:r>
                        <a:rPr lang="ru-RU" sz="1100" spc="-3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культурой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спортом,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общей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численности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населения</a:t>
                      </a:r>
                      <a:r>
                        <a:rPr lang="ru-RU" sz="1100" spc="5" dirty="0">
                          <a:effectLst/>
                        </a:rPr>
                        <a:t> округа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9225" marR="1930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8505640"/>
                  </a:ext>
                </a:extLst>
              </a:tr>
              <a:tr h="505822">
                <a:tc>
                  <a:txBody>
                    <a:bodyPr/>
                    <a:lstStyle/>
                    <a:p>
                      <a:pPr marL="8890" marR="98425" algn="just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Обеспеченность городской округ Семеновский спортивными залами,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marR="1930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140125"/>
                  </a:ext>
                </a:extLst>
              </a:tr>
              <a:tr h="505822">
                <a:tc>
                  <a:txBody>
                    <a:bodyPr/>
                    <a:lstStyle/>
                    <a:p>
                      <a:pPr marL="8890" marR="98425">
                        <a:lnSpc>
                          <a:spcPct val="98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tabLst>
                          <a:tab pos="572770" algn="l"/>
                          <a:tab pos="1645920" algn="l"/>
                        </a:tabLst>
                      </a:pPr>
                      <a:r>
                        <a:rPr lang="ru-RU" sz="1100">
                          <a:effectLst/>
                        </a:rPr>
                        <a:t>Обеспеченность городской округ Семеновский плоскостными сооружениями, %</a:t>
                      </a:r>
                      <a:endParaRPr lang="ru-RU" sz="110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21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21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marR="19304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4400338"/>
                  </a:ext>
                </a:extLst>
              </a:tr>
              <a:tr h="437703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Обеспеченность городской округ Семеновский бассейнами,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3675290"/>
                  </a:ext>
                </a:extLst>
              </a:tr>
              <a:tr h="843035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Доля занимающихся в спортивных школах от общей численности детей до 17 лет, занимающихся физической культурой и спортом,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142510"/>
                  </a:ext>
                </a:extLst>
              </a:tr>
              <a:tr h="505822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квалицированных специалистов учреждений спорта,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19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612975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42383A2-8EF4-3999-8054-2E57F7835C43}"/>
              </a:ext>
            </a:extLst>
          </p:cNvPr>
          <p:cNvSpPr txBox="1"/>
          <p:nvPr/>
        </p:nvSpPr>
        <p:spPr>
          <a:xfrm>
            <a:off x="-1004776" y="2419065"/>
            <a:ext cx="3577280" cy="1332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  <a:spcAft>
                <a:spcPts val="0"/>
              </a:spcAft>
            </a:pPr>
            <a:endParaRPr lang="ru-RU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1925" marR="161925" algn="ctr">
              <a:lnSpc>
                <a:spcPts val="157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</a:p>
          <a:p>
            <a:pPr marL="162560" marR="161925" algn="ctr">
              <a:lnSpc>
                <a:spcPts val="156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5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2 406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0655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1D320D-80C9-96E1-F184-997DA325D865}"/>
              </a:ext>
            </a:extLst>
          </p:cNvPr>
          <p:cNvSpPr txBox="1"/>
          <p:nvPr/>
        </p:nvSpPr>
        <p:spPr>
          <a:xfrm>
            <a:off x="76200" y="2362200"/>
            <a:ext cx="4022124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  <a:spcAft>
                <a:spcPts val="0"/>
              </a:spcAft>
            </a:pPr>
            <a:endParaRPr lang="ru-RU" sz="1800" dirty="0">
              <a:solidFill>
                <a:schemeClr val="accent6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1925" marR="161925" algn="ctr">
              <a:lnSpc>
                <a:spcPts val="157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024</a:t>
            </a:r>
          </a:p>
          <a:p>
            <a:pPr marL="162560" marR="161925" algn="ctr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5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2 816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0655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рубля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32520EE7-A2A9-19E9-3AE3-62DB481C43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49</a:t>
            </a:fld>
            <a:endParaRPr lang="ru-RU" spc="-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E5D905-F8DF-4BC3-FB1D-008A0FCEA822}"/>
              </a:ext>
            </a:extLst>
          </p:cNvPr>
          <p:cNvSpPr txBox="1"/>
          <p:nvPr/>
        </p:nvSpPr>
        <p:spPr>
          <a:xfrm>
            <a:off x="2755558" y="2401578"/>
            <a:ext cx="1388098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  <a:spcAft>
                <a:spcPts val="0"/>
              </a:spcAft>
            </a:pPr>
            <a:endParaRPr lang="ru-RU" sz="1800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1925" marR="161925" algn="ctr">
              <a:lnSpc>
                <a:spcPts val="157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</a:p>
          <a:p>
            <a:pPr marL="162560" marR="161925" algn="ctr">
              <a:lnSpc>
                <a:spcPts val="156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5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890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0655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рубля</a:t>
            </a:r>
          </a:p>
        </p:txBody>
      </p:sp>
    </p:spTree>
    <p:extLst>
      <p:ext uri="{BB962C8B-B14F-4D97-AF65-F5344CB8AC3E}">
        <p14:creationId xmlns:p14="http://schemas.microsoft.com/office/powerpoint/2010/main" val="292582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32" y="5931610"/>
            <a:ext cx="648335" cy="588645"/>
            <a:chOff x="505926" y="6332185"/>
            <a:chExt cx="648335" cy="5886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926" y="6332185"/>
              <a:ext cx="647761" cy="588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616" y="6344856"/>
              <a:ext cx="568274" cy="503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94621" y="7932257"/>
            <a:ext cx="609600" cy="586740"/>
            <a:chOff x="506011" y="8043706"/>
            <a:chExt cx="609600" cy="5867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011" y="8043706"/>
              <a:ext cx="609534" cy="586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16" y="8055788"/>
              <a:ext cx="529196" cy="5039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15555" y="6822428"/>
            <a:ext cx="609600" cy="588645"/>
            <a:chOff x="506011" y="7194770"/>
            <a:chExt cx="609600" cy="58864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011" y="7194770"/>
              <a:ext cx="609534" cy="588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616" y="7208075"/>
              <a:ext cx="529196" cy="5039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70862" y="301531"/>
            <a:ext cx="62796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</a:t>
            </a:r>
            <a:r>
              <a:rPr lang="ru-RU" sz="2000" b="1" spc="-204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</a:t>
            </a:r>
            <a:r>
              <a:rPr lang="ru-RU" sz="2000" b="1" spc="-19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</a:t>
            </a:r>
            <a:r>
              <a:rPr lang="ru-RU" sz="2000" b="1" spc="-11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</a:t>
            </a:r>
            <a:r>
              <a:rPr lang="ru-RU" sz="2000" b="1" spc="-18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</a:t>
            </a:r>
            <a:r>
              <a:rPr lang="ru-RU" sz="2000" b="1" spc="-19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ЮД</a:t>
            </a:r>
            <a:r>
              <a:rPr lang="ru-RU" sz="2000" b="1" spc="-21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Ж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Е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 ГОРОДСКОГО ОКРУГА</a:t>
            </a:r>
            <a:br>
              <a:rPr lang="ru-RU" sz="200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endParaRPr sz="20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7043" y="47244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 flipV="1">
            <a:off x="302767" y="615720"/>
            <a:ext cx="6192520" cy="7008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5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B437A-484F-49F0-D9F0-D364DBA611CA}"/>
              </a:ext>
            </a:extLst>
          </p:cNvPr>
          <p:cNvSpPr txBox="1"/>
          <p:nvPr/>
        </p:nvSpPr>
        <p:spPr>
          <a:xfrm>
            <a:off x="0" y="762000"/>
            <a:ext cx="2004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689BE-C61D-7022-FE57-E24EC5F7FA25}"/>
              </a:ext>
            </a:extLst>
          </p:cNvPr>
          <p:cNvSpPr txBox="1"/>
          <p:nvPr/>
        </p:nvSpPr>
        <p:spPr>
          <a:xfrm>
            <a:off x="1752600" y="685800"/>
            <a:ext cx="47594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направляемые органами местного самоуправления из бюджета городского округа на решение вопросов местного значения</a:t>
            </a:r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3FE903-5263-0C12-55DF-C8A5FC5F2C2A}"/>
              </a:ext>
            </a:extLst>
          </p:cNvPr>
          <p:cNvSpPr txBox="1"/>
          <p:nvPr/>
        </p:nvSpPr>
        <p:spPr>
          <a:xfrm>
            <a:off x="17975" y="2232381"/>
            <a:ext cx="2004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РАСХОДЫ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748F3-9B78-0DD4-7175-9053BDDC10E6}"/>
              </a:ext>
            </a:extLst>
          </p:cNvPr>
          <p:cNvSpPr txBox="1"/>
          <p:nvPr/>
        </p:nvSpPr>
        <p:spPr>
          <a:xfrm>
            <a:off x="1828800" y="1905000"/>
            <a:ext cx="47594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социального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характера,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которым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здравоохранение,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культуру,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политику,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физкультуру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F01E57-2948-2FF9-40F8-7F6A73B1AF28}"/>
              </a:ext>
            </a:extLst>
          </p:cNvPr>
          <p:cNvSpPr txBox="1"/>
          <p:nvPr/>
        </p:nvSpPr>
        <p:spPr>
          <a:xfrm>
            <a:off x="93828" y="3399366"/>
            <a:ext cx="2004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</a:p>
          <a:p>
            <a:pPr algn="ctr"/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D67529-2ACE-7AF7-4785-F8CB5896F0A1}"/>
              </a:ext>
            </a:extLst>
          </p:cNvPr>
          <p:cNvSpPr txBox="1"/>
          <p:nvPr/>
        </p:nvSpPr>
        <p:spPr>
          <a:xfrm>
            <a:off x="1729078" y="3195834"/>
            <a:ext cx="4815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оды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ищн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ое 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яйство, 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вопросы,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охрану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 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38929E-81B2-73EF-3E84-17BE050B8B7A}"/>
              </a:ext>
            </a:extLst>
          </p:cNvPr>
          <p:cNvSpPr txBox="1"/>
          <p:nvPr/>
        </p:nvSpPr>
        <p:spPr>
          <a:xfrm>
            <a:off x="526099" y="4724400"/>
            <a:ext cx="6370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">
              <a:lnSpc>
                <a:spcPct val="100000"/>
              </a:lnSpc>
            </a:pPr>
            <a:r>
              <a:rPr lang="ru-RU" sz="1600" b="1" spc="-10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6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1600" b="1" spc="-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1600" b="1" spc="-1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ЛАНСИ</a:t>
            </a:r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</a:t>
            </a:r>
            <a:r>
              <a:rPr lang="ru-RU" sz="1600" b="1" spc="-1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1" spc="-14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АННО</a:t>
            </a:r>
            <a:r>
              <a:rPr lang="ru-RU" sz="1600" b="1" spc="-9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ТЬ</a:t>
            </a:r>
            <a:r>
              <a:rPr lang="ru-RU" sz="1600" b="1" spc="-1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b="1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МУНИЦИПАЛЬНОГО</a:t>
            </a:r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4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1600" b="1" spc="-2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Ю</a:t>
            </a:r>
            <a:r>
              <a:rPr lang="ru-RU" sz="1600" b="1" spc="-1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spc="-19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</a:t>
            </a:r>
            <a:r>
              <a:rPr lang="ru-RU" sz="1600" b="1" spc="-16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1600" b="1" spc="-1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E4D6D0-2AD9-8FA2-27AB-2E3A1AC890C0}"/>
              </a:ext>
            </a:extLst>
          </p:cNvPr>
          <p:cNvSpPr txBox="1"/>
          <p:nvPr/>
        </p:nvSpPr>
        <p:spPr>
          <a:xfrm>
            <a:off x="152400" y="4419600"/>
            <a:ext cx="6550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pc="-105" dirty="0">
                <a:solidFill>
                  <a:srgbClr val="3B69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5" dirty="0">
                <a:solidFill>
                  <a:srgbClr val="3B69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и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 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основополагающее </a:t>
            </a:r>
            <a:r>
              <a:rPr lang="ru-RU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требование,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предъявляемое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местного самоуправления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8E4272-0E47-C4E8-A8CF-745208D782EE}"/>
              </a:ext>
            </a:extLst>
          </p:cNvPr>
          <p:cNvSpPr txBox="1"/>
          <p:nvPr/>
        </p:nvSpPr>
        <p:spPr>
          <a:xfrm>
            <a:off x="302767" y="5890460"/>
            <a:ext cx="4821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7470">
              <a:lnSpc>
                <a:spcPct val="100000"/>
              </a:lnSpc>
              <a:spcBef>
                <a:spcPts val="5"/>
              </a:spcBef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БЕЗДЕФИЦИТНЫЙ БЮДЖЕТ</a:t>
            </a:r>
          </a:p>
          <a:p>
            <a:pPr marL="1347470">
              <a:lnSpc>
                <a:spcPct val="100000"/>
              </a:lnSpc>
            </a:pP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D048F0-3FFC-A181-4EBB-848EE5B21BDA}"/>
              </a:ext>
            </a:extLst>
          </p:cNvPr>
          <p:cNvSpPr txBox="1"/>
          <p:nvPr/>
        </p:nvSpPr>
        <p:spPr>
          <a:xfrm>
            <a:off x="304800" y="6477000"/>
            <a:ext cx="5842660" cy="129266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348740">
              <a:lnSpc>
                <a:spcPct val="100000"/>
              </a:lnSpc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ДЕФИЦИТ, РАСХОДЫ ПРЕВЫШАЮТ ДОХОД</a:t>
            </a:r>
            <a:r>
              <a:rPr lang="ru-RU" sz="1800" b="1" spc="-14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48740" marR="5080">
              <a:lnSpc>
                <a:spcPct val="100000"/>
              </a:lnSpc>
              <a:spcBef>
                <a:spcPts val="5"/>
              </a:spcBef>
            </a:pP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lang="ru-R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ru-RU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дефицита,</a:t>
            </a:r>
            <a:r>
              <a:rPr lang="ru-RU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800" b="1" dirty="0">
              <a:solidFill>
                <a:srgbClr val="779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037009-C996-9DFE-92EA-9E567B986BD7}"/>
              </a:ext>
            </a:extLst>
          </p:cNvPr>
          <p:cNvSpPr txBox="1"/>
          <p:nvPr/>
        </p:nvSpPr>
        <p:spPr>
          <a:xfrm>
            <a:off x="304800" y="7905571"/>
            <a:ext cx="5842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7470">
              <a:lnSpc>
                <a:spcPct val="100000"/>
              </a:lnSpc>
            </a:pPr>
            <a:r>
              <a:rPr lang="ru-RU" sz="1800" b="1" kern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ПРОФИЦИТ, ДОХОДЫ ПРЕВЫШАЮТ РАСХОДЫ</a:t>
            </a:r>
          </a:p>
          <a:p>
            <a:pPr marL="1347470">
              <a:lnSpc>
                <a:spcPct val="100000"/>
              </a:lnSpc>
            </a:pP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накапливать</a:t>
            </a:r>
            <a:r>
              <a:rPr lang="ru-R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резервы,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погашать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1"/>
          <p:cNvSpPr txBox="1">
            <a:spLocks noChangeArrowheads="1"/>
          </p:cNvSpPr>
          <p:nvPr/>
        </p:nvSpPr>
        <p:spPr bwMode="auto">
          <a:xfrm>
            <a:off x="3900169" y="7427536"/>
            <a:ext cx="2293620" cy="229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50495" marR="107950" algn="ctr">
              <a:spcBef>
                <a:spcPts val="3465"/>
              </a:spcBef>
              <a:spcAft>
                <a:spcPts val="0"/>
              </a:spcAft>
            </a:pPr>
            <a:r>
              <a:rPr lang="ru-RU" sz="33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52,0</a:t>
            </a:r>
            <a:endParaRPr lang="ru-RU" sz="11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9860" marR="10922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млн.</a:t>
            </a:r>
            <a:r>
              <a:rPr lang="ru-RU" sz="1300" b="1" spc="-8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532"/>
          <p:cNvGrpSpPr>
            <a:grpSpLocks/>
          </p:cNvGrpSpPr>
          <p:nvPr/>
        </p:nvGrpSpPr>
        <p:grpSpPr bwMode="auto">
          <a:xfrm>
            <a:off x="3614414" y="5469444"/>
            <a:ext cx="3016885" cy="1694886"/>
            <a:chOff x="5607" y="721"/>
            <a:chExt cx="4751" cy="2607"/>
          </a:xfrm>
        </p:grpSpPr>
        <p:pic>
          <p:nvPicPr>
            <p:cNvPr id="6" name="Picture 5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" y="1013"/>
              <a:ext cx="1004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538"/>
            <p:cNvSpPr>
              <a:spLocks/>
            </p:cNvSpPr>
            <p:nvPr/>
          </p:nvSpPr>
          <p:spPr bwMode="auto">
            <a:xfrm>
              <a:off x="5862" y="1036"/>
              <a:ext cx="864" cy="2179"/>
            </a:xfrm>
            <a:custGeom>
              <a:avLst/>
              <a:gdLst>
                <a:gd name="T0" fmla="+- 0 6520 5800"/>
                <a:gd name="T1" fmla="*/ T0 w 864"/>
                <a:gd name="T2" fmla="+- 0 748 748"/>
                <a:gd name="T3" fmla="*/ 748 h 2467"/>
                <a:gd name="T4" fmla="+- 0 5944 5800"/>
                <a:gd name="T5" fmla="*/ T4 w 864"/>
                <a:gd name="T6" fmla="+- 0 748 748"/>
                <a:gd name="T7" fmla="*/ 748 h 2467"/>
                <a:gd name="T8" fmla="+- 0 5888 5800"/>
                <a:gd name="T9" fmla="*/ T8 w 864"/>
                <a:gd name="T10" fmla="+- 0 759 748"/>
                <a:gd name="T11" fmla="*/ 759 h 2467"/>
                <a:gd name="T12" fmla="+- 0 5842 5800"/>
                <a:gd name="T13" fmla="*/ T12 w 864"/>
                <a:gd name="T14" fmla="+- 0 790 748"/>
                <a:gd name="T15" fmla="*/ 790 h 2467"/>
                <a:gd name="T16" fmla="+- 0 5811 5800"/>
                <a:gd name="T17" fmla="*/ T16 w 864"/>
                <a:gd name="T18" fmla="+- 0 836 748"/>
                <a:gd name="T19" fmla="*/ 836 h 2467"/>
                <a:gd name="T20" fmla="+- 0 5800 5800"/>
                <a:gd name="T21" fmla="*/ T20 w 864"/>
                <a:gd name="T22" fmla="+- 0 892 748"/>
                <a:gd name="T23" fmla="*/ 892 h 2467"/>
                <a:gd name="T24" fmla="+- 0 5800 5800"/>
                <a:gd name="T25" fmla="*/ T24 w 864"/>
                <a:gd name="T26" fmla="+- 0 3071 748"/>
                <a:gd name="T27" fmla="*/ 3071 h 2467"/>
                <a:gd name="T28" fmla="+- 0 5811 5800"/>
                <a:gd name="T29" fmla="*/ T28 w 864"/>
                <a:gd name="T30" fmla="+- 0 3127 748"/>
                <a:gd name="T31" fmla="*/ 3127 h 2467"/>
                <a:gd name="T32" fmla="+- 0 5842 5800"/>
                <a:gd name="T33" fmla="*/ T32 w 864"/>
                <a:gd name="T34" fmla="+- 0 3173 748"/>
                <a:gd name="T35" fmla="*/ 3173 h 2467"/>
                <a:gd name="T36" fmla="+- 0 5888 5800"/>
                <a:gd name="T37" fmla="*/ T36 w 864"/>
                <a:gd name="T38" fmla="+- 0 3204 748"/>
                <a:gd name="T39" fmla="*/ 3204 h 2467"/>
                <a:gd name="T40" fmla="+- 0 5944 5800"/>
                <a:gd name="T41" fmla="*/ T40 w 864"/>
                <a:gd name="T42" fmla="+- 0 3215 748"/>
                <a:gd name="T43" fmla="*/ 3215 h 2467"/>
                <a:gd name="T44" fmla="+- 0 6520 5800"/>
                <a:gd name="T45" fmla="*/ T44 w 864"/>
                <a:gd name="T46" fmla="+- 0 3215 748"/>
                <a:gd name="T47" fmla="*/ 3215 h 2467"/>
                <a:gd name="T48" fmla="+- 0 6576 5800"/>
                <a:gd name="T49" fmla="*/ T48 w 864"/>
                <a:gd name="T50" fmla="+- 0 3204 748"/>
                <a:gd name="T51" fmla="*/ 3204 h 2467"/>
                <a:gd name="T52" fmla="+- 0 6622 5800"/>
                <a:gd name="T53" fmla="*/ T52 w 864"/>
                <a:gd name="T54" fmla="+- 0 3173 748"/>
                <a:gd name="T55" fmla="*/ 3173 h 2467"/>
                <a:gd name="T56" fmla="+- 0 6652 5800"/>
                <a:gd name="T57" fmla="*/ T56 w 864"/>
                <a:gd name="T58" fmla="+- 0 3127 748"/>
                <a:gd name="T59" fmla="*/ 3127 h 2467"/>
                <a:gd name="T60" fmla="+- 0 6664 5800"/>
                <a:gd name="T61" fmla="*/ T60 w 864"/>
                <a:gd name="T62" fmla="+- 0 3071 748"/>
                <a:gd name="T63" fmla="*/ 3071 h 2467"/>
                <a:gd name="T64" fmla="+- 0 6664 5800"/>
                <a:gd name="T65" fmla="*/ T64 w 864"/>
                <a:gd name="T66" fmla="+- 0 892 748"/>
                <a:gd name="T67" fmla="*/ 892 h 2467"/>
                <a:gd name="T68" fmla="+- 0 6652 5800"/>
                <a:gd name="T69" fmla="*/ T68 w 864"/>
                <a:gd name="T70" fmla="+- 0 836 748"/>
                <a:gd name="T71" fmla="*/ 836 h 2467"/>
                <a:gd name="T72" fmla="+- 0 6622 5800"/>
                <a:gd name="T73" fmla="*/ T72 w 864"/>
                <a:gd name="T74" fmla="+- 0 790 748"/>
                <a:gd name="T75" fmla="*/ 790 h 2467"/>
                <a:gd name="T76" fmla="+- 0 6576 5800"/>
                <a:gd name="T77" fmla="*/ T76 w 864"/>
                <a:gd name="T78" fmla="+- 0 759 748"/>
                <a:gd name="T79" fmla="*/ 759 h 2467"/>
                <a:gd name="T80" fmla="+- 0 6520 5800"/>
                <a:gd name="T81" fmla="*/ T80 w 864"/>
                <a:gd name="T82" fmla="+- 0 748 748"/>
                <a:gd name="T83" fmla="*/ 748 h 24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67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323"/>
                  </a:lnTo>
                  <a:lnTo>
                    <a:pt x="11" y="2379"/>
                  </a:lnTo>
                  <a:lnTo>
                    <a:pt x="42" y="2425"/>
                  </a:lnTo>
                  <a:lnTo>
                    <a:pt x="88" y="2456"/>
                  </a:lnTo>
                  <a:lnTo>
                    <a:pt x="144" y="2467"/>
                  </a:lnTo>
                  <a:lnTo>
                    <a:pt x="720" y="2467"/>
                  </a:lnTo>
                  <a:lnTo>
                    <a:pt x="776" y="2456"/>
                  </a:lnTo>
                  <a:lnTo>
                    <a:pt x="822" y="2425"/>
                  </a:lnTo>
                  <a:lnTo>
                    <a:pt x="852" y="2379"/>
                  </a:lnTo>
                  <a:lnTo>
                    <a:pt x="864" y="2323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8" name="Picture 5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" y="748"/>
              <a:ext cx="1004" cy="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536"/>
            <p:cNvSpPr>
              <a:spLocks/>
            </p:cNvSpPr>
            <p:nvPr/>
          </p:nvSpPr>
          <p:spPr bwMode="auto">
            <a:xfrm>
              <a:off x="7520" y="721"/>
              <a:ext cx="864" cy="2494"/>
            </a:xfrm>
            <a:custGeom>
              <a:avLst/>
              <a:gdLst>
                <a:gd name="T0" fmla="+- 0 8240 7520"/>
                <a:gd name="T1" fmla="*/ T0 w 864"/>
                <a:gd name="T2" fmla="+- 0 1009 1009"/>
                <a:gd name="T3" fmla="*/ 1009 h 2206"/>
                <a:gd name="T4" fmla="+- 0 7664 7520"/>
                <a:gd name="T5" fmla="*/ T4 w 864"/>
                <a:gd name="T6" fmla="+- 0 1009 1009"/>
                <a:gd name="T7" fmla="*/ 1009 h 2206"/>
                <a:gd name="T8" fmla="+- 0 7608 7520"/>
                <a:gd name="T9" fmla="*/ T8 w 864"/>
                <a:gd name="T10" fmla="+- 0 1020 1009"/>
                <a:gd name="T11" fmla="*/ 1020 h 2206"/>
                <a:gd name="T12" fmla="+- 0 7563 7520"/>
                <a:gd name="T13" fmla="*/ T12 w 864"/>
                <a:gd name="T14" fmla="+- 0 1051 1009"/>
                <a:gd name="T15" fmla="*/ 1051 h 2206"/>
                <a:gd name="T16" fmla="+- 0 7532 7520"/>
                <a:gd name="T17" fmla="*/ T16 w 864"/>
                <a:gd name="T18" fmla="+- 0 1097 1009"/>
                <a:gd name="T19" fmla="*/ 1097 h 2206"/>
                <a:gd name="T20" fmla="+- 0 7520 7520"/>
                <a:gd name="T21" fmla="*/ T20 w 864"/>
                <a:gd name="T22" fmla="+- 0 1153 1009"/>
                <a:gd name="T23" fmla="*/ 1153 h 2206"/>
                <a:gd name="T24" fmla="+- 0 7520 7520"/>
                <a:gd name="T25" fmla="*/ T24 w 864"/>
                <a:gd name="T26" fmla="+- 0 3071 1009"/>
                <a:gd name="T27" fmla="*/ 3071 h 2206"/>
                <a:gd name="T28" fmla="+- 0 7532 7520"/>
                <a:gd name="T29" fmla="*/ T28 w 864"/>
                <a:gd name="T30" fmla="+- 0 3127 1009"/>
                <a:gd name="T31" fmla="*/ 3127 h 2206"/>
                <a:gd name="T32" fmla="+- 0 7563 7520"/>
                <a:gd name="T33" fmla="*/ T32 w 864"/>
                <a:gd name="T34" fmla="+- 0 3173 1009"/>
                <a:gd name="T35" fmla="*/ 3173 h 2206"/>
                <a:gd name="T36" fmla="+- 0 7608 7520"/>
                <a:gd name="T37" fmla="*/ T36 w 864"/>
                <a:gd name="T38" fmla="+- 0 3204 1009"/>
                <a:gd name="T39" fmla="*/ 3204 h 2206"/>
                <a:gd name="T40" fmla="+- 0 7664 7520"/>
                <a:gd name="T41" fmla="*/ T40 w 864"/>
                <a:gd name="T42" fmla="+- 0 3215 1009"/>
                <a:gd name="T43" fmla="*/ 3215 h 2206"/>
                <a:gd name="T44" fmla="+- 0 8240 7520"/>
                <a:gd name="T45" fmla="*/ T44 w 864"/>
                <a:gd name="T46" fmla="+- 0 3215 1009"/>
                <a:gd name="T47" fmla="*/ 3215 h 2206"/>
                <a:gd name="T48" fmla="+- 0 8296 7520"/>
                <a:gd name="T49" fmla="*/ T48 w 864"/>
                <a:gd name="T50" fmla="+- 0 3204 1009"/>
                <a:gd name="T51" fmla="*/ 3204 h 2206"/>
                <a:gd name="T52" fmla="+- 0 8342 7520"/>
                <a:gd name="T53" fmla="*/ T52 w 864"/>
                <a:gd name="T54" fmla="+- 0 3173 1009"/>
                <a:gd name="T55" fmla="*/ 3173 h 2206"/>
                <a:gd name="T56" fmla="+- 0 8373 7520"/>
                <a:gd name="T57" fmla="*/ T56 w 864"/>
                <a:gd name="T58" fmla="+- 0 3127 1009"/>
                <a:gd name="T59" fmla="*/ 3127 h 2206"/>
                <a:gd name="T60" fmla="+- 0 8384 7520"/>
                <a:gd name="T61" fmla="*/ T60 w 864"/>
                <a:gd name="T62" fmla="+- 0 3071 1009"/>
                <a:gd name="T63" fmla="*/ 3071 h 2206"/>
                <a:gd name="T64" fmla="+- 0 8384 7520"/>
                <a:gd name="T65" fmla="*/ T64 w 864"/>
                <a:gd name="T66" fmla="+- 0 1153 1009"/>
                <a:gd name="T67" fmla="*/ 1153 h 2206"/>
                <a:gd name="T68" fmla="+- 0 8373 7520"/>
                <a:gd name="T69" fmla="*/ T68 w 864"/>
                <a:gd name="T70" fmla="+- 0 1097 1009"/>
                <a:gd name="T71" fmla="*/ 1097 h 2206"/>
                <a:gd name="T72" fmla="+- 0 8342 7520"/>
                <a:gd name="T73" fmla="*/ T72 w 864"/>
                <a:gd name="T74" fmla="+- 0 1051 1009"/>
                <a:gd name="T75" fmla="*/ 1051 h 2206"/>
                <a:gd name="T76" fmla="+- 0 8296 7520"/>
                <a:gd name="T77" fmla="*/ T76 w 864"/>
                <a:gd name="T78" fmla="+- 0 1020 1009"/>
                <a:gd name="T79" fmla="*/ 1020 h 2206"/>
                <a:gd name="T80" fmla="+- 0 8240 7520"/>
                <a:gd name="T81" fmla="*/ T80 w 864"/>
                <a:gd name="T82" fmla="+- 0 1009 1009"/>
                <a:gd name="T83" fmla="*/ 1009 h 22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206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3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062"/>
                  </a:lnTo>
                  <a:lnTo>
                    <a:pt x="12" y="2118"/>
                  </a:lnTo>
                  <a:lnTo>
                    <a:pt x="43" y="2164"/>
                  </a:lnTo>
                  <a:lnTo>
                    <a:pt x="88" y="2195"/>
                  </a:lnTo>
                  <a:lnTo>
                    <a:pt x="144" y="2206"/>
                  </a:lnTo>
                  <a:lnTo>
                    <a:pt x="720" y="2206"/>
                  </a:lnTo>
                  <a:lnTo>
                    <a:pt x="776" y="2195"/>
                  </a:lnTo>
                  <a:lnTo>
                    <a:pt x="822" y="2164"/>
                  </a:lnTo>
                  <a:lnTo>
                    <a:pt x="853" y="2118"/>
                  </a:lnTo>
                  <a:lnTo>
                    <a:pt x="864" y="20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Freeform 534"/>
            <p:cNvSpPr>
              <a:spLocks/>
            </p:cNvSpPr>
            <p:nvPr/>
          </p:nvSpPr>
          <p:spPr bwMode="auto">
            <a:xfrm>
              <a:off x="9240" y="888"/>
              <a:ext cx="864" cy="2327"/>
            </a:xfrm>
            <a:custGeom>
              <a:avLst/>
              <a:gdLst>
                <a:gd name="T0" fmla="+- 0 9961 9241"/>
                <a:gd name="T1" fmla="*/ T0 w 864"/>
                <a:gd name="T2" fmla="+- 0 541 541"/>
                <a:gd name="T3" fmla="*/ 541 h 2674"/>
                <a:gd name="T4" fmla="+- 0 9385 9241"/>
                <a:gd name="T5" fmla="*/ T4 w 864"/>
                <a:gd name="T6" fmla="+- 0 541 541"/>
                <a:gd name="T7" fmla="*/ 541 h 2674"/>
                <a:gd name="T8" fmla="+- 0 9329 9241"/>
                <a:gd name="T9" fmla="*/ T8 w 864"/>
                <a:gd name="T10" fmla="+- 0 552 541"/>
                <a:gd name="T11" fmla="*/ 552 h 2674"/>
                <a:gd name="T12" fmla="+- 0 9283 9241"/>
                <a:gd name="T13" fmla="*/ T12 w 864"/>
                <a:gd name="T14" fmla="+- 0 583 541"/>
                <a:gd name="T15" fmla="*/ 583 h 2674"/>
                <a:gd name="T16" fmla="+- 0 9252 9241"/>
                <a:gd name="T17" fmla="*/ T16 w 864"/>
                <a:gd name="T18" fmla="+- 0 629 541"/>
                <a:gd name="T19" fmla="*/ 629 h 2674"/>
                <a:gd name="T20" fmla="+- 0 9241 9241"/>
                <a:gd name="T21" fmla="*/ T20 w 864"/>
                <a:gd name="T22" fmla="+- 0 685 541"/>
                <a:gd name="T23" fmla="*/ 685 h 2674"/>
                <a:gd name="T24" fmla="+- 0 9241 9241"/>
                <a:gd name="T25" fmla="*/ T24 w 864"/>
                <a:gd name="T26" fmla="+- 0 3071 541"/>
                <a:gd name="T27" fmla="*/ 3071 h 2674"/>
                <a:gd name="T28" fmla="+- 0 9252 9241"/>
                <a:gd name="T29" fmla="*/ T28 w 864"/>
                <a:gd name="T30" fmla="+- 0 3127 541"/>
                <a:gd name="T31" fmla="*/ 3127 h 2674"/>
                <a:gd name="T32" fmla="+- 0 9283 9241"/>
                <a:gd name="T33" fmla="*/ T32 w 864"/>
                <a:gd name="T34" fmla="+- 0 3173 541"/>
                <a:gd name="T35" fmla="*/ 3173 h 2674"/>
                <a:gd name="T36" fmla="+- 0 9329 9241"/>
                <a:gd name="T37" fmla="*/ T36 w 864"/>
                <a:gd name="T38" fmla="+- 0 3204 541"/>
                <a:gd name="T39" fmla="*/ 3204 h 2674"/>
                <a:gd name="T40" fmla="+- 0 9385 9241"/>
                <a:gd name="T41" fmla="*/ T40 w 864"/>
                <a:gd name="T42" fmla="+- 0 3215 541"/>
                <a:gd name="T43" fmla="*/ 3215 h 2674"/>
                <a:gd name="T44" fmla="+- 0 9961 9241"/>
                <a:gd name="T45" fmla="*/ T44 w 864"/>
                <a:gd name="T46" fmla="+- 0 3215 541"/>
                <a:gd name="T47" fmla="*/ 3215 h 2674"/>
                <a:gd name="T48" fmla="+- 0 10017 9241"/>
                <a:gd name="T49" fmla="*/ T48 w 864"/>
                <a:gd name="T50" fmla="+- 0 3204 541"/>
                <a:gd name="T51" fmla="*/ 3204 h 2674"/>
                <a:gd name="T52" fmla="+- 0 10062 9241"/>
                <a:gd name="T53" fmla="*/ T52 w 864"/>
                <a:gd name="T54" fmla="+- 0 3173 541"/>
                <a:gd name="T55" fmla="*/ 3173 h 2674"/>
                <a:gd name="T56" fmla="+- 0 10093 9241"/>
                <a:gd name="T57" fmla="*/ T56 w 864"/>
                <a:gd name="T58" fmla="+- 0 3127 541"/>
                <a:gd name="T59" fmla="*/ 3127 h 2674"/>
                <a:gd name="T60" fmla="+- 0 10105 9241"/>
                <a:gd name="T61" fmla="*/ T60 w 864"/>
                <a:gd name="T62" fmla="+- 0 3071 541"/>
                <a:gd name="T63" fmla="*/ 3071 h 2674"/>
                <a:gd name="T64" fmla="+- 0 10105 9241"/>
                <a:gd name="T65" fmla="*/ T64 w 864"/>
                <a:gd name="T66" fmla="+- 0 685 541"/>
                <a:gd name="T67" fmla="*/ 685 h 2674"/>
                <a:gd name="T68" fmla="+- 0 10093 9241"/>
                <a:gd name="T69" fmla="*/ T68 w 864"/>
                <a:gd name="T70" fmla="+- 0 629 541"/>
                <a:gd name="T71" fmla="*/ 629 h 2674"/>
                <a:gd name="T72" fmla="+- 0 10062 9241"/>
                <a:gd name="T73" fmla="*/ T72 w 864"/>
                <a:gd name="T74" fmla="+- 0 583 541"/>
                <a:gd name="T75" fmla="*/ 583 h 2674"/>
                <a:gd name="T76" fmla="+- 0 10017 9241"/>
                <a:gd name="T77" fmla="*/ T76 w 864"/>
                <a:gd name="T78" fmla="+- 0 552 541"/>
                <a:gd name="T79" fmla="*/ 552 h 2674"/>
                <a:gd name="T80" fmla="+- 0 9961 9241"/>
                <a:gd name="T81" fmla="*/ T80 w 864"/>
                <a:gd name="T82" fmla="+- 0 541 541"/>
                <a:gd name="T83" fmla="*/ 541 h 26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7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30"/>
                  </a:lnTo>
                  <a:lnTo>
                    <a:pt x="11" y="2586"/>
                  </a:lnTo>
                  <a:lnTo>
                    <a:pt x="42" y="2632"/>
                  </a:lnTo>
                  <a:lnTo>
                    <a:pt x="88" y="2663"/>
                  </a:lnTo>
                  <a:lnTo>
                    <a:pt x="144" y="2674"/>
                  </a:lnTo>
                  <a:lnTo>
                    <a:pt x="720" y="2674"/>
                  </a:lnTo>
                  <a:lnTo>
                    <a:pt x="776" y="2663"/>
                  </a:lnTo>
                  <a:lnTo>
                    <a:pt x="821" y="2632"/>
                  </a:lnTo>
                  <a:lnTo>
                    <a:pt x="852" y="2586"/>
                  </a:lnTo>
                  <a:lnTo>
                    <a:pt x="864" y="253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2" name="Line 533"/>
            <p:cNvCxnSpPr>
              <a:cxnSpLocks noChangeShapeType="1"/>
            </p:cNvCxnSpPr>
            <p:nvPr/>
          </p:nvCxnSpPr>
          <p:spPr bwMode="auto">
            <a:xfrm>
              <a:off x="5607" y="3290"/>
              <a:ext cx="4751" cy="0"/>
            </a:xfrm>
            <a:prstGeom prst="line">
              <a:avLst/>
            </a:prstGeom>
            <a:noFill/>
            <a:ln w="9525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Прямоугольник 15"/>
          <p:cNvSpPr/>
          <p:nvPr/>
        </p:nvSpPr>
        <p:spPr>
          <a:xfrm>
            <a:off x="4770940" y="51585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61,5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1968" y="523668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59,7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6124" y="531446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52,0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9747" y="7119112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54378" y="7141714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2866" y="7130292"/>
            <a:ext cx="193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492125" algn="ct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94896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агропромышленного комплекса городского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 Нижегородской Области»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2025-2027 годы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117037" y="1295225"/>
            <a:ext cx="3429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b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производственно-финансовой       деятельности организаций  агропромышленного комплекса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75413" y="2656290"/>
            <a:ext cx="3429000" cy="1811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ct val="98000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</a:t>
            </a:r>
            <a:r>
              <a:rPr lang="ru-RU" sz="1400" b="1" dirty="0">
                <a:solidFill>
                  <a:srgbClr val="33CC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эффективности деятельности управления сельского хозяйства и природопользования администрации городского округа  Семеновский Нижегородской области в сфере развития агропромышленного комплекса.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75413" y="4481109"/>
            <a:ext cx="3429000" cy="464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55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600" b="1" spc="-4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600" b="1" spc="-4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35"/>
              </a:lnSpc>
              <a:spcAft>
                <a:spcPts val="0"/>
              </a:spcAft>
            </a:pPr>
            <a:r>
              <a:rPr lang="ru-RU" sz="1400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2025-2027</a:t>
            </a:r>
            <a:r>
              <a:rPr lang="ru-RU" sz="1400" spc="95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85575" y="1347091"/>
            <a:ext cx="3972425" cy="22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01.10.2014</a:t>
            </a:r>
            <a:r>
              <a:rPr lang="ru-RU" sz="1400" spc="-7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г.№ 2694</a:t>
            </a:r>
          </a:p>
          <a:p>
            <a:pPr marL="270510">
              <a:spcBef>
                <a:spcPts val="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 утверждении муниципальной программы  «Развитие агропромышленного комплекса   городского округа Семеновский </a:t>
            </a:r>
          </a:p>
          <a:p>
            <a:pPr marL="270510">
              <a:spcBef>
                <a:spcPts val="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 области» на 2025-2027 годы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27199" y="3529622"/>
            <a:ext cx="380863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Исполнитель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сельского хозяйства и природопользования администрации городского округа Семеновский Нижегородской области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6CC44D-B98B-C094-5AE9-824A924E8E07}"/>
              </a:ext>
            </a:extLst>
          </p:cNvPr>
          <p:cNvSpPr txBox="1"/>
          <p:nvPr/>
        </p:nvSpPr>
        <p:spPr>
          <a:xfrm>
            <a:off x="3351025" y="8104201"/>
            <a:ext cx="3707056" cy="9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0495" marR="10922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2000" b="1" spc="13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2000" b="1" spc="13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2000" b="1" spc="-4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50495" marR="108585" algn="ctr">
              <a:lnSpc>
                <a:spcPts val="1555"/>
              </a:lnSpc>
              <a:spcAft>
                <a:spcPts val="0"/>
              </a:spcAft>
            </a:pPr>
            <a:r>
              <a:rPr lang="ru-RU" sz="18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800" b="1" spc="-7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r>
              <a:rPr lang="ru-RU" sz="1800" b="1" spc="-7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CD8B42-8B28-22D2-CB0F-6C6B770AA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50</a:t>
            </a:fld>
            <a:endParaRPr lang="ru-RU" spc="-1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6BB4F0-3AB4-5904-F4A7-13625854DDF4}"/>
              </a:ext>
            </a:extLst>
          </p:cNvPr>
          <p:cNvSpPr/>
          <p:nvPr/>
        </p:nvSpPr>
        <p:spPr>
          <a:xfrm>
            <a:off x="2805541" y="4606924"/>
            <a:ext cx="3972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 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 Семеновский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6E34D95-6BA2-8447-805F-7B5DE11E6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/>
        </p:blipFill>
        <p:spPr bwMode="auto">
          <a:xfrm>
            <a:off x="0" y="5486400"/>
            <a:ext cx="369651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17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" y="95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агропромышленного комплекса городского округа Семеновский» на 2025-2027 годы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9700" y="1600204"/>
            <a:ext cx="1272540" cy="1899696"/>
            <a:chOff x="220" y="-265"/>
            <a:chExt cx="2004" cy="3953"/>
          </a:xfrm>
        </p:grpSpPr>
        <p:sp>
          <p:nvSpPr>
            <p:cNvPr id="4" name="Freeform 531"/>
            <p:cNvSpPr>
              <a:spLocks/>
            </p:cNvSpPr>
            <p:nvPr/>
          </p:nvSpPr>
          <p:spPr bwMode="auto">
            <a:xfrm>
              <a:off x="220" y="511"/>
              <a:ext cx="1944" cy="2991"/>
            </a:xfrm>
            <a:custGeom>
              <a:avLst/>
              <a:gdLst>
                <a:gd name="T0" fmla="+- 0 220 220"/>
                <a:gd name="T1" fmla="*/ T0 w 1944"/>
                <a:gd name="T2" fmla="+- 0 836 512"/>
                <a:gd name="T3" fmla="*/ 836 h 2991"/>
                <a:gd name="T4" fmla="+- 0 229 220"/>
                <a:gd name="T5" fmla="*/ T4 w 1944"/>
                <a:gd name="T6" fmla="+- 0 761 512"/>
                <a:gd name="T7" fmla="*/ 761 h 2991"/>
                <a:gd name="T8" fmla="+- 0 253 220"/>
                <a:gd name="T9" fmla="*/ T8 w 1944"/>
                <a:gd name="T10" fmla="+- 0 693 512"/>
                <a:gd name="T11" fmla="*/ 693 h 2991"/>
                <a:gd name="T12" fmla="+- 0 291 220"/>
                <a:gd name="T13" fmla="*/ T12 w 1944"/>
                <a:gd name="T14" fmla="+- 0 633 512"/>
                <a:gd name="T15" fmla="*/ 633 h 2991"/>
                <a:gd name="T16" fmla="+- 0 341 220"/>
                <a:gd name="T17" fmla="*/ T16 w 1944"/>
                <a:gd name="T18" fmla="+- 0 583 512"/>
                <a:gd name="T19" fmla="*/ 583 h 2991"/>
                <a:gd name="T20" fmla="+- 0 402 220"/>
                <a:gd name="T21" fmla="*/ T20 w 1944"/>
                <a:gd name="T22" fmla="+- 0 545 512"/>
                <a:gd name="T23" fmla="*/ 545 h 2991"/>
                <a:gd name="T24" fmla="+- 0 470 220"/>
                <a:gd name="T25" fmla="*/ T24 w 1944"/>
                <a:gd name="T26" fmla="+- 0 520 512"/>
                <a:gd name="T27" fmla="*/ 520 h 2991"/>
                <a:gd name="T28" fmla="+- 0 544 220"/>
                <a:gd name="T29" fmla="*/ T28 w 1944"/>
                <a:gd name="T30" fmla="+- 0 512 512"/>
                <a:gd name="T31" fmla="*/ 512 h 2991"/>
                <a:gd name="T32" fmla="+- 0 1840 220"/>
                <a:gd name="T33" fmla="*/ T32 w 1944"/>
                <a:gd name="T34" fmla="+- 0 512 512"/>
                <a:gd name="T35" fmla="*/ 512 h 2991"/>
                <a:gd name="T36" fmla="+- 0 1914 220"/>
                <a:gd name="T37" fmla="*/ T36 w 1944"/>
                <a:gd name="T38" fmla="+- 0 520 512"/>
                <a:gd name="T39" fmla="*/ 520 h 2991"/>
                <a:gd name="T40" fmla="+- 0 1982 220"/>
                <a:gd name="T41" fmla="*/ T40 w 1944"/>
                <a:gd name="T42" fmla="+- 0 545 512"/>
                <a:gd name="T43" fmla="*/ 545 h 2991"/>
                <a:gd name="T44" fmla="+- 0 2042 220"/>
                <a:gd name="T45" fmla="*/ T44 w 1944"/>
                <a:gd name="T46" fmla="+- 0 583 512"/>
                <a:gd name="T47" fmla="*/ 583 h 2991"/>
                <a:gd name="T48" fmla="+- 0 2093 220"/>
                <a:gd name="T49" fmla="*/ T48 w 1944"/>
                <a:gd name="T50" fmla="+- 0 633 512"/>
                <a:gd name="T51" fmla="*/ 633 h 2991"/>
                <a:gd name="T52" fmla="+- 0 2131 220"/>
                <a:gd name="T53" fmla="*/ T52 w 1944"/>
                <a:gd name="T54" fmla="+- 0 693 512"/>
                <a:gd name="T55" fmla="*/ 693 h 2991"/>
                <a:gd name="T56" fmla="+- 0 2155 220"/>
                <a:gd name="T57" fmla="*/ T56 w 1944"/>
                <a:gd name="T58" fmla="+- 0 761 512"/>
                <a:gd name="T59" fmla="*/ 761 h 2991"/>
                <a:gd name="T60" fmla="+- 0 2164 220"/>
                <a:gd name="T61" fmla="*/ T60 w 1944"/>
                <a:gd name="T62" fmla="+- 0 836 512"/>
                <a:gd name="T63" fmla="*/ 836 h 2991"/>
                <a:gd name="T64" fmla="+- 0 2164 220"/>
                <a:gd name="T65" fmla="*/ T64 w 1944"/>
                <a:gd name="T66" fmla="+- 0 3179 512"/>
                <a:gd name="T67" fmla="*/ 3179 h 2991"/>
                <a:gd name="T68" fmla="+- 0 2155 220"/>
                <a:gd name="T69" fmla="*/ T68 w 1944"/>
                <a:gd name="T70" fmla="+- 0 3253 512"/>
                <a:gd name="T71" fmla="*/ 3253 h 2991"/>
                <a:gd name="T72" fmla="+- 0 2131 220"/>
                <a:gd name="T73" fmla="*/ T72 w 1944"/>
                <a:gd name="T74" fmla="+- 0 3321 512"/>
                <a:gd name="T75" fmla="*/ 3321 h 2991"/>
                <a:gd name="T76" fmla="+- 0 2093 220"/>
                <a:gd name="T77" fmla="*/ T76 w 1944"/>
                <a:gd name="T78" fmla="+- 0 3381 512"/>
                <a:gd name="T79" fmla="*/ 3381 h 2991"/>
                <a:gd name="T80" fmla="+- 0 2042 220"/>
                <a:gd name="T81" fmla="*/ T80 w 1944"/>
                <a:gd name="T82" fmla="+- 0 3431 512"/>
                <a:gd name="T83" fmla="*/ 3431 h 2991"/>
                <a:gd name="T84" fmla="+- 0 1982 220"/>
                <a:gd name="T85" fmla="*/ T84 w 1944"/>
                <a:gd name="T86" fmla="+- 0 3470 512"/>
                <a:gd name="T87" fmla="*/ 3470 h 2991"/>
                <a:gd name="T88" fmla="+- 0 1914 220"/>
                <a:gd name="T89" fmla="*/ T88 w 1944"/>
                <a:gd name="T90" fmla="+- 0 3494 512"/>
                <a:gd name="T91" fmla="*/ 3494 h 2991"/>
                <a:gd name="T92" fmla="+- 0 1840 220"/>
                <a:gd name="T93" fmla="*/ T92 w 1944"/>
                <a:gd name="T94" fmla="+- 0 3503 512"/>
                <a:gd name="T95" fmla="*/ 3503 h 2991"/>
                <a:gd name="T96" fmla="+- 0 544 220"/>
                <a:gd name="T97" fmla="*/ T96 w 1944"/>
                <a:gd name="T98" fmla="+- 0 3503 512"/>
                <a:gd name="T99" fmla="*/ 3503 h 2991"/>
                <a:gd name="T100" fmla="+- 0 470 220"/>
                <a:gd name="T101" fmla="*/ T100 w 1944"/>
                <a:gd name="T102" fmla="+- 0 3494 512"/>
                <a:gd name="T103" fmla="*/ 3494 h 2991"/>
                <a:gd name="T104" fmla="+- 0 402 220"/>
                <a:gd name="T105" fmla="*/ T104 w 1944"/>
                <a:gd name="T106" fmla="+- 0 3470 512"/>
                <a:gd name="T107" fmla="*/ 3470 h 2991"/>
                <a:gd name="T108" fmla="+- 0 341 220"/>
                <a:gd name="T109" fmla="*/ T108 w 1944"/>
                <a:gd name="T110" fmla="+- 0 3431 512"/>
                <a:gd name="T111" fmla="*/ 3431 h 2991"/>
                <a:gd name="T112" fmla="+- 0 291 220"/>
                <a:gd name="T113" fmla="*/ T112 w 1944"/>
                <a:gd name="T114" fmla="+- 0 3381 512"/>
                <a:gd name="T115" fmla="*/ 3381 h 2991"/>
                <a:gd name="T116" fmla="+- 0 253 220"/>
                <a:gd name="T117" fmla="*/ T116 w 1944"/>
                <a:gd name="T118" fmla="+- 0 3321 512"/>
                <a:gd name="T119" fmla="*/ 3321 h 2991"/>
                <a:gd name="T120" fmla="+- 0 229 220"/>
                <a:gd name="T121" fmla="*/ T120 w 1944"/>
                <a:gd name="T122" fmla="+- 0 3253 512"/>
                <a:gd name="T123" fmla="*/ 3253 h 2991"/>
                <a:gd name="T124" fmla="+- 0 220 220"/>
                <a:gd name="T125" fmla="*/ T124 w 1944"/>
                <a:gd name="T126" fmla="+- 0 3179 512"/>
                <a:gd name="T127" fmla="*/ 3179 h 2991"/>
                <a:gd name="T128" fmla="+- 0 220 220"/>
                <a:gd name="T129" fmla="*/ T128 w 1944"/>
                <a:gd name="T130" fmla="+- 0 836 512"/>
                <a:gd name="T131" fmla="*/ 836 h 29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991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667"/>
                  </a:lnTo>
                  <a:lnTo>
                    <a:pt x="1935" y="2741"/>
                  </a:lnTo>
                  <a:lnTo>
                    <a:pt x="1911" y="2809"/>
                  </a:lnTo>
                  <a:lnTo>
                    <a:pt x="1873" y="2869"/>
                  </a:lnTo>
                  <a:lnTo>
                    <a:pt x="1822" y="2919"/>
                  </a:lnTo>
                  <a:lnTo>
                    <a:pt x="1762" y="2958"/>
                  </a:lnTo>
                  <a:lnTo>
                    <a:pt x="1694" y="2982"/>
                  </a:lnTo>
                  <a:lnTo>
                    <a:pt x="1620" y="2991"/>
                  </a:lnTo>
                  <a:lnTo>
                    <a:pt x="324" y="2991"/>
                  </a:lnTo>
                  <a:lnTo>
                    <a:pt x="250" y="2982"/>
                  </a:lnTo>
                  <a:lnTo>
                    <a:pt x="182" y="2958"/>
                  </a:lnTo>
                  <a:lnTo>
                    <a:pt x="121" y="2919"/>
                  </a:lnTo>
                  <a:lnTo>
                    <a:pt x="71" y="2869"/>
                  </a:lnTo>
                  <a:lnTo>
                    <a:pt x="33" y="2809"/>
                  </a:lnTo>
                  <a:lnTo>
                    <a:pt x="9" y="2741"/>
                  </a:lnTo>
                  <a:lnTo>
                    <a:pt x="0" y="266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30"/>
            <p:cNvSpPr txBox="1">
              <a:spLocks noChangeArrowheads="1"/>
            </p:cNvSpPr>
            <p:nvPr/>
          </p:nvSpPr>
          <p:spPr bwMode="auto">
            <a:xfrm>
              <a:off x="240" y="-265"/>
              <a:ext cx="1984" cy="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2023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ea typeface="Verdana" panose="020B0604030504040204" pitchFamily="34" charset="0"/>
                  <a:cs typeface="Arial" panose="020B0604020202020204" pitchFamily="34" charset="0"/>
                </a:rPr>
                <a:t>1 058</a:t>
              </a: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26"/>
          <p:cNvGrpSpPr>
            <a:grpSpLocks/>
          </p:cNvGrpSpPr>
          <p:nvPr/>
        </p:nvGrpSpPr>
        <p:grpSpPr bwMode="auto">
          <a:xfrm>
            <a:off x="1447800" y="838351"/>
            <a:ext cx="1270635" cy="2595664"/>
            <a:chOff x="2280" y="-1626"/>
            <a:chExt cx="2001" cy="5110"/>
          </a:xfrm>
        </p:grpSpPr>
        <p:sp>
          <p:nvSpPr>
            <p:cNvPr id="7" name="Freeform 528"/>
            <p:cNvSpPr>
              <a:spLocks/>
            </p:cNvSpPr>
            <p:nvPr/>
          </p:nvSpPr>
          <p:spPr bwMode="auto">
            <a:xfrm>
              <a:off x="2337" y="234"/>
              <a:ext cx="1944" cy="3250"/>
            </a:xfrm>
            <a:custGeom>
              <a:avLst/>
              <a:gdLst>
                <a:gd name="T0" fmla="+- 0 2337 2337"/>
                <a:gd name="T1" fmla="*/ T0 w 1944"/>
                <a:gd name="T2" fmla="+- 0 558 234"/>
                <a:gd name="T3" fmla="*/ 558 h 3250"/>
                <a:gd name="T4" fmla="+- 0 2346 2337"/>
                <a:gd name="T5" fmla="*/ T4 w 1944"/>
                <a:gd name="T6" fmla="+- 0 484 234"/>
                <a:gd name="T7" fmla="*/ 484 h 3250"/>
                <a:gd name="T8" fmla="+- 0 2370 2337"/>
                <a:gd name="T9" fmla="*/ T8 w 1944"/>
                <a:gd name="T10" fmla="+- 0 416 234"/>
                <a:gd name="T11" fmla="*/ 416 h 3250"/>
                <a:gd name="T12" fmla="+- 0 2408 2337"/>
                <a:gd name="T13" fmla="*/ T12 w 1944"/>
                <a:gd name="T14" fmla="+- 0 356 234"/>
                <a:gd name="T15" fmla="*/ 356 h 3250"/>
                <a:gd name="T16" fmla="+- 0 2459 2337"/>
                <a:gd name="T17" fmla="*/ T16 w 1944"/>
                <a:gd name="T18" fmla="+- 0 305 234"/>
                <a:gd name="T19" fmla="*/ 305 h 3250"/>
                <a:gd name="T20" fmla="+- 0 2519 2337"/>
                <a:gd name="T21" fmla="*/ T20 w 1944"/>
                <a:gd name="T22" fmla="+- 0 267 234"/>
                <a:gd name="T23" fmla="*/ 267 h 3250"/>
                <a:gd name="T24" fmla="+- 0 2587 2337"/>
                <a:gd name="T25" fmla="*/ T24 w 1944"/>
                <a:gd name="T26" fmla="+- 0 243 234"/>
                <a:gd name="T27" fmla="*/ 243 h 3250"/>
                <a:gd name="T28" fmla="+- 0 2661 2337"/>
                <a:gd name="T29" fmla="*/ T28 w 1944"/>
                <a:gd name="T30" fmla="+- 0 234 234"/>
                <a:gd name="T31" fmla="*/ 234 h 3250"/>
                <a:gd name="T32" fmla="+- 0 3957 2337"/>
                <a:gd name="T33" fmla="*/ T32 w 1944"/>
                <a:gd name="T34" fmla="+- 0 234 234"/>
                <a:gd name="T35" fmla="*/ 234 h 3250"/>
                <a:gd name="T36" fmla="+- 0 4031 2337"/>
                <a:gd name="T37" fmla="*/ T36 w 1944"/>
                <a:gd name="T38" fmla="+- 0 243 234"/>
                <a:gd name="T39" fmla="*/ 243 h 3250"/>
                <a:gd name="T40" fmla="+- 0 4100 2337"/>
                <a:gd name="T41" fmla="*/ T40 w 1944"/>
                <a:gd name="T42" fmla="+- 0 267 234"/>
                <a:gd name="T43" fmla="*/ 267 h 3250"/>
                <a:gd name="T44" fmla="+- 0 4160 2337"/>
                <a:gd name="T45" fmla="*/ T44 w 1944"/>
                <a:gd name="T46" fmla="+- 0 305 234"/>
                <a:gd name="T47" fmla="*/ 305 h 3250"/>
                <a:gd name="T48" fmla="+- 0 4210 2337"/>
                <a:gd name="T49" fmla="*/ T48 w 1944"/>
                <a:gd name="T50" fmla="+- 0 356 234"/>
                <a:gd name="T51" fmla="*/ 356 h 3250"/>
                <a:gd name="T52" fmla="+- 0 4248 2337"/>
                <a:gd name="T53" fmla="*/ T52 w 1944"/>
                <a:gd name="T54" fmla="+- 0 416 234"/>
                <a:gd name="T55" fmla="*/ 416 h 3250"/>
                <a:gd name="T56" fmla="+- 0 4272 2337"/>
                <a:gd name="T57" fmla="*/ T56 w 1944"/>
                <a:gd name="T58" fmla="+- 0 484 234"/>
                <a:gd name="T59" fmla="*/ 484 h 3250"/>
                <a:gd name="T60" fmla="+- 0 4281 2337"/>
                <a:gd name="T61" fmla="*/ T60 w 1944"/>
                <a:gd name="T62" fmla="+- 0 558 234"/>
                <a:gd name="T63" fmla="*/ 558 h 3250"/>
                <a:gd name="T64" fmla="+- 0 4281 2337"/>
                <a:gd name="T65" fmla="*/ T64 w 1944"/>
                <a:gd name="T66" fmla="+- 0 3161 234"/>
                <a:gd name="T67" fmla="*/ 3161 h 3250"/>
                <a:gd name="T68" fmla="+- 0 4272 2337"/>
                <a:gd name="T69" fmla="*/ T68 w 1944"/>
                <a:gd name="T70" fmla="+- 0 3235 234"/>
                <a:gd name="T71" fmla="*/ 3235 h 3250"/>
                <a:gd name="T72" fmla="+- 0 4248 2337"/>
                <a:gd name="T73" fmla="*/ T72 w 1944"/>
                <a:gd name="T74" fmla="+- 0 3303 234"/>
                <a:gd name="T75" fmla="*/ 3303 h 3250"/>
                <a:gd name="T76" fmla="+- 0 4210 2337"/>
                <a:gd name="T77" fmla="*/ T76 w 1944"/>
                <a:gd name="T78" fmla="+- 0 3363 234"/>
                <a:gd name="T79" fmla="*/ 3363 h 3250"/>
                <a:gd name="T80" fmla="+- 0 4160 2337"/>
                <a:gd name="T81" fmla="*/ T80 w 1944"/>
                <a:gd name="T82" fmla="+- 0 3413 234"/>
                <a:gd name="T83" fmla="*/ 3413 h 3250"/>
                <a:gd name="T84" fmla="+- 0 4100 2337"/>
                <a:gd name="T85" fmla="*/ T84 w 1944"/>
                <a:gd name="T86" fmla="+- 0 3451 234"/>
                <a:gd name="T87" fmla="*/ 3451 h 3250"/>
                <a:gd name="T88" fmla="+- 0 4031 2337"/>
                <a:gd name="T89" fmla="*/ T88 w 1944"/>
                <a:gd name="T90" fmla="+- 0 3476 234"/>
                <a:gd name="T91" fmla="*/ 3476 h 3250"/>
                <a:gd name="T92" fmla="+- 0 3957 2337"/>
                <a:gd name="T93" fmla="*/ T92 w 1944"/>
                <a:gd name="T94" fmla="+- 0 3484 234"/>
                <a:gd name="T95" fmla="*/ 3484 h 3250"/>
                <a:gd name="T96" fmla="+- 0 2661 2337"/>
                <a:gd name="T97" fmla="*/ T96 w 1944"/>
                <a:gd name="T98" fmla="+- 0 3484 234"/>
                <a:gd name="T99" fmla="*/ 3484 h 3250"/>
                <a:gd name="T100" fmla="+- 0 2587 2337"/>
                <a:gd name="T101" fmla="*/ T100 w 1944"/>
                <a:gd name="T102" fmla="+- 0 3476 234"/>
                <a:gd name="T103" fmla="*/ 3476 h 3250"/>
                <a:gd name="T104" fmla="+- 0 2519 2337"/>
                <a:gd name="T105" fmla="*/ T104 w 1944"/>
                <a:gd name="T106" fmla="+- 0 3451 234"/>
                <a:gd name="T107" fmla="*/ 3451 h 3250"/>
                <a:gd name="T108" fmla="+- 0 2459 2337"/>
                <a:gd name="T109" fmla="*/ T108 w 1944"/>
                <a:gd name="T110" fmla="+- 0 3413 234"/>
                <a:gd name="T111" fmla="*/ 3413 h 3250"/>
                <a:gd name="T112" fmla="+- 0 2408 2337"/>
                <a:gd name="T113" fmla="*/ T112 w 1944"/>
                <a:gd name="T114" fmla="+- 0 3363 234"/>
                <a:gd name="T115" fmla="*/ 3363 h 3250"/>
                <a:gd name="T116" fmla="+- 0 2370 2337"/>
                <a:gd name="T117" fmla="*/ T116 w 1944"/>
                <a:gd name="T118" fmla="+- 0 3303 234"/>
                <a:gd name="T119" fmla="*/ 3303 h 3250"/>
                <a:gd name="T120" fmla="+- 0 2346 2337"/>
                <a:gd name="T121" fmla="*/ T120 w 1944"/>
                <a:gd name="T122" fmla="+- 0 3235 234"/>
                <a:gd name="T123" fmla="*/ 3235 h 3250"/>
                <a:gd name="T124" fmla="+- 0 2337 2337"/>
                <a:gd name="T125" fmla="*/ T124 w 1944"/>
                <a:gd name="T126" fmla="+- 0 3161 234"/>
                <a:gd name="T127" fmla="*/ 3161 h 3250"/>
                <a:gd name="T128" fmla="+- 0 2337 2337"/>
                <a:gd name="T129" fmla="*/ T128 w 1944"/>
                <a:gd name="T130" fmla="+- 0 558 234"/>
                <a:gd name="T131" fmla="*/ 558 h 32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5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27"/>
                  </a:lnTo>
                  <a:lnTo>
                    <a:pt x="1935" y="3001"/>
                  </a:lnTo>
                  <a:lnTo>
                    <a:pt x="1911" y="3069"/>
                  </a:lnTo>
                  <a:lnTo>
                    <a:pt x="1873" y="3129"/>
                  </a:lnTo>
                  <a:lnTo>
                    <a:pt x="1823" y="3179"/>
                  </a:lnTo>
                  <a:lnTo>
                    <a:pt x="1763" y="3217"/>
                  </a:lnTo>
                  <a:lnTo>
                    <a:pt x="1694" y="3242"/>
                  </a:lnTo>
                  <a:lnTo>
                    <a:pt x="1620" y="3250"/>
                  </a:lnTo>
                  <a:lnTo>
                    <a:pt x="324" y="3250"/>
                  </a:lnTo>
                  <a:lnTo>
                    <a:pt x="250" y="3242"/>
                  </a:lnTo>
                  <a:lnTo>
                    <a:pt x="182" y="3217"/>
                  </a:lnTo>
                  <a:lnTo>
                    <a:pt x="122" y="3179"/>
                  </a:lnTo>
                  <a:lnTo>
                    <a:pt x="71" y="3129"/>
                  </a:lnTo>
                  <a:lnTo>
                    <a:pt x="33" y="3069"/>
                  </a:lnTo>
                  <a:lnTo>
                    <a:pt x="9" y="3001"/>
                  </a:lnTo>
                  <a:lnTo>
                    <a:pt x="0" y="292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Text Box 527"/>
            <p:cNvSpPr txBox="1">
              <a:spLocks noChangeArrowheads="1"/>
            </p:cNvSpPr>
            <p:nvPr/>
          </p:nvSpPr>
          <p:spPr bwMode="auto">
            <a:xfrm>
              <a:off x="2280" y="-1626"/>
              <a:ext cx="1984" cy="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8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2000" dirty="0">
                <a:solidFill>
                  <a:srgbClr val="006666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2000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2024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078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523"/>
          <p:cNvGrpSpPr>
            <a:grpSpLocks/>
          </p:cNvGrpSpPr>
          <p:nvPr/>
        </p:nvGrpSpPr>
        <p:grpSpPr bwMode="auto">
          <a:xfrm>
            <a:off x="2743200" y="1599940"/>
            <a:ext cx="1330960" cy="1831305"/>
            <a:chOff x="4302" y="1017"/>
            <a:chExt cx="2096" cy="2467"/>
          </a:xfrm>
        </p:grpSpPr>
        <p:sp>
          <p:nvSpPr>
            <p:cNvPr id="10" name="Freeform 525"/>
            <p:cNvSpPr>
              <a:spLocks/>
            </p:cNvSpPr>
            <p:nvPr/>
          </p:nvSpPr>
          <p:spPr bwMode="auto">
            <a:xfrm>
              <a:off x="4454" y="1044"/>
              <a:ext cx="1944" cy="2440"/>
            </a:xfrm>
            <a:custGeom>
              <a:avLst/>
              <a:gdLst>
                <a:gd name="T0" fmla="+- 0 4454 4454"/>
                <a:gd name="T1" fmla="*/ T0 w 1944"/>
                <a:gd name="T2" fmla="+- 0 1369 1045"/>
                <a:gd name="T3" fmla="*/ 1369 h 2440"/>
                <a:gd name="T4" fmla="+- 0 4463 4454"/>
                <a:gd name="T5" fmla="*/ T4 w 1944"/>
                <a:gd name="T6" fmla="+- 0 1294 1045"/>
                <a:gd name="T7" fmla="*/ 1294 h 2440"/>
                <a:gd name="T8" fmla="+- 0 4487 4454"/>
                <a:gd name="T9" fmla="*/ T8 w 1944"/>
                <a:gd name="T10" fmla="+- 0 1226 1045"/>
                <a:gd name="T11" fmla="*/ 1226 h 2440"/>
                <a:gd name="T12" fmla="+- 0 4525 4454"/>
                <a:gd name="T13" fmla="*/ T12 w 1944"/>
                <a:gd name="T14" fmla="+- 0 1166 1045"/>
                <a:gd name="T15" fmla="*/ 1166 h 2440"/>
                <a:gd name="T16" fmla="+- 0 4576 4454"/>
                <a:gd name="T17" fmla="*/ T16 w 1944"/>
                <a:gd name="T18" fmla="+- 0 1116 1045"/>
                <a:gd name="T19" fmla="*/ 1116 h 2440"/>
                <a:gd name="T20" fmla="+- 0 4636 4454"/>
                <a:gd name="T21" fmla="*/ T20 w 1944"/>
                <a:gd name="T22" fmla="+- 0 1077 1045"/>
                <a:gd name="T23" fmla="*/ 1077 h 2440"/>
                <a:gd name="T24" fmla="+- 0 4704 4454"/>
                <a:gd name="T25" fmla="*/ T24 w 1944"/>
                <a:gd name="T26" fmla="+- 0 1053 1045"/>
                <a:gd name="T27" fmla="*/ 1053 h 2440"/>
                <a:gd name="T28" fmla="+- 0 4778 4454"/>
                <a:gd name="T29" fmla="*/ T28 w 1944"/>
                <a:gd name="T30" fmla="+- 0 1045 1045"/>
                <a:gd name="T31" fmla="*/ 1045 h 2440"/>
                <a:gd name="T32" fmla="+- 0 6074 4454"/>
                <a:gd name="T33" fmla="*/ T32 w 1944"/>
                <a:gd name="T34" fmla="+- 0 1045 1045"/>
                <a:gd name="T35" fmla="*/ 1045 h 2440"/>
                <a:gd name="T36" fmla="+- 0 6148 4454"/>
                <a:gd name="T37" fmla="*/ T36 w 1944"/>
                <a:gd name="T38" fmla="+- 0 1053 1045"/>
                <a:gd name="T39" fmla="*/ 1053 h 2440"/>
                <a:gd name="T40" fmla="+- 0 6217 4454"/>
                <a:gd name="T41" fmla="*/ T40 w 1944"/>
                <a:gd name="T42" fmla="+- 0 1077 1045"/>
                <a:gd name="T43" fmla="*/ 1077 h 2440"/>
                <a:gd name="T44" fmla="+- 0 6277 4454"/>
                <a:gd name="T45" fmla="*/ T44 w 1944"/>
                <a:gd name="T46" fmla="+- 0 1116 1045"/>
                <a:gd name="T47" fmla="*/ 1116 h 2440"/>
                <a:gd name="T48" fmla="+- 0 6327 4454"/>
                <a:gd name="T49" fmla="*/ T48 w 1944"/>
                <a:gd name="T50" fmla="+- 0 1166 1045"/>
                <a:gd name="T51" fmla="*/ 1166 h 2440"/>
                <a:gd name="T52" fmla="+- 0 6365 4454"/>
                <a:gd name="T53" fmla="*/ T52 w 1944"/>
                <a:gd name="T54" fmla="+- 0 1226 1045"/>
                <a:gd name="T55" fmla="*/ 1226 h 2440"/>
                <a:gd name="T56" fmla="+- 0 6389 4454"/>
                <a:gd name="T57" fmla="*/ T56 w 1944"/>
                <a:gd name="T58" fmla="+- 0 1294 1045"/>
                <a:gd name="T59" fmla="*/ 1294 h 2440"/>
                <a:gd name="T60" fmla="+- 0 6398 4454"/>
                <a:gd name="T61" fmla="*/ T60 w 1944"/>
                <a:gd name="T62" fmla="+- 0 1369 1045"/>
                <a:gd name="T63" fmla="*/ 1369 h 2440"/>
                <a:gd name="T64" fmla="+- 0 6398 4454"/>
                <a:gd name="T65" fmla="*/ T64 w 1944"/>
                <a:gd name="T66" fmla="+- 0 3161 1045"/>
                <a:gd name="T67" fmla="*/ 3161 h 2440"/>
                <a:gd name="T68" fmla="+- 0 6389 4454"/>
                <a:gd name="T69" fmla="*/ T68 w 1944"/>
                <a:gd name="T70" fmla="+- 0 3235 1045"/>
                <a:gd name="T71" fmla="*/ 3235 h 2440"/>
                <a:gd name="T72" fmla="+- 0 6365 4454"/>
                <a:gd name="T73" fmla="*/ T72 w 1944"/>
                <a:gd name="T74" fmla="+- 0 3303 1045"/>
                <a:gd name="T75" fmla="*/ 3303 h 2440"/>
                <a:gd name="T76" fmla="+- 0 6327 4454"/>
                <a:gd name="T77" fmla="*/ T76 w 1944"/>
                <a:gd name="T78" fmla="+- 0 3363 1045"/>
                <a:gd name="T79" fmla="*/ 3363 h 2440"/>
                <a:gd name="T80" fmla="+- 0 6277 4454"/>
                <a:gd name="T81" fmla="*/ T80 w 1944"/>
                <a:gd name="T82" fmla="+- 0 3413 1045"/>
                <a:gd name="T83" fmla="*/ 3413 h 2440"/>
                <a:gd name="T84" fmla="+- 0 6217 4454"/>
                <a:gd name="T85" fmla="*/ T84 w 1944"/>
                <a:gd name="T86" fmla="+- 0 3451 1045"/>
                <a:gd name="T87" fmla="*/ 3451 h 2440"/>
                <a:gd name="T88" fmla="+- 0 6148 4454"/>
                <a:gd name="T89" fmla="*/ T88 w 1944"/>
                <a:gd name="T90" fmla="+- 0 3476 1045"/>
                <a:gd name="T91" fmla="*/ 3476 h 2440"/>
                <a:gd name="T92" fmla="+- 0 6074 4454"/>
                <a:gd name="T93" fmla="*/ T92 w 1944"/>
                <a:gd name="T94" fmla="+- 0 3484 1045"/>
                <a:gd name="T95" fmla="*/ 3484 h 2440"/>
                <a:gd name="T96" fmla="+- 0 4778 4454"/>
                <a:gd name="T97" fmla="*/ T96 w 1944"/>
                <a:gd name="T98" fmla="+- 0 3484 1045"/>
                <a:gd name="T99" fmla="*/ 3484 h 2440"/>
                <a:gd name="T100" fmla="+- 0 4704 4454"/>
                <a:gd name="T101" fmla="*/ T100 w 1944"/>
                <a:gd name="T102" fmla="+- 0 3476 1045"/>
                <a:gd name="T103" fmla="*/ 3476 h 2440"/>
                <a:gd name="T104" fmla="+- 0 4636 4454"/>
                <a:gd name="T105" fmla="*/ T104 w 1944"/>
                <a:gd name="T106" fmla="+- 0 3451 1045"/>
                <a:gd name="T107" fmla="*/ 3451 h 2440"/>
                <a:gd name="T108" fmla="+- 0 4576 4454"/>
                <a:gd name="T109" fmla="*/ T108 w 1944"/>
                <a:gd name="T110" fmla="+- 0 3413 1045"/>
                <a:gd name="T111" fmla="*/ 3413 h 2440"/>
                <a:gd name="T112" fmla="+- 0 4525 4454"/>
                <a:gd name="T113" fmla="*/ T112 w 1944"/>
                <a:gd name="T114" fmla="+- 0 3363 1045"/>
                <a:gd name="T115" fmla="*/ 3363 h 2440"/>
                <a:gd name="T116" fmla="+- 0 4487 4454"/>
                <a:gd name="T117" fmla="*/ T116 w 1944"/>
                <a:gd name="T118" fmla="+- 0 3303 1045"/>
                <a:gd name="T119" fmla="*/ 3303 h 2440"/>
                <a:gd name="T120" fmla="+- 0 4463 4454"/>
                <a:gd name="T121" fmla="*/ T120 w 1944"/>
                <a:gd name="T122" fmla="+- 0 3235 1045"/>
                <a:gd name="T123" fmla="*/ 3235 h 2440"/>
                <a:gd name="T124" fmla="+- 0 4454 4454"/>
                <a:gd name="T125" fmla="*/ T124 w 1944"/>
                <a:gd name="T126" fmla="+- 0 3161 1045"/>
                <a:gd name="T127" fmla="*/ 3161 h 2440"/>
                <a:gd name="T128" fmla="+- 0 4454 4454"/>
                <a:gd name="T129" fmla="*/ T128 w 1944"/>
                <a:gd name="T130" fmla="+- 0 1369 1045"/>
                <a:gd name="T131" fmla="*/ 1369 h 24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440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2" y="71"/>
                  </a:lnTo>
                  <a:lnTo>
                    <a:pt x="182" y="32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3" y="32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116"/>
                  </a:lnTo>
                  <a:lnTo>
                    <a:pt x="1935" y="2190"/>
                  </a:lnTo>
                  <a:lnTo>
                    <a:pt x="1911" y="2258"/>
                  </a:lnTo>
                  <a:lnTo>
                    <a:pt x="1873" y="2318"/>
                  </a:lnTo>
                  <a:lnTo>
                    <a:pt x="1823" y="2368"/>
                  </a:lnTo>
                  <a:lnTo>
                    <a:pt x="1763" y="2406"/>
                  </a:lnTo>
                  <a:lnTo>
                    <a:pt x="1694" y="2431"/>
                  </a:lnTo>
                  <a:lnTo>
                    <a:pt x="1620" y="2439"/>
                  </a:lnTo>
                  <a:lnTo>
                    <a:pt x="324" y="2439"/>
                  </a:lnTo>
                  <a:lnTo>
                    <a:pt x="250" y="2431"/>
                  </a:lnTo>
                  <a:lnTo>
                    <a:pt x="182" y="2406"/>
                  </a:lnTo>
                  <a:lnTo>
                    <a:pt x="122" y="2368"/>
                  </a:lnTo>
                  <a:lnTo>
                    <a:pt x="71" y="2318"/>
                  </a:lnTo>
                  <a:lnTo>
                    <a:pt x="33" y="2258"/>
                  </a:lnTo>
                  <a:lnTo>
                    <a:pt x="9" y="2190"/>
                  </a:lnTo>
                  <a:lnTo>
                    <a:pt x="0" y="211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Text Box 524"/>
            <p:cNvSpPr txBox="1">
              <a:spLocks noChangeArrowheads="1"/>
            </p:cNvSpPr>
            <p:nvPr/>
          </p:nvSpPr>
          <p:spPr bwMode="auto">
            <a:xfrm>
              <a:off x="4302" y="1017"/>
              <a:ext cx="1984" cy="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20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153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Group 520"/>
          <p:cNvGrpSpPr>
            <a:grpSpLocks/>
          </p:cNvGrpSpPr>
          <p:nvPr/>
        </p:nvGrpSpPr>
        <p:grpSpPr bwMode="auto">
          <a:xfrm>
            <a:off x="4172831" y="1305681"/>
            <a:ext cx="1259840" cy="2476981"/>
            <a:chOff x="6571" y="1571"/>
            <a:chExt cx="1984" cy="2246"/>
          </a:xfrm>
        </p:grpSpPr>
        <p:sp>
          <p:nvSpPr>
            <p:cNvPr id="13" name="Freeform 522"/>
            <p:cNvSpPr>
              <a:spLocks/>
            </p:cNvSpPr>
            <p:nvPr/>
          </p:nvSpPr>
          <p:spPr bwMode="auto">
            <a:xfrm>
              <a:off x="6571" y="1571"/>
              <a:ext cx="1944" cy="1913"/>
            </a:xfrm>
            <a:custGeom>
              <a:avLst/>
              <a:gdLst>
                <a:gd name="T0" fmla="+- 0 6571 6571"/>
                <a:gd name="T1" fmla="*/ T0 w 1944"/>
                <a:gd name="T2" fmla="+- 0 1890 1572"/>
                <a:gd name="T3" fmla="*/ 1890 h 1913"/>
                <a:gd name="T4" fmla="+- 0 6580 6571"/>
                <a:gd name="T5" fmla="*/ T4 w 1944"/>
                <a:gd name="T6" fmla="+- 0 1817 1572"/>
                <a:gd name="T7" fmla="*/ 1817 h 1913"/>
                <a:gd name="T8" fmla="+- 0 6604 6571"/>
                <a:gd name="T9" fmla="*/ T8 w 1944"/>
                <a:gd name="T10" fmla="+- 0 1750 1572"/>
                <a:gd name="T11" fmla="*/ 1750 h 1913"/>
                <a:gd name="T12" fmla="+- 0 6641 6571"/>
                <a:gd name="T13" fmla="*/ T12 w 1944"/>
                <a:gd name="T14" fmla="+- 0 1691 1572"/>
                <a:gd name="T15" fmla="*/ 1691 h 1913"/>
                <a:gd name="T16" fmla="+- 0 6691 6571"/>
                <a:gd name="T17" fmla="*/ T16 w 1944"/>
                <a:gd name="T18" fmla="+- 0 1642 1572"/>
                <a:gd name="T19" fmla="*/ 1642 h 1913"/>
                <a:gd name="T20" fmla="+- 0 6750 6571"/>
                <a:gd name="T21" fmla="*/ T20 w 1944"/>
                <a:gd name="T22" fmla="+- 0 1604 1572"/>
                <a:gd name="T23" fmla="*/ 1604 h 1913"/>
                <a:gd name="T24" fmla="+- 0 6817 6571"/>
                <a:gd name="T25" fmla="*/ T24 w 1944"/>
                <a:gd name="T26" fmla="+- 0 1580 1572"/>
                <a:gd name="T27" fmla="*/ 1580 h 1913"/>
                <a:gd name="T28" fmla="+- 0 6890 6571"/>
                <a:gd name="T29" fmla="*/ T28 w 1944"/>
                <a:gd name="T30" fmla="+- 0 1572 1572"/>
                <a:gd name="T31" fmla="*/ 1572 h 1913"/>
                <a:gd name="T32" fmla="+- 0 8196 6571"/>
                <a:gd name="T33" fmla="*/ T32 w 1944"/>
                <a:gd name="T34" fmla="+- 0 1572 1572"/>
                <a:gd name="T35" fmla="*/ 1572 h 1913"/>
                <a:gd name="T36" fmla="+- 0 8269 6571"/>
                <a:gd name="T37" fmla="*/ T36 w 1944"/>
                <a:gd name="T38" fmla="+- 0 1580 1572"/>
                <a:gd name="T39" fmla="*/ 1580 h 1913"/>
                <a:gd name="T40" fmla="+- 0 8336 6571"/>
                <a:gd name="T41" fmla="*/ T40 w 1944"/>
                <a:gd name="T42" fmla="+- 0 1604 1572"/>
                <a:gd name="T43" fmla="*/ 1604 h 1913"/>
                <a:gd name="T44" fmla="+- 0 8396 6571"/>
                <a:gd name="T45" fmla="*/ T44 w 1944"/>
                <a:gd name="T46" fmla="+- 0 1642 1572"/>
                <a:gd name="T47" fmla="*/ 1642 h 1913"/>
                <a:gd name="T48" fmla="+- 0 8445 6571"/>
                <a:gd name="T49" fmla="*/ T48 w 1944"/>
                <a:gd name="T50" fmla="+- 0 1691 1572"/>
                <a:gd name="T51" fmla="*/ 1691 h 1913"/>
                <a:gd name="T52" fmla="+- 0 8483 6571"/>
                <a:gd name="T53" fmla="*/ T52 w 1944"/>
                <a:gd name="T54" fmla="+- 0 1750 1572"/>
                <a:gd name="T55" fmla="*/ 1750 h 1913"/>
                <a:gd name="T56" fmla="+- 0 8507 6571"/>
                <a:gd name="T57" fmla="*/ T56 w 1944"/>
                <a:gd name="T58" fmla="+- 0 1817 1572"/>
                <a:gd name="T59" fmla="*/ 1817 h 1913"/>
                <a:gd name="T60" fmla="+- 0 8515 6571"/>
                <a:gd name="T61" fmla="*/ T60 w 1944"/>
                <a:gd name="T62" fmla="+- 0 1890 1572"/>
                <a:gd name="T63" fmla="*/ 1890 h 1913"/>
                <a:gd name="T64" fmla="+- 0 8515 6571"/>
                <a:gd name="T65" fmla="*/ T64 w 1944"/>
                <a:gd name="T66" fmla="+- 0 3166 1572"/>
                <a:gd name="T67" fmla="*/ 3166 h 1913"/>
                <a:gd name="T68" fmla="+- 0 8507 6571"/>
                <a:gd name="T69" fmla="*/ T68 w 1944"/>
                <a:gd name="T70" fmla="+- 0 3239 1572"/>
                <a:gd name="T71" fmla="*/ 3239 h 1913"/>
                <a:gd name="T72" fmla="+- 0 8483 6571"/>
                <a:gd name="T73" fmla="*/ T72 w 1944"/>
                <a:gd name="T74" fmla="+- 0 3306 1572"/>
                <a:gd name="T75" fmla="*/ 3306 h 1913"/>
                <a:gd name="T76" fmla="+- 0 8445 6571"/>
                <a:gd name="T77" fmla="*/ T76 w 1944"/>
                <a:gd name="T78" fmla="+- 0 3365 1572"/>
                <a:gd name="T79" fmla="*/ 3365 h 1913"/>
                <a:gd name="T80" fmla="+- 0 8396 6571"/>
                <a:gd name="T81" fmla="*/ T80 w 1944"/>
                <a:gd name="T82" fmla="+- 0 3414 1572"/>
                <a:gd name="T83" fmla="*/ 3414 h 1913"/>
                <a:gd name="T84" fmla="+- 0 8336 6571"/>
                <a:gd name="T85" fmla="*/ T84 w 1944"/>
                <a:gd name="T86" fmla="+- 0 3452 1572"/>
                <a:gd name="T87" fmla="*/ 3452 h 1913"/>
                <a:gd name="T88" fmla="+- 0 8269 6571"/>
                <a:gd name="T89" fmla="*/ T88 w 1944"/>
                <a:gd name="T90" fmla="+- 0 3476 1572"/>
                <a:gd name="T91" fmla="*/ 3476 h 1913"/>
                <a:gd name="T92" fmla="+- 0 8196 6571"/>
                <a:gd name="T93" fmla="*/ T92 w 1944"/>
                <a:gd name="T94" fmla="+- 0 3484 1572"/>
                <a:gd name="T95" fmla="*/ 3484 h 1913"/>
                <a:gd name="T96" fmla="+- 0 6890 6571"/>
                <a:gd name="T97" fmla="*/ T96 w 1944"/>
                <a:gd name="T98" fmla="+- 0 3484 1572"/>
                <a:gd name="T99" fmla="*/ 3484 h 1913"/>
                <a:gd name="T100" fmla="+- 0 6817 6571"/>
                <a:gd name="T101" fmla="*/ T100 w 1944"/>
                <a:gd name="T102" fmla="+- 0 3476 1572"/>
                <a:gd name="T103" fmla="*/ 3476 h 1913"/>
                <a:gd name="T104" fmla="+- 0 6750 6571"/>
                <a:gd name="T105" fmla="*/ T104 w 1944"/>
                <a:gd name="T106" fmla="+- 0 3452 1572"/>
                <a:gd name="T107" fmla="*/ 3452 h 1913"/>
                <a:gd name="T108" fmla="+- 0 6691 6571"/>
                <a:gd name="T109" fmla="*/ T108 w 1944"/>
                <a:gd name="T110" fmla="+- 0 3414 1572"/>
                <a:gd name="T111" fmla="*/ 3414 h 1913"/>
                <a:gd name="T112" fmla="+- 0 6641 6571"/>
                <a:gd name="T113" fmla="*/ T112 w 1944"/>
                <a:gd name="T114" fmla="+- 0 3365 1572"/>
                <a:gd name="T115" fmla="*/ 3365 h 1913"/>
                <a:gd name="T116" fmla="+- 0 6604 6571"/>
                <a:gd name="T117" fmla="*/ T116 w 1944"/>
                <a:gd name="T118" fmla="+- 0 3306 1572"/>
                <a:gd name="T119" fmla="*/ 3306 h 1913"/>
                <a:gd name="T120" fmla="+- 0 6580 6571"/>
                <a:gd name="T121" fmla="*/ T120 w 1944"/>
                <a:gd name="T122" fmla="+- 0 3239 1572"/>
                <a:gd name="T123" fmla="*/ 3239 h 1913"/>
                <a:gd name="T124" fmla="+- 0 6571 6571"/>
                <a:gd name="T125" fmla="*/ T124 w 1944"/>
                <a:gd name="T126" fmla="+- 0 3166 1572"/>
                <a:gd name="T127" fmla="*/ 3166 h 1913"/>
                <a:gd name="T128" fmla="+- 0 6571 6571"/>
                <a:gd name="T129" fmla="*/ T128 w 1944"/>
                <a:gd name="T130" fmla="+- 0 1890 1572"/>
                <a:gd name="T131" fmla="*/ 1890 h 19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913">
                  <a:moveTo>
                    <a:pt x="0" y="318"/>
                  </a:moveTo>
                  <a:lnTo>
                    <a:pt x="9" y="245"/>
                  </a:lnTo>
                  <a:lnTo>
                    <a:pt x="33" y="178"/>
                  </a:lnTo>
                  <a:lnTo>
                    <a:pt x="70" y="119"/>
                  </a:lnTo>
                  <a:lnTo>
                    <a:pt x="120" y="70"/>
                  </a:lnTo>
                  <a:lnTo>
                    <a:pt x="179" y="32"/>
                  </a:lnTo>
                  <a:lnTo>
                    <a:pt x="246" y="8"/>
                  </a:lnTo>
                  <a:lnTo>
                    <a:pt x="319" y="0"/>
                  </a:lnTo>
                  <a:lnTo>
                    <a:pt x="1625" y="0"/>
                  </a:lnTo>
                  <a:lnTo>
                    <a:pt x="1698" y="8"/>
                  </a:lnTo>
                  <a:lnTo>
                    <a:pt x="1765" y="32"/>
                  </a:lnTo>
                  <a:lnTo>
                    <a:pt x="1825" y="70"/>
                  </a:lnTo>
                  <a:lnTo>
                    <a:pt x="1874" y="119"/>
                  </a:lnTo>
                  <a:lnTo>
                    <a:pt x="1912" y="178"/>
                  </a:lnTo>
                  <a:lnTo>
                    <a:pt x="1936" y="245"/>
                  </a:lnTo>
                  <a:lnTo>
                    <a:pt x="1944" y="318"/>
                  </a:lnTo>
                  <a:lnTo>
                    <a:pt x="1944" y="1594"/>
                  </a:lnTo>
                  <a:lnTo>
                    <a:pt x="1936" y="1667"/>
                  </a:lnTo>
                  <a:lnTo>
                    <a:pt x="1912" y="1734"/>
                  </a:lnTo>
                  <a:lnTo>
                    <a:pt x="1874" y="1793"/>
                  </a:lnTo>
                  <a:lnTo>
                    <a:pt x="1825" y="1842"/>
                  </a:lnTo>
                  <a:lnTo>
                    <a:pt x="1765" y="1880"/>
                  </a:lnTo>
                  <a:lnTo>
                    <a:pt x="1698" y="1904"/>
                  </a:lnTo>
                  <a:lnTo>
                    <a:pt x="1625" y="1912"/>
                  </a:lnTo>
                  <a:lnTo>
                    <a:pt x="319" y="1912"/>
                  </a:lnTo>
                  <a:lnTo>
                    <a:pt x="246" y="1904"/>
                  </a:lnTo>
                  <a:lnTo>
                    <a:pt x="179" y="1880"/>
                  </a:lnTo>
                  <a:lnTo>
                    <a:pt x="120" y="1842"/>
                  </a:lnTo>
                  <a:lnTo>
                    <a:pt x="70" y="1793"/>
                  </a:lnTo>
                  <a:lnTo>
                    <a:pt x="33" y="1734"/>
                  </a:lnTo>
                  <a:lnTo>
                    <a:pt x="9" y="1667"/>
                  </a:lnTo>
                  <a:lnTo>
                    <a:pt x="0" y="1594"/>
                  </a:lnTo>
                  <a:lnTo>
                    <a:pt x="0" y="318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Text Box 521"/>
            <p:cNvSpPr txBox="1">
              <a:spLocks noChangeArrowheads="1"/>
            </p:cNvSpPr>
            <p:nvPr/>
          </p:nvSpPr>
          <p:spPr bwMode="auto">
            <a:xfrm>
              <a:off x="6571" y="2448"/>
              <a:ext cx="1984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1045"/>
                </a:spcBef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02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1 366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oup 517"/>
          <p:cNvGrpSpPr>
            <a:grpSpLocks/>
          </p:cNvGrpSpPr>
          <p:nvPr/>
        </p:nvGrpSpPr>
        <p:grpSpPr bwMode="auto">
          <a:xfrm>
            <a:off x="5504180" y="1422055"/>
            <a:ext cx="1259840" cy="2272334"/>
            <a:chOff x="8668" y="851"/>
            <a:chExt cx="1984" cy="2956"/>
          </a:xfrm>
        </p:grpSpPr>
        <p:sp>
          <p:nvSpPr>
            <p:cNvPr id="16" name="Freeform 519"/>
            <p:cNvSpPr>
              <a:spLocks/>
            </p:cNvSpPr>
            <p:nvPr/>
          </p:nvSpPr>
          <p:spPr bwMode="auto">
            <a:xfrm>
              <a:off x="8688" y="851"/>
              <a:ext cx="1944" cy="2633"/>
            </a:xfrm>
            <a:custGeom>
              <a:avLst/>
              <a:gdLst>
                <a:gd name="T0" fmla="+- 0 8688 8688"/>
                <a:gd name="T1" fmla="*/ T0 w 1944"/>
                <a:gd name="T2" fmla="+- 0 1175 852"/>
                <a:gd name="T3" fmla="*/ 1175 h 2633"/>
                <a:gd name="T4" fmla="+- 0 8697 8688"/>
                <a:gd name="T5" fmla="*/ T4 w 1944"/>
                <a:gd name="T6" fmla="+- 0 1101 852"/>
                <a:gd name="T7" fmla="*/ 1101 h 2633"/>
                <a:gd name="T8" fmla="+- 0 8721 8688"/>
                <a:gd name="T9" fmla="*/ T8 w 1944"/>
                <a:gd name="T10" fmla="+- 0 1033 852"/>
                <a:gd name="T11" fmla="*/ 1033 h 2633"/>
                <a:gd name="T12" fmla="+- 0 8760 8688"/>
                <a:gd name="T13" fmla="*/ T12 w 1944"/>
                <a:gd name="T14" fmla="+- 0 973 852"/>
                <a:gd name="T15" fmla="*/ 973 h 2633"/>
                <a:gd name="T16" fmla="+- 0 8810 8688"/>
                <a:gd name="T17" fmla="*/ T16 w 1944"/>
                <a:gd name="T18" fmla="+- 0 923 852"/>
                <a:gd name="T19" fmla="*/ 923 h 2633"/>
                <a:gd name="T20" fmla="+- 0 8870 8688"/>
                <a:gd name="T21" fmla="*/ T20 w 1944"/>
                <a:gd name="T22" fmla="+- 0 884 852"/>
                <a:gd name="T23" fmla="*/ 884 h 2633"/>
                <a:gd name="T24" fmla="+- 0 8938 8688"/>
                <a:gd name="T25" fmla="*/ T24 w 1944"/>
                <a:gd name="T26" fmla="+- 0 860 852"/>
                <a:gd name="T27" fmla="*/ 860 h 2633"/>
                <a:gd name="T28" fmla="+- 0 9012 8688"/>
                <a:gd name="T29" fmla="*/ T28 w 1944"/>
                <a:gd name="T30" fmla="+- 0 852 852"/>
                <a:gd name="T31" fmla="*/ 852 h 2633"/>
                <a:gd name="T32" fmla="+- 0 10308 8688"/>
                <a:gd name="T33" fmla="*/ T32 w 1944"/>
                <a:gd name="T34" fmla="+- 0 852 852"/>
                <a:gd name="T35" fmla="*/ 852 h 2633"/>
                <a:gd name="T36" fmla="+- 0 10383 8688"/>
                <a:gd name="T37" fmla="*/ T36 w 1944"/>
                <a:gd name="T38" fmla="+- 0 860 852"/>
                <a:gd name="T39" fmla="*/ 860 h 2633"/>
                <a:gd name="T40" fmla="+- 0 10451 8688"/>
                <a:gd name="T41" fmla="*/ T40 w 1944"/>
                <a:gd name="T42" fmla="+- 0 884 852"/>
                <a:gd name="T43" fmla="*/ 884 h 2633"/>
                <a:gd name="T44" fmla="+- 0 10511 8688"/>
                <a:gd name="T45" fmla="*/ T44 w 1944"/>
                <a:gd name="T46" fmla="+- 0 923 852"/>
                <a:gd name="T47" fmla="*/ 923 h 2633"/>
                <a:gd name="T48" fmla="+- 0 10561 8688"/>
                <a:gd name="T49" fmla="*/ T48 w 1944"/>
                <a:gd name="T50" fmla="+- 0 973 852"/>
                <a:gd name="T51" fmla="*/ 973 h 2633"/>
                <a:gd name="T52" fmla="+- 0 10599 8688"/>
                <a:gd name="T53" fmla="*/ T52 w 1944"/>
                <a:gd name="T54" fmla="+- 0 1033 852"/>
                <a:gd name="T55" fmla="*/ 1033 h 2633"/>
                <a:gd name="T56" fmla="+- 0 10624 8688"/>
                <a:gd name="T57" fmla="*/ T56 w 1944"/>
                <a:gd name="T58" fmla="+- 0 1101 852"/>
                <a:gd name="T59" fmla="*/ 1101 h 2633"/>
                <a:gd name="T60" fmla="+- 0 10632 8688"/>
                <a:gd name="T61" fmla="*/ T60 w 1944"/>
                <a:gd name="T62" fmla="+- 0 1175 852"/>
                <a:gd name="T63" fmla="*/ 1175 h 2633"/>
                <a:gd name="T64" fmla="+- 0 10632 8688"/>
                <a:gd name="T65" fmla="*/ T64 w 1944"/>
                <a:gd name="T66" fmla="+- 0 3161 852"/>
                <a:gd name="T67" fmla="*/ 3161 h 2633"/>
                <a:gd name="T68" fmla="+- 0 10624 8688"/>
                <a:gd name="T69" fmla="*/ T68 w 1944"/>
                <a:gd name="T70" fmla="+- 0 3235 852"/>
                <a:gd name="T71" fmla="*/ 3235 h 2633"/>
                <a:gd name="T72" fmla="+- 0 10599 8688"/>
                <a:gd name="T73" fmla="*/ T72 w 1944"/>
                <a:gd name="T74" fmla="+- 0 3303 852"/>
                <a:gd name="T75" fmla="*/ 3303 h 2633"/>
                <a:gd name="T76" fmla="+- 0 10561 8688"/>
                <a:gd name="T77" fmla="*/ T76 w 1944"/>
                <a:gd name="T78" fmla="+- 0 3363 852"/>
                <a:gd name="T79" fmla="*/ 3363 h 2633"/>
                <a:gd name="T80" fmla="+- 0 10511 8688"/>
                <a:gd name="T81" fmla="*/ T80 w 1944"/>
                <a:gd name="T82" fmla="+- 0 3413 852"/>
                <a:gd name="T83" fmla="*/ 3413 h 2633"/>
                <a:gd name="T84" fmla="+- 0 10451 8688"/>
                <a:gd name="T85" fmla="*/ T84 w 1944"/>
                <a:gd name="T86" fmla="+- 0 3451 852"/>
                <a:gd name="T87" fmla="*/ 3451 h 2633"/>
                <a:gd name="T88" fmla="+- 0 10383 8688"/>
                <a:gd name="T89" fmla="*/ T88 w 1944"/>
                <a:gd name="T90" fmla="+- 0 3476 852"/>
                <a:gd name="T91" fmla="*/ 3476 h 2633"/>
                <a:gd name="T92" fmla="+- 0 10308 8688"/>
                <a:gd name="T93" fmla="*/ T92 w 1944"/>
                <a:gd name="T94" fmla="+- 0 3484 852"/>
                <a:gd name="T95" fmla="*/ 3484 h 2633"/>
                <a:gd name="T96" fmla="+- 0 9012 8688"/>
                <a:gd name="T97" fmla="*/ T96 w 1944"/>
                <a:gd name="T98" fmla="+- 0 3484 852"/>
                <a:gd name="T99" fmla="*/ 3484 h 2633"/>
                <a:gd name="T100" fmla="+- 0 8938 8688"/>
                <a:gd name="T101" fmla="*/ T100 w 1944"/>
                <a:gd name="T102" fmla="+- 0 3476 852"/>
                <a:gd name="T103" fmla="*/ 3476 h 2633"/>
                <a:gd name="T104" fmla="+- 0 8870 8688"/>
                <a:gd name="T105" fmla="*/ T104 w 1944"/>
                <a:gd name="T106" fmla="+- 0 3451 852"/>
                <a:gd name="T107" fmla="*/ 3451 h 2633"/>
                <a:gd name="T108" fmla="+- 0 8810 8688"/>
                <a:gd name="T109" fmla="*/ T108 w 1944"/>
                <a:gd name="T110" fmla="+- 0 3413 852"/>
                <a:gd name="T111" fmla="*/ 3413 h 2633"/>
                <a:gd name="T112" fmla="+- 0 8760 8688"/>
                <a:gd name="T113" fmla="*/ T112 w 1944"/>
                <a:gd name="T114" fmla="+- 0 3363 852"/>
                <a:gd name="T115" fmla="*/ 3363 h 2633"/>
                <a:gd name="T116" fmla="+- 0 8721 8688"/>
                <a:gd name="T117" fmla="*/ T116 w 1944"/>
                <a:gd name="T118" fmla="+- 0 3303 852"/>
                <a:gd name="T119" fmla="*/ 3303 h 2633"/>
                <a:gd name="T120" fmla="+- 0 8697 8688"/>
                <a:gd name="T121" fmla="*/ T120 w 1944"/>
                <a:gd name="T122" fmla="+- 0 3235 852"/>
                <a:gd name="T123" fmla="*/ 3235 h 2633"/>
                <a:gd name="T124" fmla="+- 0 8688 8688"/>
                <a:gd name="T125" fmla="*/ T124 w 1944"/>
                <a:gd name="T126" fmla="+- 0 3161 852"/>
                <a:gd name="T127" fmla="*/ 3161 h 2633"/>
                <a:gd name="T128" fmla="+- 0 8688 8688"/>
                <a:gd name="T129" fmla="*/ T128 w 1944"/>
                <a:gd name="T130" fmla="+- 0 1175 852"/>
                <a:gd name="T131" fmla="*/ 1175 h 26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633">
                  <a:moveTo>
                    <a:pt x="0" y="323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2" y="121"/>
                  </a:lnTo>
                  <a:lnTo>
                    <a:pt x="122" y="71"/>
                  </a:lnTo>
                  <a:lnTo>
                    <a:pt x="182" y="32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5" y="8"/>
                  </a:lnTo>
                  <a:lnTo>
                    <a:pt x="1763" y="32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6" y="249"/>
                  </a:lnTo>
                  <a:lnTo>
                    <a:pt x="1944" y="323"/>
                  </a:lnTo>
                  <a:lnTo>
                    <a:pt x="1944" y="2309"/>
                  </a:lnTo>
                  <a:lnTo>
                    <a:pt x="1936" y="2383"/>
                  </a:lnTo>
                  <a:lnTo>
                    <a:pt x="1911" y="2451"/>
                  </a:lnTo>
                  <a:lnTo>
                    <a:pt x="1873" y="2511"/>
                  </a:lnTo>
                  <a:lnTo>
                    <a:pt x="1823" y="2561"/>
                  </a:lnTo>
                  <a:lnTo>
                    <a:pt x="1763" y="2599"/>
                  </a:lnTo>
                  <a:lnTo>
                    <a:pt x="1695" y="2624"/>
                  </a:lnTo>
                  <a:lnTo>
                    <a:pt x="1620" y="2632"/>
                  </a:lnTo>
                  <a:lnTo>
                    <a:pt x="324" y="2632"/>
                  </a:lnTo>
                  <a:lnTo>
                    <a:pt x="250" y="2624"/>
                  </a:lnTo>
                  <a:lnTo>
                    <a:pt x="182" y="2599"/>
                  </a:lnTo>
                  <a:lnTo>
                    <a:pt x="122" y="2561"/>
                  </a:lnTo>
                  <a:lnTo>
                    <a:pt x="72" y="2511"/>
                  </a:lnTo>
                  <a:lnTo>
                    <a:pt x="33" y="2451"/>
                  </a:lnTo>
                  <a:lnTo>
                    <a:pt x="9" y="2383"/>
                  </a:lnTo>
                  <a:lnTo>
                    <a:pt x="0" y="2309"/>
                  </a:lnTo>
                  <a:lnTo>
                    <a:pt x="0" y="323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7" name="Text Box 518"/>
            <p:cNvSpPr txBox="1">
              <a:spLocks noChangeArrowheads="1"/>
            </p:cNvSpPr>
            <p:nvPr/>
          </p:nvSpPr>
          <p:spPr bwMode="auto">
            <a:xfrm>
              <a:off x="8668" y="1199"/>
              <a:ext cx="1984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990"/>
                </a:spcBef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59385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5938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5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332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60798" y="967881"/>
            <a:ext cx="597330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меняются расходы в расчете на одного жителя городского округа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27000" y="3025735"/>
            <a:ext cx="663702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12892"/>
              </p:ext>
            </p:extLst>
          </p:nvPr>
        </p:nvGraphicFramePr>
        <p:xfrm>
          <a:off x="127000" y="3992285"/>
          <a:ext cx="6604000" cy="246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810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16896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производства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продукции</a:t>
                      </a:r>
                      <a:r>
                        <a:rPr lang="ru-RU" sz="1200" spc="-37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сельского хозяйства в хозяйствах всех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категорий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(в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сопоставимых</a:t>
                      </a:r>
                      <a:r>
                        <a:rPr lang="ru-RU" sz="1200" spc="-8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ценах),</a:t>
                      </a:r>
                      <a:r>
                        <a:rPr lang="en-US" sz="1200" dirty="0">
                          <a:effectLst/>
                        </a:rPr>
                        <a:t>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1,5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393765">
                <a:tc>
                  <a:txBody>
                    <a:bodyPr/>
                    <a:lstStyle/>
                    <a:p>
                      <a:pPr marR="60325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производства продукции растениеводства (в сопоставимых ценах) к предыдущему году</a:t>
                      </a:r>
                      <a:r>
                        <a:rPr lang="en-US" sz="1200" dirty="0">
                          <a:effectLst/>
                        </a:rPr>
                        <a:t>,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marR="60325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производства продукции животноводства (в сопоставимых ценах) к предыдущему году</a:t>
                      </a:r>
                      <a:r>
                        <a:rPr lang="en-US" sz="1200" dirty="0">
                          <a:effectLst/>
                        </a:rPr>
                        <a:t>,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2,1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56815" algn="l"/>
                        </a:tabLst>
                      </a:pPr>
                      <a:r>
                        <a:rPr lang="ru-RU" sz="1200" dirty="0">
                          <a:effectLst/>
                        </a:rPr>
                        <a:t>Стоимость валовой сельскохозяйственной продукции в действующих ценах в хозяйствах всех категорий, млн. рублей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58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584,6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0355867"/>
                  </a:ext>
                </a:extLst>
              </a:tr>
              <a:tr h="525981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Доля общей площади благоустроенных жилых помещений в сельских населенных пунктах,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58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640528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34580"/>
              </p:ext>
            </p:extLst>
          </p:nvPr>
        </p:nvGraphicFramePr>
        <p:xfrm>
          <a:off x="104904" y="6327153"/>
          <a:ext cx="6615739" cy="268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739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200717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36276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Валовой сбор зерновых и зернобобовых культур на конечную дату реализации программы достигнет 4 804,0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261917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Валовой сбор картофеля в хозяйствах всех категорий достигнет показателя в 5 527,0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Валовой сбор овощей открытого и защищенного грунта в хозяйствах всех категорий на конечную дату реализации программы составит 3 196,0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Производство скота и птицы на убой (в живом весе) в хозяйствах всех категорий на конечную дату реализации программы достигнет показателя в 536 тонн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6515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Производство молока в хозяйствах всех категорий составит 11 228,0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90267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Поголовье коров на конец отчетного периода в сельскохозяйственных организациях, крестьянских (фермерских) хозяйствах достигнет показателя в 1 398 голов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1041859"/>
                  </a:ext>
                </a:extLst>
              </a:tr>
              <a:tr h="36276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Объем строительства (приобретения) жилья для граждан, проживающих в сельской местности на конечную дату реализации программы составит 500 кв.м.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8039082"/>
                  </a:ext>
                </a:extLst>
              </a:tr>
            </a:tbl>
          </a:graphicData>
        </a:graphic>
      </p:graphicFrame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43A307DD-0C57-0045-3732-C881B459B4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283478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27051"/>
              </p:ext>
            </p:extLst>
          </p:nvPr>
        </p:nvGraphicFramePr>
        <p:xfrm>
          <a:off x="76200" y="1252504"/>
          <a:ext cx="6705599" cy="77613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625">
                  <a:extLst>
                    <a:ext uri="{9D8B030D-6E8A-4147-A177-3AD203B41FA5}">
                      <a16:colId xmlns:a16="http://schemas.microsoft.com/office/drawing/2014/main" val="4139062177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val="4101017116"/>
                    </a:ext>
                  </a:extLst>
                </a:gridCol>
                <a:gridCol w="850391">
                  <a:extLst>
                    <a:ext uri="{9D8B030D-6E8A-4147-A177-3AD203B41FA5}">
                      <a16:colId xmlns:a16="http://schemas.microsoft.com/office/drawing/2014/main" val="5885567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289782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150109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74642419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991351419"/>
                    </a:ext>
                  </a:extLst>
                </a:gridCol>
              </a:tblGrid>
              <a:tr h="581310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68770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3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4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5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 indent="4064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к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4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году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6</a:t>
                      </a:r>
                    </a:p>
                    <a:p>
                      <a:pPr marL="20701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7</a:t>
                      </a:r>
                    </a:p>
                    <a:p>
                      <a:pPr marL="20701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5623049"/>
                  </a:ext>
                </a:extLst>
              </a:tr>
              <a:tr h="737884">
                <a:tc>
                  <a:txBody>
                    <a:bodyPr/>
                    <a:lstStyle/>
                    <a:p>
                      <a:pPr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агропромышленного комплекса   городского округа Семеновский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47 727,2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48 966,6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52 003,0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     </a:t>
                      </a:r>
                    </a:p>
                    <a:p>
                      <a:pPr marR="1854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 106,2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</a:rPr>
                        <a:t>61 455,0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</a:rPr>
                        <a:t>59 688,8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0032728"/>
                  </a:ext>
                </a:extLst>
              </a:tr>
              <a:tr h="53463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Развитие отраслей агропромышленного комплекса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36 538,7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33 714,8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35 351,3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42 167,5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42 304,6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8280566"/>
                  </a:ext>
                </a:extLst>
              </a:tr>
              <a:tr h="53804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Техническая и </a:t>
                      </a:r>
                      <a:r>
                        <a:rPr lang="ru-RU" sz="1200" dirty="0" err="1">
                          <a:effectLst/>
                        </a:rPr>
                        <a:t>техноло-гическая</a:t>
                      </a:r>
                      <a:r>
                        <a:rPr lang="ru-RU" sz="1200" dirty="0">
                          <a:effectLst/>
                        </a:rPr>
                        <a:t> модернизация, инновационное развитие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4 530,1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1 981,9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4 032,2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203,5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5 168,0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marR="7810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4 764,7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6494404"/>
                  </a:ext>
                </a:extLst>
              </a:tr>
              <a:tr h="691766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Стимулирование инвестиционной деятельности в агро-промышленном комплексе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1 785,0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1 435,3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3124969"/>
                  </a:ext>
                </a:extLst>
              </a:tr>
              <a:tr h="1383533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конкурсов с целью повышения </a:t>
                      </a:r>
                      <a:r>
                        <a:rPr lang="ru-RU" sz="1200" dirty="0" err="1">
                          <a:effectLst/>
                        </a:rPr>
                        <a:t>заин-тересованности</a:t>
                      </a:r>
                      <a:r>
                        <a:rPr lang="ru-RU" sz="1200" dirty="0">
                          <a:effectLst/>
                        </a:rPr>
                        <a:t> в </a:t>
                      </a:r>
                      <a:r>
                        <a:rPr lang="ru-RU" sz="1200" dirty="0" err="1">
                          <a:effectLst/>
                        </a:rPr>
                        <a:t>расп-ространении</a:t>
                      </a:r>
                      <a:r>
                        <a:rPr lang="ru-RU" sz="1200" dirty="0">
                          <a:effectLst/>
                        </a:rPr>
                        <a:t> передового опыта в агропромышленном комплексе и улучшении результатов деятельности по производству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5871163"/>
                  </a:ext>
                </a:extLst>
              </a:tr>
              <a:tr h="1165755">
                <a:tc>
                  <a:txBody>
                    <a:bodyPr/>
                    <a:lstStyle/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Проведение сельско-хозяйственных ярмарок, праздника, посвященного Дню работника сельского хозяйства, материальное поощрение предприятий и работников АПК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1670373"/>
                  </a:ext>
                </a:extLst>
              </a:tr>
              <a:tr h="66614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кадрового потенциала сельскохозяйственного производства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1 914,1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</a:t>
                      </a:r>
                    </a:p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0,0      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1 914,1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1 914,1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9982045"/>
                  </a:ext>
                </a:extLst>
              </a:tr>
              <a:tr h="885391">
                <a:tc>
                  <a:txBody>
                    <a:bodyPr/>
                    <a:lstStyle/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Комплексное развитие сельских территорий городского округа Семеновский Нижегородской области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6 452,9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4 489,3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69,6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4 489,3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4 489,3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7451796"/>
                  </a:ext>
                </a:extLst>
              </a:tr>
              <a:tr h="576886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Обеспечение реализации муниципальной 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4 783,4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5 231,7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6 066,1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</a:t>
                      </a:r>
                    </a:p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116,0    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7 566,1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6 066,1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345535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" y="127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агропромышленного комплекса городского округа Семеновский Нижегородской Области»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2025-2027 годы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102379-155D-D82B-4C84-8102F62428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183600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A72D7F-4278-CB37-6670-642C5CD7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9549" y="-2247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«Комплексное благоустройство и развитие транспортной инфраструктуры городского округа Семеновский»                            на 2025-2029 годы </a:t>
            </a:r>
          </a:p>
        </p:txBody>
      </p:sp>
      <p:grpSp>
        <p:nvGrpSpPr>
          <p:cNvPr id="6" name="Group 457"/>
          <p:cNvGrpSpPr>
            <a:grpSpLocks/>
          </p:cNvGrpSpPr>
          <p:nvPr/>
        </p:nvGrpSpPr>
        <p:grpSpPr bwMode="auto">
          <a:xfrm>
            <a:off x="841375" y="5217795"/>
            <a:ext cx="1476375" cy="457200"/>
            <a:chOff x="1085" y="-1076"/>
            <a:chExt cx="2325" cy="720"/>
          </a:xfrm>
        </p:grpSpPr>
        <p:pic>
          <p:nvPicPr>
            <p:cNvPr id="9" name="Picture 45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-1076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5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-1076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46"/>
          <p:cNvGrpSpPr>
            <a:grpSpLocks/>
          </p:cNvGrpSpPr>
          <p:nvPr/>
        </p:nvGrpSpPr>
        <p:grpSpPr bwMode="auto">
          <a:xfrm>
            <a:off x="3349451" y="4588510"/>
            <a:ext cx="3016885" cy="1670685"/>
            <a:chOff x="5725" y="-508"/>
            <a:chExt cx="4751" cy="2631"/>
          </a:xfrm>
          <a:solidFill>
            <a:schemeClr val="tx2">
              <a:lumMod val="75000"/>
            </a:schemeClr>
          </a:solidFill>
        </p:grpSpPr>
        <p:sp>
          <p:nvSpPr>
            <p:cNvPr id="16" name="Freeform 452"/>
            <p:cNvSpPr>
              <a:spLocks/>
            </p:cNvSpPr>
            <p:nvPr/>
          </p:nvSpPr>
          <p:spPr bwMode="auto">
            <a:xfrm>
              <a:off x="5941" y="-508"/>
              <a:ext cx="864" cy="2616"/>
            </a:xfrm>
            <a:custGeom>
              <a:avLst/>
              <a:gdLst>
                <a:gd name="T0" fmla="+- 0 6638 5918"/>
                <a:gd name="T1" fmla="*/ T0 w 864"/>
                <a:gd name="T2" fmla="+- 0 -867 -867"/>
                <a:gd name="T3" fmla="*/ -867 h 2616"/>
                <a:gd name="T4" fmla="+- 0 6062 5918"/>
                <a:gd name="T5" fmla="*/ T4 w 864"/>
                <a:gd name="T6" fmla="+- 0 -867 -867"/>
                <a:gd name="T7" fmla="*/ -867 h 2616"/>
                <a:gd name="T8" fmla="+- 0 6006 5918"/>
                <a:gd name="T9" fmla="*/ T8 w 864"/>
                <a:gd name="T10" fmla="+- 0 -855 -867"/>
                <a:gd name="T11" fmla="*/ -855 h 2616"/>
                <a:gd name="T12" fmla="+- 0 5960 5918"/>
                <a:gd name="T13" fmla="*/ T12 w 864"/>
                <a:gd name="T14" fmla="+- 0 -825 -867"/>
                <a:gd name="T15" fmla="*/ -825 h 2616"/>
                <a:gd name="T16" fmla="+- 0 5929 5918"/>
                <a:gd name="T17" fmla="*/ T16 w 864"/>
                <a:gd name="T18" fmla="+- 0 -779 -867"/>
                <a:gd name="T19" fmla="*/ -779 h 2616"/>
                <a:gd name="T20" fmla="+- 0 5918 5918"/>
                <a:gd name="T21" fmla="*/ T20 w 864"/>
                <a:gd name="T22" fmla="+- 0 -723 -867"/>
                <a:gd name="T23" fmla="*/ -723 h 2616"/>
                <a:gd name="T24" fmla="+- 0 5918 5918"/>
                <a:gd name="T25" fmla="*/ T24 w 864"/>
                <a:gd name="T26" fmla="+- 0 1605 -867"/>
                <a:gd name="T27" fmla="*/ 1605 h 2616"/>
                <a:gd name="T28" fmla="+- 0 5929 5918"/>
                <a:gd name="T29" fmla="*/ T28 w 864"/>
                <a:gd name="T30" fmla="+- 0 1661 -867"/>
                <a:gd name="T31" fmla="*/ 1661 h 2616"/>
                <a:gd name="T32" fmla="+- 0 5960 5918"/>
                <a:gd name="T33" fmla="*/ T32 w 864"/>
                <a:gd name="T34" fmla="+- 0 1706 -867"/>
                <a:gd name="T35" fmla="*/ 1706 h 2616"/>
                <a:gd name="T36" fmla="+- 0 6006 5918"/>
                <a:gd name="T37" fmla="*/ T36 w 864"/>
                <a:gd name="T38" fmla="+- 0 1737 -867"/>
                <a:gd name="T39" fmla="*/ 1737 h 2616"/>
                <a:gd name="T40" fmla="+- 0 6062 5918"/>
                <a:gd name="T41" fmla="*/ T40 w 864"/>
                <a:gd name="T42" fmla="+- 0 1749 -867"/>
                <a:gd name="T43" fmla="*/ 1749 h 2616"/>
                <a:gd name="T44" fmla="+- 0 6638 5918"/>
                <a:gd name="T45" fmla="*/ T44 w 864"/>
                <a:gd name="T46" fmla="+- 0 1749 -867"/>
                <a:gd name="T47" fmla="*/ 1749 h 2616"/>
                <a:gd name="T48" fmla="+- 0 6694 5918"/>
                <a:gd name="T49" fmla="*/ T48 w 864"/>
                <a:gd name="T50" fmla="+- 0 1737 -867"/>
                <a:gd name="T51" fmla="*/ 1737 h 2616"/>
                <a:gd name="T52" fmla="+- 0 6739 5918"/>
                <a:gd name="T53" fmla="*/ T52 w 864"/>
                <a:gd name="T54" fmla="+- 0 1706 -867"/>
                <a:gd name="T55" fmla="*/ 1706 h 2616"/>
                <a:gd name="T56" fmla="+- 0 6770 5918"/>
                <a:gd name="T57" fmla="*/ T56 w 864"/>
                <a:gd name="T58" fmla="+- 0 1661 -867"/>
                <a:gd name="T59" fmla="*/ 1661 h 2616"/>
                <a:gd name="T60" fmla="+- 0 6782 5918"/>
                <a:gd name="T61" fmla="*/ T60 w 864"/>
                <a:gd name="T62" fmla="+- 0 1605 -867"/>
                <a:gd name="T63" fmla="*/ 1605 h 2616"/>
                <a:gd name="T64" fmla="+- 0 6782 5918"/>
                <a:gd name="T65" fmla="*/ T64 w 864"/>
                <a:gd name="T66" fmla="+- 0 -723 -867"/>
                <a:gd name="T67" fmla="*/ -723 h 2616"/>
                <a:gd name="T68" fmla="+- 0 6770 5918"/>
                <a:gd name="T69" fmla="*/ T68 w 864"/>
                <a:gd name="T70" fmla="+- 0 -779 -867"/>
                <a:gd name="T71" fmla="*/ -779 h 2616"/>
                <a:gd name="T72" fmla="+- 0 6739 5918"/>
                <a:gd name="T73" fmla="*/ T72 w 864"/>
                <a:gd name="T74" fmla="+- 0 -825 -867"/>
                <a:gd name="T75" fmla="*/ -825 h 2616"/>
                <a:gd name="T76" fmla="+- 0 6694 5918"/>
                <a:gd name="T77" fmla="*/ T76 w 864"/>
                <a:gd name="T78" fmla="+- 0 -855 -867"/>
                <a:gd name="T79" fmla="*/ -855 h 2616"/>
                <a:gd name="T80" fmla="+- 0 6638 5918"/>
                <a:gd name="T81" fmla="*/ T80 w 864"/>
                <a:gd name="T82" fmla="+- 0 -867 -867"/>
                <a:gd name="T83" fmla="*/ -867 h 26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1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472"/>
                  </a:lnTo>
                  <a:lnTo>
                    <a:pt x="11" y="2528"/>
                  </a:lnTo>
                  <a:lnTo>
                    <a:pt x="42" y="2573"/>
                  </a:lnTo>
                  <a:lnTo>
                    <a:pt x="88" y="2604"/>
                  </a:lnTo>
                  <a:lnTo>
                    <a:pt x="144" y="2616"/>
                  </a:lnTo>
                  <a:lnTo>
                    <a:pt x="720" y="2616"/>
                  </a:lnTo>
                  <a:lnTo>
                    <a:pt x="776" y="2604"/>
                  </a:lnTo>
                  <a:lnTo>
                    <a:pt x="821" y="2573"/>
                  </a:lnTo>
                  <a:lnTo>
                    <a:pt x="852" y="2528"/>
                  </a:lnTo>
                  <a:lnTo>
                    <a:pt x="864" y="2472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Freeform 450"/>
            <p:cNvSpPr>
              <a:spLocks/>
            </p:cNvSpPr>
            <p:nvPr/>
          </p:nvSpPr>
          <p:spPr bwMode="auto">
            <a:xfrm>
              <a:off x="7668" y="-391"/>
              <a:ext cx="864" cy="2499"/>
            </a:xfrm>
            <a:custGeom>
              <a:avLst/>
              <a:gdLst>
                <a:gd name="T0" fmla="+- 0 8358 7638"/>
                <a:gd name="T1" fmla="*/ T0 w 864"/>
                <a:gd name="T2" fmla="+- 0 -450 -450"/>
                <a:gd name="T3" fmla="*/ -450 h 2199"/>
                <a:gd name="T4" fmla="+- 0 7782 7638"/>
                <a:gd name="T5" fmla="*/ T4 w 864"/>
                <a:gd name="T6" fmla="+- 0 -450 -450"/>
                <a:gd name="T7" fmla="*/ -450 h 2199"/>
                <a:gd name="T8" fmla="+- 0 7726 7638"/>
                <a:gd name="T9" fmla="*/ T8 w 864"/>
                <a:gd name="T10" fmla="+- 0 -438 -450"/>
                <a:gd name="T11" fmla="*/ -438 h 2199"/>
                <a:gd name="T12" fmla="+- 0 7680 7638"/>
                <a:gd name="T13" fmla="*/ T12 w 864"/>
                <a:gd name="T14" fmla="+- 0 -408 -450"/>
                <a:gd name="T15" fmla="*/ -408 h 2199"/>
                <a:gd name="T16" fmla="+- 0 7650 7638"/>
                <a:gd name="T17" fmla="*/ T16 w 864"/>
                <a:gd name="T18" fmla="+- 0 -362 -450"/>
                <a:gd name="T19" fmla="*/ -362 h 2199"/>
                <a:gd name="T20" fmla="+- 0 7638 7638"/>
                <a:gd name="T21" fmla="*/ T20 w 864"/>
                <a:gd name="T22" fmla="+- 0 -306 -450"/>
                <a:gd name="T23" fmla="*/ -306 h 2199"/>
                <a:gd name="T24" fmla="+- 0 7638 7638"/>
                <a:gd name="T25" fmla="*/ T24 w 864"/>
                <a:gd name="T26" fmla="+- 0 1605 -450"/>
                <a:gd name="T27" fmla="*/ 1605 h 2199"/>
                <a:gd name="T28" fmla="+- 0 7650 7638"/>
                <a:gd name="T29" fmla="*/ T28 w 864"/>
                <a:gd name="T30" fmla="+- 0 1661 -450"/>
                <a:gd name="T31" fmla="*/ 1661 h 2199"/>
                <a:gd name="T32" fmla="+- 0 7680 7638"/>
                <a:gd name="T33" fmla="*/ T32 w 864"/>
                <a:gd name="T34" fmla="+- 0 1706 -450"/>
                <a:gd name="T35" fmla="*/ 1706 h 2199"/>
                <a:gd name="T36" fmla="+- 0 7726 7638"/>
                <a:gd name="T37" fmla="*/ T36 w 864"/>
                <a:gd name="T38" fmla="+- 0 1737 -450"/>
                <a:gd name="T39" fmla="*/ 1737 h 2199"/>
                <a:gd name="T40" fmla="+- 0 7782 7638"/>
                <a:gd name="T41" fmla="*/ T40 w 864"/>
                <a:gd name="T42" fmla="+- 0 1749 -450"/>
                <a:gd name="T43" fmla="*/ 1749 h 2199"/>
                <a:gd name="T44" fmla="+- 0 8358 7638"/>
                <a:gd name="T45" fmla="*/ T44 w 864"/>
                <a:gd name="T46" fmla="+- 0 1749 -450"/>
                <a:gd name="T47" fmla="*/ 1749 h 2199"/>
                <a:gd name="T48" fmla="+- 0 8414 7638"/>
                <a:gd name="T49" fmla="*/ T48 w 864"/>
                <a:gd name="T50" fmla="+- 0 1737 -450"/>
                <a:gd name="T51" fmla="*/ 1737 h 2199"/>
                <a:gd name="T52" fmla="+- 0 8460 7638"/>
                <a:gd name="T53" fmla="*/ T52 w 864"/>
                <a:gd name="T54" fmla="+- 0 1706 -450"/>
                <a:gd name="T55" fmla="*/ 1706 h 2199"/>
                <a:gd name="T56" fmla="+- 0 8491 7638"/>
                <a:gd name="T57" fmla="*/ T56 w 864"/>
                <a:gd name="T58" fmla="+- 0 1661 -450"/>
                <a:gd name="T59" fmla="*/ 1661 h 2199"/>
                <a:gd name="T60" fmla="+- 0 8502 7638"/>
                <a:gd name="T61" fmla="*/ T60 w 864"/>
                <a:gd name="T62" fmla="+- 0 1605 -450"/>
                <a:gd name="T63" fmla="*/ 1605 h 2199"/>
                <a:gd name="T64" fmla="+- 0 8502 7638"/>
                <a:gd name="T65" fmla="*/ T64 w 864"/>
                <a:gd name="T66" fmla="+- 0 -306 -450"/>
                <a:gd name="T67" fmla="*/ -306 h 2199"/>
                <a:gd name="T68" fmla="+- 0 8491 7638"/>
                <a:gd name="T69" fmla="*/ T68 w 864"/>
                <a:gd name="T70" fmla="+- 0 -362 -450"/>
                <a:gd name="T71" fmla="*/ -362 h 2199"/>
                <a:gd name="T72" fmla="+- 0 8460 7638"/>
                <a:gd name="T73" fmla="*/ T72 w 864"/>
                <a:gd name="T74" fmla="+- 0 -408 -450"/>
                <a:gd name="T75" fmla="*/ -408 h 2199"/>
                <a:gd name="T76" fmla="+- 0 8414 7638"/>
                <a:gd name="T77" fmla="*/ T76 w 864"/>
                <a:gd name="T78" fmla="+- 0 -438 -450"/>
                <a:gd name="T79" fmla="*/ -438 h 2199"/>
                <a:gd name="T80" fmla="+- 0 8358 7638"/>
                <a:gd name="T81" fmla="*/ T80 w 864"/>
                <a:gd name="T82" fmla="+- 0 -450 -450"/>
                <a:gd name="T83" fmla="*/ -450 h 21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199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055"/>
                  </a:lnTo>
                  <a:lnTo>
                    <a:pt x="12" y="2111"/>
                  </a:lnTo>
                  <a:lnTo>
                    <a:pt x="42" y="2156"/>
                  </a:lnTo>
                  <a:lnTo>
                    <a:pt x="88" y="2187"/>
                  </a:lnTo>
                  <a:lnTo>
                    <a:pt x="144" y="2199"/>
                  </a:lnTo>
                  <a:lnTo>
                    <a:pt x="720" y="2199"/>
                  </a:lnTo>
                  <a:lnTo>
                    <a:pt x="776" y="2187"/>
                  </a:lnTo>
                  <a:lnTo>
                    <a:pt x="822" y="2156"/>
                  </a:lnTo>
                  <a:lnTo>
                    <a:pt x="853" y="2111"/>
                  </a:lnTo>
                  <a:lnTo>
                    <a:pt x="864" y="2055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20" name="Freeform 448"/>
            <p:cNvSpPr>
              <a:spLocks/>
            </p:cNvSpPr>
            <p:nvPr/>
          </p:nvSpPr>
          <p:spPr bwMode="auto">
            <a:xfrm>
              <a:off x="9375" y="-391"/>
              <a:ext cx="864" cy="2483"/>
            </a:xfrm>
            <a:custGeom>
              <a:avLst/>
              <a:gdLst>
                <a:gd name="T0" fmla="+- 0 10078 9358"/>
                <a:gd name="T1" fmla="*/ T0 w 864"/>
                <a:gd name="T2" fmla="+- 0 -772 -772"/>
                <a:gd name="T3" fmla="*/ -772 h 2521"/>
                <a:gd name="T4" fmla="+- 0 9502 9358"/>
                <a:gd name="T5" fmla="*/ T4 w 864"/>
                <a:gd name="T6" fmla="+- 0 -772 -772"/>
                <a:gd name="T7" fmla="*/ -772 h 2521"/>
                <a:gd name="T8" fmla="+- 0 9446 9358"/>
                <a:gd name="T9" fmla="*/ T8 w 864"/>
                <a:gd name="T10" fmla="+- 0 -761 -772"/>
                <a:gd name="T11" fmla="*/ -761 h 2521"/>
                <a:gd name="T12" fmla="+- 0 9401 9358"/>
                <a:gd name="T13" fmla="*/ T12 w 864"/>
                <a:gd name="T14" fmla="+- 0 -730 -772"/>
                <a:gd name="T15" fmla="*/ -730 h 2521"/>
                <a:gd name="T16" fmla="+- 0 9370 9358"/>
                <a:gd name="T17" fmla="*/ T16 w 864"/>
                <a:gd name="T18" fmla="+- 0 -684 -772"/>
                <a:gd name="T19" fmla="*/ -684 h 2521"/>
                <a:gd name="T20" fmla="+- 0 9358 9358"/>
                <a:gd name="T21" fmla="*/ T20 w 864"/>
                <a:gd name="T22" fmla="+- 0 -628 -772"/>
                <a:gd name="T23" fmla="*/ -628 h 2521"/>
                <a:gd name="T24" fmla="+- 0 9358 9358"/>
                <a:gd name="T25" fmla="*/ T24 w 864"/>
                <a:gd name="T26" fmla="+- 0 1605 -772"/>
                <a:gd name="T27" fmla="*/ 1605 h 2521"/>
                <a:gd name="T28" fmla="+- 0 9370 9358"/>
                <a:gd name="T29" fmla="*/ T28 w 864"/>
                <a:gd name="T30" fmla="+- 0 1661 -772"/>
                <a:gd name="T31" fmla="*/ 1661 h 2521"/>
                <a:gd name="T32" fmla="+- 0 9401 9358"/>
                <a:gd name="T33" fmla="*/ T32 w 864"/>
                <a:gd name="T34" fmla="+- 0 1706 -772"/>
                <a:gd name="T35" fmla="*/ 1706 h 2521"/>
                <a:gd name="T36" fmla="+- 0 9446 9358"/>
                <a:gd name="T37" fmla="*/ T36 w 864"/>
                <a:gd name="T38" fmla="+- 0 1737 -772"/>
                <a:gd name="T39" fmla="*/ 1737 h 2521"/>
                <a:gd name="T40" fmla="+- 0 9502 9358"/>
                <a:gd name="T41" fmla="*/ T40 w 864"/>
                <a:gd name="T42" fmla="+- 0 1749 -772"/>
                <a:gd name="T43" fmla="*/ 1749 h 2521"/>
                <a:gd name="T44" fmla="+- 0 10078 9358"/>
                <a:gd name="T45" fmla="*/ T44 w 864"/>
                <a:gd name="T46" fmla="+- 0 1749 -772"/>
                <a:gd name="T47" fmla="*/ 1749 h 2521"/>
                <a:gd name="T48" fmla="+- 0 10134 9358"/>
                <a:gd name="T49" fmla="*/ T48 w 864"/>
                <a:gd name="T50" fmla="+- 0 1737 -772"/>
                <a:gd name="T51" fmla="*/ 1737 h 2521"/>
                <a:gd name="T52" fmla="+- 0 10180 9358"/>
                <a:gd name="T53" fmla="*/ T52 w 864"/>
                <a:gd name="T54" fmla="+- 0 1706 -772"/>
                <a:gd name="T55" fmla="*/ 1706 h 2521"/>
                <a:gd name="T56" fmla="+- 0 10211 9358"/>
                <a:gd name="T57" fmla="*/ T56 w 864"/>
                <a:gd name="T58" fmla="+- 0 1661 -772"/>
                <a:gd name="T59" fmla="*/ 1661 h 2521"/>
                <a:gd name="T60" fmla="+- 0 10222 9358"/>
                <a:gd name="T61" fmla="*/ T60 w 864"/>
                <a:gd name="T62" fmla="+- 0 1605 -772"/>
                <a:gd name="T63" fmla="*/ 1605 h 2521"/>
                <a:gd name="T64" fmla="+- 0 10222 9358"/>
                <a:gd name="T65" fmla="*/ T64 w 864"/>
                <a:gd name="T66" fmla="+- 0 -628 -772"/>
                <a:gd name="T67" fmla="*/ -628 h 2521"/>
                <a:gd name="T68" fmla="+- 0 10211 9358"/>
                <a:gd name="T69" fmla="*/ T68 w 864"/>
                <a:gd name="T70" fmla="+- 0 -684 -772"/>
                <a:gd name="T71" fmla="*/ -684 h 2521"/>
                <a:gd name="T72" fmla="+- 0 10180 9358"/>
                <a:gd name="T73" fmla="*/ T72 w 864"/>
                <a:gd name="T74" fmla="+- 0 -730 -772"/>
                <a:gd name="T75" fmla="*/ -730 h 2521"/>
                <a:gd name="T76" fmla="+- 0 10134 9358"/>
                <a:gd name="T77" fmla="*/ T76 w 864"/>
                <a:gd name="T78" fmla="+- 0 -761 -772"/>
                <a:gd name="T79" fmla="*/ -761 h 2521"/>
                <a:gd name="T80" fmla="+- 0 10078 9358"/>
                <a:gd name="T81" fmla="*/ T80 w 864"/>
                <a:gd name="T82" fmla="+- 0 -772 -772"/>
                <a:gd name="T83" fmla="*/ -772 h 25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521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3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377"/>
                  </a:lnTo>
                  <a:lnTo>
                    <a:pt x="12" y="2433"/>
                  </a:lnTo>
                  <a:lnTo>
                    <a:pt x="43" y="2478"/>
                  </a:lnTo>
                  <a:lnTo>
                    <a:pt x="88" y="2509"/>
                  </a:lnTo>
                  <a:lnTo>
                    <a:pt x="144" y="2521"/>
                  </a:lnTo>
                  <a:lnTo>
                    <a:pt x="720" y="2521"/>
                  </a:lnTo>
                  <a:lnTo>
                    <a:pt x="776" y="2509"/>
                  </a:lnTo>
                  <a:lnTo>
                    <a:pt x="822" y="2478"/>
                  </a:lnTo>
                  <a:lnTo>
                    <a:pt x="853" y="2433"/>
                  </a:lnTo>
                  <a:lnTo>
                    <a:pt x="864" y="2377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cxnSp>
          <p:nvCxnSpPr>
            <p:cNvPr id="21" name="Line 447"/>
            <p:cNvCxnSpPr>
              <a:cxnSpLocks noChangeShapeType="1"/>
            </p:cNvCxnSpPr>
            <p:nvPr/>
          </p:nvCxnSpPr>
          <p:spPr bwMode="auto">
            <a:xfrm>
              <a:off x="5725" y="2123"/>
              <a:ext cx="4751" cy="0"/>
            </a:xfrm>
            <a:prstGeom prst="line">
              <a:avLst/>
            </a:prstGeom>
            <a:grpFill/>
            <a:ln w="9525">
              <a:solidFill>
                <a:srgbClr val="943735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5410200"/>
            <a:ext cx="3483198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Жители городского округа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38130" y="4344273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248,4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8177" y="4293502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291,9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59991" y="4344273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249,1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228600" y="5105400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>
              <a:spcBef>
                <a:spcPts val="805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</a:t>
            </a:r>
            <a:r>
              <a:rPr lang="ru-RU" sz="1400" b="1" spc="2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группа</a:t>
            </a:r>
            <a:r>
              <a:rPr lang="ru-RU" sz="1400" b="1" spc="1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228600" y="1143000"/>
            <a:ext cx="3429000" cy="50885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400" b="1" spc="-4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400" b="1" spc="-4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2025-2029</a:t>
            </a:r>
            <a:r>
              <a:rPr lang="ru-RU" sz="1400" spc="95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годы</a:t>
            </a:r>
          </a:p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endParaRPr lang="ru-RU" sz="14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90195">
              <a:lnSpc>
                <a:spcPts val="1335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400" b="1" spc="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244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 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повышение уровня 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качества жизни населения городского округа  Семеновский, улучшение благоустройства города, санитарного состояния, уличного освещения, а также повышение устойчивости и надёжности функционирования прочих объектов благоустройства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местах массового отдыха 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населения.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Исполнитель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МБУ «Благоустройство города»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21823" y="838200"/>
            <a:ext cx="3736177" cy="320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endParaRPr lang="ru-RU" sz="1300" b="1" dirty="0">
              <a:solidFill>
                <a:srgbClr val="C00000"/>
              </a:solidFill>
              <a:latin typeface="Tahom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 Постановление администрации городского округа Семеновский Нижегородской области «О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 утверждении муниципальной программы «Комплексное благоустройство и развитие транспортной инфраструктуры городского округа Семеновский Нижегородской области на 2025-2029 годы» 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lang="ru-RU" sz="1400" b="1" spc="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</a:t>
            </a:r>
          </a:p>
          <a:p>
            <a:pPr>
              <a:spcAft>
                <a:spcPts val="0"/>
              </a:spcAft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52983" y="6259304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2025        2026        2027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 Box 463">
            <a:extLst>
              <a:ext uri="{FF2B5EF4-FFF2-40B4-BE49-F238E27FC236}">
                <a16:creationId xmlns:a16="http://schemas.microsoft.com/office/drawing/2014/main" id="{0D1B6F1E-F48C-9BFD-858D-61B45569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705600"/>
            <a:ext cx="2322830" cy="221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1605" marR="138430" algn="ctr">
              <a:spcBef>
                <a:spcPts val="3440"/>
              </a:spcBef>
              <a:spcAft>
                <a:spcPts val="0"/>
              </a:spcAft>
            </a:pPr>
            <a:r>
              <a:rPr lang="ru-RU" sz="3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291,9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9700" marR="13843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23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300" spc="8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300" spc="75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240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1605" marR="138430" algn="ctr">
              <a:lnSpc>
                <a:spcPts val="156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b="1" spc="55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r>
              <a:rPr lang="ru-RU" sz="1300" b="1" spc="5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FF605D7-8765-4830-2C6D-50B342A830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53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6010388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«Комплексное благоустройство и развитие транспортной инфраструктуры городского округа Семеновский»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2025-2029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36225"/>
              </p:ext>
            </p:extLst>
          </p:nvPr>
        </p:nvGraphicFramePr>
        <p:xfrm>
          <a:off x="95251" y="1295400"/>
          <a:ext cx="6667498" cy="76962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62098">
                  <a:extLst>
                    <a:ext uri="{9D8B030D-6E8A-4147-A177-3AD203B41FA5}">
                      <a16:colId xmlns:a16="http://schemas.microsoft.com/office/drawing/2014/main" val="1889002268"/>
                    </a:ext>
                  </a:extLst>
                </a:gridCol>
                <a:gridCol w="925831">
                  <a:extLst>
                    <a:ext uri="{9D8B030D-6E8A-4147-A177-3AD203B41FA5}">
                      <a16:colId xmlns:a16="http://schemas.microsoft.com/office/drawing/2014/main" val="24039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42017133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15311520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680697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6695705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675690536"/>
                    </a:ext>
                  </a:extLst>
                </a:gridCol>
              </a:tblGrid>
              <a:tr h="774150"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подпрограмм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0490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</a:p>
                    <a:p>
                      <a:pPr marL="111125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25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2024</a:t>
                      </a:r>
                    </a:p>
                    <a:p>
                      <a:pPr marL="111760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25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2025</a:t>
                      </a:r>
                    </a:p>
                    <a:p>
                      <a:pPr marL="111760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</a:p>
                    <a:p>
                      <a:pPr marL="113030" marR="1098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2024</a:t>
                      </a:r>
                    </a:p>
                    <a:p>
                      <a:pPr marL="113030" marR="109855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8740" algn="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2026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marR="76200" algn="ct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2027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9889863"/>
                  </a:ext>
                </a:extLst>
              </a:tr>
              <a:tr h="1439919">
                <a:tc>
                  <a:txBody>
                    <a:bodyPr/>
                    <a:lstStyle/>
                    <a:p>
                      <a:pPr marR="84455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транспортной инфраструктуры городского округа Семеновский»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86,0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r>
                        <a:rPr lang="en-US" sz="1400" dirty="0">
                          <a:effectLst/>
                        </a:rPr>
                        <a:t>0</a:t>
                      </a:r>
                      <a:r>
                        <a:rPr lang="ru-RU" sz="1400" dirty="0">
                          <a:effectLst/>
                        </a:rPr>
                        <a:t>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139,2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153,3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103,1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103,8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7985598"/>
                  </a:ext>
                </a:extLst>
              </a:tr>
              <a:tr h="2123383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и выполнение работ по ремонту и содержанию объектов внешнего благоустройства и прочих услуг по благоустройству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64,3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69,9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117,3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167,7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109,8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109,</a:t>
                      </a:r>
                      <a:r>
                        <a:rPr lang="en-US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0817680"/>
                  </a:ext>
                </a:extLst>
              </a:tr>
              <a:tr h="1585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5250" algn="l"/>
                          <a:tab pos="270510" algn="l"/>
                          <a:tab pos="810260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Содержание и   совершенствование сетей уличного освещения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080" algn="l"/>
                        </a:tabLst>
                      </a:pPr>
                      <a:r>
                        <a:rPr lang="ru-RU" sz="1400">
                          <a:effectLst/>
                        </a:rPr>
                        <a:t>городского округа Семеновский</a:t>
                      </a:r>
                    </a:p>
                    <a:p>
                      <a:pPr marL="6858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31,7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18,5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25,</a:t>
                      </a:r>
                      <a:r>
                        <a:rPr lang="en-US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138,9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25,7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25,7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0112946"/>
                  </a:ext>
                </a:extLst>
              </a:tr>
              <a:tr h="1126950">
                <a:tc>
                  <a:txBody>
                    <a:bodyPr/>
                    <a:lstStyle/>
                    <a:p>
                      <a:pPr marL="508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и обеспечение </a:t>
                      </a:r>
                    </a:p>
                    <a:p>
                      <a:pPr marL="50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деятельности учреждений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7,6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127,9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9,8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1471565"/>
                  </a:ext>
                </a:extLst>
              </a:tr>
              <a:tr h="645862">
                <a:tc>
                  <a:txBody>
                    <a:bodyPr/>
                    <a:lstStyle/>
                    <a:p>
                      <a:pPr marL="508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188,7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r>
                        <a:rPr lang="en-US" sz="1400" b="1" dirty="0">
                          <a:effectLst/>
                        </a:rPr>
                        <a:t>6</a:t>
                      </a:r>
                      <a:r>
                        <a:rPr lang="ru-RU" sz="1400" b="1" dirty="0">
                          <a:effectLst/>
                        </a:rPr>
                        <a:t>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291,9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156,2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248,4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effectLst/>
                        </a:rPr>
                        <a:t>249,1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161612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857BE3-AA45-90F0-A924-82B530F1F1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283647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-457200" y="838200"/>
            <a:ext cx="788733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в расчете на одного жителя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Freeform 442"/>
          <p:cNvSpPr>
            <a:spLocks/>
          </p:cNvSpPr>
          <p:nvPr/>
        </p:nvSpPr>
        <p:spPr bwMode="auto">
          <a:xfrm>
            <a:off x="100965" y="2166530"/>
            <a:ext cx="1234440" cy="1485666"/>
          </a:xfrm>
          <a:custGeom>
            <a:avLst/>
            <a:gdLst>
              <a:gd name="T0" fmla="+- 0 216 216"/>
              <a:gd name="T1" fmla="*/ T0 w 1944"/>
              <a:gd name="T2" fmla="+- 0 1778 1454"/>
              <a:gd name="T3" fmla="*/ 1778 h 2573"/>
              <a:gd name="T4" fmla="+- 0 225 216"/>
              <a:gd name="T5" fmla="*/ T4 w 1944"/>
              <a:gd name="T6" fmla="+- 0 1704 1454"/>
              <a:gd name="T7" fmla="*/ 1704 h 2573"/>
              <a:gd name="T8" fmla="+- 0 249 216"/>
              <a:gd name="T9" fmla="*/ T8 w 1944"/>
              <a:gd name="T10" fmla="+- 0 1636 1454"/>
              <a:gd name="T11" fmla="*/ 1636 h 2573"/>
              <a:gd name="T12" fmla="+- 0 287 216"/>
              <a:gd name="T13" fmla="*/ T12 w 1944"/>
              <a:gd name="T14" fmla="+- 0 1576 1454"/>
              <a:gd name="T15" fmla="*/ 1576 h 2573"/>
              <a:gd name="T16" fmla="+- 0 337 216"/>
              <a:gd name="T17" fmla="*/ T16 w 1944"/>
              <a:gd name="T18" fmla="+- 0 1526 1454"/>
              <a:gd name="T19" fmla="*/ 1526 h 2573"/>
              <a:gd name="T20" fmla="+- 0 398 216"/>
              <a:gd name="T21" fmla="*/ T20 w 1944"/>
              <a:gd name="T22" fmla="+- 0 1487 1454"/>
              <a:gd name="T23" fmla="*/ 1487 h 2573"/>
              <a:gd name="T24" fmla="+- 0 466 216"/>
              <a:gd name="T25" fmla="*/ T24 w 1944"/>
              <a:gd name="T26" fmla="+- 0 1463 1454"/>
              <a:gd name="T27" fmla="*/ 1463 h 2573"/>
              <a:gd name="T28" fmla="+- 0 540 216"/>
              <a:gd name="T29" fmla="*/ T28 w 1944"/>
              <a:gd name="T30" fmla="+- 0 1454 1454"/>
              <a:gd name="T31" fmla="*/ 1454 h 2573"/>
              <a:gd name="T32" fmla="+- 0 1836 216"/>
              <a:gd name="T33" fmla="*/ T32 w 1944"/>
              <a:gd name="T34" fmla="+- 0 1454 1454"/>
              <a:gd name="T35" fmla="*/ 1454 h 2573"/>
              <a:gd name="T36" fmla="+- 0 1910 216"/>
              <a:gd name="T37" fmla="*/ T36 w 1944"/>
              <a:gd name="T38" fmla="+- 0 1463 1454"/>
              <a:gd name="T39" fmla="*/ 1463 h 2573"/>
              <a:gd name="T40" fmla="+- 0 1978 216"/>
              <a:gd name="T41" fmla="*/ T40 w 1944"/>
              <a:gd name="T42" fmla="+- 0 1487 1454"/>
              <a:gd name="T43" fmla="*/ 1487 h 2573"/>
              <a:gd name="T44" fmla="+- 0 2038 216"/>
              <a:gd name="T45" fmla="*/ T44 w 1944"/>
              <a:gd name="T46" fmla="+- 0 1526 1454"/>
              <a:gd name="T47" fmla="*/ 1526 h 2573"/>
              <a:gd name="T48" fmla="+- 0 2089 216"/>
              <a:gd name="T49" fmla="*/ T48 w 1944"/>
              <a:gd name="T50" fmla="+- 0 1576 1454"/>
              <a:gd name="T51" fmla="*/ 1576 h 2573"/>
              <a:gd name="T52" fmla="+- 0 2127 216"/>
              <a:gd name="T53" fmla="*/ T52 w 1944"/>
              <a:gd name="T54" fmla="+- 0 1636 1454"/>
              <a:gd name="T55" fmla="*/ 1636 h 2573"/>
              <a:gd name="T56" fmla="+- 0 2151 216"/>
              <a:gd name="T57" fmla="*/ T56 w 1944"/>
              <a:gd name="T58" fmla="+- 0 1704 1454"/>
              <a:gd name="T59" fmla="*/ 1704 h 2573"/>
              <a:gd name="T60" fmla="+- 0 2160 216"/>
              <a:gd name="T61" fmla="*/ T60 w 1944"/>
              <a:gd name="T62" fmla="+- 0 1778 1454"/>
              <a:gd name="T63" fmla="*/ 1778 h 2573"/>
              <a:gd name="T64" fmla="+- 0 2160 216"/>
              <a:gd name="T65" fmla="*/ T64 w 1944"/>
              <a:gd name="T66" fmla="+- 0 3703 1454"/>
              <a:gd name="T67" fmla="*/ 3703 h 2573"/>
              <a:gd name="T68" fmla="+- 0 2151 216"/>
              <a:gd name="T69" fmla="*/ T68 w 1944"/>
              <a:gd name="T70" fmla="+- 0 3778 1454"/>
              <a:gd name="T71" fmla="*/ 3778 h 2573"/>
              <a:gd name="T72" fmla="+- 0 2127 216"/>
              <a:gd name="T73" fmla="*/ T72 w 1944"/>
              <a:gd name="T74" fmla="+- 0 3846 1454"/>
              <a:gd name="T75" fmla="*/ 3846 h 2573"/>
              <a:gd name="T76" fmla="+- 0 2089 216"/>
              <a:gd name="T77" fmla="*/ T76 w 1944"/>
              <a:gd name="T78" fmla="+- 0 3906 1454"/>
              <a:gd name="T79" fmla="*/ 3906 h 2573"/>
              <a:gd name="T80" fmla="+- 0 2038 216"/>
              <a:gd name="T81" fmla="*/ T80 w 1944"/>
              <a:gd name="T82" fmla="+- 0 3956 1454"/>
              <a:gd name="T83" fmla="*/ 3956 h 2573"/>
              <a:gd name="T84" fmla="+- 0 1978 216"/>
              <a:gd name="T85" fmla="*/ T84 w 1944"/>
              <a:gd name="T86" fmla="+- 0 3994 1454"/>
              <a:gd name="T87" fmla="*/ 3994 h 2573"/>
              <a:gd name="T88" fmla="+- 0 1910 216"/>
              <a:gd name="T89" fmla="*/ T88 w 1944"/>
              <a:gd name="T90" fmla="+- 0 4019 1454"/>
              <a:gd name="T91" fmla="*/ 4019 h 2573"/>
              <a:gd name="T92" fmla="+- 0 1836 216"/>
              <a:gd name="T93" fmla="*/ T92 w 1944"/>
              <a:gd name="T94" fmla="+- 0 4027 1454"/>
              <a:gd name="T95" fmla="*/ 4027 h 2573"/>
              <a:gd name="T96" fmla="+- 0 540 216"/>
              <a:gd name="T97" fmla="*/ T96 w 1944"/>
              <a:gd name="T98" fmla="+- 0 4027 1454"/>
              <a:gd name="T99" fmla="*/ 4027 h 2573"/>
              <a:gd name="T100" fmla="+- 0 466 216"/>
              <a:gd name="T101" fmla="*/ T100 w 1944"/>
              <a:gd name="T102" fmla="+- 0 4019 1454"/>
              <a:gd name="T103" fmla="*/ 4019 h 2573"/>
              <a:gd name="T104" fmla="+- 0 398 216"/>
              <a:gd name="T105" fmla="*/ T104 w 1944"/>
              <a:gd name="T106" fmla="+- 0 3994 1454"/>
              <a:gd name="T107" fmla="*/ 3994 h 2573"/>
              <a:gd name="T108" fmla="+- 0 337 216"/>
              <a:gd name="T109" fmla="*/ T108 w 1944"/>
              <a:gd name="T110" fmla="+- 0 3956 1454"/>
              <a:gd name="T111" fmla="*/ 3956 h 2573"/>
              <a:gd name="T112" fmla="+- 0 287 216"/>
              <a:gd name="T113" fmla="*/ T112 w 1944"/>
              <a:gd name="T114" fmla="+- 0 3906 1454"/>
              <a:gd name="T115" fmla="*/ 3906 h 2573"/>
              <a:gd name="T116" fmla="+- 0 249 216"/>
              <a:gd name="T117" fmla="*/ T116 w 1944"/>
              <a:gd name="T118" fmla="+- 0 3846 1454"/>
              <a:gd name="T119" fmla="*/ 3846 h 2573"/>
              <a:gd name="T120" fmla="+- 0 225 216"/>
              <a:gd name="T121" fmla="*/ T120 w 1944"/>
              <a:gd name="T122" fmla="+- 0 3778 1454"/>
              <a:gd name="T123" fmla="*/ 3778 h 2573"/>
              <a:gd name="T124" fmla="+- 0 216 216"/>
              <a:gd name="T125" fmla="*/ T124 w 1944"/>
              <a:gd name="T126" fmla="+- 0 3703 1454"/>
              <a:gd name="T127" fmla="*/ 3703 h 2573"/>
              <a:gd name="T128" fmla="+- 0 216 216"/>
              <a:gd name="T129" fmla="*/ T128 w 1944"/>
              <a:gd name="T130" fmla="+- 0 1778 1454"/>
              <a:gd name="T131" fmla="*/ 1778 h 25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2573">
                <a:moveTo>
                  <a:pt x="0" y="324"/>
                </a:moveTo>
                <a:lnTo>
                  <a:pt x="9" y="250"/>
                </a:lnTo>
                <a:lnTo>
                  <a:pt x="33" y="182"/>
                </a:lnTo>
                <a:lnTo>
                  <a:pt x="71" y="122"/>
                </a:lnTo>
                <a:lnTo>
                  <a:pt x="121" y="72"/>
                </a:lnTo>
                <a:lnTo>
                  <a:pt x="182" y="33"/>
                </a:lnTo>
                <a:lnTo>
                  <a:pt x="250" y="9"/>
                </a:lnTo>
                <a:lnTo>
                  <a:pt x="324" y="0"/>
                </a:lnTo>
                <a:lnTo>
                  <a:pt x="1620" y="0"/>
                </a:lnTo>
                <a:lnTo>
                  <a:pt x="1694" y="9"/>
                </a:lnTo>
                <a:lnTo>
                  <a:pt x="1762" y="33"/>
                </a:lnTo>
                <a:lnTo>
                  <a:pt x="1822" y="72"/>
                </a:lnTo>
                <a:lnTo>
                  <a:pt x="1873" y="122"/>
                </a:lnTo>
                <a:lnTo>
                  <a:pt x="1911" y="182"/>
                </a:lnTo>
                <a:lnTo>
                  <a:pt x="1935" y="250"/>
                </a:lnTo>
                <a:lnTo>
                  <a:pt x="1944" y="324"/>
                </a:lnTo>
                <a:lnTo>
                  <a:pt x="1944" y="2249"/>
                </a:lnTo>
                <a:lnTo>
                  <a:pt x="1935" y="2324"/>
                </a:lnTo>
                <a:lnTo>
                  <a:pt x="1911" y="2392"/>
                </a:lnTo>
                <a:lnTo>
                  <a:pt x="1873" y="2452"/>
                </a:lnTo>
                <a:lnTo>
                  <a:pt x="1822" y="2502"/>
                </a:lnTo>
                <a:lnTo>
                  <a:pt x="1762" y="2540"/>
                </a:lnTo>
                <a:lnTo>
                  <a:pt x="1694" y="2565"/>
                </a:lnTo>
                <a:lnTo>
                  <a:pt x="1620" y="2573"/>
                </a:lnTo>
                <a:lnTo>
                  <a:pt x="324" y="2573"/>
                </a:lnTo>
                <a:lnTo>
                  <a:pt x="250" y="2565"/>
                </a:lnTo>
                <a:lnTo>
                  <a:pt x="182" y="2540"/>
                </a:lnTo>
                <a:lnTo>
                  <a:pt x="121" y="2502"/>
                </a:lnTo>
                <a:lnTo>
                  <a:pt x="71" y="2452"/>
                </a:lnTo>
                <a:lnTo>
                  <a:pt x="33" y="2392"/>
                </a:lnTo>
                <a:lnTo>
                  <a:pt x="9" y="2324"/>
                </a:lnTo>
                <a:lnTo>
                  <a:pt x="0" y="2249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37"/>
          <p:cNvGrpSpPr>
            <a:grpSpLocks/>
          </p:cNvGrpSpPr>
          <p:nvPr/>
        </p:nvGrpSpPr>
        <p:grpSpPr bwMode="auto">
          <a:xfrm>
            <a:off x="1371600" y="1371600"/>
            <a:ext cx="1262380" cy="2278380"/>
            <a:chOff x="2251" y="424"/>
            <a:chExt cx="1988" cy="3588"/>
          </a:xfrm>
        </p:grpSpPr>
        <p:sp>
          <p:nvSpPr>
            <p:cNvPr id="6" name="Freeform 439"/>
            <p:cNvSpPr>
              <a:spLocks/>
            </p:cNvSpPr>
            <p:nvPr/>
          </p:nvSpPr>
          <p:spPr bwMode="auto">
            <a:xfrm>
              <a:off x="2295" y="1680"/>
              <a:ext cx="1944" cy="2332"/>
            </a:xfrm>
            <a:custGeom>
              <a:avLst/>
              <a:gdLst>
                <a:gd name="T0" fmla="+- 0 2295 2295"/>
                <a:gd name="T1" fmla="*/ T0 w 1944"/>
                <a:gd name="T2" fmla="+- 0 791 467"/>
                <a:gd name="T3" fmla="*/ 791 h 3546"/>
                <a:gd name="T4" fmla="+- 0 2304 2295"/>
                <a:gd name="T5" fmla="*/ T4 w 1944"/>
                <a:gd name="T6" fmla="+- 0 716 467"/>
                <a:gd name="T7" fmla="*/ 716 h 3546"/>
                <a:gd name="T8" fmla="+- 0 2328 2295"/>
                <a:gd name="T9" fmla="*/ T8 w 1944"/>
                <a:gd name="T10" fmla="+- 0 648 467"/>
                <a:gd name="T11" fmla="*/ 648 h 3546"/>
                <a:gd name="T12" fmla="+- 0 2366 2295"/>
                <a:gd name="T13" fmla="*/ T12 w 1944"/>
                <a:gd name="T14" fmla="+- 0 588 467"/>
                <a:gd name="T15" fmla="*/ 588 h 3546"/>
                <a:gd name="T16" fmla="+- 0 2416 2295"/>
                <a:gd name="T17" fmla="*/ T16 w 1944"/>
                <a:gd name="T18" fmla="+- 0 538 467"/>
                <a:gd name="T19" fmla="*/ 538 h 3546"/>
                <a:gd name="T20" fmla="+- 0 2477 2295"/>
                <a:gd name="T21" fmla="*/ T20 w 1944"/>
                <a:gd name="T22" fmla="+- 0 500 467"/>
                <a:gd name="T23" fmla="*/ 500 h 3546"/>
                <a:gd name="T24" fmla="+- 0 2545 2295"/>
                <a:gd name="T25" fmla="*/ T24 w 1944"/>
                <a:gd name="T26" fmla="+- 0 475 467"/>
                <a:gd name="T27" fmla="*/ 475 h 3546"/>
                <a:gd name="T28" fmla="+- 0 2619 2295"/>
                <a:gd name="T29" fmla="*/ T28 w 1944"/>
                <a:gd name="T30" fmla="+- 0 467 467"/>
                <a:gd name="T31" fmla="*/ 467 h 3546"/>
                <a:gd name="T32" fmla="+- 0 3915 2295"/>
                <a:gd name="T33" fmla="*/ T32 w 1944"/>
                <a:gd name="T34" fmla="+- 0 467 467"/>
                <a:gd name="T35" fmla="*/ 467 h 3546"/>
                <a:gd name="T36" fmla="+- 0 3989 2295"/>
                <a:gd name="T37" fmla="*/ T36 w 1944"/>
                <a:gd name="T38" fmla="+- 0 475 467"/>
                <a:gd name="T39" fmla="*/ 475 h 3546"/>
                <a:gd name="T40" fmla="+- 0 4057 2295"/>
                <a:gd name="T41" fmla="*/ T40 w 1944"/>
                <a:gd name="T42" fmla="+- 0 500 467"/>
                <a:gd name="T43" fmla="*/ 500 h 3546"/>
                <a:gd name="T44" fmla="+- 0 4117 2295"/>
                <a:gd name="T45" fmla="*/ T44 w 1944"/>
                <a:gd name="T46" fmla="+- 0 538 467"/>
                <a:gd name="T47" fmla="*/ 538 h 3546"/>
                <a:gd name="T48" fmla="+- 0 4168 2295"/>
                <a:gd name="T49" fmla="*/ T48 w 1944"/>
                <a:gd name="T50" fmla="+- 0 588 467"/>
                <a:gd name="T51" fmla="*/ 588 h 3546"/>
                <a:gd name="T52" fmla="+- 0 4206 2295"/>
                <a:gd name="T53" fmla="*/ T52 w 1944"/>
                <a:gd name="T54" fmla="+- 0 648 467"/>
                <a:gd name="T55" fmla="*/ 648 h 3546"/>
                <a:gd name="T56" fmla="+- 0 4230 2295"/>
                <a:gd name="T57" fmla="*/ T56 w 1944"/>
                <a:gd name="T58" fmla="+- 0 716 467"/>
                <a:gd name="T59" fmla="*/ 716 h 3546"/>
                <a:gd name="T60" fmla="+- 0 4239 2295"/>
                <a:gd name="T61" fmla="*/ T60 w 1944"/>
                <a:gd name="T62" fmla="+- 0 791 467"/>
                <a:gd name="T63" fmla="*/ 791 h 3546"/>
                <a:gd name="T64" fmla="+- 0 4239 2295"/>
                <a:gd name="T65" fmla="*/ T64 w 1944"/>
                <a:gd name="T66" fmla="+- 0 3689 467"/>
                <a:gd name="T67" fmla="*/ 3689 h 3546"/>
                <a:gd name="T68" fmla="+- 0 4230 2295"/>
                <a:gd name="T69" fmla="*/ T68 w 1944"/>
                <a:gd name="T70" fmla="+- 0 3763 467"/>
                <a:gd name="T71" fmla="*/ 3763 h 3546"/>
                <a:gd name="T72" fmla="+- 0 4206 2295"/>
                <a:gd name="T73" fmla="*/ T72 w 1944"/>
                <a:gd name="T74" fmla="+- 0 3831 467"/>
                <a:gd name="T75" fmla="*/ 3831 h 3546"/>
                <a:gd name="T76" fmla="+- 0 4168 2295"/>
                <a:gd name="T77" fmla="*/ T76 w 1944"/>
                <a:gd name="T78" fmla="+- 0 3891 467"/>
                <a:gd name="T79" fmla="*/ 3891 h 3546"/>
                <a:gd name="T80" fmla="+- 0 4117 2295"/>
                <a:gd name="T81" fmla="*/ T80 w 1944"/>
                <a:gd name="T82" fmla="+- 0 3942 467"/>
                <a:gd name="T83" fmla="*/ 3942 h 3546"/>
                <a:gd name="T84" fmla="+- 0 4057 2295"/>
                <a:gd name="T85" fmla="*/ T84 w 1944"/>
                <a:gd name="T86" fmla="+- 0 3980 467"/>
                <a:gd name="T87" fmla="*/ 3980 h 3546"/>
                <a:gd name="T88" fmla="+- 0 3989 2295"/>
                <a:gd name="T89" fmla="*/ T88 w 1944"/>
                <a:gd name="T90" fmla="+- 0 4004 467"/>
                <a:gd name="T91" fmla="*/ 4004 h 3546"/>
                <a:gd name="T92" fmla="+- 0 3915 2295"/>
                <a:gd name="T93" fmla="*/ T92 w 1944"/>
                <a:gd name="T94" fmla="+- 0 4013 467"/>
                <a:gd name="T95" fmla="*/ 4013 h 3546"/>
                <a:gd name="T96" fmla="+- 0 2619 2295"/>
                <a:gd name="T97" fmla="*/ T96 w 1944"/>
                <a:gd name="T98" fmla="+- 0 4013 467"/>
                <a:gd name="T99" fmla="*/ 4013 h 3546"/>
                <a:gd name="T100" fmla="+- 0 2545 2295"/>
                <a:gd name="T101" fmla="*/ T100 w 1944"/>
                <a:gd name="T102" fmla="+- 0 4004 467"/>
                <a:gd name="T103" fmla="*/ 4004 h 3546"/>
                <a:gd name="T104" fmla="+- 0 2477 2295"/>
                <a:gd name="T105" fmla="*/ T104 w 1944"/>
                <a:gd name="T106" fmla="+- 0 3980 467"/>
                <a:gd name="T107" fmla="*/ 3980 h 3546"/>
                <a:gd name="T108" fmla="+- 0 2416 2295"/>
                <a:gd name="T109" fmla="*/ T108 w 1944"/>
                <a:gd name="T110" fmla="+- 0 3942 467"/>
                <a:gd name="T111" fmla="*/ 3942 h 3546"/>
                <a:gd name="T112" fmla="+- 0 2366 2295"/>
                <a:gd name="T113" fmla="*/ T112 w 1944"/>
                <a:gd name="T114" fmla="+- 0 3891 467"/>
                <a:gd name="T115" fmla="*/ 3891 h 3546"/>
                <a:gd name="T116" fmla="+- 0 2328 2295"/>
                <a:gd name="T117" fmla="*/ T116 w 1944"/>
                <a:gd name="T118" fmla="+- 0 3831 467"/>
                <a:gd name="T119" fmla="*/ 3831 h 3546"/>
                <a:gd name="T120" fmla="+- 0 2304 2295"/>
                <a:gd name="T121" fmla="*/ T120 w 1944"/>
                <a:gd name="T122" fmla="+- 0 3763 467"/>
                <a:gd name="T123" fmla="*/ 3763 h 3546"/>
                <a:gd name="T124" fmla="+- 0 2295 2295"/>
                <a:gd name="T125" fmla="*/ T124 w 1944"/>
                <a:gd name="T126" fmla="+- 0 3689 467"/>
                <a:gd name="T127" fmla="*/ 3689 h 3546"/>
                <a:gd name="T128" fmla="+- 0 2295 2295"/>
                <a:gd name="T129" fmla="*/ T128 w 1944"/>
                <a:gd name="T130" fmla="+- 0 791 467"/>
                <a:gd name="T131" fmla="*/ 791 h 3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546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3222"/>
                  </a:lnTo>
                  <a:lnTo>
                    <a:pt x="1935" y="3296"/>
                  </a:lnTo>
                  <a:lnTo>
                    <a:pt x="1911" y="3364"/>
                  </a:lnTo>
                  <a:lnTo>
                    <a:pt x="1873" y="3424"/>
                  </a:lnTo>
                  <a:lnTo>
                    <a:pt x="1822" y="3475"/>
                  </a:lnTo>
                  <a:lnTo>
                    <a:pt x="1762" y="3513"/>
                  </a:lnTo>
                  <a:lnTo>
                    <a:pt x="1694" y="3537"/>
                  </a:lnTo>
                  <a:lnTo>
                    <a:pt x="1620" y="3546"/>
                  </a:lnTo>
                  <a:lnTo>
                    <a:pt x="324" y="3546"/>
                  </a:lnTo>
                  <a:lnTo>
                    <a:pt x="250" y="3537"/>
                  </a:lnTo>
                  <a:lnTo>
                    <a:pt x="182" y="3513"/>
                  </a:lnTo>
                  <a:lnTo>
                    <a:pt x="121" y="3475"/>
                  </a:lnTo>
                  <a:lnTo>
                    <a:pt x="71" y="3424"/>
                  </a:lnTo>
                  <a:lnTo>
                    <a:pt x="33" y="3364"/>
                  </a:lnTo>
                  <a:lnTo>
                    <a:pt x="9" y="3296"/>
                  </a:lnTo>
                  <a:lnTo>
                    <a:pt x="0" y="322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Text Box 438"/>
            <p:cNvSpPr txBox="1">
              <a:spLocks noChangeArrowheads="1"/>
            </p:cNvSpPr>
            <p:nvPr/>
          </p:nvSpPr>
          <p:spPr bwMode="auto">
            <a:xfrm>
              <a:off x="2251" y="424"/>
              <a:ext cx="1984" cy="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35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2024</a:t>
              </a: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4 114,1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434"/>
          <p:cNvGrpSpPr>
            <a:grpSpLocks/>
          </p:cNvGrpSpPr>
          <p:nvPr/>
        </p:nvGrpSpPr>
        <p:grpSpPr bwMode="auto">
          <a:xfrm>
            <a:off x="2743200" y="1219200"/>
            <a:ext cx="1259840" cy="2484755"/>
            <a:chOff x="4354" y="203"/>
            <a:chExt cx="1984" cy="3913"/>
          </a:xfrm>
        </p:grpSpPr>
        <p:sp>
          <p:nvSpPr>
            <p:cNvPr id="9" name="Freeform 436"/>
            <p:cNvSpPr>
              <a:spLocks/>
            </p:cNvSpPr>
            <p:nvPr/>
          </p:nvSpPr>
          <p:spPr bwMode="auto">
            <a:xfrm>
              <a:off x="4374" y="660"/>
              <a:ext cx="1944" cy="3353"/>
            </a:xfrm>
            <a:custGeom>
              <a:avLst/>
              <a:gdLst>
                <a:gd name="T0" fmla="+- 0 4374 4374"/>
                <a:gd name="T1" fmla="*/ T0 w 1944"/>
                <a:gd name="T2" fmla="+- 0 985 661"/>
                <a:gd name="T3" fmla="*/ 985 h 3353"/>
                <a:gd name="T4" fmla="+- 0 4383 4374"/>
                <a:gd name="T5" fmla="*/ T4 w 1944"/>
                <a:gd name="T6" fmla="+- 0 910 661"/>
                <a:gd name="T7" fmla="*/ 910 h 3353"/>
                <a:gd name="T8" fmla="+- 0 4407 4374"/>
                <a:gd name="T9" fmla="*/ T8 w 1944"/>
                <a:gd name="T10" fmla="+- 0 842 661"/>
                <a:gd name="T11" fmla="*/ 842 h 3353"/>
                <a:gd name="T12" fmla="+- 0 4445 4374"/>
                <a:gd name="T13" fmla="*/ T12 w 1944"/>
                <a:gd name="T14" fmla="+- 0 782 661"/>
                <a:gd name="T15" fmla="*/ 782 h 3353"/>
                <a:gd name="T16" fmla="+- 0 4495 4374"/>
                <a:gd name="T17" fmla="*/ T16 w 1944"/>
                <a:gd name="T18" fmla="+- 0 732 661"/>
                <a:gd name="T19" fmla="*/ 732 h 3353"/>
                <a:gd name="T20" fmla="+- 0 4556 4374"/>
                <a:gd name="T21" fmla="*/ T20 w 1944"/>
                <a:gd name="T22" fmla="+- 0 694 661"/>
                <a:gd name="T23" fmla="*/ 694 h 3353"/>
                <a:gd name="T24" fmla="+- 0 4624 4374"/>
                <a:gd name="T25" fmla="*/ T24 w 1944"/>
                <a:gd name="T26" fmla="+- 0 669 661"/>
                <a:gd name="T27" fmla="*/ 669 h 3353"/>
                <a:gd name="T28" fmla="+- 0 4698 4374"/>
                <a:gd name="T29" fmla="*/ T28 w 1944"/>
                <a:gd name="T30" fmla="+- 0 661 661"/>
                <a:gd name="T31" fmla="*/ 661 h 3353"/>
                <a:gd name="T32" fmla="+- 0 5994 4374"/>
                <a:gd name="T33" fmla="*/ T32 w 1944"/>
                <a:gd name="T34" fmla="+- 0 661 661"/>
                <a:gd name="T35" fmla="*/ 661 h 3353"/>
                <a:gd name="T36" fmla="+- 0 6068 4374"/>
                <a:gd name="T37" fmla="*/ T36 w 1944"/>
                <a:gd name="T38" fmla="+- 0 669 661"/>
                <a:gd name="T39" fmla="*/ 669 h 3353"/>
                <a:gd name="T40" fmla="+- 0 6136 4374"/>
                <a:gd name="T41" fmla="*/ T40 w 1944"/>
                <a:gd name="T42" fmla="+- 0 694 661"/>
                <a:gd name="T43" fmla="*/ 694 h 3353"/>
                <a:gd name="T44" fmla="+- 0 6197 4374"/>
                <a:gd name="T45" fmla="*/ T44 w 1944"/>
                <a:gd name="T46" fmla="+- 0 732 661"/>
                <a:gd name="T47" fmla="*/ 732 h 3353"/>
                <a:gd name="T48" fmla="+- 0 6247 4374"/>
                <a:gd name="T49" fmla="*/ T48 w 1944"/>
                <a:gd name="T50" fmla="+- 0 782 661"/>
                <a:gd name="T51" fmla="*/ 782 h 3353"/>
                <a:gd name="T52" fmla="+- 0 6285 4374"/>
                <a:gd name="T53" fmla="*/ T52 w 1944"/>
                <a:gd name="T54" fmla="+- 0 842 661"/>
                <a:gd name="T55" fmla="*/ 842 h 3353"/>
                <a:gd name="T56" fmla="+- 0 6309 4374"/>
                <a:gd name="T57" fmla="*/ T56 w 1944"/>
                <a:gd name="T58" fmla="+- 0 910 661"/>
                <a:gd name="T59" fmla="*/ 910 h 3353"/>
                <a:gd name="T60" fmla="+- 0 6318 4374"/>
                <a:gd name="T61" fmla="*/ T60 w 1944"/>
                <a:gd name="T62" fmla="+- 0 985 661"/>
                <a:gd name="T63" fmla="*/ 985 h 3353"/>
                <a:gd name="T64" fmla="+- 0 6318 4374"/>
                <a:gd name="T65" fmla="*/ T64 w 1944"/>
                <a:gd name="T66" fmla="+- 0 3689 661"/>
                <a:gd name="T67" fmla="*/ 3689 h 3353"/>
                <a:gd name="T68" fmla="+- 0 6309 4374"/>
                <a:gd name="T69" fmla="*/ T68 w 1944"/>
                <a:gd name="T70" fmla="+- 0 3763 661"/>
                <a:gd name="T71" fmla="*/ 3763 h 3353"/>
                <a:gd name="T72" fmla="+- 0 6285 4374"/>
                <a:gd name="T73" fmla="*/ T72 w 1944"/>
                <a:gd name="T74" fmla="+- 0 3831 661"/>
                <a:gd name="T75" fmla="*/ 3831 h 3353"/>
                <a:gd name="T76" fmla="+- 0 6247 4374"/>
                <a:gd name="T77" fmla="*/ T76 w 1944"/>
                <a:gd name="T78" fmla="+- 0 3891 661"/>
                <a:gd name="T79" fmla="*/ 3891 h 3353"/>
                <a:gd name="T80" fmla="+- 0 6197 4374"/>
                <a:gd name="T81" fmla="*/ T80 w 1944"/>
                <a:gd name="T82" fmla="+- 0 3942 661"/>
                <a:gd name="T83" fmla="*/ 3942 h 3353"/>
                <a:gd name="T84" fmla="+- 0 6136 4374"/>
                <a:gd name="T85" fmla="*/ T84 w 1944"/>
                <a:gd name="T86" fmla="+- 0 3980 661"/>
                <a:gd name="T87" fmla="*/ 3980 h 3353"/>
                <a:gd name="T88" fmla="+- 0 6068 4374"/>
                <a:gd name="T89" fmla="*/ T88 w 1944"/>
                <a:gd name="T90" fmla="+- 0 4004 661"/>
                <a:gd name="T91" fmla="*/ 4004 h 3353"/>
                <a:gd name="T92" fmla="+- 0 5994 4374"/>
                <a:gd name="T93" fmla="*/ T92 w 1944"/>
                <a:gd name="T94" fmla="+- 0 4013 661"/>
                <a:gd name="T95" fmla="*/ 4013 h 3353"/>
                <a:gd name="T96" fmla="+- 0 4698 4374"/>
                <a:gd name="T97" fmla="*/ T96 w 1944"/>
                <a:gd name="T98" fmla="+- 0 4013 661"/>
                <a:gd name="T99" fmla="*/ 4013 h 3353"/>
                <a:gd name="T100" fmla="+- 0 4624 4374"/>
                <a:gd name="T101" fmla="*/ T100 w 1944"/>
                <a:gd name="T102" fmla="+- 0 4004 661"/>
                <a:gd name="T103" fmla="*/ 4004 h 3353"/>
                <a:gd name="T104" fmla="+- 0 4556 4374"/>
                <a:gd name="T105" fmla="*/ T104 w 1944"/>
                <a:gd name="T106" fmla="+- 0 3980 661"/>
                <a:gd name="T107" fmla="*/ 3980 h 3353"/>
                <a:gd name="T108" fmla="+- 0 4495 4374"/>
                <a:gd name="T109" fmla="*/ T108 w 1944"/>
                <a:gd name="T110" fmla="+- 0 3942 661"/>
                <a:gd name="T111" fmla="*/ 3942 h 3353"/>
                <a:gd name="T112" fmla="+- 0 4445 4374"/>
                <a:gd name="T113" fmla="*/ T112 w 1944"/>
                <a:gd name="T114" fmla="+- 0 3891 661"/>
                <a:gd name="T115" fmla="*/ 3891 h 3353"/>
                <a:gd name="T116" fmla="+- 0 4407 4374"/>
                <a:gd name="T117" fmla="*/ T116 w 1944"/>
                <a:gd name="T118" fmla="+- 0 3831 661"/>
                <a:gd name="T119" fmla="*/ 3831 h 3353"/>
                <a:gd name="T120" fmla="+- 0 4383 4374"/>
                <a:gd name="T121" fmla="*/ T120 w 1944"/>
                <a:gd name="T122" fmla="+- 0 3763 661"/>
                <a:gd name="T123" fmla="*/ 3763 h 3353"/>
                <a:gd name="T124" fmla="+- 0 4374 4374"/>
                <a:gd name="T125" fmla="*/ T124 w 1944"/>
                <a:gd name="T126" fmla="+- 0 3689 661"/>
                <a:gd name="T127" fmla="*/ 3689 h 3353"/>
                <a:gd name="T128" fmla="+- 0 4374 4374"/>
                <a:gd name="T129" fmla="*/ T128 w 1944"/>
                <a:gd name="T130" fmla="+- 0 985 661"/>
                <a:gd name="T131" fmla="*/ 985 h 33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353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3028"/>
                  </a:lnTo>
                  <a:lnTo>
                    <a:pt x="1935" y="3102"/>
                  </a:lnTo>
                  <a:lnTo>
                    <a:pt x="1911" y="3170"/>
                  </a:lnTo>
                  <a:lnTo>
                    <a:pt x="1873" y="3230"/>
                  </a:lnTo>
                  <a:lnTo>
                    <a:pt x="1823" y="3281"/>
                  </a:lnTo>
                  <a:lnTo>
                    <a:pt x="1762" y="3319"/>
                  </a:lnTo>
                  <a:lnTo>
                    <a:pt x="1694" y="3343"/>
                  </a:lnTo>
                  <a:lnTo>
                    <a:pt x="1620" y="3352"/>
                  </a:lnTo>
                  <a:lnTo>
                    <a:pt x="324" y="3352"/>
                  </a:lnTo>
                  <a:lnTo>
                    <a:pt x="250" y="3343"/>
                  </a:lnTo>
                  <a:lnTo>
                    <a:pt x="182" y="3319"/>
                  </a:lnTo>
                  <a:lnTo>
                    <a:pt x="121" y="3281"/>
                  </a:lnTo>
                  <a:lnTo>
                    <a:pt x="71" y="3230"/>
                  </a:lnTo>
                  <a:lnTo>
                    <a:pt x="33" y="3170"/>
                  </a:lnTo>
                  <a:lnTo>
                    <a:pt x="9" y="3102"/>
                  </a:lnTo>
                  <a:lnTo>
                    <a:pt x="0" y="3028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xt Box 435"/>
            <p:cNvSpPr txBox="1">
              <a:spLocks noChangeArrowheads="1"/>
            </p:cNvSpPr>
            <p:nvPr/>
          </p:nvSpPr>
          <p:spPr bwMode="auto">
            <a:xfrm>
              <a:off x="4354" y="203"/>
              <a:ext cx="1984" cy="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30"/>
                </a:spcBef>
                <a:spcAft>
                  <a:spcPts val="0"/>
                </a:spcAft>
              </a:pPr>
              <a:r>
                <a:rPr lang="ru-RU" sz="205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6 470,1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431"/>
          <p:cNvGrpSpPr>
            <a:grpSpLocks/>
          </p:cNvGrpSpPr>
          <p:nvPr/>
        </p:nvGrpSpPr>
        <p:grpSpPr bwMode="auto">
          <a:xfrm>
            <a:off x="4038807" y="1523763"/>
            <a:ext cx="1266825" cy="2119543"/>
            <a:chOff x="6402" y="957"/>
            <a:chExt cx="1995" cy="3056"/>
          </a:xfrm>
        </p:grpSpPr>
        <p:sp>
          <p:nvSpPr>
            <p:cNvPr id="12" name="Freeform 433"/>
            <p:cNvSpPr>
              <a:spLocks/>
            </p:cNvSpPr>
            <p:nvPr/>
          </p:nvSpPr>
          <p:spPr bwMode="auto">
            <a:xfrm>
              <a:off x="6453" y="1114"/>
              <a:ext cx="1944" cy="2899"/>
            </a:xfrm>
            <a:custGeom>
              <a:avLst/>
              <a:gdLst>
                <a:gd name="T0" fmla="+- 0 6453 6453"/>
                <a:gd name="T1" fmla="*/ T0 w 1944"/>
                <a:gd name="T2" fmla="+- 0 1438 1114"/>
                <a:gd name="T3" fmla="*/ 1438 h 2899"/>
                <a:gd name="T4" fmla="+- 0 6462 6453"/>
                <a:gd name="T5" fmla="*/ T4 w 1944"/>
                <a:gd name="T6" fmla="+- 0 1364 1114"/>
                <a:gd name="T7" fmla="*/ 1364 h 2899"/>
                <a:gd name="T8" fmla="+- 0 6486 6453"/>
                <a:gd name="T9" fmla="*/ T8 w 1944"/>
                <a:gd name="T10" fmla="+- 0 1296 1114"/>
                <a:gd name="T11" fmla="*/ 1296 h 2899"/>
                <a:gd name="T12" fmla="+- 0 6524 6453"/>
                <a:gd name="T13" fmla="*/ T12 w 1944"/>
                <a:gd name="T14" fmla="+- 0 1236 1114"/>
                <a:gd name="T15" fmla="*/ 1236 h 2899"/>
                <a:gd name="T16" fmla="+- 0 6575 6453"/>
                <a:gd name="T17" fmla="*/ T16 w 1944"/>
                <a:gd name="T18" fmla="+- 0 1185 1114"/>
                <a:gd name="T19" fmla="*/ 1185 h 2899"/>
                <a:gd name="T20" fmla="+- 0 6635 6453"/>
                <a:gd name="T21" fmla="*/ T20 w 1944"/>
                <a:gd name="T22" fmla="+- 0 1147 1114"/>
                <a:gd name="T23" fmla="*/ 1147 h 2899"/>
                <a:gd name="T24" fmla="+- 0 6703 6453"/>
                <a:gd name="T25" fmla="*/ T24 w 1944"/>
                <a:gd name="T26" fmla="+- 0 1123 1114"/>
                <a:gd name="T27" fmla="*/ 1123 h 2899"/>
                <a:gd name="T28" fmla="+- 0 6777 6453"/>
                <a:gd name="T29" fmla="*/ T28 w 1944"/>
                <a:gd name="T30" fmla="+- 0 1114 1114"/>
                <a:gd name="T31" fmla="*/ 1114 h 2899"/>
                <a:gd name="T32" fmla="+- 0 8073 6453"/>
                <a:gd name="T33" fmla="*/ T32 w 1944"/>
                <a:gd name="T34" fmla="+- 0 1114 1114"/>
                <a:gd name="T35" fmla="*/ 1114 h 2899"/>
                <a:gd name="T36" fmla="+- 0 8147 6453"/>
                <a:gd name="T37" fmla="*/ T36 w 1944"/>
                <a:gd name="T38" fmla="+- 0 1123 1114"/>
                <a:gd name="T39" fmla="*/ 1123 h 2899"/>
                <a:gd name="T40" fmla="+- 0 8215 6453"/>
                <a:gd name="T41" fmla="*/ T40 w 1944"/>
                <a:gd name="T42" fmla="+- 0 1147 1114"/>
                <a:gd name="T43" fmla="*/ 1147 h 2899"/>
                <a:gd name="T44" fmla="+- 0 8276 6453"/>
                <a:gd name="T45" fmla="*/ T44 w 1944"/>
                <a:gd name="T46" fmla="+- 0 1185 1114"/>
                <a:gd name="T47" fmla="*/ 1185 h 2899"/>
                <a:gd name="T48" fmla="+- 0 8326 6453"/>
                <a:gd name="T49" fmla="*/ T48 w 1944"/>
                <a:gd name="T50" fmla="+- 0 1236 1114"/>
                <a:gd name="T51" fmla="*/ 1236 h 2899"/>
                <a:gd name="T52" fmla="+- 0 8364 6453"/>
                <a:gd name="T53" fmla="*/ T52 w 1944"/>
                <a:gd name="T54" fmla="+- 0 1296 1114"/>
                <a:gd name="T55" fmla="*/ 1296 h 2899"/>
                <a:gd name="T56" fmla="+- 0 8388 6453"/>
                <a:gd name="T57" fmla="*/ T56 w 1944"/>
                <a:gd name="T58" fmla="+- 0 1364 1114"/>
                <a:gd name="T59" fmla="*/ 1364 h 2899"/>
                <a:gd name="T60" fmla="+- 0 8397 6453"/>
                <a:gd name="T61" fmla="*/ T60 w 1944"/>
                <a:gd name="T62" fmla="+- 0 1438 1114"/>
                <a:gd name="T63" fmla="*/ 1438 h 2899"/>
                <a:gd name="T64" fmla="+- 0 8397 6453"/>
                <a:gd name="T65" fmla="*/ T64 w 1944"/>
                <a:gd name="T66" fmla="+- 0 3689 1114"/>
                <a:gd name="T67" fmla="*/ 3689 h 2899"/>
                <a:gd name="T68" fmla="+- 0 8388 6453"/>
                <a:gd name="T69" fmla="*/ T68 w 1944"/>
                <a:gd name="T70" fmla="+- 0 3763 1114"/>
                <a:gd name="T71" fmla="*/ 3763 h 2899"/>
                <a:gd name="T72" fmla="+- 0 8364 6453"/>
                <a:gd name="T73" fmla="*/ T72 w 1944"/>
                <a:gd name="T74" fmla="+- 0 3831 1114"/>
                <a:gd name="T75" fmla="*/ 3831 h 2899"/>
                <a:gd name="T76" fmla="+- 0 8326 6453"/>
                <a:gd name="T77" fmla="*/ T76 w 1944"/>
                <a:gd name="T78" fmla="+- 0 3891 1114"/>
                <a:gd name="T79" fmla="*/ 3891 h 2899"/>
                <a:gd name="T80" fmla="+- 0 8276 6453"/>
                <a:gd name="T81" fmla="*/ T80 w 1944"/>
                <a:gd name="T82" fmla="+- 0 3942 1114"/>
                <a:gd name="T83" fmla="*/ 3942 h 2899"/>
                <a:gd name="T84" fmla="+- 0 8215 6453"/>
                <a:gd name="T85" fmla="*/ T84 w 1944"/>
                <a:gd name="T86" fmla="+- 0 3980 1114"/>
                <a:gd name="T87" fmla="*/ 3980 h 2899"/>
                <a:gd name="T88" fmla="+- 0 8147 6453"/>
                <a:gd name="T89" fmla="*/ T88 w 1944"/>
                <a:gd name="T90" fmla="+- 0 4004 1114"/>
                <a:gd name="T91" fmla="*/ 4004 h 2899"/>
                <a:gd name="T92" fmla="+- 0 8073 6453"/>
                <a:gd name="T93" fmla="*/ T92 w 1944"/>
                <a:gd name="T94" fmla="+- 0 4013 1114"/>
                <a:gd name="T95" fmla="*/ 4013 h 2899"/>
                <a:gd name="T96" fmla="+- 0 6777 6453"/>
                <a:gd name="T97" fmla="*/ T96 w 1944"/>
                <a:gd name="T98" fmla="+- 0 4013 1114"/>
                <a:gd name="T99" fmla="*/ 4013 h 2899"/>
                <a:gd name="T100" fmla="+- 0 6703 6453"/>
                <a:gd name="T101" fmla="*/ T100 w 1944"/>
                <a:gd name="T102" fmla="+- 0 4004 1114"/>
                <a:gd name="T103" fmla="*/ 4004 h 2899"/>
                <a:gd name="T104" fmla="+- 0 6635 6453"/>
                <a:gd name="T105" fmla="*/ T104 w 1944"/>
                <a:gd name="T106" fmla="+- 0 3980 1114"/>
                <a:gd name="T107" fmla="*/ 3980 h 2899"/>
                <a:gd name="T108" fmla="+- 0 6575 6453"/>
                <a:gd name="T109" fmla="*/ T108 w 1944"/>
                <a:gd name="T110" fmla="+- 0 3942 1114"/>
                <a:gd name="T111" fmla="*/ 3942 h 2899"/>
                <a:gd name="T112" fmla="+- 0 6524 6453"/>
                <a:gd name="T113" fmla="*/ T112 w 1944"/>
                <a:gd name="T114" fmla="+- 0 3891 1114"/>
                <a:gd name="T115" fmla="*/ 3891 h 2899"/>
                <a:gd name="T116" fmla="+- 0 6486 6453"/>
                <a:gd name="T117" fmla="*/ T116 w 1944"/>
                <a:gd name="T118" fmla="+- 0 3831 1114"/>
                <a:gd name="T119" fmla="*/ 3831 h 2899"/>
                <a:gd name="T120" fmla="+- 0 6462 6453"/>
                <a:gd name="T121" fmla="*/ T120 w 1944"/>
                <a:gd name="T122" fmla="+- 0 3763 1114"/>
                <a:gd name="T123" fmla="*/ 3763 h 2899"/>
                <a:gd name="T124" fmla="+- 0 6453 6453"/>
                <a:gd name="T125" fmla="*/ T124 w 1944"/>
                <a:gd name="T126" fmla="+- 0 3689 1114"/>
                <a:gd name="T127" fmla="*/ 3689 h 2899"/>
                <a:gd name="T128" fmla="+- 0 6453 6453"/>
                <a:gd name="T129" fmla="*/ T128 w 1944"/>
                <a:gd name="T130" fmla="+- 0 1438 1114"/>
                <a:gd name="T131" fmla="*/ 1438 h 28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899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575"/>
                  </a:lnTo>
                  <a:lnTo>
                    <a:pt x="1935" y="2649"/>
                  </a:lnTo>
                  <a:lnTo>
                    <a:pt x="1911" y="2717"/>
                  </a:lnTo>
                  <a:lnTo>
                    <a:pt x="1873" y="2777"/>
                  </a:lnTo>
                  <a:lnTo>
                    <a:pt x="1823" y="2828"/>
                  </a:lnTo>
                  <a:lnTo>
                    <a:pt x="1762" y="2866"/>
                  </a:lnTo>
                  <a:lnTo>
                    <a:pt x="1694" y="2890"/>
                  </a:lnTo>
                  <a:lnTo>
                    <a:pt x="1620" y="2899"/>
                  </a:lnTo>
                  <a:lnTo>
                    <a:pt x="324" y="2899"/>
                  </a:lnTo>
                  <a:lnTo>
                    <a:pt x="250" y="2890"/>
                  </a:lnTo>
                  <a:lnTo>
                    <a:pt x="182" y="2866"/>
                  </a:lnTo>
                  <a:lnTo>
                    <a:pt x="122" y="2828"/>
                  </a:lnTo>
                  <a:lnTo>
                    <a:pt x="71" y="2777"/>
                  </a:lnTo>
                  <a:lnTo>
                    <a:pt x="33" y="2717"/>
                  </a:lnTo>
                  <a:lnTo>
                    <a:pt x="9" y="2649"/>
                  </a:lnTo>
                  <a:lnTo>
                    <a:pt x="0" y="2575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Text Box 432"/>
            <p:cNvSpPr txBox="1">
              <a:spLocks noChangeArrowheads="1"/>
            </p:cNvSpPr>
            <p:nvPr/>
          </p:nvSpPr>
          <p:spPr bwMode="auto">
            <a:xfrm>
              <a:off x="6402" y="957"/>
              <a:ext cx="1984" cy="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7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15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</a:p>
            <a:p>
              <a:pPr marL="162560" marR="16065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29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5 523,1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428"/>
          <p:cNvGrpSpPr>
            <a:grpSpLocks/>
          </p:cNvGrpSpPr>
          <p:nvPr/>
        </p:nvGrpSpPr>
        <p:grpSpPr bwMode="auto">
          <a:xfrm>
            <a:off x="5410200" y="1524158"/>
            <a:ext cx="1310640" cy="2123881"/>
            <a:chOff x="8412" y="630"/>
            <a:chExt cx="2064" cy="3383"/>
          </a:xfrm>
        </p:grpSpPr>
        <p:sp>
          <p:nvSpPr>
            <p:cNvPr id="15" name="Freeform 430"/>
            <p:cNvSpPr>
              <a:spLocks/>
            </p:cNvSpPr>
            <p:nvPr/>
          </p:nvSpPr>
          <p:spPr bwMode="auto">
            <a:xfrm>
              <a:off x="8532" y="774"/>
              <a:ext cx="1944" cy="3239"/>
            </a:xfrm>
            <a:custGeom>
              <a:avLst/>
              <a:gdLst>
                <a:gd name="T0" fmla="+- 0 8532 8532"/>
                <a:gd name="T1" fmla="*/ T0 w 1944"/>
                <a:gd name="T2" fmla="+- 0 1098 774"/>
                <a:gd name="T3" fmla="*/ 1098 h 3239"/>
                <a:gd name="T4" fmla="+- 0 8541 8532"/>
                <a:gd name="T5" fmla="*/ T4 w 1944"/>
                <a:gd name="T6" fmla="+- 0 1024 774"/>
                <a:gd name="T7" fmla="*/ 1024 h 3239"/>
                <a:gd name="T8" fmla="+- 0 8565 8532"/>
                <a:gd name="T9" fmla="*/ T8 w 1944"/>
                <a:gd name="T10" fmla="+- 0 956 774"/>
                <a:gd name="T11" fmla="*/ 956 h 3239"/>
                <a:gd name="T12" fmla="+- 0 8603 8532"/>
                <a:gd name="T13" fmla="*/ T12 w 1944"/>
                <a:gd name="T14" fmla="+- 0 895 774"/>
                <a:gd name="T15" fmla="*/ 895 h 3239"/>
                <a:gd name="T16" fmla="+- 0 8654 8532"/>
                <a:gd name="T17" fmla="*/ T16 w 1944"/>
                <a:gd name="T18" fmla="+- 0 845 774"/>
                <a:gd name="T19" fmla="*/ 845 h 3239"/>
                <a:gd name="T20" fmla="+- 0 8714 8532"/>
                <a:gd name="T21" fmla="*/ T20 w 1944"/>
                <a:gd name="T22" fmla="+- 0 807 774"/>
                <a:gd name="T23" fmla="*/ 807 h 3239"/>
                <a:gd name="T24" fmla="+- 0 8782 8532"/>
                <a:gd name="T25" fmla="*/ T24 w 1944"/>
                <a:gd name="T26" fmla="+- 0 783 774"/>
                <a:gd name="T27" fmla="*/ 783 h 3239"/>
                <a:gd name="T28" fmla="+- 0 8856 8532"/>
                <a:gd name="T29" fmla="*/ T28 w 1944"/>
                <a:gd name="T30" fmla="+- 0 774 774"/>
                <a:gd name="T31" fmla="*/ 774 h 3239"/>
                <a:gd name="T32" fmla="+- 0 10152 8532"/>
                <a:gd name="T33" fmla="*/ T32 w 1944"/>
                <a:gd name="T34" fmla="+- 0 774 774"/>
                <a:gd name="T35" fmla="*/ 774 h 3239"/>
                <a:gd name="T36" fmla="+- 0 10226 8532"/>
                <a:gd name="T37" fmla="*/ T36 w 1944"/>
                <a:gd name="T38" fmla="+- 0 783 774"/>
                <a:gd name="T39" fmla="*/ 783 h 3239"/>
                <a:gd name="T40" fmla="+- 0 10294 8532"/>
                <a:gd name="T41" fmla="*/ T40 w 1944"/>
                <a:gd name="T42" fmla="+- 0 807 774"/>
                <a:gd name="T43" fmla="*/ 807 h 3239"/>
                <a:gd name="T44" fmla="+- 0 10355 8532"/>
                <a:gd name="T45" fmla="*/ T44 w 1944"/>
                <a:gd name="T46" fmla="+- 0 845 774"/>
                <a:gd name="T47" fmla="*/ 845 h 3239"/>
                <a:gd name="T48" fmla="+- 0 10405 8532"/>
                <a:gd name="T49" fmla="*/ T48 w 1944"/>
                <a:gd name="T50" fmla="+- 0 895 774"/>
                <a:gd name="T51" fmla="*/ 895 h 3239"/>
                <a:gd name="T52" fmla="+- 0 10443 8532"/>
                <a:gd name="T53" fmla="*/ T52 w 1944"/>
                <a:gd name="T54" fmla="+- 0 956 774"/>
                <a:gd name="T55" fmla="*/ 956 h 3239"/>
                <a:gd name="T56" fmla="+- 0 10467 8532"/>
                <a:gd name="T57" fmla="*/ T56 w 1944"/>
                <a:gd name="T58" fmla="+- 0 1024 774"/>
                <a:gd name="T59" fmla="*/ 1024 h 3239"/>
                <a:gd name="T60" fmla="+- 0 10476 8532"/>
                <a:gd name="T61" fmla="*/ T60 w 1944"/>
                <a:gd name="T62" fmla="+- 0 1098 774"/>
                <a:gd name="T63" fmla="*/ 1098 h 3239"/>
                <a:gd name="T64" fmla="+- 0 10476 8532"/>
                <a:gd name="T65" fmla="*/ T64 w 1944"/>
                <a:gd name="T66" fmla="+- 0 3689 774"/>
                <a:gd name="T67" fmla="*/ 3689 h 3239"/>
                <a:gd name="T68" fmla="+- 0 10467 8532"/>
                <a:gd name="T69" fmla="*/ T68 w 1944"/>
                <a:gd name="T70" fmla="+- 0 3763 774"/>
                <a:gd name="T71" fmla="*/ 3763 h 3239"/>
                <a:gd name="T72" fmla="+- 0 10443 8532"/>
                <a:gd name="T73" fmla="*/ T72 w 1944"/>
                <a:gd name="T74" fmla="+- 0 3831 774"/>
                <a:gd name="T75" fmla="*/ 3831 h 3239"/>
                <a:gd name="T76" fmla="+- 0 10405 8532"/>
                <a:gd name="T77" fmla="*/ T76 w 1944"/>
                <a:gd name="T78" fmla="+- 0 3891 774"/>
                <a:gd name="T79" fmla="*/ 3891 h 3239"/>
                <a:gd name="T80" fmla="+- 0 10355 8532"/>
                <a:gd name="T81" fmla="*/ T80 w 1944"/>
                <a:gd name="T82" fmla="+- 0 3942 774"/>
                <a:gd name="T83" fmla="*/ 3942 h 3239"/>
                <a:gd name="T84" fmla="+- 0 10294 8532"/>
                <a:gd name="T85" fmla="*/ T84 w 1944"/>
                <a:gd name="T86" fmla="+- 0 3980 774"/>
                <a:gd name="T87" fmla="*/ 3980 h 3239"/>
                <a:gd name="T88" fmla="+- 0 10226 8532"/>
                <a:gd name="T89" fmla="*/ T88 w 1944"/>
                <a:gd name="T90" fmla="+- 0 4004 774"/>
                <a:gd name="T91" fmla="*/ 4004 h 3239"/>
                <a:gd name="T92" fmla="+- 0 10152 8532"/>
                <a:gd name="T93" fmla="*/ T92 w 1944"/>
                <a:gd name="T94" fmla="+- 0 4013 774"/>
                <a:gd name="T95" fmla="*/ 4013 h 3239"/>
                <a:gd name="T96" fmla="+- 0 8856 8532"/>
                <a:gd name="T97" fmla="*/ T96 w 1944"/>
                <a:gd name="T98" fmla="+- 0 4013 774"/>
                <a:gd name="T99" fmla="*/ 4013 h 3239"/>
                <a:gd name="T100" fmla="+- 0 8782 8532"/>
                <a:gd name="T101" fmla="*/ T100 w 1944"/>
                <a:gd name="T102" fmla="+- 0 4004 774"/>
                <a:gd name="T103" fmla="*/ 4004 h 3239"/>
                <a:gd name="T104" fmla="+- 0 8714 8532"/>
                <a:gd name="T105" fmla="*/ T104 w 1944"/>
                <a:gd name="T106" fmla="+- 0 3980 774"/>
                <a:gd name="T107" fmla="*/ 3980 h 3239"/>
                <a:gd name="T108" fmla="+- 0 8654 8532"/>
                <a:gd name="T109" fmla="*/ T108 w 1944"/>
                <a:gd name="T110" fmla="+- 0 3942 774"/>
                <a:gd name="T111" fmla="*/ 3942 h 3239"/>
                <a:gd name="T112" fmla="+- 0 8603 8532"/>
                <a:gd name="T113" fmla="*/ T112 w 1944"/>
                <a:gd name="T114" fmla="+- 0 3891 774"/>
                <a:gd name="T115" fmla="*/ 3891 h 3239"/>
                <a:gd name="T116" fmla="+- 0 8565 8532"/>
                <a:gd name="T117" fmla="*/ T116 w 1944"/>
                <a:gd name="T118" fmla="+- 0 3831 774"/>
                <a:gd name="T119" fmla="*/ 3831 h 3239"/>
                <a:gd name="T120" fmla="+- 0 8541 8532"/>
                <a:gd name="T121" fmla="*/ T120 w 1944"/>
                <a:gd name="T122" fmla="+- 0 3763 774"/>
                <a:gd name="T123" fmla="*/ 3763 h 3239"/>
                <a:gd name="T124" fmla="+- 0 8532 8532"/>
                <a:gd name="T125" fmla="*/ T124 w 1944"/>
                <a:gd name="T126" fmla="+- 0 3689 774"/>
                <a:gd name="T127" fmla="*/ 3689 h 3239"/>
                <a:gd name="T128" fmla="+- 0 8532 8532"/>
                <a:gd name="T129" fmla="*/ T128 w 1944"/>
                <a:gd name="T130" fmla="+- 0 1098 774"/>
                <a:gd name="T131" fmla="*/ 1098 h 32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39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1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15"/>
                  </a:lnTo>
                  <a:lnTo>
                    <a:pt x="1935" y="2989"/>
                  </a:lnTo>
                  <a:lnTo>
                    <a:pt x="1911" y="3057"/>
                  </a:lnTo>
                  <a:lnTo>
                    <a:pt x="1873" y="3117"/>
                  </a:lnTo>
                  <a:lnTo>
                    <a:pt x="1823" y="3168"/>
                  </a:lnTo>
                  <a:lnTo>
                    <a:pt x="1762" y="3206"/>
                  </a:lnTo>
                  <a:lnTo>
                    <a:pt x="1694" y="3230"/>
                  </a:lnTo>
                  <a:lnTo>
                    <a:pt x="1620" y="3239"/>
                  </a:lnTo>
                  <a:lnTo>
                    <a:pt x="324" y="3239"/>
                  </a:lnTo>
                  <a:lnTo>
                    <a:pt x="250" y="3230"/>
                  </a:lnTo>
                  <a:lnTo>
                    <a:pt x="182" y="3206"/>
                  </a:lnTo>
                  <a:lnTo>
                    <a:pt x="122" y="3168"/>
                  </a:lnTo>
                  <a:lnTo>
                    <a:pt x="71" y="3117"/>
                  </a:lnTo>
                  <a:lnTo>
                    <a:pt x="33" y="3057"/>
                  </a:lnTo>
                  <a:lnTo>
                    <a:pt x="9" y="2989"/>
                  </a:lnTo>
                  <a:lnTo>
                    <a:pt x="0" y="2915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Text Box 429"/>
            <p:cNvSpPr txBox="1">
              <a:spLocks noChangeArrowheads="1"/>
            </p:cNvSpPr>
            <p:nvPr/>
          </p:nvSpPr>
          <p:spPr bwMode="auto">
            <a:xfrm>
              <a:off x="8412" y="630"/>
              <a:ext cx="1984" cy="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6002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5938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5 557,2</a:t>
              </a:r>
            </a:p>
            <a:p>
              <a:pPr marL="162560" marR="161290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1066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70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«Комплексное благоустройство и развитие транспортной инфраструктуры городского округа Семеновский»                             на 2025-2029 годы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6D3ACE-8872-5AB1-4B54-BECA193E460D}"/>
              </a:ext>
            </a:extLst>
          </p:cNvPr>
          <p:cNvSpPr txBox="1"/>
          <p:nvPr/>
        </p:nvSpPr>
        <p:spPr>
          <a:xfrm>
            <a:off x="-1307692" y="2513875"/>
            <a:ext cx="403448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925" marR="161925" lvl="0" indent="0" algn="ctr" defTabSz="914400" rtl="0" eaLnBrk="1" fontAlgn="auto" latinLnBrk="0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</a:p>
          <a:p>
            <a:pPr marL="162560" marR="161925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1925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4 185,1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1925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DCC6C0A2-5FE8-2A15-4A23-9C534311C9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55</a:t>
            </a:fld>
            <a:endParaRPr lang="ru-RU" spc="-1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46919"/>
              </p:ext>
            </p:extLst>
          </p:nvPr>
        </p:nvGraphicFramePr>
        <p:xfrm>
          <a:off x="110697" y="3810000"/>
          <a:ext cx="6592777" cy="50292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777">
                <a:tc>
                  <a:txBody>
                    <a:bodyPr/>
                    <a:lstStyle/>
                    <a:p>
                      <a:pPr marL="61785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программы: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01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Протяженность отремонтированных автомобильных дорог общего пользования местного значения на территории 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г.о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. Семеновский с целью сохранения их в нормативном состоянии</a:t>
                      </a:r>
                      <a:r>
                        <a:rPr lang="ru-RU" sz="1200" dirty="0">
                          <a:effectLst/>
                        </a:rPr>
                        <a:t>(тыс.м2)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65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Увеличение площади цветников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кв.м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    +300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Улучшение качества услуг по благоустройству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effectLst/>
                        </a:rPr>
                        <a:t> (к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оличество жалоб со стороны населения в письменной форме)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Не  более 10 на 1000 жителей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Улучшение качества услуги по обращению с ТКО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effectLst/>
                        </a:rPr>
                        <a:t> (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контейнерных площадок)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+20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53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Улучшение санитарно-эпидемиологического благополучия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мере обнаружения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Обкашиваемая площадь территории общего пользования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кв.м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.)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667276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Содержание кладбищ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шт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148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Содержание детских игровых площадок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кв.м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20650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Содержание и совершенствование сетей уличного освещения городского округа Семеновский (м)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387619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Отклонение планируемых показателей расходов учреждения от фактических расходов (%)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более 3,0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приобретенных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effectLst/>
                        </a:rPr>
                        <a:t> в лизинг автобусов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4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08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38853"/>
              </p:ext>
            </p:extLst>
          </p:nvPr>
        </p:nvGraphicFramePr>
        <p:xfrm>
          <a:off x="133013" y="6550202"/>
          <a:ext cx="6592777" cy="2514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353">
                <a:tc>
                  <a:txBody>
                    <a:bodyPr/>
                    <a:lstStyle/>
                    <a:p>
                      <a:pPr marL="61785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программы: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502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благоустроенных дворовых территорий многоквартирных домов (ед.)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39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благоустроенных общественных территорий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ед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88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Доля финансирования заинтересованных лиц  от общего числа собственников помещений в многоквартирных домах, собственников иных зданий и сооружений, расположенных в границах дворовых территорий, подлежащих благоустройству (дополнительный перечень работ)%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20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2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техники для содержания общественных территорий (ед.)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83CB3A-96BA-49C7-BB10-3F8E10675BED}"/>
              </a:ext>
            </a:extLst>
          </p:cNvPr>
          <p:cNvSpPr/>
          <p:nvPr/>
        </p:nvSpPr>
        <p:spPr>
          <a:xfrm>
            <a:off x="154538" y="4320199"/>
            <a:ext cx="3187489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8,7 млн. рублей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Благоустройство дворовых территорий городского округа Семеновский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8BBA39-1866-4E39-BCDD-28F92470ADA7}"/>
              </a:ext>
            </a:extLst>
          </p:cNvPr>
          <p:cNvSpPr/>
          <p:nvPr/>
        </p:nvSpPr>
        <p:spPr>
          <a:xfrm>
            <a:off x="179729" y="5344924"/>
            <a:ext cx="26396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11,6 млн. рублей</a:t>
            </a:r>
          </a:p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Благоустройство общественных территорий городского округа Семеновский (приобретение техники)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86973" y="1204004"/>
            <a:ext cx="3429000" cy="1592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 действия программы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35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2018-2025</a:t>
            </a:r>
            <a:r>
              <a:rPr lang="ru-RU" sz="1300" spc="9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</a:p>
          <a:p>
            <a:pPr marL="290195">
              <a:lnSpc>
                <a:spcPts val="1565"/>
              </a:lnSpc>
              <a:spcBef>
                <a:spcPts val="66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300" b="1" spc="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повышение комфортности условий проживания и уровня благоустройства территории городского округа Семеновский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76600" y="1143000"/>
            <a:ext cx="3353816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администрации городского округа Семеновский Нижегородской области от </a:t>
            </a:r>
            <a:r>
              <a:rPr lang="ru-RU" alt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28.03.2018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г.№ 668 « </a:t>
            </a:r>
            <a:r>
              <a:rPr lang="ru-RU" sz="1300" kern="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Об утверждении муниципальной адресной программы «Формирование современной городской среды на территории городского округа Семеновский на 2018-2025 годы»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Административно-техническая инспекция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00552" y="0"/>
            <a:ext cx="725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«Формирование современной городской среды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территории городского округа Семеновский               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на 2018-2025 годы»</a:t>
            </a:r>
          </a:p>
        </p:txBody>
      </p:sp>
      <p:sp>
        <p:nvSpPr>
          <p:cNvPr id="16" name="Text Box 463">
            <a:extLst>
              <a:ext uri="{FF2B5EF4-FFF2-40B4-BE49-F238E27FC236}">
                <a16:creationId xmlns:a16="http://schemas.microsoft.com/office/drawing/2014/main" id="{DFCF6170-E84D-5ECA-57DA-B5402AC8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3048961" cy="180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1605" marR="138430" algn="ctr">
              <a:spcBef>
                <a:spcPts val="3440"/>
              </a:spcBef>
              <a:spcAft>
                <a:spcPts val="0"/>
              </a:spcAft>
            </a:pPr>
            <a:r>
              <a:rPr lang="ru-RU" sz="3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20,3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39700" marR="13843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23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расходы</a:t>
            </a:r>
            <a:r>
              <a:rPr lang="ru-RU" sz="1600" spc="8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</a:t>
            </a:r>
            <a:r>
              <a:rPr lang="ru-RU" sz="1600" spc="75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выполнение</a:t>
            </a:r>
          </a:p>
          <a:p>
            <a:pPr marL="142240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Программы</a:t>
            </a:r>
          </a:p>
          <a:p>
            <a:pPr marL="142240" marR="138430" algn="ctr">
              <a:lnSpc>
                <a:spcPts val="1565"/>
              </a:lnSpc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1605" marR="138430" algn="ctr">
              <a:lnSpc>
                <a:spcPts val="156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b="1" spc="5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b="1" spc="5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87D16-E125-9E08-5BFD-1A6FDD25DF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56</a:t>
            </a:fld>
            <a:endParaRPr lang="ru-RU" spc="-1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660E18-F6A1-E3C4-A4A6-3FEC4120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814" b="10328"/>
          <a:stretch/>
        </p:blipFill>
        <p:spPr>
          <a:xfrm>
            <a:off x="3048000" y="4191000"/>
            <a:ext cx="3671164" cy="2263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78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79" y="-161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и строительство социальной и инженерной инфраструктуры на территории городского округа Семеновский» на 20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4-2026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2970" y="1149335"/>
            <a:ext cx="3429000" cy="25442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80340">
              <a:spcBef>
                <a:spcPts val="1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материальной базы для развития социальной и инженерной инфраструктуры для обеспечения повышения качества жизни населения городского округа Семеновский, улучшение обеспечения коммунальными услугами населения района.</a:t>
            </a:r>
            <a:b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600" b="1" spc="-4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600" b="1" spc="-4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2024-2026</a:t>
            </a:r>
            <a:r>
              <a:rPr lang="ru-RU" spc="145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  <a:endParaRPr lang="ru-RU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4289" y="1050770"/>
            <a:ext cx="3429000" cy="2938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</a:t>
            </a:r>
            <a:r>
              <a:rPr lang="ru-RU" sz="1400" spc="-9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15.12.2023</a:t>
            </a:r>
            <a:r>
              <a:rPr lang="ru-RU" sz="1400" spc="-7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№3113 «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утверждении муниципальной программы «Развитие и строительство социальной и инженерной инфраструктуры на территории городского округа Семеновский» на 2024-2026годы» </a:t>
            </a: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</a:t>
            </a: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Муниципальное казенное учреждение «Семеновстройсервис»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9085" marR="340360">
              <a:lnSpc>
                <a:spcPct val="98000"/>
              </a:lnSpc>
              <a:spcBef>
                <a:spcPts val="1115"/>
              </a:spcBef>
              <a:spcAft>
                <a:spcPts val="0"/>
              </a:spcAft>
            </a:pPr>
            <a:r>
              <a:rPr lang="ru-RU" sz="1100" b="1" spc="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584"/>
          <p:cNvGrpSpPr>
            <a:grpSpLocks/>
          </p:cNvGrpSpPr>
          <p:nvPr/>
        </p:nvGrpSpPr>
        <p:grpSpPr bwMode="auto">
          <a:xfrm>
            <a:off x="3471879" y="3903109"/>
            <a:ext cx="3017520" cy="1298575"/>
            <a:chOff x="5498" y="1028"/>
            <a:chExt cx="4752" cy="2045"/>
          </a:xfrm>
        </p:grpSpPr>
        <p:sp>
          <p:nvSpPr>
            <p:cNvPr id="10" name="Freeform 590"/>
            <p:cNvSpPr>
              <a:spLocks/>
            </p:cNvSpPr>
            <p:nvPr/>
          </p:nvSpPr>
          <p:spPr bwMode="auto">
            <a:xfrm>
              <a:off x="5691" y="1028"/>
              <a:ext cx="939" cy="2029"/>
            </a:xfrm>
            <a:custGeom>
              <a:avLst/>
              <a:gdLst>
                <a:gd name="T0" fmla="+- 0 6411 5692"/>
                <a:gd name="T1" fmla="*/ T0 w 864"/>
                <a:gd name="T2" fmla="+- 0 654 654"/>
                <a:gd name="T3" fmla="*/ 654 h 2404"/>
                <a:gd name="T4" fmla="+- 0 5836 5692"/>
                <a:gd name="T5" fmla="*/ T4 w 864"/>
                <a:gd name="T6" fmla="+- 0 654 654"/>
                <a:gd name="T7" fmla="*/ 654 h 2404"/>
                <a:gd name="T8" fmla="+- 0 5780 5692"/>
                <a:gd name="T9" fmla="*/ T8 w 864"/>
                <a:gd name="T10" fmla="+- 0 665 654"/>
                <a:gd name="T11" fmla="*/ 665 h 2404"/>
                <a:gd name="T12" fmla="+- 0 5734 5692"/>
                <a:gd name="T13" fmla="*/ T12 w 864"/>
                <a:gd name="T14" fmla="+- 0 696 654"/>
                <a:gd name="T15" fmla="*/ 696 h 2404"/>
                <a:gd name="T16" fmla="+- 0 5703 5692"/>
                <a:gd name="T17" fmla="*/ T16 w 864"/>
                <a:gd name="T18" fmla="+- 0 742 654"/>
                <a:gd name="T19" fmla="*/ 742 h 2404"/>
                <a:gd name="T20" fmla="+- 0 5692 5692"/>
                <a:gd name="T21" fmla="*/ T20 w 864"/>
                <a:gd name="T22" fmla="+- 0 798 654"/>
                <a:gd name="T23" fmla="*/ 798 h 2404"/>
                <a:gd name="T24" fmla="+- 0 5692 5692"/>
                <a:gd name="T25" fmla="*/ T24 w 864"/>
                <a:gd name="T26" fmla="+- 0 2914 654"/>
                <a:gd name="T27" fmla="*/ 2914 h 2404"/>
                <a:gd name="T28" fmla="+- 0 5703 5692"/>
                <a:gd name="T29" fmla="*/ T28 w 864"/>
                <a:gd name="T30" fmla="+- 0 2970 654"/>
                <a:gd name="T31" fmla="*/ 2970 h 2404"/>
                <a:gd name="T32" fmla="+- 0 5734 5692"/>
                <a:gd name="T33" fmla="*/ T32 w 864"/>
                <a:gd name="T34" fmla="+- 0 3016 654"/>
                <a:gd name="T35" fmla="*/ 3016 h 2404"/>
                <a:gd name="T36" fmla="+- 0 5780 5692"/>
                <a:gd name="T37" fmla="*/ T36 w 864"/>
                <a:gd name="T38" fmla="+- 0 3047 654"/>
                <a:gd name="T39" fmla="*/ 3047 h 2404"/>
                <a:gd name="T40" fmla="+- 0 5836 5692"/>
                <a:gd name="T41" fmla="*/ T40 w 864"/>
                <a:gd name="T42" fmla="+- 0 3058 654"/>
                <a:gd name="T43" fmla="*/ 3058 h 2404"/>
                <a:gd name="T44" fmla="+- 0 6411 5692"/>
                <a:gd name="T45" fmla="*/ T44 w 864"/>
                <a:gd name="T46" fmla="+- 0 3058 654"/>
                <a:gd name="T47" fmla="*/ 3058 h 2404"/>
                <a:gd name="T48" fmla="+- 0 6467 5692"/>
                <a:gd name="T49" fmla="*/ T48 w 864"/>
                <a:gd name="T50" fmla="+- 0 3047 654"/>
                <a:gd name="T51" fmla="*/ 3047 h 2404"/>
                <a:gd name="T52" fmla="+- 0 6513 5692"/>
                <a:gd name="T53" fmla="*/ T52 w 864"/>
                <a:gd name="T54" fmla="+- 0 3016 654"/>
                <a:gd name="T55" fmla="*/ 3016 h 2404"/>
                <a:gd name="T56" fmla="+- 0 6544 5692"/>
                <a:gd name="T57" fmla="*/ T56 w 864"/>
                <a:gd name="T58" fmla="+- 0 2970 654"/>
                <a:gd name="T59" fmla="*/ 2970 h 2404"/>
                <a:gd name="T60" fmla="+- 0 6555 5692"/>
                <a:gd name="T61" fmla="*/ T60 w 864"/>
                <a:gd name="T62" fmla="+- 0 2914 654"/>
                <a:gd name="T63" fmla="*/ 2914 h 2404"/>
                <a:gd name="T64" fmla="+- 0 6555 5692"/>
                <a:gd name="T65" fmla="*/ T64 w 864"/>
                <a:gd name="T66" fmla="+- 0 798 654"/>
                <a:gd name="T67" fmla="*/ 798 h 2404"/>
                <a:gd name="T68" fmla="+- 0 6544 5692"/>
                <a:gd name="T69" fmla="*/ T68 w 864"/>
                <a:gd name="T70" fmla="+- 0 742 654"/>
                <a:gd name="T71" fmla="*/ 742 h 2404"/>
                <a:gd name="T72" fmla="+- 0 6513 5692"/>
                <a:gd name="T73" fmla="*/ T72 w 864"/>
                <a:gd name="T74" fmla="+- 0 696 654"/>
                <a:gd name="T75" fmla="*/ 696 h 2404"/>
                <a:gd name="T76" fmla="+- 0 6467 5692"/>
                <a:gd name="T77" fmla="*/ T76 w 864"/>
                <a:gd name="T78" fmla="+- 0 665 654"/>
                <a:gd name="T79" fmla="*/ 665 h 2404"/>
                <a:gd name="T80" fmla="+- 0 6411 569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19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1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19" y="2404"/>
                  </a:lnTo>
                  <a:lnTo>
                    <a:pt x="775" y="2393"/>
                  </a:lnTo>
                  <a:lnTo>
                    <a:pt x="821" y="2362"/>
                  </a:lnTo>
                  <a:lnTo>
                    <a:pt x="852" y="2316"/>
                  </a:lnTo>
                  <a:lnTo>
                    <a:pt x="863" y="2260"/>
                  </a:lnTo>
                  <a:lnTo>
                    <a:pt x="863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5" y="1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588"/>
            <p:cNvSpPr>
              <a:spLocks/>
            </p:cNvSpPr>
            <p:nvPr/>
          </p:nvSpPr>
          <p:spPr bwMode="auto">
            <a:xfrm>
              <a:off x="7392" y="1057"/>
              <a:ext cx="918" cy="2001"/>
            </a:xfrm>
            <a:custGeom>
              <a:avLst/>
              <a:gdLst>
                <a:gd name="T0" fmla="+- 0 8132 7412"/>
                <a:gd name="T1" fmla="*/ T0 w 864"/>
                <a:gd name="T2" fmla="+- 0 1168 1168"/>
                <a:gd name="T3" fmla="*/ 1168 h 1890"/>
                <a:gd name="T4" fmla="+- 0 7556 7412"/>
                <a:gd name="T5" fmla="*/ T4 w 864"/>
                <a:gd name="T6" fmla="+- 0 1168 1168"/>
                <a:gd name="T7" fmla="*/ 1168 h 1890"/>
                <a:gd name="T8" fmla="+- 0 7500 7412"/>
                <a:gd name="T9" fmla="*/ T8 w 864"/>
                <a:gd name="T10" fmla="+- 0 1179 1168"/>
                <a:gd name="T11" fmla="*/ 1179 h 1890"/>
                <a:gd name="T12" fmla="+- 0 7454 7412"/>
                <a:gd name="T13" fmla="*/ T12 w 864"/>
                <a:gd name="T14" fmla="+- 0 1210 1168"/>
                <a:gd name="T15" fmla="*/ 1210 h 1890"/>
                <a:gd name="T16" fmla="+- 0 7423 7412"/>
                <a:gd name="T17" fmla="*/ T16 w 864"/>
                <a:gd name="T18" fmla="+- 0 1256 1168"/>
                <a:gd name="T19" fmla="*/ 1256 h 1890"/>
                <a:gd name="T20" fmla="+- 0 7412 7412"/>
                <a:gd name="T21" fmla="*/ T20 w 864"/>
                <a:gd name="T22" fmla="+- 0 1312 1168"/>
                <a:gd name="T23" fmla="*/ 1312 h 1890"/>
                <a:gd name="T24" fmla="+- 0 7412 7412"/>
                <a:gd name="T25" fmla="*/ T24 w 864"/>
                <a:gd name="T26" fmla="+- 0 2914 1168"/>
                <a:gd name="T27" fmla="*/ 2914 h 1890"/>
                <a:gd name="T28" fmla="+- 0 7423 7412"/>
                <a:gd name="T29" fmla="*/ T28 w 864"/>
                <a:gd name="T30" fmla="+- 0 2970 1168"/>
                <a:gd name="T31" fmla="*/ 2970 h 1890"/>
                <a:gd name="T32" fmla="+- 0 7454 7412"/>
                <a:gd name="T33" fmla="*/ T32 w 864"/>
                <a:gd name="T34" fmla="+- 0 3016 1168"/>
                <a:gd name="T35" fmla="*/ 3016 h 1890"/>
                <a:gd name="T36" fmla="+- 0 7500 7412"/>
                <a:gd name="T37" fmla="*/ T36 w 864"/>
                <a:gd name="T38" fmla="+- 0 3047 1168"/>
                <a:gd name="T39" fmla="*/ 3047 h 1890"/>
                <a:gd name="T40" fmla="+- 0 7556 7412"/>
                <a:gd name="T41" fmla="*/ T40 w 864"/>
                <a:gd name="T42" fmla="+- 0 3058 1168"/>
                <a:gd name="T43" fmla="*/ 3058 h 1890"/>
                <a:gd name="T44" fmla="+- 0 8132 7412"/>
                <a:gd name="T45" fmla="*/ T44 w 864"/>
                <a:gd name="T46" fmla="+- 0 3058 1168"/>
                <a:gd name="T47" fmla="*/ 3058 h 1890"/>
                <a:gd name="T48" fmla="+- 0 8188 7412"/>
                <a:gd name="T49" fmla="*/ T48 w 864"/>
                <a:gd name="T50" fmla="+- 0 3047 1168"/>
                <a:gd name="T51" fmla="*/ 3047 h 1890"/>
                <a:gd name="T52" fmla="+- 0 8234 7412"/>
                <a:gd name="T53" fmla="*/ T52 w 864"/>
                <a:gd name="T54" fmla="+- 0 3016 1168"/>
                <a:gd name="T55" fmla="*/ 3016 h 1890"/>
                <a:gd name="T56" fmla="+- 0 8264 7412"/>
                <a:gd name="T57" fmla="*/ T56 w 864"/>
                <a:gd name="T58" fmla="+- 0 2970 1168"/>
                <a:gd name="T59" fmla="*/ 2970 h 1890"/>
                <a:gd name="T60" fmla="+- 0 8276 7412"/>
                <a:gd name="T61" fmla="*/ T60 w 864"/>
                <a:gd name="T62" fmla="+- 0 2914 1168"/>
                <a:gd name="T63" fmla="*/ 2914 h 1890"/>
                <a:gd name="T64" fmla="+- 0 8276 7412"/>
                <a:gd name="T65" fmla="*/ T64 w 864"/>
                <a:gd name="T66" fmla="+- 0 1312 1168"/>
                <a:gd name="T67" fmla="*/ 1312 h 1890"/>
                <a:gd name="T68" fmla="+- 0 8264 7412"/>
                <a:gd name="T69" fmla="*/ T68 w 864"/>
                <a:gd name="T70" fmla="+- 0 1256 1168"/>
                <a:gd name="T71" fmla="*/ 1256 h 1890"/>
                <a:gd name="T72" fmla="+- 0 8234 7412"/>
                <a:gd name="T73" fmla="*/ T72 w 864"/>
                <a:gd name="T74" fmla="+- 0 1210 1168"/>
                <a:gd name="T75" fmla="*/ 1210 h 1890"/>
                <a:gd name="T76" fmla="+- 0 8188 7412"/>
                <a:gd name="T77" fmla="*/ T76 w 864"/>
                <a:gd name="T78" fmla="+- 0 1179 1168"/>
                <a:gd name="T79" fmla="*/ 1179 h 1890"/>
                <a:gd name="T80" fmla="+- 0 8132 7412"/>
                <a:gd name="T81" fmla="*/ T80 w 864"/>
                <a:gd name="T82" fmla="+- 0 1168 1168"/>
                <a:gd name="T83" fmla="*/ 1168 h 18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1890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1746"/>
                  </a:lnTo>
                  <a:lnTo>
                    <a:pt x="11" y="1802"/>
                  </a:lnTo>
                  <a:lnTo>
                    <a:pt x="42" y="1848"/>
                  </a:lnTo>
                  <a:lnTo>
                    <a:pt x="88" y="1879"/>
                  </a:lnTo>
                  <a:lnTo>
                    <a:pt x="144" y="1890"/>
                  </a:lnTo>
                  <a:lnTo>
                    <a:pt x="720" y="1890"/>
                  </a:lnTo>
                  <a:lnTo>
                    <a:pt x="776" y="1879"/>
                  </a:lnTo>
                  <a:lnTo>
                    <a:pt x="822" y="1848"/>
                  </a:lnTo>
                  <a:lnTo>
                    <a:pt x="852" y="1802"/>
                  </a:lnTo>
                  <a:lnTo>
                    <a:pt x="864" y="1746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Freeform 586"/>
            <p:cNvSpPr>
              <a:spLocks/>
            </p:cNvSpPr>
            <p:nvPr/>
          </p:nvSpPr>
          <p:spPr bwMode="auto">
            <a:xfrm>
              <a:off x="9132" y="2542"/>
              <a:ext cx="864" cy="515"/>
            </a:xfrm>
            <a:custGeom>
              <a:avLst/>
              <a:gdLst>
                <a:gd name="T0" fmla="+- 0 9852 9132"/>
                <a:gd name="T1" fmla="*/ T0 w 864"/>
                <a:gd name="T2" fmla="+- 0 654 654"/>
                <a:gd name="T3" fmla="*/ 654 h 2404"/>
                <a:gd name="T4" fmla="+- 0 9276 9132"/>
                <a:gd name="T5" fmla="*/ T4 w 864"/>
                <a:gd name="T6" fmla="+- 0 654 654"/>
                <a:gd name="T7" fmla="*/ 654 h 2404"/>
                <a:gd name="T8" fmla="+- 0 9220 9132"/>
                <a:gd name="T9" fmla="*/ T8 w 864"/>
                <a:gd name="T10" fmla="+- 0 665 654"/>
                <a:gd name="T11" fmla="*/ 665 h 2404"/>
                <a:gd name="T12" fmla="+- 0 9174 9132"/>
                <a:gd name="T13" fmla="*/ T12 w 864"/>
                <a:gd name="T14" fmla="+- 0 696 654"/>
                <a:gd name="T15" fmla="*/ 696 h 2404"/>
                <a:gd name="T16" fmla="+- 0 9144 9132"/>
                <a:gd name="T17" fmla="*/ T16 w 864"/>
                <a:gd name="T18" fmla="+- 0 742 654"/>
                <a:gd name="T19" fmla="*/ 742 h 2404"/>
                <a:gd name="T20" fmla="+- 0 9132 9132"/>
                <a:gd name="T21" fmla="*/ T20 w 864"/>
                <a:gd name="T22" fmla="+- 0 798 654"/>
                <a:gd name="T23" fmla="*/ 798 h 2404"/>
                <a:gd name="T24" fmla="+- 0 9132 9132"/>
                <a:gd name="T25" fmla="*/ T24 w 864"/>
                <a:gd name="T26" fmla="+- 0 2914 654"/>
                <a:gd name="T27" fmla="*/ 2914 h 2404"/>
                <a:gd name="T28" fmla="+- 0 9144 9132"/>
                <a:gd name="T29" fmla="*/ T28 w 864"/>
                <a:gd name="T30" fmla="+- 0 2970 654"/>
                <a:gd name="T31" fmla="*/ 2970 h 2404"/>
                <a:gd name="T32" fmla="+- 0 9174 9132"/>
                <a:gd name="T33" fmla="*/ T32 w 864"/>
                <a:gd name="T34" fmla="+- 0 3016 654"/>
                <a:gd name="T35" fmla="*/ 3016 h 2404"/>
                <a:gd name="T36" fmla="+- 0 9220 9132"/>
                <a:gd name="T37" fmla="*/ T36 w 864"/>
                <a:gd name="T38" fmla="+- 0 3047 654"/>
                <a:gd name="T39" fmla="*/ 3047 h 2404"/>
                <a:gd name="T40" fmla="+- 0 9276 9132"/>
                <a:gd name="T41" fmla="*/ T40 w 864"/>
                <a:gd name="T42" fmla="+- 0 3058 654"/>
                <a:gd name="T43" fmla="*/ 3058 h 2404"/>
                <a:gd name="T44" fmla="+- 0 9852 9132"/>
                <a:gd name="T45" fmla="*/ T44 w 864"/>
                <a:gd name="T46" fmla="+- 0 3058 654"/>
                <a:gd name="T47" fmla="*/ 3058 h 2404"/>
                <a:gd name="T48" fmla="+- 0 9908 9132"/>
                <a:gd name="T49" fmla="*/ T48 w 864"/>
                <a:gd name="T50" fmla="+- 0 3047 654"/>
                <a:gd name="T51" fmla="*/ 3047 h 2404"/>
                <a:gd name="T52" fmla="+- 0 9954 9132"/>
                <a:gd name="T53" fmla="*/ T52 w 864"/>
                <a:gd name="T54" fmla="+- 0 3016 654"/>
                <a:gd name="T55" fmla="*/ 3016 h 2404"/>
                <a:gd name="T56" fmla="+- 0 9985 9132"/>
                <a:gd name="T57" fmla="*/ T56 w 864"/>
                <a:gd name="T58" fmla="+- 0 2970 654"/>
                <a:gd name="T59" fmla="*/ 2970 h 2404"/>
                <a:gd name="T60" fmla="+- 0 9996 9132"/>
                <a:gd name="T61" fmla="*/ T60 w 864"/>
                <a:gd name="T62" fmla="+- 0 2914 654"/>
                <a:gd name="T63" fmla="*/ 2914 h 2404"/>
                <a:gd name="T64" fmla="+- 0 9996 9132"/>
                <a:gd name="T65" fmla="*/ T64 w 864"/>
                <a:gd name="T66" fmla="+- 0 798 654"/>
                <a:gd name="T67" fmla="*/ 798 h 2404"/>
                <a:gd name="T68" fmla="+- 0 9985 9132"/>
                <a:gd name="T69" fmla="*/ T68 w 864"/>
                <a:gd name="T70" fmla="+- 0 742 654"/>
                <a:gd name="T71" fmla="*/ 742 h 2404"/>
                <a:gd name="T72" fmla="+- 0 9954 9132"/>
                <a:gd name="T73" fmla="*/ T72 w 864"/>
                <a:gd name="T74" fmla="+- 0 696 654"/>
                <a:gd name="T75" fmla="*/ 696 h 2404"/>
                <a:gd name="T76" fmla="+- 0 9908 9132"/>
                <a:gd name="T77" fmla="*/ T76 w 864"/>
                <a:gd name="T78" fmla="+- 0 665 654"/>
                <a:gd name="T79" fmla="*/ 665 h 2404"/>
                <a:gd name="T80" fmla="+- 0 9852 913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2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20" y="2404"/>
                  </a:lnTo>
                  <a:lnTo>
                    <a:pt x="776" y="2393"/>
                  </a:lnTo>
                  <a:lnTo>
                    <a:pt x="822" y="2362"/>
                  </a:lnTo>
                  <a:lnTo>
                    <a:pt x="853" y="2316"/>
                  </a:lnTo>
                  <a:lnTo>
                    <a:pt x="864" y="2260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4" name="Line 585"/>
            <p:cNvCxnSpPr>
              <a:cxnSpLocks noChangeShapeType="1"/>
            </p:cNvCxnSpPr>
            <p:nvPr/>
          </p:nvCxnSpPr>
          <p:spPr bwMode="auto">
            <a:xfrm>
              <a:off x="5498" y="3073"/>
              <a:ext cx="4752" cy="0"/>
            </a:xfrm>
            <a:prstGeom prst="line">
              <a:avLst/>
            </a:prstGeom>
            <a:noFill/>
            <a:ln w="9525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Прямоугольник 14"/>
          <p:cNvSpPr/>
          <p:nvPr/>
        </p:nvSpPr>
        <p:spPr>
          <a:xfrm>
            <a:off x="3506608" y="516528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16359" y="3549018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780" marR="131445" algn="ctr">
              <a:spcBef>
                <a:spcPts val="3165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366,9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89797" y="358453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365,9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99664" y="4374396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75,8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5446" y="515309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36823" y="5130249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561340" algn="ct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507945"/>
              </p:ext>
            </p:extLst>
          </p:nvPr>
        </p:nvGraphicFramePr>
        <p:xfrm>
          <a:off x="76201" y="5480125"/>
          <a:ext cx="6629399" cy="33523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13186">
                  <a:extLst>
                    <a:ext uri="{9D8B030D-6E8A-4147-A177-3AD203B41FA5}">
                      <a16:colId xmlns:a16="http://schemas.microsoft.com/office/drawing/2014/main" val="678104354"/>
                    </a:ext>
                  </a:extLst>
                </a:gridCol>
                <a:gridCol w="596867">
                  <a:extLst>
                    <a:ext uri="{9D8B030D-6E8A-4147-A177-3AD203B41FA5}">
                      <a16:colId xmlns:a16="http://schemas.microsoft.com/office/drawing/2014/main" val="4077365528"/>
                    </a:ext>
                  </a:extLst>
                </a:gridCol>
                <a:gridCol w="670966">
                  <a:extLst>
                    <a:ext uri="{9D8B030D-6E8A-4147-A177-3AD203B41FA5}">
                      <a16:colId xmlns:a16="http://schemas.microsoft.com/office/drawing/2014/main" val="2164979599"/>
                    </a:ext>
                  </a:extLst>
                </a:gridCol>
                <a:gridCol w="986904">
                  <a:extLst>
                    <a:ext uri="{9D8B030D-6E8A-4147-A177-3AD203B41FA5}">
                      <a16:colId xmlns:a16="http://schemas.microsoft.com/office/drawing/2014/main" val="1102770175"/>
                    </a:ext>
                  </a:extLst>
                </a:gridCol>
                <a:gridCol w="788222">
                  <a:extLst>
                    <a:ext uri="{9D8B030D-6E8A-4147-A177-3AD203B41FA5}">
                      <a16:colId xmlns:a16="http://schemas.microsoft.com/office/drawing/2014/main" val="1951911724"/>
                    </a:ext>
                  </a:extLst>
                </a:gridCol>
                <a:gridCol w="573254">
                  <a:extLst>
                    <a:ext uri="{9D8B030D-6E8A-4147-A177-3AD203B41FA5}">
                      <a16:colId xmlns:a16="http://schemas.microsoft.com/office/drawing/2014/main" val="1588929272"/>
                    </a:ext>
                  </a:extLst>
                </a:gridCol>
              </a:tblGrid>
              <a:tr h="434474"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17335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17335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%</a:t>
                      </a:r>
                    </a:p>
                    <a:p>
                      <a:pPr marL="74295" marR="55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</a:t>
                      </a:r>
                      <a:r>
                        <a:rPr lang="ru-RU" sz="1300" spc="-3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74295" marR="565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году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2026</a:t>
                      </a:r>
                    </a:p>
                    <a:p>
                      <a:pPr marL="20002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2027</a:t>
                      </a:r>
                    </a:p>
                    <a:p>
                      <a:pPr marL="13208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0866620"/>
                  </a:ext>
                </a:extLst>
              </a:tr>
              <a:tr h="109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Муниципальная программа «Развитие и строительство инженерной инфраструктуры на территории городского округа Семеновский на 2024-2026 годы»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38,3 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366,9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958,1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365,9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75,8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6923584"/>
                  </a:ext>
                </a:extLst>
              </a:tr>
              <a:tr h="109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Мероприятия в рамках муниципальной программы «Развитие и строительство инженерной инфраструктуры на территории городского округа Семеновский на 2024-2026 годы»</a:t>
                      </a:r>
                      <a:endParaRPr lang="ru-RU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29,6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355,4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1 200,0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354,4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64,3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2464"/>
                  </a:ext>
                </a:extLst>
              </a:tr>
              <a:tr h="657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Подпрограмма «Содержание и обеспечение деятельности учреждений»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8,7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11,5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132,6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11,5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11,5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9814928"/>
                  </a:ext>
                </a:extLst>
              </a:tr>
            </a:tbl>
          </a:graphicData>
        </a:graphic>
      </p:graphicFrame>
      <p:sp>
        <p:nvSpPr>
          <p:cNvPr id="2" name="Text Box 593">
            <a:extLst>
              <a:ext uri="{FF2B5EF4-FFF2-40B4-BE49-F238E27FC236}">
                <a16:creationId xmlns:a16="http://schemas.microsoft.com/office/drawing/2014/main" id="{8764A48C-CB13-8F22-4B85-3DA164A20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9" y="4191000"/>
            <a:ext cx="4000730" cy="16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600" b="1" spc="13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600" b="1" spc="12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 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b="1" spc="-42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366,9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</a:t>
            </a:r>
            <a:r>
              <a:rPr lang="ru-RU" sz="1600" b="1" spc="-8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600" b="1" spc="-7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1600" b="1" spc="-7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1C941D-F362-9136-0405-F27812F782EA}"/>
              </a:ext>
            </a:extLst>
          </p:cNvPr>
          <p:cNvSpPr txBox="1"/>
          <p:nvPr/>
        </p:nvSpPr>
        <p:spPr>
          <a:xfrm>
            <a:off x="-196785" y="3584538"/>
            <a:ext cx="4076869" cy="672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340360" lvl="0" indent="0" algn="l" defTabSz="914400" rtl="0" eaLnBrk="1" fontAlgn="auto" latinLnBrk="0" hangingPunct="1">
              <a:lnSpc>
                <a:spcPct val="98000"/>
              </a:lnSpc>
              <a:spcBef>
                <a:spcPts val="1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</a:t>
            </a:r>
            <a:r>
              <a:rPr kumimoji="0" lang="ru-RU" sz="1600" b="1" i="0" u="none" strike="noStrike" kern="1200" cap="none" spc="19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группа</a:t>
            </a:r>
            <a:r>
              <a:rPr kumimoji="0" lang="ru-RU" sz="1600" b="1" i="0" u="none" strike="noStrike" kern="1200" cap="none" spc="14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0990" marR="0" lvl="0" indent="0" algn="l" defTabSz="914400" rtl="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</a:t>
            </a:r>
            <a:r>
              <a:rPr kumimoji="0" lang="ru-RU" sz="1600" b="0" i="0" u="none" strike="noStrike" kern="1200" cap="none" spc="-1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жители</a:t>
            </a:r>
            <a:r>
              <a:rPr kumimoji="0" lang="ru-RU" sz="1600" b="0" i="0" u="none" strike="noStrike" kern="1200" cap="none" spc="-9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28FAD0-908E-23A1-43DF-7F31EB7C82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1026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и строительство социальной и инженерной инфраструктуры на территории городского округа Семеновский» на 20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4-2026 годы</a:t>
            </a:r>
          </a:p>
        </p:txBody>
      </p:sp>
      <p:grpSp>
        <p:nvGrpSpPr>
          <p:cNvPr id="26" name="Group 575"/>
          <p:cNvGrpSpPr>
            <a:grpSpLocks/>
          </p:cNvGrpSpPr>
          <p:nvPr/>
        </p:nvGrpSpPr>
        <p:grpSpPr bwMode="auto">
          <a:xfrm>
            <a:off x="304800" y="2833214"/>
            <a:ext cx="1259840" cy="1107381"/>
            <a:chOff x="4354" y="2024"/>
            <a:chExt cx="1984" cy="1696"/>
          </a:xfrm>
        </p:grpSpPr>
        <p:sp>
          <p:nvSpPr>
            <p:cNvPr id="27" name="Freeform 577"/>
            <p:cNvSpPr>
              <a:spLocks/>
            </p:cNvSpPr>
            <p:nvPr/>
          </p:nvSpPr>
          <p:spPr bwMode="auto">
            <a:xfrm>
              <a:off x="4374" y="2024"/>
              <a:ext cx="1944" cy="1696"/>
            </a:xfrm>
            <a:custGeom>
              <a:avLst/>
              <a:gdLst>
                <a:gd name="T0" fmla="+- 0 4374 4374"/>
                <a:gd name="T1" fmla="*/ T0 w 1944"/>
                <a:gd name="T2" fmla="+- 0 2171 1862"/>
                <a:gd name="T3" fmla="*/ 2171 h 1859"/>
                <a:gd name="T4" fmla="+- 0 4382 4374"/>
                <a:gd name="T5" fmla="*/ T4 w 1944"/>
                <a:gd name="T6" fmla="+- 0 2100 1862"/>
                <a:gd name="T7" fmla="*/ 2100 h 1859"/>
                <a:gd name="T8" fmla="+- 0 4406 4374"/>
                <a:gd name="T9" fmla="*/ T8 w 1944"/>
                <a:gd name="T10" fmla="+- 0 2035 1862"/>
                <a:gd name="T11" fmla="*/ 2035 h 1859"/>
                <a:gd name="T12" fmla="+- 0 4442 4374"/>
                <a:gd name="T13" fmla="*/ T12 w 1944"/>
                <a:gd name="T14" fmla="+- 0 1978 1862"/>
                <a:gd name="T15" fmla="*/ 1978 h 1859"/>
                <a:gd name="T16" fmla="+- 0 4490 4374"/>
                <a:gd name="T17" fmla="*/ T16 w 1944"/>
                <a:gd name="T18" fmla="+- 0 1930 1862"/>
                <a:gd name="T19" fmla="*/ 1930 h 1859"/>
                <a:gd name="T20" fmla="+- 0 4548 4374"/>
                <a:gd name="T21" fmla="*/ T20 w 1944"/>
                <a:gd name="T22" fmla="+- 0 1893 1862"/>
                <a:gd name="T23" fmla="*/ 1893 h 1859"/>
                <a:gd name="T24" fmla="+- 0 4613 4374"/>
                <a:gd name="T25" fmla="*/ T24 w 1944"/>
                <a:gd name="T26" fmla="+- 0 1870 1862"/>
                <a:gd name="T27" fmla="*/ 1870 h 1859"/>
                <a:gd name="T28" fmla="+- 0 4684 4374"/>
                <a:gd name="T29" fmla="*/ T28 w 1944"/>
                <a:gd name="T30" fmla="+- 0 1862 1862"/>
                <a:gd name="T31" fmla="*/ 1862 h 1859"/>
                <a:gd name="T32" fmla="+- 0 6008 4374"/>
                <a:gd name="T33" fmla="*/ T32 w 1944"/>
                <a:gd name="T34" fmla="+- 0 1862 1862"/>
                <a:gd name="T35" fmla="*/ 1862 h 1859"/>
                <a:gd name="T36" fmla="+- 0 6079 4374"/>
                <a:gd name="T37" fmla="*/ T36 w 1944"/>
                <a:gd name="T38" fmla="+- 0 1870 1862"/>
                <a:gd name="T39" fmla="*/ 1870 h 1859"/>
                <a:gd name="T40" fmla="+- 0 6144 4374"/>
                <a:gd name="T41" fmla="*/ T40 w 1944"/>
                <a:gd name="T42" fmla="+- 0 1893 1862"/>
                <a:gd name="T43" fmla="*/ 1893 h 1859"/>
                <a:gd name="T44" fmla="+- 0 6202 4374"/>
                <a:gd name="T45" fmla="*/ T44 w 1944"/>
                <a:gd name="T46" fmla="+- 0 1930 1862"/>
                <a:gd name="T47" fmla="*/ 1930 h 1859"/>
                <a:gd name="T48" fmla="+- 0 6250 4374"/>
                <a:gd name="T49" fmla="*/ T48 w 1944"/>
                <a:gd name="T50" fmla="+- 0 1978 1862"/>
                <a:gd name="T51" fmla="*/ 1978 h 1859"/>
                <a:gd name="T52" fmla="+- 0 6286 4374"/>
                <a:gd name="T53" fmla="*/ T52 w 1944"/>
                <a:gd name="T54" fmla="+- 0 2035 1862"/>
                <a:gd name="T55" fmla="*/ 2035 h 1859"/>
                <a:gd name="T56" fmla="+- 0 6310 4374"/>
                <a:gd name="T57" fmla="*/ T56 w 1944"/>
                <a:gd name="T58" fmla="+- 0 2100 1862"/>
                <a:gd name="T59" fmla="*/ 2100 h 1859"/>
                <a:gd name="T60" fmla="+- 0 6318 4374"/>
                <a:gd name="T61" fmla="*/ T60 w 1944"/>
                <a:gd name="T62" fmla="+- 0 2171 1862"/>
                <a:gd name="T63" fmla="*/ 2171 h 1859"/>
                <a:gd name="T64" fmla="+- 0 6318 4374"/>
                <a:gd name="T65" fmla="*/ T64 w 1944"/>
                <a:gd name="T66" fmla="+- 0 3411 1862"/>
                <a:gd name="T67" fmla="*/ 3411 h 1859"/>
                <a:gd name="T68" fmla="+- 0 6310 4374"/>
                <a:gd name="T69" fmla="*/ T68 w 1944"/>
                <a:gd name="T70" fmla="+- 0 3482 1862"/>
                <a:gd name="T71" fmla="*/ 3482 h 1859"/>
                <a:gd name="T72" fmla="+- 0 6286 4374"/>
                <a:gd name="T73" fmla="*/ T72 w 1944"/>
                <a:gd name="T74" fmla="+- 0 3547 1862"/>
                <a:gd name="T75" fmla="*/ 3547 h 1859"/>
                <a:gd name="T76" fmla="+- 0 6250 4374"/>
                <a:gd name="T77" fmla="*/ T76 w 1944"/>
                <a:gd name="T78" fmla="+- 0 3605 1862"/>
                <a:gd name="T79" fmla="*/ 3605 h 1859"/>
                <a:gd name="T80" fmla="+- 0 6202 4374"/>
                <a:gd name="T81" fmla="*/ T80 w 1944"/>
                <a:gd name="T82" fmla="+- 0 3653 1862"/>
                <a:gd name="T83" fmla="*/ 3653 h 1859"/>
                <a:gd name="T84" fmla="+- 0 6144 4374"/>
                <a:gd name="T85" fmla="*/ T84 w 1944"/>
                <a:gd name="T86" fmla="+- 0 3689 1862"/>
                <a:gd name="T87" fmla="*/ 3689 h 1859"/>
                <a:gd name="T88" fmla="+- 0 6079 4374"/>
                <a:gd name="T89" fmla="*/ T88 w 1944"/>
                <a:gd name="T90" fmla="+- 0 3712 1862"/>
                <a:gd name="T91" fmla="*/ 3712 h 1859"/>
                <a:gd name="T92" fmla="+- 0 6008 4374"/>
                <a:gd name="T93" fmla="*/ T92 w 1944"/>
                <a:gd name="T94" fmla="+- 0 3721 1862"/>
                <a:gd name="T95" fmla="*/ 3721 h 1859"/>
                <a:gd name="T96" fmla="+- 0 4684 4374"/>
                <a:gd name="T97" fmla="*/ T96 w 1944"/>
                <a:gd name="T98" fmla="+- 0 3721 1862"/>
                <a:gd name="T99" fmla="*/ 3721 h 1859"/>
                <a:gd name="T100" fmla="+- 0 4613 4374"/>
                <a:gd name="T101" fmla="*/ T100 w 1944"/>
                <a:gd name="T102" fmla="+- 0 3712 1862"/>
                <a:gd name="T103" fmla="*/ 3712 h 1859"/>
                <a:gd name="T104" fmla="+- 0 4548 4374"/>
                <a:gd name="T105" fmla="*/ T104 w 1944"/>
                <a:gd name="T106" fmla="+- 0 3689 1862"/>
                <a:gd name="T107" fmla="*/ 3689 h 1859"/>
                <a:gd name="T108" fmla="+- 0 4490 4374"/>
                <a:gd name="T109" fmla="*/ T108 w 1944"/>
                <a:gd name="T110" fmla="+- 0 3653 1862"/>
                <a:gd name="T111" fmla="*/ 3653 h 1859"/>
                <a:gd name="T112" fmla="+- 0 4442 4374"/>
                <a:gd name="T113" fmla="*/ T112 w 1944"/>
                <a:gd name="T114" fmla="+- 0 3605 1862"/>
                <a:gd name="T115" fmla="*/ 3605 h 1859"/>
                <a:gd name="T116" fmla="+- 0 4406 4374"/>
                <a:gd name="T117" fmla="*/ T116 w 1944"/>
                <a:gd name="T118" fmla="+- 0 3547 1862"/>
                <a:gd name="T119" fmla="*/ 3547 h 1859"/>
                <a:gd name="T120" fmla="+- 0 4382 4374"/>
                <a:gd name="T121" fmla="*/ T120 w 1944"/>
                <a:gd name="T122" fmla="+- 0 3482 1862"/>
                <a:gd name="T123" fmla="*/ 3482 h 1859"/>
                <a:gd name="T124" fmla="+- 0 4374 4374"/>
                <a:gd name="T125" fmla="*/ T124 w 1944"/>
                <a:gd name="T126" fmla="+- 0 3411 1862"/>
                <a:gd name="T127" fmla="*/ 3411 h 1859"/>
                <a:gd name="T128" fmla="+- 0 4374 4374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 Box 576"/>
            <p:cNvSpPr txBox="1">
              <a:spLocks noChangeArrowheads="1"/>
            </p:cNvSpPr>
            <p:nvPr/>
          </p:nvSpPr>
          <p:spPr bwMode="auto">
            <a:xfrm>
              <a:off x="4354" y="2024"/>
              <a:ext cx="1984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sz="1100" dirty="0"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Group 572"/>
          <p:cNvGrpSpPr>
            <a:grpSpLocks/>
          </p:cNvGrpSpPr>
          <p:nvPr/>
        </p:nvGrpSpPr>
        <p:grpSpPr bwMode="auto">
          <a:xfrm>
            <a:off x="1944394" y="2270787"/>
            <a:ext cx="1316355" cy="2155840"/>
            <a:chOff x="6399" y="2023"/>
            <a:chExt cx="2073" cy="2235"/>
          </a:xfrm>
        </p:grpSpPr>
        <p:sp>
          <p:nvSpPr>
            <p:cNvPr id="30" name="Freeform 574"/>
            <p:cNvSpPr>
              <a:spLocks/>
            </p:cNvSpPr>
            <p:nvPr/>
          </p:nvSpPr>
          <p:spPr bwMode="auto">
            <a:xfrm>
              <a:off x="6453" y="2023"/>
              <a:ext cx="1944" cy="1697"/>
            </a:xfrm>
            <a:custGeom>
              <a:avLst/>
              <a:gdLst>
                <a:gd name="T0" fmla="+- 0 6453 6453"/>
                <a:gd name="T1" fmla="*/ T0 w 1944"/>
                <a:gd name="T2" fmla="+- 0 2306 2024"/>
                <a:gd name="T3" fmla="*/ 2306 h 1697"/>
                <a:gd name="T4" fmla="+- 0 6463 6453"/>
                <a:gd name="T5" fmla="*/ T4 w 1944"/>
                <a:gd name="T6" fmla="+- 0 2231 2024"/>
                <a:gd name="T7" fmla="*/ 2231 h 1697"/>
                <a:gd name="T8" fmla="+- 0 6492 6453"/>
                <a:gd name="T9" fmla="*/ T8 w 1944"/>
                <a:gd name="T10" fmla="+- 0 2164 2024"/>
                <a:gd name="T11" fmla="*/ 2164 h 1697"/>
                <a:gd name="T12" fmla="+- 0 6536 6453"/>
                <a:gd name="T13" fmla="*/ T12 w 1944"/>
                <a:gd name="T14" fmla="+- 0 2106 2024"/>
                <a:gd name="T15" fmla="*/ 2106 h 1697"/>
                <a:gd name="T16" fmla="+- 0 6593 6453"/>
                <a:gd name="T17" fmla="*/ T16 w 1944"/>
                <a:gd name="T18" fmla="+- 0 2062 2024"/>
                <a:gd name="T19" fmla="*/ 2062 h 1697"/>
                <a:gd name="T20" fmla="+- 0 6661 6453"/>
                <a:gd name="T21" fmla="*/ T20 w 1944"/>
                <a:gd name="T22" fmla="+- 0 2034 2024"/>
                <a:gd name="T23" fmla="*/ 2034 h 1697"/>
                <a:gd name="T24" fmla="+- 0 6736 6453"/>
                <a:gd name="T25" fmla="*/ T24 w 1944"/>
                <a:gd name="T26" fmla="+- 0 2024 2024"/>
                <a:gd name="T27" fmla="*/ 2024 h 1697"/>
                <a:gd name="T28" fmla="+- 0 8114 6453"/>
                <a:gd name="T29" fmla="*/ T28 w 1944"/>
                <a:gd name="T30" fmla="+- 0 2024 2024"/>
                <a:gd name="T31" fmla="*/ 2024 h 1697"/>
                <a:gd name="T32" fmla="+- 0 8189 6453"/>
                <a:gd name="T33" fmla="*/ T32 w 1944"/>
                <a:gd name="T34" fmla="+- 0 2034 2024"/>
                <a:gd name="T35" fmla="*/ 2034 h 1697"/>
                <a:gd name="T36" fmla="+- 0 8257 6453"/>
                <a:gd name="T37" fmla="*/ T36 w 1944"/>
                <a:gd name="T38" fmla="+- 0 2062 2024"/>
                <a:gd name="T39" fmla="*/ 2062 h 1697"/>
                <a:gd name="T40" fmla="+- 0 8314 6453"/>
                <a:gd name="T41" fmla="*/ T40 w 1944"/>
                <a:gd name="T42" fmla="+- 0 2106 2024"/>
                <a:gd name="T43" fmla="*/ 2106 h 1697"/>
                <a:gd name="T44" fmla="+- 0 8358 6453"/>
                <a:gd name="T45" fmla="*/ T44 w 1944"/>
                <a:gd name="T46" fmla="+- 0 2164 2024"/>
                <a:gd name="T47" fmla="*/ 2164 h 1697"/>
                <a:gd name="T48" fmla="+- 0 8387 6453"/>
                <a:gd name="T49" fmla="*/ T48 w 1944"/>
                <a:gd name="T50" fmla="+- 0 2231 2024"/>
                <a:gd name="T51" fmla="*/ 2231 h 1697"/>
                <a:gd name="T52" fmla="+- 0 8397 6453"/>
                <a:gd name="T53" fmla="*/ T52 w 1944"/>
                <a:gd name="T54" fmla="+- 0 2306 2024"/>
                <a:gd name="T55" fmla="*/ 2306 h 1697"/>
                <a:gd name="T56" fmla="+- 0 8397 6453"/>
                <a:gd name="T57" fmla="*/ T56 w 1944"/>
                <a:gd name="T58" fmla="+- 0 3438 2024"/>
                <a:gd name="T59" fmla="*/ 3438 h 1697"/>
                <a:gd name="T60" fmla="+- 0 8387 6453"/>
                <a:gd name="T61" fmla="*/ T60 w 1944"/>
                <a:gd name="T62" fmla="+- 0 3513 2024"/>
                <a:gd name="T63" fmla="*/ 3513 h 1697"/>
                <a:gd name="T64" fmla="+- 0 8358 6453"/>
                <a:gd name="T65" fmla="*/ T64 w 1944"/>
                <a:gd name="T66" fmla="+- 0 3581 2024"/>
                <a:gd name="T67" fmla="*/ 3581 h 1697"/>
                <a:gd name="T68" fmla="+- 0 8314 6453"/>
                <a:gd name="T69" fmla="*/ T68 w 1944"/>
                <a:gd name="T70" fmla="+- 0 3638 2024"/>
                <a:gd name="T71" fmla="*/ 3638 h 1697"/>
                <a:gd name="T72" fmla="+- 0 8257 6453"/>
                <a:gd name="T73" fmla="*/ T72 w 1944"/>
                <a:gd name="T74" fmla="+- 0 3682 2024"/>
                <a:gd name="T75" fmla="*/ 3682 h 1697"/>
                <a:gd name="T76" fmla="+- 0 8189 6453"/>
                <a:gd name="T77" fmla="*/ T76 w 1944"/>
                <a:gd name="T78" fmla="+- 0 3710 2024"/>
                <a:gd name="T79" fmla="*/ 3710 h 1697"/>
                <a:gd name="T80" fmla="+- 0 8114 6453"/>
                <a:gd name="T81" fmla="*/ T80 w 1944"/>
                <a:gd name="T82" fmla="+- 0 3721 2024"/>
                <a:gd name="T83" fmla="*/ 3721 h 1697"/>
                <a:gd name="T84" fmla="+- 0 6736 6453"/>
                <a:gd name="T85" fmla="*/ T84 w 1944"/>
                <a:gd name="T86" fmla="+- 0 3721 2024"/>
                <a:gd name="T87" fmla="*/ 3721 h 1697"/>
                <a:gd name="T88" fmla="+- 0 6661 6453"/>
                <a:gd name="T89" fmla="*/ T88 w 1944"/>
                <a:gd name="T90" fmla="+- 0 3710 2024"/>
                <a:gd name="T91" fmla="*/ 3710 h 1697"/>
                <a:gd name="T92" fmla="+- 0 6593 6453"/>
                <a:gd name="T93" fmla="*/ T92 w 1944"/>
                <a:gd name="T94" fmla="+- 0 3682 2024"/>
                <a:gd name="T95" fmla="*/ 3682 h 1697"/>
                <a:gd name="T96" fmla="+- 0 6536 6453"/>
                <a:gd name="T97" fmla="*/ T96 w 1944"/>
                <a:gd name="T98" fmla="+- 0 3638 2024"/>
                <a:gd name="T99" fmla="*/ 3638 h 1697"/>
                <a:gd name="T100" fmla="+- 0 6492 6453"/>
                <a:gd name="T101" fmla="*/ T100 w 1944"/>
                <a:gd name="T102" fmla="+- 0 3581 2024"/>
                <a:gd name="T103" fmla="*/ 3581 h 1697"/>
                <a:gd name="T104" fmla="+- 0 6463 6453"/>
                <a:gd name="T105" fmla="*/ T104 w 1944"/>
                <a:gd name="T106" fmla="+- 0 3513 2024"/>
                <a:gd name="T107" fmla="*/ 3513 h 1697"/>
                <a:gd name="T108" fmla="+- 0 6453 6453"/>
                <a:gd name="T109" fmla="*/ T108 w 1944"/>
                <a:gd name="T110" fmla="+- 0 3438 2024"/>
                <a:gd name="T111" fmla="*/ 3438 h 1697"/>
                <a:gd name="T112" fmla="+- 0 6453 6453"/>
                <a:gd name="T113" fmla="*/ T112 w 1944"/>
                <a:gd name="T114" fmla="+- 0 2306 2024"/>
                <a:gd name="T115" fmla="*/ 2306 h 16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697">
                  <a:moveTo>
                    <a:pt x="0" y="282"/>
                  </a:moveTo>
                  <a:lnTo>
                    <a:pt x="10" y="207"/>
                  </a:lnTo>
                  <a:lnTo>
                    <a:pt x="39" y="140"/>
                  </a:lnTo>
                  <a:lnTo>
                    <a:pt x="83" y="82"/>
                  </a:lnTo>
                  <a:lnTo>
                    <a:pt x="140" y="38"/>
                  </a:lnTo>
                  <a:lnTo>
                    <a:pt x="208" y="10"/>
                  </a:lnTo>
                  <a:lnTo>
                    <a:pt x="283" y="0"/>
                  </a:lnTo>
                  <a:lnTo>
                    <a:pt x="1661" y="0"/>
                  </a:lnTo>
                  <a:lnTo>
                    <a:pt x="1736" y="10"/>
                  </a:lnTo>
                  <a:lnTo>
                    <a:pt x="1804" y="38"/>
                  </a:lnTo>
                  <a:lnTo>
                    <a:pt x="1861" y="82"/>
                  </a:lnTo>
                  <a:lnTo>
                    <a:pt x="1905" y="140"/>
                  </a:lnTo>
                  <a:lnTo>
                    <a:pt x="1934" y="207"/>
                  </a:lnTo>
                  <a:lnTo>
                    <a:pt x="1944" y="282"/>
                  </a:lnTo>
                  <a:lnTo>
                    <a:pt x="1944" y="1414"/>
                  </a:lnTo>
                  <a:lnTo>
                    <a:pt x="1934" y="1489"/>
                  </a:lnTo>
                  <a:lnTo>
                    <a:pt x="1905" y="1557"/>
                  </a:lnTo>
                  <a:lnTo>
                    <a:pt x="1861" y="1614"/>
                  </a:lnTo>
                  <a:lnTo>
                    <a:pt x="1804" y="1658"/>
                  </a:lnTo>
                  <a:lnTo>
                    <a:pt x="1736" y="1686"/>
                  </a:lnTo>
                  <a:lnTo>
                    <a:pt x="1661" y="1697"/>
                  </a:lnTo>
                  <a:lnTo>
                    <a:pt x="283" y="1697"/>
                  </a:lnTo>
                  <a:lnTo>
                    <a:pt x="208" y="1686"/>
                  </a:lnTo>
                  <a:lnTo>
                    <a:pt x="140" y="1658"/>
                  </a:lnTo>
                  <a:lnTo>
                    <a:pt x="83" y="1614"/>
                  </a:lnTo>
                  <a:lnTo>
                    <a:pt x="39" y="1557"/>
                  </a:lnTo>
                  <a:lnTo>
                    <a:pt x="10" y="1489"/>
                  </a:lnTo>
                  <a:lnTo>
                    <a:pt x="0" y="1414"/>
                  </a:lnTo>
                  <a:lnTo>
                    <a:pt x="0" y="28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1" name="Text Box 573"/>
            <p:cNvSpPr txBox="1">
              <a:spLocks noChangeArrowheads="1"/>
            </p:cNvSpPr>
            <p:nvPr/>
          </p:nvSpPr>
          <p:spPr bwMode="auto">
            <a:xfrm>
              <a:off x="6399" y="2521"/>
              <a:ext cx="2073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925" algn="ctr">
                <a:lnSpc>
                  <a:spcPts val="1815"/>
                </a:lnSpc>
                <a:spcBef>
                  <a:spcPts val="15"/>
                </a:spcBef>
                <a:spcAft>
                  <a:spcPts val="0"/>
                </a:spcAft>
              </a:pP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2" name="Group 569"/>
          <p:cNvGrpSpPr>
            <a:grpSpLocks/>
          </p:cNvGrpSpPr>
          <p:nvPr/>
        </p:nvGrpSpPr>
        <p:grpSpPr bwMode="auto">
          <a:xfrm>
            <a:off x="3352801" y="2210022"/>
            <a:ext cx="1697254" cy="1719392"/>
            <a:chOff x="5773" y="-38"/>
            <a:chExt cx="2607" cy="3493"/>
          </a:xfrm>
        </p:grpSpPr>
        <p:sp>
          <p:nvSpPr>
            <p:cNvPr id="33" name="Freeform 571"/>
            <p:cNvSpPr>
              <a:spLocks/>
            </p:cNvSpPr>
            <p:nvPr/>
          </p:nvSpPr>
          <p:spPr bwMode="auto">
            <a:xfrm>
              <a:off x="6105" y="-38"/>
              <a:ext cx="1944" cy="3493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4" name="Text Box 570"/>
            <p:cNvSpPr txBox="1">
              <a:spLocks noChangeArrowheads="1"/>
            </p:cNvSpPr>
            <p:nvPr/>
          </p:nvSpPr>
          <p:spPr bwMode="auto">
            <a:xfrm>
              <a:off x="5773" y="581"/>
              <a:ext cx="2607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dirty="0">
                <a:solidFill>
                  <a:srgbClr val="6C99C5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</a:t>
              </a: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8 135,6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172719" y="1063701"/>
            <a:ext cx="6553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меняются расходы развитие и строительство социальной и инженерной инфраструктуры в расчете на одного жителя   городского округа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9F2F61-F626-B4BB-C768-E3233B6A8A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58</a:t>
            </a:fld>
            <a:endParaRPr lang="ru-RU" spc="-100" dirty="0"/>
          </a:p>
        </p:txBody>
      </p:sp>
      <p:grpSp>
        <p:nvGrpSpPr>
          <p:cNvPr id="40" name="Group 569"/>
          <p:cNvGrpSpPr>
            <a:grpSpLocks/>
          </p:cNvGrpSpPr>
          <p:nvPr/>
        </p:nvGrpSpPr>
        <p:grpSpPr bwMode="auto">
          <a:xfrm>
            <a:off x="4895416" y="2573786"/>
            <a:ext cx="1697254" cy="1339875"/>
            <a:chOff x="5773" y="733"/>
            <a:chExt cx="2607" cy="2722"/>
          </a:xfrm>
        </p:grpSpPr>
        <p:sp>
          <p:nvSpPr>
            <p:cNvPr id="41" name="Freeform 571"/>
            <p:cNvSpPr>
              <a:spLocks/>
            </p:cNvSpPr>
            <p:nvPr/>
          </p:nvSpPr>
          <p:spPr bwMode="auto">
            <a:xfrm>
              <a:off x="6105" y="969"/>
              <a:ext cx="1944" cy="2486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2" name="Text Box 570"/>
            <p:cNvSpPr txBox="1">
              <a:spLocks noChangeArrowheads="1"/>
            </p:cNvSpPr>
            <p:nvPr/>
          </p:nvSpPr>
          <p:spPr bwMode="auto">
            <a:xfrm>
              <a:off x="5773" y="733"/>
              <a:ext cx="2607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dirty="0">
                <a:solidFill>
                  <a:srgbClr val="6C99C5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1 692,0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sp>
        <p:nvSpPr>
          <p:cNvPr id="43" name="Text Box 570"/>
          <p:cNvSpPr txBox="1">
            <a:spLocks noChangeArrowheads="1"/>
          </p:cNvSpPr>
          <p:nvPr/>
        </p:nvSpPr>
        <p:spPr bwMode="auto">
          <a:xfrm>
            <a:off x="38100" y="2590800"/>
            <a:ext cx="1697254" cy="9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endParaRPr lang="ru-RU" dirty="0">
              <a:solidFill>
                <a:srgbClr val="6C99C5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</a:p>
          <a:p>
            <a:pPr marL="162560" marR="160020" algn="ctr">
              <a:lnSpc>
                <a:spcPts val="1795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4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843,5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129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44" name="Text Box 570"/>
          <p:cNvSpPr txBox="1">
            <a:spLocks noChangeArrowheads="1"/>
          </p:cNvSpPr>
          <p:nvPr/>
        </p:nvSpPr>
        <p:spPr bwMode="auto">
          <a:xfrm>
            <a:off x="1752600" y="2514600"/>
            <a:ext cx="1697254" cy="9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endParaRPr lang="ru-RU" dirty="0">
              <a:solidFill>
                <a:srgbClr val="6C99C5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</a:p>
          <a:p>
            <a:pPr marL="162560" marR="160020" algn="ctr">
              <a:lnSpc>
                <a:spcPts val="1795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4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8 132,6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129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7307"/>
              </p:ext>
            </p:extLst>
          </p:nvPr>
        </p:nvGraphicFramePr>
        <p:xfrm>
          <a:off x="152399" y="4114800"/>
          <a:ext cx="6573519" cy="18288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87329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17095">
                <a:tc>
                  <a:txBody>
                    <a:bodyPr/>
                    <a:lstStyle/>
                    <a:p>
                      <a:pPr marL="1091565" indent="-697230"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Индикаторы</a:t>
                      </a:r>
                      <a:r>
                        <a:rPr lang="ru-RU" sz="1300" spc="17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достижения</a:t>
                      </a:r>
                      <a:r>
                        <a:rPr lang="ru-RU" sz="1300" spc="19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целей </a:t>
                      </a:r>
                      <a:r>
                        <a:rPr lang="ru-RU" sz="1300" spc="-29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рограммы: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0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(водоотведения)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4,146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50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(водоснабжения)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1,348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Прирост площади благоустроенных территорий м2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55 000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07463"/>
              </p:ext>
            </p:extLst>
          </p:nvPr>
        </p:nvGraphicFramePr>
        <p:xfrm>
          <a:off x="152400" y="5943600"/>
          <a:ext cx="6573519" cy="22097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87329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503989">
                <a:tc>
                  <a:txBody>
                    <a:bodyPr/>
                    <a:lstStyle/>
                    <a:p>
                      <a:pPr marL="1091565" indent="-697230"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Непосредственные результаты реализации Программы: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60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(водоотведения)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4,146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60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(водоснабжения)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1,348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49623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Прирост площади благоустроенных территорий м2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55 000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667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33400" y="0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C0188-1B7D-236E-FF95-74005A56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204F36-542E-F1FE-7E9A-776015223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91486"/>
              </p:ext>
            </p:extLst>
          </p:nvPr>
        </p:nvGraphicFramePr>
        <p:xfrm>
          <a:off x="152400" y="619311"/>
          <a:ext cx="6606209" cy="8449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6696899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1028806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06586654"/>
                    </a:ext>
                  </a:extLst>
                </a:gridCol>
                <a:gridCol w="833480">
                  <a:extLst>
                    <a:ext uri="{9D8B030D-6E8A-4147-A177-3AD203B41FA5}">
                      <a16:colId xmlns:a16="http://schemas.microsoft.com/office/drawing/2014/main" val="4151462937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2072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/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36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dirty="0"/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17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21799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49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ПИР "Система водоснабжения из подземных источников г. Семенов"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12 200,0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141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"Наша инфраструктура" "Сети водоотведения хозяйственно-бытовых сточных вод по ул. Архитектурная (участок от пл. Малая Соборная до пл. Никольская), г. Семенов, Нижегородская область"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1 323,0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1 323,0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120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от жилых домов по адресу: Нижегородская обл., г.Семенов,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ул.Красное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Знамя"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1 108,6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1 108,6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76941"/>
                  </a:ext>
                </a:extLst>
              </a:tr>
              <a:tr h="16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по адресу: Нижегородская обл., г.Семенов, ул.9 Января, д.16, 25, 26, 27, 29, 31,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ул.Челюскина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д.28, 30, 30А, 37, 39, 41, 43,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ул.Огородная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д.3, 5"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845,7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845,7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76340"/>
                  </a:ext>
                </a:extLst>
              </a:tr>
              <a:tr h="1820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"Проектирование сетей водоотведения в г.Семенов, для подключения объектов капитального строительства, расположенных по улицам: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ул.Галкина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ул.Бебеля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ул.3-х Коммунистов"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4 617,2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4 617,2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260"/>
                  </a:ext>
                </a:extLst>
              </a:tr>
              <a:tr h="595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Прочие работы, услуги по объектам коммунального хозяйства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1 500,0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13670"/>
                  </a:ext>
                </a:extLst>
              </a:tr>
              <a:tr h="186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21 594,5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21 594,5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99817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B4E87-E097-E820-EA01-C36CA803E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64746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75000">
              <a:schemeClr val="bg1"/>
            </a:gs>
            <a:gs pos="100000">
              <a:schemeClr val="bg1"/>
            </a:gs>
            <a:gs pos="92000">
              <a:schemeClr val="bg1"/>
            </a:gs>
            <a:gs pos="5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234695" y="962778"/>
            <a:ext cx="6524243" cy="862615"/>
            <a:chOff x="243840" y="961628"/>
            <a:chExt cx="6524243" cy="86261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961628"/>
              <a:ext cx="6524243" cy="8626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0642" y="978535"/>
              <a:ext cx="6436360" cy="774065"/>
            </a:xfrm>
            <a:custGeom>
              <a:avLst/>
              <a:gdLst/>
              <a:ahLst/>
              <a:cxnLst/>
              <a:rect l="l" t="t" r="r" b="b"/>
              <a:pathLst>
                <a:path w="6436359" h="774064">
                  <a:moveTo>
                    <a:pt x="6306781" y="0"/>
                  </a:moveTo>
                  <a:lnTo>
                    <a:pt x="128993" y="0"/>
                  </a:lnTo>
                  <a:lnTo>
                    <a:pt x="78786" y="10122"/>
                  </a:lnTo>
                  <a:lnTo>
                    <a:pt x="37784" y="37734"/>
                  </a:lnTo>
                  <a:lnTo>
                    <a:pt x="10137" y="78706"/>
                  </a:lnTo>
                  <a:lnTo>
                    <a:pt x="0" y="128905"/>
                  </a:lnTo>
                  <a:lnTo>
                    <a:pt x="0" y="644906"/>
                  </a:lnTo>
                  <a:lnTo>
                    <a:pt x="10137" y="695104"/>
                  </a:lnTo>
                  <a:lnTo>
                    <a:pt x="37784" y="736076"/>
                  </a:lnTo>
                  <a:lnTo>
                    <a:pt x="78786" y="763688"/>
                  </a:lnTo>
                  <a:lnTo>
                    <a:pt x="128993" y="773811"/>
                  </a:lnTo>
                  <a:lnTo>
                    <a:pt x="6306781" y="773811"/>
                  </a:lnTo>
                  <a:lnTo>
                    <a:pt x="6357000" y="763688"/>
                  </a:lnTo>
                  <a:lnTo>
                    <a:pt x="6398015" y="736076"/>
                  </a:lnTo>
                  <a:lnTo>
                    <a:pt x="6425671" y="695104"/>
                  </a:lnTo>
                  <a:lnTo>
                    <a:pt x="6435813" y="644906"/>
                  </a:lnTo>
                  <a:lnTo>
                    <a:pt x="6435813" y="128905"/>
                  </a:lnTo>
                  <a:lnTo>
                    <a:pt x="6425671" y="78706"/>
                  </a:lnTo>
                  <a:lnTo>
                    <a:pt x="6398015" y="37734"/>
                  </a:lnTo>
                  <a:lnTo>
                    <a:pt x="6357000" y="10122"/>
                  </a:lnTo>
                  <a:lnTo>
                    <a:pt x="630678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" y="1197006"/>
              <a:ext cx="411429" cy="39185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87627" y="1158256"/>
            <a:ext cx="52806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</a:t>
            </a:r>
            <a:r>
              <a:rPr sz="14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</a:t>
            </a:r>
            <a:r>
              <a:rPr sz="14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sz="14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sz="14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Федеральному</a:t>
            </a:r>
            <a:r>
              <a:rPr sz="1400" b="1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Собранию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4695" y="1821551"/>
            <a:ext cx="6434760" cy="812119"/>
          </a:xfrm>
          <a:custGeom>
            <a:avLst/>
            <a:gdLst/>
            <a:ahLst/>
            <a:cxnLst/>
            <a:rect l="l" t="t" r="r" b="b"/>
            <a:pathLst>
              <a:path w="6436995" h="774064">
                <a:moveTo>
                  <a:pt x="6307797" y="0"/>
                </a:moveTo>
                <a:lnTo>
                  <a:pt x="128993" y="0"/>
                </a:lnTo>
                <a:lnTo>
                  <a:pt x="78786" y="10142"/>
                </a:lnTo>
                <a:lnTo>
                  <a:pt x="37784" y="37798"/>
                </a:lnTo>
                <a:lnTo>
                  <a:pt x="10137" y="78813"/>
                </a:lnTo>
                <a:lnTo>
                  <a:pt x="0" y="129031"/>
                </a:lnTo>
                <a:lnTo>
                  <a:pt x="0" y="644905"/>
                </a:lnTo>
                <a:lnTo>
                  <a:pt x="10137" y="695124"/>
                </a:lnTo>
                <a:lnTo>
                  <a:pt x="37784" y="736139"/>
                </a:lnTo>
                <a:lnTo>
                  <a:pt x="78786" y="763795"/>
                </a:lnTo>
                <a:lnTo>
                  <a:pt x="128993" y="773938"/>
                </a:lnTo>
                <a:lnTo>
                  <a:pt x="6307797" y="773938"/>
                </a:lnTo>
                <a:lnTo>
                  <a:pt x="6358016" y="763795"/>
                </a:lnTo>
                <a:lnTo>
                  <a:pt x="6399031" y="736139"/>
                </a:lnTo>
                <a:lnTo>
                  <a:pt x="6426687" y="695124"/>
                </a:lnTo>
                <a:lnTo>
                  <a:pt x="6436829" y="644905"/>
                </a:lnTo>
                <a:lnTo>
                  <a:pt x="6436829" y="129031"/>
                </a:lnTo>
                <a:lnTo>
                  <a:pt x="6426687" y="78813"/>
                </a:lnTo>
                <a:lnTo>
                  <a:pt x="6399031" y="37798"/>
                </a:lnTo>
                <a:lnTo>
                  <a:pt x="6358016" y="10142"/>
                </a:lnTo>
                <a:lnTo>
                  <a:pt x="630779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28600" y="1981200"/>
            <a:ext cx="6542532" cy="2564390"/>
            <a:chOff x="234695" y="2005583"/>
            <a:chExt cx="6542532" cy="256439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3" y="2005583"/>
              <a:ext cx="518159" cy="498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373" y="2031682"/>
              <a:ext cx="411429" cy="3918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695" y="2688335"/>
              <a:ext cx="6542532" cy="8793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0642" y="2714243"/>
              <a:ext cx="6436995" cy="774065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307797" y="0"/>
                  </a:moveTo>
                  <a:lnTo>
                    <a:pt x="128993" y="0"/>
                  </a:lnTo>
                  <a:lnTo>
                    <a:pt x="78786" y="10122"/>
                  </a:lnTo>
                  <a:lnTo>
                    <a:pt x="37784" y="37734"/>
                  </a:lnTo>
                  <a:lnTo>
                    <a:pt x="10137" y="78706"/>
                  </a:lnTo>
                  <a:lnTo>
                    <a:pt x="0" y="128904"/>
                  </a:lnTo>
                  <a:lnTo>
                    <a:pt x="0" y="644905"/>
                  </a:lnTo>
                  <a:lnTo>
                    <a:pt x="10137" y="695104"/>
                  </a:lnTo>
                  <a:lnTo>
                    <a:pt x="37784" y="736076"/>
                  </a:lnTo>
                  <a:lnTo>
                    <a:pt x="78786" y="763688"/>
                  </a:lnTo>
                  <a:lnTo>
                    <a:pt x="128993" y="773810"/>
                  </a:lnTo>
                  <a:lnTo>
                    <a:pt x="6307797" y="773810"/>
                  </a:lnTo>
                  <a:lnTo>
                    <a:pt x="6358016" y="763688"/>
                  </a:lnTo>
                  <a:lnTo>
                    <a:pt x="6399031" y="736076"/>
                  </a:lnTo>
                  <a:lnTo>
                    <a:pt x="6426687" y="695104"/>
                  </a:lnTo>
                  <a:lnTo>
                    <a:pt x="6436829" y="644905"/>
                  </a:lnTo>
                  <a:lnTo>
                    <a:pt x="6436829" y="128904"/>
                  </a:lnTo>
                  <a:lnTo>
                    <a:pt x="6426687" y="78706"/>
                  </a:lnTo>
                  <a:lnTo>
                    <a:pt x="6399031" y="37734"/>
                  </a:lnTo>
                  <a:lnTo>
                    <a:pt x="6358016" y="10122"/>
                  </a:lnTo>
                  <a:lnTo>
                    <a:pt x="630779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373" y="2905188"/>
              <a:ext cx="411429" cy="3918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695" y="3555491"/>
              <a:ext cx="6542532" cy="880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60642" y="3582034"/>
              <a:ext cx="6436995" cy="987939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436830" y="129032"/>
                  </a:moveTo>
                  <a:lnTo>
                    <a:pt x="6426682" y="78816"/>
                  </a:lnTo>
                  <a:lnTo>
                    <a:pt x="6399022" y="37807"/>
                  </a:lnTo>
                  <a:lnTo>
                    <a:pt x="6358014" y="10147"/>
                  </a:lnTo>
                  <a:lnTo>
                    <a:pt x="6307798" y="0"/>
                  </a:lnTo>
                  <a:lnTo>
                    <a:pt x="128993" y="0"/>
                  </a:lnTo>
                  <a:lnTo>
                    <a:pt x="78778" y="10147"/>
                  </a:lnTo>
                  <a:lnTo>
                    <a:pt x="37782" y="37807"/>
                  </a:lnTo>
                  <a:lnTo>
                    <a:pt x="10134" y="78816"/>
                  </a:lnTo>
                  <a:lnTo>
                    <a:pt x="0" y="129032"/>
                  </a:lnTo>
                  <a:lnTo>
                    <a:pt x="0" y="644906"/>
                  </a:lnTo>
                  <a:lnTo>
                    <a:pt x="10134" y="695134"/>
                  </a:lnTo>
                  <a:lnTo>
                    <a:pt x="37782" y="736142"/>
                  </a:lnTo>
                  <a:lnTo>
                    <a:pt x="78778" y="763803"/>
                  </a:lnTo>
                  <a:lnTo>
                    <a:pt x="128993" y="773938"/>
                  </a:lnTo>
                  <a:lnTo>
                    <a:pt x="6307798" y="773938"/>
                  </a:lnTo>
                  <a:lnTo>
                    <a:pt x="6358014" y="763803"/>
                  </a:lnTo>
                  <a:lnTo>
                    <a:pt x="6399022" y="736142"/>
                  </a:lnTo>
                  <a:lnTo>
                    <a:pt x="6426682" y="695134"/>
                  </a:lnTo>
                  <a:lnTo>
                    <a:pt x="6436830" y="644906"/>
                  </a:lnTo>
                  <a:lnTo>
                    <a:pt x="6436830" y="1290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82632" y="295654"/>
            <a:ext cx="63414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</a:t>
            </a:r>
            <a:r>
              <a:rPr sz="1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sz="1800" b="1" spc="-1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</a:t>
            </a:r>
            <a:r>
              <a:rPr sz="1800" b="1" spc="-1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</a:t>
            </a:r>
            <a:r>
              <a:rPr sz="1800" b="1" spc="-14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</a:t>
            </a:r>
            <a:r>
              <a:rPr sz="1800" b="1" spc="-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sz="1800" b="1" spc="-1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АНО</a:t>
            </a:r>
            <a:r>
              <a:rPr sz="1800" b="1" spc="-14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1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sz="1800" b="1" spc="-7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229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АВЛ</a:t>
            </a:r>
            <a:r>
              <a:rPr sz="1800" b="1" spc="-1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</a:t>
            </a:r>
            <a:r>
              <a:rPr sz="1800" b="1" spc="-1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sz="1800" b="1" spc="-1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7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</a:t>
            </a:r>
            <a:r>
              <a:rPr sz="1800" b="1" spc="-1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8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sz="1800" b="1" spc="-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7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</a:t>
            </a:r>
          </a:p>
        </p:txBody>
      </p:sp>
      <p:sp>
        <p:nvSpPr>
          <p:cNvPr id="30" name="object 30"/>
          <p:cNvSpPr/>
          <p:nvPr/>
        </p:nvSpPr>
        <p:spPr>
          <a:xfrm>
            <a:off x="188645" y="80378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5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6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3" name="object 26"/>
          <p:cNvSpPr/>
          <p:nvPr/>
        </p:nvSpPr>
        <p:spPr>
          <a:xfrm>
            <a:off x="304800" y="4572000"/>
            <a:ext cx="6454799" cy="768466"/>
          </a:xfrm>
          <a:custGeom>
            <a:avLst/>
            <a:gdLst/>
            <a:ahLst/>
            <a:cxnLst/>
            <a:rect l="l" t="t" r="r" b="b"/>
            <a:pathLst>
              <a:path w="6436995" h="774064">
                <a:moveTo>
                  <a:pt x="6436830" y="129032"/>
                </a:moveTo>
                <a:lnTo>
                  <a:pt x="6426682" y="78816"/>
                </a:lnTo>
                <a:lnTo>
                  <a:pt x="6399022" y="37807"/>
                </a:lnTo>
                <a:lnTo>
                  <a:pt x="6358014" y="10147"/>
                </a:lnTo>
                <a:lnTo>
                  <a:pt x="6307798" y="0"/>
                </a:lnTo>
                <a:lnTo>
                  <a:pt x="128993" y="0"/>
                </a:lnTo>
                <a:lnTo>
                  <a:pt x="78778" y="10147"/>
                </a:lnTo>
                <a:lnTo>
                  <a:pt x="37782" y="37807"/>
                </a:lnTo>
                <a:lnTo>
                  <a:pt x="10134" y="78816"/>
                </a:lnTo>
                <a:lnTo>
                  <a:pt x="0" y="129032"/>
                </a:lnTo>
                <a:lnTo>
                  <a:pt x="0" y="644906"/>
                </a:lnTo>
                <a:lnTo>
                  <a:pt x="10134" y="695134"/>
                </a:lnTo>
                <a:lnTo>
                  <a:pt x="37782" y="736142"/>
                </a:lnTo>
                <a:lnTo>
                  <a:pt x="78778" y="763803"/>
                </a:lnTo>
                <a:lnTo>
                  <a:pt x="128993" y="773938"/>
                </a:lnTo>
                <a:lnTo>
                  <a:pt x="6307798" y="773938"/>
                </a:lnTo>
                <a:lnTo>
                  <a:pt x="6358014" y="763803"/>
                </a:lnTo>
                <a:lnTo>
                  <a:pt x="6399022" y="736142"/>
                </a:lnTo>
                <a:lnTo>
                  <a:pt x="6426682" y="695134"/>
                </a:lnTo>
                <a:lnTo>
                  <a:pt x="6436830" y="644906"/>
                </a:lnTo>
                <a:lnTo>
                  <a:pt x="6436830" y="12903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Блок-схема: перфолента 33"/>
          <p:cNvSpPr/>
          <p:nvPr/>
        </p:nvSpPr>
        <p:spPr>
          <a:xfrm>
            <a:off x="533400" y="4876800"/>
            <a:ext cx="274560" cy="4191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808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9200" y="4800600"/>
            <a:ext cx="481692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Муниципальные программы городского округа Семеновский (21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программ)</a:t>
            </a: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40359" y="22935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Freeform 2182"/>
          <p:cNvSpPr>
            <a:spLocks/>
          </p:cNvSpPr>
          <p:nvPr/>
        </p:nvSpPr>
        <p:spPr bwMode="auto">
          <a:xfrm>
            <a:off x="142333" y="6250592"/>
            <a:ext cx="6480810" cy="45085"/>
          </a:xfrm>
          <a:custGeom>
            <a:avLst/>
            <a:gdLst>
              <a:gd name="T0" fmla="+- 0 297 297"/>
              <a:gd name="T1" fmla="*/ T0 w 10206"/>
              <a:gd name="T2" fmla="+- 0 10503 297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19441" y="550708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КТО</a:t>
            </a:r>
            <a:r>
              <a:rPr lang="ru-RU" b="1" spc="29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ЗАНИМАЕТСЯ</a:t>
            </a:r>
            <a:r>
              <a:rPr lang="ru-RU" b="1" spc="2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СОСТАВЛЕНИЕМ</a:t>
            </a:r>
          </a:p>
          <a:p>
            <a:pPr algn="ctr"/>
            <a:r>
              <a:rPr lang="ru-RU" b="1" spc="2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ПРОЕКТА БЮДЖЕТА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2107" y="6380557"/>
            <a:ext cx="6480810" cy="52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" marR="413385" indent="254000" algn="just">
              <a:lnSpc>
                <a:spcPct val="105000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Составление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исключительная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прерогатива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1400" spc="-33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2107" y="7010202"/>
            <a:ext cx="626618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Непосредственное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составление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осуществляют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финансовое управление городского округа.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 городского округа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утверждается решением Совета депутатов городского округа Семеновский Нижегородской области сроком на три года - очередной финансовый год и плановый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98137"/>
            <a:ext cx="6715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>
              <a:spcBef>
                <a:spcPts val="510"/>
              </a:spcBef>
              <a:spcAft>
                <a:spcPts val="0"/>
              </a:spcAft>
            </a:pP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</a:t>
            </a:r>
            <a:r>
              <a:rPr lang="ru-RU" sz="1400" b="1" spc="5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направления</a:t>
            </a:r>
            <a:r>
              <a:rPr lang="ru-RU" sz="1400" b="1" spc="6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бюджетной</a:t>
            </a:r>
            <a:r>
              <a:rPr lang="ru-RU" sz="1400" b="1" spc="5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ru-RU" sz="1400" b="1" spc="5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налоговой</a:t>
            </a:r>
            <a:r>
              <a:rPr lang="ru-RU" sz="1400" b="1" spc="6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политики</a:t>
            </a:r>
            <a:r>
              <a:rPr lang="ru-RU" sz="1400" b="1" spc="5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городском округе Семеновский</a:t>
            </a:r>
            <a:r>
              <a:rPr lang="ru-RU" sz="1400" b="1" spc="-2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</a:t>
            </a:r>
            <a:r>
              <a:rPr lang="ru-RU" sz="1400" b="1" spc="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  <a:r>
              <a:rPr lang="ru-RU" sz="1400" b="1" spc="-3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ru-RU" sz="1400" b="1" spc="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400" b="1" spc="1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плановый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</a:t>
            </a:r>
            <a:r>
              <a:rPr lang="ru-RU" sz="1400" b="1" spc="-1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 и</a:t>
            </a:r>
            <a:r>
              <a:rPr lang="ru-RU" sz="1400" b="1" spc="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 годов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528332" cy="517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C49B5-BD8D-1B26-4AE6-A35111D10621}"/>
              </a:ext>
            </a:extLst>
          </p:cNvPr>
          <p:cNvSpPr txBox="1"/>
          <p:nvPr/>
        </p:nvSpPr>
        <p:spPr>
          <a:xfrm>
            <a:off x="209373" y="2667000"/>
            <a:ext cx="66486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0120" marR="288290" lvl="0" indent="0" algn="just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 социально-экономического развития городского округа Семеновский на</a:t>
            </a: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среднесрочный период (на 2025 год и на</a:t>
            </a: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плановый период 2026 и 2027</a:t>
            </a: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годов)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0250A-5D9D-5E6C-0779-7C2E983D1B56}"/>
              </a:ext>
            </a:extLst>
          </p:cNvPr>
          <p:cNvSpPr txBox="1"/>
          <p:nvPr/>
        </p:nvSpPr>
        <p:spPr>
          <a:xfrm>
            <a:off x="228600" y="3581400"/>
            <a:ext cx="6477000" cy="95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Указы Президента Российской Федерации от 7 мая 2012 г.,</a:t>
            </a:r>
          </a:p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7 мая 2024 г. №309 "О национальных целях развития</a:t>
            </a:r>
          </a:p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Российской Федерации на период до 2030 года и на</a:t>
            </a:r>
          </a:p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перспективу до 2036 года"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27990" y="130150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C0188-1B7D-236E-FF95-74005A56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204F36-542E-F1FE-7E9A-776015223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56276"/>
              </p:ext>
            </p:extLst>
          </p:nvPr>
        </p:nvGraphicFramePr>
        <p:xfrm>
          <a:off x="76200" y="900623"/>
          <a:ext cx="6606211" cy="8177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2091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39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20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2234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 культуры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63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"Дом культуры"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37 351,9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29 881,5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7 470,4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951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ПИР "Новое здание фондохранилища на территории Историко-художественного музея"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88610"/>
                  </a:ext>
                </a:extLst>
              </a:tr>
              <a:tr h="687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ПИР "Капитальный ремонт Историко-художественного музея"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481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52 351,9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29 881,5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22 470,4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76747"/>
                  </a:ext>
                </a:extLst>
              </a:tr>
              <a:tr h="4162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850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ПИР «Очистные сооружения д. Беласовка"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65177"/>
                  </a:ext>
                </a:extLst>
              </a:tr>
              <a:tr h="42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37539"/>
                  </a:ext>
                </a:extLst>
              </a:tr>
              <a:tr h="3825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006227"/>
                  </a:ext>
                </a:extLst>
              </a:tr>
              <a:tr h="1058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"Строительство детского дошкольного образовательного учреждения в г. Семенов, Нижегородской области"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150 773,0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143 309,0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5 971,2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1 492,8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81549"/>
                  </a:ext>
                </a:extLst>
              </a:tr>
              <a:tr h="550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"Многофункциональный центр"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116 537,0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110 767,8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4 615,3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1 153,9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259119"/>
                  </a:ext>
                </a:extLst>
              </a:tr>
              <a:tr h="7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"Строительство водопровода Нижегородская область, го-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родской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округ Семеновский, город Семенов"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8 504,7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8 083,7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336,8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5370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B4E87-E097-E820-EA01-C36CA803E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50234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95909" y="38100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C0188-1B7D-236E-FF95-74005A56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204F36-542E-F1FE-7E9A-776015223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18776"/>
              </p:ext>
            </p:extLst>
          </p:nvPr>
        </p:nvGraphicFramePr>
        <p:xfrm>
          <a:off x="152400" y="762001"/>
          <a:ext cx="6606209" cy="3376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153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30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5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527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933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"Установка (создание) точки доступа. Нижегородская об-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ласть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городской округ Се-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меновский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город Семенов, улица 1 Мая."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479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275 944,9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262 284,1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10 928,5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2 732,3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636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355 391,3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262 284,1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40 810,0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52 297,2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B4E87-E097-E820-EA01-C36CA803E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61</a:t>
            </a:fld>
            <a:endParaRPr lang="ru-RU" spc="-1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D651601-0C8F-C931-8994-558FB1D62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12633"/>
              </p:ext>
            </p:extLst>
          </p:nvPr>
        </p:nvGraphicFramePr>
        <p:xfrm>
          <a:off x="152400" y="3962400"/>
          <a:ext cx="6606209" cy="5073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19124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1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0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2387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и канализация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73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"Система водоснабжения из подземных источников г. Семенов"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149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"Наша инфраструктура" "Наружные сети водоотведения по адресу: Нижегородская область, г. Семенов, ул. Островского, д. 2,3,5,6,7,9,10,16,18,19,20,22,24А,26,34,36,40,42, ул. Чернышевского, 39"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3 080,0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3 080,0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149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по адресу: Нижегородская область, г. Семенов, ул. Морозова, ул. Красина, ул. Трудовая, ул. Гражданская, ул. Октябрьская, ул. Песочная"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</a:tbl>
          </a:graphicData>
        </a:graphic>
      </p:graphicFrame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61AD08F1-396B-9A72-C4FF-82748D0FDC49}"/>
              </a:ext>
            </a:extLst>
          </p:cNvPr>
          <p:cNvSpPr txBox="1">
            <a:spLocks/>
          </p:cNvSpPr>
          <p:nvPr/>
        </p:nvSpPr>
        <p:spPr>
          <a:xfrm>
            <a:off x="6440115" y="8783235"/>
            <a:ext cx="28702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">
              <a:spcBef>
                <a:spcPts val="165"/>
              </a:spcBef>
            </a:pPr>
            <a:fld id="{81D60167-4931-47E6-BA6A-407CBD079E47}" type="slidenum">
              <a:rPr lang="ru-RU" spc="-100" smtClean="0"/>
              <a:pPr marL="53340">
                <a:spcBef>
                  <a:spcPts val="165"/>
                </a:spcBef>
              </a:pPr>
              <a:t>61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476504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C9873D-A7D9-E606-B966-16C7124BC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97446E-0E73-47DA-E749-338A46A9284A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02B694-087A-BA8E-7B59-943E9D136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F136D16-A159-D571-87D0-3F38260C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00293"/>
              </p:ext>
            </p:extLst>
          </p:nvPr>
        </p:nvGraphicFramePr>
        <p:xfrm>
          <a:off x="138595" y="927750"/>
          <a:ext cx="6606209" cy="7987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2182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49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29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4917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2282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от жилых домов по адресу: Нижегородская обл., г. Семенов, д. Деяново, д. 6, 6А,8,11,14,15,18,20,21,23,23А,26,27,28,28А,32,36,37,40,42,52,55,56,61,62,62/1,64,65,66,67,72,73,77,83,85,94,24,34А,93,75"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5 400,0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5 400,0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2742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"Строительство сети водоотведения по адресу: Нижегородская обл., г. Семенов на ул. Достоевского, ул. Белинского, ул. Юбилейная, ул. Лесная, ул. Завьялова, ул.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О.Кошевого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ул. Молодежная, ул. Фурманова, ул. Матросова, ул. Сосновая, ул. Зеленая, ул. Осипова"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14 500,0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14 500,0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88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Прочие работы, услуги по объектам коммунального хозяйства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88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31 641,1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31 641,1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273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F905AF-7D53-99D7-2F85-AEE4E9C8DB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7945668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1D156-D6DE-2E95-A2F1-48FD4A08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6148E9-7DE9-3E39-9321-FDA758F9C50D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DA05B6-BDBC-43FA-68C1-1FB392284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39A825A-1E75-D7AD-8A14-BC2193B4F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36727"/>
              </p:ext>
            </p:extLst>
          </p:nvPr>
        </p:nvGraphicFramePr>
        <p:xfrm>
          <a:off x="138595" y="927751"/>
          <a:ext cx="6606209" cy="8064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7277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317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308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407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Объекты культуры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5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"Дом культуры"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53 747,9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42 998,3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10 749,6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66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"Общественно-культурный центр"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61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54 947,9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42 998,3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11 949,6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3400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Прочие объекты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2184"/>
                  </a:ext>
                </a:extLst>
              </a:tr>
              <a:tr h="48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 "Очистные сооружения д. Беласовка"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59454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91258"/>
                  </a:ext>
                </a:extLst>
              </a:tr>
              <a:tr h="575330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310"/>
                  </a:ext>
                </a:extLst>
              </a:tr>
              <a:tr h="104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"Строительство детского дошкольного образовательного учреждения в г. Семенов, Нижегородской области"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150 773,0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104 762,5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36 808,4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9 202,1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71568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"Многофункциональный центр"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116 537,1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80 974,1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28 450,4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7 112,6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73631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267 310,1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185 736,6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65 258,8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16 314,7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678054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354 379,1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185 736,6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108 257,1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60 385,4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8916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5B6D8C-E917-C0A1-7F23-04DD32A2EF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63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2203696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872FB-3298-6EF4-BE29-EC24AE543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87DC38-B8ED-F540-598D-5C79BF8AA3E9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55EE4BE-A47C-D616-A384-C86E442B1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35ED218-8718-83BE-34E6-0C2CB2871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95652"/>
              </p:ext>
            </p:extLst>
          </p:nvPr>
        </p:nvGraphicFramePr>
        <p:xfrm>
          <a:off x="138595" y="927751"/>
          <a:ext cx="6606209" cy="8061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582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96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27482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Водоснабжение и канализация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538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"Система водоснабжения из подземных источников г. Семенов"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2 496,0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2 496,0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581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по адресу: Нижегородская область, г. Семенов, ул. Морозова, ул. Красина, ул. Трудовая, ул. Гражданская, ул. Октябрьская, ул. Песочная"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Прочие работы, услуги по объектам коммунального хозяйства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8 112,6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8 112,6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474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15 869,7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15 869,7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69244"/>
                  </a:ext>
                </a:extLst>
              </a:tr>
              <a:tr h="3267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Объекты образования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2184"/>
                  </a:ext>
                </a:extLst>
              </a:tr>
              <a:tr h="463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Строительство объекта "Пристрой к МБОУ "Школа № 3"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59454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п.ст.Тарасиха (на 144 места)"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91258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д.Овсянка (на 108 мест)"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14654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Прочие работы, услуги по объектам образования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56842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5290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50EAC8-70F0-C6A0-8BD2-61B43F5D3A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2259657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80C03-D3B8-40A8-C219-F4A83AFD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A20610-9831-59B9-A5C0-498535AF9D9B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8C10E6-825D-2B74-9F9F-50A036C1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86053B2-134A-148E-3D3C-29E445241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47449"/>
              </p:ext>
            </p:extLst>
          </p:nvPr>
        </p:nvGraphicFramePr>
        <p:xfrm>
          <a:off x="76200" y="914401"/>
          <a:ext cx="6606209" cy="8042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295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8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73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01207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Объекты культуры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60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"Общественно-культурный центр"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81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"Новое здание фондохранилища на территории Историко-художественного музея"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42 408,8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42 408,8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35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43 608,8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43 608,8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3005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Объекты образования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2184"/>
                  </a:ext>
                </a:extLst>
              </a:tr>
              <a:tr h="42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Строительство объекта "Пристрой к МБОУ "Школа № 3"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59454"/>
                  </a:ext>
                </a:extLst>
              </a:tr>
              <a:tr h="60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п.ст.Тарасиха (на 144 места)"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91258"/>
                  </a:ext>
                </a:extLst>
              </a:tr>
              <a:tr h="60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д.Овсянка (на 108 мест)"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14654"/>
                  </a:ext>
                </a:extLst>
              </a:tr>
              <a:tr h="54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Прочие работы, услуги по объектам образования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56842"/>
                  </a:ext>
                </a:extLst>
              </a:tr>
              <a:tr h="435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52902"/>
                  </a:ext>
                </a:extLst>
              </a:tr>
              <a:tr h="54323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Прочие объекты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67622"/>
                  </a:ext>
                </a:extLst>
              </a:tr>
              <a:tr h="54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Строительство "Очистные сооружения д. Беласовка"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38431"/>
                  </a:ext>
                </a:extLst>
              </a:tr>
              <a:tr h="521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36291"/>
                  </a:ext>
                </a:extLst>
              </a:tr>
              <a:tr h="521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64 276,1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64 276,1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81418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9560E1-D4A0-7282-0DE1-4A2EE919C1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65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554869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17224" y="90613"/>
            <a:ext cx="655320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Управление муниципальными финансами                    городского округа Семеновский"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77553" y="967562"/>
            <a:ext cx="3429000" cy="19646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сбалансированности и устойчивости бюджета городского округа Семеновский Нижегородской области, повышение эффективности и качества управления муниципальными финансами городского округа Семеновский Нижегородской области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3824" y="851037"/>
            <a:ext cx="3429000" cy="25058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spc="-3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рограмма Утверждена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27.11.2017 №3033 "Об утверждении муниципальной</a:t>
            </a:r>
            <a:r>
              <a:rPr lang="ru-RU" sz="1400" spc="5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"Управление муниципальными финансами городского округа Семеновский"</a:t>
            </a:r>
            <a:b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Муниципальный</a:t>
            </a:r>
            <a:r>
              <a:rPr lang="ru-RU" sz="160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заказчик-координатор</a:t>
            </a:r>
            <a:r>
              <a:rPr lang="ru-RU" sz="160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br>
              <a:rPr lang="ru-RU" sz="1400" b="1" spc="5" dirty="0">
                <a:solidFill>
                  <a:srgbClr val="FF9A7B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Финансовое управление администрации городского округа Семеновский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563469" y="3518605"/>
            <a:ext cx="3016885" cy="737252"/>
            <a:chOff x="5486" y="2140"/>
            <a:chExt cx="4751" cy="1137"/>
          </a:xfrm>
          <a:solidFill>
            <a:schemeClr val="tx2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140"/>
              <a:ext cx="864" cy="111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297083"/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140"/>
              <a:ext cx="864" cy="1099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297083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05" y="2140"/>
              <a:ext cx="864" cy="1118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297083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297083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599176" y="3195097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9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7169" y="3178345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32,5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59865" y="3178345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32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58708" y="419420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09636" y="419420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3274" y="421685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863962"/>
              </p:ext>
            </p:extLst>
          </p:nvPr>
        </p:nvGraphicFramePr>
        <p:xfrm>
          <a:off x="51669" y="4519025"/>
          <a:ext cx="6754662" cy="25492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24931">
                  <a:extLst>
                    <a:ext uri="{9D8B030D-6E8A-4147-A177-3AD203B41FA5}">
                      <a16:colId xmlns:a16="http://schemas.microsoft.com/office/drawing/2014/main" val="377480846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89986029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36792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541253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00703708"/>
                    </a:ext>
                  </a:extLst>
                </a:gridCol>
                <a:gridCol w="554028">
                  <a:extLst>
                    <a:ext uri="{9D8B030D-6E8A-4147-A177-3AD203B41FA5}">
                      <a16:colId xmlns:a16="http://schemas.microsoft.com/office/drawing/2014/main" val="322115713"/>
                    </a:ext>
                  </a:extLst>
                </a:gridCol>
                <a:gridCol w="537303">
                  <a:extLst>
                    <a:ext uri="{9D8B030D-6E8A-4147-A177-3AD203B41FA5}">
                      <a16:colId xmlns:a16="http://schemas.microsoft.com/office/drawing/2014/main" val="260076594"/>
                    </a:ext>
                  </a:extLst>
                </a:gridCol>
              </a:tblGrid>
              <a:tr h="521293"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36525" indent="3175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097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</a:endParaRPr>
                    </a:p>
                    <a:p>
                      <a:pPr marL="17145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8418652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Управление муниципальными финансами городского округа Семеновский, в т. числе;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23,1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24,6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29,5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119,6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32,5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32,5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4588827"/>
                  </a:ext>
                </a:extLst>
              </a:tr>
              <a:tr h="637136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и совершенствование бюджетного процесса городского округа Семеновский Нижегородской области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115,2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7,2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7,2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410264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Повышение эффективности бюджетных расходов городского округа Семеновский НО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0,1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0,1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0,</a:t>
                      </a: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0,</a:t>
                      </a: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0,</a:t>
                      </a: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154009"/>
                  </a:ext>
                </a:extLst>
              </a:tr>
              <a:tr h="417409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реализации муниципальной 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19,2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20,7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25,1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121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25,1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25,1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578068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434069"/>
              </p:ext>
            </p:extLst>
          </p:nvPr>
        </p:nvGraphicFramePr>
        <p:xfrm>
          <a:off x="31791" y="7117906"/>
          <a:ext cx="6794418" cy="195396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794418">
                  <a:extLst>
                    <a:ext uri="{9D8B030D-6E8A-4147-A177-3AD203B41FA5}">
                      <a16:colId xmlns:a16="http://schemas.microsoft.com/office/drawing/2014/main" val="156122950"/>
                    </a:ext>
                  </a:extLst>
                </a:gridCol>
              </a:tblGrid>
              <a:tr h="44141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Непосредственные результаты реализации муниципальной программы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2543"/>
                  </a:ext>
                </a:extLst>
              </a:tr>
              <a:tr h="46208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Доходы бюджета городского округа Семеновский на душу населения, на конечную дату реализации муниципальной программы, должны составлять не менее 37,0 тыс. руб.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41791"/>
                  </a:ext>
                </a:extLst>
              </a:tr>
              <a:tr h="64961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Доля расходов бюджета городского округа Семеновский, формируемые в рамках муниципальных программ, в общем объеме бюджета городского округа  к 202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 г. будет соответствовать показателю - 90%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32405"/>
                  </a:ext>
                </a:extLst>
              </a:tr>
              <a:tr h="192534">
                <a:tc>
                  <a:txBody>
                    <a:bodyPr/>
                    <a:lstStyle/>
                    <a:p>
                      <a:pPr marL="8382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Удельный вес муниципального долга составит к 202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г. менее 4%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9311386"/>
                  </a:ext>
                </a:extLst>
              </a:tr>
              <a:tr h="192534">
                <a:tc>
                  <a:txBody>
                    <a:bodyPr/>
                    <a:lstStyle/>
                    <a:p>
                      <a:pPr marL="8382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Разработан бюджетный прогноз на долгосрочный период - 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5423155"/>
                  </a:ext>
                </a:extLst>
              </a:tr>
            </a:tbl>
          </a:graphicData>
        </a:graphic>
      </p:graphicFrame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9" y="2504197"/>
            <a:ext cx="3189715" cy="17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2000" spc="13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2000" spc="13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z="2000" spc="-42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en-US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2000" b="1" spc="-7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29,5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60244A-3C9A-C2EF-10B2-9DBB53D31C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66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743746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71702" y="-13722"/>
            <a:ext cx="7131052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"Управление муниципальным имуществом и земельными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ресурсами городского округа Семеновский Нижегородской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 на 2021-2026 годы 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5176" y="1115358"/>
            <a:ext cx="3429000" cy="12977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эффективности управления муниципальным имуществом и земельными ресурсами городского округа Семеновский Нижегородской области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3850" y="1142272"/>
            <a:ext cx="3571680" cy="197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17.12.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 № 2784 "Об утверждении муниципальной</a:t>
            </a:r>
            <a:r>
              <a:rPr lang="ru-RU" sz="14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Управление муниципальным имуществом и земельными ресурсами городского округа Семеновский Нижегородской области на 2021-2026 годы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"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494120" y="3581363"/>
            <a:ext cx="3016885" cy="750869"/>
            <a:chOff x="5486" y="2119"/>
            <a:chExt cx="4751" cy="1158"/>
          </a:xfrm>
          <a:solidFill>
            <a:schemeClr val="tx2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237"/>
              <a:ext cx="864" cy="1021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131"/>
              <a:ext cx="864" cy="1108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36" y="2119"/>
              <a:ext cx="864" cy="1097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297083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581400" y="3276600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48,4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54423" y="3209738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50,7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5000" y="3200400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50,7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4121" y="436356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6889" y="435687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8905" y="436356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6" y="3241353"/>
            <a:ext cx="3189715" cy="177577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b="1" spc="-42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48,4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59177"/>
              </p:ext>
            </p:extLst>
          </p:nvPr>
        </p:nvGraphicFramePr>
        <p:xfrm>
          <a:off x="76200" y="4896845"/>
          <a:ext cx="6646746" cy="22147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62355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4391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37155">
                <a:tc>
                  <a:txBody>
                    <a:bodyPr/>
                    <a:lstStyle/>
                    <a:p>
                      <a:pPr marL="1091565" indent="-697230" algn="ctr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92519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Процент исполнения плана по сбору неналоговых доходов от управления и распоряжения муниципальным имуществом и земельными ресурсами: ежегодно на период действия программы (</a:t>
                      </a:r>
                      <a:r>
                        <a:rPr lang="en-US" sz="1300" dirty="0">
                          <a:effectLst/>
                        </a:rPr>
                        <a:t>%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592519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отремонтированных объектов муниципального имущества от  общего количества  муниципального имущества, включенного в казну (</a:t>
                      </a:r>
                      <a:r>
                        <a:rPr lang="en-US" sz="1300" dirty="0">
                          <a:effectLst/>
                        </a:rPr>
                        <a:t>%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592519">
                <a:tc>
                  <a:txBody>
                    <a:bodyPr/>
                    <a:lstStyle/>
                    <a:p>
                      <a:pPr marL="113665" marR="85725" indent="-30480" algn="just">
                        <a:lnSpc>
                          <a:spcPct val="101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300" dirty="0">
                          <a:effectLst/>
                        </a:rPr>
                        <a:t>Обеспечение бесперебойного исполнения Программы(%)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AE880-F8F4-ACFD-FD86-850F3D38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478782"/>
              </p:ext>
            </p:extLst>
          </p:nvPr>
        </p:nvGraphicFramePr>
        <p:xfrm>
          <a:off x="76201" y="7037535"/>
          <a:ext cx="6641230" cy="20104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4123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333590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436577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Величина прямых финансовых поступлений в бюджет городского округа Семеновский неналоговых доходов, администрируемых КУМИ: за период реализации программы , 33,0млн.руб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727628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dk1"/>
                          </a:solidFill>
                          <a:effectLst/>
                        </a:rPr>
                        <a:t>Количество объектов муниципального имущества, включенных в Перечень муниципального имущества, предназначенного для предоставления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          </a:r>
                      <a:r>
                        <a:rPr lang="ru-RU" sz="1300" spc="-5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300" spc="-5" dirty="0" err="1">
                          <a:solidFill>
                            <a:schemeClr val="tx1"/>
                          </a:solidFill>
                          <a:effectLst/>
                        </a:rPr>
                        <a:t>шт</a:t>
                      </a:r>
                      <a:r>
                        <a:rPr lang="ru-RU" sz="1300" spc="-5" dirty="0">
                          <a:solidFill>
                            <a:schemeClr val="tx1"/>
                          </a:solidFill>
                          <a:effectLst/>
                        </a:rPr>
                        <a:t>) 14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407205">
                <a:tc>
                  <a:txBody>
                    <a:bodyPr/>
                    <a:lstStyle/>
                    <a:p>
                      <a:pPr marL="46355" marR="40005" algn="l">
                        <a:lnSpc>
                          <a:spcPct val="101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913765" algn="l"/>
                          <a:tab pos="1486535" algn="l"/>
                        </a:tabLst>
                      </a:pPr>
                      <a:r>
                        <a:rPr lang="ru-RU" sz="1300" dirty="0">
                          <a:effectLst/>
                        </a:rPr>
                        <a:t>Обеспечение выполнения целей и задач Программы (%) 100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878AD87-C15B-1E76-BD8E-9C6FDB1290B8}"/>
              </a:ext>
            </a:extLst>
          </p:cNvPr>
          <p:cNvSpPr txBox="1"/>
          <p:nvPr/>
        </p:nvSpPr>
        <p:spPr>
          <a:xfrm>
            <a:off x="-29913" y="2365090"/>
            <a:ext cx="3564834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9A7B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 по управлению муниципальным имуществом администрации городского округа Семеновский Нижегородской области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508C2C-CF38-568A-3A50-8B0AB93B9B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80002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066800" y="-12700"/>
            <a:ext cx="8991600" cy="108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Развитие гражданской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обороны и защиты населения и территорий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от чрезвычайных ситуаций, обеспечение пожарной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безопасности в городском округе Семеновский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на 2022-2026 годы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endParaRPr lang="ru-RU" sz="1550" dirty="0">
              <a:solidFill>
                <a:srgbClr val="002060"/>
              </a:solidFill>
              <a:effectLst/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endParaRPr lang="ru-RU" sz="1550" dirty="0">
              <a:solidFill>
                <a:srgbClr val="002060"/>
              </a:solidFill>
              <a:effectLst/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endParaRPr lang="ru-RU" sz="155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2044" y="1191101"/>
            <a:ext cx="3429000" cy="2298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прав граждан городского округа Семеновский на обеспечение безопасных условий жизнедеятельности, создание необходимых предпосылок для укрепления пожарной безопасности в населенных пунктах городского округа Семеновский, уменьшение гибели и травматизма, а также размера материальных потерь от пожаров и чрезвычайных ситуаций</a:t>
            </a:r>
            <a:endParaRPr lang="ru-RU" sz="13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320" y="1219200"/>
            <a:ext cx="357168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11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.01.2022 № 10 "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Развитие гражданской обороны и защиты населения и территорий от чрезвычайных ситуаций, обеспечение пожарной безопасности в городском округе Семеновский на 2022-2026 годы»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lang="ru-RU" sz="1600" b="1" spc="5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lang="ru-RU" sz="1600" b="1" spc="5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400" b="1" spc="5" dirty="0">
                <a:solidFill>
                  <a:srgbClr val="FF9A7B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Администрация городского округа Семеновский Нижегородской области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581400" y="4191000"/>
            <a:ext cx="3016885" cy="691621"/>
            <a:chOff x="5486" y="2140"/>
            <a:chExt cx="4751" cy="1137"/>
          </a:xfrm>
          <a:solidFill>
            <a:schemeClr val="tx2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140"/>
              <a:ext cx="864" cy="111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161"/>
              <a:ext cx="864" cy="1078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36" y="2140"/>
              <a:ext cx="864" cy="1076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297083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581400" y="3886200"/>
            <a:ext cx="75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47,1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24400" y="3886200"/>
            <a:ext cx="759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45,4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67400" y="3886200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45,4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05200" y="48006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24400" y="48006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48006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0" y="3100926"/>
            <a:ext cx="3344346" cy="177577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2000" b="1" spc="13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2000" b="1" spc="13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z="2000" b="1" spc="-42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400" b="1" spc="-5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2400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400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400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47,1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74274"/>
              </p:ext>
            </p:extLst>
          </p:nvPr>
        </p:nvGraphicFramePr>
        <p:xfrm>
          <a:off x="152400" y="5181600"/>
          <a:ext cx="6604000" cy="192655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7810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355183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78266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Средняя обеспеченность муниципальной и добровольной пожарной охраны исправной пожарной техникой и необходимым пожарным имуществом от штатной нормы </a:t>
                      </a:r>
                      <a:r>
                        <a:rPr lang="en-US" sz="1300" dirty="0">
                          <a:effectLst/>
                        </a:rPr>
                        <a:t>,%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ru-RU" sz="1300" dirty="0">
                          <a:effectLst/>
                        </a:rPr>
                        <a:t>6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393434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</a:endParaRPr>
                    </a:p>
                    <a:p>
                      <a:pPr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Сокращение количества пожаров</a:t>
                      </a:r>
                      <a:r>
                        <a:rPr lang="en-US" sz="1300" dirty="0">
                          <a:effectLst/>
                        </a:rPr>
                        <a:t>,%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583390">
                <a:tc>
                  <a:txBody>
                    <a:bodyPr/>
                    <a:lstStyle/>
                    <a:p>
                      <a:pPr marL="113665" marR="85725" indent="-30480" algn="just">
                        <a:lnSpc>
                          <a:spcPct val="101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300" dirty="0">
                          <a:effectLst/>
                        </a:rPr>
                        <a:t>Доля руководящего состава и должностных лиц, прошедших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обучение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вопросам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гражданской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обороны,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защите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от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чрезвычайных</a:t>
                      </a:r>
                      <a:r>
                        <a:rPr lang="ru-RU" sz="1300" spc="-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ситуаций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и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пожарной</a:t>
                      </a:r>
                      <a:r>
                        <a:rPr lang="ru-RU" sz="1300" spc="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безопасности</a:t>
                      </a:r>
                      <a:r>
                        <a:rPr lang="en-US" sz="1300" dirty="0">
                          <a:effectLst/>
                        </a:rPr>
                        <a:t>,%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AE880-F8F4-ACFD-FD86-850F3D38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76451"/>
              </p:ext>
            </p:extLst>
          </p:nvPr>
        </p:nvGraphicFramePr>
        <p:xfrm>
          <a:off x="115262" y="7161884"/>
          <a:ext cx="6636540" cy="18519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3654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410089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360553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Среднее </a:t>
                      </a:r>
                      <a:r>
                        <a:rPr lang="ru-RU" sz="1300" spc="-10" dirty="0">
                          <a:effectLst/>
                        </a:rPr>
                        <a:t>время</a:t>
                      </a:r>
                      <a:r>
                        <a:rPr lang="ru-RU" sz="1300" spc="-30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(нормативное)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прибытия </a:t>
                      </a:r>
                      <a:r>
                        <a:rPr lang="ru-RU" sz="1300" spc="-5" dirty="0">
                          <a:effectLst/>
                        </a:rPr>
                        <a:t>первых</a:t>
                      </a:r>
                      <a:r>
                        <a:rPr lang="ru-RU" sz="1300" spc="-305" dirty="0">
                          <a:effectLst/>
                        </a:rPr>
                        <a:t>     </a:t>
                      </a:r>
                      <a:r>
                        <a:rPr lang="ru-RU" sz="1300" dirty="0">
                          <a:effectLst/>
                        </a:rPr>
                        <a:t>пожарных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подразделений</a:t>
                      </a:r>
                      <a:r>
                        <a:rPr lang="en-US" sz="1300" dirty="0">
                          <a:effectLst/>
                        </a:rPr>
                        <a:t>, 10 </a:t>
                      </a:r>
                      <a:r>
                        <a:rPr lang="ru-RU" sz="1300" dirty="0">
                          <a:effectLst/>
                        </a:rPr>
                        <a:t>мин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526107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solidFill>
                            <a:schemeClr val="tx1"/>
                          </a:solidFill>
                          <a:effectLst/>
                        </a:rPr>
                        <a:t>Снижение числа пострадавших в чрезвычайных ситуациях и происшествиях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555218">
                <a:tc>
                  <a:txBody>
                    <a:bodyPr/>
                    <a:lstStyle/>
                    <a:p>
                      <a:pPr marL="46355" marR="40005" algn="l">
                        <a:lnSpc>
                          <a:spcPct val="101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913765" algn="l"/>
                          <a:tab pos="1486535" algn="l"/>
                        </a:tabLst>
                      </a:pPr>
                      <a:r>
                        <a:rPr lang="ru-RU" sz="1300" dirty="0">
                          <a:effectLst/>
                        </a:rPr>
                        <a:t>Время, необходимое </a:t>
                      </a:r>
                      <a:r>
                        <a:rPr lang="ru-RU" sz="1300" spc="-30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для </a:t>
                      </a:r>
                      <a:r>
                        <a:rPr lang="ru-RU" sz="1300" spc="-5" dirty="0">
                          <a:effectLst/>
                        </a:rPr>
                        <a:t>принятия </a:t>
                      </a:r>
                      <a:r>
                        <a:rPr lang="ru-RU" sz="1300" spc="-3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решений </a:t>
                      </a:r>
                      <a:r>
                        <a:rPr lang="ru-RU" sz="1300" spc="-20" dirty="0">
                          <a:effectLst/>
                        </a:rPr>
                        <a:t>и </a:t>
                      </a:r>
                      <a:r>
                        <a:rPr lang="ru-RU" sz="1300" dirty="0">
                          <a:effectLst/>
                        </a:rPr>
                        <a:t>проведения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превентивных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spc="-5" dirty="0">
                          <a:effectLst/>
                        </a:rPr>
                        <a:t>мероприятий                                                                                                            </a:t>
                      </a:r>
                      <a:r>
                        <a:rPr lang="ru-RU" sz="1300" dirty="0">
                          <a:effectLst/>
                        </a:rPr>
                        <a:t>1 час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D65213-E4C3-1C5D-1C52-F973A8DAAB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48525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69252" y="53151"/>
            <a:ext cx="7131052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Развитие предпринимательства и туризма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территории городского округа Семеновский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 области на 2025 – 2030 годы 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0389" y="1286350"/>
            <a:ext cx="3556664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Создание и обеспечение благоприятных условий для развития и повышения конкурентоспособности малого и среднего предпринимательства на территории городского округа Семеновский Нижегородской области, повышение туристической привлекательности городского округа Семеновский, сохранение и поддержка народных художественных промыслов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5815" y="1227250"/>
            <a:ext cx="3571680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Утверждена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.11.2024 № 3194 "Об утверждении муниципальной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Развитие предпринимательства и туризма на территории городского округа Семеновский Нижегородской области на 2025 – 2030 годы "</a:t>
            </a: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</a:t>
            </a:r>
            <a:r>
              <a:rPr lang="ru-RU" sz="1400" b="1" spc="5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заказчик-координатор</a:t>
            </a:r>
            <a:r>
              <a:rPr lang="ru-RU" sz="1400" b="1" spc="5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1400" b="1" spc="5" dirty="0">
                <a:solidFill>
                  <a:srgbClr val="4F227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 Нижегородской области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483817" y="3988612"/>
            <a:ext cx="3016885" cy="770322"/>
            <a:chOff x="5486" y="2089"/>
            <a:chExt cx="4751" cy="1188"/>
          </a:xfr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</a:gsLst>
            <a:lin ang="5400000" scaled="1"/>
          </a:gra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140"/>
              <a:ext cx="864" cy="111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089"/>
              <a:ext cx="864" cy="1150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36" y="2089"/>
              <a:ext cx="864" cy="1127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A50021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607232" y="3696653"/>
            <a:ext cx="61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6,0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24548" y="3656466"/>
            <a:ext cx="61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8,0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56021" y="3639668"/>
            <a:ext cx="61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8,0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83818" y="469203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94456" y="469504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6131" y="469428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200" y="3352800"/>
            <a:ext cx="5164621" cy="130164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spc="-42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000" b="1" spc="-7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800" b="1" i="0" u="none" strike="noStrike" kern="1200" cap="none" spc="-5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3600" b="1" noProof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6,0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17752"/>
              </p:ext>
            </p:extLst>
          </p:nvPr>
        </p:nvGraphicFramePr>
        <p:xfrm>
          <a:off x="138738" y="5048377"/>
          <a:ext cx="6604000" cy="37627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652462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951538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38023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рограммы: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373008">
                <a:tc>
                  <a:txBody>
                    <a:bodyPr/>
                    <a:lstStyle/>
                    <a:p>
                      <a:pPr marR="62865" algn="l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Объем отгруженных товаров (работ, услуг) субъектов малого и среднего   </a:t>
                      </a:r>
                    </a:p>
                    <a:p>
                      <a:pPr marR="62865" algn="l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предпринимательства (</a:t>
                      </a:r>
                      <a:r>
                        <a:rPr lang="ru-RU" sz="1200" dirty="0" err="1">
                          <a:effectLst/>
                        </a:rPr>
                        <a:t>тыс.руб</a:t>
                      </a:r>
                      <a:r>
                        <a:rPr lang="ru-RU" sz="120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Количество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субъектов малого и среднего предпринимательства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ед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1060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279717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Среднесписочная численность работников МСП</a:t>
                      </a:r>
                      <a:r>
                        <a:rPr lang="ru-RU" sz="1200" baseline="0" dirty="0">
                          <a:effectLst/>
                        </a:rPr>
                        <a:t> (</a:t>
                      </a:r>
                      <a:r>
                        <a:rPr lang="ru-RU" sz="1200" dirty="0">
                          <a:effectLst/>
                        </a:rPr>
                        <a:t>чел)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  <a:tr h="590238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Сохранение количества субъектов малого и среднего предпринимательства, осуществляющих на территории городского округа Семеновский регулярные перевозки пассажиров и багажа автомобильным транспортом по нерегулируемым тарифам на муниципальных маршрутах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ед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1962355"/>
                  </a:ext>
                </a:extLst>
              </a:tr>
              <a:tr h="417879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Общее</a:t>
                      </a:r>
                      <a:r>
                        <a:rPr lang="ru-RU" sz="1200" baseline="0" dirty="0">
                          <a:effectLst/>
                        </a:rPr>
                        <a:t> количество туристов, посетивших городской округ Семеновский (</a:t>
                      </a:r>
                      <a:r>
                        <a:rPr lang="ru-RU" sz="1200" baseline="0" dirty="0" err="1">
                          <a:effectLst/>
                        </a:rPr>
                        <a:t>тыс.чел</a:t>
                      </a:r>
                      <a:r>
                        <a:rPr lang="ru-RU" sz="1200" baseline="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79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Доля лиц, размещенных в КРС, в общем годовом объеме туристско-экскурсионного потока (%)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21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Оборот розничной торговли (%)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21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Количество объектов розничной торговли и общественного питания (ед.)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387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21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Регистрация новых </a:t>
                      </a:r>
                      <a:r>
                        <a:rPr lang="ru-RU" sz="1200" dirty="0" err="1">
                          <a:effectLst/>
                        </a:rPr>
                        <a:t>аввортиментных</a:t>
                      </a:r>
                      <a:r>
                        <a:rPr lang="ru-RU" sz="1200" dirty="0">
                          <a:effectLst/>
                        </a:rPr>
                        <a:t> единиц изделий НХП (</a:t>
                      </a:r>
                      <a:r>
                        <a:rPr lang="ru-RU" sz="1200" dirty="0" err="1">
                          <a:effectLst/>
                        </a:rPr>
                        <a:t>едю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B7EA1A-A897-2CB5-FEA6-FB7A9975D2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55506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279">
              <a:schemeClr val="bg1"/>
            </a:gs>
            <a:gs pos="74000">
              <a:schemeClr val="accent1">
                <a:lumMod val="5000"/>
                <a:lumOff val="95000"/>
              </a:schemeClr>
            </a:gs>
            <a:gs pos="75000">
              <a:schemeClr val="bg1"/>
            </a:gs>
            <a:gs pos="100000">
              <a:schemeClr val="bg1"/>
            </a:gs>
            <a:gs pos="92000">
              <a:srgbClr val="EFF4FB"/>
            </a:gs>
            <a:gs pos="90000">
              <a:srgbClr val="EFF4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951598" y="738613"/>
            <a:ext cx="1255178" cy="3001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5" dirty="0">
                <a:latin typeface="Arial" panose="020B0604020202020204" pitchFamily="34" charset="0"/>
                <a:cs typeface="Arial" panose="020B0604020202020204" pitchFamily="34" charset="0"/>
              </a:rPr>
              <a:t>ИЮЛЬ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5010" y="4482926"/>
            <a:ext cx="3002624" cy="4623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endParaRPr lang="ru-RU" b="1" spc="-11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b="1" spc="-114" dirty="0">
                <a:latin typeface="Arial" panose="020B0604020202020204" pitchFamily="34" charset="0"/>
                <a:cs typeface="Arial" panose="020B0604020202020204" pitchFamily="34" charset="0"/>
              </a:rPr>
              <a:t>НОЯБРЬ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72869" y="3350582"/>
            <a:ext cx="58674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20" dirty="0">
                <a:latin typeface="Arial" panose="020B0604020202020204" pitchFamily="34" charset="0"/>
                <a:cs typeface="Arial" panose="020B0604020202020204" pitchFamily="34" charset="0"/>
              </a:rPr>
              <a:t>СЕНТЯБРЬ-ОКТЯБРЬ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55010" y="6103264"/>
            <a:ext cx="2385976" cy="230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b="1" spc="-90" dirty="0"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90929" y="7566956"/>
            <a:ext cx="3031694" cy="231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b="1" spc="-110" dirty="0">
                <a:latin typeface="Arial" panose="020B0604020202020204" pitchFamily="34" charset="0"/>
                <a:cs typeface="Arial" panose="020B0604020202020204" pitchFamily="34" charset="0"/>
              </a:rPr>
              <a:t>ЯНВАРЬ</a:t>
            </a:r>
            <a:r>
              <a:rPr lang="ru-RU" b="1" spc="-1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85769" y="144412"/>
            <a:ext cx="67195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</a:t>
            </a:r>
            <a:r>
              <a:rPr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sz="1800" b="1" spc="-17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</a:t>
            </a:r>
            <a:r>
              <a:rPr sz="1800" b="1" spc="-12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3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ПРОИС</a:t>
            </a:r>
            <a:r>
              <a:rPr sz="1800" b="1" spc="-19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</a:t>
            </a:r>
            <a:r>
              <a:rPr sz="1800" b="1" spc="-15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sz="1800" b="1" spc="-18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</a:t>
            </a:r>
            <a:r>
              <a:rPr sz="1800" b="1" spc="-13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6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6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12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sz="1800" b="1" spc="-7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229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2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АВЛ</a:t>
            </a:r>
            <a:r>
              <a:rPr sz="1800" b="1" spc="-10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3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</a:t>
            </a:r>
            <a:r>
              <a:rPr sz="1800" b="1" spc="-12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sz="1800" b="1" spc="-12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lang="ru-RU" sz="1800" b="1" spc="-17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700" b="1" spc="-14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</a:t>
            </a:r>
            <a:r>
              <a:rPr sz="1700" b="1" spc="-21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Ю</a:t>
            </a:r>
            <a:r>
              <a:rPr sz="1700" b="1" spc="-15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</a:t>
            </a:r>
            <a:r>
              <a:rPr sz="1700" b="1" spc="-19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</a:t>
            </a:r>
            <a:r>
              <a:rPr sz="1700" b="1" spc="-16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7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</a:t>
            </a:r>
            <a:r>
              <a:rPr lang="ru-RU"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</a:t>
            </a:r>
            <a:endParaRPr sz="1800" b="1" spc="-185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26329" y="2007642"/>
            <a:ext cx="320526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СЕНТЯБРЬ</a:t>
            </a:r>
            <a:r>
              <a:rPr lang="ru-RU" b="1" spc="30" dirty="0">
                <a:latin typeface="Arial" panose="020B0604020202020204" pitchFamily="34" charset="0"/>
                <a:cs typeface="Arial" panose="020B0604020202020204" pitchFamily="34" charset="0"/>
              </a:rPr>
              <a:t>-ОКТЯБРЬ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7</a:t>
            </a:fld>
            <a:endParaRPr sz="1200" dirty="0">
              <a:latin typeface="Verdana"/>
              <a:cs typeface="Verdana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F1CB169-E2D3-F910-1B79-FFE3D4200F2B}"/>
              </a:ext>
            </a:extLst>
          </p:cNvPr>
          <p:cNvSpPr/>
          <p:nvPr/>
        </p:nvSpPr>
        <p:spPr>
          <a:xfrm>
            <a:off x="679937" y="1046575"/>
            <a:ext cx="5531188" cy="914400"/>
          </a:xfrm>
          <a:prstGeom prst="roundRect">
            <a:avLst/>
          </a:prstGeom>
          <a:gradFill>
            <a:gsLst>
              <a:gs pos="84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Разработка основных показателей прогноза социально-экономического развития городского округа на трехлетний период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30DDA51-D959-CD3B-D303-0C70828776B8}"/>
              </a:ext>
            </a:extLst>
          </p:cNvPr>
          <p:cNvSpPr/>
          <p:nvPr/>
        </p:nvSpPr>
        <p:spPr>
          <a:xfrm>
            <a:off x="679937" y="5016060"/>
            <a:ext cx="5531188" cy="914400"/>
          </a:xfrm>
          <a:prstGeom prst="roundRect">
            <a:avLst/>
          </a:prstGeom>
          <a:gradFill>
            <a:gsLst>
              <a:gs pos="83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Внесение проекта бюджета городского округа в Совет депутатов.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Рассмотрение проекта бюджета на заседаниях постоянных комиссий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B322766-F059-97EA-BD43-2153FEAB9ABF}"/>
              </a:ext>
            </a:extLst>
          </p:cNvPr>
          <p:cNvSpPr/>
          <p:nvPr/>
        </p:nvSpPr>
        <p:spPr>
          <a:xfrm>
            <a:off x="663406" y="3700499"/>
            <a:ext cx="5531188" cy="914400"/>
          </a:xfrm>
          <a:prstGeom prst="roundRect">
            <a:avLst/>
          </a:prstGeom>
          <a:gradFill>
            <a:gsLst>
              <a:gs pos="80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Работа субъектами бюджетного планирования по подготовке обоснований бюджетных ассигнований и бюджетных заявок.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проекта бюджета городского округа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E3DA34-0926-0426-CCA8-3E38625EA50E}"/>
              </a:ext>
            </a:extLst>
          </p:cNvPr>
          <p:cNvSpPr/>
          <p:nvPr/>
        </p:nvSpPr>
        <p:spPr>
          <a:xfrm>
            <a:off x="663406" y="6416652"/>
            <a:ext cx="5531188" cy="914400"/>
          </a:xfrm>
          <a:prstGeom prst="roundRect">
            <a:avLst/>
          </a:prstGeom>
          <a:gradFill>
            <a:gsLst>
              <a:gs pos="88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indent="0" algn="ctr" defTabSz="914400" rtl="0" eaLnBrk="1" fontAlgn="auto" latinLnBrk="0" hangingPunct="1">
              <a:lnSpc>
                <a:spcPts val="132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39520" algn="l"/>
              </a:tabLst>
              <a:defRPr/>
            </a:pP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Принятие проекта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асе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</a:t>
            </a:r>
            <a:r>
              <a:rPr kumimoji="0" lang="ru-RU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нии Совета депутатов городского округа Семеновский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0F2178F-192A-7E5D-8E32-1EB4C78981F4}"/>
              </a:ext>
            </a:extLst>
          </p:cNvPr>
          <p:cNvSpPr/>
          <p:nvPr/>
        </p:nvSpPr>
        <p:spPr>
          <a:xfrm>
            <a:off x="672549" y="2362491"/>
            <a:ext cx="5531188" cy="914400"/>
          </a:xfrm>
          <a:prstGeom prst="roundRect">
            <a:avLst/>
          </a:prstGeom>
          <a:gradFill>
            <a:gsLst>
              <a:gs pos="85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основных направлений бюджетной и налоговой политики на трехлетний период.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основных параметров бюджета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2144201-B45E-7B65-3B95-53ADDB0A7911}"/>
              </a:ext>
            </a:extLst>
          </p:cNvPr>
          <p:cNvSpPr/>
          <p:nvPr/>
        </p:nvSpPr>
        <p:spPr>
          <a:xfrm>
            <a:off x="679937" y="7872121"/>
            <a:ext cx="5531188" cy="914400"/>
          </a:xfrm>
          <a:prstGeom prst="roundRect">
            <a:avLst/>
          </a:prstGeom>
          <a:gradFill>
            <a:gsLst>
              <a:gs pos="82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ctr" defTabSz="914400" rtl="0" eaLnBrk="1" fontAlgn="auto" latinLnBrk="0" hangingPunct="1">
              <a:lnSpc>
                <a:spcPts val="167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Вступление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силу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решения Совета депутатов о бюджете городского округа Семеновский на очередной финансовый год и плановый период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91DB567E-A38C-B7EE-8F75-E6FCB06E49E2}"/>
              </a:ext>
            </a:extLst>
          </p:cNvPr>
          <p:cNvCxnSpPr/>
          <p:nvPr/>
        </p:nvCxnSpPr>
        <p:spPr>
          <a:xfrm>
            <a:off x="6211124" y="845820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A998FFD-8F46-A7A0-2507-CDEB12FE0EC8}"/>
              </a:ext>
            </a:extLst>
          </p:cNvPr>
          <p:cNvCxnSpPr/>
          <p:nvPr/>
        </p:nvCxnSpPr>
        <p:spPr>
          <a:xfrm>
            <a:off x="6194594" y="6873852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46A59A76-5219-8C25-6A63-11A649D2C496}"/>
              </a:ext>
            </a:extLst>
          </p:cNvPr>
          <p:cNvCxnSpPr/>
          <p:nvPr/>
        </p:nvCxnSpPr>
        <p:spPr>
          <a:xfrm>
            <a:off x="6194594" y="547326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32A4E1D-5323-F75B-F0C8-76A810DD7F13}"/>
              </a:ext>
            </a:extLst>
          </p:cNvPr>
          <p:cNvCxnSpPr>
            <a:cxnSpLocks/>
          </p:cNvCxnSpPr>
          <p:nvPr/>
        </p:nvCxnSpPr>
        <p:spPr>
          <a:xfrm>
            <a:off x="6194594" y="4157699"/>
            <a:ext cx="5275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9613EB8-7D76-67FA-D477-46878FA91DCE}"/>
              </a:ext>
            </a:extLst>
          </p:cNvPr>
          <p:cNvCxnSpPr>
            <a:cxnSpLocks/>
          </p:cNvCxnSpPr>
          <p:nvPr/>
        </p:nvCxnSpPr>
        <p:spPr>
          <a:xfrm>
            <a:off x="6194594" y="2743200"/>
            <a:ext cx="5275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5CD70D58-4ED7-99FF-C6F2-AEEF274D08ED}"/>
              </a:ext>
            </a:extLst>
          </p:cNvPr>
          <p:cNvCxnSpPr/>
          <p:nvPr/>
        </p:nvCxnSpPr>
        <p:spPr>
          <a:xfrm>
            <a:off x="168930" y="274320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39D9940-DD35-19FA-5433-B81D07824C26}"/>
              </a:ext>
            </a:extLst>
          </p:cNvPr>
          <p:cNvCxnSpPr/>
          <p:nvPr/>
        </p:nvCxnSpPr>
        <p:spPr>
          <a:xfrm>
            <a:off x="137592" y="4183099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D1241A9C-1D29-C65F-D4DD-0C0BF38665E6}"/>
              </a:ext>
            </a:extLst>
          </p:cNvPr>
          <p:cNvCxnSpPr>
            <a:cxnSpLocks/>
          </p:cNvCxnSpPr>
          <p:nvPr/>
        </p:nvCxnSpPr>
        <p:spPr>
          <a:xfrm flipV="1">
            <a:off x="137592" y="5460560"/>
            <a:ext cx="542345" cy="12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BCE1B4D8-FD8B-41A5-6867-BDDA1B313DD7}"/>
              </a:ext>
            </a:extLst>
          </p:cNvPr>
          <p:cNvCxnSpPr/>
          <p:nvPr/>
        </p:nvCxnSpPr>
        <p:spPr>
          <a:xfrm>
            <a:off x="137592" y="6848452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AA832893-66CE-0B35-1E05-EB9EC83ABBFD}"/>
              </a:ext>
            </a:extLst>
          </p:cNvPr>
          <p:cNvCxnSpPr>
            <a:cxnSpLocks/>
          </p:cNvCxnSpPr>
          <p:nvPr/>
        </p:nvCxnSpPr>
        <p:spPr>
          <a:xfrm flipV="1">
            <a:off x="142977" y="8316621"/>
            <a:ext cx="539891" cy="126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CA9B6835-D88D-5FA0-EEAE-88664153A54D}"/>
              </a:ext>
            </a:extLst>
          </p:cNvPr>
          <p:cNvCxnSpPr>
            <a:cxnSpLocks/>
          </p:cNvCxnSpPr>
          <p:nvPr/>
        </p:nvCxnSpPr>
        <p:spPr>
          <a:xfrm flipH="1">
            <a:off x="142977" y="1143000"/>
            <a:ext cx="25953" cy="71863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0AB3C37-DB32-58FE-EF06-E551F1F598D2}"/>
              </a:ext>
            </a:extLst>
          </p:cNvPr>
          <p:cNvCxnSpPr>
            <a:cxnSpLocks/>
          </p:cNvCxnSpPr>
          <p:nvPr/>
        </p:nvCxnSpPr>
        <p:spPr>
          <a:xfrm>
            <a:off x="168930" y="1143000"/>
            <a:ext cx="5110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90DDC5F5-9CF5-C433-6CBC-EFD8E6639365}"/>
              </a:ext>
            </a:extLst>
          </p:cNvPr>
          <p:cNvCxnSpPr>
            <a:cxnSpLocks/>
          </p:cNvCxnSpPr>
          <p:nvPr/>
        </p:nvCxnSpPr>
        <p:spPr>
          <a:xfrm>
            <a:off x="6722132" y="1130301"/>
            <a:ext cx="0" cy="7327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A00D3093-CCB9-8705-AC13-4391CBF71312}"/>
              </a:ext>
            </a:extLst>
          </p:cNvPr>
          <p:cNvCxnSpPr/>
          <p:nvPr/>
        </p:nvCxnSpPr>
        <p:spPr>
          <a:xfrm>
            <a:off x="6227656" y="114300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4327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52400" y="76200"/>
            <a:ext cx="7131052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Обеспечение жильем молодых семей на территории городского округа Семеновский Нижегородской области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период 2015 - 2025 годов"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3027" y="1316193"/>
            <a:ext cx="369531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Государственная поддержка молодых семей проживающих на территории городского округа Семеновский Нижегородской области в решении жилищной проблемы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5429" y="1249439"/>
            <a:ext cx="3571680" cy="200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.12.2010 № 222 "Об утверждении муниципальной</a:t>
            </a:r>
            <a:r>
              <a:rPr lang="ru-RU" sz="1400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Обеспечение жильем молодых семей на территории городского округа Семеновский Нижегородской области на период 2015 - 2025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695209" y="3680597"/>
            <a:ext cx="3016885" cy="947340"/>
            <a:chOff x="5486" y="1816"/>
            <a:chExt cx="4751" cy="1461"/>
          </a:xfrm>
          <a:solidFill>
            <a:srgbClr val="4F2270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1848"/>
              <a:ext cx="864" cy="1410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1822"/>
              <a:ext cx="864" cy="1455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43" y="1816"/>
              <a:ext cx="864" cy="1442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777363" y="3218932"/>
            <a:ext cx="67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8,8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36632" y="3223426"/>
            <a:ext cx="67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8,8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55254" y="3218931"/>
            <a:ext cx="672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8,8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1624" y="461868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2491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13248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9254" y="3315273"/>
            <a:ext cx="5164621" cy="130164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spc="-42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en-US" sz="2000" b="1" spc="-5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kumimoji="0" lang="ru-RU" sz="32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8,8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72447"/>
              </p:ext>
            </p:extLst>
          </p:nvPr>
        </p:nvGraphicFramePr>
        <p:xfrm>
          <a:off x="117224" y="4984950"/>
          <a:ext cx="6636540" cy="231925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46476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90064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рограммы: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1263450">
                <a:tc>
                  <a:txBody>
                    <a:bodyPr/>
                    <a:lstStyle/>
                    <a:p>
                      <a:pPr marR="62865" algn="l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помещения, в общем количестве молодых семей, нуждающихся в улучшении жилищных условий по состоянию на 1 января 2015 года (%)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0,038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370008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AE880-F8F4-ACFD-FD86-850F3D38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16404"/>
              </p:ext>
            </p:extLst>
          </p:nvPr>
        </p:nvGraphicFramePr>
        <p:xfrm>
          <a:off x="117224" y="6839384"/>
          <a:ext cx="6652810" cy="19471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5281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771251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1175886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молодых семей, получивших свидетельства о праве                                                                        на получение социальной выплаты на приобретение                                                               (строительство) жилого помещения (семей)                                                   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AD90513-B61F-BF49-2B3D-20918F650FD6}"/>
              </a:ext>
            </a:extLst>
          </p:cNvPr>
          <p:cNvSpPr txBox="1"/>
          <p:nvPr/>
        </p:nvSpPr>
        <p:spPr>
          <a:xfrm>
            <a:off x="-171702" y="2603621"/>
            <a:ext cx="3929268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 Нижегородской области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E489E1-4CE3-0EFF-318C-FC0B91E941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007918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205804" y="228600"/>
            <a:ext cx="6652196" cy="7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жилищно-коммунального хозяйства и инфраструктуры городского округа Семеновский на период 2024-2026 </a:t>
            </a:r>
            <a:r>
              <a:rPr lang="ru-RU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г.г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3448" y="1284806"/>
            <a:ext cx="3695311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жилищно-коммунального хозяйства и инфраструктуры городского округа Семеновский и приведение к нормативным показателям, обеспечивающим комфортное проживание жителей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5627" y="1251255"/>
            <a:ext cx="3571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695209" y="3676058"/>
            <a:ext cx="3016885" cy="951879"/>
            <a:chOff x="5486" y="1809"/>
            <a:chExt cx="4751" cy="1468"/>
          </a:xfrm>
          <a:solidFill>
            <a:srgbClr val="4F2270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016"/>
              <a:ext cx="864" cy="1242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1822"/>
              <a:ext cx="864" cy="1455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43" y="1809"/>
              <a:ext cx="864" cy="1449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648748" y="3321004"/>
            <a:ext cx="84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12,0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90156" y="3214583"/>
            <a:ext cx="84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17,0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13248" y="3199999"/>
            <a:ext cx="84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17,0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1624" y="461868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2491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13248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3657600"/>
            <a:ext cx="4292727" cy="102227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spc="-42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en-US" b="1" spc="-5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12,0 </a:t>
            </a: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млн.</a:t>
            </a:r>
            <a:r>
              <a:rPr kumimoji="0" lang="ru-RU" b="1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рублей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90513-B61F-BF49-2B3D-20918F650FD6}"/>
              </a:ext>
            </a:extLst>
          </p:cNvPr>
          <p:cNvSpPr txBox="1"/>
          <p:nvPr/>
        </p:nvSpPr>
        <p:spPr>
          <a:xfrm>
            <a:off x="-185889" y="2685786"/>
            <a:ext cx="3565526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endParaRPr kumimoji="0" lang="ru-RU" sz="1400" b="1" i="0" u="none" strike="noStrike" kern="1200" cap="none" spc="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жилищно-коммунального хозяйства и жилищной политики администрации Семеновского муниципального округа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E489E1-4CE3-0EFF-318C-FC0B91E941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71</a:t>
            </a:fld>
            <a:endParaRPr lang="ru-RU" spc="-100" dirty="0"/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B0754A27-01D0-6566-0DBA-BB8CF82AC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98401"/>
              </p:ext>
            </p:extLst>
          </p:nvPr>
        </p:nvGraphicFramePr>
        <p:xfrm>
          <a:off x="76200" y="4953000"/>
          <a:ext cx="6714786" cy="15008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921763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93023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514354">
                <a:tc>
                  <a:txBody>
                    <a:bodyPr/>
                    <a:lstStyle/>
                    <a:p>
                      <a:pPr marL="1091565" indent="-697230"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472119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выполнения работ по ремонту муниципального жилого фонда (по заявлениям) (%)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7132DBF-9857-B909-2C43-9618E8C61F1B}"/>
              </a:ext>
            </a:extLst>
          </p:cNvPr>
          <p:cNvSpPr txBox="1"/>
          <p:nvPr/>
        </p:nvSpPr>
        <p:spPr>
          <a:xfrm>
            <a:off x="0" y="5466930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Коэффициент проведения ремонтных работ сетей/объектов 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инфраструктуры г.о.Семеновский (%)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CEC15F-96F3-0D8D-7DE8-13432E18FB20}"/>
              </a:ext>
            </a:extLst>
          </p:cNvPr>
          <p:cNvSpPr txBox="1"/>
          <p:nvPr/>
        </p:nvSpPr>
        <p:spPr>
          <a:xfrm>
            <a:off x="3410812" y="1582746"/>
            <a:ext cx="341783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300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300" spc="-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30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3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28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.12.2023 № 3378 </a:t>
            </a:r>
            <a:r>
              <a:rPr lang="ru-RU" sz="130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«Об утверждении муниципальной программы </a:t>
            </a:r>
            <a:r>
              <a:rPr lang="ru-RU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жилищно-коммунального хозяйства и инфраструктуры городского округа Семеновский на период 2024-2026 </a:t>
            </a:r>
            <a:r>
              <a:rPr lang="ru-RU" sz="13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г.г</a:t>
            </a:r>
            <a:r>
              <a:rPr lang="ru-RU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.»</a:t>
            </a:r>
          </a:p>
          <a:p>
            <a:endParaRPr lang="ru-RU" sz="1400" dirty="0"/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8C2B1D05-12A9-1E80-5F7A-0F7A8FBDC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20675"/>
              </p:ext>
            </p:extLst>
          </p:nvPr>
        </p:nvGraphicFramePr>
        <p:xfrm>
          <a:off x="126660" y="6477000"/>
          <a:ext cx="6655140" cy="25238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5514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415776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586260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Снижение уровня износа объектов водоотведения, уменьшение аварийных ситуаций на сетях водоотведения/водоснабжения/теплоснабжения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66802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Исключение задолженности по оплате за капитальный ремонт муниципальных помещений (начисления пеней за неуплату).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844541">
                <a:tc>
                  <a:txBody>
                    <a:bodyPr/>
                    <a:lstStyle/>
                    <a:p>
                      <a:pPr marL="46355" marR="40005" algn="l">
                        <a:lnSpc>
                          <a:spcPct val="101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913765" algn="l"/>
                          <a:tab pos="1486535" algn="l"/>
                        </a:tabLst>
                      </a:pPr>
                      <a:r>
                        <a:rPr lang="ru-RU" sz="1400" dirty="0">
                          <a:effectLst/>
                        </a:rPr>
                        <a:t>Выполнение поступивших заявок граждан (нанимателей): по проведению капитального ремонта муниципального жилого фонда, по установке индивидуальных приборов учета, инженерного оборудования в муниципальном жилом фонде.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</a:tbl>
          </a:graphicData>
        </a:graphic>
      </p:graphicFrame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59EB829F-29C1-D1A3-F24E-C01284D6DD3E}"/>
              </a:ext>
            </a:extLst>
          </p:cNvPr>
          <p:cNvSpPr txBox="1">
            <a:spLocks/>
          </p:cNvSpPr>
          <p:nvPr/>
        </p:nvSpPr>
        <p:spPr>
          <a:xfrm>
            <a:off x="6487746" y="8893670"/>
            <a:ext cx="28702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">
              <a:spcBef>
                <a:spcPts val="165"/>
              </a:spcBef>
            </a:pPr>
            <a:fld id="{81D60167-4931-47E6-BA6A-407CBD079E47}" type="slidenum">
              <a:rPr lang="ru-RU" spc="-100" smtClean="0"/>
              <a:pPr marL="53340">
                <a:spcBef>
                  <a:spcPts val="165"/>
                </a:spcBef>
              </a:pPr>
              <a:t>71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9760931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27;p41"/>
          <p:cNvSpPr txBox="1">
            <a:spLocks noChangeArrowheads="1"/>
          </p:cNvSpPr>
          <p:nvPr/>
        </p:nvSpPr>
        <p:spPr bwMode="auto">
          <a:xfrm>
            <a:off x="0" y="2438400"/>
            <a:ext cx="6765416" cy="6544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FF4FB"/>
              </a:gs>
              <a:gs pos="83000">
                <a:srgbClr val="EFF4FB"/>
              </a:gs>
              <a:gs pos="100000">
                <a:srgbClr val="EFF4FB"/>
              </a:gs>
            </a:gsLst>
            <a:lin ang="5400000" scaled="1"/>
          </a:gradFill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2025 – </a:t>
            </a:r>
            <a:r>
              <a:rPr lang="ru-RU" sz="13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18 540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2026 год – </a:t>
            </a:r>
            <a:r>
              <a:rPr lang="ru-RU" sz="13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18 540,0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                                               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2027 год в -</a:t>
            </a:r>
            <a:r>
              <a:rPr lang="ru-RU" sz="13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18 540,0 </a:t>
            </a:r>
            <a:r>
              <a:rPr lang="ru-RU" sz="1200" dirty="0" err="1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тыс.руб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.</a:t>
            </a:r>
            <a:b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Выплаты компенсации части родительской платы за присмотр и уход за ребенком в государственных и муниципальных дошкольных образовательных организациях, частных образовательных организациях, реализующих образовательную программу дошкольного образования, в том числе обеспечение организации выплаты компенсации части родительской платы за счет средств областного бюджета</a:t>
            </a:r>
            <a:endParaRPr lang="ru-RU" sz="1350" dirty="0">
              <a:solidFill>
                <a:schemeClr val="dk1"/>
              </a:solidFill>
              <a:ea typeface="Verdana"/>
              <a:cs typeface="Arial" panose="020B0604020202020204" pitchFamily="34" charset="0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2025 год – 11 709,9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2026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11 709,9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2027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11 7909,9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тыс.рублей.</a:t>
            </a:r>
            <a:b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молодым семьям на приобретение жилья  или строительство индивидуального жилого дома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2025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8 808,4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2026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8 808,4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2027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8 808,4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Ежемесячная доплата к пенсиям лицам, замещавшим муниципальные должности городского округа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2025 год – 12 236,0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2026 год 12 236,0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2027 год – 12 236,0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Выплаты материальной помощи ветеранам ВОВ и многодетным семьям (ремонт жилых помещений в соответствии с п.1.6 постановления Правительства НО от 23.03.2007 № 86)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2025 год – 1 000,0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 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2026год – 1 000,0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р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ублей  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2027 год – 1 0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0,0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altLang="ru-RU" sz="135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малоимущим гражданам городского округа на газификацию 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жилья  2025 год – 500,0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тыс. рублей  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2026 год – 500,0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тыс. рублей 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2027 год – 500,0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13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altLang="ru-RU" sz="1300" dirty="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6354" y="344718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3048" y="34417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36701" y="96437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52400" y="498403"/>
            <a:ext cx="51125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Инвалиды и другие маломобильные группы населения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645033" y="924419"/>
            <a:ext cx="511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864235">
              <a:spcBef>
                <a:spcPts val="5"/>
              </a:spcBef>
              <a:spcAft>
                <a:spcPts val="0"/>
              </a:spcAft>
            </a:pPr>
            <a:r>
              <a:rPr lang="ru-RU" sz="1600" b="1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Граждане</a:t>
            </a:r>
            <a:r>
              <a:rPr lang="ru-RU" sz="1600" b="1" spc="-7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пожилого</a:t>
            </a:r>
            <a:r>
              <a:rPr lang="ru-RU" sz="1600" b="1" spc="-7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возраста</a:t>
            </a:r>
            <a:endParaRPr lang="ru-RU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645033" y="1561600"/>
            <a:ext cx="6385751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235" algn="just">
              <a:lnSpc>
                <a:spcPct val="88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 Великой Отечественной</a:t>
            </a:r>
            <a:r>
              <a:rPr lang="ru-RU" sz="1600" b="1" spc="-3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войны,</a:t>
            </a:r>
            <a:r>
              <a:rPr lang="ru-RU" sz="1600" b="1" spc="-5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</a:t>
            </a:r>
            <a:r>
              <a:rPr lang="ru-RU" sz="1600" b="1" spc="-4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военной</a:t>
            </a:r>
            <a:r>
              <a:rPr lang="ru-RU" sz="1600" b="1" spc="-5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службы,</a:t>
            </a:r>
            <a:r>
              <a:rPr lang="ru-RU" sz="1600" b="1" spc="-3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</a:t>
            </a:r>
            <a:r>
              <a:rPr lang="ru-RU" sz="1600" b="1" spc="-7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труда</a:t>
            </a:r>
            <a:endParaRPr lang="ru-RU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637032" y="2050494"/>
            <a:ext cx="45356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235" marR="67945">
              <a:lnSpc>
                <a:spcPct val="88000"/>
              </a:lnSpc>
              <a:spcBef>
                <a:spcPts val="103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Семьи с несовершеннолетними</a:t>
            </a:r>
            <a:r>
              <a:rPr lang="ru-RU" sz="1600" b="1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детьми,</a:t>
            </a:r>
            <a:r>
              <a:rPr lang="ru-RU" sz="1600" b="1" spc="-9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дети-сироты</a:t>
            </a:r>
            <a:endParaRPr lang="ru-RU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502476" y="230142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02476" y="230142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1921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поддержка граждан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EA77DB8D-C932-7F25-F2BF-27C0463BC5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5899549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496669"/>
            <a:ext cx="613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 algn="ct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ДОЛГ ГОРОДСКОГО ОКРУГА СЕМЕНОВСКИЙ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98CE96-CF3E-4503-B884-0D92A1C5C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664167"/>
              </p:ext>
            </p:extLst>
          </p:nvPr>
        </p:nvGraphicFramePr>
        <p:xfrm>
          <a:off x="130809" y="1576070"/>
          <a:ext cx="6557010" cy="459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5552" y="6172200"/>
            <a:ext cx="6743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>
              <a:spcAft>
                <a:spcPts val="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долг в бюджете городского округа Семеновский на 2025 год и на плановый период 2026 и 2027 годов отсутствует.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340" marR="647065">
              <a:spcAft>
                <a:spcPts val="0"/>
              </a:spcAft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D2F0FB-7994-B318-71FD-FBEF79D86B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73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1548044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496669"/>
            <a:ext cx="613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 algn="ct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ДОЛГ ГОРОДСКОГО ОКРУГА СЕМЕНОВСКИЙ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52" y="6172200"/>
            <a:ext cx="66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>
              <a:spcAft>
                <a:spcPts val="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долг в бюджете городского округа Семеновский на 2025 год и на плановый период 2026 и 2027 годов отсутствует.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340" marR="647065">
              <a:spcAft>
                <a:spcPts val="0"/>
              </a:spcAft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D2F0FB-7994-B318-71FD-FBEF79D86B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74</a:t>
            </a:fld>
            <a:endParaRPr lang="ru-RU" spc="-100" dirty="0"/>
          </a:p>
        </p:txBody>
      </p:sp>
      <p:sp>
        <p:nvSpPr>
          <p:cNvPr id="6" name="Google Shape;1796;p117">
            <a:extLst>
              <a:ext uri="{FF2B5EF4-FFF2-40B4-BE49-F238E27FC236}">
                <a16:creationId xmlns:a16="http://schemas.microsoft.com/office/drawing/2014/main" id="{1081E4B5-5AC9-5BB2-143B-353C1A60368A}"/>
              </a:ext>
            </a:extLst>
          </p:cNvPr>
          <p:cNvSpPr txBox="1"/>
          <p:nvPr/>
        </p:nvSpPr>
        <p:spPr>
          <a:xfrm>
            <a:off x="225552" y="1324389"/>
            <a:ext cx="268174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Oswald Medium"/>
                <a:ea typeface="Oswald Medium"/>
                <a:cs typeface="Oswald Medium"/>
                <a:sym typeface="Oswald Medium"/>
              </a:rPr>
              <a:t>Верхний предел муниципального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долга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A471062D-8D95-FBE7-1985-0B71A19E0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272691"/>
              </p:ext>
            </p:extLst>
          </p:nvPr>
        </p:nvGraphicFramePr>
        <p:xfrm>
          <a:off x="0" y="2675438"/>
          <a:ext cx="4102100" cy="26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492CD0-DD59-5657-3C7E-F9EB67968049}"/>
              </a:ext>
            </a:extLst>
          </p:cNvPr>
          <p:cNvSpPr/>
          <p:nvPr/>
        </p:nvSpPr>
        <p:spPr>
          <a:xfrm>
            <a:off x="2443014" y="2494049"/>
            <a:ext cx="10047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Млн.рублей</a:t>
            </a:r>
          </a:p>
        </p:txBody>
      </p:sp>
      <p:sp>
        <p:nvSpPr>
          <p:cNvPr id="10" name="Google Shape;1797;p117">
            <a:extLst>
              <a:ext uri="{FF2B5EF4-FFF2-40B4-BE49-F238E27FC236}">
                <a16:creationId xmlns:a16="http://schemas.microsoft.com/office/drawing/2014/main" id="{FFA316CB-88AC-6A92-CFA6-E854DC50CEF5}"/>
              </a:ext>
            </a:extLst>
          </p:cNvPr>
          <p:cNvSpPr txBox="1"/>
          <p:nvPr/>
        </p:nvSpPr>
        <p:spPr>
          <a:xfrm>
            <a:off x="3278100" y="1146431"/>
            <a:ext cx="3579900" cy="156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 на обслуживание муниципального долга (уплата процентов за пользование кредитами)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8F470F33-A04F-DF09-B9B4-0D9566D95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59324"/>
              </p:ext>
            </p:extLst>
          </p:nvPr>
        </p:nvGraphicFramePr>
        <p:xfrm>
          <a:off x="3278100" y="2740270"/>
          <a:ext cx="4102100" cy="26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1E802D-173A-6A87-FF93-B89CE0338E67}"/>
              </a:ext>
            </a:extLst>
          </p:cNvPr>
          <p:cNvSpPr/>
          <p:nvPr/>
        </p:nvSpPr>
        <p:spPr>
          <a:xfrm>
            <a:off x="5683057" y="2525912"/>
            <a:ext cx="10047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6770235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89000">
              <a:schemeClr val="bg1"/>
            </a:gs>
            <a:gs pos="79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1200" y="67348"/>
            <a:ext cx="70223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ГЛОССАРИЙ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0975" y="1766569"/>
            <a:ext cx="7022393" cy="6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447" y="454260"/>
            <a:ext cx="6710553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5955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главный элемент финансовой системы государства, в который включаются бюджеты муниципальных и государственных организаций, основанных на экономических отношениях и юридических нормах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Модельное бюджетирование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-бюджет на очередной финансовый год, рассчитанный министерством финансов Нижегородской области для каждого муниципального образования в отраслевом разрезе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Бюджетные инвестиции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бюджетные средства, направляемые на создание или увеличение за счет средств бюджета стоимости государственного (муниципального) имущества 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Налоговый потенциал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совокупный объем налогооблагаемых ресурсов территории с учетом макроэкомических показателей развития региона, собираемости налогов и сборов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Льгота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скидка, предоставление преимуществ кому-либо, полное или частичное освобождение от выполнения установленных правил, обязанностей, или облегчение условий их выполнения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Сбалансированность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состояние бюджетов хозяйственной системы предприятия, региона, государства, при котором доходы и расходы уравновешены, равны друг другу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контроль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совокупность действий и операций по проверке финансовых и связанных с ними вопросов деятельности субъектов хозяйствования и управления с применением специфических форм и методов его организации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проект (программа), направленный на достижение национальных целей и их целевых показателей, определенных Указом Президента Российской Федерации от 21 июля 2020 г. N 474 "О национальных целях развития Российской Федерации на период до 2030 года", и обеспечивающий достижение общественно значимых результатов и их показателей, а также задач, не являющихся общественно значимыми результатами, и их показателей по поручению и (или) указанию.</a:t>
            </a:r>
          </a:p>
          <a:p>
            <a:pPr marR="655955" algn="just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проект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 проект, обеспечивающий достижение показателей и результатов федерального проекта, которые относятся к законодательно установленным полномочиям субъекта Российской Федерации, а также к вопросам местного значения муниципальных образований, расположенных на территории указанного субъекта Российской Федерации.</a:t>
            </a:r>
            <a:endParaRPr lang="ru-RU" sz="1400" b="1" i="1" dirty="0">
              <a:solidFill>
                <a:srgbClr val="517AA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3AA362-127B-239C-4B72-26AA7CB1A3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75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1949488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96000">
              <a:schemeClr val="accent6">
                <a:lumMod val="20000"/>
                <a:lumOff val="80000"/>
              </a:schemeClr>
            </a:gs>
            <a:gs pos="97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84D8972-F89C-96EA-A3DA-11837D024DCB}"/>
              </a:ext>
            </a:extLst>
          </p:cNvPr>
          <p:cNvSpPr/>
          <p:nvPr/>
        </p:nvSpPr>
        <p:spPr>
          <a:xfrm>
            <a:off x="219964" y="4343400"/>
            <a:ext cx="6612636" cy="512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929640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0975" y="1766569"/>
            <a:ext cx="7022393" cy="6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25830"/>
            <a:ext cx="5679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ОТКРЫТЫЕ ИНФОРМАЦИОННЫЕ РЕСУРСЫ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F489D9-0FA2-464C-81E1-E029E6F8B7AB}"/>
              </a:ext>
            </a:extLst>
          </p:cNvPr>
          <p:cNvSpPr/>
          <p:nvPr/>
        </p:nvSpPr>
        <p:spPr>
          <a:xfrm>
            <a:off x="152400" y="1752600"/>
            <a:ext cx="6606540" cy="480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750570" fontAlgn="base">
              <a:spcAft>
                <a:spcPts val="0"/>
              </a:spcAft>
            </a:pP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750570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Правительства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government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nnov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ru</a:t>
            </a: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750570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2438400"/>
            <a:ext cx="660654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fontAlgn="base">
              <a:spcAft>
                <a:spcPts val="0"/>
              </a:spcAft>
            </a:pP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Министерства финансов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mf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nnov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ru</a:t>
            </a: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F16990-8EBE-4415-99E0-B14D66275C14}"/>
              </a:ext>
            </a:extLst>
          </p:cNvPr>
          <p:cNvSpPr/>
          <p:nvPr/>
        </p:nvSpPr>
        <p:spPr>
          <a:xfrm>
            <a:off x="216535" y="3048000"/>
            <a:ext cx="660654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931545" fontAlgn="base">
              <a:spcAft>
                <a:spcPts val="0"/>
              </a:spcAft>
            </a:pP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931545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администрации городского округа Семеновский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semenov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nnov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ru</a:t>
            </a: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931545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634" y="897173"/>
            <a:ext cx="6606731" cy="64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1175385" fontAlgn="base">
              <a:spcAft>
                <a:spcPts val="0"/>
              </a:spcAft>
            </a:pP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175385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финансового управления администрации городского округа Семеновский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fin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-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semenov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ru</a:t>
            </a: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175385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975" y="3774135"/>
            <a:ext cx="6612636" cy="36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929640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Портал закупок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zakupki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gov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ru</a:t>
            </a: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929640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3AA362-127B-239C-4B72-26AA7CB1A3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76</a:t>
            </a:fld>
            <a:endParaRPr lang="ru-RU" spc="-100" dirty="0"/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D24098BC-E9FE-EEB3-4ADE-438E29BC1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2BDCE9A6-2537-1F0D-32E2-42144A4CD7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CC6F61D-3738-8599-0EA7-FFCCA174EFFE}"/>
              </a:ext>
            </a:extLst>
          </p:cNvPr>
          <p:cNvSpPr/>
          <p:nvPr/>
        </p:nvSpPr>
        <p:spPr>
          <a:xfrm>
            <a:off x="76200" y="5334000"/>
            <a:ext cx="68424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Разработчиком презентации «Бюджет для граждан» является финансовое      управление администрации городского округа Семеновский.</a:t>
            </a:r>
            <a:b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задачи: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Составление проекта бюджета на очередной финансовый год и          плановый  период;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Организация исполнения бюджета;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Организация финансового контроля за исполнением бюджета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82F51-B2D6-2CF8-C94F-EA8710047849}"/>
              </a:ext>
            </a:extLst>
          </p:cNvPr>
          <p:cNvSpPr txBox="1"/>
          <p:nvPr/>
        </p:nvSpPr>
        <p:spPr>
          <a:xfrm>
            <a:off x="228600" y="4343400"/>
            <a:ext cx="6324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Страницы финансового управления в социальных сетях:   </a:t>
            </a:r>
            <a:r>
              <a:rPr lang="en-US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7"/>
              </a:rPr>
              <a:t>https://vk.com/public221666044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038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0"/>
            <a:ext cx="16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>
              <a:spcBef>
                <a:spcPts val="360"/>
              </a:spcBef>
              <a:spcAft>
                <a:spcPts val="0"/>
              </a:spcAft>
            </a:pPr>
            <a:r>
              <a:rPr lang="ru-RU" dirty="0">
                <a:solidFill>
                  <a:srgbClr val="3B6996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8CC864-4F03-45DE-8A05-74F82901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19640"/>
              </p:ext>
            </p:extLst>
          </p:nvPr>
        </p:nvGraphicFramePr>
        <p:xfrm>
          <a:off x="45167" y="314029"/>
          <a:ext cx="6776223" cy="924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494">
                  <a:extLst>
                    <a:ext uri="{9D8B030D-6E8A-4147-A177-3AD203B41FA5}">
                      <a16:colId xmlns:a16="http://schemas.microsoft.com/office/drawing/2014/main" val="1367370684"/>
                    </a:ext>
                  </a:extLst>
                </a:gridCol>
                <a:gridCol w="5840729">
                  <a:extLst>
                    <a:ext uri="{9D8B030D-6E8A-4147-A177-3AD203B41FA5}">
                      <a16:colId xmlns:a16="http://schemas.microsoft.com/office/drawing/2014/main" val="1106827775"/>
                    </a:ext>
                  </a:extLst>
                </a:gridCol>
              </a:tblGrid>
              <a:tr h="210954">
                <a:tc>
                  <a:txBody>
                    <a:bodyPr/>
                    <a:lstStyle/>
                    <a:p>
                      <a:pPr marL="100330" marR="91440" algn="l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Страница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642657197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100" spc="-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такое</a:t>
                      </a:r>
                      <a:r>
                        <a:rPr lang="ru-RU" sz="1100" spc="-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"Бюджет</a:t>
                      </a:r>
                      <a:r>
                        <a:rPr lang="ru-RU" sz="1100" spc="-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для</a:t>
                      </a:r>
                      <a:r>
                        <a:rPr lang="ru-RU" sz="1100" spc="1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граждан"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5076692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4-5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Структура</a:t>
                      </a:r>
                      <a:r>
                        <a:rPr lang="ru-RU" sz="1100" spc="-6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городского 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358724012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На чем основано составление проекта бюджета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69519340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происходит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составление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30743809"/>
                  </a:ext>
                </a:extLst>
              </a:tr>
              <a:tr h="408794">
                <a:tc>
                  <a:txBody>
                    <a:bodyPr/>
                    <a:lstStyle/>
                    <a:p>
                      <a:pPr marL="889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spc="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Основные направления бюджетной и налоговой политики городского округа Семеновский на 2025-2027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872240296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Доходы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4235065503"/>
                  </a:ext>
                </a:extLst>
              </a:tr>
              <a:tr h="25218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10 -12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Динамика</a:t>
                      </a:r>
                      <a:r>
                        <a:rPr lang="ru-RU" sz="1100" spc="4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прогнозных</a:t>
                      </a:r>
                      <a:r>
                        <a:rPr lang="ru-RU" sz="1100" spc="4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показателей</a:t>
                      </a:r>
                      <a:r>
                        <a:rPr lang="ru-RU" sz="1100" spc="3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социально-экономического</a:t>
                      </a:r>
                      <a:r>
                        <a:rPr lang="ru-RU" sz="1100" spc="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развития</a:t>
                      </a:r>
                      <a:r>
                        <a:rPr lang="ru-RU" sz="1100" spc="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402960868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Какое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место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среди муниципальных образований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занимает городской округ Семеновский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отдельным</a:t>
                      </a:r>
                      <a:r>
                        <a:rPr lang="ru-RU" sz="1100" spc="-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показателям в 2024 году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80591179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Какое место среди муниципальных образований занимает городской округ Семеновский по отдельным показателям в 2025-2027</a:t>
                      </a:r>
                      <a:r>
                        <a:rPr lang="ru-RU" sz="110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Доходы</a:t>
                      </a:r>
                      <a:r>
                        <a:rPr lang="ru-RU" sz="1100" spc="-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8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</a:t>
                      </a:r>
                      <a:r>
                        <a:rPr lang="ru-RU" sz="1100" spc="-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городского округа Семеновский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594154661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Какие налоги зачисляются на территории городского 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307919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Из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каких поступлений</a:t>
                      </a:r>
                      <a:r>
                        <a:rPr lang="ru-RU" sz="1100" spc="-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формируются</a:t>
                      </a:r>
                      <a:r>
                        <a:rPr lang="ru-RU" sz="1100" spc="-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доходы</a:t>
                      </a:r>
                      <a:r>
                        <a:rPr lang="ru-RU" sz="1100" spc="2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</a:t>
                      </a:r>
                      <a:r>
                        <a:rPr lang="ru-RU" sz="1100" spc="2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6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2025-2027</a:t>
                      </a:r>
                      <a:r>
                        <a:rPr lang="ru-RU" sz="1100" spc="-3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17646886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18-19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Динамика налоговых и неналоговых доходов бюджета городского округа Семеновский по видам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060997784"/>
                  </a:ext>
                </a:extLst>
              </a:tr>
              <a:tr h="24495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Какую помощь из других бюджетов получает городской округ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01628771"/>
                  </a:ext>
                </a:extLst>
              </a:tr>
              <a:tr h="29923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Перечень действующий налоговых льгот городского округа, уставленных нормативно-правовыми актами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36210011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 бюджета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85515552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Что такое программный бюджет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798040192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Какие показатели характеризуют городской округ Семеновский в 2025 году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720230586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 бюджета городского округа Семеновский Нижегородской области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11490821"/>
                  </a:ext>
                </a:extLst>
              </a:tr>
              <a:tr h="272845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Особенности формирования бюджета городского округа Семеновский по расходам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407662326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26-27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Информация о реализации национальных проектов в 2025-2027 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523901643"/>
                  </a:ext>
                </a:extLst>
              </a:tr>
              <a:tr h="29923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</a:t>
                      </a:r>
                      <a:r>
                        <a:rPr lang="ru-RU" sz="1100" spc="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распределены</a:t>
                      </a:r>
                      <a:r>
                        <a:rPr lang="ru-RU" sz="1100" spc="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</a:t>
                      </a:r>
                      <a:r>
                        <a:rPr lang="ru-RU" sz="1100" spc="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</a:t>
                      </a:r>
                      <a:r>
                        <a:rPr lang="ru-RU" sz="1100" spc="1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2025-2027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годов</a:t>
                      </a:r>
                      <a:r>
                        <a:rPr lang="ru-RU" sz="1100" spc="8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</a:t>
                      </a:r>
                      <a:r>
                        <a:rPr lang="ru-RU" sz="1100" spc="8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основным</a:t>
                      </a:r>
                      <a:r>
                        <a:rPr lang="ru-RU" sz="1100" spc="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отраслям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8269035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100" spc="6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включают</a:t>
                      </a:r>
                      <a:r>
                        <a:rPr lang="ru-RU" sz="1100" spc="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6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себя</a:t>
                      </a:r>
                      <a:r>
                        <a:rPr lang="ru-RU" sz="1100" spc="5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отрасли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социальной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сферы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166481885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30-32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Сведения</a:t>
                      </a:r>
                      <a:r>
                        <a:rPr lang="ru-RU" sz="1100" spc="-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расходах бюджета городского округа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 разделам</a:t>
                      </a:r>
                      <a:r>
                        <a:rPr lang="ru-RU" sz="1100" spc="-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подразделам</a:t>
                      </a:r>
                      <a:r>
                        <a:rPr lang="ru-RU" sz="1100" spc="-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бюджетной</a:t>
                      </a:r>
                      <a:r>
                        <a:rPr lang="ru-RU" sz="1100" spc="-3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классификации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75137771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Программные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1100" spc="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непрограммные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</a:t>
                      </a:r>
                      <a:r>
                        <a:rPr lang="ru-RU" sz="1100" spc="3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</a:t>
                      </a:r>
                      <a:r>
                        <a:rPr lang="ru-RU" sz="110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округа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42112409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Какие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основные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муниципальные</a:t>
                      </a:r>
                      <a:r>
                        <a:rPr lang="ru-RU" sz="1100" spc="-2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программы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будут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реализовываться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2025</a:t>
                      </a:r>
                      <a:r>
                        <a:rPr lang="ru-RU" sz="1100" spc="-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году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34848580"/>
                  </a:ext>
                </a:extLst>
              </a:tr>
              <a:tr h="21643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35-37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изменится</a:t>
                      </a:r>
                      <a:r>
                        <a:rPr lang="ru-RU" sz="1100" spc="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финансирование</a:t>
                      </a:r>
                      <a:r>
                        <a:rPr lang="ru-RU" sz="1100" spc="-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муниципальных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программ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2023-2027</a:t>
                      </a:r>
                      <a:r>
                        <a:rPr lang="ru-RU" sz="1100" spc="-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771236388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38-45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образования городского округа Семеновский на 2018-2026 годы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61211671"/>
                  </a:ext>
                </a:extLst>
              </a:tr>
              <a:tr h="43974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46-47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 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культуры городского округа Семеновский на 2018-2026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19113279"/>
                  </a:ext>
                </a:extLst>
              </a:tr>
              <a:tr h="614859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48-49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 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физической культуры, спорта и молодежной политики и патриотического воспитания молодежи в городском округе Семеновский» на 2018-2026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792282674"/>
                  </a:ext>
                </a:extLst>
              </a:tr>
              <a:tr h="44737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50-52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1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агропромышленного комплекса городского округа Семеновский Нижегородской Области на 2025-2027 годы»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414902164"/>
                  </a:ext>
                </a:extLst>
              </a:tr>
              <a:tr h="614859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53-55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«Комплексное благоустройство и развитие транспортной инфраструктуры  городского округа Семеновский» на 2025-2029 годы</a:t>
                      </a:r>
                    </a:p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75911647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90CE4F-C8A2-7BC4-4C2F-8C09CEAE4C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2670534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0"/>
            <a:ext cx="16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>
              <a:spcBef>
                <a:spcPts val="360"/>
              </a:spcBef>
              <a:spcAft>
                <a:spcPts val="0"/>
              </a:spcAft>
            </a:pPr>
            <a:r>
              <a:rPr lang="ru-RU" dirty="0">
                <a:solidFill>
                  <a:srgbClr val="3B6996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8CC864-4F03-45DE-8A05-74F82901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58295"/>
              </p:ext>
            </p:extLst>
          </p:nvPr>
        </p:nvGraphicFramePr>
        <p:xfrm>
          <a:off x="55106" y="367603"/>
          <a:ext cx="6776223" cy="746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94">
                  <a:extLst>
                    <a:ext uri="{9D8B030D-6E8A-4147-A177-3AD203B41FA5}">
                      <a16:colId xmlns:a16="http://schemas.microsoft.com/office/drawing/2014/main" val="1367370684"/>
                    </a:ext>
                  </a:extLst>
                </a:gridCol>
                <a:gridCol w="5764529">
                  <a:extLst>
                    <a:ext uri="{9D8B030D-6E8A-4147-A177-3AD203B41FA5}">
                      <a16:colId xmlns:a16="http://schemas.microsoft.com/office/drawing/2014/main" val="1106827775"/>
                    </a:ext>
                  </a:extLst>
                </a:gridCol>
              </a:tblGrid>
              <a:tr h="546797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Страница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64265719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«Формирование современной городской среды на территории городского округа Семеновский на 2018-2025 годы»</a:t>
                      </a:r>
                    </a:p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248349035"/>
                  </a:ext>
                </a:extLst>
              </a:tr>
              <a:tr h="63318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57 -58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и строительство социальной и инженерной инфраструктуры на территории городского округа Семеновский» на 2024-2026 годы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458081883"/>
                  </a:ext>
                </a:extLst>
              </a:tr>
              <a:tr h="63318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59-65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Прогнозный план капитального строительства 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 городскому округу Семеновский на 2025-2027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559865593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программа" Управление муниципальными финансами городского округа Семеновский"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64650107"/>
                  </a:ext>
                </a:extLst>
              </a:tr>
              <a:tr h="6441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 "Управление муниципальным имуществом и земельными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ресурсами городского округа Семеновский Нижегородской области на 2021-2026 годы "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453471754"/>
                  </a:ext>
                </a:extLst>
              </a:tr>
              <a:tr h="68302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 </a:t>
                      </a:r>
                      <a:r>
                        <a:rPr lang="ru-RU" sz="1100" dirty="0">
                          <a:effectLst/>
                          <a:latin typeface="Century" pitchFamily="18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"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Развитие гражданской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обороны и защиты населения и территорий от чрезвычайных ситуаций, обеспечение пожарной безопасности в городском округе Семеновский на 2022-2026 годы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Verdana" panose="020B0604030504040204" pitchFamily="34" charset="0"/>
                          <a:cs typeface="Segoe UI" pitchFamily="34" charset="0"/>
                        </a:rPr>
                        <a:t> "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419085839"/>
                  </a:ext>
                </a:extLst>
              </a:tr>
              <a:tr h="6441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программа" Развитие предпринимательства и туризма 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на территории городского округа Семеновский Нижегородской области на 2025 – 2030 годы "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308701861"/>
                  </a:ext>
                </a:extLst>
              </a:tr>
              <a:tr h="6441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70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программа" Обеспечение жильем молодых семей на территории городского округа Семеновский Нижегородской области на период 2015 - 2025 годов"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4922631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 «Развитие жилищно-коммунального хозяйства и инфраструктуры городского округа Семеновский на период 2024-2026 </a:t>
                      </a:r>
                      <a:r>
                        <a:rPr lang="ru-RU" sz="1100" dirty="0" err="1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г.г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.»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699017030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Социальная поддержка граждан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212046800"/>
                  </a:ext>
                </a:extLst>
              </a:tr>
              <a:tr h="23320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73-74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Муниципальный долг городского округа Семеновский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391048766"/>
                  </a:ext>
                </a:extLst>
              </a:tr>
              <a:tr h="25929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Глоссарий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064657058"/>
                  </a:ext>
                </a:extLst>
              </a:tr>
              <a:tr h="25929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Открытые</a:t>
                      </a:r>
                      <a:r>
                        <a:rPr lang="ru-RU" sz="110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информационные ресурсы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29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77-78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Содержание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320899973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79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Контактная информация финансового управления администрации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40239977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90CE4F-C8A2-7BC4-4C2F-8C09CEAE4C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897011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57EC23-E040-E18F-B362-E2FC04AD0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7" t="21747" r="1247" b="8509"/>
          <a:stretch/>
        </p:blipFill>
        <p:spPr>
          <a:xfrm>
            <a:off x="101600" y="1295400"/>
            <a:ext cx="6643371" cy="421615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15A45E32-5BB2-4FF4-A16F-1C2F4ACF8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447800"/>
          </a:xfrm>
          <a:prstGeom prst="flowChartProcess">
            <a:avLst/>
          </a:prstGeom>
          <a:solidFill>
            <a:srgbClr val="C6E7FC">
              <a:alpha val="8313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КОНТАКТНАЯ ИНФОРМАЦИЯ ФИНАНСОВОГО УПРАВЛЕНИЯ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АДМИНИСТРАЦИИ ГОРОДСКОГО ОКРУГА СЕМЕНОВСКИЙ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63572"/>
              </p:ext>
            </p:extLst>
          </p:nvPr>
        </p:nvGraphicFramePr>
        <p:xfrm>
          <a:off x="25400" y="4411925"/>
          <a:ext cx="6781800" cy="4732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100">
                  <a:extLst>
                    <a:ext uri="{9D8B030D-6E8A-4147-A177-3AD203B41FA5}">
                      <a16:colId xmlns:a16="http://schemas.microsoft.com/office/drawing/2014/main" val="2607358028"/>
                    </a:ext>
                  </a:extLst>
                </a:gridCol>
                <a:gridCol w="3783700">
                  <a:extLst>
                    <a:ext uri="{9D8B030D-6E8A-4147-A177-3AD203B41FA5}">
                      <a16:colId xmlns:a16="http://schemas.microsoft.com/office/drawing/2014/main" val="234874040"/>
                    </a:ext>
                  </a:extLst>
                </a:gridCol>
              </a:tblGrid>
              <a:tr h="325226"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Контактная информация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85829"/>
                  </a:ext>
                </a:extLst>
              </a:tr>
              <a:tr h="64927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Заместитель главы администрации, начальник финансового управления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Иванова Екатерина Валентиновна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1375684556"/>
                  </a:ext>
                </a:extLst>
              </a:tr>
              <a:tr h="44830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606650, Нижегородская обл.,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г.Семенов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ул.1Мая, д.1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698228815"/>
                  </a:ext>
                </a:extLst>
              </a:tr>
              <a:tr h="44830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Телефон, факс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8(83162) 5-29-96 - приемная, 8(83162) 5-29-96 - факс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675943014"/>
                  </a:ext>
                </a:extLst>
              </a:tr>
              <a:tr h="266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электронной почты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semenov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nnov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178177701"/>
                  </a:ext>
                </a:extLst>
              </a:tr>
              <a:tr h="32375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Информационный ресурс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http:/fin-semenov.ru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386756860"/>
                  </a:ext>
                </a:extLst>
              </a:tr>
              <a:tr h="105122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Страницы финансового управления в социальных сетях</a:t>
                      </a: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https://fin-semenov.ru/byudzhetnyy-protsess/byudzhet-dlya-grazhdan.html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https://vk.com/public221666044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887511669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График работы финансового управления: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понедельник-пятница 8.00 – 17.00;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перерыв: 12.00 – 13.00;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суббота- воскресенье: выходные дни.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869384515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A019F8-6BC3-5968-F549-D8DE803A6B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79</a:t>
            </a:fld>
            <a:endParaRPr lang="ru-RU" spc="-1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64DD1A-E5D2-49EB-6BD9-0EB953DAD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633934"/>
            <a:ext cx="914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8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371" y="4311555"/>
            <a:ext cx="24314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0625" algn="l"/>
              </a:tabLst>
              <a:defRPr/>
            </a:pP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Обеспечение</a:t>
            </a:r>
            <a:r>
              <a:rPr kumimoji="0" lang="en-US" sz="1200" b="0" i="0" u="none" strike="noStrike" kern="1200" cap="none" spc="1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1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устойчивости и сбалансированности бюджета городского округа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4616" y="4343400"/>
            <a:ext cx="570230" cy="573405"/>
            <a:chOff x="309325" y="4721387"/>
            <a:chExt cx="570230" cy="573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25" y="4721387"/>
              <a:ext cx="570045" cy="5729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>
              <a:biLevel thresh="50000"/>
            </a:blip>
            <a:stretch>
              <a:fillRect/>
            </a:stretch>
          </p:blipFill>
          <p:spPr>
            <a:xfrm>
              <a:off x="318135" y="4733429"/>
              <a:ext cx="489597" cy="489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417525" y="4857406"/>
              <a:ext cx="230403" cy="2317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22010" y="4343400"/>
            <a:ext cx="219816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Развитие информационных технологий и интеграции информационных ресурсов в сфере управления финансами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26071" y="4338515"/>
            <a:ext cx="542925" cy="577850"/>
            <a:chOff x="3541648" y="4712242"/>
            <a:chExt cx="542925" cy="5778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952" y="4712242"/>
              <a:ext cx="536264" cy="577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>
              <a:biLevel thresh="75000"/>
            </a:blip>
            <a:stretch>
              <a:fillRect/>
            </a:stretch>
          </p:blipFill>
          <p:spPr>
            <a:xfrm>
              <a:off x="3541648" y="4724336"/>
              <a:ext cx="503999" cy="5039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27371" y="3540977"/>
            <a:ext cx="243395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8310" algn="l"/>
              </a:tabLst>
              <a:defRPr/>
            </a:pP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Оптимизация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приоритизация инвестиционных проектов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2059" y="3490607"/>
            <a:ext cx="536575" cy="541020"/>
            <a:chOff x="309421" y="3544861"/>
            <a:chExt cx="536575" cy="54102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421" y="3544861"/>
              <a:ext cx="536373" cy="5409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>
              <a:biLevel thresh="75000"/>
            </a:blip>
            <a:stretch>
              <a:fillRect/>
            </a:stretch>
          </p:blipFill>
          <p:spPr>
            <a:xfrm>
              <a:off x="318135" y="3558031"/>
              <a:ext cx="457200" cy="457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216148" y="3542919"/>
            <a:ext cx="240220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4030" algn="l"/>
              </a:tabLst>
              <a:defRPr/>
            </a:pP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Повы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ие эффективности муниципального управления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52753" y="3503777"/>
            <a:ext cx="546100" cy="541020"/>
            <a:chOff x="3525036" y="3518953"/>
            <a:chExt cx="546100" cy="54102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5036" y="3518953"/>
              <a:ext cx="545542" cy="5409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>
              <a:biLevel thresh="75000"/>
            </a:blip>
            <a:stretch>
              <a:fillRect/>
            </a:stretch>
          </p:blipFill>
          <p:spPr>
            <a:xfrm>
              <a:off x="3541648" y="3532022"/>
              <a:ext cx="457200" cy="4571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205052" y="2016795"/>
            <a:ext cx="21591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Осуществление мер по повышению эффективности использования бюджетных средств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69923" y="1979341"/>
            <a:ext cx="546100" cy="536575"/>
            <a:chOff x="3525036" y="2325673"/>
            <a:chExt cx="546100" cy="5365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5036" y="2325673"/>
              <a:ext cx="545542" cy="5363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3541648" y="2333751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77807" y="1951093"/>
            <a:ext cx="240474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Концентрация финансовых ресурсов на достижение целей и результатов приоритетных проектов городского округа, региональных проектов, направленных на реализацию национальных проектов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80343" y="1921153"/>
            <a:ext cx="536575" cy="546100"/>
            <a:chOff x="309421" y="2356128"/>
            <a:chExt cx="536575" cy="54610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421" y="2356128"/>
              <a:ext cx="536373" cy="54554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>
              <a:biLevel thresh="75000"/>
            </a:blip>
            <a:stretch>
              <a:fillRect/>
            </a:stretch>
          </p:blipFill>
          <p:spPr>
            <a:xfrm>
              <a:off x="318135" y="2372639"/>
              <a:ext cx="457200" cy="45717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009819" y="6222766"/>
            <a:ext cx="24504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Повышение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качества финансового</a:t>
            </a:r>
            <a:r>
              <a:rPr kumimoji="0" lang="ru-RU" sz="1200" b="0" i="0" u="none" strike="noStrike" kern="1200" cap="none" spc="2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менеджмента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1434" y="6172200"/>
            <a:ext cx="536575" cy="541020"/>
            <a:chOff x="309421" y="7187220"/>
            <a:chExt cx="536575" cy="54102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9421" y="7187220"/>
              <a:ext cx="536373" cy="54095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>
              <a:biLevel thresh="75000"/>
            </a:blip>
            <a:stretch>
              <a:fillRect/>
            </a:stretch>
          </p:blipFill>
          <p:spPr>
            <a:xfrm>
              <a:off x="318135" y="7200264"/>
              <a:ext cx="457200" cy="4572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86224" y="6172200"/>
            <a:ext cx="224299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Реализация принципов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открытости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прозрачности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управления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муниципальными финансами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588824" y="6185244"/>
            <a:ext cx="546100" cy="541020"/>
            <a:chOff x="3525036" y="7197889"/>
            <a:chExt cx="546100" cy="541020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25036" y="7197889"/>
              <a:ext cx="545542" cy="5409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>
              <a:biLevel thresh="75000"/>
            </a:blip>
            <a:stretch>
              <a:fillRect/>
            </a:stretch>
          </p:blipFill>
          <p:spPr>
            <a:xfrm>
              <a:off x="3541648" y="7211187"/>
              <a:ext cx="457200" cy="457200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306232" y="10668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3342" y="2494502"/>
            <a:ext cx="6155969" cy="952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432720" y="3352800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7984" y="4191000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8680" y="5257800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 flipV="1">
            <a:off x="441434" y="5941846"/>
            <a:ext cx="6156325" cy="125659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58441" y="1234781"/>
            <a:ext cx="23808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200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Выполнение в полном объеме годовых назначений по доходам</a:t>
            </a:r>
          </a:p>
        </p:txBody>
      </p:sp>
      <p:grpSp>
        <p:nvGrpSpPr>
          <p:cNvPr id="52" name="object 52"/>
          <p:cNvGrpSpPr/>
          <p:nvPr/>
        </p:nvGrpSpPr>
        <p:grpSpPr>
          <a:xfrm>
            <a:off x="3540231" y="1174758"/>
            <a:ext cx="546100" cy="541020"/>
            <a:chOff x="3525036" y="999781"/>
            <a:chExt cx="546100" cy="541020"/>
          </a:xfrm>
        </p:grpSpPr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5036" y="999781"/>
              <a:ext cx="545542" cy="54095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>
              <a:biLevel thresh="75000"/>
            </a:blip>
            <a:stretch>
              <a:fillRect/>
            </a:stretch>
          </p:blipFill>
          <p:spPr>
            <a:xfrm>
              <a:off x="3541648" y="1012088"/>
              <a:ext cx="457200" cy="45717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928945" y="1224574"/>
            <a:ext cx="24976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Формирование реалистичного прогноза поступления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доходов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45322" y="5374993"/>
            <a:ext cx="24898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Повышение операционной эффективности бюджетных  средств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32720" y="5387925"/>
            <a:ext cx="536575" cy="541020"/>
            <a:chOff x="309421" y="5968020"/>
            <a:chExt cx="536575" cy="541020"/>
          </a:xfrm>
        </p:grpSpPr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9421" y="5968020"/>
              <a:ext cx="536373" cy="54095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3" cstate="print">
              <a:biLevel thresh="75000"/>
            </a:blip>
            <a:stretch>
              <a:fillRect/>
            </a:stretch>
          </p:blipFill>
          <p:spPr>
            <a:xfrm>
              <a:off x="318135" y="5980836"/>
              <a:ext cx="457200" cy="457174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4222010" y="5387925"/>
            <a:ext cx="24339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Формирование реалистичного прогноза по доходам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575646" y="5349263"/>
            <a:ext cx="546100" cy="541020"/>
            <a:chOff x="3525036" y="5983261"/>
            <a:chExt cx="546100" cy="541020"/>
          </a:xfrm>
        </p:grpSpPr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25036" y="5983261"/>
              <a:ext cx="545542" cy="54095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5" cstate="print">
              <a:biLevel thresh="75000"/>
            </a:blip>
            <a:stretch>
              <a:fillRect/>
            </a:stretch>
          </p:blipFill>
          <p:spPr>
            <a:xfrm>
              <a:off x="3541648" y="5996177"/>
              <a:ext cx="457200" cy="457200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524000" y="57934"/>
            <a:ext cx="9133851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0" lvl="0" indent="-629920" algn="ctr" defTabSz="914400" rtl="0" eaLnBrk="1" fontAlgn="auto" latinLnBrk="0" hangingPunct="1">
              <a:lnSpc>
                <a:spcPct val="105000"/>
              </a:lnSpc>
              <a:spcBef>
                <a:spcPts val="365"/>
              </a:spcBef>
              <a:spcAft>
                <a:spcPts val="5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  ОСНОВНЫЕ</a:t>
            </a:r>
            <a:r>
              <a:rPr kumimoji="0" lang="ru-RU" b="1" i="0" u="none" strike="noStrike" kern="1200" cap="none" spc="3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НАПРАВЛЕНИЯ</a:t>
            </a:r>
            <a:r>
              <a:rPr kumimoji="0" lang="ru-RU" b="1" i="0" u="none" strike="noStrike" kern="1200" cap="none" spc="3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БЮДЖЕТНОЙ</a:t>
            </a:r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</a:t>
            </a:r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НАЛОГОВОЙ</a:t>
            </a:r>
            <a:r>
              <a:rPr kumimoji="0" lang="en-US" b="1" i="0" u="none" strike="noStrike" kern="1200" cap="none" spc="3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br>
              <a:rPr kumimoji="0" lang="en-US" b="1" i="0" u="none" strike="noStrike" kern="1200" cap="none" spc="3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ПОЛИТИКИ </a:t>
            </a:r>
            <a:r>
              <a:rPr kumimoji="0" lang="ru-RU" b="1" i="0" u="none" strike="noStrike" kern="1200" cap="none" spc="-3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ГОРОДСКОГО ОКРУГА СЕМЕНОВСКИЙ</a:t>
            </a:r>
            <a:r>
              <a:rPr kumimoji="0" lang="ru-RU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810260" marR="0" lvl="0" indent="-629920" algn="ctr" defTabSz="914400" rtl="0" eaLnBrk="1" fontAlgn="auto" latinLnBrk="0" hangingPunct="1">
              <a:lnSpc>
                <a:spcPct val="105000"/>
              </a:lnSpc>
              <a:spcBef>
                <a:spcPts val="365"/>
              </a:spcBef>
              <a:spcAft>
                <a:spcPts val="5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</a:t>
            </a:r>
            <a:r>
              <a:rPr kumimoji="0" lang="ru-RU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2025-2027 ГОДЫ</a:t>
            </a:r>
          </a:p>
        </p:txBody>
      </p:sp>
      <p:grpSp>
        <p:nvGrpSpPr>
          <p:cNvPr id="71" name="Group 2103"/>
          <p:cNvGrpSpPr>
            <a:grpSpLocks/>
          </p:cNvGrpSpPr>
          <p:nvPr/>
        </p:nvGrpSpPr>
        <p:grpSpPr bwMode="auto">
          <a:xfrm>
            <a:off x="339799" y="1161795"/>
            <a:ext cx="536575" cy="541020"/>
            <a:chOff x="487" y="115"/>
            <a:chExt cx="845" cy="852"/>
          </a:xfrm>
        </p:grpSpPr>
        <p:pic>
          <p:nvPicPr>
            <p:cNvPr id="72" name="Picture 2105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115"/>
              <a:ext cx="845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104"/>
            <p:cNvPicPr>
              <a:picLocks noChangeAspect="1" noChangeArrowheads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13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object 47"/>
          <p:cNvSpPr/>
          <p:nvPr/>
        </p:nvSpPr>
        <p:spPr>
          <a:xfrm flipV="1">
            <a:off x="387984" y="304307"/>
            <a:ext cx="6156325" cy="1524985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4" y="7239000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6" y="7188444"/>
            <a:ext cx="617220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8919" y="7239000"/>
            <a:ext cx="261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1200" spc="-25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lang="ru-RU" sz="1200" spc="-20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финансовыми ресурсами действующих расходных обязательств</a:t>
            </a:r>
            <a:endParaRPr lang="ru-RU" sz="1200" dirty="0">
              <a:solidFill>
                <a:srgbClr val="4BAC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16" y="7251671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1629" y="7239000"/>
            <a:ext cx="2661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200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Увеличение </a:t>
            </a:r>
            <a:r>
              <a:rPr lang="ru-RU" sz="1200">
                <a:solidFill>
                  <a:srgbClr val="4BACC6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налогового потенциала</a:t>
            </a:r>
            <a:endParaRPr lang="ru-RU" sz="1200" dirty="0">
              <a:solidFill>
                <a:srgbClr val="4BACC6">
                  <a:lumMod val="50000"/>
                </a:srgb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79841" y="851932"/>
            <a:ext cx="2232660" cy="852169"/>
            <a:chOff x="179841" y="851932"/>
            <a:chExt cx="2232660" cy="8521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41" y="851932"/>
              <a:ext cx="2232641" cy="8518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" y="976883"/>
              <a:ext cx="1824227" cy="6507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3217" y="868425"/>
              <a:ext cx="2152650" cy="765175"/>
            </a:xfrm>
            <a:custGeom>
              <a:avLst/>
              <a:gdLst/>
              <a:ahLst/>
              <a:cxnLst/>
              <a:rect l="l" t="t" r="r" b="b"/>
              <a:pathLst>
                <a:path w="2152650" h="765175">
                  <a:moveTo>
                    <a:pt x="2080971" y="0"/>
                  </a:moveTo>
                  <a:lnTo>
                    <a:pt x="0" y="0"/>
                  </a:lnTo>
                  <a:lnTo>
                    <a:pt x="0" y="764794"/>
                  </a:lnTo>
                  <a:lnTo>
                    <a:pt x="2080971" y="764794"/>
                  </a:lnTo>
                  <a:lnTo>
                    <a:pt x="2152218" y="382397"/>
                  </a:lnTo>
                  <a:lnTo>
                    <a:pt x="208097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6883" y="1033282"/>
            <a:ext cx="10702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Налоговые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5263" y="1812647"/>
            <a:ext cx="2260092" cy="955548"/>
            <a:chOff x="166115" y="1736527"/>
            <a:chExt cx="2260092" cy="955548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5" y="1736527"/>
              <a:ext cx="2260092" cy="955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" y="1859279"/>
              <a:ext cx="1344168" cy="6507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7725" y="1789486"/>
              <a:ext cx="2152650" cy="849630"/>
            </a:xfrm>
            <a:custGeom>
              <a:avLst/>
              <a:gdLst/>
              <a:ahLst/>
              <a:cxnLst/>
              <a:rect l="l" t="t" r="r" b="b"/>
              <a:pathLst>
                <a:path w="2152650" h="849630">
                  <a:moveTo>
                    <a:pt x="2076907" y="0"/>
                  </a:moveTo>
                  <a:lnTo>
                    <a:pt x="0" y="0"/>
                  </a:lnTo>
                  <a:lnTo>
                    <a:pt x="0" y="849249"/>
                  </a:lnTo>
                  <a:lnTo>
                    <a:pt x="2076907" y="849249"/>
                  </a:lnTo>
                  <a:lnTo>
                    <a:pt x="2152218" y="424688"/>
                  </a:lnTo>
                  <a:lnTo>
                    <a:pt x="207690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4109" y="2039238"/>
            <a:ext cx="123129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логовы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  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6115" y="2866204"/>
            <a:ext cx="2260092" cy="955547"/>
            <a:chOff x="180348" y="2695505"/>
            <a:chExt cx="2260092" cy="955547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348" y="2695505"/>
              <a:ext cx="2260092" cy="9555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540" y="2787396"/>
              <a:ext cx="1565148" cy="6507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3217" y="2748464"/>
              <a:ext cx="2152650" cy="849630"/>
            </a:xfrm>
            <a:custGeom>
              <a:avLst/>
              <a:gdLst/>
              <a:ahLst/>
              <a:cxnLst/>
              <a:rect l="l" t="t" r="r" b="b"/>
              <a:pathLst>
                <a:path w="2152650" h="849629">
                  <a:moveTo>
                    <a:pt x="2083257" y="0"/>
                  </a:moveTo>
                  <a:lnTo>
                    <a:pt x="0" y="0"/>
                  </a:lnTo>
                  <a:lnTo>
                    <a:pt x="0" y="849122"/>
                  </a:lnTo>
                  <a:lnTo>
                    <a:pt x="2083257" y="849122"/>
                  </a:lnTo>
                  <a:lnTo>
                    <a:pt x="2152218" y="424561"/>
                  </a:lnTo>
                  <a:lnTo>
                    <a:pt x="20832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7513" y="3085017"/>
            <a:ext cx="136197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звоз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 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поступления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20873" y="825500"/>
            <a:ext cx="4305935" cy="849630"/>
          </a:xfrm>
          <a:custGeom>
            <a:avLst/>
            <a:gdLst/>
            <a:ahLst/>
            <a:cxnLst/>
            <a:rect l="l" t="t" r="r" b="b"/>
            <a:pathLst>
              <a:path w="4305934" h="849630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8025"/>
                </a:lnTo>
                <a:lnTo>
                  <a:pt x="4298211" y="752731"/>
                </a:lnTo>
                <a:lnTo>
                  <a:pt x="4278120" y="791566"/>
                </a:lnTo>
                <a:lnTo>
                  <a:pt x="4247490" y="822196"/>
                </a:lnTo>
                <a:lnTo>
                  <a:pt x="4208655" y="842287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7"/>
                </a:lnTo>
                <a:lnTo>
                  <a:pt x="57963" y="822196"/>
                </a:lnTo>
                <a:lnTo>
                  <a:pt x="27314" y="791566"/>
                </a:lnTo>
                <a:lnTo>
                  <a:pt x="7216" y="752731"/>
                </a:lnTo>
                <a:lnTo>
                  <a:pt x="0" y="708025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12482" y="1819941"/>
            <a:ext cx="4305935" cy="895296"/>
          </a:xfrm>
          <a:custGeom>
            <a:avLst/>
            <a:gdLst/>
            <a:ahLst/>
            <a:cxnLst/>
            <a:rect l="l" t="t" r="r" b="b"/>
            <a:pathLst>
              <a:path w="4305934" h="849630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7898"/>
                </a:lnTo>
                <a:lnTo>
                  <a:pt x="4298211" y="752666"/>
                </a:lnTo>
                <a:lnTo>
                  <a:pt x="4278120" y="791539"/>
                </a:lnTo>
                <a:lnTo>
                  <a:pt x="4247490" y="822188"/>
                </a:lnTo>
                <a:lnTo>
                  <a:pt x="4208655" y="842286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6"/>
                </a:lnTo>
                <a:lnTo>
                  <a:pt x="57963" y="822188"/>
                </a:lnTo>
                <a:lnTo>
                  <a:pt x="27314" y="791539"/>
                </a:lnTo>
                <a:lnTo>
                  <a:pt x="7216" y="752666"/>
                </a:lnTo>
                <a:lnTo>
                  <a:pt x="0" y="707898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20873" y="2866204"/>
            <a:ext cx="4305935" cy="955547"/>
          </a:xfrm>
          <a:custGeom>
            <a:avLst/>
            <a:gdLst/>
            <a:ahLst/>
            <a:cxnLst/>
            <a:rect l="l" t="t" r="r" b="b"/>
            <a:pathLst>
              <a:path w="4305934" h="849629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8025"/>
                </a:lnTo>
                <a:lnTo>
                  <a:pt x="4298211" y="752731"/>
                </a:lnTo>
                <a:lnTo>
                  <a:pt x="4278120" y="791566"/>
                </a:lnTo>
                <a:lnTo>
                  <a:pt x="4247490" y="822196"/>
                </a:lnTo>
                <a:lnTo>
                  <a:pt x="4208655" y="842287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7"/>
                </a:lnTo>
                <a:lnTo>
                  <a:pt x="57963" y="822196"/>
                </a:lnTo>
                <a:lnTo>
                  <a:pt x="27314" y="791566"/>
                </a:lnTo>
                <a:lnTo>
                  <a:pt x="7216" y="752731"/>
                </a:lnTo>
                <a:lnTo>
                  <a:pt x="0" y="708025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38600" y="4343400"/>
            <a:ext cx="229167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 marR="5080" lvl="0" indent="-260985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Налог</a:t>
            </a:r>
            <a:r>
              <a:rPr kumimoji="0" sz="1200" b="1" i="0" u="none" strike="noStrike" kern="1200" cap="none" spc="-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имущество</a:t>
            </a:r>
            <a:endParaRPr lang="en-US" sz="1200" b="1" spc="2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685" marR="5080" lvl="0" indent="-260985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физических</a:t>
            </a:r>
            <a:r>
              <a:rPr kumimoji="0" sz="1200" b="1" i="0" u="none" strike="noStrike" kern="1200" cap="none" spc="2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лиц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03573" y="4119312"/>
            <a:ext cx="3010535" cy="581660"/>
          </a:xfrm>
          <a:custGeom>
            <a:avLst/>
            <a:gdLst/>
            <a:ahLst/>
            <a:cxnLst/>
            <a:rect l="l" t="t" r="r" b="b"/>
            <a:pathLst>
              <a:path w="3010534" h="581660">
                <a:moveTo>
                  <a:pt x="0" y="96900"/>
                </a:moveTo>
                <a:lnTo>
                  <a:pt x="7604" y="59150"/>
                </a:lnTo>
                <a:lnTo>
                  <a:pt x="28352" y="28352"/>
                </a:lnTo>
                <a:lnTo>
                  <a:pt x="59150" y="7604"/>
                </a:lnTo>
                <a:lnTo>
                  <a:pt x="96900" y="0"/>
                </a:lnTo>
                <a:lnTo>
                  <a:pt x="2913380" y="0"/>
                </a:lnTo>
                <a:lnTo>
                  <a:pt x="2951077" y="7604"/>
                </a:lnTo>
                <a:lnTo>
                  <a:pt x="2981880" y="28352"/>
                </a:lnTo>
                <a:lnTo>
                  <a:pt x="3002659" y="59150"/>
                </a:lnTo>
                <a:lnTo>
                  <a:pt x="3010281" y="96900"/>
                </a:lnTo>
                <a:lnTo>
                  <a:pt x="3010281" y="484250"/>
                </a:lnTo>
                <a:lnTo>
                  <a:pt x="3002659" y="521948"/>
                </a:lnTo>
                <a:lnTo>
                  <a:pt x="2981880" y="552751"/>
                </a:lnTo>
                <a:lnTo>
                  <a:pt x="2951077" y="573530"/>
                </a:lnTo>
                <a:lnTo>
                  <a:pt x="2913380" y="581151"/>
                </a:lnTo>
                <a:lnTo>
                  <a:pt x="96900" y="581151"/>
                </a:lnTo>
                <a:lnTo>
                  <a:pt x="59150" y="573530"/>
                </a:lnTo>
                <a:lnTo>
                  <a:pt x="28352" y="552751"/>
                </a:lnTo>
                <a:lnTo>
                  <a:pt x="7604" y="521948"/>
                </a:lnTo>
                <a:lnTo>
                  <a:pt x="0" y="484250"/>
                </a:lnTo>
                <a:lnTo>
                  <a:pt x="0" y="96900"/>
                </a:lnTo>
                <a:close/>
              </a:path>
            </a:pathLst>
          </a:custGeom>
          <a:ln w="254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8200" y="4419600"/>
            <a:ext cx="2140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lvl="0" indent="-381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ь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ны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налог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9841" y="4283863"/>
            <a:ext cx="2811780" cy="581660"/>
          </a:xfrm>
          <a:custGeom>
            <a:avLst/>
            <a:gdLst/>
            <a:ahLst/>
            <a:cxnLst/>
            <a:rect l="l" t="t" r="r" b="b"/>
            <a:pathLst>
              <a:path w="2811780" h="581660">
                <a:moveTo>
                  <a:pt x="0" y="96900"/>
                </a:moveTo>
                <a:lnTo>
                  <a:pt x="7610" y="59150"/>
                </a:lnTo>
                <a:lnTo>
                  <a:pt x="28363" y="28352"/>
                </a:lnTo>
                <a:lnTo>
                  <a:pt x="59144" y="7604"/>
                </a:lnTo>
                <a:lnTo>
                  <a:pt x="96837" y="0"/>
                </a:lnTo>
                <a:lnTo>
                  <a:pt x="2714828" y="0"/>
                </a:lnTo>
                <a:lnTo>
                  <a:pt x="2752578" y="7604"/>
                </a:lnTo>
                <a:lnTo>
                  <a:pt x="2783376" y="28352"/>
                </a:lnTo>
                <a:lnTo>
                  <a:pt x="2804125" y="59150"/>
                </a:lnTo>
                <a:lnTo>
                  <a:pt x="2811729" y="96900"/>
                </a:lnTo>
                <a:lnTo>
                  <a:pt x="2811729" y="484250"/>
                </a:lnTo>
                <a:lnTo>
                  <a:pt x="2804125" y="521948"/>
                </a:lnTo>
                <a:lnTo>
                  <a:pt x="2783376" y="552751"/>
                </a:lnTo>
                <a:lnTo>
                  <a:pt x="2752578" y="573530"/>
                </a:lnTo>
                <a:lnTo>
                  <a:pt x="2714828" y="581151"/>
                </a:lnTo>
                <a:lnTo>
                  <a:pt x="96837" y="581151"/>
                </a:lnTo>
                <a:lnTo>
                  <a:pt x="59144" y="573530"/>
                </a:lnTo>
                <a:lnTo>
                  <a:pt x="28363" y="552751"/>
                </a:lnTo>
                <a:lnTo>
                  <a:pt x="7610" y="521948"/>
                </a:lnTo>
                <a:lnTo>
                  <a:pt x="0" y="484250"/>
                </a:lnTo>
                <a:lnTo>
                  <a:pt x="0" y="96900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86200" y="7239000"/>
            <a:ext cx="1961859" cy="20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651690" y="7084055"/>
            <a:ext cx="3011170" cy="581025"/>
          </a:xfrm>
          <a:custGeom>
            <a:avLst/>
            <a:gdLst/>
            <a:ahLst/>
            <a:cxnLst/>
            <a:rect l="l" t="t" r="r" b="b"/>
            <a:pathLst>
              <a:path w="3011170" h="581025">
                <a:moveTo>
                  <a:pt x="0" y="96773"/>
                </a:moveTo>
                <a:lnTo>
                  <a:pt x="7604" y="59096"/>
                </a:lnTo>
                <a:lnTo>
                  <a:pt x="28352" y="28336"/>
                </a:lnTo>
                <a:lnTo>
                  <a:pt x="59150" y="7602"/>
                </a:lnTo>
                <a:lnTo>
                  <a:pt x="96900" y="0"/>
                </a:lnTo>
                <a:lnTo>
                  <a:pt x="2914141" y="0"/>
                </a:lnTo>
                <a:lnTo>
                  <a:pt x="2951819" y="7602"/>
                </a:lnTo>
                <a:lnTo>
                  <a:pt x="2982579" y="28336"/>
                </a:lnTo>
                <a:lnTo>
                  <a:pt x="3003313" y="59096"/>
                </a:lnTo>
                <a:lnTo>
                  <a:pt x="3010916" y="96773"/>
                </a:lnTo>
                <a:lnTo>
                  <a:pt x="3010916" y="484250"/>
                </a:lnTo>
                <a:lnTo>
                  <a:pt x="3003313" y="521928"/>
                </a:lnTo>
                <a:lnTo>
                  <a:pt x="2982579" y="552688"/>
                </a:lnTo>
                <a:lnTo>
                  <a:pt x="2951819" y="573422"/>
                </a:lnTo>
                <a:lnTo>
                  <a:pt x="2914141" y="581024"/>
                </a:lnTo>
                <a:lnTo>
                  <a:pt x="96900" y="581024"/>
                </a:lnTo>
                <a:lnTo>
                  <a:pt x="59150" y="573422"/>
                </a:lnTo>
                <a:lnTo>
                  <a:pt x="28352" y="552688"/>
                </a:lnTo>
                <a:lnTo>
                  <a:pt x="7604" y="521928"/>
                </a:lnTo>
                <a:lnTo>
                  <a:pt x="0" y="484250"/>
                </a:lnTo>
                <a:lnTo>
                  <a:pt x="0" y="96773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10634" y="54372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5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8200" y="7162800"/>
            <a:ext cx="17035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r>
              <a:rPr kumimoji="0" sz="1200" b="1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kumimoji="0" sz="1200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kumimoji="0" sz="1200" b="1" i="0" u="none" strike="noStrike" kern="1200" cap="none" spc="-2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86232" y="7052145"/>
            <a:ext cx="2818765" cy="581025"/>
          </a:xfrm>
          <a:custGeom>
            <a:avLst/>
            <a:gdLst/>
            <a:ahLst/>
            <a:cxnLst/>
            <a:rect l="l" t="t" r="r" b="b"/>
            <a:pathLst>
              <a:path w="2818765" h="581025">
                <a:moveTo>
                  <a:pt x="0" y="96773"/>
                </a:moveTo>
                <a:lnTo>
                  <a:pt x="7610" y="59096"/>
                </a:lnTo>
                <a:lnTo>
                  <a:pt x="28365" y="28336"/>
                </a:lnTo>
                <a:lnTo>
                  <a:pt x="59150" y="7602"/>
                </a:lnTo>
                <a:lnTo>
                  <a:pt x="96850" y="0"/>
                </a:lnTo>
                <a:lnTo>
                  <a:pt x="2721584" y="0"/>
                </a:lnTo>
                <a:lnTo>
                  <a:pt x="2759281" y="7602"/>
                </a:lnTo>
                <a:lnTo>
                  <a:pt x="2790085" y="28336"/>
                </a:lnTo>
                <a:lnTo>
                  <a:pt x="2810863" y="59096"/>
                </a:lnTo>
                <a:lnTo>
                  <a:pt x="2818485" y="96773"/>
                </a:lnTo>
                <a:lnTo>
                  <a:pt x="2818485" y="484250"/>
                </a:lnTo>
                <a:lnTo>
                  <a:pt x="2810863" y="521928"/>
                </a:lnTo>
                <a:lnTo>
                  <a:pt x="2790085" y="552688"/>
                </a:lnTo>
                <a:lnTo>
                  <a:pt x="2759281" y="573422"/>
                </a:lnTo>
                <a:lnTo>
                  <a:pt x="2721584" y="581024"/>
                </a:lnTo>
                <a:lnTo>
                  <a:pt x="96850" y="581024"/>
                </a:lnTo>
                <a:lnTo>
                  <a:pt x="59150" y="573422"/>
                </a:lnTo>
                <a:lnTo>
                  <a:pt x="28365" y="552688"/>
                </a:lnTo>
                <a:lnTo>
                  <a:pt x="7610" y="521928"/>
                </a:lnTo>
                <a:lnTo>
                  <a:pt x="0" y="484250"/>
                </a:lnTo>
                <a:lnTo>
                  <a:pt x="0" y="96773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310326" y="-14631"/>
            <a:ext cx="7414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</a:t>
            </a:r>
            <a:r>
              <a:rPr kumimoji="0" lang="ru-RU" b="1" i="0" u="none" strike="noStrike" kern="1200" cap="none" spc="1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БЮДЖЕТА ГОРОДСКОГО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1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ОКРУГА СЕМЕНОВСКИЙ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2378780" y="547644"/>
            <a:ext cx="11551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0" lvl="0" indent="0" algn="ctr" defTabSz="914400" rtl="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Из</a:t>
            </a:r>
            <a:r>
              <a:rPr kumimoji="0" lang="ru-RU" sz="1400" b="1" i="0" u="none" strike="noStrike" kern="1200" cap="none" spc="1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чего складываются доходы бюджета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1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городского округа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10991" y="802603"/>
            <a:ext cx="4751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035" marR="255905" lvl="0" indent="0" algn="just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Налоги и налоговые сборы, установленные Налоговым кодексом РФ (налог на доходы физических лиц, налоги на совокупный доход,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имущественные налоги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, акцизы и др.)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16561" y="1812647"/>
            <a:ext cx="5040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035" marR="255905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 продажи и использования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муниципального имущества,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продажи земли;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плата за негативное воздействие на окружающую среду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;</a:t>
            </a:r>
            <a:r>
              <a:rPr kumimoji="0" lang="ru-RU" sz="1200" b="1" i="0" u="none" strike="noStrike" kern="1200" cap="none" spc="-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штрафные</a:t>
            </a:r>
            <a:r>
              <a:rPr kumimoji="0" lang="ru-RU" sz="1200" b="1" i="0" u="none" strike="noStrike" kern="1200" cap="none" spc="-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санкции,</a:t>
            </a:r>
            <a:r>
              <a:rPr kumimoji="0" lang="ru-RU" sz="1200" b="1" i="0" u="none" strike="noStrike" kern="1200" cap="none" spc="-2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возмещение</a:t>
            </a:r>
            <a:r>
              <a:rPr kumimoji="0" lang="ru-RU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ущерба</a:t>
            </a:r>
            <a:r>
              <a:rPr kumimoji="0" lang="ru-RU" sz="12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</a:t>
            </a:r>
            <a:r>
              <a:rPr kumimoji="0" lang="ru-RU" sz="12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др.)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478214" y="2866204"/>
            <a:ext cx="4248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Межбюджетные трансферты от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других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бюджетов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бюджетной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системы в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виде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дотаций,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субвенций,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субсидий и иных межбюджетных трансфертов, добровольные и безвозмездные поступления от юридических и физических лиц)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9506" y="3881867"/>
            <a:ext cx="7850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Какие</a:t>
            </a:r>
            <a:r>
              <a:rPr kumimoji="0" lang="ru-RU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налоги</a:t>
            </a:r>
            <a:r>
              <a:rPr kumimoji="0" lang="ru-RU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уплачивают</a:t>
            </a:r>
            <a:r>
              <a:rPr kumimoji="0" lang="ru-RU" sz="1400" b="1" i="0" u="none" strike="noStrike" kern="1200" cap="none" spc="-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жители</a:t>
            </a:r>
            <a:r>
              <a:rPr kumimoji="0" lang="ru-RU" sz="14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городского округа Семеновский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5033243"/>
            <a:ext cx="3200401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0" marR="24130" lvl="0" indent="0" algn="just" defTabSz="914400" rtl="0" eaLnBrk="1" fontAlgn="auto" latinLnBrk="0" hangingPunct="1">
              <a:lnSpc>
                <a:spcPct val="98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Ставка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налога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кадастровой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стоимости</a:t>
            </a:r>
            <a:r>
              <a:rPr kumimoji="0" lang="ru-RU" sz="1200" b="0" i="0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земельных</a:t>
            </a:r>
            <a:r>
              <a:rPr kumimoji="0" lang="ru-RU" sz="1200" b="0" i="0" strike="noStrike" kern="1200" cap="none" spc="-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участков:</a:t>
            </a:r>
            <a:r>
              <a:rPr kumimoji="0" lang="ru-RU" sz="1200" b="0" i="0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endParaRPr kumimoji="0" lang="ru-RU" sz="1200" b="0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09550" marR="24130" algn="just">
              <a:lnSpc>
                <a:spcPct val="98000"/>
              </a:lnSpc>
              <a:spcBef>
                <a:spcPts val="1085"/>
              </a:spcBef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0,3%</a:t>
            </a:r>
            <a:r>
              <a:rPr kumimoji="0" lang="ru-RU" sz="1200" b="0" i="0" strike="noStrike" kern="1200" cap="none" spc="-3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участкам, занятым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жилищным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фондом, объектами инженерной инфраструктуры ЖКК, приобретенных для ИЖС,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с/х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назначения,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для</a:t>
            </a:r>
            <a:r>
              <a:rPr kumimoji="0" lang="ru-RU" sz="1200" b="0" i="0" strike="noStrike" kern="1200" cap="none" spc="-3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личного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подсобного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хозяйства;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209550" marR="24130" algn="just">
              <a:lnSpc>
                <a:spcPct val="98000"/>
              </a:lnSpc>
              <a:spcBef>
                <a:spcPts val="1085"/>
              </a:spcBef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1,5%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-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отношении</a:t>
            </a:r>
            <a:r>
              <a:rPr kumimoji="0" lang="ru-RU" sz="1200" b="0" i="0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прочих участков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96804" y="4829309"/>
            <a:ext cx="3689795" cy="22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Ставка</a:t>
            </a:r>
            <a:r>
              <a:rPr kumimoji="0" lang="ru-RU" sz="1200" b="0" i="0" u="none" strike="noStrike" kern="1200" cap="none" spc="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налога</a:t>
            </a:r>
            <a:r>
              <a:rPr kumimoji="0" lang="ru-RU" sz="1200" b="0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исходя</a:t>
            </a:r>
            <a:r>
              <a:rPr kumimoji="0" lang="ru-RU" sz="1200" b="0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из</a:t>
            </a: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кадастровой</a:t>
            </a:r>
            <a:r>
              <a:rPr kumimoji="0" lang="ru-RU" sz="1200" b="0" i="0" u="none" strike="noStrike" kern="1200" cap="none" spc="-3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стоимости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объектов</a:t>
            </a:r>
            <a:r>
              <a:rPr kumimoji="0" lang="ru-RU" sz="1200" b="0" i="0" u="none" strike="noStrike" kern="120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налогообложения:</a:t>
            </a: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0,3% 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жилые дома,</a:t>
            </a: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часть жилых домов, квартир, часть квартир, комнат, гаражей и машино-мест, хозяйственные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строения или сооружения ,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лощадь каждого из которых не превышает 50 кв.м.;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1% - объекты налогообложения, включенные в перечень, определяемый в соответствии с пунктом 7 ст.387.2 НК РФ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;</a:t>
            </a:r>
          </a:p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0,5% - прочие объекты налогообложения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28600" y="7620000"/>
            <a:ext cx="3002104" cy="1397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ставки:                        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ставка налога 13%, 15%, 18%, 20%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22% в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зависимости от годового дохода;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kumimoji="0" lang="ru-RU" sz="1200" b="0" i="0" u="none" strike="noStrike" kern="1200" cap="none" spc="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отношении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отдельных </a:t>
            </a:r>
            <a:r>
              <a:rPr kumimoji="0" lang="ru-RU" sz="1200" b="0" i="0" u="none" strike="noStrike" kern="1200" cap="none" spc="-3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spc="-3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случаях 9%, 15%,</a:t>
            </a: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30%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733800" y="7620000"/>
            <a:ext cx="2667000" cy="135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ставки:</a:t>
            </a:r>
            <a:r>
              <a:rPr kumimoji="0" lang="ru-RU" sz="1200" b="0" i="0" u="none" strike="noStrike" kern="1200" cap="none" spc="-3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13,5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22,5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31,5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</a:t>
            </a:r>
            <a:r>
              <a:rPr kumimoji="0" lang="ru-RU" sz="1200" b="0" i="0" u="none" strike="noStrike" kern="1200" cap="none" spc="3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       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250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250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7" name="object 43"/>
          <p:cNvSpPr/>
          <p:nvPr/>
        </p:nvSpPr>
        <p:spPr>
          <a:xfrm>
            <a:off x="3667801" y="4239303"/>
            <a:ext cx="2811780" cy="581660"/>
          </a:xfrm>
          <a:custGeom>
            <a:avLst/>
            <a:gdLst/>
            <a:ahLst/>
            <a:cxnLst/>
            <a:rect l="l" t="t" r="r" b="b"/>
            <a:pathLst>
              <a:path w="2811780" h="581660">
                <a:moveTo>
                  <a:pt x="0" y="96900"/>
                </a:moveTo>
                <a:lnTo>
                  <a:pt x="7610" y="59150"/>
                </a:lnTo>
                <a:lnTo>
                  <a:pt x="28363" y="28352"/>
                </a:lnTo>
                <a:lnTo>
                  <a:pt x="59144" y="7604"/>
                </a:lnTo>
                <a:lnTo>
                  <a:pt x="96837" y="0"/>
                </a:lnTo>
                <a:lnTo>
                  <a:pt x="2714828" y="0"/>
                </a:lnTo>
                <a:lnTo>
                  <a:pt x="2752578" y="7604"/>
                </a:lnTo>
                <a:lnTo>
                  <a:pt x="2783376" y="28352"/>
                </a:lnTo>
                <a:lnTo>
                  <a:pt x="2804125" y="59150"/>
                </a:lnTo>
                <a:lnTo>
                  <a:pt x="2811729" y="96900"/>
                </a:lnTo>
                <a:lnTo>
                  <a:pt x="2811729" y="484250"/>
                </a:lnTo>
                <a:lnTo>
                  <a:pt x="2804125" y="521948"/>
                </a:lnTo>
                <a:lnTo>
                  <a:pt x="2783376" y="552751"/>
                </a:lnTo>
                <a:lnTo>
                  <a:pt x="2752578" y="573530"/>
                </a:lnTo>
                <a:lnTo>
                  <a:pt x="2714828" y="581151"/>
                </a:lnTo>
                <a:lnTo>
                  <a:pt x="96837" y="581151"/>
                </a:lnTo>
                <a:lnTo>
                  <a:pt x="59144" y="573530"/>
                </a:lnTo>
                <a:lnTo>
                  <a:pt x="28363" y="552751"/>
                </a:lnTo>
                <a:lnTo>
                  <a:pt x="7610" y="521948"/>
                </a:lnTo>
                <a:lnTo>
                  <a:pt x="0" y="484250"/>
                </a:lnTo>
                <a:lnTo>
                  <a:pt x="0" y="96900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699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28956</TotalTime>
  <Words>14539</Words>
  <Application>Microsoft Office PowerPoint</Application>
  <PresentationFormat>Экран (4:3)</PresentationFormat>
  <Paragraphs>4376</Paragraphs>
  <Slides>79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79</vt:i4>
      </vt:variant>
    </vt:vector>
  </HeadingPairs>
  <TitlesOfParts>
    <vt:vector size="95" baseType="lpstr">
      <vt:lpstr>微软雅黑</vt:lpstr>
      <vt:lpstr>Arial</vt:lpstr>
      <vt:lpstr>Calibri</vt:lpstr>
      <vt:lpstr>Calibri Light</vt:lpstr>
      <vt:lpstr>Century</vt:lpstr>
      <vt:lpstr>Century Gothic</vt:lpstr>
      <vt:lpstr>Encode Sans Semi Condensed</vt:lpstr>
      <vt:lpstr>Franklin Gothic Medium</vt:lpstr>
      <vt:lpstr>Gabriola</vt:lpstr>
      <vt:lpstr>Oswald Medium</vt:lpstr>
      <vt:lpstr>Segoe UI</vt:lpstr>
      <vt:lpstr>Tahoma</vt:lpstr>
      <vt:lpstr>Times New Roman</vt:lpstr>
      <vt:lpstr>Verdana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ЧЕМ ОСНОВАНО СОСТАВЛЕНИЕ ПРОЕКТА БЮДЖЕТА</vt:lpstr>
      <vt:lpstr>КАК ПРОИСХОДИТ СОСТАВЛЕНИЕ БЮДЖЕТА 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ДОХОДЫ БЮДЖЕТА ГОРОДСКОГО  ОКРУГА СЕМЕНОВСКИЙ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ПРОГРАММНЫЕ И НЕПРОГРАММНЫЕ РАСХОДЫ БЮДЖЕТА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Burashnikova</cp:lastModifiedBy>
  <cp:revision>1736</cp:revision>
  <cp:lastPrinted>2024-12-05T07:59:49Z</cp:lastPrinted>
  <dcterms:created xsi:type="dcterms:W3CDTF">2021-12-05T01:35:03Z</dcterms:created>
  <dcterms:modified xsi:type="dcterms:W3CDTF">2024-12-05T08:00:16Z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2021-12-05T00:00:00Z</vt:filetime>
  </property>
</Properties>
</file>